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80" r:id="rId2"/>
    <p:sldId id="256" r:id="rId3"/>
    <p:sldId id="387" r:id="rId4"/>
    <p:sldId id="388" r:id="rId5"/>
    <p:sldId id="267" r:id="rId6"/>
    <p:sldId id="266" r:id="rId7"/>
    <p:sldId id="268" r:id="rId8"/>
    <p:sldId id="269" r:id="rId9"/>
    <p:sldId id="265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50" r:id="rId90"/>
    <p:sldId id="351" r:id="rId91"/>
    <p:sldId id="352" r:id="rId92"/>
    <p:sldId id="353" r:id="rId93"/>
    <p:sldId id="354" r:id="rId94"/>
    <p:sldId id="355" r:id="rId95"/>
    <p:sldId id="356" r:id="rId96"/>
    <p:sldId id="357" r:id="rId97"/>
    <p:sldId id="358" r:id="rId98"/>
    <p:sldId id="359" r:id="rId99"/>
    <p:sldId id="360" r:id="rId100"/>
    <p:sldId id="361" r:id="rId101"/>
    <p:sldId id="362" r:id="rId102"/>
    <p:sldId id="363" r:id="rId103"/>
    <p:sldId id="364" r:id="rId104"/>
    <p:sldId id="365" r:id="rId105"/>
    <p:sldId id="366" r:id="rId106"/>
    <p:sldId id="367" r:id="rId107"/>
    <p:sldId id="368" r:id="rId108"/>
    <p:sldId id="369" r:id="rId109"/>
    <p:sldId id="370" r:id="rId110"/>
    <p:sldId id="371" r:id="rId111"/>
    <p:sldId id="372" r:id="rId112"/>
    <p:sldId id="373" r:id="rId113"/>
    <p:sldId id="374" r:id="rId114"/>
    <p:sldId id="375" r:id="rId115"/>
    <p:sldId id="376" r:id="rId116"/>
    <p:sldId id="377" r:id="rId117"/>
    <p:sldId id="378" r:id="rId118"/>
    <p:sldId id="379" r:id="rId119"/>
    <p:sldId id="381" r:id="rId120"/>
    <p:sldId id="382" r:id="rId121"/>
    <p:sldId id="383" r:id="rId122"/>
    <p:sldId id="384" r:id="rId123"/>
    <p:sldId id="385" r:id="rId124"/>
    <p:sldId id="386" r:id="rId1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2A8C"/>
    <a:srgbClr val="02FF00"/>
    <a:srgbClr val="6764A8"/>
    <a:srgbClr val="9291BF"/>
    <a:srgbClr val="7BF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/>
    <p:restoredTop sz="94694"/>
  </p:normalViewPr>
  <p:slideViewPr>
    <p:cSldViewPr snapToGrid="0">
      <p:cViewPr>
        <p:scale>
          <a:sx n="80" d="100"/>
          <a:sy n="80" d="100"/>
        </p:scale>
        <p:origin x="8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microsoft.com/office/2016/11/relationships/changesInfo" Target="changesInfos/changesInfo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ustomXml" Target="../customXml/item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customXml" Target="../customXml/item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Fitzwater" userId="a44f3f95-cae4-494d-b497-b7ed65e13d1f" providerId="ADAL" clId="{44E08F8E-CD9D-4408-B02D-EB3B37401269}"/>
    <pc:docChg chg="custSel modSld">
      <pc:chgData name="Ryan Fitzwater" userId="a44f3f95-cae4-494d-b497-b7ed65e13d1f" providerId="ADAL" clId="{44E08F8E-CD9D-4408-B02D-EB3B37401269}" dt="2025-09-10T15:58:05.054" v="65" actId="5793"/>
      <pc:docMkLst>
        <pc:docMk/>
      </pc:docMkLst>
      <pc:sldChg chg="modSp mod">
        <pc:chgData name="Ryan Fitzwater" userId="a44f3f95-cae4-494d-b497-b7ed65e13d1f" providerId="ADAL" clId="{44E08F8E-CD9D-4408-B02D-EB3B37401269}" dt="2025-09-10T15:40:51.804" v="56" actId="20577"/>
        <pc:sldMkLst>
          <pc:docMk/>
          <pc:sldMk cId="3542001807" sldId="256"/>
        </pc:sldMkLst>
        <pc:spChg chg="mod">
          <ac:chgData name="Ryan Fitzwater" userId="a44f3f95-cae4-494d-b497-b7ed65e13d1f" providerId="ADAL" clId="{44E08F8E-CD9D-4408-B02D-EB3B37401269}" dt="2025-09-10T15:40:51.804" v="56" actId="20577"/>
          <ac:spMkLst>
            <pc:docMk/>
            <pc:sldMk cId="3542001807" sldId="256"/>
            <ac:spMk id="13" creationId="{B1295B3D-99E4-79D4-F166-1B31963E077D}"/>
          </ac:spMkLst>
        </pc:spChg>
      </pc:sldChg>
      <pc:sldChg chg="modSp mod">
        <pc:chgData name="Ryan Fitzwater" userId="a44f3f95-cae4-494d-b497-b7ed65e13d1f" providerId="ADAL" clId="{44E08F8E-CD9D-4408-B02D-EB3B37401269}" dt="2025-09-10T01:15:43.764" v="2" actId="20577"/>
        <pc:sldMkLst>
          <pc:docMk/>
          <pc:sldMk cId="3034576705" sldId="281"/>
        </pc:sldMkLst>
        <pc:spChg chg="mod">
          <ac:chgData name="Ryan Fitzwater" userId="a44f3f95-cae4-494d-b497-b7ed65e13d1f" providerId="ADAL" clId="{44E08F8E-CD9D-4408-B02D-EB3B37401269}" dt="2025-09-10T01:15:43.764" v="2" actId="20577"/>
          <ac:spMkLst>
            <pc:docMk/>
            <pc:sldMk cId="3034576705" sldId="281"/>
            <ac:spMk id="2" creationId="{52B934D8-2FC5-AA96-77DD-D028AFCDA255}"/>
          </ac:spMkLst>
        </pc:spChg>
      </pc:sldChg>
      <pc:sldChg chg="modSp mod">
        <pc:chgData name="Ryan Fitzwater" userId="a44f3f95-cae4-494d-b497-b7ed65e13d1f" providerId="ADAL" clId="{44E08F8E-CD9D-4408-B02D-EB3B37401269}" dt="2025-09-10T01:15:55.507" v="5" actId="20577"/>
        <pc:sldMkLst>
          <pc:docMk/>
          <pc:sldMk cId="4170642194" sldId="286"/>
        </pc:sldMkLst>
        <pc:spChg chg="mod">
          <ac:chgData name="Ryan Fitzwater" userId="a44f3f95-cae4-494d-b497-b7ed65e13d1f" providerId="ADAL" clId="{44E08F8E-CD9D-4408-B02D-EB3B37401269}" dt="2025-09-10T01:15:55.507" v="5" actId="20577"/>
          <ac:spMkLst>
            <pc:docMk/>
            <pc:sldMk cId="4170642194" sldId="286"/>
            <ac:spMk id="2" creationId="{F20D0816-CBA5-8070-50DE-7A005AFC9A5F}"/>
          </ac:spMkLst>
        </pc:spChg>
      </pc:sldChg>
      <pc:sldChg chg="modSp mod">
        <pc:chgData name="Ryan Fitzwater" userId="a44f3f95-cae4-494d-b497-b7ed65e13d1f" providerId="ADAL" clId="{44E08F8E-CD9D-4408-B02D-EB3B37401269}" dt="2025-09-10T15:47:34.459" v="57" actId="20577"/>
        <pc:sldMkLst>
          <pc:docMk/>
          <pc:sldMk cId="785627093" sldId="307"/>
        </pc:sldMkLst>
        <pc:spChg chg="mod">
          <ac:chgData name="Ryan Fitzwater" userId="a44f3f95-cae4-494d-b497-b7ed65e13d1f" providerId="ADAL" clId="{44E08F8E-CD9D-4408-B02D-EB3B37401269}" dt="2025-09-10T15:47:34.459" v="57" actId="20577"/>
          <ac:spMkLst>
            <pc:docMk/>
            <pc:sldMk cId="785627093" sldId="307"/>
            <ac:spMk id="3" creationId="{A5320766-EC3D-328B-C8A6-6B3013D0F973}"/>
          </ac:spMkLst>
        </pc:spChg>
      </pc:sldChg>
      <pc:sldChg chg="addSp delSp modSp mod">
        <pc:chgData name="Ryan Fitzwater" userId="a44f3f95-cae4-494d-b497-b7ed65e13d1f" providerId="ADAL" clId="{44E08F8E-CD9D-4408-B02D-EB3B37401269}" dt="2025-09-10T15:50:57.692" v="62" actId="1076"/>
        <pc:sldMkLst>
          <pc:docMk/>
          <pc:sldMk cId="2846737112" sldId="362"/>
        </pc:sldMkLst>
        <pc:picChg chg="add mod">
          <ac:chgData name="Ryan Fitzwater" userId="a44f3f95-cae4-494d-b497-b7ed65e13d1f" providerId="ADAL" clId="{44E08F8E-CD9D-4408-B02D-EB3B37401269}" dt="2025-09-10T15:50:57.692" v="62" actId="1076"/>
          <ac:picMkLst>
            <pc:docMk/>
            <pc:sldMk cId="2846737112" sldId="362"/>
            <ac:picMk id="4" creationId="{1D1D784D-40EF-4F35-8904-B9DB09F0CAAC}"/>
          </ac:picMkLst>
        </pc:picChg>
        <pc:picChg chg="del">
          <ac:chgData name="Ryan Fitzwater" userId="a44f3f95-cae4-494d-b497-b7ed65e13d1f" providerId="ADAL" clId="{44E08F8E-CD9D-4408-B02D-EB3B37401269}" dt="2025-09-10T15:50:42.333" v="58" actId="478"/>
          <ac:picMkLst>
            <pc:docMk/>
            <pc:sldMk cId="2846737112" sldId="362"/>
            <ac:picMk id="6" creationId="{F56CC3BA-02F2-6338-5AE2-9AADF0DB4772}"/>
          </ac:picMkLst>
        </pc:picChg>
      </pc:sldChg>
      <pc:sldChg chg="modSp mod">
        <pc:chgData name="Ryan Fitzwater" userId="a44f3f95-cae4-494d-b497-b7ed65e13d1f" providerId="ADAL" clId="{44E08F8E-CD9D-4408-B02D-EB3B37401269}" dt="2025-09-10T15:57:49.842" v="63" actId="21"/>
        <pc:sldMkLst>
          <pc:docMk/>
          <pc:sldMk cId="4175032075" sldId="376"/>
        </pc:sldMkLst>
        <pc:spChg chg="mod">
          <ac:chgData name="Ryan Fitzwater" userId="a44f3f95-cae4-494d-b497-b7ed65e13d1f" providerId="ADAL" clId="{44E08F8E-CD9D-4408-B02D-EB3B37401269}" dt="2025-09-10T15:57:49.842" v="63" actId="21"/>
          <ac:spMkLst>
            <pc:docMk/>
            <pc:sldMk cId="4175032075" sldId="376"/>
            <ac:spMk id="5" creationId="{09CB535F-B2DC-373C-955C-60B58236BC2E}"/>
          </ac:spMkLst>
        </pc:spChg>
      </pc:sldChg>
      <pc:sldChg chg="modSp mod">
        <pc:chgData name="Ryan Fitzwater" userId="a44f3f95-cae4-494d-b497-b7ed65e13d1f" providerId="ADAL" clId="{44E08F8E-CD9D-4408-B02D-EB3B37401269}" dt="2025-09-10T15:58:05.054" v="65" actId="5793"/>
        <pc:sldMkLst>
          <pc:docMk/>
          <pc:sldMk cId="585855892" sldId="377"/>
        </pc:sldMkLst>
        <pc:spChg chg="mod">
          <ac:chgData name="Ryan Fitzwater" userId="a44f3f95-cae4-494d-b497-b7ed65e13d1f" providerId="ADAL" clId="{44E08F8E-CD9D-4408-B02D-EB3B37401269}" dt="2025-09-10T15:58:05.054" v="65" actId="5793"/>
          <ac:spMkLst>
            <pc:docMk/>
            <pc:sldMk cId="585855892" sldId="377"/>
            <ac:spMk id="2" creationId="{9F910F68-545E-9A20-E185-5978A9E0DACA}"/>
          </ac:spMkLst>
        </pc:spChg>
      </pc:sldChg>
    </pc:docChg>
  </pc:docChgLst>
  <pc:docChgLst>
    <pc:chgData name="Ryan Fitzwater" userId="a44f3f95-cae4-494d-b497-b7ed65e13d1f" providerId="ADAL" clId="{BC47F73D-A200-4DB7-A931-DE8A44E8FEF8}"/>
    <pc:docChg chg="custSel modSld">
      <pc:chgData name="Ryan Fitzwater" userId="a44f3f95-cae4-494d-b497-b7ed65e13d1f" providerId="ADAL" clId="{BC47F73D-A200-4DB7-A931-DE8A44E8FEF8}" dt="2025-11-04T16:24:18.661" v="10" actId="20577"/>
      <pc:docMkLst>
        <pc:docMk/>
      </pc:docMkLst>
      <pc:sldChg chg="addSp delSp modSp mod">
        <pc:chgData name="Ryan Fitzwater" userId="a44f3f95-cae4-494d-b497-b7ed65e13d1f" providerId="ADAL" clId="{BC47F73D-A200-4DB7-A931-DE8A44E8FEF8}" dt="2025-11-04T16:23:15.644" v="3" actId="1076"/>
        <pc:sldMkLst>
          <pc:docMk/>
          <pc:sldMk cId="2846737112" sldId="362"/>
        </pc:sldMkLst>
        <pc:picChg chg="del">
          <ac:chgData name="Ryan Fitzwater" userId="a44f3f95-cae4-494d-b497-b7ed65e13d1f" providerId="ADAL" clId="{BC47F73D-A200-4DB7-A931-DE8A44E8FEF8}" dt="2025-11-04T16:23:10.177" v="0" actId="478"/>
          <ac:picMkLst>
            <pc:docMk/>
            <pc:sldMk cId="2846737112" sldId="362"/>
            <ac:picMk id="4" creationId="{1D1D784D-40EF-4F35-8904-B9DB09F0CAAC}"/>
          </ac:picMkLst>
        </pc:picChg>
        <pc:picChg chg="add mod">
          <ac:chgData name="Ryan Fitzwater" userId="a44f3f95-cae4-494d-b497-b7ed65e13d1f" providerId="ADAL" clId="{BC47F73D-A200-4DB7-A931-DE8A44E8FEF8}" dt="2025-11-04T16:23:15.644" v="3" actId="1076"/>
          <ac:picMkLst>
            <pc:docMk/>
            <pc:sldMk cId="2846737112" sldId="362"/>
            <ac:picMk id="5" creationId="{8B38C9EA-DFE2-4612-9953-FA0758259B78}"/>
          </ac:picMkLst>
        </pc:picChg>
      </pc:sldChg>
      <pc:sldChg chg="modSp mod">
        <pc:chgData name="Ryan Fitzwater" userId="a44f3f95-cae4-494d-b497-b7ed65e13d1f" providerId="ADAL" clId="{BC47F73D-A200-4DB7-A931-DE8A44E8FEF8}" dt="2025-11-04T16:24:18.661" v="10" actId="20577"/>
        <pc:sldMkLst>
          <pc:docMk/>
          <pc:sldMk cId="4175032075" sldId="376"/>
        </pc:sldMkLst>
        <pc:spChg chg="mod">
          <ac:chgData name="Ryan Fitzwater" userId="a44f3f95-cae4-494d-b497-b7ed65e13d1f" providerId="ADAL" clId="{BC47F73D-A200-4DB7-A931-DE8A44E8FEF8}" dt="2025-11-04T16:24:18.661" v="10" actId="20577"/>
          <ac:spMkLst>
            <pc:docMk/>
            <pc:sldMk cId="4175032075" sldId="376"/>
            <ac:spMk id="5" creationId="{09CB535F-B2DC-373C-955C-60B58236BC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245BE-F1D7-864A-948C-3808DDE4B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F5926D-F986-A976-9992-36774454C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50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082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8E2F1-454E-5DD9-1756-D80BCB203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A037-455A-5794-48F2-E39046016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3800"/>
              </a:lnSpc>
              <a:defRPr/>
            </a:lvl1pPr>
            <a:lvl2pPr>
              <a:lnSpc>
                <a:spcPts val="3800"/>
              </a:lnSpc>
              <a:defRPr/>
            </a:lvl2pPr>
            <a:lvl3pPr>
              <a:lnSpc>
                <a:spcPts val="3800"/>
              </a:lnSpc>
              <a:defRPr/>
            </a:lvl3pPr>
            <a:lvl4pPr>
              <a:lnSpc>
                <a:spcPts val="3800"/>
              </a:lnSpc>
              <a:defRPr/>
            </a:lvl4pPr>
            <a:lvl5pPr>
              <a:lnSpc>
                <a:spcPts val="38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758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 Long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8E2F1-454E-5DD9-1756-D80BCB203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7" y="365125"/>
            <a:ext cx="11412187" cy="127366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A037-455A-5794-48F2-E39046016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3800"/>
              </a:lnSpc>
              <a:defRPr/>
            </a:lvl1pPr>
            <a:lvl2pPr>
              <a:lnSpc>
                <a:spcPts val="3800"/>
              </a:lnSpc>
              <a:defRPr/>
            </a:lvl2pPr>
            <a:lvl3pPr>
              <a:lnSpc>
                <a:spcPts val="3800"/>
              </a:lnSpc>
              <a:defRPr/>
            </a:lvl3pPr>
            <a:lvl4pPr>
              <a:lnSpc>
                <a:spcPts val="3800"/>
              </a:lnSpc>
              <a:defRPr/>
            </a:lvl4pPr>
            <a:lvl5pPr>
              <a:lnSpc>
                <a:spcPts val="38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383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F8B6C-F57C-C89F-C781-84835414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9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A99198-9E38-2F15-58D5-356202DD8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382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18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50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F900D9-18BC-73F3-85EE-EACD09E66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7" y="365126"/>
            <a:ext cx="11412187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3C13C-B67B-61CE-C96E-E2197181A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9387" y="1876301"/>
            <a:ext cx="10914413" cy="4300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729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5" r:id="rId5"/>
    <p:sldLayoutId id="2147483658" r:id="rId6"/>
    <p:sldLayoutId id="214748365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594360" indent="-594360" algn="l" defTabSz="914400" rtl="0" eaLnBrk="1" latinLnBrk="0" hangingPunct="1">
        <a:lnSpc>
          <a:spcPct val="90000"/>
        </a:lnSpc>
        <a:spcBef>
          <a:spcPts val="2800"/>
        </a:spcBef>
        <a:spcAft>
          <a:spcPts val="0"/>
        </a:spcAft>
        <a:buFontTx/>
        <a:buBlip>
          <a:blip r:embed="rId10"/>
        </a:buBlip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594360" indent="-594360" algn="l" defTabSz="914400" rtl="0" eaLnBrk="1" latinLnBrk="0" hangingPunct="1">
        <a:lnSpc>
          <a:spcPct val="90000"/>
        </a:lnSpc>
        <a:spcBef>
          <a:spcPts val="2800"/>
        </a:spcBef>
        <a:spcAft>
          <a:spcPts val="0"/>
        </a:spcAft>
        <a:buFontTx/>
        <a:buBlip>
          <a:blip r:embed="rId10"/>
        </a:buBlip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94360" indent="-594360" algn="l" defTabSz="914400" rtl="0" eaLnBrk="1" latinLnBrk="0" hangingPunct="1">
        <a:lnSpc>
          <a:spcPct val="90000"/>
        </a:lnSpc>
        <a:spcBef>
          <a:spcPts val="2800"/>
        </a:spcBef>
        <a:spcAft>
          <a:spcPts val="0"/>
        </a:spcAft>
        <a:buFontTx/>
        <a:buBlip>
          <a:blip r:embed="rId10"/>
        </a:buBlip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594360" indent="-594360" algn="l" defTabSz="914400" rtl="0" eaLnBrk="1" latinLnBrk="0" hangingPunct="1">
        <a:lnSpc>
          <a:spcPct val="90000"/>
        </a:lnSpc>
        <a:spcBef>
          <a:spcPts val="2800"/>
        </a:spcBef>
        <a:spcAft>
          <a:spcPts val="0"/>
        </a:spcAft>
        <a:buFontTx/>
        <a:buBlip>
          <a:blip r:embed="rId10"/>
        </a:buBlip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94360" indent="-594360" algn="l" defTabSz="914400" rtl="0" eaLnBrk="1" latinLnBrk="0" hangingPunct="1">
        <a:lnSpc>
          <a:spcPct val="90000"/>
        </a:lnSpc>
        <a:spcBef>
          <a:spcPts val="2800"/>
        </a:spcBef>
        <a:spcAft>
          <a:spcPts val="0"/>
        </a:spcAft>
        <a:buFontTx/>
        <a:buBlip>
          <a:blip r:embed="rId10"/>
        </a:buBlip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73.png"/><Relationship Id="rId7" Type="http://schemas.openxmlformats.org/officeDocument/2006/relationships/image" Target="../media/image6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67.png"/><Relationship Id="rId4" Type="http://schemas.openxmlformats.org/officeDocument/2006/relationships/image" Target="../media/image74.jpeg"/><Relationship Id="rId9" Type="http://schemas.openxmlformats.org/officeDocument/2006/relationships/image" Target="../media/image71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10" Type="http://schemas.openxmlformats.org/officeDocument/2006/relationships/image" Target="../media/image71.png"/><Relationship Id="rId4" Type="http://schemas.openxmlformats.org/officeDocument/2006/relationships/image" Target="../media/image73.png"/><Relationship Id="rId9" Type="http://schemas.openxmlformats.org/officeDocument/2006/relationships/image" Target="../media/image64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10" Type="http://schemas.openxmlformats.org/officeDocument/2006/relationships/image" Target="../media/image71.png"/><Relationship Id="rId4" Type="http://schemas.openxmlformats.org/officeDocument/2006/relationships/image" Target="../media/image73.png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76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B2C08-E54F-06D1-B98F-3CB3BD812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592" y="1818244"/>
            <a:ext cx="10018816" cy="3221512"/>
          </a:xfrm>
        </p:spPr>
        <p:txBody>
          <a:bodyPr>
            <a:normAutofit fontScale="90000"/>
          </a:bodyPr>
          <a:lstStyle/>
          <a:p>
            <a:r>
              <a:rPr lang="en-US" dirty="0"/>
              <a:t>Let’s Dive Into Gift Gaps!</a:t>
            </a:r>
            <a:br>
              <a:rPr lang="en-US" dirty="0"/>
            </a:br>
            <a:br>
              <a:rPr lang="en-US" dirty="0"/>
            </a:br>
            <a:r>
              <a:rPr lang="en-US" sz="5800" b="0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What Do You Notice About These Charts?</a:t>
            </a:r>
          </a:p>
        </p:txBody>
      </p:sp>
    </p:spTree>
    <p:extLst>
      <p:ext uri="{BB962C8B-B14F-4D97-AF65-F5344CB8AC3E}">
        <p14:creationId xmlns:p14="http://schemas.microsoft.com/office/powerpoint/2010/main" val="53029937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7F72B-192F-CD2D-7A15-EAC1A7B78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417CB-9F0C-1D2E-DAEB-59FD330F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365125"/>
            <a:ext cx="11371612" cy="1273669"/>
          </a:xfrm>
        </p:spPr>
        <p:txBody>
          <a:bodyPr>
            <a:noAutofit/>
          </a:bodyPr>
          <a:lstStyle/>
          <a:p>
            <a:r>
              <a:rPr lang="en-US" sz="3900" dirty="0"/>
              <a:t>Ryan Always Puts New Systems to The Test – Using His Own Money on Gift Gap Trades!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96AC29-3DA6-AA9E-9D09-FC8D94AD7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2329543"/>
            <a:ext cx="10914413" cy="3847420"/>
          </a:xfrm>
        </p:spPr>
        <p:txBody>
          <a:bodyPr/>
          <a:lstStyle/>
          <a:p>
            <a:r>
              <a:rPr lang="en-US" b="1" dirty="0"/>
              <a:t>DLTR: </a:t>
            </a:r>
            <a:r>
              <a:rPr lang="en-US" dirty="0"/>
              <a:t>100% in 3 trading days</a:t>
            </a:r>
          </a:p>
          <a:p>
            <a:r>
              <a:rPr lang="en-US" b="1" dirty="0"/>
              <a:t>ALLY: </a:t>
            </a:r>
            <a:r>
              <a:rPr lang="en-US" dirty="0"/>
              <a:t>66.67% in 3 days</a:t>
            </a:r>
          </a:p>
          <a:p>
            <a:r>
              <a:rPr lang="en-US" b="1" dirty="0"/>
              <a:t>BROS: </a:t>
            </a:r>
            <a:r>
              <a:rPr lang="en-US" dirty="0"/>
              <a:t>50% in 14 trading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3221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54356-F471-77E2-8E45-05E80D00E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7E9CD-08EC-DA2C-0489-16EAC92B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365125"/>
            <a:ext cx="11371612" cy="127366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New Bonus Feature </a:t>
            </a:r>
            <a:r>
              <a:rPr lang="en-US" dirty="0">
                <a:latin typeface="Poppins" pitchFamily="2" charset="77"/>
                <a:cs typeface="Poppins" pitchFamily="2" charset="77"/>
              </a:rPr>
              <a:t>Each Gift Gap Now Comes With Power Options!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8C9EA-DFE2-4612-9953-FA0758259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27" y="2792663"/>
            <a:ext cx="5642088" cy="260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371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6A908-3316-75D8-2DE9-0D9AE3F04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571" y="2006600"/>
            <a:ext cx="10014857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 Our Launch Demo, </a:t>
            </a:r>
            <a:br>
              <a:rPr lang="en-US" dirty="0"/>
            </a:br>
            <a:r>
              <a:rPr lang="en-US" dirty="0"/>
              <a:t>We Gave Away Two Picks Using Power Options</a:t>
            </a:r>
          </a:p>
        </p:txBody>
      </p:sp>
    </p:spTree>
    <p:extLst>
      <p:ext uri="{BB962C8B-B14F-4D97-AF65-F5344CB8AC3E}">
        <p14:creationId xmlns:p14="http://schemas.microsoft.com/office/powerpoint/2010/main" val="222729239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6ACBFE-CEE9-AD73-D9F9-1BA276C04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236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AEEF75-444F-D7B5-BAB8-FE58CF5C2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08492" flipV="1">
            <a:off x="4235699" y="3569876"/>
            <a:ext cx="4160522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9F436CA-70FB-A6DF-57FA-DBA5E4584508}"/>
              </a:ext>
            </a:extLst>
          </p:cNvPr>
          <p:cNvGrpSpPr/>
          <p:nvPr/>
        </p:nvGrpSpPr>
        <p:grpSpPr>
          <a:xfrm>
            <a:off x="7092036" y="332869"/>
            <a:ext cx="3967850" cy="2175553"/>
            <a:chOff x="1099453" y="849088"/>
            <a:chExt cx="3967850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36D8C94-FAFE-70E4-C807-F062C391A21F}"/>
                </a:ext>
              </a:extLst>
            </p:cNvPr>
            <p:cNvSpPr/>
            <p:nvPr/>
          </p:nvSpPr>
          <p:spPr>
            <a:xfrm>
              <a:off x="1099457" y="849088"/>
              <a:ext cx="3967846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8B09323-FA92-1BF7-1357-1F7ABA270873}"/>
                </a:ext>
              </a:extLst>
            </p:cNvPr>
            <p:cNvSpPr txBox="1"/>
            <p:nvPr/>
          </p:nvSpPr>
          <p:spPr>
            <a:xfrm>
              <a:off x="1099456" y="968187"/>
              <a:ext cx="3967846" cy="157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119%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15791-8ABA-48D2-EF4A-7960D71CAC85}"/>
                </a:ext>
              </a:extLst>
            </p:cNvPr>
            <p:cNvSpPr txBox="1"/>
            <p:nvPr/>
          </p:nvSpPr>
          <p:spPr>
            <a:xfrm>
              <a:off x="1099453" y="2188128"/>
              <a:ext cx="3967850" cy="738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two months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137DE91-1D30-1EC8-B4B3-1509B2B29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2583055" y="1504694"/>
            <a:ext cx="1541553" cy="43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670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091F95-1105-F31A-4767-F2A1C922E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666"/>
            <a:ext cx="12192000" cy="64373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C9A6AB-E4A7-7BBE-5B47-D0761784F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08492" flipV="1">
            <a:off x="5011780" y="3116850"/>
            <a:ext cx="4160522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9802567-DF40-965F-6F33-92B540C1260D}"/>
              </a:ext>
            </a:extLst>
          </p:cNvPr>
          <p:cNvGrpSpPr/>
          <p:nvPr/>
        </p:nvGrpSpPr>
        <p:grpSpPr>
          <a:xfrm>
            <a:off x="5460944" y="225291"/>
            <a:ext cx="3911656" cy="2221347"/>
            <a:chOff x="1099453" y="849088"/>
            <a:chExt cx="3911656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F886481-E83E-5818-DDE1-2ECBFEEFA000}"/>
                </a:ext>
              </a:extLst>
            </p:cNvPr>
            <p:cNvSpPr/>
            <p:nvPr/>
          </p:nvSpPr>
          <p:spPr>
            <a:xfrm>
              <a:off x="1099457" y="849088"/>
              <a:ext cx="391165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92CC2A6-28DA-C6EB-BBFD-6418EF8C4651}"/>
                </a:ext>
              </a:extLst>
            </p:cNvPr>
            <p:cNvSpPr txBox="1"/>
            <p:nvPr/>
          </p:nvSpPr>
          <p:spPr>
            <a:xfrm>
              <a:off x="1099456" y="968187"/>
              <a:ext cx="3911652" cy="1545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200%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483D933-B76A-66E6-5D67-049ADE5C62F6}"/>
                </a:ext>
              </a:extLst>
            </p:cNvPr>
            <p:cNvSpPr txBox="1"/>
            <p:nvPr/>
          </p:nvSpPr>
          <p:spPr>
            <a:xfrm>
              <a:off x="1099453" y="2188128"/>
              <a:ext cx="3911652" cy="7233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two months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4E4656A-7E2A-5DDE-FD31-F76247A8C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3436276" y="862143"/>
            <a:ext cx="1541553" cy="43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7101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DA6D-DAF1-1C10-DCBE-69DE97245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386" y="1534886"/>
            <a:ext cx="11027228" cy="3265714"/>
          </a:xfrm>
        </p:spPr>
        <p:txBody>
          <a:bodyPr>
            <a:normAutofit fontScale="90000"/>
          </a:bodyPr>
          <a:lstStyle/>
          <a:p>
            <a:r>
              <a:rPr lang="en-US" dirty="0"/>
              <a:t>This is Why We’ve Created The Gift Gap Indicator…</a:t>
            </a:r>
            <a:br>
              <a:rPr lang="en-US" dirty="0"/>
            </a:br>
            <a:br>
              <a:rPr lang="en-US" sz="5600" dirty="0"/>
            </a:br>
            <a:r>
              <a:rPr lang="en-US" dirty="0"/>
              <a:t>It’s Found Nowhere Else!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ADFBFD-096B-2AEA-029A-3A3AC2010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191" y="4755222"/>
            <a:ext cx="3381433" cy="1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787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D09C7-0BA1-FD91-9568-DACF0AF7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The Gift Gap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E4A95-0FE8-51E2-51D4-E49469768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876301"/>
            <a:ext cx="7637813" cy="4300662"/>
          </a:xfrm>
        </p:spPr>
        <p:txBody>
          <a:bodyPr/>
          <a:lstStyle/>
          <a:p>
            <a:r>
              <a:rPr lang="en-US" dirty="0"/>
              <a:t>Proprietary Scanner That Automatically Finds Gift Gaps in the Market</a:t>
            </a:r>
          </a:p>
          <a:p>
            <a:r>
              <a:rPr lang="en-US" dirty="0"/>
              <a:t>Only Recommends a Gap That’s </a:t>
            </a:r>
            <a:br>
              <a:rPr lang="en-US" dirty="0"/>
            </a:br>
            <a:r>
              <a:rPr lang="en-US" dirty="0"/>
              <a:t>Being Filled</a:t>
            </a:r>
          </a:p>
          <a:p>
            <a:r>
              <a:rPr lang="en-US" dirty="0"/>
              <a:t>Tells You How Much of a Gap is Filled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816C40C-8BB3-809E-74CF-4A01971A9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4829" y="1876301"/>
            <a:ext cx="3281618" cy="325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6028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EFCB-D38E-060C-C902-2CBDDBBEE2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See It in Action!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CD9757-E855-5AE5-91C6-D4380F61B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69772"/>
            <a:ext cx="9144000" cy="2286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7BFF91"/>
                </a:solidFill>
              </a:rPr>
              <a:t>“This might be the most profitable feature of </a:t>
            </a:r>
            <a:r>
              <a:rPr lang="en-US" b="1" i="1" dirty="0">
                <a:solidFill>
                  <a:srgbClr val="7BFF91"/>
                </a:solidFill>
              </a:rPr>
              <a:t>ProfitSight </a:t>
            </a:r>
            <a:r>
              <a:rPr lang="en-US" b="1" dirty="0">
                <a:solidFill>
                  <a:srgbClr val="7BFF91"/>
                </a:solidFill>
              </a:rPr>
              <a:t>we’ve ever created.”</a:t>
            </a:r>
            <a:r>
              <a:rPr lang="en-US" dirty="0"/>
              <a:t>– Bryan </a:t>
            </a:r>
            <a:r>
              <a:rPr lang="en-US" dirty="0" err="1"/>
              <a:t>Bottarelli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586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161C3-1457-51DE-6813-9690253E2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DEMO!</a:t>
            </a: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754099FD-A22B-E0A3-A886-734B043871B3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3503789" y="1824708"/>
            <a:ext cx="5184422" cy="433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704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4A242-2484-7976-3972-A2502F9978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Now, You Can Access These Powerful Gift Gap Alerts!</a:t>
            </a:r>
          </a:p>
        </p:txBody>
      </p:sp>
    </p:spTree>
    <p:extLst>
      <p:ext uri="{BB962C8B-B14F-4D97-AF65-F5344CB8AC3E}">
        <p14:creationId xmlns:p14="http://schemas.microsoft.com/office/powerpoint/2010/main" val="1329038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CF4E89-6337-F25C-CA64-92623E2F7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9897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0F48E-5FEA-52B8-4D95-C199BAFDF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2" y="1694543"/>
            <a:ext cx="11538856" cy="3468914"/>
          </a:xfrm>
        </p:spPr>
        <p:txBody>
          <a:bodyPr>
            <a:normAutofit fontScale="90000"/>
          </a:bodyPr>
          <a:lstStyle/>
          <a:p>
            <a:r>
              <a:rPr lang="en-US" dirty="0"/>
              <a:t>You get alerted to Gift Gap trades – </a:t>
            </a:r>
            <a:r>
              <a:rPr lang="en-US" i="1" dirty="0"/>
              <a:t>every single day</a:t>
            </a:r>
            <a:r>
              <a:rPr lang="en-US" dirty="0"/>
              <a:t>, the instant it’s time to enter.</a:t>
            </a:r>
          </a:p>
        </p:txBody>
      </p:sp>
    </p:spTree>
    <p:extLst>
      <p:ext uri="{BB962C8B-B14F-4D97-AF65-F5344CB8AC3E}">
        <p14:creationId xmlns:p14="http://schemas.microsoft.com/office/powerpoint/2010/main" val="83824394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B9B0-F28C-9329-A348-905F16A0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</a:t>
            </a:r>
            <a:r>
              <a:rPr lang="en-US" i="1" dirty="0"/>
              <a:t>ProfitSight</a:t>
            </a:r>
            <a:r>
              <a:rPr lang="en-US" dirty="0"/>
              <a:t> 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F6790-06C4-4828-9C14-EE35DAF99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8" y="1876301"/>
            <a:ext cx="6015842" cy="4300662"/>
          </a:xfrm>
        </p:spPr>
        <p:txBody>
          <a:bodyPr/>
          <a:lstStyle/>
          <a:p>
            <a:r>
              <a:rPr lang="en-US" dirty="0"/>
              <a:t>The Perfect Indicator</a:t>
            </a:r>
          </a:p>
          <a:p>
            <a:r>
              <a:rPr lang="en-US" dirty="0"/>
              <a:t>Earnings tracking</a:t>
            </a:r>
          </a:p>
          <a:p>
            <a:r>
              <a:rPr lang="en-US" dirty="0"/>
              <a:t>And now… </a:t>
            </a:r>
            <a:r>
              <a:rPr lang="en-US" b="1" dirty="0"/>
              <a:t>full access to </a:t>
            </a:r>
            <a:br>
              <a:rPr lang="en-US" b="1" dirty="0"/>
            </a:br>
            <a:r>
              <a:rPr lang="en-US" b="1" dirty="0"/>
              <a:t>our brand-new, proprietary </a:t>
            </a:r>
            <a:br>
              <a:rPr lang="en-US" b="1" dirty="0"/>
            </a:br>
            <a:r>
              <a:rPr lang="en-US" b="1" dirty="0"/>
              <a:t>Gift Gap indicator</a:t>
            </a:r>
          </a:p>
          <a:p>
            <a:endParaRPr lang="en-US" dirty="0"/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8EF27A51-A110-396D-7943-9AFAA2473A63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7313180" y="1878583"/>
            <a:ext cx="4191233" cy="35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6499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6C847-04FD-9C88-1EC2-26596EC4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ProfitSight 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E45B-2FA2-018E-BF87-6DA612956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876301"/>
            <a:ext cx="7169727" cy="4300662"/>
          </a:xfrm>
        </p:spPr>
        <p:txBody>
          <a:bodyPr/>
          <a:lstStyle/>
          <a:p>
            <a:r>
              <a:rPr lang="en-US" dirty="0"/>
              <a:t>Report – </a:t>
            </a:r>
            <a:r>
              <a:rPr lang="en-US" b="1" dirty="0"/>
              <a:t>The Gift Gap Trading Guide</a:t>
            </a:r>
          </a:p>
          <a:p>
            <a:r>
              <a:rPr lang="en-US" dirty="0"/>
              <a:t>Complete breakdown on how to use The Gift Gap software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57779-1258-B1D3-B8A2-19CB4F32A7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116912" y="1753316"/>
            <a:ext cx="2830025" cy="363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002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F908B-BD89-6583-2CC6-D20ED1119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ProfitSight 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074-E83B-675D-4047-9FD3DBB51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8" y="1876301"/>
            <a:ext cx="6462156" cy="4300662"/>
          </a:xfrm>
        </p:spPr>
        <p:txBody>
          <a:bodyPr/>
          <a:lstStyle/>
          <a:p>
            <a:r>
              <a:rPr lang="en-US" dirty="0"/>
              <a:t>Video – </a:t>
            </a:r>
            <a:r>
              <a:rPr lang="en-US" b="1" dirty="0"/>
              <a:t>ProfitSight Quick Start</a:t>
            </a:r>
          </a:p>
          <a:p>
            <a:r>
              <a:rPr lang="en-US" dirty="0"/>
              <a:t>A complete breakdown on how </a:t>
            </a:r>
            <a:br>
              <a:rPr lang="en-US" dirty="0"/>
            </a:br>
            <a:r>
              <a:rPr lang="en-US" dirty="0"/>
              <a:t>to use the ProfitSight website, step by step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18194-B138-1606-A054-386FF8A4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40167" y="1762323"/>
            <a:ext cx="5120909" cy="333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6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68AAB-F2C9-8079-2756-D2ABE7A01D4A}"/>
              </a:ext>
            </a:extLst>
          </p:cNvPr>
          <p:cNvSpPr txBox="1">
            <a:spLocks/>
          </p:cNvSpPr>
          <p:nvPr/>
        </p:nvSpPr>
        <p:spPr>
          <a:xfrm>
            <a:off x="1398124" y="2194295"/>
            <a:ext cx="9761526" cy="2093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latin typeface="Poppins" pitchFamily="2" charset="77"/>
                <a:cs typeface="Poppins" pitchFamily="2" charset="77"/>
              </a:rPr>
              <a:t>Choose the </a:t>
            </a:r>
            <a:r>
              <a:rPr lang="en-US" sz="6000" b="1" i="1" dirty="0">
                <a:latin typeface="Poppins" pitchFamily="2" charset="77"/>
                <a:cs typeface="Poppins" pitchFamily="2" charset="77"/>
              </a:rPr>
              <a:t>ProfitSight</a:t>
            </a:r>
            <a:r>
              <a:rPr lang="en-US" sz="6000" b="1" dirty="0">
                <a:latin typeface="Poppins" pitchFamily="2" charset="77"/>
                <a:cs typeface="Poppins" pitchFamily="2" charset="77"/>
              </a:rPr>
              <a:t> Level That Works for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923C52-7E34-5F2A-0FE9-B9720926FADF}"/>
              </a:ext>
            </a:extLst>
          </p:cNvPr>
          <p:cNvSpPr txBox="1"/>
          <p:nvPr/>
        </p:nvSpPr>
        <p:spPr>
          <a:xfrm>
            <a:off x="1398124" y="4056672"/>
            <a:ext cx="10039318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lnSpc>
                <a:spcPct val="12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  <a:buSzPct val="80000"/>
            </a:pPr>
            <a:r>
              <a:rPr lang="en-US" sz="2800" dirty="0">
                <a:latin typeface="Poppins" pitchFamily="2" charset="77"/>
                <a:ea typeface="Noto Naskh Arabic" pitchFamily="2" charset="-78"/>
                <a:cs typeface="Poppins" pitchFamily="2" charset="77"/>
              </a:rPr>
              <a:t>If You Join Today, You WILL NOT Pay the Retail Price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285E6D-2998-D7B5-5732-C7C62FADC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9" y="340322"/>
            <a:ext cx="4169757" cy="5512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441BAF-F503-6E29-37F2-1C70B7D7CF55}"/>
              </a:ext>
            </a:extLst>
          </p:cNvPr>
          <p:cNvSpPr txBox="1"/>
          <p:nvPr/>
        </p:nvSpPr>
        <p:spPr>
          <a:xfrm>
            <a:off x="1398124" y="1523746"/>
            <a:ext cx="10039318" cy="65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lnSpc>
                <a:spcPct val="12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  <a:buSzPct val="80000"/>
            </a:pPr>
            <a:r>
              <a:rPr lang="en-US" sz="3200" b="1" dirty="0">
                <a:solidFill>
                  <a:srgbClr val="352E8E"/>
                </a:solidFill>
                <a:latin typeface="Poppins" pitchFamily="2" charset="77"/>
                <a:ea typeface="Noto Naskh Arabic" pitchFamily="2" charset="-78"/>
                <a:cs typeface="Poppins" pitchFamily="2" charset="77"/>
              </a:rPr>
              <a:t>Today: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C4BD4C-A700-9A0A-131E-C428CB8CC7C7}"/>
              </a:ext>
            </a:extLst>
          </p:cNvPr>
          <p:cNvSpPr/>
          <p:nvPr/>
        </p:nvSpPr>
        <p:spPr>
          <a:xfrm>
            <a:off x="1120332" y="1523746"/>
            <a:ext cx="139709" cy="3186310"/>
          </a:xfrm>
          <a:prstGeom prst="rect">
            <a:avLst/>
          </a:prstGeom>
          <a:solidFill>
            <a:srgbClr val="7BF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BFF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9414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6C37B5-BF6D-C6E0-FF36-AD60E47B4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14" y="277586"/>
            <a:ext cx="4794419" cy="63383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348410-5725-97A4-4164-0AE8D1158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172394"/>
              </p:ext>
            </p:extLst>
          </p:nvPr>
        </p:nvGraphicFramePr>
        <p:xfrm>
          <a:off x="552714" y="1152359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LEVEL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758177D-0129-831B-220B-4E7BB50A8743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RETAIL PRICE: $3,000/YEAR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CB535F-B2DC-373C-955C-60B58236BC2E}"/>
              </a:ext>
            </a:extLst>
          </p:cNvPr>
          <p:cNvSpPr txBox="1">
            <a:spLocks/>
          </p:cNvSpPr>
          <p:nvPr/>
        </p:nvSpPr>
        <p:spPr>
          <a:xfrm>
            <a:off x="552714" y="2233914"/>
            <a:ext cx="8779544" cy="3471727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4675" indent="-574675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4"/>
              </a:buBlip>
            </a:pPr>
            <a:r>
              <a:rPr lang="en-US" sz="3000" dirty="0"/>
              <a:t>Full access to the NEW Gift Gap setups</a:t>
            </a:r>
          </a:p>
          <a:p>
            <a:pPr marL="574675" indent="-574675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4"/>
              </a:buBlip>
            </a:pPr>
            <a:r>
              <a:rPr lang="en-US" sz="3000" b="1" dirty="0">
                <a:solidFill>
                  <a:srgbClr val="352E8E"/>
                </a:solidFill>
              </a:rPr>
              <a:t>NEW: </a:t>
            </a:r>
            <a:r>
              <a:rPr lang="en-US" sz="3000" dirty="0"/>
              <a:t>Earnings announcement tracker</a:t>
            </a:r>
          </a:p>
          <a:p>
            <a:pPr marL="574675" indent="-574675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4"/>
              </a:buBlip>
            </a:pPr>
            <a:r>
              <a:rPr lang="en-US" sz="3000" dirty="0"/>
              <a:t>The Perfect Timing Indicator</a:t>
            </a:r>
          </a:p>
          <a:p>
            <a:pPr marL="574675" indent="-574675" hangingPunct="0"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4"/>
              </a:buBlip>
            </a:pPr>
            <a:r>
              <a:rPr lang="en-US" sz="3000" dirty="0"/>
              <a:t>Custom alert list</a:t>
            </a:r>
          </a:p>
        </p:txBody>
      </p:sp>
    </p:spTree>
    <p:extLst>
      <p:ext uri="{BB962C8B-B14F-4D97-AF65-F5344CB8AC3E}">
        <p14:creationId xmlns:p14="http://schemas.microsoft.com/office/powerpoint/2010/main" val="417503207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10F68-545E-9A20-E185-5978A9E0DACA}"/>
              </a:ext>
            </a:extLst>
          </p:cNvPr>
          <p:cNvSpPr txBox="1">
            <a:spLocks/>
          </p:cNvSpPr>
          <p:nvPr/>
        </p:nvSpPr>
        <p:spPr>
          <a:xfrm>
            <a:off x="552714" y="2332583"/>
            <a:ext cx="8961675" cy="2601207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4675" indent="-574675" hangingPunct="0">
              <a:lnSpc>
                <a:spcPts val="394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3"/>
              </a:buBlip>
            </a:pPr>
            <a:r>
              <a:rPr lang="en-US" sz="3200" dirty="0"/>
              <a:t>Everything in Bronze</a:t>
            </a:r>
          </a:p>
          <a:p>
            <a:pPr marL="574675" indent="-574675" hangingPunct="0">
              <a:lnSpc>
                <a:spcPts val="394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Blip>
                <a:blip r:embed="rId3"/>
              </a:buBlip>
            </a:pPr>
            <a:r>
              <a:rPr lang="en-US" sz="3200" b="1" dirty="0"/>
              <a:t>PLUS</a:t>
            </a:r>
            <a:r>
              <a:rPr lang="en-US" sz="3200" dirty="0"/>
              <a:t> Bryan’s Handpicked Watchlist</a:t>
            </a:r>
          </a:p>
          <a:p>
            <a:pPr marL="0" indent="0" hangingPunct="0">
              <a:lnSpc>
                <a:spcPts val="394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None/>
            </a:pP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1DBF21-DFFB-F707-E053-3F80B743E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14" y="277586"/>
            <a:ext cx="4794419" cy="63383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00C5A3-6E2B-00A8-B277-835B64842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220285"/>
              </p:ext>
            </p:extLst>
          </p:nvPr>
        </p:nvGraphicFramePr>
        <p:xfrm>
          <a:off x="552714" y="1152359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LEVEL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89E2135-00C0-002D-EC3F-87CA640342A3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RETAIL PRICE: $4,000/YEAR</a:t>
            </a:r>
          </a:p>
        </p:txBody>
      </p:sp>
    </p:spTree>
    <p:extLst>
      <p:ext uri="{BB962C8B-B14F-4D97-AF65-F5344CB8AC3E}">
        <p14:creationId xmlns:p14="http://schemas.microsoft.com/office/powerpoint/2010/main" val="58585589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FDB4BE7-11CA-0E06-BD22-4850990AFCE8}"/>
              </a:ext>
            </a:extLst>
          </p:cNvPr>
          <p:cNvSpPr txBox="1">
            <a:spLocks/>
          </p:cNvSpPr>
          <p:nvPr/>
        </p:nvSpPr>
        <p:spPr>
          <a:xfrm>
            <a:off x="552713" y="2291786"/>
            <a:ext cx="9015829" cy="4109014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594360" indent="-594360" algn="l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4675" indent="-574675" hangingPunct="0">
              <a:lnSpc>
                <a:spcPts val="380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3"/>
              </a:buBlip>
            </a:pPr>
            <a:r>
              <a:rPr lang="en-US" sz="3000" dirty="0"/>
              <a:t>Everything in the Bronze and Silver levels</a:t>
            </a:r>
          </a:p>
          <a:p>
            <a:pPr marL="574675" indent="-574675" hangingPunct="0">
              <a:lnSpc>
                <a:spcPts val="380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3"/>
              </a:buBlip>
            </a:pPr>
            <a:r>
              <a:rPr lang="en-US" sz="3000" b="1" dirty="0"/>
              <a:t>PLUS</a:t>
            </a:r>
            <a:r>
              <a:rPr lang="en-US" sz="3000" dirty="0"/>
              <a:t> Power Options with conservative, moderate, and aggressive settings</a:t>
            </a:r>
          </a:p>
          <a:p>
            <a:pPr marL="0" indent="0" hangingPunct="0">
              <a:lnSpc>
                <a:spcPts val="3800"/>
              </a:lnSpc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None/>
            </a:pP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1E8DAA-AF12-1F73-36AE-BBE8EDCBD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14" y="277586"/>
            <a:ext cx="4794419" cy="63383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D6F588-61FF-DF62-1359-2EDCAE4E66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163109"/>
              </p:ext>
            </p:extLst>
          </p:nvPr>
        </p:nvGraphicFramePr>
        <p:xfrm>
          <a:off x="552714" y="1152359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ea typeface="Open Sans Extrabold" panose="020B0606030504020204" pitchFamily="34" charset="0"/>
                          <a:cs typeface="Poppins" pitchFamily="2" charset="77"/>
                        </a:rPr>
                        <a:t>LEVEL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7B4D7DE-3733-0DC0-1976-C804E7FBBBDD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RETAIL PRICE: $5,000/YEAR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A88CEA-3C0F-095F-5B13-6307A2C1039F}"/>
              </a:ext>
            </a:extLst>
          </p:cNvPr>
          <p:cNvGrpSpPr/>
          <p:nvPr/>
        </p:nvGrpSpPr>
        <p:grpSpPr>
          <a:xfrm>
            <a:off x="1240315" y="4425560"/>
            <a:ext cx="7213797" cy="562993"/>
            <a:chOff x="1251201" y="4205776"/>
            <a:chExt cx="7901807" cy="616688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BCBCE0F-9706-4284-2E0A-B08EDE72BB06}"/>
                </a:ext>
              </a:extLst>
            </p:cNvPr>
            <p:cNvSpPr/>
            <p:nvPr/>
          </p:nvSpPr>
          <p:spPr>
            <a:xfrm>
              <a:off x="1251201" y="4205776"/>
              <a:ext cx="2529685" cy="616688"/>
            </a:xfrm>
            <a:prstGeom prst="roundRect">
              <a:avLst/>
            </a:prstGeom>
            <a:solidFill>
              <a:srgbClr val="00A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HP Simplified W01 Bold" panose="020B0804020204020204" pitchFamily="34" charset="0"/>
                </a:rPr>
                <a:t>Conservative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C176B93-373A-F0FD-A130-1AB4DF4A5DA2}"/>
                </a:ext>
              </a:extLst>
            </p:cNvPr>
            <p:cNvSpPr/>
            <p:nvPr/>
          </p:nvSpPr>
          <p:spPr>
            <a:xfrm>
              <a:off x="3930173" y="4205776"/>
              <a:ext cx="2529685" cy="61668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HP Simplified W01 Bold" panose="020B0804020204020204" pitchFamily="34" charset="0"/>
                </a:rPr>
                <a:t>Moderate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ACAB2836-5FB3-4D4C-A201-48E7550E4FDE}"/>
                </a:ext>
              </a:extLst>
            </p:cNvPr>
            <p:cNvSpPr/>
            <p:nvPr/>
          </p:nvSpPr>
          <p:spPr>
            <a:xfrm>
              <a:off x="6623323" y="4205776"/>
              <a:ext cx="2529685" cy="616688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HP Simplified W01 Bold" panose="020B0804020204020204" pitchFamily="34" charset="0"/>
                </a:rPr>
                <a:t>Aggressive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E2D65E4-C133-C3DC-482F-09152FC49B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676241" y="135548"/>
            <a:ext cx="1149248" cy="114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866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80EB4-A24E-7C8A-2F40-66531CD67C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of Data: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68BD7-FD75-3884-8CFB-4B92F6282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4828"/>
            <a:ext cx="9144000" cy="2002971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7BFF91"/>
                </a:solidFill>
              </a:rPr>
              <a:t>Included for FREE </a:t>
            </a:r>
            <a:br>
              <a:rPr lang="en-US" sz="6000" dirty="0">
                <a:solidFill>
                  <a:srgbClr val="7BFF91"/>
                </a:solidFill>
              </a:rPr>
            </a:br>
            <a:r>
              <a:rPr lang="en-US" sz="6000" dirty="0">
                <a:solidFill>
                  <a:srgbClr val="7BFF91"/>
                </a:solidFill>
              </a:rPr>
              <a:t>on ALL Levels!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74535D2-3F9D-AFDA-FB71-AA341E735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871" y="359539"/>
            <a:ext cx="3864911" cy="5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9012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2496-623D-5ADF-F5A2-6D7C968D9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325A61C-9CEF-0195-6DC9-629599268861}"/>
              </a:ext>
            </a:extLst>
          </p:cNvPr>
          <p:cNvSpPr txBox="1">
            <a:spLocks/>
          </p:cNvSpPr>
          <p:nvPr/>
        </p:nvSpPr>
        <p:spPr>
          <a:xfrm>
            <a:off x="520048" y="3398562"/>
            <a:ext cx="7622466" cy="30688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600" b="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If after your first 60 days, you aren’t 100% satisfied… </a:t>
            </a:r>
            <a:r>
              <a:rPr lang="en-US" sz="3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Call our VIP Concierge Team and we’ll refund your money, minus a 10% processing fee</a:t>
            </a:r>
            <a:r>
              <a:rPr lang="en-US" sz="3600" b="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2BD825-A0D8-175F-FC68-B7471068C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0721" y="359605"/>
            <a:ext cx="3542742" cy="330457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6AEFA35-DA63-41D7-CB25-AD64F80224E3}"/>
              </a:ext>
            </a:extLst>
          </p:cNvPr>
          <p:cNvSpPr txBox="1">
            <a:spLocks/>
          </p:cNvSpPr>
          <p:nvPr/>
        </p:nvSpPr>
        <p:spPr>
          <a:xfrm>
            <a:off x="767964" y="1678330"/>
            <a:ext cx="7374550" cy="14807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Backed By Our </a:t>
            </a:r>
            <a:br>
              <a:rPr lang="en-US" sz="5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</a:br>
            <a:r>
              <a:rPr lang="en-US" sz="5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Gift Gap Guarantee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DB1D0-2CE1-BD15-C56C-AB2801EBC84B}"/>
              </a:ext>
            </a:extLst>
          </p:cNvPr>
          <p:cNvSpPr/>
          <p:nvPr/>
        </p:nvSpPr>
        <p:spPr>
          <a:xfrm>
            <a:off x="520048" y="1678329"/>
            <a:ext cx="139709" cy="1480747"/>
          </a:xfrm>
          <a:prstGeom prst="rect">
            <a:avLst/>
          </a:prstGeom>
          <a:solidFill>
            <a:srgbClr val="7BF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BFF9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1CD7A81-5331-5CA3-705D-3E7E8CAE2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048" y="359605"/>
            <a:ext cx="3864911" cy="5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44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62B98D-EF57-7168-1F2A-F972ADD96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9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3237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7825A-8AA2-A1A7-03A7-2DC26BFA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Special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6BF7-9B44-CE70-63CC-7959F137F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2471057"/>
            <a:ext cx="10914413" cy="3705906"/>
          </a:xfrm>
        </p:spPr>
        <p:txBody>
          <a:bodyPr/>
          <a:lstStyle/>
          <a:p>
            <a:r>
              <a:rPr lang="en-US" dirty="0"/>
              <a:t>Give you a FULL YEAR of </a:t>
            </a:r>
            <a:br>
              <a:rPr lang="en-US" dirty="0"/>
            </a:br>
            <a:r>
              <a:rPr lang="en-US" i="1" dirty="0"/>
              <a:t>Catalyst Cash Outs Live </a:t>
            </a:r>
            <a:br>
              <a:rPr lang="en-US" dirty="0"/>
            </a:br>
            <a:r>
              <a:rPr lang="en-US" b="1" dirty="0"/>
              <a:t>(Value: $997)</a:t>
            </a:r>
          </a:p>
          <a:p>
            <a:r>
              <a:rPr lang="en-US" dirty="0"/>
              <a:t>You’ll get LIVE weekly trades, </a:t>
            </a:r>
            <a:br>
              <a:rPr lang="en-US" dirty="0"/>
            </a:br>
            <a:r>
              <a:rPr lang="en-US" b="1" dirty="0"/>
              <a:t>every Tuesday at 2 p.m.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CDB51DE-CE31-48AC-E8E0-2737E623523B}"/>
              </a:ext>
            </a:extLst>
          </p:cNvPr>
          <p:cNvGrpSpPr/>
          <p:nvPr/>
        </p:nvGrpSpPr>
        <p:grpSpPr>
          <a:xfrm>
            <a:off x="6250661" y="2018134"/>
            <a:ext cx="5501952" cy="1988244"/>
            <a:chOff x="7301752" y="2326341"/>
            <a:chExt cx="4316507" cy="155985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FB5FC00B-29A4-6C18-A9A7-7C3F132713D6}"/>
                </a:ext>
              </a:extLst>
            </p:cNvPr>
            <p:cNvSpPr/>
            <p:nvPr/>
          </p:nvSpPr>
          <p:spPr>
            <a:xfrm>
              <a:off x="7301752" y="2326341"/>
              <a:ext cx="4316507" cy="155985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6DCF6AB-9D03-66FC-0BE9-79CE31AEF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28794" y="2699496"/>
              <a:ext cx="3889317" cy="86733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6DC232B-794F-DB2B-2C4B-2BA34B3994C5}"/>
              </a:ext>
            </a:extLst>
          </p:cNvPr>
          <p:cNvSpPr txBox="1"/>
          <p:nvPr/>
        </p:nvSpPr>
        <p:spPr>
          <a:xfrm>
            <a:off x="439387" y="1694969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352E8E"/>
                </a:solidFill>
                <a:latin typeface="Poppins" pitchFamily="2" charset="77"/>
                <a:ea typeface="Noto Naskh Arabic" pitchFamily="2" charset="-78"/>
                <a:cs typeface="Poppins" pitchFamily="2" charset="77"/>
              </a:rPr>
              <a:t>Plus… </a:t>
            </a:r>
            <a:endParaRPr lang="en-US" sz="3600" b="1" dirty="0">
              <a:solidFill>
                <a:srgbClr val="352E8E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5796499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8C75-F94A-79DF-8872-6EC53444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Special </a:t>
            </a:r>
            <a:r>
              <a:rPr lang="en-US" i="1" dirty="0"/>
              <a:t>ProfitSight  </a:t>
            </a:r>
            <a:r>
              <a:rPr lang="en-US" dirty="0"/>
              <a:t>Price to Celebrate </a:t>
            </a:r>
            <a:br>
              <a:rPr lang="en-US" dirty="0"/>
            </a:br>
            <a:r>
              <a:rPr lang="en-US" dirty="0"/>
              <a:t>the NEW Gift Gap Tracker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DE9328-E165-3AED-2B33-1D4C7C0AF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811209"/>
              </p:ext>
            </p:extLst>
          </p:nvPr>
        </p:nvGraphicFramePr>
        <p:xfrm>
          <a:off x="477142" y="2135369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$1,697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6478247-1076-7F34-9F06-863E31F7AD94}"/>
              </a:ext>
            </a:extLst>
          </p:cNvPr>
          <p:cNvCxnSpPr/>
          <p:nvPr/>
        </p:nvCxnSpPr>
        <p:spPr>
          <a:xfrm>
            <a:off x="837162" y="2926403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7055E44-FB21-8D60-6C82-510829701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285901"/>
              </p:ext>
            </p:extLst>
          </p:nvPr>
        </p:nvGraphicFramePr>
        <p:xfrm>
          <a:off x="3943593" y="2152882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89CEB19-6E09-8182-C511-C2DE84AEC124}"/>
              </a:ext>
            </a:extLst>
          </p:cNvPr>
          <p:cNvCxnSpPr/>
          <p:nvPr/>
        </p:nvCxnSpPr>
        <p:spPr>
          <a:xfrm>
            <a:off x="4281673" y="2962658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3A548D0-FEE2-DB6C-3A66-A65439B66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020204"/>
              </p:ext>
            </p:extLst>
          </p:nvPr>
        </p:nvGraphicFramePr>
        <p:xfrm>
          <a:off x="1732345" y="4204709"/>
          <a:ext cx="4363655" cy="240748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3655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4943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852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$2,797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EAD19B-88AA-6CD9-ECA0-14A620C9B2F0}"/>
              </a:ext>
            </a:extLst>
          </p:cNvPr>
          <p:cNvCxnSpPr/>
          <p:nvPr/>
        </p:nvCxnSpPr>
        <p:spPr>
          <a:xfrm>
            <a:off x="2553293" y="5018357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BBCCD1-BA8C-6097-17DE-B1631DE8C435}"/>
              </a:ext>
            </a:extLst>
          </p:cNvPr>
          <p:cNvGrpSpPr/>
          <p:nvPr/>
        </p:nvGrpSpPr>
        <p:grpSpPr>
          <a:xfrm>
            <a:off x="7355542" y="2135369"/>
            <a:ext cx="4834198" cy="3219370"/>
            <a:chOff x="7355542" y="2135369"/>
            <a:chExt cx="4834198" cy="32193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619FE1-2F40-80FC-4854-DE9F729899ED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D3AAE55-1EE8-73CF-2266-F914233322BB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24" name="object 4">
                  <a:extLst>
                    <a:ext uri="{FF2B5EF4-FFF2-40B4-BE49-F238E27FC236}">
                      <a16:creationId xmlns:a16="http://schemas.microsoft.com/office/drawing/2014/main" id="{1C1CCD71-BC77-FCDD-445C-B8269AA98F6A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26" name="object 5">
                    <a:extLst>
                      <a:ext uri="{FF2B5EF4-FFF2-40B4-BE49-F238E27FC236}">
                        <a16:creationId xmlns:a16="http://schemas.microsoft.com/office/drawing/2014/main" id="{20199BBF-90AF-E443-B8A3-0D3BC27A4CA5}"/>
                      </a:ext>
                    </a:extLst>
                  </p:cNvPr>
                  <p:cNvPicPr/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27" name="object 6">
                    <a:extLst>
                      <a:ext uri="{FF2B5EF4-FFF2-40B4-BE49-F238E27FC236}">
                        <a16:creationId xmlns:a16="http://schemas.microsoft.com/office/drawing/2014/main" id="{BA142834-3C2D-E841-1278-7DEC81BE4832}"/>
                      </a:ext>
                    </a:extLst>
                  </p:cNvPr>
                  <p:cNvPicPr/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28" name="object 7">
                    <a:extLst>
                      <a:ext uri="{FF2B5EF4-FFF2-40B4-BE49-F238E27FC236}">
                        <a16:creationId xmlns:a16="http://schemas.microsoft.com/office/drawing/2014/main" id="{E16A63C9-633A-7A64-D599-59C1311289DC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6503C56B-3AAF-402E-C0F5-70CD32936A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6CF17ED-5F03-6270-F76D-D6813423C553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3D75832-2072-70AD-93D7-8692DDA430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661592E-EE6B-C322-FCFD-FB40B6B3D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9AF6A93-9735-CC00-73DF-6BDF11191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10C5DA0-AA87-0629-FB72-E7CE1FE9EF05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2A516AA-796F-7A82-E376-6EF6F8914395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982790C0-A43D-EB0A-1C61-2E2D5D7805E8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1EB4E9E-98E1-836C-A452-B37CB27E1228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DD7C1C2-8ACE-17F7-C18F-2F96623473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DC43845-D214-AE8B-8575-AEB09659DB6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54227" y="4188488"/>
            <a:ext cx="1752113" cy="17521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AF38693-731B-788C-E237-C4C2201CEE7F}"/>
              </a:ext>
            </a:extLst>
          </p:cNvPr>
          <p:cNvSpPr txBox="1"/>
          <p:nvPr/>
        </p:nvSpPr>
        <p:spPr>
          <a:xfrm>
            <a:off x="1733009" y="6017540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</p:spTree>
    <p:extLst>
      <p:ext uri="{BB962C8B-B14F-4D97-AF65-F5344CB8AC3E}">
        <p14:creationId xmlns:p14="http://schemas.microsoft.com/office/powerpoint/2010/main" val="339165516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56F6D-1BAC-6D9D-7743-F33F020D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061C9-B3CA-43CE-9581-51F0C0CBA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228" y="1144134"/>
            <a:ext cx="9949543" cy="2387600"/>
          </a:xfrm>
        </p:spPr>
        <p:txBody>
          <a:bodyPr>
            <a:normAutofit/>
          </a:bodyPr>
          <a:lstStyle/>
          <a:p>
            <a:r>
              <a:rPr lang="en-US" sz="5600" dirty="0"/>
              <a:t>One Day Gift Gap </a:t>
            </a:r>
            <a:br>
              <a:rPr lang="en-US" sz="5600" dirty="0"/>
            </a:br>
            <a:r>
              <a:rPr lang="en-US" sz="5600" dirty="0"/>
              <a:t>Flash Sale!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47C09-5C93-4AF8-9CF3-491D78FE2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4828"/>
            <a:ext cx="9144000" cy="285205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sz="6000" b="1" dirty="0">
                <a:solidFill>
                  <a:srgbClr val="7BFF91"/>
                </a:solidFill>
              </a:rPr>
              <a:t>Discount Code “500GIFT” Takes Additional $500 Off </a:t>
            </a:r>
            <a:br>
              <a:rPr lang="en-US" sz="6000" b="1" dirty="0">
                <a:solidFill>
                  <a:srgbClr val="7BFF91"/>
                </a:solidFill>
              </a:rPr>
            </a:br>
            <a:r>
              <a:rPr lang="en-US" sz="6000" b="1" dirty="0">
                <a:solidFill>
                  <a:srgbClr val="7BFF91"/>
                </a:solidFill>
              </a:rPr>
              <a:t>TODAY ONLY!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FD69DFE-88CC-970D-F21A-D1C478976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871" y="359539"/>
            <a:ext cx="3864911" cy="5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1879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AC91-9109-2A91-7B48-E1B08DF14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7" y="747640"/>
            <a:ext cx="11412187" cy="891154"/>
          </a:xfrm>
        </p:spPr>
        <p:txBody>
          <a:bodyPr/>
          <a:lstStyle/>
          <a:p>
            <a:r>
              <a:rPr lang="en-US" i="1" dirty="0"/>
              <a:t>ProfitSight</a:t>
            </a:r>
            <a:r>
              <a:rPr lang="en-US" dirty="0"/>
              <a:t>  Price – TODAY ONLY!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D667101-207A-4A7A-69B5-DF3258C48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117208"/>
              </p:ext>
            </p:extLst>
          </p:nvPr>
        </p:nvGraphicFramePr>
        <p:xfrm>
          <a:off x="305669" y="2150340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HP Simplified W01 Bold" panose="020B0804020204020204" pitchFamily="34" charset="0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$1,697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$1,197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9F1E20-8290-759B-4EAB-A968EEC0DDFA}"/>
              </a:ext>
            </a:extLst>
          </p:cNvPr>
          <p:cNvCxnSpPr/>
          <p:nvPr/>
        </p:nvCxnSpPr>
        <p:spPr>
          <a:xfrm>
            <a:off x="665689" y="2941374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A006018-300F-A657-B08E-7177C8D00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176415"/>
              </p:ext>
            </p:extLst>
          </p:nvPr>
        </p:nvGraphicFramePr>
        <p:xfrm>
          <a:off x="3772120" y="2167853"/>
          <a:ext cx="3343338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43338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HP Simplified W01 Bold" panose="020B0804020204020204" pitchFamily="34" charset="0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$1,797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34A78-1238-B682-30D8-D7BE82E5B0FC}"/>
              </a:ext>
            </a:extLst>
          </p:cNvPr>
          <p:cNvCxnSpPr/>
          <p:nvPr/>
        </p:nvCxnSpPr>
        <p:spPr>
          <a:xfrm>
            <a:off x="4110200" y="2977629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7828CE9-DD52-6BFB-B051-749DCE5C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298635"/>
              </p:ext>
            </p:extLst>
          </p:nvPr>
        </p:nvGraphicFramePr>
        <p:xfrm>
          <a:off x="1560872" y="4219680"/>
          <a:ext cx="4363655" cy="240748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3655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4943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852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$2,797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DEEBDA-18D9-C5B7-23D3-72AD548D928A}"/>
              </a:ext>
            </a:extLst>
          </p:cNvPr>
          <p:cNvCxnSpPr/>
          <p:nvPr/>
        </p:nvCxnSpPr>
        <p:spPr>
          <a:xfrm>
            <a:off x="2381820" y="5033328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84337C3-5E94-031C-28AA-1CC45D49AB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2754" y="4203458"/>
            <a:ext cx="1752113" cy="175211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87028F-3A98-3F16-44E9-C20F20301E67}"/>
              </a:ext>
            </a:extLst>
          </p:cNvPr>
          <p:cNvCxnSpPr/>
          <p:nvPr/>
        </p:nvCxnSpPr>
        <p:spPr>
          <a:xfrm>
            <a:off x="434195" y="361270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B8EF0B-5A45-7CA9-776C-8BF89A085D0B}"/>
              </a:ext>
            </a:extLst>
          </p:cNvPr>
          <p:cNvCxnSpPr/>
          <p:nvPr/>
        </p:nvCxnSpPr>
        <p:spPr>
          <a:xfrm>
            <a:off x="3860301" y="3589557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409EA4-B421-A2BE-35FA-8A2376679DD5}"/>
              </a:ext>
            </a:extLst>
          </p:cNvPr>
          <p:cNvCxnSpPr/>
          <p:nvPr/>
        </p:nvCxnSpPr>
        <p:spPr>
          <a:xfrm>
            <a:off x="2251420" y="5615127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3027C4-7FC5-C503-2AB4-F1E34E69E388}"/>
              </a:ext>
            </a:extLst>
          </p:cNvPr>
          <p:cNvGrpSpPr/>
          <p:nvPr/>
        </p:nvGrpSpPr>
        <p:grpSpPr>
          <a:xfrm>
            <a:off x="7238571" y="2150340"/>
            <a:ext cx="4834198" cy="3219370"/>
            <a:chOff x="7355542" y="2135369"/>
            <a:chExt cx="4834198" cy="32193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D3454BE-0573-1645-B65A-ED95077C32FC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4F5F68B-8286-93E6-0D04-E98B06F94F17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26" name="object 4">
                  <a:extLst>
                    <a:ext uri="{FF2B5EF4-FFF2-40B4-BE49-F238E27FC236}">
                      <a16:creationId xmlns:a16="http://schemas.microsoft.com/office/drawing/2014/main" id="{4E57AC5C-D275-40FF-D273-09CD04C3E124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28" name="object 5">
                    <a:extLst>
                      <a:ext uri="{FF2B5EF4-FFF2-40B4-BE49-F238E27FC236}">
                        <a16:creationId xmlns:a16="http://schemas.microsoft.com/office/drawing/2014/main" id="{70240F3A-1760-CF6A-597A-BC17EDC598AA}"/>
                      </a:ext>
                    </a:extLst>
                  </p:cNvPr>
                  <p:cNvPicPr/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29" name="object 6">
                    <a:extLst>
                      <a:ext uri="{FF2B5EF4-FFF2-40B4-BE49-F238E27FC236}">
                        <a16:creationId xmlns:a16="http://schemas.microsoft.com/office/drawing/2014/main" id="{7DA7BF96-B3FF-FC62-B9B6-059F086B06A8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30" name="object 7">
                    <a:extLst>
                      <a:ext uri="{FF2B5EF4-FFF2-40B4-BE49-F238E27FC236}">
                        <a16:creationId xmlns:a16="http://schemas.microsoft.com/office/drawing/2014/main" id="{5BB777C9-50E1-6761-0087-454F1EC48505}"/>
                      </a:ext>
                    </a:extLst>
                  </p:cNvPr>
                  <p:cNvPicPr/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DEF58A9C-1282-C829-B688-A4279254D3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F13EEF1-098E-7F5B-1483-D12BEDBECAC7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B4E7B433-6BBE-0943-A7FB-4107D50B0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3421299-D752-B6CC-AB65-7450ACEE3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1A43DD5-5CC5-1962-6D3C-A500DC384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C77EE23-F991-D247-24D1-FE07F35D22EE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674734A-B32F-B218-8DCC-67E47838C38D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FE240C13-4806-4560-65BD-729FC4B43724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74BA96A-47EF-5E86-ED1E-F4EA0FBB367E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2CB80D20-EB10-E847-65AE-70B0E3FF97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1BA0AD3-84C9-95BE-DCC9-60CB25FD9F71}"/>
              </a:ext>
            </a:extLst>
          </p:cNvPr>
          <p:cNvSpPr/>
          <p:nvPr/>
        </p:nvSpPr>
        <p:spPr>
          <a:xfrm>
            <a:off x="0" y="-4913"/>
            <a:ext cx="12192000" cy="513694"/>
          </a:xfrm>
          <a:prstGeom prst="rect">
            <a:avLst/>
          </a:prstGeom>
          <a:solidFill>
            <a:srgbClr val="7BF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r>
              <a:rPr lang="en-US" sz="22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SPECIAL BONUS: Save An Additional $500 OFF Until Midnight: USE CODE: 500GIFT</a:t>
            </a:r>
            <a:endParaRPr lang="en-US" sz="2200" b="1" i="0" dirty="0">
              <a:solidFill>
                <a:srgbClr val="352E8E"/>
              </a:solidFill>
              <a:effectLst/>
              <a:highlight>
                <a:srgbClr val="FFFFFF"/>
              </a:highlight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30816A-880D-0F48-26AF-BF910F18A8E6}"/>
              </a:ext>
            </a:extLst>
          </p:cNvPr>
          <p:cNvSpPr txBox="1"/>
          <p:nvPr/>
        </p:nvSpPr>
        <p:spPr>
          <a:xfrm>
            <a:off x="1733009" y="6017540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</p:spTree>
    <p:extLst>
      <p:ext uri="{BB962C8B-B14F-4D97-AF65-F5344CB8AC3E}">
        <p14:creationId xmlns:p14="http://schemas.microsoft.com/office/powerpoint/2010/main" val="328987914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F2313-46D5-9780-E99D-EBCB1D220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76325-260B-7EC8-C95F-ACDDA27A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80" y="603009"/>
            <a:ext cx="11412187" cy="810532"/>
          </a:xfrm>
        </p:spPr>
        <p:txBody>
          <a:bodyPr/>
          <a:lstStyle/>
          <a:p>
            <a:r>
              <a:rPr lang="en-US" i="1" dirty="0"/>
              <a:t>ProfitSight</a:t>
            </a:r>
            <a:r>
              <a:rPr lang="en-US" dirty="0"/>
              <a:t>  Price – TODAY ONLY!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EFABEF-BAB4-29AE-0558-EB3C4F2F8073}"/>
              </a:ext>
            </a:extLst>
          </p:cNvPr>
          <p:cNvSpPr/>
          <p:nvPr/>
        </p:nvSpPr>
        <p:spPr>
          <a:xfrm>
            <a:off x="0" y="-4913"/>
            <a:ext cx="12192000" cy="513694"/>
          </a:xfrm>
          <a:prstGeom prst="rect">
            <a:avLst/>
          </a:prstGeom>
          <a:solidFill>
            <a:srgbClr val="7BF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r>
              <a:rPr lang="en-US" sz="22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SPECIAL BONUS: Save An Additional $500 OFF Until Midnight: USE CODE: 500GIFT</a:t>
            </a:r>
            <a:endParaRPr lang="en-US" sz="2200" b="1" i="0" dirty="0">
              <a:solidFill>
                <a:srgbClr val="352E8E"/>
              </a:solidFill>
              <a:effectLst/>
              <a:highlight>
                <a:srgbClr val="FFFFFF"/>
              </a:highlight>
              <a:latin typeface="Poppins" pitchFamily="2" charset="77"/>
              <a:cs typeface="Poppins" pitchFamily="2" charset="77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E6FF26-08E7-3558-D665-3DEADB5F2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587079"/>
              </p:ext>
            </p:extLst>
          </p:nvPr>
        </p:nvGraphicFramePr>
        <p:xfrm>
          <a:off x="338326" y="1584280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$1,697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$1,197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CFA1447-12E7-C298-A38F-E06B11EF861F}"/>
              </a:ext>
            </a:extLst>
          </p:cNvPr>
          <p:cNvCxnSpPr/>
          <p:nvPr/>
        </p:nvCxnSpPr>
        <p:spPr>
          <a:xfrm>
            <a:off x="698346" y="2375314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89511117-8818-D2D8-0C69-8DE7C5AD7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65232"/>
              </p:ext>
            </p:extLst>
          </p:nvPr>
        </p:nvGraphicFramePr>
        <p:xfrm>
          <a:off x="3804777" y="1601793"/>
          <a:ext cx="3343338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43338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$1,797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8603FDA-F273-FDDE-0B77-5BD5258F7AE0}"/>
              </a:ext>
            </a:extLst>
          </p:cNvPr>
          <p:cNvCxnSpPr/>
          <p:nvPr/>
        </p:nvCxnSpPr>
        <p:spPr>
          <a:xfrm>
            <a:off x="4142857" y="2411569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0FFF9566-D17D-16CE-829F-A3023E5D2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861753"/>
              </p:ext>
            </p:extLst>
          </p:nvPr>
        </p:nvGraphicFramePr>
        <p:xfrm>
          <a:off x="1593529" y="3653620"/>
          <a:ext cx="4363655" cy="249090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3655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74172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916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$2,797 </a:t>
                      </a: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87D82E-EF70-AF3E-FE80-ED6E16769AF4}"/>
              </a:ext>
            </a:extLst>
          </p:cNvPr>
          <p:cNvCxnSpPr/>
          <p:nvPr/>
        </p:nvCxnSpPr>
        <p:spPr>
          <a:xfrm>
            <a:off x="2414477" y="4467268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1E533A8C-D0D6-8EBA-F825-30A38DE20A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5411" y="3637398"/>
            <a:ext cx="1752113" cy="1752113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0C51C66-ADE0-1F7F-A87B-176EEA5B0D8C}"/>
              </a:ext>
            </a:extLst>
          </p:cNvPr>
          <p:cNvCxnSpPr/>
          <p:nvPr/>
        </p:nvCxnSpPr>
        <p:spPr>
          <a:xfrm>
            <a:off x="466852" y="304664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1BB6D57-E278-76CE-33E3-2411047E0B7D}"/>
              </a:ext>
            </a:extLst>
          </p:cNvPr>
          <p:cNvCxnSpPr/>
          <p:nvPr/>
        </p:nvCxnSpPr>
        <p:spPr>
          <a:xfrm>
            <a:off x="3892958" y="3023497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0458017-8EFB-C728-C438-D22252222A34}"/>
              </a:ext>
            </a:extLst>
          </p:cNvPr>
          <p:cNvCxnSpPr/>
          <p:nvPr/>
        </p:nvCxnSpPr>
        <p:spPr>
          <a:xfrm>
            <a:off x="2284077" y="5049067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EB8B603-96F1-E5FC-D48B-11C91B8F76F7}"/>
              </a:ext>
            </a:extLst>
          </p:cNvPr>
          <p:cNvSpPr/>
          <p:nvPr/>
        </p:nvSpPr>
        <p:spPr>
          <a:xfrm>
            <a:off x="0" y="6290116"/>
            <a:ext cx="12192000" cy="581621"/>
          </a:xfrm>
          <a:prstGeom prst="rect">
            <a:avLst/>
          </a:prstGeom>
          <a:solidFill>
            <a:srgbClr val="352E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6D8FB18-CE13-90AD-B22B-8A1378B44503}"/>
              </a:ext>
            </a:extLst>
          </p:cNvPr>
          <p:cNvSpPr/>
          <p:nvPr/>
        </p:nvSpPr>
        <p:spPr>
          <a:xfrm>
            <a:off x="122548" y="6302288"/>
            <a:ext cx="12069452" cy="578224"/>
          </a:xfrm>
          <a:prstGeom prst="rect">
            <a:avLst/>
          </a:prstGeom>
          <a:solidFill>
            <a:srgbClr val="352E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Click the button in the chat or call 888.215.5311 to order by phone or ask questions!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F3DABB6-F75C-E665-6D55-9F5B18E4D444}"/>
              </a:ext>
            </a:extLst>
          </p:cNvPr>
          <p:cNvGrpSpPr/>
          <p:nvPr/>
        </p:nvGrpSpPr>
        <p:grpSpPr>
          <a:xfrm>
            <a:off x="7271228" y="1671368"/>
            <a:ext cx="4834198" cy="3219370"/>
            <a:chOff x="7355542" y="2135369"/>
            <a:chExt cx="4834198" cy="321937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0E79D99-FF5A-DC5C-D460-DDDE7E5CB710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E9FE878-D7D9-1F87-7962-9616EAD38C49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55" name="object 4">
                  <a:extLst>
                    <a:ext uri="{FF2B5EF4-FFF2-40B4-BE49-F238E27FC236}">
                      <a16:creationId xmlns:a16="http://schemas.microsoft.com/office/drawing/2014/main" id="{BFE45D5D-E3BC-3628-6CEE-1B667DE9CA96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57" name="object 5">
                    <a:extLst>
                      <a:ext uri="{FF2B5EF4-FFF2-40B4-BE49-F238E27FC236}">
                        <a16:creationId xmlns:a16="http://schemas.microsoft.com/office/drawing/2014/main" id="{8D2F4620-C793-DE85-0F2C-3D7D94B2DCF3}"/>
                      </a:ext>
                    </a:extLst>
                  </p:cNvPr>
                  <p:cNvPicPr/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58" name="object 6">
                    <a:extLst>
                      <a:ext uri="{FF2B5EF4-FFF2-40B4-BE49-F238E27FC236}">
                        <a16:creationId xmlns:a16="http://schemas.microsoft.com/office/drawing/2014/main" id="{1990B246-1F83-FC7D-A79A-0B5CA20C12DE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59" name="object 7">
                    <a:extLst>
                      <a:ext uri="{FF2B5EF4-FFF2-40B4-BE49-F238E27FC236}">
                        <a16:creationId xmlns:a16="http://schemas.microsoft.com/office/drawing/2014/main" id="{0266CF67-68BA-FBAF-96FC-846BAC5C78D3}"/>
                      </a:ext>
                    </a:extLst>
                  </p:cNvPr>
                  <p:cNvPicPr/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304CECCF-AD16-7557-BC34-4319D46409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4F365BA-8370-E861-CCCA-8513965D36D8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7767FD9-44FB-63F0-78A1-389EECAC0F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25B7F3E-EF40-2CB6-99D1-296F69CF9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16F26FBA-EC5F-8E63-4749-29DBBF007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1B6CF2D-51D6-6413-33C7-FABABDFC670C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227A27E8-E784-798F-59C4-0238E9C352F5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50" name="Rounded Rectangle 49">
                  <a:extLst>
                    <a:ext uri="{FF2B5EF4-FFF2-40B4-BE49-F238E27FC236}">
                      <a16:creationId xmlns:a16="http://schemas.microsoft.com/office/drawing/2014/main" id="{635946C3-3558-E805-4412-64DEB4B5C7A4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EA0799B-BFE7-4375-6D68-9B3B5D430DE8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67D2C712-A735-DB43-4B9E-79C6B5330C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sp>
        <p:nvSpPr>
          <p:cNvPr id="60" name="24-Point Star 59">
            <a:extLst>
              <a:ext uri="{FF2B5EF4-FFF2-40B4-BE49-F238E27FC236}">
                <a16:creationId xmlns:a16="http://schemas.microsoft.com/office/drawing/2014/main" id="{0AA57DD8-30F5-4EA3-1D30-183D708AD18C}"/>
              </a:ext>
            </a:extLst>
          </p:cNvPr>
          <p:cNvSpPr/>
          <p:nvPr/>
        </p:nvSpPr>
        <p:spPr>
          <a:xfrm>
            <a:off x="5865382" y="4360946"/>
            <a:ext cx="1874981" cy="1874981"/>
          </a:xfrm>
          <a:prstGeom prst="star24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D2E420F-9431-FA3F-5E11-8B3980B35E8A}"/>
              </a:ext>
            </a:extLst>
          </p:cNvPr>
          <p:cNvSpPr txBox="1"/>
          <p:nvPr/>
        </p:nvSpPr>
        <p:spPr>
          <a:xfrm rot="21026351">
            <a:off x="5870101" y="4937645"/>
            <a:ext cx="182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ysClr val="windowText" lastClr="000000"/>
                </a:solidFill>
                <a:latin typeface="Poppins" pitchFamily="2" charset="77"/>
                <a:cs typeface="Poppins" pitchFamily="2" charset="77"/>
              </a:rPr>
              <a:t>Q&amp;A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933810B-FCA5-9E8D-73FF-886ED3F8E32B}"/>
              </a:ext>
            </a:extLst>
          </p:cNvPr>
          <p:cNvSpPr txBox="1"/>
          <p:nvPr/>
        </p:nvSpPr>
        <p:spPr>
          <a:xfrm>
            <a:off x="1831705" y="5509046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</p:spTree>
    <p:extLst>
      <p:ext uri="{BB962C8B-B14F-4D97-AF65-F5344CB8AC3E}">
        <p14:creationId xmlns:p14="http://schemas.microsoft.com/office/powerpoint/2010/main" val="240619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706784-E050-5296-D86C-24E31DFE2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2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8FB2-03A8-D717-3D92-50B957BE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Are You Seeing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2B87D-200D-898B-793E-2DA231118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Gaps happen when a stock moves </a:t>
            </a:r>
            <a:br>
              <a:rPr lang="en-US" dirty="0"/>
            </a:br>
            <a:r>
              <a:rPr lang="en-US" dirty="0"/>
              <a:t>10% or more, up or down, often </a:t>
            </a:r>
            <a:br>
              <a:rPr lang="en-US" dirty="0"/>
            </a:br>
            <a:r>
              <a:rPr lang="en-US" dirty="0"/>
              <a:t>within hours.</a:t>
            </a:r>
          </a:p>
          <a:p>
            <a:pPr>
              <a:buFont typeface="+mj-lt"/>
              <a:buAutoNum type="arabicPeriod"/>
            </a:pPr>
            <a:r>
              <a:rPr lang="en-US" dirty="0"/>
              <a:t>This creates a temporary </a:t>
            </a:r>
            <a:r>
              <a:rPr lang="en-US" b="1" dirty="0"/>
              <a:t>gap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the stock chart.</a:t>
            </a:r>
          </a:p>
          <a:p>
            <a:pPr>
              <a:buFont typeface="+mj-lt"/>
              <a:buAutoNum type="arabicPeriod"/>
            </a:pPr>
            <a:r>
              <a:rPr lang="en-US" dirty="0"/>
              <a:t>This is important: </a:t>
            </a:r>
            <a:r>
              <a:rPr lang="en-US" b="1" u="sng" dirty="0"/>
              <a:t>the gap is then filled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91A70-1B3E-C9E6-4FCC-AEB671475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966" y="863636"/>
            <a:ext cx="4944044" cy="494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23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193E29-1BEF-80C7-EFDE-0D57DDC84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079E7B-28EF-4C9A-DAD9-6EFE29B60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B01243-B1A3-8308-A357-F0B35D104794}"/>
              </a:ext>
            </a:extLst>
          </p:cNvPr>
          <p:cNvSpPr txBox="1"/>
          <p:nvPr/>
        </p:nvSpPr>
        <p:spPr>
          <a:xfrm>
            <a:off x="7074745" y="701181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7E46F9-89D9-C6CC-314F-558A251FE608}"/>
              </a:ext>
            </a:extLst>
          </p:cNvPr>
          <p:cNvCxnSpPr>
            <a:cxnSpLocks/>
          </p:cNvCxnSpPr>
          <p:nvPr/>
        </p:nvCxnSpPr>
        <p:spPr>
          <a:xfrm flipH="1">
            <a:off x="6765315" y="1137339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54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840366-5225-6CCE-4BAF-A484B7329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8DC775-C044-7A69-CF78-CED7162F0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449FCB-B24A-CE90-D14B-731C0F4C5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9428" flipV="1">
            <a:off x="6600284" y="2097967"/>
            <a:ext cx="5346948" cy="4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DE4738-DE11-7B62-6735-C839B6CD73C7}"/>
              </a:ext>
            </a:extLst>
          </p:cNvPr>
          <p:cNvSpPr txBox="1"/>
          <p:nvPr/>
        </p:nvSpPr>
        <p:spPr>
          <a:xfrm>
            <a:off x="8250574" y="3429000"/>
            <a:ext cx="2175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DD1286-2BAE-7DEC-3DBC-AAE9054F78F7}"/>
              </a:ext>
            </a:extLst>
          </p:cNvPr>
          <p:cNvCxnSpPr>
            <a:cxnSpLocks/>
          </p:cNvCxnSpPr>
          <p:nvPr/>
        </p:nvCxnSpPr>
        <p:spPr>
          <a:xfrm flipH="1" flipV="1">
            <a:off x="8860682" y="2940825"/>
            <a:ext cx="338811" cy="525619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974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60CD2E-8DA8-B917-9ACE-05742C94C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7379F1-357F-2763-1CC1-C6D376FA6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010" y="536471"/>
            <a:ext cx="1420009" cy="4894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1F2DF8-D3FF-5BDB-2C12-FEBF7DBB2446}"/>
              </a:ext>
            </a:extLst>
          </p:cNvPr>
          <p:cNvSpPr txBox="1"/>
          <p:nvPr/>
        </p:nvSpPr>
        <p:spPr>
          <a:xfrm>
            <a:off x="8751721" y="846454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DA95E24-B092-DE46-B38D-1DA920F23FB5}"/>
              </a:ext>
            </a:extLst>
          </p:cNvPr>
          <p:cNvCxnSpPr>
            <a:cxnSpLocks/>
          </p:cNvCxnSpPr>
          <p:nvPr/>
        </p:nvCxnSpPr>
        <p:spPr>
          <a:xfrm flipH="1">
            <a:off x="8442291" y="1282612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32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407DE4-3C3A-FBDD-F484-13F82E1B8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361498-2991-15CC-9DB2-00280F5DA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68706" flipV="1">
            <a:off x="7176437" y="2798550"/>
            <a:ext cx="4701284" cy="45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0060A7-775D-5BE2-9E59-D2D15D781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010" y="536471"/>
            <a:ext cx="1420009" cy="4894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DCFC48-9455-D83F-F632-18DAD43A7E46}"/>
              </a:ext>
            </a:extLst>
          </p:cNvPr>
          <p:cNvSpPr txBox="1"/>
          <p:nvPr/>
        </p:nvSpPr>
        <p:spPr>
          <a:xfrm>
            <a:off x="8299263" y="1636366"/>
            <a:ext cx="2145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9DF38D2-1FCE-0E63-2A3A-74A6789954B0}"/>
              </a:ext>
            </a:extLst>
          </p:cNvPr>
          <p:cNvCxnSpPr>
            <a:cxnSpLocks/>
          </p:cNvCxnSpPr>
          <p:nvPr/>
        </p:nvCxnSpPr>
        <p:spPr>
          <a:xfrm>
            <a:off x="9372231" y="2341537"/>
            <a:ext cx="255656" cy="57159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841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890052-DF25-2AE8-420B-4065A2D88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932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157404-2397-109D-871F-EA3F9C39C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2CCD45-789A-0571-BC9E-2489A6AC36F1}"/>
              </a:ext>
            </a:extLst>
          </p:cNvPr>
          <p:cNvSpPr txBox="1"/>
          <p:nvPr/>
        </p:nvSpPr>
        <p:spPr>
          <a:xfrm>
            <a:off x="7295082" y="745249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4A3FEBE-18BB-4CFA-9628-4BFF2A5ACBCB}"/>
              </a:ext>
            </a:extLst>
          </p:cNvPr>
          <p:cNvCxnSpPr>
            <a:cxnSpLocks/>
          </p:cNvCxnSpPr>
          <p:nvPr/>
        </p:nvCxnSpPr>
        <p:spPr>
          <a:xfrm flipH="1">
            <a:off x="6985652" y="1181407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70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1904A38-9633-A687-9231-56B93B5F3993}"/>
              </a:ext>
            </a:extLst>
          </p:cNvPr>
          <p:cNvSpPr txBox="1">
            <a:spLocks/>
          </p:cNvSpPr>
          <p:nvPr/>
        </p:nvSpPr>
        <p:spPr>
          <a:xfrm>
            <a:off x="838593" y="358048"/>
            <a:ext cx="6201186" cy="29282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l">
              <a:lnSpc>
                <a:spcPts val="6820"/>
              </a:lnSpc>
              <a:spcBef>
                <a:spcPts val="2400"/>
              </a:spcBef>
              <a:spcAft>
                <a:spcPts val="1200"/>
              </a:spcAft>
            </a:pPr>
            <a:r>
              <a:rPr lang="en-US" sz="5600" dirty="0"/>
              <a:t>Welcome to </a:t>
            </a:r>
            <a:br>
              <a:rPr lang="en-US" sz="5600" dirty="0"/>
            </a:br>
            <a:r>
              <a:rPr lang="en-US" sz="5600" dirty="0"/>
              <a:t>The Gift Gap </a:t>
            </a:r>
            <a:br>
              <a:rPr lang="en-US" sz="5600" dirty="0"/>
            </a:br>
            <a:r>
              <a:rPr lang="en-US" sz="5600" dirty="0"/>
              <a:t>Live Demo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1295B3D-99E4-79D4-F166-1B31963E077D}"/>
              </a:ext>
            </a:extLst>
          </p:cNvPr>
          <p:cNvSpPr txBox="1">
            <a:spLocks/>
          </p:cNvSpPr>
          <p:nvPr/>
        </p:nvSpPr>
        <p:spPr>
          <a:xfrm>
            <a:off x="557627" y="3704489"/>
            <a:ext cx="8211800" cy="2622433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None/>
              <a:defRPr sz="20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None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4632" indent="-484632" algn="l" hangingPunct="0">
              <a:lnSpc>
                <a:spcPts val="3800"/>
              </a:lnSpc>
              <a:spcAft>
                <a:spcPts val="10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2"/>
              </a:buBlip>
            </a:pPr>
            <a:r>
              <a:rPr lang="en-US" sz="32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Revealed: The Easiest, Most Reliable Trading Method We’ve Ever Developed</a:t>
            </a:r>
          </a:p>
          <a:p>
            <a:pPr marL="484632" indent="-484632" algn="l" hangingPunct="0">
              <a:lnSpc>
                <a:spcPts val="3800"/>
              </a:lnSpc>
              <a:spcAft>
                <a:spcPts val="100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Tx/>
              <a:buBlip>
                <a:blip r:embed="rId2"/>
              </a:buBlip>
            </a:pPr>
            <a:r>
              <a:rPr lang="en-US" sz="32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Stay Tuned for our live Q&amp;A at the end of the event.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70FFED-0E6A-804D-E6C6-3877BB72AB52}"/>
              </a:ext>
            </a:extLst>
          </p:cNvPr>
          <p:cNvSpPr/>
          <p:nvPr/>
        </p:nvSpPr>
        <p:spPr>
          <a:xfrm>
            <a:off x="557627" y="696332"/>
            <a:ext cx="103945" cy="2378437"/>
          </a:xfrm>
          <a:prstGeom prst="rect">
            <a:avLst/>
          </a:prstGeom>
          <a:solidFill>
            <a:srgbClr val="02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F6F830-2B1A-A173-E9D5-5FEF48EEE880}"/>
              </a:ext>
            </a:extLst>
          </p:cNvPr>
          <p:cNvSpPr txBox="1"/>
          <p:nvPr/>
        </p:nvSpPr>
        <p:spPr>
          <a:xfrm>
            <a:off x="8951999" y="2763044"/>
            <a:ext cx="27392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2FF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RYAN FITZWATER</a:t>
            </a:r>
            <a:br>
              <a:rPr lang="en-US" sz="1600" b="1" dirty="0">
                <a:solidFill>
                  <a:srgbClr val="02FF0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CEO &amp; Executive Publisher</a:t>
            </a:r>
          </a:p>
        </p:txBody>
      </p:sp>
      <p:pic>
        <p:nvPicPr>
          <p:cNvPr id="16" name="Picture 15" descr="A person with a beard smiling&#10;&#10;AI-generated content may be incorrect.">
            <a:extLst>
              <a:ext uri="{FF2B5EF4-FFF2-40B4-BE49-F238E27FC236}">
                <a16:creationId xmlns:a16="http://schemas.microsoft.com/office/drawing/2014/main" id="{C244D01F-D5DF-81B8-9FED-6F39B697B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573" y="470078"/>
            <a:ext cx="2218834" cy="221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01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AEF9EB-DD24-53A7-5373-D34F5001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932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2DB441-EE1B-DAD0-D975-B31D1362C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76DC03-6C9E-4C98-E873-474E29F6D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8994" flipV="1">
            <a:off x="6023786" y="1782472"/>
            <a:ext cx="6288978" cy="4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0E2DE-7075-324B-6D68-9F3EC578067D}"/>
              </a:ext>
            </a:extLst>
          </p:cNvPr>
          <p:cNvSpPr txBox="1"/>
          <p:nvPr/>
        </p:nvSpPr>
        <p:spPr>
          <a:xfrm>
            <a:off x="6682533" y="888628"/>
            <a:ext cx="248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CCBC408-8DE6-C7E6-EDC9-56739230F49B}"/>
              </a:ext>
            </a:extLst>
          </p:cNvPr>
          <p:cNvCxnSpPr>
            <a:cxnSpLocks/>
          </p:cNvCxnSpPr>
          <p:nvPr/>
        </p:nvCxnSpPr>
        <p:spPr>
          <a:xfrm>
            <a:off x="8094274" y="1559340"/>
            <a:ext cx="255656" cy="57159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96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34D8-2FC5-AA96-77DD-D028AFCDA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636" y="2235200"/>
            <a:ext cx="10598728" cy="2387600"/>
          </a:xfrm>
        </p:spPr>
        <p:txBody>
          <a:bodyPr>
            <a:normAutofit fontScale="90000"/>
          </a:bodyPr>
          <a:lstStyle/>
          <a:p>
            <a:r>
              <a:rPr lang="en-US" sz="7300" dirty="0"/>
              <a:t>This is Why We Call </a:t>
            </a:r>
            <a:br>
              <a:rPr lang="en-US" sz="7300" dirty="0"/>
            </a:br>
            <a:r>
              <a:rPr lang="en-US" sz="7300" dirty="0"/>
              <a:t>These Gifts…</a:t>
            </a:r>
            <a:br>
              <a:rPr lang="en-US" dirty="0"/>
            </a:br>
            <a:br>
              <a:rPr lang="en-US" sz="2800" dirty="0"/>
            </a:br>
            <a:r>
              <a:rPr lang="en-US" sz="5800" b="0" dirty="0">
                <a:latin typeface="Poppins" pitchFamily="2" charset="77"/>
                <a:cs typeface="Poppins" pitchFamily="2" charset="77"/>
              </a:rPr>
              <a:t>These Are Opportunities </a:t>
            </a:r>
            <a:br>
              <a:rPr lang="en-US" sz="5800" b="0" dirty="0">
                <a:latin typeface="Poppins" pitchFamily="2" charset="77"/>
                <a:cs typeface="Poppins" pitchFamily="2" charset="77"/>
              </a:rPr>
            </a:br>
            <a:r>
              <a:rPr lang="en-US" sz="5800" b="0" dirty="0">
                <a:latin typeface="Poppins" pitchFamily="2" charset="77"/>
                <a:cs typeface="Poppins" pitchFamily="2" charset="77"/>
              </a:rPr>
              <a:t>for Huge Gains!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71701D-BC6F-F2B9-0FD5-D039EE743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3271">
            <a:off x="6296917" y="3322976"/>
            <a:ext cx="1890762" cy="2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76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4BB7-F775-268E-6F4B-AAEC9DC519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dirty="0"/>
              <a:t>It’s Like Getting a </a:t>
            </a:r>
            <a:br>
              <a:rPr lang="en-US" dirty="0"/>
            </a:br>
            <a:r>
              <a:rPr lang="en-US" dirty="0"/>
              <a:t>“Flash Sale” on a Stock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37C29-FADA-6B8D-7BFE-429C581D3A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rgbClr val="7BFF91"/>
                </a:solidFill>
              </a:rPr>
              <a:t>The Gains Could Be Huge… </a:t>
            </a:r>
            <a:br>
              <a:rPr lang="en-US" sz="4000" dirty="0">
                <a:solidFill>
                  <a:srgbClr val="7BFF91"/>
                </a:solidFill>
              </a:rPr>
            </a:br>
            <a:r>
              <a:rPr lang="en-US" sz="4000" dirty="0">
                <a:solidFill>
                  <a:srgbClr val="7BFF91"/>
                </a:solidFill>
              </a:rPr>
              <a:t>If You Know How to Properly </a:t>
            </a:r>
            <a:br>
              <a:rPr lang="en-US" sz="4000" dirty="0">
                <a:solidFill>
                  <a:srgbClr val="7BFF91"/>
                </a:solidFill>
              </a:rPr>
            </a:br>
            <a:r>
              <a:rPr lang="en-US" sz="4000" dirty="0">
                <a:solidFill>
                  <a:srgbClr val="7BFF91"/>
                </a:solidFill>
              </a:rPr>
              <a:t>Trade Them!</a:t>
            </a:r>
          </a:p>
        </p:txBody>
      </p:sp>
    </p:spTree>
    <p:extLst>
      <p:ext uri="{BB962C8B-B14F-4D97-AF65-F5344CB8AC3E}">
        <p14:creationId xmlns:p14="http://schemas.microsoft.com/office/powerpoint/2010/main" val="3983260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29652-8AF2-A00E-3FDA-DD00FB967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E453EC-ED98-272C-2F1B-9773C3581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04C29A-FDE8-7E5E-7D7A-5713EA644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9428" flipV="1">
            <a:off x="6600284" y="2097967"/>
            <a:ext cx="5346948" cy="456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9AB9D5-C8EB-8986-E6B4-E562C05E74A3}"/>
              </a:ext>
            </a:extLst>
          </p:cNvPr>
          <p:cNvGrpSpPr/>
          <p:nvPr/>
        </p:nvGrpSpPr>
        <p:grpSpPr>
          <a:xfrm>
            <a:off x="1099453" y="849088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8F3D05E-8789-5074-ECA4-5C1C96702BF3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C6C77D-E6FC-4B50-8A98-F0769FD46CC1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114%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82F62B-78D0-83E0-6A97-1A8F5635DF19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19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6634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AC5423-2FD5-1ED4-5709-03E456F6F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B3B815-2F95-D100-F4E5-D109402B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68706" flipV="1">
            <a:off x="7176437" y="2798550"/>
            <a:ext cx="4701284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420FB7E-6269-F6B9-F9FE-93FFE19DB6D4}"/>
              </a:ext>
            </a:extLst>
          </p:cNvPr>
          <p:cNvGrpSpPr/>
          <p:nvPr/>
        </p:nvGrpSpPr>
        <p:grpSpPr>
          <a:xfrm>
            <a:off x="1099453" y="849088"/>
            <a:ext cx="3679376" cy="2373086"/>
            <a:chOff x="1099453" y="849088"/>
            <a:chExt cx="3679376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1C2BF79-268F-F549-EE84-596700D59CFC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3BC682-238B-2580-55D0-FE315DB7237C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250%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8738B0F-01DC-EC09-07EF-DFEC2CA8097B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35 Days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D37D190-9FD8-125A-A3CA-27B756B3E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564869">
            <a:off x="6682162" y="550492"/>
            <a:ext cx="1830336" cy="489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17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1871B0-1C53-8607-0D44-CB66D1FA1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932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302D53-BD4C-7EF6-26DA-5E9028BC3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BD2347-74F5-7CD4-A9A6-D6A5C477D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8994" flipV="1">
            <a:off x="6023786" y="1782472"/>
            <a:ext cx="6288978" cy="456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0036B5D-3E57-E9D0-672C-916A316734EE}"/>
              </a:ext>
            </a:extLst>
          </p:cNvPr>
          <p:cNvGrpSpPr/>
          <p:nvPr/>
        </p:nvGrpSpPr>
        <p:grpSpPr>
          <a:xfrm>
            <a:off x="911195" y="2408947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7806320-4294-69EF-46DF-2CED53626DD8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EA19F7-249F-B890-3844-FCE20DB07200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454%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D19BC7-D066-440D-FC0D-F591CEE0742D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31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5811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D0816-CBA5-8070-50DE-7A005AFC9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 you see why we consider them gifts?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F90E19-FBAB-1E35-10A6-7ADF2DC33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7BFF91"/>
                </a:solidFill>
              </a:rPr>
              <a:t>If you know how to trade them, it’s serious money.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FE01A-1D18-8171-25C4-F86EE373A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44974">
            <a:off x="8254486" y="3147175"/>
            <a:ext cx="1890762" cy="2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42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4D591-B41C-6358-BA7E-1766B4F0D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2987"/>
            <a:ext cx="9144000" cy="1323954"/>
          </a:xfrm>
        </p:spPr>
        <p:txBody>
          <a:bodyPr/>
          <a:lstStyle/>
          <a:p>
            <a:r>
              <a:rPr lang="en-US" dirty="0"/>
              <a:t>Here’s the Secret…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4A9A2-2FD5-6E49-71C6-9EC9FBEEA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2572"/>
            <a:ext cx="9144000" cy="303711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7BFF91"/>
                </a:solidFill>
              </a:rPr>
              <a:t>Most Gaps Get Filled!</a:t>
            </a:r>
            <a:br>
              <a:rPr lang="en-US" dirty="0">
                <a:solidFill>
                  <a:srgbClr val="7BFF91"/>
                </a:solidFill>
              </a:rPr>
            </a:br>
            <a:br>
              <a:rPr lang="en-US" sz="3200" dirty="0">
                <a:solidFill>
                  <a:srgbClr val="7BFF91"/>
                </a:solidFill>
              </a:rPr>
            </a:br>
            <a:r>
              <a:rPr lang="en-US" dirty="0">
                <a:solidFill>
                  <a:srgbClr val="7BFF91"/>
                </a:solidFill>
              </a:rPr>
              <a:t>Coming up… secret gap fill </a:t>
            </a:r>
            <a:br>
              <a:rPr lang="en-US" dirty="0">
                <a:solidFill>
                  <a:srgbClr val="7BFF91"/>
                </a:solidFill>
              </a:rPr>
            </a:br>
            <a:r>
              <a:rPr lang="en-US" dirty="0">
                <a:solidFill>
                  <a:srgbClr val="7BFF91"/>
                </a:solidFill>
              </a:rPr>
              <a:t>trigger revealed!</a:t>
            </a:r>
          </a:p>
        </p:txBody>
      </p:sp>
    </p:spTree>
    <p:extLst>
      <p:ext uri="{BB962C8B-B14F-4D97-AF65-F5344CB8AC3E}">
        <p14:creationId xmlns:p14="http://schemas.microsoft.com/office/powerpoint/2010/main" val="4268618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8FA3E9-99DA-8080-8E2A-62DA951F9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5E07A6-B6FF-68FD-E4CB-C254C61F6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20175" y="2261280"/>
            <a:ext cx="1154812" cy="30306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F91B7A-9694-453C-8877-293602F6A909}"/>
              </a:ext>
            </a:extLst>
          </p:cNvPr>
          <p:cNvSpPr txBox="1"/>
          <p:nvPr/>
        </p:nvSpPr>
        <p:spPr>
          <a:xfrm>
            <a:off x="6680496" y="2126153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BC2D19B-A164-6BD6-8DDF-44CF01379466}"/>
              </a:ext>
            </a:extLst>
          </p:cNvPr>
          <p:cNvCxnSpPr>
            <a:cxnSpLocks/>
          </p:cNvCxnSpPr>
          <p:nvPr/>
        </p:nvCxnSpPr>
        <p:spPr>
          <a:xfrm flipH="1">
            <a:off x="6359191" y="2667397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166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41ACD9-F9D4-3940-B6E2-BB30E16F9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F524394-0C80-1BAA-7D19-254CD4B5B917}"/>
              </a:ext>
            </a:extLst>
          </p:cNvPr>
          <p:cNvGrpSpPr/>
          <p:nvPr/>
        </p:nvGrpSpPr>
        <p:grpSpPr>
          <a:xfrm>
            <a:off x="7069947" y="570542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F9BEB16-9BC1-A92A-3FEF-04ACAC006B17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08024C-E338-4067-992F-AE01C5F5C369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127%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14FEAF-A4EB-D64A-DA2F-327743819BB8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77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9821DDE-5C81-156C-92A6-4EAC16DE2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20175" y="2261280"/>
            <a:ext cx="1154812" cy="3030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EC1628-5CCD-DBCD-7C44-41FD6E180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79435">
            <a:off x="6162706" y="2544422"/>
            <a:ext cx="5749676" cy="170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00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F7A66-028D-6128-1CFE-B81E78C1A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Your Host: Ryan Fitzwater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1AB4D-3B12-7CB0-D1A4-9511455B0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6" y="1648495"/>
            <a:ext cx="8280071" cy="5002675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Started at Monument Traders Alliance in 2019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Grew it to over 250,000 active readers </a:t>
            </a:r>
            <a:b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members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Former Director of Research at The Oxford Club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Manages Over $1 Million Investment Portfolio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Active investor since 2009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Family man with three kids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</p:txBody>
      </p:sp>
      <p:pic>
        <p:nvPicPr>
          <p:cNvPr id="5" name="Picture 4" descr="A person and child holding hands on a beach&#10;&#10;AI-generated content may be incorrect.">
            <a:extLst>
              <a:ext uri="{FF2B5EF4-FFF2-40B4-BE49-F238E27FC236}">
                <a16:creationId xmlns:a16="http://schemas.microsoft.com/office/drawing/2014/main" id="{F8596C94-83EB-4808-ECBB-4C2E333B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4773" y="1809945"/>
            <a:ext cx="2897841" cy="384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7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266495-FC0F-8FDE-82D5-8D0D19D98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940C18-18EB-D370-01BB-D57518919095}"/>
              </a:ext>
            </a:extLst>
          </p:cNvPr>
          <p:cNvSpPr txBox="1"/>
          <p:nvPr/>
        </p:nvSpPr>
        <p:spPr>
          <a:xfrm>
            <a:off x="6429180" y="1626984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82AA700-2679-6B1E-6385-5A28598E61B8}"/>
              </a:ext>
            </a:extLst>
          </p:cNvPr>
          <p:cNvCxnSpPr>
            <a:cxnSpLocks/>
          </p:cNvCxnSpPr>
          <p:nvPr/>
        </p:nvCxnSpPr>
        <p:spPr>
          <a:xfrm flipH="1">
            <a:off x="6096000" y="2168228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EC373F2-4DCD-C8C4-511F-1313393D1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414" y="1732070"/>
            <a:ext cx="1225586" cy="35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86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2C4728-F3CF-3FEE-713D-316DD23BA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32672A9-C8A6-2483-85F3-9747E749276A}"/>
              </a:ext>
            </a:extLst>
          </p:cNvPr>
          <p:cNvGrpSpPr/>
          <p:nvPr/>
        </p:nvGrpSpPr>
        <p:grpSpPr>
          <a:xfrm>
            <a:off x="5980736" y="257417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8561DF3-E862-D6A9-69C7-48023D984A09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CAF0CA-2C55-AE37-4897-7A6D6CF96C65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151%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0A8686-0994-1EBA-9DBF-BE73B13AC4EA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42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FB47920-8B64-1BBB-0A27-4194697E9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9435">
            <a:off x="6161694" y="2627102"/>
            <a:ext cx="3978645" cy="1596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31C07C-6D1C-B65D-B9F8-7FD7F23ED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14" y="1732070"/>
            <a:ext cx="1225586" cy="35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30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7B7492-047F-7136-B24C-CA0CB8B96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454D29-E3FC-3E74-8BC8-49302C968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199985" y="1461338"/>
            <a:ext cx="1334591" cy="3502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26FD88-1E8D-89EC-14AD-BD05D6F8E5A9}"/>
              </a:ext>
            </a:extLst>
          </p:cNvPr>
          <p:cNvSpPr txBox="1"/>
          <p:nvPr/>
        </p:nvSpPr>
        <p:spPr>
          <a:xfrm>
            <a:off x="4741883" y="971906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A3999A-5022-6FE0-52DE-08791A2622C9}"/>
              </a:ext>
            </a:extLst>
          </p:cNvPr>
          <p:cNvCxnSpPr>
            <a:cxnSpLocks/>
          </p:cNvCxnSpPr>
          <p:nvPr/>
        </p:nvCxnSpPr>
        <p:spPr>
          <a:xfrm flipH="1">
            <a:off x="4432453" y="1408064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244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3E1E99-CA6F-E0BD-0DC6-DEB57AB7F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6463A8-2134-E4D7-B09E-BE58AB3B6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431" y="1678102"/>
            <a:ext cx="4724400" cy="291704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DD52178-C0FB-1B4D-72B4-65E2FDD4FAA8}"/>
              </a:ext>
            </a:extLst>
          </p:cNvPr>
          <p:cNvGrpSpPr/>
          <p:nvPr/>
        </p:nvGrpSpPr>
        <p:grpSpPr>
          <a:xfrm>
            <a:off x="4465818" y="274803"/>
            <a:ext cx="3748817" cy="2373086"/>
            <a:chOff x="1030010" y="883813"/>
            <a:chExt cx="3748817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661F327F-912E-0AF0-D0AA-B8B1D58D4CB8}"/>
                </a:ext>
              </a:extLst>
            </p:cNvPr>
            <p:cNvSpPr/>
            <p:nvPr/>
          </p:nvSpPr>
          <p:spPr>
            <a:xfrm>
              <a:off x="1030010" y="883813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BC5009-CEEE-7EB1-2EC9-721F82542136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397%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2B3034-9ED4-FD96-F3A9-6032434CAD8A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52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6370EB0-837C-06D5-C954-E87FC689B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199985" y="1461338"/>
            <a:ext cx="1334591" cy="350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426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6A3EBA-6153-6FB6-B4C3-D9E31128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192000" cy="6934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ADEEB1-64F0-3F85-B9FB-A2E443870D2B}"/>
              </a:ext>
            </a:extLst>
          </p:cNvPr>
          <p:cNvSpPr txBox="1"/>
          <p:nvPr/>
        </p:nvSpPr>
        <p:spPr>
          <a:xfrm>
            <a:off x="7610881" y="1621902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77F3CF8-E197-1B50-862B-C6B6C9A9F82E}"/>
              </a:ext>
            </a:extLst>
          </p:cNvPr>
          <p:cNvCxnSpPr>
            <a:cxnSpLocks/>
          </p:cNvCxnSpPr>
          <p:nvPr/>
        </p:nvCxnSpPr>
        <p:spPr>
          <a:xfrm flipH="1">
            <a:off x="7301451" y="2058060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6AA56B5-1EB2-DA6E-A507-D3C47469C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798536" y="1394638"/>
            <a:ext cx="1411182" cy="33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713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5940EC-82D0-A70C-09E1-C1325B85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192000" cy="69342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B4CADC-FA93-DE9F-03F2-4CB993364189}"/>
              </a:ext>
            </a:extLst>
          </p:cNvPr>
          <p:cNvGrpSpPr/>
          <p:nvPr/>
        </p:nvGrpSpPr>
        <p:grpSpPr>
          <a:xfrm>
            <a:off x="1237159" y="718457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5A735732-EE42-5DF9-F780-2C47AD3EA76A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65DBC0-6C97-A3EB-5483-08BCB9636E5B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437%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A7B532-0100-428D-4D5C-602197DBFC89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58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B55BC8A-6F7E-5476-12E3-314130927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798536" y="1394638"/>
            <a:ext cx="1411182" cy="33059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AFB99F-125A-2665-1D6F-5A925263D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5495">
            <a:off x="7008110" y="1988037"/>
            <a:ext cx="5115834" cy="18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041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C69A-C971-30B7-4865-1663B715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C92BFE-2344-EAF2-7352-FD45D91C4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86353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rgbClr val="7BFF91"/>
                </a:solidFill>
              </a:rPr>
              <a:t>There’s a problem.</a:t>
            </a:r>
          </a:p>
        </p:txBody>
      </p:sp>
    </p:spTree>
    <p:extLst>
      <p:ext uri="{BB962C8B-B14F-4D97-AF65-F5344CB8AC3E}">
        <p14:creationId xmlns:p14="http://schemas.microsoft.com/office/powerpoint/2010/main" val="1285144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140A-71E7-D1CC-7961-C5E2C93A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61FD5-5078-C9E8-2775-7E78ED303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can’t blindly buy stocks that gap down.</a:t>
            </a:r>
          </a:p>
          <a:p>
            <a:r>
              <a:rPr lang="en-US" dirty="0"/>
              <a:t>It’s hard to avoid catching a falling knife.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60B5C-8F0E-BBE4-F207-D0FD0B776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02" y="1234682"/>
            <a:ext cx="3439172" cy="56342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1767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59F482-C8E7-776D-F91A-9109E960C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FF0260-6AA2-97E1-2806-2564E84D0311}"/>
              </a:ext>
            </a:extLst>
          </p:cNvPr>
          <p:cNvSpPr txBox="1"/>
          <p:nvPr/>
        </p:nvSpPr>
        <p:spPr>
          <a:xfrm>
            <a:off x="7202754" y="1853255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ACB3F4B-9B91-7FD9-B8FB-E6CCEA3CB6EB}"/>
              </a:ext>
            </a:extLst>
          </p:cNvPr>
          <p:cNvCxnSpPr>
            <a:cxnSpLocks/>
          </p:cNvCxnSpPr>
          <p:nvPr/>
        </p:nvCxnSpPr>
        <p:spPr>
          <a:xfrm flipH="1">
            <a:off x="6893324" y="2289413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F78E186-C690-6018-32F8-1849EEA6D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26192" y="1616509"/>
            <a:ext cx="1334591" cy="350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414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2B3C03-559A-BAB5-A871-ED39E79AE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2B23F3-4B2F-F301-434C-47FB99C52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26192" y="1616509"/>
            <a:ext cx="1334591" cy="3502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605E30-EEC5-E13C-DDB0-A366E02F2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43123">
            <a:off x="6968474" y="4329442"/>
            <a:ext cx="5115834" cy="104995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9721AA9-72CA-B402-D37D-4986466AD659}"/>
              </a:ext>
            </a:extLst>
          </p:cNvPr>
          <p:cNvCxnSpPr>
            <a:cxnSpLocks/>
          </p:cNvCxnSpPr>
          <p:nvPr/>
        </p:nvCxnSpPr>
        <p:spPr>
          <a:xfrm>
            <a:off x="8867438" y="3979262"/>
            <a:ext cx="55563" cy="56509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8EB9D3-52E1-E991-2EDC-D63356D698D4}"/>
              </a:ext>
            </a:extLst>
          </p:cNvPr>
          <p:cNvSpPr txBox="1"/>
          <p:nvPr/>
        </p:nvSpPr>
        <p:spPr>
          <a:xfrm>
            <a:off x="7291460" y="3273555"/>
            <a:ext cx="289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</p:spTree>
    <p:extLst>
      <p:ext uri="{BB962C8B-B14F-4D97-AF65-F5344CB8AC3E}">
        <p14:creationId xmlns:p14="http://schemas.microsoft.com/office/powerpoint/2010/main" val="2958862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A4730-3EA5-E4DB-D39D-F53929DAB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E1109-78AB-A0DB-1DB0-F4A1B30C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Expert: Bryan </a:t>
            </a:r>
            <a:r>
              <a:rPr lang="en-US" dirty="0" err="1"/>
              <a:t>Bottarelli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71EE-BDA9-5224-D7CB-73A8F3A77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648496"/>
            <a:ext cx="10914413" cy="4844378"/>
          </a:xfrm>
        </p:spPr>
        <p:txBody>
          <a:bodyPr>
            <a:norm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CBOE trader in the Apple Computer pit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Multimillionaire at 34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 2,000 winning trades with a 76% win rate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Bryan’s top students have seen incredible results… </a:t>
            </a:r>
            <a:b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Like David, who took $20,000 and turned it into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$185,000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 one year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…. Mo, who turned a $25,000 portfolio into </a:t>
            </a:r>
            <a:b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$225,000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 just four months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129083-C2BD-51AB-C7FD-4EBCA4FCA4D3}"/>
              </a:ext>
            </a:extLst>
          </p:cNvPr>
          <p:cNvSpPr txBox="1"/>
          <p:nvPr/>
        </p:nvSpPr>
        <p:spPr>
          <a:xfrm>
            <a:off x="9147461" y="3578673"/>
            <a:ext cx="277538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02A8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BRYAN BOTTARELLI</a:t>
            </a:r>
            <a:br>
              <a:rPr lang="en-US" sz="1600" b="1" dirty="0">
                <a:solidFill>
                  <a:srgbClr val="302A8C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1600" dirty="0">
                <a:solidFill>
                  <a:srgbClr val="302A8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Trade Tactician</a:t>
            </a:r>
          </a:p>
        </p:txBody>
      </p:sp>
      <p:pic>
        <p:nvPicPr>
          <p:cNvPr id="11" name="Picture 10" descr="A person wearing glasses and a brown jacket&#10;&#10;AI-generated content may be incorrect.">
            <a:extLst>
              <a:ext uri="{FF2B5EF4-FFF2-40B4-BE49-F238E27FC236}">
                <a16:creationId xmlns:a16="http://schemas.microsoft.com/office/drawing/2014/main" id="{FBCD006B-DCAE-8B72-5739-3B36BEC4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128" y="1648496"/>
            <a:ext cx="1856043" cy="185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7491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28A49C-099E-C44F-16CB-A0EE49182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749FC7-1BEF-4388-90BE-F7693D5EA572}"/>
              </a:ext>
            </a:extLst>
          </p:cNvPr>
          <p:cNvSpPr txBox="1"/>
          <p:nvPr/>
        </p:nvSpPr>
        <p:spPr>
          <a:xfrm>
            <a:off x="7202753" y="1015973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012E119-7EDC-B6F6-0D53-6E04E84F1EDB}"/>
              </a:ext>
            </a:extLst>
          </p:cNvPr>
          <p:cNvCxnSpPr>
            <a:cxnSpLocks/>
          </p:cNvCxnSpPr>
          <p:nvPr/>
        </p:nvCxnSpPr>
        <p:spPr>
          <a:xfrm flipH="1">
            <a:off x="6893323" y="1452131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ACDA47A-0BA0-9C51-3BFE-B5688EEC2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84" y="1117960"/>
            <a:ext cx="1420009" cy="33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7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CDEC71-1347-F2F6-1436-A860469F0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D0956-68D1-FA82-BAEC-131D9C16E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84" y="1117960"/>
            <a:ext cx="1420009" cy="3332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B51430-6F1E-3650-05F0-4D9D1542C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8773">
            <a:off x="6922649" y="3687189"/>
            <a:ext cx="5115834" cy="104995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8346848-3C0B-FFC0-17AF-E8D56EE0D35C}"/>
              </a:ext>
            </a:extLst>
          </p:cNvPr>
          <p:cNvCxnSpPr>
            <a:cxnSpLocks/>
          </p:cNvCxnSpPr>
          <p:nvPr/>
        </p:nvCxnSpPr>
        <p:spPr>
          <a:xfrm>
            <a:off x="9627896" y="3753769"/>
            <a:ext cx="55563" cy="56509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93E4A55-3C3A-B11E-C0DF-3E675D47F7AA}"/>
              </a:ext>
            </a:extLst>
          </p:cNvPr>
          <p:cNvSpPr txBox="1"/>
          <p:nvPr/>
        </p:nvSpPr>
        <p:spPr>
          <a:xfrm>
            <a:off x="8248249" y="3043056"/>
            <a:ext cx="2938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</p:spTree>
    <p:extLst>
      <p:ext uri="{BB962C8B-B14F-4D97-AF65-F5344CB8AC3E}">
        <p14:creationId xmlns:p14="http://schemas.microsoft.com/office/powerpoint/2010/main" val="2405423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C8F1B5-6700-E519-DD03-C980BEA17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474ADA-AD68-E54B-E2A9-A656189D3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90408" y="1159091"/>
            <a:ext cx="1411182" cy="3305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BBE743-D328-C23E-CE11-01772A472D7A}"/>
              </a:ext>
            </a:extLst>
          </p:cNvPr>
          <p:cNvSpPr txBox="1"/>
          <p:nvPr/>
        </p:nvSpPr>
        <p:spPr>
          <a:xfrm>
            <a:off x="7202753" y="1478681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3D9533D-8E8D-D84F-69F2-A3C62C9AF441}"/>
              </a:ext>
            </a:extLst>
          </p:cNvPr>
          <p:cNvCxnSpPr>
            <a:cxnSpLocks/>
          </p:cNvCxnSpPr>
          <p:nvPr/>
        </p:nvCxnSpPr>
        <p:spPr>
          <a:xfrm flipH="1">
            <a:off x="6893323" y="1914839"/>
            <a:ext cx="420556" cy="42034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374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F507B7-977C-CC23-B22E-6E77E6229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76A028-B430-5A1E-CD7D-0D40593E8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68773">
            <a:off x="6803223" y="3977064"/>
            <a:ext cx="5115834" cy="104995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3E9F448-1D3B-425F-0652-0531BEAE2F4C}"/>
              </a:ext>
            </a:extLst>
          </p:cNvPr>
          <p:cNvCxnSpPr>
            <a:cxnSpLocks/>
          </p:cNvCxnSpPr>
          <p:nvPr/>
        </p:nvCxnSpPr>
        <p:spPr>
          <a:xfrm>
            <a:off x="9508470" y="4043644"/>
            <a:ext cx="55563" cy="56509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F56BB6-99CB-33DB-85B7-41AA34AD3C2F}"/>
              </a:ext>
            </a:extLst>
          </p:cNvPr>
          <p:cNvSpPr txBox="1"/>
          <p:nvPr/>
        </p:nvSpPr>
        <p:spPr>
          <a:xfrm>
            <a:off x="7659585" y="3332931"/>
            <a:ext cx="3360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0706BB-C0AC-5DC5-9812-A2ED29331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5390408" y="1159091"/>
            <a:ext cx="1411182" cy="33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329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0207D-1655-DF3A-127C-6D0BEC30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Solution…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70689-DA46-B64B-A566-A0601D9C2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created a system to solve this.</a:t>
            </a:r>
          </a:p>
          <a:p>
            <a:r>
              <a:rPr lang="en-US" dirty="0"/>
              <a:t>Let me show you…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DEBA1-1EEA-376F-B997-63369B91A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478" y="1876301"/>
            <a:ext cx="3782096" cy="50103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2806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946F-C8ED-0FE5-3FB5-1BA63D51B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dirty="0"/>
              <a:t>How Do You Know When The Gap Will Get Filled?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3799C-D743-A9B7-5C6A-F9AD898CD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8" y="2327563"/>
            <a:ext cx="9452758" cy="3849399"/>
          </a:xfrm>
        </p:spPr>
        <p:txBody>
          <a:bodyPr/>
          <a:lstStyle/>
          <a:p>
            <a:r>
              <a:rPr lang="en-US" dirty="0"/>
              <a:t>Most traders don’t use this because they do not understand how to trade proper signals.</a:t>
            </a:r>
          </a:p>
          <a:p>
            <a:r>
              <a:rPr lang="en-US" dirty="0"/>
              <a:t>You need to make sure the stock is poised and ready to fill a gap.</a:t>
            </a:r>
          </a:p>
          <a:p>
            <a:r>
              <a:rPr lang="en-US" dirty="0"/>
              <a:t>How do you know that? We’ve found the</a:t>
            </a:r>
            <a:br>
              <a:rPr lang="en-US" dirty="0"/>
            </a:br>
            <a:r>
              <a:rPr lang="en-US" dirty="0"/>
              <a:t>secret trigger that nobody knows…</a:t>
            </a:r>
          </a:p>
        </p:txBody>
      </p:sp>
    </p:spTree>
    <p:extLst>
      <p:ext uri="{BB962C8B-B14F-4D97-AF65-F5344CB8AC3E}">
        <p14:creationId xmlns:p14="http://schemas.microsoft.com/office/powerpoint/2010/main" val="31095875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197D3-64EE-0BC2-4A5A-67C47CD81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Gift Gap 10%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60D1F-6C23-97DA-95A2-57650D490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36" y="1908957"/>
            <a:ext cx="10827327" cy="40781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800" dirty="0">
                <a:latin typeface="Poppins" pitchFamily="2" charset="77"/>
                <a:cs typeface="Poppins" pitchFamily="2" charset="77"/>
              </a:rPr>
              <a:t>The ideal time to get into a Gift Gap Trade is when it backfills…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8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4800" b="1" dirty="0">
                <a:latin typeface="Poppins" pitchFamily="2" charset="77"/>
                <a:cs typeface="Poppins" pitchFamily="2" charset="77"/>
              </a:rPr>
              <a:t>10% of the gap move</a:t>
            </a:r>
            <a:r>
              <a:rPr lang="en-US" sz="4800" dirty="0">
                <a:latin typeface="Poppins" pitchFamily="2" charset="77"/>
                <a:cs typeface="Poppins" pitchFamily="2" charset="77"/>
              </a:rPr>
              <a:t>.</a:t>
            </a:r>
          </a:p>
          <a:p>
            <a:pPr>
              <a:lnSpc>
                <a:spcPct val="100000"/>
              </a:lnSpc>
            </a:pPr>
            <a:endParaRPr lang="en-US" sz="48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6482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28439D-76E0-6E55-4057-73CC4F0C0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320766-EC3D-328B-C8A6-6B3013D0F973}"/>
              </a:ext>
            </a:extLst>
          </p:cNvPr>
          <p:cNvSpPr txBox="1"/>
          <p:nvPr/>
        </p:nvSpPr>
        <p:spPr>
          <a:xfrm>
            <a:off x="688769" y="2736894"/>
            <a:ext cx="2517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Here is the Gap on July 29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E1927C4-7B8F-5C75-A73B-04E3330E4E82}"/>
              </a:ext>
            </a:extLst>
          </p:cNvPr>
          <p:cNvCxnSpPr>
            <a:cxnSpLocks/>
          </p:cNvCxnSpPr>
          <p:nvPr/>
        </p:nvCxnSpPr>
        <p:spPr>
          <a:xfrm flipV="1">
            <a:off x="3097655" y="3429000"/>
            <a:ext cx="1010882" cy="37011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D812ABAB-4041-B637-AE53-CC0234DFBD9A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270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EF2C6-BD6B-DFFE-4C8D-AC6CAE99B2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 Must…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C54389-1EDB-4115-9E7F-21313C94A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42809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rgbClr val="7BFF91"/>
                </a:solidFill>
              </a:rPr>
              <a:t>Wait For The 10% Gap </a:t>
            </a:r>
            <a:br>
              <a:rPr lang="en-US" dirty="0">
                <a:solidFill>
                  <a:srgbClr val="7BFF91"/>
                </a:solidFill>
              </a:rPr>
            </a:br>
            <a:r>
              <a:rPr lang="en-US" dirty="0">
                <a:solidFill>
                  <a:srgbClr val="7BFF91"/>
                </a:solidFill>
              </a:rPr>
              <a:t>Fill Trigger!</a:t>
            </a:r>
          </a:p>
        </p:txBody>
      </p:sp>
    </p:spTree>
    <p:extLst>
      <p:ext uri="{BB962C8B-B14F-4D97-AF65-F5344CB8AC3E}">
        <p14:creationId xmlns:p14="http://schemas.microsoft.com/office/powerpoint/2010/main" val="17596596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5CF2D3-972C-CB91-BC2B-DA2878D3C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D7F91A70-B6F6-9724-C838-60F41238973F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60D42-DF83-FC90-3E30-CFB99AA473DC}"/>
              </a:ext>
            </a:extLst>
          </p:cNvPr>
          <p:cNvSpPr txBox="1"/>
          <p:nvPr/>
        </p:nvSpPr>
        <p:spPr>
          <a:xfrm>
            <a:off x="346553" y="3933173"/>
            <a:ext cx="3949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THIS is the trigger. This is when </a:t>
            </a:r>
            <a:r>
              <a:rPr lang="en-US" sz="3600" b="1" u="sng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10% of the Gap is filled</a:t>
            </a:r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102F6BA-8347-F856-8D53-C83BD3445553}"/>
              </a:ext>
            </a:extLst>
          </p:cNvPr>
          <p:cNvCxnSpPr>
            <a:cxnSpLocks/>
          </p:cNvCxnSpPr>
          <p:nvPr/>
        </p:nvCxnSpPr>
        <p:spPr>
          <a:xfrm flipV="1">
            <a:off x="4230664" y="5135671"/>
            <a:ext cx="824631" cy="24937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76458C8-F912-8043-B8EE-6CABF6C92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01488" y="3780504"/>
            <a:ext cx="944600" cy="205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6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5AF81-5BC9-E223-EAAA-31FF4D8E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#1 Strategy for This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44CEE-C7D0-4AEB-94C4-0A66F1BC3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560"/>
              </a:lnSpc>
            </a:pPr>
            <a:r>
              <a:rPr lang="en-US" dirty="0"/>
              <a:t>Tells You Exactly When to </a:t>
            </a:r>
            <a:br>
              <a:rPr lang="en-US" dirty="0"/>
            </a:br>
            <a:r>
              <a:rPr lang="en-US" dirty="0"/>
              <a:t>Buy a Stock After a </a:t>
            </a:r>
            <a:r>
              <a:rPr lang="en-US" b="1" dirty="0"/>
              <a:t>Big Drop</a:t>
            </a:r>
          </a:p>
          <a:p>
            <a:pPr>
              <a:lnSpc>
                <a:spcPts val="3560"/>
              </a:lnSpc>
            </a:pPr>
            <a:r>
              <a:rPr lang="en-US" dirty="0"/>
              <a:t>Also Tells You Exactly When </a:t>
            </a:r>
            <a:br>
              <a:rPr lang="en-US" dirty="0"/>
            </a:br>
            <a:r>
              <a:rPr lang="en-US" dirty="0"/>
              <a:t>a Stock is Overbought After </a:t>
            </a:r>
            <a:br>
              <a:rPr lang="en-US" dirty="0"/>
            </a:br>
            <a:r>
              <a:rPr lang="en-US" dirty="0"/>
              <a:t>a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Big Move Up</a:t>
            </a:r>
          </a:p>
          <a:p>
            <a:pPr>
              <a:lnSpc>
                <a:spcPts val="3560"/>
              </a:lnSpc>
            </a:pPr>
            <a:r>
              <a:rPr lang="en-US" dirty="0"/>
              <a:t>It’s a method called </a:t>
            </a:r>
            <a:br>
              <a:rPr lang="en-US" dirty="0"/>
            </a:br>
            <a:r>
              <a:rPr lang="en-US" dirty="0"/>
              <a:t>“The Gift Gap.”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FEC597-57FB-6555-5C8C-E9122E21F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05" y="1971304"/>
            <a:ext cx="5034415" cy="283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761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B81CA8-883A-E3BA-47A7-70C1E1297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25874916-057D-AC3E-6C01-00FBEB214E03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4AAF7-4E35-048D-42DB-F07942193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01488" y="3780504"/>
            <a:ext cx="944600" cy="20531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17DD3A-9B5F-164B-538C-8865BE686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27757">
            <a:off x="7995773" y="-240897"/>
            <a:ext cx="523085" cy="56319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9071A0F-6F70-2B94-B711-17DEEE529564}"/>
              </a:ext>
            </a:extLst>
          </p:cNvPr>
          <p:cNvGrpSpPr/>
          <p:nvPr/>
        </p:nvGrpSpPr>
        <p:grpSpPr>
          <a:xfrm>
            <a:off x="383166" y="3136585"/>
            <a:ext cx="3679376" cy="2373086"/>
            <a:chOff x="1099453" y="849088"/>
            <a:chExt cx="3679376" cy="237308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1E41364-81E4-5C32-C180-01854E6B71BA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6869BB-1F76-7222-7052-03402FED0CA9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454%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B5EBF8-852E-F14E-0320-2086DAC28F46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31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96723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7E2F3CE9-7BFE-4F22-E747-BD8C356C8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49F536-5BE9-8A02-BD7A-41D9B43E53C6}"/>
              </a:ext>
            </a:extLst>
          </p:cNvPr>
          <p:cNvSpPr txBox="1"/>
          <p:nvPr/>
        </p:nvSpPr>
        <p:spPr>
          <a:xfrm>
            <a:off x="1686296" y="2973481"/>
            <a:ext cx="21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Here is the 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346270A-2089-82A0-8251-D23364A2E530}"/>
              </a:ext>
            </a:extLst>
          </p:cNvPr>
          <p:cNvCxnSpPr>
            <a:cxnSpLocks/>
          </p:cNvCxnSpPr>
          <p:nvPr/>
        </p:nvCxnSpPr>
        <p:spPr>
          <a:xfrm flipV="1">
            <a:off x="3732157" y="3203531"/>
            <a:ext cx="1010882" cy="37011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EF523AF6-23D3-5C3A-DF48-79C97F8348AC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651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B44E368E-517B-EBE8-B69A-EC7C4EA90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8B3CCFEC-F66C-D3BF-2BDD-21CDF71DA85D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D59DA3-86FD-7745-4429-CC4FDC32A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508188" y="3213657"/>
            <a:ext cx="1347721" cy="2586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DCCB05-228B-2B1C-A637-22AE6CC9EF03}"/>
              </a:ext>
            </a:extLst>
          </p:cNvPr>
          <p:cNvSpPr txBox="1"/>
          <p:nvPr/>
        </p:nvSpPr>
        <p:spPr>
          <a:xfrm>
            <a:off x="399646" y="3429000"/>
            <a:ext cx="3949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THIS is the trigger. 10% of the Gap has been filled.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F5278D8-8782-A2E4-78C1-B1C4DDB8ECA1}"/>
              </a:ext>
            </a:extLst>
          </p:cNvPr>
          <p:cNvCxnSpPr>
            <a:cxnSpLocks/>
          </p:cNvCxnSpPr>
          <p:nvPr/>
        </p:nvCxnSpPr>
        <p:spPr>
          <a:xfrm>
            <a:off x="3887824" y="5085567"/>
            <a:ext cx="1631737" cy="100208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0937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8DFAA8D2-2F32-684D-0756-EB6E6D345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5D0EEDE6-8026-753F-C3AF-FA1A6712E085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8A098-81A0-1C4B-07FA-7168D0AD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508188" y="3213657"/>
            <a:ext cx="1347721" cy="2586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67106-3E36-4909-2756-B6AE01A8F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16616">
            <a:off x="7641159" y="492021"/>
            <a:ext cx="523085" cy="347372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40DAF52-BFE7-9764-8A1B-85C02ED4C4F1}"/>
              </a:ext>
            </a:extLst>
          </p:cNvPr>
          <p:cNvGrpSpPr/>
          <p:nvPr/>
        </p:nvGrpSpPr>
        <p:grpSpPr>
          <a:xfrm>
            <a:off x="731458" y="2840277"/>
            <a:ext cx="3679376" cy="2373086"/>
            <a:chOff x="1099453" y="849088"/>
            <a:chExt cx="3679376" cy="237308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A55BAC1-8E86-1097-D1D2-E3330C5AEA8D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272C64-98D4-378B-11B2-A766BB427A0A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103%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8532FA-43E3-AAE3-8CD6-13A1C46797C2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One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33532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0AD00-CBC9-AE69-DF81-B14F5F0CC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23417-8738-9011-1AA8-F32DBD172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you’re seeing is called a “oversold reversal”</a:t>
            </a:r>
          </a:p>
          <a:p>
            <a:r>
              <a:rPr lang="en-US" dirty="0"/>
              <a:t>The stock has oversold and buyers are jumping </a:t>
            </a:r>
            <a:br>
              <a:rPr lang="en-US" dirty="0"/>
            </a:br>
            <a:r>
              <a:rPr lang="en-US" dirty="0"/>
              <a:t>in and pushing it back higher</a:t>
            </a:r>
          </a:p>
          <a:p>
            <a:r>
              <a:rPr lang="en-US" dirty="0"/>
              <a:t>THIS is when we want to get in</a:t>
            </a:r>
          </a:p>
        </p:txBody>
      </p:sp>
    </p:spTree>
    <p:extLst>
      <p:ext uri="{BB962C8B-B14F-4D97-AF65-F5344CB8AC3E}">
        <p14:creationId xmlns:p14="http://schemas.microsoft.com/office/powerpoint/2010/main" val="2680626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D808A-A74A-802E-A0B4-5EB5AD865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18956"/>
          </a:xfrm>
        </p:spPr>
        <p:txBody>
          <a:bodyPr/>
          <a:lstStyle/>
          <a:p>
            <a:r>
              <a:rPr lang="en-US" dirty="0"/>
              <a:t>Key Take Away…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BD213-BFBC-21D2-01DE-73516D926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1228" y="2794166"/>
            <a:ext cx="9949543" cy="27164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7BFF91"/>
                </a:solidFill>
              </a:rPr>
              <a:t>If You Buy After 10% of the Gap is Filled, The Win Rate Goes Through the Roof…</a:t>
            </a:r>
          </a:p>
        </p:txBody>
      </p:sp>
    </p:spTree>
    <p:extLst>
      <p:ext uri="{BB962C8B-B14F-4D97-AF65-F5344CB8AC3E}">
        <p14:creationId xmlns:p14="http://schemas.microsoft.com/office/powerpoint/2010/main" val="25281222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3089B-B4AA-1161-E602-E5736D8CE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600" dirty="0" err="1"/>
              <a:t>Backtested</a:t>
            </a:r>
            <a:r>
              <a:rPr lang="en-US" sz="4600" dirty="0"/>
              <a:t> Gap Fill Win Rates </a:t>
            </a:r>
            <a:br>
              <a:rPr lang="en-US" sz="4600" dirty="0"/>
            </a:br>
            <a:r>
              <a:rPr lang="en-US" sz="4600" dirty="0"/>
              <a:t>After 10%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B4E61-555A-55D9-641C-A84B33325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2363189"/>
            <a:ext cx="10914413" cy="3396343"/>
          </a:xfrm>
        </p:spPr>
        <p:txBody>
          <a:bodyPr/>
          <a:lstStyle/>
          <a:p>
            <a:r>
              <a:rPr lang="en-US" dirty="0"/>
              <a:t>25% Gap Fill: </a:t>
            </a:r>
            <a:r>
              <a:rPr lang="en-US" b="1" dirty="0"/>
              <a:t>Win Rate 97.11% in 23 Days</a:t>
            </a:r>
          </a:p>
          <a:p>
            <a:r>
              <a:rPr lang="en-US" dirty="0"/>
              <a:t>50% Gap Fill: </a:t>
            </a:r>
            <a:r>
              <a:rPr lang="en-US" b="1" dirty="0"/>
              <a:t>Win Rate 92.79% in 44 Days</a:t>
            </a:r>
          </a:p>
          <a:p>
            <a:r>
              <a:rPr lang="en-US" dirty="0"/>
              <a:t>75% Gap Fill: </a:t>
            </a:r>
            <a:r>
              <a:rPr lang="en-US" b="1" dirty="0"/>
              <a:t>Win Rate 88.65% in 61 Days</a:t>
            </a:r>
          </a:p>
          <a:p>
            <a:r>
              <a:rPr lang="en-US" dirty="0"/>
              <a:t>100% Gap Fill: </a:t>
            </a:r>
            <a:r>
              <a:rPr lang="en-US" b="1" dirty="0"/>
              <a:t>Win Rate 84.82% in 76 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3AC88-92CE-10BA-7031-6515431F8C33}"/>
              </a:ext>
            </a:extLst>
          </p:cNvPr>
          <p:cNvSpPr txBox="1"/>
          <p:nvPr/>
        </p:nvSpPr>
        <p:spPr>
          <a:xfrm>
            <a:off x="430923" y="5960125"/>
            <a:ext cx="734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F3F"/>
                </a:solidFill>
                <a:effectLst/>
                <a:latin typeface="Poppins" pitchFamily="2" charset="77"/>
                <a:cs typeface="Poppins" pitchFamily="2" charset="77"/>
              </a:rPr>
              <a:t>Based on 5 year backtest and 365-day max holding period</a:t>
            </a:r>
          </a:p>
        </p:txBody>
      </p:sp>
    </p:spTree>
    <p:extLst>
      <p:ext uri="{BB962C8B-B14F-4D97-AF65-F5344CB8AC3E}">
        <p14:creationId xmlns:p14="http://schemas.microsoft.com/office/powerpoint/2010/main" val="13939425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8ABE-31BC-393B-0DFC-9E24A2D511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Break It Down…</a:t>
            </a:r>
          </a:p>
        </p:txBody>
      </p:sp>
    </p:spTree>
    <p:extLst>
      <p:ext uri="{BB962C8B-B14F-4D97-AF65-F5344CB8AC3E}">
        <p14:creationId xmlns:p14="http://schemas.microsoft.com/office/powerpoint/2010/main" val="28018510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714E90-8B3A-06B7-AD53-0113412C4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92274B-F59F-DA89-85C4-70627C091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486922" y="1465378"/>
            <a:ext cx="931016" cy="43920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DD7570-5C36-0B63-B499-E52BDA934C4F}"/>
              </a:ext>
            </a:extLst>
          </p:cNvPr>
          <p:cNvSpPr txBox="1"/>
          <p:nvPr/>
        </p:nvSpPr>
        <p:spPr>
          <a:xfrm>
            <a:off x="3374144" y="427034"/>
            <a:ext cx="5829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Gift Gap Here</a:t>
            </a:r>
          </a:p>
        </p:txBody>
      </p:sp>
    </p:spTree>
    <p:extLst>
      <p:ext uri="{BB962C8B-B14F-4D97-AF65-F5344CB8AC3E}">
        <p14:creationId xmlns:p14="http://schemas.microsoft.com/office/powerpoint/2010/main" val="22257221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4BA386-1953-452B-CBE9-4AC19606D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E6A6C6-CBAA-1CDA-413A-BE1786E82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48067" flipH="1">
            <a:off x="4669892" y="4145743"/>
            <a:ext cx="486430" cy="23222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090EF0-09E7-C00B-9591-31449567717E}"/>
              </a:ext>
            </a:extLst>
          </p:cNvPr>
          <p:cNvSpPr txBox="1"/>
          <p:nvPr/>
        </p:nvSpPr>
        <p:spPr>
          <a:xfrm>
            <a:off x="320634" y="3899148"/>
            <a:ext cx="3409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Gift Gap Trigger</a:t>
            </a:r>
          </a:p>
        </p:txBody>
      </p:sp>
    </p:spTree>
    <p:extLst>
      <p:ext uri="{BB962C8B-B14F-4D97-AF65-F5344CB8AC3E}">
        <p14:creationId xmlns:p14="http://schemas.microsoft.com/office/powerpoint/2010/main" val="246713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139DD-EC19-0C28-30CF-5448F120C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>
                <a:latin typeface="Poppins" pitchFamily="2" charset="77"/>
                <a:cs typeface="Poppins" pitchFamily="2" charset="77"/>
              </a:rPr>
              <a:t>Trading Gift Gaps Can Show You Gains As High As these top examples from our back test…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B14F9-3507-5137-80BA-85A5210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2422565"/>
            <a:ext cx="10914413" cy="3754397"/>
          </a:xfrm>
        </p:spPr>
        <p:txBody>
          <a:bodyPr/>
          <a:lstStyle/>
          <a:p>
            <a:r>
              <a:rPr lang="en-US" b="1" dirty="0"/>
              <a:t>89% in 5 days</a:t>
            </a:r>
          </a:p>
          <a:p>
            <a:r>
              <a:rPr lang="en-US" b="1" dirty="0"/>
              <a:t>114% in 19 days</a:t>
            </a:r>
          </a:p>
          <a:p>
            <a:r>
              <a:rPr lang="en-US" b="1" dirty="0"/>
              <a:t>235% in 11 days</a:t>
            </a:r>
          </a:p>
          <a:p>
            <a:r>
              <a:rPr lang="en-US" b="1" dirty="0"/>
              <a:t>452% in 8 days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EDDA2-E35E-3DF1-6EA1-2B75419E4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635" y="2248626"/>
            <a:ext cx="3991160" cy="387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85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1C2D5C-BD30-89BC-1BE5-572491BA5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3F13BD-8692-4333-C5A2-04EC1159A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4706">
            <a:off x="5495402" y="4435511"/>
            <a:ext cx="877398" cy="1214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D7CA97-4992-F7EA-D47E-7C750336E34A}"/>
              </a:ext>
            </a:extLst>
          </p:cNvPr>
          <p:cNvSpPr txBox="1"/>
          <p:nvPr/>
        </p:nvSpPr>
        <p:spPr>
          <a:xfrm>
            <a:off x="2123756" y="4513774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25% Fill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BE0E87-88F0-E79E-B6CC-14585EBED92C}"/>
              </a:ext>
            </a:extLst>
          </p:cNvPr>
          <p:cNvGrpSpPr/>
          <p:nvPr/>
        </p:nvGrpSpPr>
        <p:grpSpPr>
          <a:xfrm>
            <a:off x="593766" y="1816280"/>
            <a:ext cx="4033317" cy="2373086"/>
            <a:chOff x="926450" y="849088"/>
            <a:chExt cx="4033317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200F34C-C63D-9990-69CE-39E288612DF9}"/>
                </a:ext>
              </a:extLst>
            </p:cNvPr>
            <p:cNvSpPr/>
            <p:nvPr/>
          </p:nvSpPr>
          <p:spPr>
            <a:xfrm>
              <a:off x="926450" y="849088"/>
              <a:ext cx="4033317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767DAD-1A08-8E68-BA7D-A6A3B7748CD3}"/>
                </a:ext>
              </a:extLst>
            </p:cNvPr>
            <p:cNvSpPr txBox="1"/>
            <p:nvPr/>
          </p:nvSpPr>
          <p:spPr>
            <a:xfrm>
              <a:off x="926450" y="1110691"/>
              <a:ext cx="4000007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22.66% </a:t>
              </a:r>
              <a:endParaRPr lang="en-US" sz="75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4A4C8E-944B-D708-F18F-8E3123A7006A}"/>
                </a:ext>
              </a:extLst>
            </p:cNvPr>
            <p:cNvSpPr txBox="1"/>
            <p:nvPr/>
          </p:nvSpPr>
          <p:spPr>
            <a:xfrm>
              <a:off x="1099453" y="2151057"/>
              <a:ext cx="382700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1572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A7939D-C706-72C7-1048-98D77E1C0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3C7A64-06FE-8606-E46A-A17C07E4479F}"/>
              </a:ext>
            </a:extLst>
          </p:cNvPr>
          <p:cNvSpPr txBox="1"/>
          <p:nvPr/>
        </p:nvSpPr>
        <p:spPr>
          <a:xfrm>
            <a:off x="2123756" y="4513773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50%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634D7D-123E-75C3-8220-513B8384A4CB}"/>
              </a:ext>
            </a:extLst>
          </p:cNvPr>
          <p:cNvGrpSpPr/>
          <p:nvPr/>
        </p:nvGrpSpPr>
        <p:grpSpPr>
          <a:xfrm>
            <a:off x="766769" y="1816279"/>
            <a:ext cx="4303995" cy="2373086"/>
            <a:chOff x="1099453" y="849088"/>
            <a:chExt cx="4303995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C7EF8A3-DD2E-43A8-7019-814B569CF2F4}"/>
                </a:ext>
              </a:extLst>
            </p:cNvPr>
            <p:cNvSpPr/>
            <p:nvPr/>
          </p:nvSpPr>
          <p:spPr>
            <a:xfrm>
              <a:off x="1099456" y="849088"/>
              <a:ext cx="430399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D3F905-5BE9-8F00-1D83-69EEA52B5E17}"/>
                </a:ext>
              </a:extLst>
            </p:cNvPr>
            <p:cNvSpPr txBox="1"/>
            <p:nvPr/>
          </p:nvSpPr>
          <p:spPr>
            <a:xfrm>
              <a:off x="1099453" y="1097377"/>
              <a:ext cx="430399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58.76% </a:t>
              </a:r>
              <a:endParaRPr lang="en-US" sz="75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37C15-A493-65BE-7FD9-28E4DD3F88EF}"/>
                </a:ext>
              </a:extLst>
            </p:cNvPr>
            <p:cNvSpPr txBox="1"/>
            <p:nvPr/>
          </p:nvSpPr>
          <p:spPr>
            <a:xfrm>
              <a:off x="1099453" y="2151057"/>
              <a:ext cx="430399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410CE09-A812-3272-E152-AB723571E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93437">
            <a:off x="5495724" y="3514908"/>
            <a:ext cx="1510807" cy="210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927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6A2B45-C924-95E5-22DE-503BE55CF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7AED23-75A7-7DAF-213B-C12176D0A4C5}"/>
              </a:ext>
            </a:extLst>
          </p:cNvPr>
          <p:cNvSpPr txBox="1"/>
          <p:nvPr/>
        </p:nvSpPr>
        <p:spPr>
          <a:xfrm>
            <a:off x="2123756" y="4513773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75%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E035CF-945E-1DF1-3D5A-BCDDF55A84D7}"/>
              </a:ext>
            </a:extLst>
          </p:cNvPr>
          <p:cNvGrpSpPr/>
          <p:nvPr/>
        </p:nvGrpSpPr>
        <p:grpSpPr>
          <a:xfrm>
            <a:off x="766768" y="1816279"/>
            <a:ext cx="4078364" cy="2373086"/>
            <a:chOff x="1099452" y="849088"/>
            <a:chExt cx="4078364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D03620E-A624-FD02-5B6E-3A28B32F21EE}"/>
                </a:ext>
              </a:extLst>
            </p:cNvPr>
            <p:cNvSpPr/>
            <p:nvPr/>
          </p:nvSpPr>
          <p:spPr>
            <a:xfrm>
              <a:off x="1099456" y="849088"/>
              <a:ext cx="4078360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D5A043-713E-86C9-C4B9-E03176C7C3D3}"/>
                </a:ext>
              </a:extLst>
            </p:cNvPr>
            <p:cNvSpPr txBox="1"/>
            <p:nvPr/>
          </p:nvSpPr>
          <p:spPr>
            <a:xfrm>
              <a:off x="1099454" y="968187"/>
              <a:ext cx="4078360" cy="14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75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135.17% </a:t>
              </a:r>
              <a:endParaRPr lang="en-US" sz="75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938A9F8-3B50-7918-D99A-2E5AF4FED0B5}"/>
                </a:ext>
              </a:extLst>
            </p:cNvPr>
            <p:cNvSpPr txBox="1"/>
            <p:nvPr/>
          </p:nvSpPr>
          <p:spPr>
            <a:xfrm>
              <a:off x="1099452" y="2151057"/>
              <a:ext cx="407835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8B553C9-AC42-92E7-8714-B4503DFF8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7091">
            <a:off x="5522569" y="2605930"/>
            <a:ext cx="2058372" cy="28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126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494621-0982-EFA7-1670-352802AF2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C4166B-1A00-50B8-9695-5A7E556FAC44}"/>
              </a:ext>
            </a:extLst>
          </p:cNvPr>
          <p:cNvSpPr txBox="1"/>
          <p:nvPr/>
        </p:nvSpPr>
        <p:spPr>
          <a:xfrm>
            <a:off x="1560058" y="4513774"/>
            <a:ext cx="3911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100%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261A7D-FC4A-B7B6-3895-479547365664}"/>
              </a:ext>
            </a:extLst>
          </p:cNvPr>
          <p:cNvGrpSpPr/>
          <p:nvPr/>
        </p:nvGrpSpPr>
        <p:grpSpPr>
          <a:xfrm>
            <a:off x="766768" y="1816280"/>
            <a:ext cx="4276806" cy="2373086"/>
            <a:chOff x="1099452" y="849088"/>
            <a:chExt cx="4276806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25F24500-9E0E-3CEE-BF86-C16D958E3FC2}"/>
                </a:ext>
              </a:extLst>
            </p:cNvPr>
            <p:cNvSpPr/>
            <p:nvPr/>
          </p:nvSpPr>
          <p:spPr>
            <a:xfrm>
              <a:off x="1099456" y="849088"/>
              <a:ext cx="427680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107D3F-2B45-B103-C1EA-93F5CB2EA77E}"/>
                </a:ext>
              </a:extLst>
            </p:cNvPr>
            <p:cNvSpPr txBox="1"/>
            <p:nvPr/>
          </p:nvSpPr>
          <p:spPr>
            <a:xfrm>
              <a:off x="1099454" y="968187"/>
              <a:ext cx="4276802" cy="133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70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225.59% </a:t>
              </a:r>
              <a:endParaRPr lang="en-US" sz="70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F3A9BB-F1FC-CE97-98CB-454684F526BF}"/>
                </a:ext>
              </a:extLst>
            </p:cNvPr>
            <p:cNvSpPr txBox="1"/>
            <p:nvPr/>
          </p:nvSpPr>
          <p:spPr>
            <a:xfrm>
              <a:off x="1099452" y="2151057"/>
              <a:ext cx="427680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D99C095-43FB-3C5A-95D8-029C31A0A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2207">
            <a:off x="6000818" y="1751041"/>
            <a:ext cx="2381074" cy="403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890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52BB7-EA69-A7AB-F3B0-40680A6CE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54380"/>
            <a:ext cx="12192001" cy="1662545"/>
          </a:xfrm>
        </p:spPr>
        <p:txBody>
          <a:bodyPr>
            <a:normAutofit/>
          </a:bodyPr>
          <a:lstStyle/>
          <a:p>
            <a:r>
              <a:rPr lang="en-US" sz="6000" dirty="0"/>
              <a:t>We Found the Sweet Spot!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28AFCE-82E5-CC86-7431-18E08728D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463" y="1661713"/>
            <a:ext cx="3983072" cy="447866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44029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4CDFB-0823-4211-112F-3841B4A3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Want to Target the First Leg of the Fill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4689C-31C1-366E-CAF3-9DF765488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876301"/>
            <a:ext cx="10914413" cy="3811980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25% Gap Fill: </a:t>
            </a:r>
            <a:r>
              <a:rPr lang="en-US" b="1" dirty="0">
                <a:highlight>
                  <a:srgbClr val="FFFF00"/>
                </a:highlight>
              </a:rPr>
              <a:t>Win Rate 97.11% in 23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50%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Win Rate 92.79% in 44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75%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Win Rate 88.65% in 61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100%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Win Rate 84.82% in 76 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E36E12-37E6-8987-F98F-2F912064035E}"/>
              </a:ext>
            </a:extLst>
          </p:cNvPr>
          <p:cNvSpPr txBox="1"/>
          <p:nvPr/>
        </p:nvSpPr>
        <p:spPr>
          <a:xfrm>
            <a:off x="430923" y="5960125"/>
            <a:ext cx="734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F3F"/>
                </a:solidFill>
                <a:effectLst/>
                <a:latin typeface="Poppins" pitchFamily="2" charset="77"/>
                <a:cs typeface="Poppins" pitchFamily="2" charset="77"/>
              </a:rPr>
              <a:t>Based on 5 year backtest and 365-day max holding period</a:t>
            </a:r>
          </a:p>
        </p:txBody>
      </p:sp>
    </p:spTree>
    <p:extLst>
      <p:ext uri="{BB962C8B-B14F-4D97-AF65-F5344CB8AC3E}">
        <p14:creationId xmlns:p14="http://schemas.microsoft.com/office/powerpoint/2010/main" val="27167798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9814-70A7-0BBE-C875-E86A36696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Want to Target the First Leg of the Fill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279FC-74D7-571C-05DD-D99525011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876300"/>
            <a:ext cx="10914413" cy="461657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Over a 10-year period, we analyzed 3,735 gap down events.</a:t>
            </a:r>
          </a:p>
          <a:p>
            <a:r>
              <a:rPr lang="en-US" dirty="0"/>
              <a:t>When targeting a 25% gap fill, our win rate was a staggering 97.11%.</a:t>
            </a:r>
          </a:p>
          <a:p>
            <a:r>
              <a:rPr lang="en-US" dirty="0"/>
              <a:t>That means out of those 3,735 trades, 3,627 were winners.</a:t>
            </a:r>
          </a:p>
          <a:p>
            <a:r>
              <a:rPr lang="en-US" dirty="0"/>
              <a:t>The average winning trade lasted just 4 days.</a:t>
            </a:r>
          </a:p>
          <a:p>
            <a:r>
              <a:rPr lang="en-US" dirty="0"/>
              <a:t>Even more remarkably, 80% of these winning </a:t>
            </a:r>
            <a:br>
              <a:rPr lang="en-US" dirty="0"/>
            </a:br>
            <a:r>
              <a:rPr lang="en-US" dirty="0"/>
              <a:t>trades hit our target within the first two days.</a:t>
            </a:r>
          </a:p>
        </p:txBody>
      </p:sp>
    </p:spTree>
    <p:extLst>
      <p:ext uri="{BB962C8B-B14F-4D97-AF65-F5344CB8AC3E}">
        <p14:creationId xmlns:p14="http://schemas.microsoft.com/office/powerpoint/2010/main" val="37837012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CF95-A82B-CCCF-21D6-1A352F41A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3158" y="1900053"/>
            <a:ext cx="9745683" cy="3051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 First Quarter Move of a Gap Fill is PERFECT for Short Term Trades</a:t>
            </a:r>
          </a:p>
        </p:txBody>
      </p:sp>
    </p:spTree>
    <p:extLst>
      <p:ext uri="{BB962C8B-B14F-4D97-AF65-F5344CB8AC3E}">
        <p14:creationId xmlns:p14="http://schemas.microsoft.com/office/powerpoint/2010/main" val="9147440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B2A16-21DD-6474-6F0B-E95764DDF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186468-F610-704C-AA7E-DEEA3B11C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08492" flipV="1">
            <a:off x="5612472" y="4015991"/>
            <a:ext cx="4160522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C8F5037-E042-2380-2987-4365FEF0A0FB}"/>
              </a:ext>
            </a:extLst>
          </p:cNvPr>
          <p:cNvGrpSpPr/>
          <p:nvPr/>
        </p:nvGrpSpPr>
        <p:grpSpPr>
          <a:xfrm>
            <a:off x="6870113" y="756557"/>
            <a:ext cx="3679376" cy="2373086"/>
            <a:chOff x="1099453" y="849088"/>
            <a:chExt cx="3679376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EB9BB19-4229-4342-4A18-914753D633BB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4BD35C-9693-9E8B-52CF-7629A692E298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92%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17E063-0369-2B25-CFF6-D04249981C5A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8 Days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DB86E91-7998-FA62-9CE9-2B0CB1591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4313518" y="1171816"/>
            <a:ext cx="1541553" cy="43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355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FEFEF6-6A0A-8A23-69D5-AA028EFDF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D9B320-A128-64F4-1A49-51CEED14A50F}"/>
              </a:ext>
            </a:extLst>
          </p:cNvPr>
          <p:cNvGrpSpPr/>
          <p:nvPr/>
        </p:nvGrpSpPr>
        <p:grpSpPr>
          <a:xfrm>
            <a:off x="6410316" y="435756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F2DE3FFE-69C1-6850-3D1C-30945BB766F4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AA0AD4-B4A2-1EB9-EF4E-FDE3896D8BA4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235%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B88DC6C-0838-38D6-08F7-F7A2FD4F0AAB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11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848EC0C-3718-69D5-7D89-7321D21F8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641300" flipV="1">
            <a:off x="5075100" y="4036339"/>
            <a:ext cx="4122268" cy="4498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EB8ACE-3A41-6D05-4395-00D6C66F2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3400726" y="928103"/>
            <a:ext cx="1541553" cy="43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1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8A05-3097-E2A9-9F50-DAE52A17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Gift Gap?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AA04F-25F3-E662-5A12-6D6855784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600"/>
              </a:spcBef>
            </a:pPr>
            <a:r>
              <a:rPr lang="en-US" dirty="0"/>
              <a:t>This is a way to target temporarily undervalued stocks </a:t>
            </a:r>
            <a:br>
              <a:rPr lang="en-US" dirty="0"/>
            </a:br>
            <a:r>
              <a:rPr lang="en-US" dirty="0"/>
              <a:t>using one simple, elegant, and powerful indicator.</a:t>
            </a:r>
          </a:p>
          <a:p>
            <a:pPr>
              <a:spcBef>
                <a:spcPts val="1600"/>
              </a:spcBef>
            </a:pPr>
            <a:r>
              <a:rPr lang="en-US" dirty="0"/>
              <a:t>It’s like getting a “flash sale” on a stock... Where you </a:t>
            </a:r>
            <a:br>
              <a:rPr lang="en-US" dirty="0"/>
            </a:br>
            <a:r>
              <a:rPr lang="en-US" dirty="0"/>
              <a:t>can exploit market overreactions.</a:t>
            </a:r>
          </a:p>
          <a:p>
            <a:pPr>
              <a:spcBef>
                <a:spcPts val="1600"/>
              </a:spcBef>
            </a:pPr>
            <a:r>
              <a:rPr lang="en-US" dirty="0"/>
              <a:t>It involves one signal </a:t>
            </a:r>
            <a:r>
              <a:rPr lang="en-US" b="1" u="sng" dirty="0"/>
              <a:t>called the Gift Gap</a:t>
            </a:r>
            <a:r>
              <a:rPr lang="en-US" dirty="0"/>
              <a:t>.</a:t>
            </a:r>
          </a:p>
          <a:p>
            <a:pPr>
              <a:spcBef>
                <a:spcPts val="1600"/>
              </a:spcBef>
            </a:pPr>
            <a:r>
              <a:rPr lang="en-US" dirty="0"/>
              <a:t>We’ll show you live trade set-ups </a:t>
            </a:r>
            <a:br>
              <a:rPr lang="en-US" dirty="0"/>
            </a:br>
            <a:r>
              <a:rPr lang="en-US" dirty="0"/>
              <a:t> during demo session.</a:t>
            </a:r>
          </a:p>
        </p:txBody>
      </p:sp>
    </p:spTree>
    <p:extLst>
      <p:ext uri="{BB962C8B-B14F-4D97-AF65-F5344CB8AC3E}">
        <p14:creationId xmlns:p14="http://schemas.microsoft.com/office/powerpoint/2010/main" val="12767870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3D0C70-447F-9FF1-466E-5467E3E86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7093634-78A2-2703-B377-4AFF290FF7D9}"/>
              </a:ext>
            </a:extLst>
          </p:cNvPr>
          <p:cNvGrpSpPr/>
          <p:nvPr/>
        </p:nvGrpSpPr>
        <p:grpSpPr>
          <a:xfrm>
            <a:off x="6814453" y="481072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ABE3E93-943C-A987-0C76-DBCB519E832E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B76D57-4BEF-C3B5-B677-BE89C6AA165E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452%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D2D5DB-5AE9-7B6E-0B3C-EED7F550216E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8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B5E2ABA-2D28-6670-B381-5B0ADBE8D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295235">
            <a:off x="6729956" y="4097759"/>
            <a:ext cx="2180166" cy="3844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DDFEC-178B-46C9-A90A-A5CCC560B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4799154" y="658150"/>
            <a:ext cx="1541553" cy="43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307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1E91D-477F-694D-5CE8-C551ACCEB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883" y="1215973"/>
            <a:ext cx="10836234" cy="2749942"/>
          </a:xfrm>
        </p:spPr>
        <p:txBody>
          <a:bodyPr>
            <a:noAutofit/>
          </a:bodyPr>
          <a:lstStyle/>
          <a:p>
            <a:r>
              <a:rPr lang="en-US" sz="5200" dirty="0"/>
              <a:t>You’ve Only See Half </a:t>
            </a:r>
            <a:br>
              <a:rPr lang="en-US" sz="5200" dirty="0"/>
            </a:br>
            <a:r>
              <a:rPr lang="en-US" sz="5200" dirty="0"/>
              <a:t>of the Story! </a:t>
            </a:r>
            <a:br>
              <a:rPr lang="en-US" sz="4800" dirty="0"/>
            </a:br>
            <a:br>
              <a:rPr lang="en-US" sz="2500" dirty="0"/>
            </a:br>
            <a:r>
              <a:rPr lang="en-US" sz="5200" dirty="0"/>
              <a:t>We’ve Shown You Down Gaps…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613428-731E-687C-012D-A7F2F08BA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7056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rgbClr val="7BFF91"/>
                </a:solidFill>
              </a:rPr>
              <a:t>But This Works with </a:t>
            </a:r>
            <a:br>
              <a:rPr lang="en-US" dirty="0">
                <a:solidFill>
                  <a:srgbClr val="7BFF91"/>
                </a:solidFill>
              </a:rPr>
            </a:br>
            <a:r>
              <a:rPr lang="en-US" dirty="0">
                <a:solidFill>
                  <a:srgbClr val="7BFF91"/>
                </a:solidFill>
              </a:rPr>
              <a:t>Up Gaps Too.</a:t>
            </a:r>
          </a:p>
        </p:txBody>
      </p:sp>
    </p:spTree>
    <p:extLst>
      <p:ext uri="{BB962C8B-B14F-4D97-AF65-F5344CB8AC3E}">
        <p14:creationId xmlns:p14="http://schemas.microsoft.com/office/powerpoint/2010/main" val="5956631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8A6F92-DA3F-7F94-38DC-D65F8598C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2A07DA-C71B-5626-9C65-C96C6E4D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1A2DAC-3565-4365-1638-4A207951355A}"/>
              </a:ext>
            </a:extLst>
          </p:cNvPr>
          <p:cNvSpPr txBox="1"/>
          <p:nvPr/>
        </p:nvSpPr>
        <p:spPr>
          <a:xfrm>
            <a:off x="2881572" y="1114077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26D84EF-70B3-6A23-EE96-BB6771F185B0}"/>
              </a:ext>
            </a:extLst>
          </p:cNvPr>
          <p:cNvCxnSpPr>
            <a:cxnSpLocks/>
          </p:cNvCxnSpPr>
          <p:nvPr/>
        </p:nvCxnSpPr>
        <p:spPr>
          <a:xfrm>
            <a:off x="4367089" y="1760408"/>
            <a:ext cx="430980" cy="442770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8457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B2CF77-9663-15D9-4B13-DFC82367E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F73112-B198-8EFE-338B-DEC4E7BC8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81CBA3-1923-5003-6707-3A03DE057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77609" flipV="1">
            <a:off x="5906431" y="1887046"/>
            <a:ext cx="6009779" cy="449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AC5AD6-5839-520A-6078-8CCA66BE9C9E}"/>
              </a:ext>
            </a:extLst>
          </p:cNvPr>
          <p:cNvSpPr txBox="1"/>
          <p:nvPr/>
        </p:nvSpPr>
        <p:spPr>
          <a:xfrm>
            <a:off x="7503596" y="3124200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EA6D24-7F87-637D-6429-6D605BD594A0}"/>
              </a:ext>
            </a:extLst>
          </p:cNvPr>
          <p:cNvCxnSpPr>
            <a:cxnSpLocks/>
          </p:cNvCxnSpPr>
          <p:nvPr/>
        </p:nvCxnSpPr>
        <p:spPr>
          <a:xfrm flipV="1">
            <a:off x="8461845" y="2459503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6729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4B63CA-1DF4-0CD2-2B4D-1AA57B294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EA871A-EB6E-4D45-0BAB-2D0DD3A57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865513-70FD-4233-61F2-0FC7E3164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77609" flipV="1">
            <a:off x="5906431" y="1887046"/>
            <a:ext cx="6009779" cy="44988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55D1E37-0DC0-55C2-4523-8445B33C79AA}"/>
              </a:ext>
            </a:extLst>
          </p:cNvPr>
          <p:cNvGrpSpPr/>
          <p:nvPr/>
        </p:nvGrpSpPr>
        <p:grpSpPr>
          <a:xfrm>
            <a:off x="830512" y="916323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DBD37BA-A645-FF9C-030B-EC25C7488D84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FFA1C8-9F5B-178E-30FF-DCCD6585DCE8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32%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246DDD-98C7-DC93-61A7-72585FA8AA63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One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18188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BB95F6-2E31-6107-BFFF-BA5665D4C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3B672D-E976-28C7-9964-96A94E68A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97A0CF-8606-C024-724D-A99D814F6031}"/>
              </a:ext>
            </a:extLst>
          </p:cNvPr>
          <p:cNvSpPr txBox="1"/>
          <p:nvPr/>
        </p:nvSpPr>
        <p:spPr>
          <a:xfrm>
            <a:off x="1493447" y="1720004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8053284-B398-5C80-94D4-68A3B8F5225E}"/>
              </a:ext>
            </a:extLst>
          </p:cNvPr>
          <p:cNvCxnSpPr>
            <a:cxnSpLocks/>
          </p:cNvCxnSpPr>
          <p:nvPr/>
        </p:nvCxnSpPr>
        <p:spPr>
          <a:xfrm>
            <a:off x="2978964" y="2366335"/>
            <a:ext cx="430980" cy="442770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7190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6F2D53-5464-38E5-19ED-1396EC0AD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DFD161-B90C-4BA1-EA81-D66525445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377609" flipV="1">
            <a:off x="5231817" y="2365860"/>
            <a:ext cx="6475925" cy="4498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78B53A-5C87-9DD5-D900-AF8622FFE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861E4E-E1AA-8681-E027-08A9C831752D}"/>
              </a:ext>
            </a:extLst>
          </p:cNvPr>
          <p:cNvSpPr txBox="1"/>
          <p:nvPr/>
        </p:nvSpPr>
        <p:spPr>
          <a:xfrm>
            <a:off x="7080550" y="3663113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10FACF-F5C6-40BE-6FDD-2FD1059014F3}"/>
              </a:ext>
            </a:extLst>
          </p:cNvPr>
          <p:cNvCxnSpPr>
            <a:cxnSpLocks/>
          </p:cNvCxnSpPr>
          <p:nvPr/>
        </p:nvCxnSpPr>
        <p:spPr>
          <a:xfrm flipV="1">
            <a:off x="8038799" y="2952520"/>
            <a:ext cx="234868" cy="738792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9509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94F9A0-8ACA-89EE-DB30-0B0B5F786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7C5CAB-302A-225A-3543-4071ED7CC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377609" flipV="1">
            <a:off x="5231817" y="2365860"/>
            <a:ext cx="6475925" cy="4498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1521F5-044E-7AAD-DC62-FFD0DD43F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47A840D-5ECE-E88C-1AC0-720F53E0748D}"/>
              </a:ext>
            </a:extLst>
          </p:cNvPr>
          <p:cNvGrpSpPr/>
          <p:nvPr/>
        </p:nvGrpSpPr>
        <p:grpSpPr>
          <a:xfrm>
            <a:off x="722935" y="1265946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8B059DA8-1B8B-2AD6-05EF-67E2636842AF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6675AD-2D32-A524-3A82-FBA18956EF4B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60%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52B8DD-D90F-931A-0F6C-1681BC89E8B4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3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79711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E60D11-198D-B931-9C96-5B74A49AF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E0F845-DCBF-2529-BA7F-9BA7ABA80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D2CF68-B0CA-370C-6FF1-B62ED598F591}"/>
              </a:ext>
            </a:extLst>
          </p:cNvPr>
          <p:cNvSpPr txBox="1"/>
          <p:nvPr/>
        </p:nvSpPr>
        <p:spPr>
          <a:xfrm>
            <a:off x="848737" y="2593887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D432C1-FD7C-F5C5-2FFD-8331B54D716E}"/>
              </a:ext>
            </a:extLst>
          </p:cNvPr>
          <p:cNvCxnSpPr>
            <a:cxnSpLocks/>
          </p:cNvCxnSpPr>
          <p:nvPr/>
        </p:nvCxnSpPr>
        <p:spPr>
          <a:xfrm>
            <a:off x="2765234" y="3129526"/>
            <a:ext cx="617829" cy="221385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8981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C66A5E-398B-AB83-5CBA-649F461E4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6ACEDA-AA5D-759B-FE4E-52DF7F3B3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B6D247-9BA5-3A46-922B-48266F420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473554" flipV="1">
            <a:off x="4932714" y="2418950"/>
            <a:ext cx="6214678" cy="449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F44C09-81EC-D585-2323-A6F3F5584CBF}"/>
              </a:ext>
            </a:extLst>
          </p:cNvPr>
          <p:cNvSpPr txBox="1"/>
          <p:nvPr/>
        </p:nvSpPr>
        <p:spPr>
          <a:xfrm>
            <a:off x="6831568" y="3741145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E5A8057-4DFF-B3F1-E8D6-A5AADDFC72C1}"/>
              </a:ext>
            </a:extLst>
          </p:cNvPr>
          <p:cNvCxnSpPr>
            <a:cxnSpLocks/>
          </p:cNvCxnSpPr>
          <p:nvPr/>
        </p:nvCxnSpPr>
        <p:spPr>
          <a:xfrm flipV="1">
            <a:off x="7789817" y="3076448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93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21A5D-BE07-5EBD-5DF7-45F2D2969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You’ll Learn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F233A-60CF-96E3-35EA-040FA14C2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We’ll walk through the entire Gift Gap strategy...</a:t>
            </a:r>
          </a:p>
          <a:p>
            <a:r>
              <a:rPr lang="en-US" dirty="0"/>
              <a:t>You’ll see how our back test achieved up to a </a:t>
            </a:r>
            <a:r>
              <a:rPr lang="en-US" b="1" dirty="0"/>
              <a:t>97% win rate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and we’ll show you many of our top examples today.</a:t>
            </a:r>
          </a:p>
          <a:p>
            <a:r>
              <a:rPr lang="en-US" dirty="0"/>
              <a:t>And we’ll reveal exactly how to trade </a:t>
            </a:r>
            <a:br>
              <a:rPr lang="en-US" dirty="0"/>
            </a:br>
            <a:r>
              <a:rPr lang="en-US" dirty="0"/>
              <a:t>Gift Gaps for maximum potential profits…</a:t>
            </a:r>
          </a:p>
        </p:txBody>
      </p:sp>
    </p:spTree>
    <p:extLst>
      <p:ext uri="{BB962C8B-B14F-4D97-AF65-F5344CB8AC3E}">
        <p14:creationId xmlns:p14="http://schemas.microsoft.com/office/powerpoint/2010/main" val="36900268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797954-14E8-BC4C-46FD-64AF95648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BA1225-EF7C-CD66-5B1F-CA92035C1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A8C5FB-36D1-AD45-8D97-9453EC623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473554">
            <a:off x="4943226" y="2281953"/>
            <a:ext cx="6214678" cy="8946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5166A06-9818-D045-513E-A7069E16CDC0}"/>
              </a:ext>
            </a:extLst>
          </p:cNvPr>
          <p:cNvGrpSpPr/>
          <p:nvPr/>
        </p:nvGrpSpPr>
        <p:grpSpPr>
          <a:xfrm>
            <a:off x="467442" y="1427311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0879C7C-424F-91BD-5A02-F65FD0C297A7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448BBB-6CE1-EDC9-FC1C-91925216E17C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233% </a:t>
              </a:r>
              <a:endParaRPr lang="en-US" sz="8800" b="1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7F7D14-8A55-1363-0F04-966F878DFE93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52E8E"/>
                  </a:solidFill>
                  <a:latin typeface="Poppins" pitchFamily="2" charset="77"/>
                  <a:cs typeface="Poppins" pitchFamily="2" charset="77"/>
                </a:rPr>
                <a:t>in 6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2778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4F962-5410-160A-70B5-8BF3424D9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347" y="653143"/>
            <a:ext cx="11115303" cy="285682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This Is The PERFECT Strategy for a Chaotic Market!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046836-3225-6697-40A4-6D91DBA67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293" y="3602038"/>
            <a:ext cx="10533413" cy="260281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7BFF91"/>
                </a:solidFill>
              </a:rPr>
              <a:t>Look at these Gift Gaps our system spotted during the most volatile period in the market…</a:t>
            </a:r>
          </a:p>
        </p:txBody>
      </p:sp>
    </p:spTree>
    <p:extLst>
      <p:ext uri="{BB962C8B-B14F-4D97-AF65-F5344CB8AC3E}">
        <p14:creationId xmlns:p14="http://schemas.microsoft.com/office/powerpoint/2010/main" val="2857001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3D20EB-3480-3801-9653-42CB2C196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9DE7D2-68E9-9349-F4A7-BC101C6990EE}"/>
              </a:ext>
            </a:extLst>
          </p:cNvPr>
          <p:cNvSpPr txBox="1">
            <a:spLocks/>
          </p:cNvSpPr>
          <p:nvPr/>
        </p:nvSpPr>
        <p:spPr>
          <a:xfrm>
            <a:off x="655528" y="1612585"/>
            <a:ext cx="4602274" cy="21321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US" dirty="0"/>
              <a:t>The Gap Happened in February…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604AD69-8669-2B62-85E3-35C984CC70DC}"/>
              </a:ext>
            </a:extLst>
          </p:cNvPr>
          <p:cNvSpPr/>
          <p:nvPr/>
        </p:nvSpPr>
        <p:spPr>
          <a:xfrm rot="18562442" flipH="1">
            <a:off x="4352501" y="1636179"/>
            <a:ext cx="5162887" cy="3948054"/>
          </a:xfrm>
          <a:custGeom>
            <a:avLst/>
            <a:gdLst>
              <a:gd name="connsiteX0" fmla="*/ 2515105 w 5162887"/>
              <a:gd name="connsiteY0" fmla="*/ 652 h 3948054"/>
              <a:gd name="connsiteX1" fmla="*/ 4116225 w 5162887"/>
              <a:gd name="connsiteY1" fmla="*/ 386784 h 3948054"/>
              <a:gd name="connsiteX2" fmla="*/ 5162888 w 5162887"/>
              <a:gd name="connsiteY2" fmla="*/ 1974027 h 3948054"/>
              <a:gd name="connsiteX3" fmla="*/ 2581444 w 5162887"/>
              <a:gd name="connsiteY3" fmla="*/ 1974027 h 3948054"/>
              <a:gd name="connsiteX4" fmla="*/ 2515105 w 5162887"/>
              <a:gd name="connsiteY4" fmla="*/ 652 h 3948054"/>
              <a:gd name="connsiteX0" fmla="*/ 2515105 w 5162887"/>
              <a:gd name="connsiteY0" fmla="*/ 652 h 3948054"/>
              <a:gd name="connsiteX1" fmla="*/ 4116225 w 5162887"/>
              <a:gd name="connsiteY1" fmla="*/ 386784 h 3948054"/>
              <a:gd name="connsiteX2" fmla="*/ 5162888 w 5162887"/>
              <a:gd name="connsiteY2" fmla="*/ 1974027 h 394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2887" h="3948054" stroke="0" extrusionOk="0">
                <a:moveTo>
                  <a:pt x="2515105" y="652"/>
                </a:moveTo>
                <a:cubicBezTo>
                  <a:pt x="3064756" y="-9566"/>
                  <a:pt x="3721899" y="192312"/>
                  <a:pt x="4116225" y="386784"/>
                </a:cubicBezTo>
                <a:cubicBezTo>
                  <a:pt x="4778855" y="767904"/>
                  <a:pt x="5165959" y="1441688"/>
                  <a:pt x="5162888" y="1974027"/>
                </a:cubicBezTo>
                <a:cubicBezTo>
                  <a:pt x="4321369" y="2080347"/>
                  <a:pt x="2974679" y="1966378"/>
                  <a:pt x="2581444" y="1974027"/>
                </a:cubicBezTo>
                <a:cubicBezTo>
                  <a:pt x="2723001" y="1418908"/>
                  <a:pt x="2569908" y="885311"/>
                  <a:pt x="2515105" y="652"/>
                </a:cubicBezTo>
                <a:close/>
              </a:path>
              <a:path w="5162887" h="3948054" fill="none" extrusionOk="0">
                <a:moveTo>
                  <a:pt x="2515105" y="652"/>
                </a:moveTo>
                <a:cubicBezTo>
                  <a:pt x="3128938" y="-7792"/>
                  <a:pt x="3661374" y="138692"/>
                  <a:pt x="4116225" y="386784"/>
                </a:cubicBezTo>
                <a:cubicBezTo>
                  <a:pt x="4780051" y="809795"/>
                  <a:pt x="5152741" y="1381619"/>
                  <a:pt x="5162888" y="1974027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AF39B9-4D22-79E6-F48B-F503E05F9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48067" flipH="1">
            <a:off x="4230402" y="2854655"/>
            <a:ext cx="253990" cy="79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548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A42C31-0AAA-8062-43FF-61697DEF6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A3E44A2E-72D5-12D1-0556-1197DA5A1E8D}"/>
              </a:ext>
            </a:extLst>
          </p:cNvPr>
          <p:cNvSpPr/>
          <p:nvPr/>
        </p:nvSpPr>
        <p:spPr>
          <a:xfrm rot="18562442" flipH="1">
            <a:off x="4352501" y="1636179"/>
            <a:ext cx="5162887" cy="3948054"/>
          </a:xfrm>
          <a:custGeom>
            <a:avLst/>
            <a:gdLst>
              <a:gd name="connsiteX0" fmla="*/ 2515105 w 5162887"/>
              <a:gd name="connsiteY0" fmla="*/ 652 h 3948054"/>
              <a:gd name="connsiteX1" fmla="*/ 4116225 w 5162887"/>
              <a:gd name="connsiteY1" fmla="*/ 386784 h 3948054"/>
              <a:gd name="connsiteX2" fmla="*/ 5162888 w 5162887"/>
              <a:gd name="connsiteY2" fmla="*/ 1974027 h 3948054"/>
              <a:gd name="connsiteX3" fmla="*/ 2581444 w 5162887"/>
              <a:gd name="connsiteY3" fmla="*/ 1974027 h 3948054"/>
              <a:gd name="connsiteX4" fmla="*/ 2515105 w 5162887"/>
              <a:gd name="connsiteY4" fmla="*/ 652 h 3948054"/>
              <a:gd name="connsiteX0" fmla="*/ 2515105 w 5162887"/>
              <a:gd name="connsiteY0" fmla="*/ 652 h 3948054"/>
              <a:gd name="connsiteX1" fmla="*/ 4116225 w 5162887"/>
              <a:gd name="connsiteY1" fmla="*/ 386784 h 3948054"/>
              <a:gd name="connsiteX2" fmla="*/ 5162888 w 5162887"/>
              <a:gd name="connsiteY2" fmla="*/ 1974027 h 3948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2887" h="3948054" stroke="0" extrusionOk="0">
                <a:moveTo>
                  <a:pt x="2515105" y="652"/>
                </a:moveTo>
                <a:cubicBezTo>
                  <a:pt x="3064756" y="-9566"/>
                  <a:pt x="3721899" y="192312"/>
                  <a:pt x="4116225" y="386784"/>
                </a:cubicBezTo>
                <a:cubicBezTo>
                  <a:pt x="4778855" y="767904"/>
                  <a:pt x="5165959" y="1441688"/>
                  <a:pt x="5162888" y="1974027"/>
                </a:cubicBezTo>
                <a:cubicBezTo>
                  <a:pt x="4321369" y="2080347"/>
                  <a:pt x="2974679" y="1966378"/>
                  <a:pt x="2581444" y="1974027"/>
                </a:cubicBezTo>
                <a:cubicBezTo>
                  <a:pt x="2723001" y="1418908"/>
                  <a:pt x="2569908" y="885311"/>
                  <a:pt x="2515105" y="652"/>
                </a:cubicBezTo>
                <a:close/>
              </a:path>
              <a:path w="5162887" h="3948054" fill="none" extrusionOk="0">
                <a:moveTo>
                  <a:pt x="2515105" y="652"/>
                </a:moveTo>
                <a:cubicBezTo>
                  <a:pt x="3128938" y="-7792"/>
                  <a:pt x="3661374" y="138692"/>
                  <a:pt x="4116225" y="386784"/>
                </a:cubicBezTo>
                <a:cubicBezTo>
                  <a:pt x="4780051" y="809795"/>
                  <a:pt x="5152741" y="1381619"/>
                  <a:pt x="5162888" y="1974027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438A4-879D-A7D8-0605-96A4434CE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36376">
            <a:off x="5647291" y="3470820"/>
            <a:ext cx="5261931" cy="814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F3CEAB-00C2-70EA-E002-C88FD2994DAB}"/>
              </a:ext>
            </a:extLst>
          </p:cNvPr>
          <p:cNvSpPr txBox="1"/>
          <p:nvPr/>
        </p:nvSpPr>
        <p:spPr>
          <a:xfrm>
            <a:off x="4855029" y="4301571"/>
            <a:ext cx="307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And the Gap Fill!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7359A8F-F191-112F-810C-AE0297851461}"/>
              </a:ext>
            </a:extLst>
          </p:cNvPr>
          <p:cNvCxnSpPr>
            <a:cxnSpLocks/>
          </p:cNvCxnSpPr>
          <p:nvPr/>
        </p:nvCxnSpPr>
        <p:spPr>
          <a:xfrm flipV="1">
            <a:off x="6973388" y="3636874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A46B3A-10D4-EF91-A828-BCB3925C392F}"/>
              </a:ext>
            </a:extLst>
          </p:cNvPr>
          <p:cNvSpPr/>
          <p:nvPr/>
        </p:nvSpPr>
        <p:spPr>
          <a:xfrm>
            <a:off x="812267" y="1568825"/>
            <a:ext cx="3679372" cy="2373086"/>
          </a:xfrm>
          <a:prstGeom prst="roundRect">
            <a:avLst/>
          </a:prstGeom>
          <a:solidFill>
            <a:schemeClr val="bg1"/>
          </a:solidFill>
          <a:ln>
            <a:solidFill>
              <a:srgbClr val="352E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352E8E"/>
              </a:solidFill>
              <a:latin typeface="HP Simplified W01 Bold" panose="020B08040202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BFC4C-1C30-1961-3869-0090E7D56646}"/>
              </a:ext>
            </a:extLst>
          </p:cNvPr>
          <p:cNvSpPr txBox="1"/>
          <p:nvPr/>
        </p:nvSpPr>
        <p:spPr>
          <a:xfrm>
            <a:off x="812266" y="1687924"/>
            <a:ext cx="3679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200% </a:t>
            </a:r>
            <a:endParaRPr lang="en-US" sz="8800" b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E2A4B4-0D51-5E0D-C8C2-65C8351F59B1}"/>
              </a:ext>
            </a:extLst>
          </p:cNvPr>
          <p:cNvSpPr txBox="1"/>
          <p:nvPr/>
        </p:nvSpPr>
        <p:spPr>
          <a:xfrm>
            <a:off x="812263" y="2870794"/>
            <a:ext cx="3679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in 41 Days</a:t>
            </a:r>
          </a:p>
        </p:txBody>
      </p:sp>
    </p:spTree>
    <p:extLst>
      <p:ext uri="{BB962C8B-B14F-4D97-AF65-F5344CB8AC3E}">
        <p14:creationId xmlns:p14="http://schemas.microsoft.com/office/powerpoint/2010/main" val="15819333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E30EEF-CFFD-0825-E7EB-85E87F066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3039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47356835-29F6-B62E-FD24-A25550F273FA}"/>
              </a:ext>
            </a:extLst>
          </p:cNvPr>
          <p:cNvSpPr/>
          <p:nvPr/>
        </p:nvSpPr>
        <p:spPr>
          <a:xfrm rot="19195856" flipH="1">
            <a:off x="4652265" y="1686111"/>
            <a:ext cx="4564443" cy="4902734"/>
          </a:xfrm>
          <a:custGeom>
            <a:avLst/>
            <a:gdLst>
              <a:gd name="connsiteX0" fmla="*/ 2199868 w 4564443"/>
              <a:gd name="connsiteY0" fmla="*/ 1597 h 4902734"/>
              <a:gd name="connsiteX1" fmla="*/ 3926268 w 4564443"/>
              <a:gd name="connsiteY1" fmla="*/ 751126 h 4902734"/>
              <a:gd name="connsiteX2" fmla="*/ 4564444 w 4564443"/>
              <a:gd name="connsiteY2" fmla="*/ 2451368 h 4902734"/>
              <a:gd name="connsiteX3" fmla="*/ 2282222 w 4564443"/>
              <a:gd name="connsiteY3" fmla="*/ 2451367 h 4902734"/>
              <a:gd name="connsiteX4" fmla="*/ 2199868 w 4564443"/>
              <a:gd name="connsiteY4" fmla="*/ 1597 h 4902734"/>
              <a:gd name="connsiteX0" fmla="*/ 2199868 w 4564443"/>
              <a:gd name="connsiteY0" fmla="*/ 1597 h 4902734"/>
              <a:gd name="connsiteX1" fmla="*/ 3926268 w 4564443"/>
              <a:gd name="connsiteY1" fmla="*/ 751126 h 4902734"/>
              <a:gd name="connsiteX2" fmla="*/ 4564444 w 4564443"/>
              <a:gd name="connsiteY2" fmla="*/ 2451368 h 49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443" h="4902734" stroke="0" extrusionOk="0">
                <a:moveTo>
                  <a:pt x="2199868" y="1597"/>
                </a:moveTo>
                <a:cubicBezTo>
                  <a:pt x="2716493" y="-17914"/>
                  <a:pt x="3543619" y="315316"/>
                  <a:pt x="3926268" y="751126"/>
                </a:cubicBezTo>
                <a:cubicBezTo>
                  <a:pt x="4359195" y="1256097"/>
                  <a:pt x="4565410" y="1846776"/>
                  <a:pt x="4564444" y="2451368"/>
                </a:cubicBezTo>
                <a:cubicBezTo>
                  <a:pt x="4262050" y="2557688"/>
                  <a:pt x="3140078" y="2443718"/>
                  <a:pt x="2282222" y="2451367"/>
                </a:cubicBezTo>
                <a:cubicBezTo>
                  <a:pt x="2427510" y="2007248"/>
                  <a:pt x="2240632" y="468660"/>
                  <a:pt x="2199868" y="1597"/>
                </a:cubicBezTo>
                <a:close/>
              </a:path>
              <a:path w="4564443" h="4902734" fill="none" extrusionOk="0">
                <a:moveTo>
                  <a:pt x="2199868" y="1597"/>
                </a:moveTo>
                <a:cubicBezTo>
                  <a:pt x="2979092" y="-13908"/>
                  <a:pt x="3537247" y="355823"/>
                  <a:pt x="3926268" y="751126"/>
                </a:cubicBezTo>
                <a:cubicBezTo>
                  <a:pt x="4342109" y="1266681"/>
                  <a:pt x="4553496" y="1853612"/>
                  <a:pt x="4564444" y="2451368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52009B-5FE8-19DC-7EF3-4FF01021DF9F}"/>
              </a:ext>
            </a:extLst>
          </p:cNvPr>
          <p:cNvSpPr txBox="1">
            <a:spLocks/>
          </p:cNvSpPr>
          <p:nvPr/>
        </p:nvSpPr>
        <p:spPr>
          <a:xfrm>
            <a:off x="744711" y="1345416"/>
            <a:ext cx="4785231" cy="136512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US" sz="4000"/>
              <a:t>Gift Gap in Viavi Solutions…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A13D0F-C420-D9CB-1E18-D8A73CF05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493647" flipH="1">
            <a:off x="4011647" y="2313694"/>
            <a:ext cx="203755" cy="79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502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7E42-1B5B-374E-EA24-C2A1DDA3E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1ACFB0-7B48-82A7-F485-BCC098323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3039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901E335F-B2D0-4103-528F-7AAC8B5E1420}"/>
              </a:ext>
            </a:extLst>
          </p:cNvPr>
          <p:cNvSpPr/>
          <p:nvPr/>
        </p:nvSpPr>
        <p:spPr>
          <a:xfrm rot="19195856" flipH="1">
            <a:off x="4652265" y="1686111"/>
            <a:ext cx="4564443" cy="4902734"/>
          </a:xfrm>
          <a:custGeom>
            <a:avLst/>
            <a:gdLst>
              <a:gd name="connsiteX0" fmla="*/ 2199868 w 4564443"/>
              <a:gd name="connsiteY0" fmla="*/ 1597 h 4902734"/>
              <a:gd name="connsiteX1" fmla="*/ 3926268 w 4564443"/>
              <a:gd name="connsiteY1" fmla="*/ 751126 h 4902734"/>
              <a:gd name="connsiteX2" fmla="*/ 4564444 w 4564443"/>
              <a:gd name="connsiteY2" fmla="*/ 2451368 h 4902734"/>
              <a:gd name="connsiteX3" fmla="*/ 2282222 w 4564443"/>
              <a:gd name="connsiteY3" fmla="*/ 2451367 h 4902734"/>
              <a:gd name="connsiteX4" fmla="*/ 2199868 w 4564443"/>
              <a:gd name="connsiteY4" fmla="*/ 1597 h 4902734"/>
              <a:gd name="connsiteX0" fmla="*/ 2199868 w 4564443"/>
              <a:gd name="connsiteY0" fmla="*/ 1597 h 4902734"/>
              <a:gd name="connsiteX1" fmla="*/ 3926268 w 4564443"/>
              <a:gd name="connsiteY1" fmla="*/ 751126 h 4902734"/>
              <a:gd name="connsiteX2" fmla="*/ 4564444 w 4564443"/>
              <a:gd name="connsiteY2" fmla="*/ 2451368 h 49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443" h="4902734" stroke="0" extrusionOk="0">
                <a:moveTo>
                  <a:pt x="2199868" y="1597"/>
                </a:moveTo>
                <a:cubicBezTo>
                  <a:pt x="2716493" y="-17914"/>
                  <a:pt x="3543619" y="315316"/>
                  <a:pt x="3926268" y="751126"/>
                </a:cubicBezTo>
                <a:cubicBezTo>
                  <a:pt x="4359195" y="1256097"/>
                  <a:pt x="4565410" y="1846776"/>
                  <a:pt x="4564444" y="2451368"/>
                </a:cubicBezTo>
                <a:cubicBezTo>
                  <a:pt x="4262050" y="2557688"/>
                  <a:pt x="3140078" y="2443718"/>
                  <a:pt x="2282222" y="2451367"/>
                </a:cubicBezTo>
                <a:cubicBezTo>
                  <a:pt x="2427510" y="2007248"/>
                  <a:pt x="2240632" y="468660"/>
                  <a:pt x="2199868" y="1597"/>
                </a:cubicBezTo>
                <a:close/>
              </a:path>
              <a:path w="4564443" h="4902734" fill="none" extrusionOk="0">
                <a:moveTo>
                  <a:pt x="2199868" y="1597"/>
                </a:moveTo>
                <a:cubicBezTo>
                  <a:pt x="2979092" y="-13908"/>
                  <a:pt x="3537247" y="355823"/>
                  <a:pt x="3926268" y="751126"/>
                </a:cubicBezTo>
                <a:cubicBezTo>
                  <a:pt x="4342109" y="1266681"/>
                  <a:pt x="4553496" y="1853612"/>
                  <a:pt x="4564444" y="2451368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2DE2DD-14FF-CB74-0E3B-67E8BCA7E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36376">
            <a:off x="5398347" y="3451030"/>
            <a:ext cx="6220665" cy="9627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914771-9E38-115B-88A5-4113335BD443}"/>
              </a:ext>
            </a:extLst>
          </p:cNvPr>
          <p:cNvSpPr txBox="1"/>
          <p:nvPr/>
        </p:nvSpPr>
        <p:spPr>
          <a:xfrm>
            <a:off x="4855029" y="4301571"/>
            <a:ext cx="307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And the Gap Fill!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8421069-8FAA-E43D-707E-7FE7D8F81C02}"/>
              </a:ext>
            </a:extLst>
          </p:cNvPr>
          <p:cNvCxnSpPr>
            <a:cxnSpLocks/>
          </p:cNvCxnSpPr>
          <p:nvPr/>
        </p:nvCxnSpPr>
        <p:spPr>
          <a:xfrm flipV="1">
            <a:off x="6973388" y="3636874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13BD8FB-F28D-B856-B7C9-A365ECB8A080}"/>
              </a:ext>
            </a:extLst>
          </p:cNvPr>
          <p:cNvSpPr/>
          <p:nvPr/>
        </p:nvSpPr>
        <p:spPr>
          <a:xfrm>
            <a:off x="812267" y="1568825"/>
            <a:ext cx="3679372" cy="2373086"/>
          </a:xfrm>
          <a:prstGeom prst="roundRect">
            <a:avLst/>
          </a:prstGeom>
          <a:solidFill>
            <a:schemeClr val="bg1"/>
          </a:solidFill>
          <a:ln>
            <a:solidFill>
              <a:srgbClr val="352E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352E8E"/>
              </a:solidFill>
              <a:latin typeface="HP Simplified W01 Bold" panose="020B08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9A354-1A9B-513F-69E4-FEBAF6293747}"/>
              </a:ext>
            </a:extLst>
          </p:cNvPr>
          <p:cNvSpPr txBox="1"/>
          <p:nvPr/>
        </p:nvSpPr>
        <p:spPr>
          <a:xfrm>
            <a:off x="812266" y="1687924"/>
            <a:ext cx="3679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200% </a:t>
            </a:r>
            <a:endParaRPr lang="en-US" sz="8800" b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C7D793-A696-3AC1-DF57-73F4E96BF6E9}"/>
              </a:ext>
            </a:extLst>
          </p:cNvPr>
          <p:cNvSpPr txBox="1"/>
          <p:nvPr/>
        </p:nvSpPr>
        <p:spPr>
          <a:xfrm>
            <a:off x="812263" y="2870794"/>
            <a:ext cx="3679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in 36 Days</a:t>
            </a:r>
          </a:p>
        </p:txBody>
      </p:sp>
    </p:spTree>
    <p:extLst>
      <p:ext uri="{BB962C8B-B14F-4D97-AF65-F5344CB8AC3E}">
        <p14:creationId xmlns:p14="http://schemas.microsoft.com/office/powerpoint/2010/main" val="25568116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D4AC0E-044E-E50E-A24F-0AF923104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87DF9B26-90AF-5F5B-3765-4ECBF9FE46BD}"/>
              </a:ext>
            </a:extLst>
          </p:cNvPr>
          <p:cNvSpPr/>
          <p:nvPr/>
        </p:nvSpPr>
        <p:spPr>
          <a:xfrm rot="18562442" flipH="1">
            <a:off x="4223610" y="1594786"/>
            <a:ext cx="5249183" cy="3803604"/>
          </a:xfrm>
          <a:custGeom>
            <a:avLst/>
            <a:gdLst>
              <a:gd name="connsiteX0" fmla="*/ 2560678 w 5249183"/>
              <a:gd name="connsiteY0" fmla="*/ 564 h 3803604"/>
              <a:gd name="connsiteX1" fmla="*/ 4130647 w 5249183"/>
              <a:gd name="connsiteY1" fmla="*/ 344267 h 3803604"/>
              <a:gd name="connsiteX2" fmla="*/ 5249184 w 5249183"/>
              <a:gd name="connsiteY2" fmla="*/ 1901802 h 3803604"/>
              <a:gd name="connsiteX3" fmla="*/ 2624592 w 5249183"/>
              <a:gd name="connsiteY3" fmla="*/ 1901802 h 3803604"/>
              <a:gd name="connsiteX4" fmla="*/ 2560678 w 5249183"/>
              <a:gd name="connsiteY4" fmla="*/ 564 h 3803604"/>
              <a:gd name="connsiteX0" fmla="*/ 2560678 w 5249183"/>
              <a:gd name="connsiteY0" fmla="*/ 564 h 3803604"/>
              <a:gd name="connsiteX1" fmla="*/ 4130647 w 5249183"/>
              <a:gd name="connsiteY1" fmla="*/ 344267 h 3803604"/>
              <a:gd name="connsiteX2" fmla="*/ 5249184 w 5249183"/>
              <a:gd name="connsiteY2" fmla="*/ 1901802 h 380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9183" h="3803604" stroke="0" extrusionOk="0">
                <a:moveTo>
                  <a:pt x="2560678" y="564"/>
                </a:moveTo>
                <a:cubicBezTo>
                  <a:pt x="3103151" y="-8557"/>
                  <a:pt x="3695702" y="134986"/>
                  <a:pt x="4130647" y="344267"/>
                </a:cubicBezTo>
                <a:cubicBezTo>
                  <a:pt x="4852860" y="743595"/>
                  <a:pt x="5249836" y="1301409"/>
                  <a:pt x="5249184" y="1901802"/>
                </a:cubicBezTo>
                <a:cubicBezTo>
                  <a:pt x="4593202" y="2008122"/>
                  <a:pt x="3809470" y="1894153"/>
                  <a:pt x="2624592" y="1901802"/>
                </a:cubicBezTo>
                <a:cubicBezTo>
                  <a:pt x="2758408" y="1116419"/>
                  <a:pt x="2593441" y="229613"/>
                  <a:pt x="2560678" y="564"/>
                </a:cubicBezTo>
                <a:close/>
              </a:path>
              <a:path w="5249183" h="3803604" fill="none" extrusionOk="0">
                <a:moveTo>
                  <a:pt x="2560678" y="564"/>
                </a:moveTo>
                <a:cubicBezTo>
                  <a:pt x="3190776" y="-4198"/>
                  <a:pt x="3720701" y="197301"/>
                  <a:pt x="4130647" y="344267"/>
                </a:cubicBezTo>
                <a:cubicBezTo>
                  <a:pt x="4835959" y="739151"/>
                  <a:pt x="5219534" y="1379864"/>
                  <a:pt x="5249184" y="1901802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2F15B7-59B0-93D0-8CB4-182ABD065DFF}"/>
              </a:ext>
            </a:extLst>
          </p:cNvPr>
          <p:cNvSpPr txBox="1">
            <a:spLocks/>
          </p:cNvSpPr>
          <p:nvPr/>
        </p:nvSpPr>
        <p:spPr>
          <a:xfrm>
            <a:off x="145996" y="1404839"/>
            <a:ext cx="5373061" cy="17955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US"/>
              <a:t>Gift Gap in Akero Therapeutics…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25C65-4079-8B58-EB36-C3D8737F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21813" flipH="1">
            <a:off x="3470061" y="2337319"/>
            <a:ext cx="316134" cy="150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609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12446-F5C0-1C7E-7D86-79314F66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5BD6E1-C0B7-CE68-6358-C913B4CE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F3E8D83B-7BB6-1F3A-3319-AEF1041125D6}"/>
              </a:ext>
            </a:extLst>
          </p:cNvPr>
          <p:cNvSpPr/>
          <p:nvPr/>
        </p:nvSpPr>
        <p:spPr>
          <a:xfrm rot="18562442" flipH="1">
            <a:off x="4223610" y="1594786"/>
            <a:ext cx="5249183" cy="3803604"/>
          </a:xfrm>
          <a:custGeom>
            <a:avLst/>
            <a:gdLst>
              <a:gd name="connsiteX0" fmla="*/ 2560678 w 5249183"/>
              <a:gd name="connsiteY0" fmla="*/ 564 h 3803604"/>
              <a:gd name="connsiteX1" fmla="*/ 4130647 w 5249183"/>
              <a:gd name="connsiteY1" fmla="*/ 344267 h 3803604"/>
              <a:gd name="connsiteX2" fmla="*/ 5249184 w 5249183"/>
              <a:gd name="connsiteY2" fmla="*/ 1901802 h 3803604"/>
              <a:gd name="connsiteX3" fmla="*/ 2624592 w 5249183"/>
              <a:gd name="connsiteY3" fmla="*/ 1901802 h 3803604"/>
              <a:gd name="connsiteX4" fmla="*/ 2560678 w 5249183"/>
              <a:gd name="connsiteY4" fmla="*/ 564 h 3803604"/>
              <a:gd name="connsiteX0" fmla="*/ 2560678 w 5249183"/>
              <a:gd name="connsiteY0" fmla="*/ 564 h 3803604"/>
              <a:gd name="connsiteX1" fmla="*/ 4130647 w 5249183"/>
              <a:gd name="connsiteY1" fmla="*/ 344267 h 3803604"/>
              <a:gd name="connsiteX2" fmla="*/ 5249184 w 5249183"/>
              <a:gd name="connsiteY2" fmla="*/ 1901802 h 380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9183" h="3803604" stroke="0" extrusionOk="0">
                <a:moveTo>
                  <a:pt x="2560678" y="564"/>
                </a:moveTo>
                <a:cubicBezTo>
                  <a:pt x="3103151" y="-8557"/>
                  <a:pt x="3695702" y="134986"/>
                  <a:pt x="4130647" y="344267"/>
                </a:cubicBezTo>
                <a:cubicBezTo>
                  <a:pt x="4852860" y="743595"/>
                  <a:pt x="5249836" y="1301409"/>
                  <a:pt x="5249184" y="1901802"/>
                </a:cubicBezTo>
                <a:cubicBezTo>
                  <a:pt x="4593202" y="2008122"/>
                  <a:pt x="3809470" y="1894153"/>
                  <a:pt x="2624592" y="1901802"/>
                </a:cubicBezTo>
                <a:cubicBezTo>
                  <a:pt x="2758408" y="1116419"/>
                  <a:pt x="2593441" y="229613"/>
                  <a:pt x="2560678" y="564"/>
                </a:cubicBezTo>
                <a:close/>
              </a:path>
              <a:path w="5249183" h="3803604" fill="none" extrusionOk="0">
                <a:moveTo>
                  <a:pt x="2560678" y="564"/>
                </a:moveTo>
                <a:cubicBezTo>
                  <a:pt x="3190776" y="-4198"/>
                  <a:pt x="3720701" y="197301"/>
                  <a:pt x="4130647" y="344267"/>
                </a:cubicBezTo>
                <a:cubicBezTo>
                  <a:pt x="4835959" y="739151"/>
                  <a:pt x="5219534" y="1379864"/>
                  <a:pt x="5249184" y="1901802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22CF7-D7F8-E8DC-822E-4C3B2B294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36376">
            <a:off x="5706091" y="2830885"/>
            <a:ext cx="6220665" cy="9627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EFAC8D-9DAC-1385-87B9-0319EF8006C6}"/>
              </a:ext>
            </a:extLst>
          </p:cNvPr>
          <p:cNvSpPr txBox="1"/>
          <p:nvPr/>
        </p:nvSpPr>
        <p:spPr>
          <a:xfrm>
            <a:off x="4855029" y="3535491"/>
            <a:ext cx="307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And the Gap Fill!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DBE15F-65C9-358F-4F23-3378430DA28E}"/>
              </a:ext>
            </a:extLst>
          </p:cNvPr>
          <p:cNvCxnSpPr>
            <a:cxnSpLocks/>
          </p:cNvCxnSpPr>
          <p:nvPr/>
        </p:nvCxnSpPr>
        <p:spPr>
          <a:xfrm flipV="1">
            <a:off x="6973388" y="2870794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FC824FE-B50B-0E78-46A5-2B0F874F655F}"/>
              </a:ext>
            </a:extLst>
          </p:cNvPr>
          <p:cNvSpPr/>
          <p:nvPr/>
        </p:nvSpPr>
        <p:spPr>
          <a:xfrm>
            <a:off x="812267" y="1568825"/>
            <a:ext cx="3679372" cy="2373086"/>
          </a:xfrm>
          <a:prstGeom prst="roundRect">
            <a:avLst/>
          </a:prstGeom>
          <a:solidFill>
            <a:schemeClr val="bg1"/>
          </a:solidFill>
          <a:ln>
            <a:solidFill>
              <a:srgbClr val="352E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352E8E"/>
              </a:solidFill>
              <a:latin typeface="HP Simplified W01 Bold" panose="020B08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B28807-5BED-AD6B-3FF1-F002E24542AD}"/>
              </a:ext>
            </a:extLst>
          </p:cNvPr>
          <p:cNvSpPr txBox="1"/>
          <p:nvPr/>
        </p:nvSpPr>
        <p:spPr>
          <a:xfrm>
            <a:off x="812266" y="1687924"/>
            <a:ext cx="3679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55% </a:t>
            </a:r>
            <a:endParaRPr lang="en-US" sz="8800" b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87A8A1-4D10-D8C3-3FAB-F73F3EFDA923}"/>
              </a:ext>
            </a:extLst>
          </p:cNvPr>
          <p:cNvSpPr txBox="1"/>
          <p:nvPr/>
        </p:nvSpPr>
        <p:spPr>
          <a:xfrm>
            <a:off x="812263" y="2870794"/>
            <a:ext cx="3679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in 41 Days</a:t>
            </a:r>
          </a:p>
        </p:txBody>
      </p:sp>
    </p:spTree>
    <p:extLst>
      <p:ext uri="{BB962C8B-B14F-4D97-AF65-F5344CB8AC3E}">
        <p14:creationId xmlns:p14="http://schemas.microsoft.com/office/powerpoint/2010/main" val="387435843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ADB3D2-5191-0E0B-5706-4C26EA216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4A54F1F7-54BE-962B-7BB8-5E4F0750B1CC}"/>
              </a:ext>
            </a:extLst>
          </p:cNvPr>
          <p:cNvSpPr/>
          <p:nvPr/>
        </p:nvSpPr>
        <p:spPr>
          <a:xfrm rot="19228734" flipH="1">
            <a:off x="4909111" y="1817289"/>
            <a:ext cx="3614504" cy="3641468"/>
          </a:xfrm>
          <a:custGeom>
            <a:avLst/>
            <a:gdLst>
              <a:gd name="connsiteX0" fmla="*/ 1746080 w 3614504"/>
              <a:gd name="connsiteY0" fmla="*/ 1043 h 3641468"/>
              <a:gd name="connsiteX1" fmla="*/ 3068339 w 3614504"/>
              <a:gd name="connsiteY1" fmla="*/ 516541 h 3641468"/>
              <a:gd name="connsiteX2" fmla="*/ 3614505 w 3614504"/>
              <a:gd name="connsiteY2" fmla="*/ 1820734 h 3641468"/>
              <a:gd name="connsiteX3" fmla="*/ 1807252 w 3614504"/>
              <a:gd name="connsiteY3" fmla="*/ 1820734 h 3641468"/>
              <a:gd name="connsiteX4" fmla="*/ 1746080 w 3614504"/>
              <a:gd name="connsiteY4" fmla="*/ 1043 h 3641468"/>
              <a:gd name="connsiteX0" fmla="*/ 1746080 w 3614504"/>
              <a:gd name="connsiteY0" fmla="*/ 1043 h 3641468"/>
              <a:gd name="connsiteX1" fmla="*/ 3068339 w 3614504"/>
              <a:gd name="connsiteY1" fmla="*/ 516541 h 3641468"/>
              <a:gd name="connsiteX2" fmla="*/ 3614505 w 3614504"/>
              <a:gd name="connsiteY2" fmla="*/ 1820734 h 364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4504" h="3641468" stroke="0" extrusionOk="0">
                <a:moveTo>
                  <a:pt x="1746080" y="1043"/>
                </a:moveTo>
                <a:cubicBezTo>
                  <a:pt x="2145242" y="-11773"/>
                  <a:pt x="2738437" y="192806"/>
                  <a:pt x="3068339" y="516541"/>
                </a:cubicBezTo>
                <a:cubicBezTo>
                  <a:pt x="3427467" y="879626"/>
                  <a:pt x="3617333" y="1415901"/>
                  <a:pt x="3614505" y="1820734"/>
                </a:cubicBezTo>
                <a:cubicBezTo>
                  <a:pt x="3058476" y="1898999"/>
                  <a:pt x="2306738" y="1743183"/>
                  <a:pt x="1807252" y="1820734"/>
                </a:cubicBezTo>
                <a:cubicBezTo>
                  <a:pt x="1721740" y="1306626"/>
                  <a:pt x="1631941" y="284287"/>
                  <a:pt x="1746080" y="1043"/>
                </a:cubicBezTo>
                <a:close/>
              </a:path>
              <a:path w="3614504" h="3641468" fill="none" extrusionOk="0">
                <a:moveTo>
                  <a:pt x="1746080" y="1043"/>
                </a:moveTo>
                <a:cubicBezTo>
                  <a:pt x="2297718" y="-11348"/>
                  <a:pt x="2762675" y="252628"/>
                  <a:pt x="3068339" y="516541"/>
                </a:cubicBezTo>
                <a:cubicBezTo>
                  <a:pt x="3420237" y="883971"/>
                  <a:pt x="3608054" y="1350979"/>
                  <a:pt x="3614505" y="1820734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6C74C1-4F26-A0D1-2D4F-8964D405BC1D}"/>
              </a:ext>
            </a:extLst>
          </p:cNvPr>
          <p:cNvSpPr txBox="1">
            <a:spLocks/>
          </p:cNvSpPr>
          <p:nvPr/>
        </p:nvSpPr>
        <p:spPr>
          <a:xfrm>
            <a:off x="624968" y="1219782"/>
            <a:ext cx="4763461" cy="21003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US"/>
              <a:t>Gift Gap in Clearwater Analytics…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77F2C-74C9-C59B-EC38-C6E2A5CB1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493647" flipH="1">
            <a:off x="4445521" y="2106865"/>
            <a:ext cx="203755" cy="79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5586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AF0E3-D71A-4476-6049-7C151AA7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20843C-4227-F022-CC5E-2A5075628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27E36BC0-EA50-FB48-8681-97DC3E3BB3E6}"/>
              </a:ext>
            </a:extLst>
          </p:cNvPr>
          <p:cNvSpPr/>
          <p:nvPr/>
        </p:nvSpPr>
        <p:spPr>
          <a:xfrm rot="19228734" flipH="1">
            <a:off x="4909111" y="1817289"/>
            <a:ext cx="3614504" cy="3641468"/>
          </a:xfrm>
          <a:custGeom>
            <a:avLst/>
            <a:gdLst>
              <a:gd name="connsiteX0" fmla="*/ 1746080 w 3614504"/>
              <a:gd name="connsiteY0" fmla="*/ 1043 h 3641468"/>
              <a:gd name="connsiteX1" fmla="*/ 3068339 w 3614504"/>
              <a:gd name="connsiteY1" fmla="*/ 516541 h 3641468"/>
              <a:gd name="connsiteX2" fmla="*/ 3614505 w 3614504"/>
              <a:gd name="connsiteY2" fmla="*/ 1820734 h 3641468"/>
              <a:gd name="connsiteX3" fmla="*/ 1807252 w 3614504"/>
              <a:gd name="connsiteY3" fmla="*/ 1820734 h 3641468"/>
              <a:gd name="connsiteX4" fmla="*/ 1746080 w 3614504"/>
              <a:gd name="connsiteY4" fmla="*/ 1043 h 3641468"/>
              <a:gd name="connsiteX0" fmla="*/ 1746080 w 3614504"/>
              <a:gd name="connsiteY0" fmla="*/ 1043 h 3641468"/>
              <a:gd name="connsiteX1" fmla="*/ 3068339 w 3614504"/>
              <a:gd name="connsiteY1" fmla="*/ 516541 h 3641468"/>
              <a:gd name="connsiteX2" fmla="*/ 3614505 w 3614504"/>
              <a:gd name="connsiteY2" fmla="*/ 1820734 h 364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4504" h="3641468" stroke="0" extrusionOk="0">
                <a:moveTo>
                  <a:pt x="1746080" y="1043"/>
                </a:moveTo>
                <a:cubicBezTo>
                  <a:pt x="2145242" y="-11773"/>
                  <a:pt x="2738437" y="192806"/>
                  <a:pt x="3068339" y="516541"/>
                </a:cubicBezTo>
                <a:cubicBezTo>
                  <a:pt x="3427467" y="879626"/>
                  <a:pt x="3617333" y="1415901"/>
                  <a:pt x="3614505" y="1820734"/>
                </a:cubicBezTo>
                <a:cubicBezTo>
                  <a:pt x="3058476" y="1898999"/>
                  <a:pt x="2306738" y="1743183"/>
                  <a:pt x="1807252" y="1820734"/>
                </a:cubicBezTo>
                <a:cubicBezTo>
                  <a:pt x="1721740" y="1306626"/>
                  <a:pt x="1631941" y="284287"/>
                  <a:pt x="1746080" y="1043"/>
                </a:cubicBezTo>
                <a:close/>
              </a:path>
              <a:path w="3614504" h="3641468" fill="none" extrusionOk="0">
                <a:moveTo>
                  <a:pt x="1746080" y="1043"/>
                </a:moveTo>
                <a:cubicBezTo>
                  <a:pt x="2297718" y="-11348"/>
                  <a:pt x="2762675" y="252628"/>
                  <a:pt x="3068339" y="516541"/>
                </a:cubicBezTo>
                <a:cubicBezTo>
                  <a:pt x="3420237" y="883971"/>
                  <a:pt x="3608054" y="1350979"/>
                  <a:pt x="3614505" y="1820734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A88D67-A1EF-2287-499D-CC22C7D88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16720">
            <a:off x="5587876" y="3690535"/>
            <a:ext cx="5127238" cy="7934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F859BF-4B03-68D1-738B-284765A61EE8}"/>
              </a:ext>
            </a:extLst>
          </p:cNvPr>
          <p:cNvSpPr txBox="1"/>
          <p:nvPr/>
        </p:nvSpPr>
        <p:spPr>
          <a:xfrm>
            <a:off x="5272701" y="4601142"/>
            <a:ext cx="307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BFF91"/>
                </a:solidFill>
                <a:latin typeface="Poppins" pitchFamily="2" charset="77"/>
                <a:cs typeface="Poppins" pitchFamily="2" charset="77"/>
              </a:rPr>
              <a:t>And the Gap Fill!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528C5D-144D-609C-456D-74E66309C97C}"/>
              </a:ext>
            </a:extLst>
          </p:cNvPr>
          <p:cNvCxnSpPr>
            <a:cxnSpLocks/>
          </p:cNvCxnSpPr>
          <p:nvPr/>
        </p:nvCxnSpPr>
        <p:spPr>
          <a:xfrm flipV="1">
            <a:off x="7082245" y="3764113"/>
            <a:ext cx="430980" cy="646331"/>
          </a:xfrm>
          <a:prstGeom prst="straightConnector1">
            <a:avLst/>
          </a:prstGeom>
          <a:ln w="38100">
            <a:solidFill>
              <a:srgbClr val="7BFF9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B36628A-079C-DCF1-CE06-606D12CEBBF4}"/>
              </a:ext>
            </a:extLst>
          </p:cNvPr>
          <p:cNvSpPr/>
          <p:nvPr/>
        </p:nvSpPr>
        <p:spPr>
          <a:xfrm>
            <a:off x="812267" y="1568825"/>
            <a:ext cx="3679372" cy="2373086"/>
          </a:xfrm>
          <a:prstGeom prst="roundRect">
            <a:avLst/>
          </a:prstGeom>
          <a:solidFill>
            <a:schemeClr val="bg1"/>
          </a:solidFill>
          <a:ln>
            <a:solidFill>
              <a:srgbClr val="352E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rgbClr val="352E8E"/>
              </a:solidFill>
              <a:latin typeface="HP Simplified W01 Bold" panose="020B08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776119-679E-A52F-22A2-C559AA9536A9}"/>
              </a:ext>
            </a:extLst>
          </p:cNvPr>
          <p:cNvSpPr txBox="1"/>
          <p:nvPr/>
        </p:nvSpPr>
        <p:spPr>
          <a:xfrm>
            <a:off x="812266" y="1687924"/>
            <a:ext cx="3679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204% </a:t>
            </a:r>
            <a:endParaRPr lang="en-US" sz="8800" b="1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B62E0B-EFE4-3BE9-F34A-B75095F1CA49}"/>
              </a:ext>
            </a:extLst>
          </p:cNvPr>
          <p:cNvSpPr txBox="1"/>
          <p:nvPr/>
        </p:nvSpPr>
        <p:spPr>
          <a:xfrm>
            <a:off x="812263" y="2870794"/>
            <a:ext cx="3679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352E8E"/>
                </a:solidFill>
                <a:latin typeface="Poppins" pitchFamily="2" charset="77"/>
                <a:cs typeface="Poppins" pitchFamily="2" charset="77"/>
              </a:rPr>
              <a:t>in 26 Days</a:t>
            </a:r>
          </a:p>
        </p:txBody>
      </p:sp>
    </p:spTree>
    <p:extLst>
      <p:ext uri="{BB962C8B-B14F-4D97-AF65-F5344CB8AC3E}">
        <p14:creationId xmlns:p14="http://schemas.microsoft.com/office/powerpoint/2010/main" val="153077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31B1C-48ED-83B7-26B1-88BB33399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37F25-7698-44B0-4268-7EDB2DD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8" y="2179529"/>
            <a:ext cx="7267698" cy="3997434"/>
          </a:xfrm>
        </p:spPr>
        <p:txBody>
          <a:bodyPr>
            <a:normAutofit/>
          </a:bodyPr>
          <a:lstStyle/>
          <a:p>
            <a:pPr marL="0" indent="0">
              <a:lnSpc>
                <a:spcPts val="4520"/>
              </a:lnSpc>
              <a:spcAft>
                <a:spcPts val="1200"/>
              </a:spcAft>
              <a:buNone/>
            </a:pPr>
            <a:r>
              <a:rPr lang="en-US" sz="3600" b="1" dirty="0"/>
              <a:t>Risk is a part of all investing. You should never invest more than you can afford to lose.</a:t>
            </a:r>
          </a:p>
          <a:p>
            <a:pPr marL="0" indent="0">
              <a:lnSpc>
                <a:spcPts val="4500"/>
              </a:lnSpc>
              <a:spcAft>
                <a:spcPts val="1200"/>
              </a:spcAft>
              <a:buNone/>
            </a:pP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F69252-B76F-4057-43B9-0AED1353D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680" y="911390"/>
            <a:ext cx="4598894" cy="45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6932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EEDC-B53A-E0F6-CCE4-3D15EA42A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214438"/>
            <a:ext cx="10287000" cy="2387600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We Launched the Gift Gap Scanner in October 2024…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DE580-276D-6765-6279-5B5B74F80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4809"/>
            <a:ext cx="9144000" cy="1155019"/>
          </a:xfrm>
        </p:spPr>
        <p:txBody>
          <a:bodyPr/>
          <a:lstStyle/>
          <a:p>
            <a:r>
              <a:rPr lang="en-US" b="1" dirty="0">
                <a:solidFill>
                  <a:srgbClr val="7BFF91"/>
                </a:solidFill>
              </a:rPr>
              <a:t>And Our Members Love it!</a:t>
            </a:r>
          </a:p>
        </p:txBody>
      </p:sp>
    </p:spTree>
    <p:extLst>
      <p:ext uri="{BB962C8B-B14F-4D97-AF65-F5344CB8AC3E}">
        <p14:creationId xmlns:p14="http://schemas.microsoft.com/office/powerpoint/2010/main" val="20788517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9769-3A6B-63AE-29F3-62EBBBDF8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Dean S. made 57% in 1 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390879-758A-430C-FFC0-D545E2AA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4" y="1959778"/>
            <a:ext cx="9681111" cy="2557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622516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4811D-F280-DA33-AF76-83085BE17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Aaron G. made 63% in 4 days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B3A77-5E25-86C6-A7F1-2F0E5AD50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32" y="1952065"/>
            <a:ext cx="9683496" cy="25584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5536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A21C2-104C-0ED8-31B1-400EE015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C. Made a 62% Gain in 1 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94748-2EE8-6AA0-9657-E9A88B957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380" y="2032907"/>
            <a:ext cx="8920200" cy="23567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888422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D665-5D05-9091-7424-F4C83AC62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Illini O. made 15 gap trades for 13 wins and just 2 losses.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81CFFC-7B0F-BC1A-9270-E6FB3062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140" y="2449285"/>
            <a:ext cx="7213719" cy="32482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3518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0E17F-A35E-5642-B5E1-2772270C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5A50-F03E-0E6F-02A0-F9752A11A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Another Member  Says 89% of His Gift Gap Trades Are Winner!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6AD9038-B62D-C8AD-950A-6D9F92EC16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0" y="2464594"/>
            <a:ext cx="8940800" cy="2362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42547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138C-B40B-57A3-4F81-31D02E69A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6EE2-2D17-9A2C-7AF9-5352D9FB6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365125"/>
            <a:ext cx="10010898" cy="1273669"/>
          </a:xfrm>
        </p:spPr>
        <p:txBody>
          <a:bodyPr>
            <a:noAutofit/>
          </a:bodyPr>
          <a:lstStyle/>
          <a:p>
            <a:r>
              <a:rPr lang="en-US" dirty="0"/>
              <a:t>Robert D. banked over a 100% win in 24 hours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D4DA2-784A-FC6A-C603-8B1154EDC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297526"/>
            <a:ext cx="7772400" cy="2914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50760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7F416-D432-4C95-F220-EE2A1F8D2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3AC-27BF-C39F-1203-F590C1A3A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365125"/>
            <a:ext cx="11371612" cy="1273669"/>
          </a:xfrm>
        </p:spPr>
        <p:txBody>
          <a:bodyPr>
            <a:noAutofit/>
          </a:bodyPr>
          <a:lstStyle/>
          <a:p>
            <a:r>
              <a:rPr lang="en-US" dirty="0"/>
              <a:t>Ron C. made two back-to-back plays: 41% in a day and 37% within two days!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C70E9B-61D6-8031-56C0-225524082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09" y="2057400"/>
            <a:ext cx="4793129" cy="38663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130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AC795-7BE0-F2C5-0276-3D19B9374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 Made a 72% Gain Overnight!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B3309-6728-D8B7-235B-BA413D7F0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487" y="2174421"/>
            <a:ext cx="9497026" cy="2509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1789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5296-C537-E626-DB60-FD74AACCF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0CF82-C06C-14A3-6EEB-53EF013FD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365125"/>
            <a:ext cx="11371612" cy="1273669"/>
          </a:xfrm>
        </p:spPr>
        <p:txBody>
          <a:bodyPr>
            <a:noAutofit/>
          </a:bodyPr>
          <a:lstStyle/>
          <a:p>
            <a:r>
              <a:rPr lang="en-US" dirty="0"/>
              <a:t>Thom I. Says He Made a 51.75% Average Per Trade in Two Months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0D47004-C554-4518-5AA6-40669FD08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9436" y="2083254"/>
            <a:ext cx="7731516" cy="43005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7764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AC500813-1DCB-46EA-AFA9-668BF0559628}"/>
</file>

<file path=customXml/itemProps2.xml><?xml version="1.0" encoding="utf-8"?>
<ds:datastoreItem xmlns:ds="http://schemas.openxmlformats.org/officeDocument/2006/customXml" ds:itemID="{991E7EB6-4419-4AB6-81A0-DF28240A76BC}"/>
</file>

<file path=customXml/itemProps3.xml><?xml version="1.0" encoding="utf-8"?>
<ds:datastoreItem xmlns:ds="http://schemas.openxmlformats.org/officeDocument/2006/customXml" ds:itemID="{A9E709E0-7153-4EEA-8AF2-E7AE9899C09B}"/>
</file>

<file path=docProps/app.xml><?xml version="1.0" encoding="utf-8"?>
<Properties xmlns="http://schemas.openxmlformats.org/officeDocument/2006/extended-properties" xmlns:vt="http://schemas.openxmlformats.org/officeDocument/2006/docPropsVTypes">
  <TotalTime>6184</TotalTime>
  <Words>2060</Words>
  <Application>Microsoft Office PowerPoint</Application>
  <PresentationFormat>Widescreen</PresentationFormat>
  <Paragraphs>297</Paragraphs>
  <Slides>124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124</vt:i4>
      </vt:variant>
    </vt:vector>
  </HeadingPairs>
  <TitlesOfParts>
    <vt:vector size="133" baseType="lpstr">
      <vt:lpstr>Arial</vt:lpstr>
      <vt:lpstr>Calibri</vt:lpstr>
      <vt:lpstr>HP Simplified W01 Bold</vt:lpstr>
      <vt:lpstr>Open Sans</vt:lpstr>
      <vt:lpstr>Open Sans Extrabold</vt:lpstr>
      <vt:lpstr>Open Sans Light</vt:lpstr>
      <vt:lpstr>Poppins</vt:lpstr>
      <vt:lpstr>Poppins ExtraBold</vt:lpstr>
      <vt:lpstr>Office Theme</vt:lpstr>
      <vt:lpstr>PowerPoint Presentation</vt:lpstr>
      <vt:lpstr>PowerPoint Presentation</vt:lpstr>
      <vt:lpstr>Meet Your Host: Ryan Fitzwater</vt:lpstr>
      <vt:lpstr>Meet the Expert: Bryan Bottarelli</vt:lpstr>
      <vt:lpstr>The #1 Strategy for This Market</vt:lpstr>
      <vt:lpstr>Trading Gift Gaps Can Show You Gains As High As these top examples from our back test…</vt:lpstr>
      <vt:lpstr>What is a Gift Gap?</vt:lpstr>
      <vt:lpstr>What You’ll Learn Today</vt:lpstr>
      <vt:lpstr>Disclaimer</vt:lpstr>
      <vt:lpstr>Let’s Dive Into Gift Gaps!  What Do You Notice About These Charts?</vt:lpstr>
      <vt:lpstr>PowerPoint Presentation</vt:lpstr>
      <vt:lpstr>PowerPoint Presentation</vt:lpstr>
      <vt:lpstr>PowerPoint Presentation</vt:lpstr>
      <vt:lpstr>So What Are You Seeing Here?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Why We Call  These Gifts…  These Are Opportunities  for Huge Gains!</vt:lpstr>
      <vt:lpstr>It’s Like Getting a  “Flash Sale” on a Stock</vt:lpstr>
      <vt:lpstr>PowerPoint Presentation</vt:lpstr>
      <vt:lpstr>PowerPoint Presentation</vt:lpstr>
      <vt:lpstr>PowerPoint Presentation</vt:lpstr>
      <vt:lpstr>Do you see why we consider them gifts?</vt:lpstr>
      <vt:lpstr>Here’s the Secret…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But…</vt:lpstr>
      <vt:lpstr>The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Solution…</vt:lpstr>
      <vt:lpstr>How Do You Know When The Gap Will Get Filled?</vt:lpstr>
      <vt:lpstr>The Gift Gap 10% Trigger</vt:lpstr>
      <vt:lpstr>PowerPoint Presentation</vt:lpstr>
      <vt:lpstr>You Must…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Does This Work?</vt:lpstr>
      <vt:lpstr>Key Take Away…</vt:lpstr>
      <vt:lpstr>Backtested Gap Fill Win Rates  After 10% Trigger</vt:lpstr>
      <vt:lpstr>Let’s Break It Down…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Found the Sweet Spot!</vt:lpstr>
      <vt:lpstr>You Want to Target the First Leg of the Fill</vt:lpstr>
      <vt:lpstr>You Want to Target the First Leg of the Fill</vt:lpstr>
      <vt:lpstr>The First Quarter Move of a Gap Fill is PERFECT for Short Term Trades</vt:lpstr>
      <vt:lpstr>PowerPoint Presentation</vt:lpstr>
      <vt:lpstr>PowerPoint Presentation</vt:lpstr>
      <vt:lpstr>PowerPoint Presentation</vt:lpstr>
      <vt:lpstr>You’ve Only See Half  of the Story!   We’ve Shown You Down Gaps…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The PERFECT Strategy for a Chaotic Market!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Launched the Gift Gap Scanner in October 2024…</vt:lpstr>
      <vt:lpstr>Dean S. made 57% in 1 day</vt:lpstr>
      <vt:lpstr>Aaron G. made 63% in 4 days</vt:lpstr>
      <vt:lpstr>John C. Made a 62% Gain in 1 Day</vt:lpstr>
      <vt:lpstr>Illini O. made 15 gap trades for 13 wins and just 2 losses. </vt:lpstr>
      <vt:lpstr>Another Member  Says 89% of His Gift Gap Trades Are Winner!</vt:lpstr>
      <vt:lpstr>Robert D. banked over a 100% win in 24 hours</vt:lpstr>
      <vt:lpstr>Ron C. made two back-to-back plays: 41% in a day and 37% within two days!</vt:lpstr>
      <vt:lpstr>Geno Made a 72% Gain Overnight!</vt:lpstr>
      <vt:lpstr>Thom I. Says He Made a 51.75% Average Per Trade in Two Months</vt:lpstr>
      <vt:lpstr>Ryan Always Puts New Systems to The Test – Using His Own Money on Gift Gap Trades!</vt:lpstr>
      <vt:lpstr>New Bonus Feature Each Gift Gap Now Comes With Power Options!</vt:lpstr>
      <vt:lpstr>In Our Launch Demo,  We Gave Away Two Picks Using Power Options</vt:lpstr>
      <vt:lpstr>PowerPoint Presentation</vt:lpstr>
      <vt:lpstr>PowerPoint Presentation</vt:lpstr>
      <vt:lpstr>This is Why We’ve Created The Gift Gap Indicator…  It’s Found Nowhere Else!</vt:lpstr>
      <vt:lpstr>Introducing The Gift Gap Scanner</vt:lpstr>
      <vt:lpstr>Let’s See It in Action!</vt:lpstr>
      <vt:lpstr>Website DEMO!</vt:lpstr>
      <vt:lpstr>Now, You Can Access These Powerful Gift Gap Alerts!</vt:lpstr>
      <vt:lpstr>You get alerted to Gift Gap trades – every single day, the instant it’s time to enter.</vt:lpstr>
      <vt:lpstr>The New ProfitSight  Package</vt:lpstr>
      <vt:lpstr>ProfitSight  Package</vt:lpstr>
      <vt:lpstr>ProfitSight  Package</vt:lpstr>
      <vt:lpstr>PowerPoint Presentation</vt:lpstr>
      <vt:lpstr>PowerPoint Presentation</vt:lpstr>
      <vt:lpstr>PowerPoint Presentation</vt:lpstr>
      <vt:lpstr>PowerPoint Presentation</vt:lpstr>
      <vt:lpstr>Cost of Data:</vt:lpstr>
      <vt:lpstr>PowerPoint Presentation</vt:lpstr>
      <vt:lpstr>Bonus Special</vt:lpstr>
      <vt:lpstr>Special ProfitSight  Price to Celebrate  the NEW Gift Gap Tracker</vt:lpstr>
      <vt:lpstr>One Day Gift Gap  Flash Sale!</vt:lpstr>
      <vt:lpstr>ProfitSight  Price – TODAY ONLY!</vt:lpstr>
      <vt:lpstr>ProfitSight  Price – TODAY ONLY!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Roshna Kirkner</dc:creator>
  <cp:lastModifiedBy>Ryan Fitzwater</cp:lastModifiedBy>
  <cp:revision>35</cp:revision>
  <dcterms:created xsi:type="dcterms:W3CDTF">2025-09-03T16:59:41Z</dcterms:created>
  <dcterms:modified xsi:type="dcterms:W3CDTF">2025-11-04T20:19:28Z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</Properties>
</file>