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diagrams/data8.xml" ContentType="application/vnd.openxmlformats-officedocument.drawingml.diagramData+xml"/>
  <Override PartName="/ppt/diagrams/data9.xml" ContentType="application/vnd.openxmlformats-officedocument.drawingml.diagramData+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2.xml" ContentType="application/vnd.openxmlformats-officedocument.drawingml.diagramData+xml"/>
  <Override PartName="/ppt/diagrams/data12.xml" ContentType="application/vnd.openxmlformats-officedocument.drawingml.diagramData+xml"/>
  <Override PartName="/ppt/diagrams/data3.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30.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54.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53.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52.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2.xml" ContentType="application/vnd.openxmlformats-officedocument.presentationml.comments+xml"/>
  <Override PartName="/ppt/charts/colors1.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omments/comment3.xml" ContentType="application/vnd.openxmlformats-officedocument.presentationml.comments+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100"/>
  </p:notesMasterIdLst>
  <p:handoutMasterIdLst>
    <p:handoutMasterId r:id="rId101"/>
  </p:handoutMasterIdLst>
  <p:sldIdLst>
    <p:sldId id="263" r:id="rId2"/>
    <p:sldId id="260" r:id="rId3"/>
    <p:sldId id="268" r:id="rId4"/>
    <p:sldId id="264" r:id="rId5"/>
    <p:sldId id="266" r:id="rId6"/>
    <p:sldId id="267" r:id="rId7"/>
    <p:sldId id="269" r:id="rId8"/>
    <p:sldId id="270" r:id="rId9"/>
    <p:sldId id="274" r:id="rId10"/>
    <p:sldId id="271" r:id="rId11"/>
    <p:sldId id="272" r:id="rId12"/>
    <p:sldId id="273" r:id="rId13"/>
    <p:sldId id="358" r:id="rId14"/>
    <p:sldId id="356"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359"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4" r:id="rId45"/>
    <p:sldId id="303" r:id="rId46"/>
    <p:sldId id="305" r:id="rId47"/>
    <p:sldId id="306" r:id="rId48"/>
    <p:sldId id="307" r:id="rId49"/>
    <p:sldId id="308" r:id="rId50"/>
    <p:sldId id="309" r:id="rId51"/>
    <p:sldId id="310" r:id="rId52"/>
    <p:sldId id="311" r:id="rId53"/>
    <p:sldId id="312" r:id="rId54"/>
    <p:sldId id="313" r:id="rId55"/>
    <p:sldId id="314" r:id="rId56"/>
    <p:sldId id="360" r:id="rId57"/>
    <p:sldId id="361" r:id="rId58"/>
    <p:sldId id="315" r:id="rId59"/>
    <p:sldId id="316" r:id="rId60"/>
    <p:sldId id="317" r:id="rId61"/>
    <p:sldId id="318" r:id="rId62"/>
    <p:sldId id="319" r:id="rId63"/>
    <p:sldId id="320" r:id="rId64"/>
    <p:sldId id="321"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2" r:id="rId84"/>
    <p:sldId id="343" r:id="rId85"/>
    <p:sldId id="344" r:id="rId86"/>
    <p:sldId id="345" r:id="rId87"/>
    <p:sldId id="346" r:id="rId88"/>
    <p:sldId id="347" r:id="rId89"/>
    <p:sldId id="348" r:id="rId90"/>
    <p:sldId id="349" r:id="rId91"/>
    <p:sldId id="350" r:id="rId92"/>
    <p:sldId id="357" r:id="rId93"/>
    <p:sldId id="351" r:id="rId94"/>
    <p:sldId id="352" r:id="rId95"/>
    <p:sldId id="353" r:id="rId96"/>
    <p:sldId id="362" r:id="rId97"/>
    <p:sldId id="462" r:id="rId98"/>
    <p:sldId id="461"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yan Fitzwater" initials="RF" lastIdx="6" clrIdx="0">
    <p:extLst>
      <p:ext uri="{19B8F6BF-5375-455C-9EA6-DF929625EA0E}">
        <p15:presenceInfo xmlns:p15="http://schemas.microsoft.com/office/powerpoint/2012/main" userId="S::rfitzwater@monumenttradersalliance.com::a44f3f95-cae4-494d-b497-b7ed65e13d1f" providerId="AD"/>
      </p:ext>
    </p:extLst>
  </p:cmAuthor>
  <p:cmAuthor id="2" name="Stephen Prior" initials="SP" lastIdx="16" clrIdx="1">
    <p:extLst>
      <p:ext uri="{19B8F6BF-5375-455C-9EA6-DF929625EA0E}">
        <p15:presenceInfo xmlns:p15="http://schemas.microsoft.com/office/powerpoint/2012/main" userId="Stephen Prior" providerId="None"/>
      </p:ext>
    </p:extLst>
  </p:cmAuthor>
  <p:cmAuthor id="3" name="Sarah Kwartner" initials="SK" lastIdx="1" clrIdx="2">
    <p:extLst>
      <p:ext uri="{19B8F6BF-5375-455C-9EA6-DF929625EA0E}">
        <p15:presenceInfo xmlns:p15="http://schemas.microsoft.com/office/powerpoint/2012/main" userId="0e9df6d80c55a2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A00"/>
    <a:srgbClr val="212833"/>
    <a:srgbClr val="FBF28D"/>
    <a:srgbClr val="00119D"/>
    <a:srgbClr val="FF3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1" autoAdjust="0"/>
    <p:restoredTop sz="94694"/>
  </p:normalViewPr>
  <p:slideViewPr>
    <p:cSldViewPr snapToGrid="0">
      <p:cViewPr varScale="1">
        <p:scale>
          <a:sx n="80" d="100"/>
          <a:sy n="80" d="100"/>
        </p:scale>
        <p:origin x="557"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68" d="100"/>
        <a:sy n="168" d="100"/>
      </p:scale>
      <p:origin x="0" y="0"/>
    </p:cViewPr>
  </p:sorter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customXml" Target="../customXml/item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commentAuthors" Target="commen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108" Type="http://schemas.openxmlformats.org/officeDocument/2006/relationships/customXml" Target="../customXml/item2.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customXml" Target="../customXml/item3.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192.34%</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2923.4</c:v>
                </c:pt>
              </c:numCache>
            </c:numRef>
          </c:val>
          <c:extLst>
            <c:ext xmlns:c16="http://schemas.microsoft.com/office/drawing/2014/chart" uri="{C3380CC4-5D6E-409C-BE32-E72D297353CC}">
              <c16:uniqueId val="{00000000-8E8B-435D-B3CD-1F8EB1784D32}"/>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c:formatCode>
                <c:ptCount val="1"/>
                <c:pt idx="0">
                  <c:v>14617</c:v>
                </c:pt>
              </c:numCache>
            </c:numRef>
          </c:val>
          <c:extLst>
            <c:ext xmlns:c16="http://schemas.microsoft.com/office/drawing/2014/chart" uri="{C3380CC4-5D6E-409C-BE32-E72D297353CC}">
              <c16:uniqueId val="{00000001-8E8B-435D-B3CD-1F8EB1784D32}"/>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29234</c:v>
                </c:pt>
              </c:numCache>
            </c:numRef>
          </c:val>
          <c:extLst>
            <c:ext xmlns:c16="http://schemas.microsoft.com/office/drawing/2014/chart" uri="{C3380CC4-5D6E-409C-BE32-E72D297353CC}">
              <c16:uniqueId val="{00000002-8E8B-435D-B3CD-1F8EB1784D32}"/>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206.75%</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3067.5</c:v>
                </c:pt>
              </c:numCache>
            </c:numRef>
          </c:val>
          <c:extLst>
            <c:ext xmlns:c16="http://schemas.microsoft.com/office/drawing/2014/chart" uri="{C3380CC4-5D6E-409C-BE32-E72D297353CC}">
              <c16:uniqueId val="{00000000-9D10-4499-B83D-FD04BDE16E2B}"/>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"$"#,##0.00</c:formatCode>
                <c:ptCount val="1"/>
                <c:pt idx="0">
                  <c:v>15337.5</c:v>
                </c:pt>
              </c:numCache>
            </c:numRef>
          </c:val>
          <c:extLst>
            <c:ext xmlns:c16="http://schemas.microsoft.com/office/drawing/2014/chart" uri="{C3380CC4-5D6E-409C-BE32-E72D297353CC}">
              <c16:uniqueId val="{00000001-9D10-4499-B83D-FD04BDE16E2B}"/>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30675</c:v>
                </c:pt>
              </c:numCache>
            </c:numRef>
          </c:val>
          <c:extLst>
            <c:ext xmlns:c16="http://schemas.microsoft.com/office/drawing/2014/chart" uri="{C3380CC4-5D6E-409C-BE32-E72D297353CC}">
              <c16:uniqueId val="{00000002-9D10-4499-B83D-FD04BDE16E2B}"/>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293.27%</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3932.7</c:v>
                </c:pt>
              </c:numCache>
            </c:numRef>
          </c:val>
          <c:extLst>
            <c:ext xmlns:c16="http://schemas.microsoft.com/office/drawing/2014/chart" uri="{C3380CC4-5D6E-409C-BE32-E72D297353CC}">
              <c16:uniqueId val="{00000000-F5F3-42E3-9FAF-3FC6B642C5C6}"/>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"$"#,##0.00</c:formatCode>
                <c:ptCount val="1"/>
                <c:pt idx="0">
                  <c:v>19663.5</c:v>
                </c:pt>
              </c:numCache>
            </c:numRef>
          </c:val>
          <c:extLst>
            <c:ext xmlns:c16="http://schemas.microsoft.com/office/drawing/2014/chart" uri="{C3380CC4-5D6E-409C-BE32-E72D297353CC}">
              <c16:uniqueId val="{00000001-F5F3-42E3-9FAF-3FC6B642C5C6}"/>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39327</c:v>
                </c:pt>
              </c:numCache>
            </c:numRef>
          </c:val>
          <c:extLst>
            <c:ext xmlns:c16="http://schemas.microsoft.com/office/drawing/2014/chart" uri="{C3380CC4-5D6E-409C-BE32-E72D297353CC}">
              <c16:uniqueId val="{00000002-F5F3-42E3-9FAF-3FC6B642C5C6}"/>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98.11%</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1981.1</c:v>
                </c:pt>
              </c:numCache>
            </c:numRef>
          </c:val>
          <c:extLst>
            <c:ext xmlns:c16="http://schemas.microsoft.com/office/drawing/2014/chart" uri="{C3380CC4-5D6E-409C-BE32-E72D297353CC}">
              <c16:uniqueId val="{00000000-CA08-44A8-AFA4-B410BCB5A35E}"/>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"$"#,##0.00</c:formatCode>
                <c:ptCount val="1"/>
                <c:pt idx="0">
                  <c:v>9905.5</c:v>
                </c:pt>
              </c:numCache>
            </c:numRef>
          </c:val>
          <c:extLst>
            <c:ext xmlns:c16="http://schemas.microsoft.com/office/drawing/2014/chart" uri="{C3380CC4-5D6E-409C-BE32-E72D297353CC}">
              <c16:uniqueId val="{00000001-CA08-44A8-AFA4-B410BCB5A35E}"/>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19811</c:v>
                </c:pt>
              </c:numCache>
            </c:numRef>
          </c:val>
          <c:extLst>
            <c:ext xmlns:c16="http://schemas.microsoft.com/office/drawing/2014/chart" uri="{C3380CC4-5D6E-409C-BE32-E72D297353CC}">
              <c16:uniqueId val="{00000002-CA08-44A8-AFA4-B410BCB5A35E}"/>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118.26%</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2182.6</c:v>
                </c:pt>
              </c:numCache>
            </c:numRef>
          </c:val>
          <c:extLst>
            <c:ext xmlns:c16="http://schemas.microsoft.com/office/drawing/2014/chart" uri="{C3380CC4-5D6E-409C-BE32-E72D297353CC}">
              <c16:uniqueId val="{00000000-916C-488B-A0F9-75DBB3B0D7B7}"/>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c:formatCode>
                <c:ptCount val="1"/>
                <c:pt idx="0">
                  <c:v>5913</c:v>
                </c:pt>
              </c:numCache>
            </c:numRef>
          </c:val>
          <c:extLst>
            <c:ext xmlns:c16="http://schemas.microsoft.com/office/drawing/2014/chart" uri="{C3380CC4-5D6E-409C-BE32-E72D297353CC}">
              <c16:uniqueId val="{00000001-916C-488B-A0F9-75DBB3B0D7B7}"/>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11826</c:v>
                </c:pt>
              </c:numCache>
            </c:numRef>
          </c:val>
          <c:extLst>
            <c:ext xmlns:c16="http://schemas.microsoft.com/office/drawing/2014/chart" uri="{C3380CC4-5D6E-409C-BE32-E72D297353CC}">
              <c16:uniqueId val="{00000002-916C-488B-A0F9-75DBB3B0D7B7}"/>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121.12%</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2211.1999999999998</c:v>
                </c:pt>
              </c:numCache>
            </c:numRef>
          </c:val>
          <c:extLst>
            <c:ext xmlns:c16="http://schemas.microsoft.com/office/drawing/2014/chart" uri="{C3380CC4-5D6E-409C-BE32-E72D297353CC}">
              <c16:uniqueId val="{00000000-EC28-412F-9310-207F67D56CC1}"/>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c:formatCode>
                <c:ptCount val="1"/>
                <c:pt idx="0">
                  <c:v>11056</c:v>
                </c:pt>
              </c:numCache>
            </c:numRef>
          </c:val>
          <c:extLst>
            <c:ext xmlns:c16="http://schemas.microsoft.com/office/drawing/2014/chart" uri="{C3380CC4-5D6E-409C-BE32-E72D297353CC}">
              <c16:uniqueId val="{00000001-EC28-412F-9310-207F67D56CC1}"/>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22112</c:v>
                </c:pt>
              </c:numCache>
            </c:numRef>
          </c:val>
          <c:extLst>
            <c:ext xmlns:c16="http://schemas.microsoft.com/office/drawing/2014/chart" uri="{C3380CC4-5D6E-409C-BE32-E72D297353CC}">
              <c16:uniqueId val="{00000002-EC28-412F-9310-207F67D56CC1}"/>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21.97%</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1219.7</c:v>
                </c:pt>
              </c:numCache>
            </c:numRef>
          </c:val>
          <c:extLst>
            <c:ext xmlns:c16="http://schemas.microsoft.com/office/drawing/2014/chart" uri="{C3380CC4-5D6E-409C-BE32-E72D297353CC}">
              <c16:uniqueId val="{00000000-D68B-4767-83C4-707AAFA542FB}"/>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"$"#,##0.00</c:formatCode>
                <c:ptCount val="1"/>
                <c:pt idx="0">
                  <c:v>6098.5</c:v>
                </c:pt>
              </c:numCache>
            </c:numRef>
          </c:val>
          <c:extLst>
            <c:ext xmlns:c16="http://schemas.microsoft.com/office/drawing/2014/chart" uri="{C3380CC4-5D6E-409C-BE32-E72D297353CC}">
              <c16:uniqueId val="{00000001-D68B-4767-83C4-707AAFA542FB}"/>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12197</c:v>
                </c:pt>
              </c:numCache>
            </c:numRef>
          </c:val>
          <c:extLst>
            <c:ext xmlns:c16="http://schemas.microsoft.com/office/drawing/2014/chart" uri="{C3380CC4-5D6E-409C-BE32-E72D297353CC}">
              <c16:uniqueId val="{00000002-D68B-4767-83C4-707AAFA542FB}"/>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23.54%</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1235.4000000000001</c:v>
                </c:pt>
              </c:numCache>
            </c:numRef>
          </c:val>
          <c:extLst>
            <c:ext xmlns:c16="http://schemas.microsoft.com/office/drawing/2014/chart" uri="{C3380CC4-5D6E-409C-BE32-E72D297353CC}">
              <c16:uniqueId val="{00000000-7617-47EB-B78B-F733CC562F43}"/>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c:formatCode>
                <c:ptCount val="1"/>
                <c:pt idx="0">
                  <c:v>6177</c:v>
                </c:pt>
              </c:numCache>
            </c:numRef>
          </c:val>
          <c:extLst>
            <c:ext xmlns:c16="http://schemas.microsoft.com/office/drawing/2014/chart" uri="{C3380CC4-5D6E-409C-BE32-E72D297353CC}">
              <c16:uniqueId val="{00000001-7617-47EB-B78B-F733CC562F43}"/>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12354</c:v>
                </c:pt>
              </c:numCache>
            </c:numRef>
          </c:val>
          <c:extLst>
            <c:ext xmlns:c16="http://schemas.microsoft.com/office/drawing/2014/chart" uri="{C3380CC4-5D6E-409C-BE32-E72D297353CC}">
              <c16:uniqueId val="{00000002-7617-47EB-B78B-F733CC562F43}"/>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WHAT A 78.49%</a:t>
            </a:r>
            <a:r>
              <a:rPr lang="en-US" b="1" baseline="0" dirty="0"/>
              <a:t> GAIN LOOKS LIKE IN REAL DOLLARS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$1,000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Sheet1!$B$2</c:f>
              <c:numCache>
                <c:formatCode>"$"#,##0.00_);[Red]\("$"#,##0.00\)</c:formatCode>
                <c:ptCount val="1"/>
                <c:pt idx="0">
                  <c:v>1784.9</c:v>
                </c:pt>
              </c:numCache>
            </c:numRef>
          </c:val>
          <c:extLst>
            <c:ext xmlns:c16="http://schemas.microsoft.com/office/drawing/2014/chart" uri="{C3380CC4-5D6E-409C-BE32-E72D297353CC}">
              <c16:uniqueId val="{00000000-538E-47E1-B977-1B73A599C59E}"/>
            </c:ext>
          </c:extLst>
        </c:ser>
        <c:ser>
          <c:idx val="1"/>
          <c:order val="1"/>
          <c:tx>
            <c:strRef>
              <c:f>Sheet1!$C$1</c:f>
              <c:strCache>
                <c:ptCount val="1"/>
                <c:pt idx="0">
                  <c:v>$5,000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Sheet1!$C$2</c:f>
              <c:numCache>
                <c:formatCode>"$"#,##0.00</c:formatCode>
                <c:ptCount val="1"/>
                <c:pt idx="0">
                  <c:v>8924.5</c:v>
                </c:pt>
              </c:numCache>
            </c:numRef>
          </c:val>
          <c:extLst>
            <c:ext xmlns:c16="http://schemas.microsoft.com/office/drawing/2014/chart" uri="{C3380CC4-5D6E-409C-BE32-E72D297353CC}">
              <c16:uniqueId val="{00000001-538E-47E1-B977-1B73A599C59E}"/>
            </c:ext>
          </c:extLst>
        </c:ser>
        <c:ser>
          <c:idx val="2"/>
          <c:order val="2"/>
          <c:tx>
            <c:strRef>
              <c:f>Sheet1!$D$1</c:f>
              <c:strCache>
                <c:ptCount val="1"/>
                <c:pt idx="0">
                  <c:v>$10,000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Starting Investment</c:v>
                </c:pt>
              </c:strCache>
            </c:strRef>
          </c:cat>
          <c:val>
            <c:numRef>
              <c:f>Sheet1!$D$2</c:f>
              <c:numCache>
                <c:formatCode>"$"#,##0</c:formatCode>
                <c:ptCount val="1"/>
                <c:pt idx="0">
                  <c:v>17849</c:v>
                </c:pt>
              </c:numCache>
            </c:numRef>
          </c:val>
          <c:extLst>
            <c:ext xmlns:c16="http://schemas.microsoft.com/office/drawing/2014/chart" uri="{C3380CC4-5D6E-409C-BE32-E72D297353CC}">
              <c16:uniqueId val="{00000002-538E-47E1-B977-1B73A599C59E}"/>
            </c:ext>
          </c:extLst>
        </c:ser>
        <c:dLbls>
          <c:dLblPos val="outEnd"/>
          <c:showLegendKey val="0"/>
          <c:showVal val="1"/>
          <c:showCatName val="0"/>
          <c:showSerName val="0"/>
          <c:showPercent val="0"/>
          <c:showBubbleSize val="0"/>
        </c:dLbls>
        <c:gapWidth val="219"/>
        <c:overlap val="-27"/>
        <c:axId val="2076715199"/>
        <c:axId val="2076713119"/>
      </c:barChart>
      <c:catAx>
        <c:axId val="2076715199"/>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STARTING</a:t>
                </a:r>
                <a:r>
                  <a:rPr lang="en-US" baseline="0" dirty="0"/>
                  <a:t> INVESTMENT</a:t>
                </a:r>
                <a:endParaRPr lang="en-US" dirty="0"/>
              </a:p>
            </c:rich>
          </c:tx>
          <c:layout>
            <c:manualLayout>
              <c:xMode val="edge"/>
              <c:yMode val="edge"/>
              <c:x val="0.40388022570740051"/>
              <c:y val="0.8586208408544473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076713119"/>
        <c:crosses val="autoZero"/>
        <c:auto val="1"/>
        <c:lblAlgn val="ctr"/>
        <c:lblOffset val="100"/>
        <c:noMultiLvlLbl val="0"/>
      </c:catAx>
      <c:valAx>
        <c:axId val="2076713119"/>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TOTAL VALUE AFTER GAIN</a:t>
                </a:r>
                <a:r>
                  <a:rPr lang="en-US" baseline="0" dirty="0"/>
                  <a:t> ($)</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_);[Red]\(&quot;$&quot;#,##0.00\)" sourceLinked="1"/>
        <c:majorTickMark val="none"/>
        <c:minorTickMark val="none"/>
        <c:tickLblPos val="nextTo"/>
        <c:crossAx val="207671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6-02-18T17:23:08.534" idx="7">
    <p:pos x="10" y="10"/>
    <p:text>Can we get more aggressive here? </p:text>
    <p:extLst>
      <p:ext uri="{C676402C-5697-4E1C-873F-D02D1690AC5C}">
        <p15:threadingInfo xmlns:p15="http://schemas.microsoft.com/office/powerpoint/2012/main" timeZoneBias="360"/>
      </p:ext>
    </p:extLst>
  </p:cm>
  <p:cm authorId="2" dt="2026-02-18T17:30:59.524" idx="13">
    <p:pos x="10" y="106"/>
    <p:text>Hid first Slide</p:text>
    <p:extLst>
      <p:ext uri="{C676402C-5697-4E1C-873F-D02D1690AC5C}">
        <p15:threadingInfo xmlns:p15="http://schemas.microsoft.com/office/powerpoint/2012/main" timeZoneBias="360">
          <p15:parentCm authorId="2" idx="7"/>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6-02-18T16:38:56.697" idx="2">
    <p:pos x="10" y="10"/>
    <p:text>I'd consider a image like this to help explain an options strange: https://www.forex.com/en-au/-/media/project/gain-capital/shared/academy/ciau-cisg-lesson-page-images/options-trading-strategies/long-strangle.jpg</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6-02-18T17:09:20.787" idx="1">
    <p:pos x="7230" y="3284"/>
    <p:text>Maybe add "can be considered a higher risk startegy (if done incorrectly)"  Overall Karim's approach (usually covered Put Sells) are actually less risky.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371786-0B9F-47DB-8160-193F36CFC493}" type="doc">
      <dgm:prSet loTypeId="urn:microsoft.com/office/officeart/2005/8/layout/vList3" loCatId="picture" qsTypeId="urn:microsoft.com/office/officeart/2005/8/quickstyle/simple1" qsCatId="simple" csTypeId="urn:microsoft.com/office/officeart/2005/8/colors/colorful1" csCatId="colorful" phldr="1"/>
      <dgm:spPr/>
    </dgm:pt>
    <dgm:pt modelId="{588438FD-CF9F-4A3E-ACCA-D102002AFC33}">
      <dgm:prSet phldrT="[Text]" custT="1"/>
      <dgm:spPr/>
      <dgm:t>
        <a:bodyPr/>
        <a:lstStyle/>
        <a:p>
          <a:pPr>
            <a:buFont typeface="+mj-lt"/>
            <a:buAutoNum type="alphaLcPeriod"/>
          </a:pPr>
          <a:r>
            <a:rPr lang="en-US" sz="2000" b="1" i="1" dirty="0"/>
            <a:t>“My portfolio has gone up 50% in the last two months!"</a:t>
          </a:r>
          <a:endParaRPr lang="en-US" sz="2000" dirty="0"/>
        </a:p>
      </dgm:t>
    </dgm:pt>
    <dgm:pt modelId="{723088D8-7C99-4986-A029-436FD6BB2A6E}" type="parTrans" cxnId="{5D3E0F44-2D05-44F4-80F2-A0164271CC18}">
      <dgm:prSet/>
      <dgm:spPr/>
      <dgm:t>
        <a:bodyPr/>
        <a:lstStyle/>
        <a:p>
          <a:endParaRPr lang="en-US"/>
        </a:p>
      </dgm:t>
    </dgm:pt>
    <dgm:pt modelId="{57000FC2-CA67-4107-9853-55761CB58432}" type="sibTrans" cxnId="{5D3E0F44-2D05-44F4-80F2-A0164271CC18}">
      <dgm:prSet/>
      <dgm:spPr/>
      <dgm:t>
        <a:bodyPr/>
        <a:lstStyle/>
        <a:p>
          <a:endParaRPr lang="en-US"/>
        </a:p>
      </dgm:t>
    </dgm:pt>
    <dgm:pt modelId="{C24C6E64-710F-48A8-B8B2-B30B72E74063}">
      <dgm:prSet phldrT="[Text]" custT="1"/>
      <dgm:spPr/>
      <dgm:t>
        <a:bodyPr/>
        <a:lstStyle/>
        <a:p>
          <a:pPr>
            <a:buFont typeface="+mj-lt"/>
            <a:buAutoNum type="alphaLcPeriod"/>
          </a:pPr>
          <a:r>
            <a:rPr lang="en-US" sz="2000" b="1" i="1" dirty="0"/>
            <a:t>“I almost doubled my entire portfolio in less than a year!”</a:t>
          </a:r>
          <a:endParaRPr lang="en-US" sz="2000" dirty="0"/>
        </a:p>
      </dgm:t>
    </dgm:pt>
    <dgm:pt modelId="{DBC9D723-8EC1-4482-B410-24F5176AE467}" type="parTrans" cxnId="{EBDABA01-341F-47C4-9EF0-FFF865761B2A}">
      <dgm:prSet/>
      <dgm:spPr/>
      <dgm:t>
        <a:bodyPr/>
        <a:lstStyle/>
        <a:p>
          <a:endParaRPr lang="en-US"/>
        </a:p>
      </dgm:t>
    </dgm:pt>
    <dgm:pt modelId="{61065816-6C5C-41CB-B649-C28EEBBE01AC}" type="sibTrans" cxnId="{EBDABA01-341F-47C4-9EF0-FFF865761B2A}">
      <dgm:prSet/>
      <dgm:spPr/>
      <dgm:t>
        <a:bodyPr/>
        <a:lstStyle/>
        <a:p>
          <a:endParaRPr lang="en-US"/>
        </a:p>
      </dgm:t>
    </dgm:pt>
    <dgm:pt modelId="{6B94A964-0DFF-4A06-A564-0B0BBF47BE8C}">
      <dgm:prSet phldrT="[Text]"/>
      <dgm:spPr/>
      <dgm:t>
        <a:bodyPr/>
        <a:lstStyle/>
        <a:p>
          <a:pPr>
            <a:buFont typeface="+mj-lt"/>
            <a:buAutoNum type="alphaLcPeriod"/>
          </a:pPr>
          <a:r>
            <a:rPr lang="en-US" b="1" i="1" dirty="0"/>
            <a:t>“I’ve grown my account from $1.1 million to nearly $8 million in just three years using what I’ve learned in the war room!”</a:t>
          </a:r>
          <a:endParaRPr lang="en-US" dirty="0"/>
        </a:p>
      </dgm:t>
    </dgm:pt>
    <dgm:pt modelId="{B961690B-24C4-4AE0-B9A1-6B7FAB8EA1AA}" type="parTrans" cxnId="{51B3C496-06B8-40A5-A69E-2586FC77E2FB}">
      <dgm:prSet/>
      <dgm:spPr/>
      <dgm:t>
        <a:bodyPr/>
        <a:lstStyle/>
        <a:p>
          <a:endParaRPr lang="en-US"/>
        </a:p>
      </dgm:t>
    </dgm:pt>
    <dgm:pt modelId="{13DF2B1C-FB68-4C7F-9FAD-2D35AF485FE0}" type="sibTrans" cxnId="{51B3C496-06B8-40A5-A69E-2586FC77E2FB}">
      <dgm:prSet/>
      <dgm:spPr/>
      <dgm:t>
        <a:bodyPr/>
        <a:lstStyle/>
        <a:p>
          <a:endParaRPr lang="en-US"/>
        </a:p>
      </dgm:t>
    </dgm:pt>
    <dgm:pt modelId="{56BFB712-4E9C-45FA-900E-77B33CE4B5E5}">
      <dgm:prSet phldrT="[Text]" custT="1"/>
      <dgm:spPr/>
      <dgm:t>
        <a:bodyPr/>
        <a:lstStyle/>
        <a:p>
          <a:pPr>
            <a:buFont typeface="+mj-lt"/>
            <a:buAutoNum type="alphaLcPeriod"/>
          </a:pPr>
          <a:r>
            <a:rPr lang="en-US" sz="2000" b="1" i="1" dirty="0"/>
            <a:t>“In 3 months, I turned $165k into a peak of $2.35 million!”</a:t>
          </a:r>
          <a:endParaRPr lang="en-US" sz="2000" dirty="0"/>
        </a:p>
      </dgm:t>
    </dgm:pt>
    <dgm:pt modelId="{60AB5075-B627-47FF-A015-7FE88D5D24FA}" type="parTrans" cxnId="{57F2F0D1-0CE5-40FC-828B-20E490826ED1}">
      <dgm:prSet/>
      <dgm:spPr/>
      <dgm:t>
        <a:bodyPr/>
        <a:lstStyle/>
        <a:p>
          <a:endParaRPr lang="en-US"/>
        </a:p>
      </dgm:t>
    </dgm:pt>
    <dgm:pt modelId="{77787BCA-4638-46A4-9834-6501E8A2A034}" type="sibTrans" cxnId="{57F2F0D1-0CE5-40FC-828B-20E490826ED1}">
      <dgm:prSet/>
      <dgm:spPr/>
      <dgm:t>
        <a:bodyPr/>
        <a:lstStyle/>
        <a:p>
          <a:endParaRPr lang="en-US"/>
        </a:p>
      </dgm:t>
    </dgm:pt>
    <dgm:pt modelId="{1A6628F0-38E6-424F-A6D8-B307F01AA1BA}">
      <dgm:prSet phldrT="[Text]"/>
      <dgm:spPr/>
      <dgm:t>
        <a:bodyPr/>
        <a:lstStyle/>
        <a:p>
          <a:pPr>
            <a:buFont typeface="+mj-lt"/>
            <a:buAutoNum type="alphaLcPeriod"/>
          </a:pPr>
          <a:r>
            <a:rPr lang="en-US" b="1" i="1" dirty="0"/>
            <a:t>“My original stake of $20,000 ended up at $185,000 in 9 months. I’m making more money from my part-time hobby than I do from my day job!”</a:t>
          </a:r>
          <a:endParaRPr lang="en-US" dirty="0"/>
        </a:p>
      </dgm:t>
    </dgm:pt>
    <dgm:pt modelId="{0FF80773-673E-4315-B08B-716BB65C42C4}" type="parTrans" cxnId="{5F66A729-41FC-4403-953E-D0CD678D0E28}">
      <dgm:prSet/>
      <dgm:spPr/>
      <dgm:t>
        <a:bodyPr/>
        <a:lstStyle/>
        <a:p>
          <a:endParaRPr lang="en-US"/>
        </a:p>
      </dgm:t>
    </dgm:pt>
    <dgm:pt modelId="{16746121-E63B-4E0D-BA69-4F8BDCD5AB1A}" type="sibTrans" cxnId="{5F66A729-41FC-4403-953E-D0CD678D0E28}">
      <dgm:prSet/>
      <dgm:spPr/>
      <dgm:t>
        <a:bodyPr/>
        <a:lstStyle/>
        <a:p>
          <a:endParaRPr lang="en-US"/>
        </a:p>
      </dgm:t>
    </dgm:pt>
    <dgm:pt modelId="{FC96A24B-3552-4F3D-A0D6-96037BCCDB01}" type="pres">
      <dgm:prSet presAssocID="{2F371786-0B9F-47DB-8160-193F36CFC493}" presName="linearFlow" presStyleCnt="0">
        <dgm:presLayoutVars>
          <dgm:dir/>
          <dgm:resizeHandles val="exact"/>
        </dgm:presLayoutVars>
      </dgm:prSet>
      <dgm:spPr/>
    </dgm:pt>
    <dgm:pt modelId="{2036F964-2F34-47ED-9BC7-4A718BC0E9CD}" type="pres">
      <dgm:prSet presAssocID="{588438FD-CF9F-4A3E-ACCA-D102002AFC33}" presName="composite" presStyleCnt="0"/>
      <dgm:spPr/>
    </dgm:pt>
    <dgm:pt modelId="{025C3A19-9504-4050-852B-319E85097236}" type="pres">
      <dgm:prSet presAssocID="{588438FD-CF9F-4A3E-ACCA-D102002AFC33}" presName="imgShp" presStyleLbl="fgImgPlace1" presStyleIdx="0" presStyleCnt="5"/>
      <dgm:spPr/>
    </dgm:pt>
    <dgm:pt modelId="{118440F0-E69B-45D8-A227-3F3594D5D7FC}" type="pres">
      <dgm:prSet presAssocID="{588438FD-CF9F-4A3E-ACCA-D102002AFC33}" presName="txShp" presStyleLbl="node1" presStyleIdx="0" presStyleCnt="5">
        <dgm:presLayoutVars>
          <dgm:bulletEnabled val="1"/>
        </dgm:presLayoutVars>
      </dgm:prSet>
      <dgm:spPr/>
    </dgm:pt>
    <dgm:pt modelId="{0F5EBF03-3B5B-4644-9E1A-BF0B4A997DFA}" type="pres">
      <dgm:prSet presAssocID="{57000FC2-CA67-4107-9853-55761CB58432}" presName="spacing" presStyleCnt="0"/>
      <dgm:spPr/>
    </dgm:pt>
    <dgm:pt modelId="{1F843E9D-6BA2-4030-8E04-E131542122DF}" type="pres">
      <dgm:prSet presAssocID="{C24C6E64-710F-48A8-B8B2-B30B72E74063}" presName="composite" presStyleCnt="0"/>
      <dgm:spPr/>
    </dgm:pt>
    <dgm:pt modelId="{F62FABF2-A3B1-4C9F-AF7C-6F8C021425E7}" type="pres">
      <dgm:prSet presAssocID="{C24C6E64-710F-48A8-B8B2-B30B72E74063}" presName="imgShp" presStyleLbl="fgImgPlace1" presStyleIdx="1" presStyleCnt="5"/>
      <dgm:spPr/>
    </dgm:pt>
    <dgm:pt modelId="{A72015E3-260D-4C9B-9A4A-D1EE2659120F}" type="pres">
      <dgm:prSet presAssocID="{C24C6E64-710F-48A8-B8B2-B30B72E74063}" presName="txShp" presStyleLbl="node1" presStyleIdx="1" presStyleCnt="5">
        <dgm:presLayoutVars>
          <dgm:bulletEnabled val="1"/>
        </dgm:presLayoutVars>
      </dgm:prSet>
      <dgm:spPr/>
    </dgm:pt>
    <dgm:pt modelId="{BFF8F9C6-B7A0-44DA-9C75-9746562F0927}" type="pres">
      <dgm:prSet presAssocID="{61065816-6C5C-41CB-B649-C28EEBBE01AC}" presName="spacing" presStyleCnt="0"/>
      <dgm:spPr/>
    </dgm:pt>
    <dgm:pt modelId="{7CF65B1C-8CEF-4021-91C8-E5F7AA5C14F4}" type="pres">
      <dgm:prSet presAssocID="{56BFB712-4E9C-45FA-900E-77B33CE4B5E5}" presName="composite" presStyleCnt="0"/>
      <dgm:spPr/>
    </dgm:pt>
    <dgm:pt modelId="{FAD9E202-7D7D-4AF0-BF1C-46DB9324F48A}" type="pres">
      <dgm:prSet presAssocID="{56BFB712-4E9C-45FA-900E-77B33CE4B5E5}" presName="imgShp" presStyleLbl="fgImgPlace1" presStyleIdx="2" presStyleCnt="5"/>
      <dgm:spPr/>
    </dgm:pt>
    <dgm:pt modelId="{F52053EB-BCDD-402D-8211-DA24564B8438}" type="pres">
      <dgm:prSet presAssocID="{56BFB712-4E9C-45FA-900E-77B33CE4B5E5}" presName="txShp" presStyleLbl="node1" presStyleIdx="2" presStyleCnt="5">
        <dgm:presLayoutVars>
          <dgm:bulletEnabled val="1"/>
        </dgm:presLayoutVars>
      </dgm:prSet>
      <dgm:spPr/>
    </dgm:pt>
    <dgm:pt modelId="{2B0E1128-3447-4C6D-AFCF-9C1EEB96A285}" type="pres">
      <dgm:prSet presAssocID="{77787BCA-4638-46A4-9834-6501E8A2A034}" presName="spacing" presStyleCnt="0"/>
      <dgm:spPr/>
    </dgm:pt>
    <dgm:pt modelId="{95468B23-E6D9-4A55-B238-51EA1D8DB6FE}" type="pres">
      <dgm:prSet presAssocID="{1A6628F0-38E6-424F-A6D8-B307F01AA1BA}" presName="composite" presStyleCnt="0"/>
      <dgm:spPr/>
    </dgm:pt>
    <dgm:pt modelId="{195F9342-BE62-4081-B8C4-E685DFD7B85E}" type="pres">
      <dgm:prSet presAssocID="{1A6628F0-38E6-424F-A6D8-B307F01AA1BA}" presName="imgShp" presStyleLbl="fgImgPlace1" presStyleIdx="3" presStyleCnt="5"/>
      <dgm:spPr/>
    </dgm:pt>
    <dgm:pt modelId="{EE71C4CB-292C-41A2-A67B-EF78FCD77646}" type="pres">
      <dgm:prSet presAssocID="{1A6628F0-38E6-424F-A6D8-B307F01AA1BA}" presName="txShp" presStyleLbl="node1" presStyleIdx="3" presStyleCnt="5">
        <dgm:presLayoutVars>
          <dgm:bulletEnabled val="1"/>
        </dgm:presLayoutVars>
      </dgm:prSet>
      <dgm:spPr/>
    </dgm:pt>
    <dgm:pt modelId="{001AEEA3-3C22-4E27-B6D9-10D62810E1AF}" type="pres">
      <dgm:prSet presAssocID="{16746121-E63B-4E0D-BA69-4F8BDCD5AB1A}" presName="spacing" presStyleCnt="0"/>
      <dgm:spPr/>
    </dgm:pt>
    <dgm:pt modelId="{140DD4A1-62F1-4EE9-AEA9-710CFF0199B0}" type="pres">
      <dgm:prSet presAssocID="{6B94A964-0DFF-4A06-A564-0B0BBF47BE8C}" presName="composite" presStyleCnt="0"/>
      <dgm:spPr/>
    </dgm:pt>
    <dgm:pt modelId="{6ADC2350-BF60-4B16-A61A-3B3885683C64}" type="pres">
      <dgm:prSet presAssocID="{6B94A964-0DFF-4A06-A564-0B0BBF47BE8C}" presName="imgShp" presStyleLbl="fgImgPlace1" presStyleIdx="4" presStyleCnt="5"/>
      <dgm:spPr/>
    </dgm:pt>
    <dgm:pt modelId="{5563241D-8907-4DCB-BE4F-F718BC961793}" type="pres">
      <dgm:prSet presAssocID="{6B94A964-0DFF-4A06-A564-0B0BBF47BE8C}" presName="txShp" presStyleLbl="node1" presStyleIdx="4" presStyleCnt="5">
        <dgm:presLayoutVars>
          <dgm:bulletEnabled val="1"/>
        </dgm:presLayoutVars>
      </dgm:prSet>
      <dgm:spPr/>
    </dgm:pt>
  </dgm:ptLst>
  <dgm:cxnLst>
    <dgm:cxn modelId="{EBDABA01-341F-47C4-9EF0-FFF865761B2A}" srcId="{2F371786-0B9F-47DB-8160-193F36CFC493}" destId="{C24C6E64-710F-48A8-B8B2-B30B72E74063}" srcOrd="1" destOrd="0" parTransId="{DBC9D723-8EC1-4482-B410-24F5176AE467}" sibTransId="{61065816-6C5C-41CB-B649-C28EEBBE01AC}"/>
    <dgm:cxn modelId="{7F49A503-B0CB-4746-9595-5615456CF36E}" type="presOf" srcId="{56BFB712-4E9C-45FA-900E-77B33CE4B5E5}" destId="{F52053EB-BCDD-402D-8211-DA24564B8438}" srcOrd="0" destOrd="0" presId="urn:microsoft.com/office/officeart/2005/8/layout/vList3"/>
    <dgm:cxn modelId="{14047906-67BE-4075-81D1-F919D80B1ABD}" type="presOf" srcId="{588438FD-CF9F-4A3E-ACCA-D102002AFC33}" destId="{118440F0-E69B-45D8-A227-3F3594D5D7FC}" srcOrd="0" destOrd="0" presId="urn:microsoft.com/office/officeart/2005/8/layout/vList3"/>
    <dgm:cxn modelId="{5F66A729-41FC-4403-953E-D0CD678D0E28}" srcId="{2F371786-0B9F-47DB-8160-193F36CFC493}" destId="{1A6628F0-38E6-424F-A6D8-B307F01AA1BA}" srcOrd="3" destOrd="0" parTransId="{0FF80773-673E-4315-B08B-716BB65C42C4}" sibTransId="{16746121-E63B-4E0D-BA69-4F8BDCD5AB1A}"/>
    <dgm:cxn modelId="{547FEB3B-FA2E-4B62-9EF3-BD2B7145478F}" type="presOf" srcId="{1A6628F0-38E6-424F-A6D8-B307F01AA1BA}" destId="{EE71C4CB-292C-41A2-A67B-EF78FCD77646}" srcOrd="0" destOrd="0" presId="urn:microsoft.com/office/officeart/2005/8/layout/vList3"/>
    <dgm:cxn modelId="{5D3E0F44-2D05-44F4-80F2-A0164271CC18}" srcId="{2F371786-0B9F-47DB-8160-193F36CFC493}" destId="{588438FD-CF9F-4A3E-ACCA-D102002AFC33}" srcOrd="0" destOrd="0" parTransId="{723088D8-7C99-4986-A029-436FD6BB2A6E}" sibTransId="{57000FC2-CA67-4107-9853-55761CB58432}"/>
    <dgm:cxn modelId="{E4373D6E-F401-4AF5-B48E-47675794EFAE}" type="presOf" srcId="{2F371786-0B9F-47DB-8160-193F36CFC493}" destId="{FC96A24B-3552-4F3D-A0D6-96037BCCDB01}" srcOrd="0" destOrd="0" presId="urn:microsoft.com/office/officeart/2005/8/layout/vList3"/>
    <dgm:cxn modelId="{B609248F-1737-4B9C-9DC1-270DAC23C923}" type="presOf" srcId="{C24C6E64-710F-48A8-B8B2-B30B72E74063}" destId="{A72015E3-260D-4C9B-9A4A-D1EE2659120F}" srcOrd="0" destOrd="0" presId="urn:microsoft.com/office/officeart/2005/8/layout/vList3"/>
    <dgm:cxn modelId="{51B3C496-06B8-40A5-A69E-2586FC77E2FB}" srcId="{2F371786-0B9F-47DB-8160-193F36CFC493}" destId="{6B94A964-0DFF-4A06-A564-0B0BBF47BE8C}" srcOrd="4" destOrd="0" parTransId="{B961690B-24C4-4AE0-B9A1-6B7FAB8EA1AA}" sibTransId="{13DF2B1C-FB68-4C7F-9FAD-2D35AF485FE0}"/>
    <dgm:cxn modelId="{57F2F0D1-0CE5-40FC-828B-20E490826ED1}" srcId="{2F371786-0B9F-47DB-8160-193F36CFC493}" destId="{56BFB712-4E9C-45FA-900E-77B33CE4B5E5}" srcOrd="2" destOrd="0" parTransId="{60AB5075-B627-47FF-A015-7FE88D5D24FA}" sibTransId="{77787BCA-4638-46A4-9834-6501E8A2A034}"/>
    <dgm:cxn modelId="{B3FAD8DE-AAAA-4163-B5AD-04646CA3232C}" type="presOf" srcId="{6B94A964-0DFF-4A06-A564-0B0BBF47BE8C}" destId="{5563241D-8907-4DCB-BE4F-F718BC961793}" srcOrd="0" destOrd="0" presId="urn:microsoft.com/office/officeart/2005/8/layout/vList3"/>
    <dgm:cxn modelId="{E1573E04-5DF5-4911-A4D8-4058E34FA3CC}" type="presParOf" srcId="{FC96A24B-3552-4F3D-A0D6-96037BCCDB01}" destId="{2036F964-2F34-47ED-9BC7-4A718BC0E9CD}" srcOrd="0" destOrd="0" presId="urn:microsoft.com/office/officeart/2005/8/layout/vList3"/>
    <dgm:cxn modelId="{CF8F1ACD-6AE8-4805-AB86-FE4F71FB7609}" type="presParOf" srcId="{2036F964-2F34-47ED-9BC7-4A718BC0E9CD}" destId="{025C3A19-9504-4050-852B-319E85097236}" srcOrd="0" destOrd="0" presId="urn:microsoft.com/office/officeart/2005/8/layout/vList3"/>
    <dgm:cxn modelId="{1220CEB8-6252-4E9C-8176-87BA12418D19}" type="presParOf" srcId="{2036F964-2F34-47ED-9BC7-4A718BC0E9CD}" destId="{118440F0-E69B-45D8-A227-3F3594D5D7FC}" srcOrd="1" destOrd="0" presId="urn:microsoft.com/office/officeart/2005/8/layout/vList3"/>
    <dgm:cxn modelId="{D30CF6E5-9E21-46C4-B5BA-EF92A46C2684}" type="presParOf" srcId="{FC96A24B-3552-4F3D-A0D6-96037BCCDB01}" destId="{0F5EBF03-3B5B-4644-9E1A-BF0B4A997DFA}" srcOrd="1" destOrd="0" presId="urn:microsoft.com/office/officeart/2005/8/layout/vList3"/>
    <dgm:cxn modelId="{E4F903EF-63D8-4B15-97FF-4308AF51368E}" type="presParOf" srcId="{FC96A24B-3552-4F3D-A0D6-96037BCCDB01}" destId="{1F843E9D-6BA2-4030-8E04-E131542122DF}" srcOrd="2" destOrd="0" presId="urn:microsoft.com/office/officeart/2005/8/layout/vList3"/>
    <dgm:cxn modelId="{9A28AC63-33C1-466D-AD76-5D39130A8FBB}" type="presParOf" srcId="{1F843E9D-6BA2-4030-8E04-E131542122DF}" destId="{F62FABF2-A3B1-4C9F-AF7C-6F8C021425E7}" srcOrd="0" destOrd="0" presId="urn:microsoft.com/office/officeart/2005/8/layout/vList3"/>
    <dgm:cxn modelId="{F0428414-31CB-4F9A-9B0C-C8F67EC52D65}" type="presParOf" srcId="{1F843E9D-6BA2-4030-8E04-E131542122DF}" destId="{A72015E3-260D-4C9B-9A4A-D1EE2659120F}" srcOrd="1" destOrd="0" presId="urn:microsoft.com/office/officeart/2005/8/layout/vList3"/>
    <dgm:cxn modelId="{01640846-1DB6-4983-8137-AFF76E5BFD70}" type="presParOf" srcId="{FC96A24B-3552-4F3D-A0D6-96037BCCDB01}" destId="{BFF8F9C6-B7A0-44DA-9C75-9746562F0927}" srcOrd="3" destOrd="0" presId="urn:microsoft.com/office/officeart/2005/8/layout/vList3"/>
    <dgm:cxn modelId="{F8E76E4B-1AE9-405E-823A-57B532777505}" type="presParOf" srcId="{FC96A24B-3552-4F3D-A0D6-96037BCCDB01}" destId="{7CF65B1C-8CEF-4021-91C8-E5F7AA5C14F4}" srcOrd="4" destOrd="0" presId="urn:microsoft.com/office/officeart/2005/8/layout/vList3"/>
    <dgm:cxn modelId="{7579C789-A9B2-43CD-B95F-455F8C639FAF}" type="presParOf" srcId="{7CF65B1C-8CEF-4021-91C8-E5F7AA5C14F4}" destId="{FAD9E202-7D7D-4AF0-BF1C-46DB9324F48A}" srcOrd="0" destOrd="0" presId="urn:microsoft.com/office/officeart/2005/8/layout/vList3"/>
    <dgm:cxn modelId="{8FE6BC83-13C2-435F-816F-83E1D8020ED1}" type="presParOf" srcId="{7CF65B1C-8CEF-4021-91C8-E5F7AA5C14F4}" destId="{F52053EB-BCDD-402D-8211-DA24564B8438}" srcOrd="1" destOrd="0" presId="urn:microsoft.com/office/officeart/2005/8/layout/vList3"/>
    <dgm:cxn modelId="{BEF44108-7560-42B8-A078-E81EC6C42260}" type="presParOf" srcId="{FC96A24B-3552-4F3D-A0D6-96037BCCDB01}" destId="{2B0E1128-3447-4C6D-AFCF-9C1EEB96A285}" srcOrd="5" destOrd="0" presId="urn:microsoft.com/office/officeart/2005/8/layout/vList3"/>
    <dgm:cxn modelId="{C649F50A-722B-4E43-9394-793B90747249}" type="presParOf" srcId="{FC96A24B-3552-4F3D-A0D6-96037BCCDB01}" destId="{95468B23-E6D9-4A55-B238-51EA1D8DB6FE}" srcOrd="6" destOrd="0" presId="urn:microsoft.com/office/officeart/2005/8/layout/vList3"/>
    <dgm:cxn modelId="{5E33CD1D-2DED-4A13-9BB7-D69A0A808AE3}" type="presParOf" srcId="{95468B23-E6D9-4A55-B238-51EA1D8DB6FE}" destId="{195F9342-BE62-4081-B8C4-E685DFD7B85E}" srcOrd="0" destOrd="0" presId="urn:microsoft.com/office/officeart/2005/8/layout/vList3"/>
    <dgm:cxn modelId="{BA4BB80B-26B1-481A-97B2-4B417BBB0DAA}" type="presParOf" srcId="{95468B23-E6D9-4A55-B238-51EA1D8DB6FE}" destId="{EE71C4CB-292C-41A2-A67B-EF78FCD77646}" srcOrd="1" destOrd="0" presId="urn:microsoft.com/office/officeart/2005/8/layout/vList3"/>
    <dgm:cxn modelId="{52E35AFF-6A3D-4B8C-82E9-78B45B4D82C4}" type="presParOf" srcId="{FC96A24B-3552-4F3D-A0D6-96037BCCDB01}" destId="{001AEEA3-3C22-4E27-B6D9-10D62810E1AF}" srcOrd="7" destOrd="0" presId="urn:microsoft.com/office/officeart/2005/8/layout/vList3"/>
    <dgm:cxn modelId="{AD40FEBE-2A92-4317-AB18-8CB156D65545}" type="presParOf" srcId="{FC96A24B-3552-4F3D-A0D6-96037BCCDB01}" destId="{140DD4A1-62F1-4EE9-AEA9-710CFF0199B0}" srcOrd="8" destOrd="0" presId="urn:microsoft.com/office/officeart/2005/8/layout/vList3"/>
    <dgm:cxn modelId="{95AE6F5F-FD85-4171-A8AC-D2D0FD88FF2A}" type="presParOf" srcId="{140DD4A1-62F1-4EE9-AEA9-710CFF0199B0}" destId="{6ADC2350-BF60-4B16-A61A-3B3885683C64}" srcOrd="0" destOrd="0" presId="urn:microsoft.com/office/officeart/2005/8/layout/vList3"/>
    <dgm:cxn modelId="{1C920C1A-2FD1-437F-88DB-414F80C79E15}" type="presParOf" srcId="{140DD4A1-62F1-4EE9-AEA9-710CFF0199B0}" destId="{5563241D-8907-4DCB-BE4F-F718BC96179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dgm:spPr/>
      <dgm:t>
        <a:bodyPr/>
        <a:lstStyle/>
        <a:p>
          <a:pPr>
            <a:buFont typeface="+mj-lt"/>
            <a:buAutoNum type="alphaLcPeriod"/>
          </a:pPr>
          <a:r>
            <a:rPr lang="en-US" b="1" i="1" dirty="0"/>
            <a:t>“Locked in 44% on MNST.”</a:t>
          </a:r>
          <a:endParaRPr lang="en-US" dirty="0"/>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dgm:spPr/>
      <dgm:t>
        <a:bodyPr/>
        <a:lstStyle/>
        <a:p>
          <a:pPr>
            <a:buFont typeface="+mj-lt"/>
            <a:buAutoNum type="alphaLcPeriod"/>
          </a:pPr>
          <a:r>
            <a:rPr lang="en-US" b="1" i="1" dirty="0"/>
            <a:t>“MNST - 24% profit.”</a:t>
          </a:r>
          <a:endParaRPr lang="en-US" dirty="0"/>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9E288935-7256-4081-8633-5FCA977E8E4F}">
      <dgm:prSet/>
      <dgm:spPr/>
      <dgm:t>
        <a:bodyPr/>
        <a:lstStyle/>
        <a:p>
          <a:pPr>
            <a:buFont typeface="+mj-lt"/>
            <a:buAutoNum type="alphaLcPeriod"/>
          </a:pPr>
          <a:r>
            <a:rPr lang="en-US" b="1" i="1" dirty="0"/>
            <a:t>“Great morning! WMT and MNST paid off!”</a:t>
          </a:r>
          <a:endParaRPr lang="en-US" dirty="0"/>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3" custLinFactNeighborY="6910">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3" custLinFactNeighborX="346" custLinFactNeighborY="7486">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3" custLinFactNeighborX="-691" custLinFactNeighborY="7486">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custT="1"/>
      <dgm:spPr/>
      <dgm:t>
        <a:bodyPr/>
        <a:lstStyle/>
        <a:p>
          <a:pPr>
            <a:buFont typeface="+mj-lt"/>
            <a:buAutoNum type="alphaLcPeriod"/>
          </a:pPr>
          <a:r>
            <a:rPr lang="en-US" sz="2400" b="1" i="1" dirty="0"/>
            <a:t>“In @ $3.75 and out @ $4.75 for a 26.7% gain. Thanks, BB!” </a:t>
          </a:r>
          <a:r>
            <a:rPr lang="en-US" sz="2400" dirty="0"/>
            <a:t>- Brad T</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custT="1"/>
      <dgm:spPr/>
      <dgm:t>
        <a:bodyPr/>
        <a:lstStyle/>
        <a:p>
          <a:pPr>
            <a:buFont typeface="+mj-lt"/>
            <a:buAutoNum type="alphaLcPeriod"/>
          </a:pPr>
          <a:r>
            <a:rPr lang="en-US" sz="2400" b="1" i="1" dirty="0"/>
            <a:t>“In @ $3.75 and out @ $4.83 for a 29% win. Thank you, Bryan!” </a:t>
          </a:r>
          <a:r>
            <a:rPr lang="en-US" sz="2400" dirty="0"/>
            <a:t>- </a:t>
          </a:r>
          <a:r>
            <a:rPr lang="en-US" sz="2400" dirty="0" err="1"/>
            <a:t>SpacemanSnoopy</a:t>
          </a:r>
          <a:endParaRPr lang="en-US" sz="2400" dirty="0"/>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B0A14094-21BB-46FC-A4AE-A9B230B07FAF}">
      <dgm:prSet phldrT="[Text]" custT="1"/>
      <dgm:spPr/>
      <dgm:t>
        <a:bodyPr/>
        <a:lstStyle/>
        <a:p>
          <a:pPr>
            <a:buFont typeface="+mj-lt"/>
            <a:buAutoNum type="alphaLcPeriod"/>
          </a:pPr>
          <a:r>
            <a:rPr lang="en-US" sz="2400" b="1" i="1" dirty="0"/>
            <a:t>“In @ $3.71 and out @ $4.80 for a nice 29% win. Thank you, BB.” </a:t>
          </a:r>
          <a:r>
            <a:rPr lang="en-US" sz="2400" dirty="0"/>
            <a:t>- a747guy</a:t>
          </a:r>
        </a:p>
      </dgm:t>
    </dgm:pt>
    <dgm:pt modelId="{897B8E9F-1929-482B-A560-3A243944BD3B}" type="parTrans" cxnId="{AE83B859-6DD0-476B-9DA9-F6295A2A5908}">
      <dgm:prSet/>
      <dgm:spPr/>
      <dgm:t>
        <a:bodyPr/>
        <a:lstStyle/>
        <a:p>
          <a:endParaRPr lang="en-US"/>
        </a:p>
      </dgm:t>
    </dgm:pt>
    <dgm:pt modelId="{07A390E9-8062-4BAC-9A22-8090D72C36B5}" type="sibTrans" cxnId="{AE83B859-6DD0-476B-9DA9-F6295A2A5908}">
      <dgm:prSet/>
      <dgm:spPr/>
      <dgm:t>
        <a:bodyPr/>
        <a:lstStyle/>
        <a:p>
          <a:endParaRPr lang="en-US"/>
        </a:p>
      </dgm:t>
    </dgm:pt>
    <dgm:pt modelId="{7E6CB8F8-B6A0-471D-84FA-C784CE648FB1}">
      <dgm:prSet phldrT="[Text]"/>
      <dgm:spPr/>
      <dgm:t>
        <a:bodyPr/>
        <a:lstStyle/>
        <a:p>
          <a:pPr>
            <a:buFont typeface="+mj-lt"/>
            <a:buAutoNum type="alphaLcPeriod"/>
          </a:pPr>
          <a:r>
            <a:rPr lang="en-US" b="1" i="1" dirty="0"/>
            <a:t>“DXCM - in @ $3.79 and out @ $4.70 (24% gain). I’ve been keeping a running total of all the trades here from various programs I’ve bought. This is the only one consistently making money from selling options! Thank you!!!” </a:t>
          </a:r>
          <a:r>
            <a:rPr lang="en-US" dirty="0"/>
            <a:t>- </a:t>
          </a:r>
          <a:r>
            <a:rPr lang="en-US" dirty="0" err="1"/>
            <a:t>GuitarLady</a:t>
          </a:r>
          <a:r>
            <a:rPr lang="en-US" dirty="0"/>
            <a:t> </a:t>
          </a:r>
        </a:p>
      </dgm:t>
    </dgm:pt>
    <dgm:pt modelId="{0FA6F491-F27A-421F-8E4B-151B499A0150}" type="parTrans" cxnId="{768EA566-6CCA-463C-97E9-AF974B801411}">
      <dgm:prSet/>
      <dgm:spPr/>
      <dgm:t>
        <a:bodyPr/>
        <a:lstStyle/>
        <a:p>
          <a:endParaRPr lang="en-US"/>
        </a:p>
      </dgm:t>
    </dgm:pt>
    <dgm:pt modelId="{B04988E6-5B3F-4716-8AA1-900F7158F0CE}" type="sibTrans" cxnId="{768EA566-6CCA-463C-97E9-AF974B801411}">
      <dgm:prSet/>
      <dgm:spPr/>
      <dgm:t>
        <a:bodyPr/>
        <a:lstStyle/>
        <a:p>
          <a:endParaRPr lang="en-US"/>
        </a:p>
      </dgm:t>
    </dgm:pt>
    <dgm:pt modelId="{9E288935-7256-4081-8633-5FCA977E8E4F}">
      <dgm:prSet custT="1"/>
      <dgm:spPr/>
      <dgm:t>
        <a:bodyPr/>
        <a:lstStyle/>
        <a:p>
          <a:pPr>
            <a:buFont typeface="+mj-lt"/>
            <a:buAutoNum type="alphaLcPeriod"/>
          </a:pPr>
          <a:r>
            <a:rPr lang="en-US" sz="2400" b="1" i="1" dirty="0"/>
            <a:t>“Bryan - thanks for the DXCM trade. In @ $3.80 and out @ $4.80 for a 26.32% gain.” </a:t>
          </a:r>
          <a:r>
            <a:rPr lang="en-US" sz="2400" dirty="0"/>
            <a:t>- Mike2024</a:t>
          </a:r>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5">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5">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5">
        <dgm:presLayoutVars>
          <dgm:bulletEnabled val="1"/>
        </dgm:presLayoutVars>
      </dgm:prSet>
      <dgm:spPr/>
    </dgm:pt>
    <dgm:pt modelId="{BA4DF2B1-2970-4212-B0A8-9E29E3FEBB53}" type="pres">
      <dgm:prSet presAssocID="{EC8778EA-C465-4CC5-8C4B-77133E81CF58}" presName="sibTrans" presStyleCnt="0"/>
      <dgm:spPr/>
    </dgm:pt>
    <dgm:pt modelId="{21780534-EF8A-4965-A785-002A62E18B7A}" type="pres">
      <dgm:prSet presAssocID="{B0A14094-21BB-46FC-A4AE-A9B230B07FAF}" presName="node" presStyleLbl="node1" presStyleIdx="3" presStyleCnt="5">
        <dgm:presLayoutVars>
          <dgm:bulletEnabled val="1"/>
        </dgm:presLayoutVars>
      </dgm:prSet>
      <dgm:spPr/>
    </dgm:pt>
    <dgm:pt modelId="{482B3DE1-4D9E-4B2C-B98C-321774857147}" type="pres">
      <dgm:prSet presAssocID="{07A390E9-8062-4BAC-9A22-8090D72C36B5}" presName="sibTrans" presStyleCnt="0"/>
      <dgm:spPr/>
    </dgm:pt>
    <dgm:pt modelId="{169FA8BB-6A59-48CF-BD10-0327C06D160B}" type="pres">
      <dgm:prSet presAssocID="{7E6CB8F8-B6A0-471D-84FA-C784CE648FB1}" presName="node" presStyleLbl="node1" presStyleIdx="4" presStyleCnt="5" custScaleX="161478">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8DEAF124-F341-4E6D-86B9-CF2B40F17945}" type="presOf" srcId="{B0A14094-21BB-46FC-A4AE-A9B230B07FAF}" destId="{21780534-EF8A-4965-A785-002A62E18B7A}" srcOrd="0" destOrd="0" presId="urn:microsoft.com/office/officeart/2005/8/layout/default"/>
    <dgm:cxn modelId="{768EA566-6CCA-463C-97E9-AF974B801411}" srcId="{5D9A55C3-19C7-4151-A62D-8A5E62FFF364}" destId="{7E6CB8F8-B6A0-471D-84FA-C784CE648FB1}" srcOrd="4" destOrd="0" parTransId="{0FA6F491-F27A-421F-8E4B-151B499A0150}" sibTransId="{B04988E6-5B3F-4716-8AA1-900F7158F0CE}"/>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AE83B859-6DD0-476B-9DA9-F6295A2A5908}" srcId="{5D9A55C3-19C7-4151-A62D-8A5E62FFF364}" destId="{B0A14094-21BB-46FC-A4AE-A9B230B07FAF}" srcOrd="3" destOrd="0" parTransId="{897B8E9F-1929-482B-A560-3A243944BD3B}" sibTransId="{07A390E9-8062-4BAC-9A22-8090D72C36B5}"/>
    <dgm:cxn modelId="{EAF82790-7150-46D4-A0CC-AF43B7A40050}" type="presOf" srcId="{7E6CB8F8-B6A0-471D-84FA-C784CE648FB1}" destId="{169FA8BB-6A59-48CF-BD10-0327C06D160B}" srcOrd="0" destOrd="0" presId="urn:microsoft.com/office/officeart/2005/8/layout/default"/>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 modelId="{EC1E3A16-F3D5-4B2B-AE7C-35BBFC21838F}" type="presParOf" srcId="{C6282AB5-B925-45AC-88EA-B30046E8D242}" destId="{BA4DF2B1-2970-4212-B0A8-9E29E3FEBB53}" srcOrd="5" destOrd="0" presId="urn:microsoft.com/office/officeart/2005/8/layout/default"/>
    <dgm:cxn modelId="{1F294FF5-6485-488E-9EC5-F60F36CA1E3B}" type="presParOf" srcId="{C6282AB5-B925-45AC-88EA-B30046E8D242}" destId="{21780534-EF8A-4965-A785-002A62E18B7A}" srcOrd="6" destOrd="0" presId="urn:microsoft.com/office/officeart/2005/8/layout/default"/>
    <dgm:cxn modelId="{64759C20-9173-45B6-8717-D5B0FFB7BE4F}" type="presParOf" srcId="{C6282AB5-B925-45AC-88EA-B30046E8D242}" destId="{482B3DE1-4D9E-4B2C-B98C-321774857147}" srcOrd="7" destOrd="0" presId="urn:microsoft.com/office/officeart/2005/8/layout/default"/>
    <dgm:cxn modelId="{C33011C3-35FA-4FE2-BFDE-428DB6A82947}" type="presParOf" srcId="{C6282AB5-B925-45AC-88EA-B30046E8D242}" destId="{169FA8BB-6A59-48CF-BD10-0327C06D160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custT="1"/>
      <dgm:spPr/>
      <dgm:t>
        <a:bodyPr/>
        <a:lstStyle/>
        <a:p>
          <a:pPr>
            <a:buFont typeface="+mj-lt"/>
            <a:buAutoNum type="alphaLcPeriod"/>
          </a:pPr>
          <a:r>
            <a:rPr lang="en-US" sz="2400" b="1" i="1" dirty="0"/>
            <a:t>“Locked in 128% profit on DKS!” </a:t>
          </a:r>
          <a:r>
            <a:rPr lang="en-US" sz="2400" dirty="0"/>
            <a:t>- coachrogers92 </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custT="1"/>
      <dgm:spPr/>
      <dgm:t>
        <a:bodyPr/>
        <a:lstStyle/>
        <a:p>
          <a:pPr>
            <a:buFont typeface="+mj-lt"/>
            <a:buAutoNum type="alphaLcPeriod"/>
          </a:pPr>
          <a:r>
            <a:rPr lang="en-US" sz="2400" b="1" i="1" dirty="0"/>
            <a:t>“Almost a double on DKS this morning! In @ $5.69 and out @ $11 (93% gain). Thanks again!” </a:t>
          </a:r>
          <a:r>
            <a:rPr lang="en-US" sz="2400" dirty="0"/>
            <a:t>- Eddy B</a:t>
          </a:r>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B0A14094-21BB-46FC-A4AE-A9B230B07FAF}">
      <dgm:prSet phldrT="[Text]" custT="1"/>
      <dgm:spPr/>
      <dgm:t>
        <a:bodyPr/>
        <a:lstStyle/>
        <a:p>
          <a:pPr>
            <a:buFont typeface="+mj-lt"/>
            <a:buAutoNum type="alphaLcPeriod"/>
          </a:pPr>
          <a:r>
            <a:rPr lang="en-US" sz="2100" b="1" i="1" dirty="0"/>
            <a:t>“Wow!!! Huge shout out to Bryan on one of the best days ever for me. Up 73% on DKS… plus a double on MU and a big gain on IWM. You are </a:t>
          </a:r>
          <a:r>
            <a:rPr lang="en-US" sz="2100" b="1" i="1" dirty="0" err="1"/>
            <a:t>killin</a:t>
          </a:r>
          <a:r>
            <a:rPr lang="en-US" sz="2100" b="1" i="1" dirty="0"/>
            <a:t>’ it, buddy. Thanks so much.” </a:t>
          </a:r>
          <a:r>
            <a:rPr lang="en-US" sz="2100" dirty="0"/>
            <a:t>- </a:t>
          </a:r>
          <a:r>
            <a:rPr lang="en-US" sz="2100" dirty="0" err="1"/>
            <a:t>RickR</a:t>
          </a:r>
          <a:endParaRPr lang="en-US" sz="2100" dirty="0"/>
        </a:p>
      </dgm:t>
    </dgm:pt>
    <dgm:pt modelId="{897B8E9F-1929-482B-A560-3A243944BD3B}" type="parTrans" cxnId="{AE83B859-6DD0-476B-9DA9-F6295A2A5908}">
      <dgm:prSet/>
      <dgm:spPr/>
      <dgm:t>
        <a:bodyPr/>
        <a:lstStyle/>
        <a:p>
          <a:endParaRPr lang="en-US"/>
        </a:p>
      </dgm:t>
    </dgm:pt>
    <dgm:pt modelId="{07A390E9-8062-4BAC-9A22-8090D72C36B5}" type="sibTrans" cxnId="{AE83B859-6DD0-476B-9DA9-F6295A2A5908}">
      <dgm:prSet/>
      <dgm:spPr/>
      <dgm:t>
        <a:bodyPr/>
        <a:lstStyle/>
        <a:p>
          <a:endParaRPr lang="en-US"/>
        </a:p>
      </dgm:t>
    </dgm:pt>
    <dgm:pt modelId="{7E6CB8F8-B6A0-471D-84FA-C784CE648FB1}">
      <dgm:prSet phldrT="[Text]"/>
      <dgm:spPr/>
      <dgm:t>
        <a:bodyPr/>
        <a:lstStyle/>
        <a:p>
          <a:pPr>
            <a:buFont typeface="+mj-lt"/>
            <a:buAutoNum type="alphaLcPeriod"/>
          </a:pPr>
          <a:r>
            <a:rPr lang="en-US" b="1" i="1" dirty="0"/>
            <a:t>“What a morning! DKS – In @ $5.60 and out @ $10.15 for a profit of $4,536. IWM – In @ $1.50 and out @ $3.30 for a profit of $3,573. MU – In @ $8.30 and out @ $18 for a profit of $9,679. Total this morning is $17,788. Thanks, Bryan!” </a:t>
          </a:r>
          <a:r>
            <a:rPr lang="en-US" dirty="0"/>
            <a:t>- WLLY</a:t>
          </a:r>
        </a:p>
      </dgm:t>
    </dgm:pt>
    <dgm:pt modelId="{0FA6F491-F27A-421F-8E4B-151B499A0150}" type="parTrans" cxnId="{768EA566-6CCA-463C-97E9-AF974B801411}">
      <dgm:prSet/>
      <dgm:spPr/>
      <dgm:t>
        <a:bodyPr/>
        <a:lstStyle/>
        <a:p>
          <a:endParaRPr lang="en-US"/>
        </a:p>
      </dgm:t>
    </dgm:pt>
    <dgm:pt modelId="{B04988E6-5B3F-4716-8AA1-900F7158F0CE}" type="sibTrans" cxnId="{768EA566-6CCA-463C-97E9-AF974B801411}">
      <dgm:prSet/>
      <dgm:spPr/>
      <dgm:t>
        <a:bodyPr/>
        <a:lstStyle/>
        <a:p>
          <a:endParaRPr lang="en-US"/>
        </a:p>
      </dgm:t>
    </dgm:pt>
    <dgm:pt modelId="{9E288935-7256-4081-8633-5FCA977E8E4F}">
      <dgm:prSet custT="1"/>
      <dgm:spPr/>
      <dgm:t>
        <a:bodyPr/>
        <a:lstStyle/>
        <a:p>
          <a:pPr>
            <a:buFont typeface="+mj-lt"/>
            <a:buAutoNum type="alphaLcPeriod"/>
          </a:pPr>
          <a:r>
            <a:rPr lang="en-US" sz="2400" b="1" i="1" dirty="0"/>
            <a:t>“Took a 103% gain on DKS. Thanks, Bryan!” </a:t>
          </a:r>
          <a:r>
            <a:rPr lang="en-US" sz="2400" dirty="0"/>
            <a:t>- Ron-</a:t>
          </a:r>
          <a:r>
            <a:rPr lang="en-US" sz="2400" dirty="0" err="1"/>
            <a:t>WashMo</a:t>
          </a:r>
          <a:endParaRPr lang="en-US" sz="2400" dirty="0"/>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5">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5">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5">
        <dgm:presLayoutVars>
          <dgm:bulletEnabled val="1"/>
        </dgm:presLayoutVars>
      </dgm:prSet>
      <dgm:spPr/>
    </dgm:pt>
    <dgm:pt modelId="{BA4DF2B1-2970-4212-B0A8-9E29E3FEBB53}" type="pres">
      <dgm:prSet presAssocID="{EC8778EA-C465-4CC5-8C4B-77133E81CF58}" presName="sibTrans" presStyleCnt="0"/>
      <dgm:spPr/>
    </dgm:pt>
    <dgm:pt modelId="{21780534-EF8A-4965-A785-002A62E18B7A}" type="pres">
      <dgm:prSet presAssocID="{B0A14094-21BB-46FC-A4AE-A9B230B07FAF}" presName="node" presStyleLbl="node1" presStyleIdx="3" presStyleCnt="5" custScaleX="147460">
        <dgm:presLayoutVars>
          <dgm:bulletEnabled val="1"/>
        </dgm:presLayoutVars>
      </dgm:prSet>
      <dgm:spPr/>
    </dgm:pt>
    <dgm:pt modelId="{482B3DE1-4D9E-4B2C-B98C-321774857147}" type="pres">
      <dgm:prSet presAssocID="{07A390E9-8062-4BAC-9A22-8090D72C36B5}" presName="sibTrans" presStyleCnt="0"/>
      <dgm:spPr/>
    </dgm:pt>
    <dgm:pt modelId="{169FA8BB-6A59-48CF-BD10-0327C06D160B}" type="pres">
      <dgm:prSet presAssocID="{7E6CB8F8-B6A0-471D-84FA-C784CE648FB1}" presName="node" presStyleLbl="node1" presStyleIdx="4" presStyleCnt="5" custScaleX="146085">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8DEAF124-F341-4E6D-86B9-CF2B40F17945}" type="presOf" srcId="{B0A14094-21BB-46FC-A4AE-A9B230B07FAF}" destId="{21780534-EF8A-4965-A785-002A62E18B7A}" srcOrd="0" destOrd="0" presId="urn:microsoft.com/office/officeart/2005/8/layout/default"/>
    <dgm:cxn modelId="{768EA566-6CCA-463C-97E9-AF974B801411}" srcId="{5D9A55C3-19C7-4151-A62D-8A5E62FFF364}" destId="{7E6CB8F8-B6A0-471D-84FA-C784CE648FB1}" srcOrd="4" destOrd="0" parTransId="{0FA6F491-F27A-421F-8E4B-151B499A0150}" sibTransId="{B04988E6-5B3F-4716-8AA1-900F7158F0CE}"/>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AE83B859-6DD0-476B-9DA9-F6295A2A5908}" srcId="{5D9A55C3-19C7-4151-A62D-8A5E62FFF364}" destId="{B0A14094-21BB-46FC-A4AE-A9B230B07FAF}" srcOrd="3" destOrd="0" parTransId="{897B8E9F-1929-482B-A560-3A243944BD3B}" sibTransId="{07A390E9-8062-4BAC-9A22-8090D72C36B5}"/>
    <dgm:cxn modelId="{EAF82790-7150-46D4-A0CC-AF43B7A40050}" type="presOf" srcId="{7E6CB8F8-B6A0-471D-84FA-C784CE648FB1}" destId="{169FA8BB-6A59-48CF-BD10-0327C06D160B}" srcOrd="0" destOrd="0" presId="urn:microsoft.com/office/officeart/2005/8/layout/default"/>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 modelId="{EC1E3A16-F3D5-4B2B-AE7C-35BBFC21838F}" type="presParOf" srcId="{C6282AB5-B925-45AC-88EA-B30046E8D242}" destId="{BA4DF2B1-2970-4212-B0A8-9E29E3FEBB53}" srcOrd="5" destOrd="0" presId="urn:microsoft.com/office/officeart/2005/8/layout/default"/>
    <dgm:cxn modelId="{1F294FF5-6485-488E-9EC5-F60F36CA1E3B}" type="presParOf" srcId="{C6282AB5-B925-45AC-88EA-B30046E8D242}" destId="{21780534-EF8A-4965-A785-002A62E18B7A}" srcOrd="6" destOrd="0" presId="urn:microsoft.com/office/officeart/2005/8/layout/default"/>
    <dgm:cxn modelId="{64759C20-9173-45B6-8717-D5B0FFB7BE4F}" type="presParOf" srcId="{C6282AB5-B925-45AC-88EA-B30046E8D242}" destId="{482B3DE1-4D9E-4B2C-B98C-321774857147}" srcOrd="7" destOrd="0" presId="urn:microsoft.com/office/officeart/2005/8/layout/default"/>
    <dgm:cxn modelId="{C33011C3-35FA-4FE2-BFDE-428DB6A82947}" type="presParOf" srcId="{C6282AB5-B925-45AC-88EA-B30046E8D242}" destId="{169FA8BB-6A59-48CF-BD10-0327C06D160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custT="1"/>
      <dgm:spPr/>
      <dgm:t>
        <a:bodyPr/>
        <a:lstStyle/>
        <a:p>
          <a:pPr>
            <a:buFont typeface="+mj-lt"/>
            <a:buAutoNum type="alphaLcPeriod"/>
          </a:pPr>
          <a:r>
            <a:rPr lang="en-US" sz="2400" b="1" i="1" dirty="0"/>
            <a:t>“My original stake of $20,000 ended up being $185,000. I have proﬁted more than my day job paycheck... and that was only [after 9 months] part-time in The War Room.”</a:t>
          </a:r>
          <a:r>
            <a:rPr lang="en-US" sz="2400" b="1" dirty="0"/>
            <a:t> </a:t>
          </a:r>
          <a:r>
            <a:rPr lang="en-US" sz="2400" dirty="0"/>
            <a:t>- David D.</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FDE7E74F-0B94-4CEC-82DA-16DD9790F348}">
      <dgm:prSet phldrT="[Text]" custT="1"/>
      <dgm:spPr/>
      <dgm:t>
        <a:bodyPr/>
        <a:lstStyle/>
        <a:p>
          <a:pPr>
            <a:buFont typeface="+mj-lt"/>
            <a:buAutoNum type="alphaLcPeriod"/>
          </a:pPr>
          <a:r>
            <a:rPr lang="en-US" sz="2400" b="1" i="1" dirty="0"/>
            <a:t>“My War Room portfolio has gone up over 50% in the last two months, from $65,000 to over $100,000. I love The War Room and can’t think of a better trading and learning community.” </a:t>
          </a:r>
          <a:r>
            <a:rPr lang="en-US" sz="2400" dirty="0"/>
            <a:t>- Matthew </a:t>
          </a:r>
        </a:p>
      </dgm:t>
    </dgm:pt>
    <dgm:pt modelId="{06BD66AA-79FA-4915-8206-423BA4B0CF46}" type="parTrans" cxnId="{198479A1-171E-4580-B283-2313D2605574}">
      <dgm:prSet/>
      <dgm:spPr/>
      <dgm:t>
        <a:bodyPr/>
        <a:lstStyle/>
        <a:p>
          <a:endParaRPr lang="en-US"/>
        </a:p>
      </dgm:t>
    </dgm:pt>
    <dgm:pt modelId="{148AEC42-49D3-40CC-9958-AE950FC6E5CF}" type="sibTrans" cxnId="{198479A1-171E-4580-B283-2313D2605574}">
      <dgm:prSet/>
      <dgm:spPr/>
      <dgm:t>
        <a:bodyPr/>
        <a:lstStyle/>
        <a:p>
          <a:endParaRPr lang="en-US"/>
        </a:p>
      </dgm:t>
    </dgm:pt>
    <dgm:pt modelId="{FC4BCC49-0296-4364-95BD-592C1456BC39}">
      <dgm:prSet phldrT="[Text]"/>
      <dgm:spPr/>
      <dgm:t>
        <a:bodyPr/>
        <a:lstStyle/>
        <a:p>
          <a:pPr>
            <a:buFont typeface="+mj-lt"/>
            <a:buAutoNum type="alphaLcPeriod"/>
          </a:pPr>
          <a:r>
            <a:rPr lang="en-US" b="1" i="1" dirty="0"/>
            <a:t>“With this last trade in Roku today, I managed a proﬁt of $200,000 with a starting stake of $25,000 in just four months trading in The War Room. I couldn’t manage this without the trades of Bryan, Karim, and George. My son wants me to buy a </a:t>
          </a:r>
          <a:r>
            <a:rPr lang="en-US" b="1" i="1" dirty="0" err="1"/>
            <a:t>lambo</a:t>
          </a:r>
          <a:r>
            <a:rPr lang="en-US" b="1" i="1" dirty="0"/>
            <a:t>, but that’s not </a:t>
          </a:r>
          <a:r>
            <a:rPr lang="en-US" b="1" i="1" dirty="0" err="1"/>
            <a:t>gonna</a:t>
          </a:r>
          <a:r>
            <a:rPr lang="en-US" b="1" i="1" dirty="0"/>
            <a:t> happen. Maybe a beautiful classic car!”</a:t>
          </a:r>
          <a:r>
            <a:rPr lang="en-US" dirty="0"/>
            <a:t> - Mohammed</a:t>
          </a:r>
        </a:p>
      </dgm:t>
    </dgm:pt>
    <dgm:pt modelId="{0737AE8B-2BAA-45CA-B7FE-DEFB37E6CA43}" type="parTrans" cxnId="{FA73B22C-A760-4DB6-B658-C543A315E9B1}">
      <dgm:prSet/>
      <dgm:spPr/>
      <dgm:t>
        <a:bodyPr/>
        <a:lstStyle/>
        <a:p>
          <a:endParaRPr lang="en-US"/>
        </a:p>
      </dgm:t>
    </dgm:pt>
    <dgm:pt modelId="{BE9B3760-8C00-403C-BA14-3FAFED3695FC}" type="sibTrans" cxnId="{FA73B22C-A760-4DB6-B658-C543A315E9B1}">
      <dgm:prSet/>
      <dgm:spPr/>
      <dgm:t>
        <a:bodyPr/>
        <a:lstStyle/>
        <a:p>
          <a:endParaRPr lang="en-US"/>
        </a:p>
      </dgm:t>
    </dgm:pt>
    <dgm:pt modelId="{61948F70-6400-40FC-98B8-C1AF948D37A2}">
      <dgm:prSet phldrT="[Text]" custT="1"/>
      <dgm:spPr/>
      <dgm:t>
        <a:bodyPr/>
        <a:lstStyle/>
        <a:p>
          <a:pPr>
            <a:buFont typeface="+mj-lt"/>
            <a:buAutoNum type="alphaLcPeriod"/>
          </a:pPr>
          <a:r>
            <a:rPr lang="en-US" sz="2400" b="1" i="1" dirty="0"/>
            <a:t>“I started The War Room back on May 25, 2020. By February 2021 I turned $90,000 into $178,000. I almost DOUBLED my entire account in less than a year!”</a:t>
          </a:r>
          <a:r>
            <a:rPr lang="en-US" sz="2400" dirty="0"/>
            <a:t> - Tad</a:t>
          </a:r>
        </a:p>
      </dgm:t>
    </dgm:pt>
    <dgm:pt modelId="{A8A24911-F483-4C43-9D1F-3DC0A4D6D98F}" type="parTrans" cxnId="{1FB2DAF5-D6FE-457A-8CA1-7D427C12DDE7}">
      <dgm:prSet/>
      <dgm:spPr/>
      <dgm:t>
        <a:bodyPr/>
        <a:lstStyle/>
        <a:p>
          <a:endParaRPr lang="en-US"/>
        </a:p>
      </dgm:t>
    </dgm:pt>
    <dgm:pt modelId="{67D4FCC7-6D5C-499E-8B9E-486897658408}" type="sibTrans" cxnId="{1FB2DAF5-D6FE-457A-8CA1-7D427C12DDE7}">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4" custScaleX="157704" custLinFactNeighborY="6910">
        <dgm:presLayoutVars>
          <dgm:bulletEnabled val="1"/>
        </dgm:presLayoutVars>
      </dgm:prSet>
      <dgm:spPr/>
    </dgm:pt>
    <dgm:pt modelId="{45066C06-43C5-4DE7-9220-579999E025BD}" type="pres">
      <dgm:prSet presAssocID="{0DBFA92F-A459-4428-B7E9-DEA6E5E167D7}" presName="sibTrans" presStyleCnt="0"/>
      <dgm:spPr/>
    </dgm:pt>
    <dgm:pt modelId="{BDE149E2-E541-4F1B-B643-89450ABA8B64}" type="pres">
      <dgm:prSet presAssocID="{FDE7E74F-0B94-4CEC-82DA-16DD9790F348}" presName="node" presStyleLbl="node1" presStyleIdx="1" presStyleCnt="4" custScaleX="157704" custLinFactNeighborX="-4492" custLinFactNeighborY="6910">
        <dgm:presLayoutVars>
          <dgm:bulletEnabled val="1"/>
        </dgm:presLayoutVars>
      </dgm:prSet>
      <dgm:spPr/>
    </dgm:pt>
    <dgm:pt modelId="{1DE37D5F-89C9-4FBA-8D5C-24161CE6DB28}" type="pres">
      <dgm:prSet presAssocID="{148AEC42-49D3-40CC-9958-AE950FC6E5CF}" presName="sibTrans" presStyleCnt="0"/>
      <dgm:spPr/>
    </dgm:pt>
    <dgm:pt modelId="{7B199017-2730-43A9-882D-5F7020275C6C}" type="pres">
      <dgm:prSet presAssocID="{FC4BCC49-0296-4364-95BD-592C1456BC39}" presName="node" presStyleLbl="node1" presStyleIdx="2" presStyleCnt="4" custScaleX="157704" custLinFactNeighborY="6910">
        <dgm:presLayoutVars>
          <dgm:bulletEnabled val="1"/>
        </dgm:presLayoutVars>
      </dgm:prSet>
      <dgm:spPr/>
    </dgm:pt>
    <dgm:pt modelId="{738410B3-1489-4B0F-9E36-64F8222765A4}" type="pres">
      <dgm:prSet presAssocID="{BE9B3760-8C00-403C-BA14-3FAFED3695FC}" presName="sibTrans" presStyleCnt="0"/>
      <dgm:spPr/>
    </dgm:pt>
    <dgm:pt modelId="{4BB8B57C-2048-46CA-969A-C2CB7D9B38AD}" type="pres">
      <dgm:prSet presAssocID="{61948F70-6400-40FC-98B8-C1AF948D37A2}" presName="node" presStyleLbl="node1" presStyleIdx="3" presStyleCnt="4" custScaleX="157704" custLinFactNeighborX="-4493" custLinFactNeighborY="70">
        <dgm:presLayoutVars>
          <dgm:bulletEnabled val="1"/>
        </dgm:presLayoutVars>
      </dgm:prSet>
      <dgm:spPr/>
    </dgm:pt>
  </dgm:ptLst>
  <dgm:cxnLst>
    <dgm:cxn modelId="{D5765501-046A-4D9D-A556-D4E1669E8B11}" type="presOf" srcId="{FC4BCC49-0296-4364-95BD-592C1456BC39}" destId="{7B199017-2730-43A9-882D-5F7020275C6C}" srcOrd="0" destOrd="0" presId="urn:microsoft.com/office/officeart/2005/8/layout/default"/>
    <dgm:cxn modelId="{CDE15A14-1DB0-4E44-9E9B-22594AFBEA7E}" srcId="{5D9A55C3-19C7-4151-A62D-8A5E62FFF364}" destId="{BD964659-983C-4D9B-B067-AD0E7C8DC361}" srcOrd="0" destOrd="0" parTransId="{41E8F395-BBB6-4E1C-948C-570E37368961}" sibTransId="{0DBFA92F-A459-4428-B7E9-DEA6E5E167D7}"/>
    <dgm:cxn modelId="{FA73B22C-A760-4DB6-B658-C543A315E9B1}" srcId="{5D9A55C3-19C7-4151-A62D-8A5E62FFF364}" destId="{FC4BCC49-0296-4364-95BD-592C1456BC39}" srcOrd="2" destOrd="0" parTransId="{0737AE8B-2BAA-45CA-B7FE-DEFB37E6CA43}" sibTransId="{BE9B3760-8C00-403C-BA14-3FAFED3695FC}"/>
    <dgm:cxn modelId="{F5248E53-E482-4785-8E33-9FB3A1A0A40D}" type="presOf" srcId="{BD964659-983C-4D9B-B067-AD0E7C8DC361}" destId="{A69916D4-4EFE-4654-9070-462F6AEDCB25}" srcOrd="0" destOrd="0" presId="urn:microsoft.com/office/officeart/2005/8/layout/default"/>
    <dgm:cxn modelId="{150C758E-01D7-4D74-894A-049AEE435C19}" type="presOf" srcId="{61948F70-6400-40FC-98B8-C1AF948D37A2}" destId="{4BB8B57C-2048-46CA-969A-C2CB7D9B38AD}" srcOrd="0" destOrd="0" presId="urn:microsoft.com/office/officeart/2005/8/layout/default"/>
    <dgm:cxn modelId="{198479A1-171E-4580-B283-2313D2605574}" srcId="{5D9A55C3-19C7-4151-A62D-8A5E62FFF364}" destId="{FDE7E74F-0B94-4CEC-82DA-16DD9790F348}" srcOrd="1" destOrd="0" parTransId="{06BD66AA-79FA-4915-8206-423BA4B0CF46}" sibTransId="{148AEC42-49D3-40CC-9958-AE950FC6E5CF}"/>
    <dgm:cxn modelId="{0133CAC3-B783-454B-8DD5-C7613A2EBC59}" type="presOf" srcId="{5D9A55C3-19C7-4151-A62D-8A5E62FFF364}" destId="{C6282AB5-B925-45AC-88EA-B30046E8D242}" srcOrd="0" destOrd="0" presId="urn:microsoft.com/office/officeart/2005/8/layout/default"/>
    <dgm:cxn modelId="{EB7F84E0-EA45-4188-94E0-419B58DF4409}" type="presOf" srcId="{FDE7E74F-0B94-4CEC-82DA-16DD9790F348}" destId="{BDE149E2-E541-4F1B-B643-89450ABA8B64}" srcOrd="0" destOrd="0" presId="urn:microsoft.com/office/officeart/2005/8/layout/default"/>
    <dgm:cxn modelId="{1FB2DAF5-D6FE-457A-8CA1-7D427C12DDE7}" srcId="{5D9A55C3-19C7-4151-A62D-8A5E62FFF364}" destId="{61948F70-6400-40FC-98B8-C1AF948D37A2}" srcOrd="3" destOrd="0" parTransId="{A8A24911-F483-4C43-9D1F-3DC0A4D6D98F}" sibTransId="{67D4FCC7-6D5C-499E-8B9E-48689765840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723236A9-A3BF-436C-AA61-0706E4AD48D9}" type="presParOf" srcId="{C6282AB5-B925-45AC-88EA-B30046E8D242}" destId="{BDE149E2-E541-4F1B-B643-89450ABA8B64}" srcOrd="2" destOrd="0" presId="urn:microsoft.com/office/officeart/2005/8/layout/default"/>
    <dgm:cxn modelId="{B3BE0078-7316-4DD8-8F3A-9FB6B66ABD15}" type="presParOf" srcId="{C6282AB5-B925-45AC-88EA-B30046E8D242}" destId="{1DE37D5F-89C9-4FBA-8D5C-24161CE6DB28}" srcOrd="3" destOrd="0" presId="urn:microsoft.com/office/officeart/2005/8/layout/default"/>
    <dgm:cxn modelId="{58B340D7-CA44-467A-9A6C-2BE9CC642CA4}" type="presParOf" srcId="{C6282AB5-B925-45AC-88EA-B30046E8D242}" destId="{7B199017-2730-43A9-882D-5F7020275C6C}" srcOrd="4" destOrd="0" presId="urn:microsoft.com/office/officeart/2005/8/layout/default"/>
    <dgm:cxn modelId="{B1D7391F-6388-4E20-BF59-1E6CF65DB522}" type="presParOf" srcId="{C6282AB5-B925-45AC-88EA-B30046E8D242}" destId="{738410B3-1489-4B0F-9E36-64F8222765A4}" srcOrd="5" destOrd="0" presId="urn:microsoft.com/office/officeart/2005/8/layout/default"/>
    <dgm:cxn modelId="{DE7D7FBB-FB06-4B3E-8FC4-339015C855C9}" type="presParOf" srcId="{C6282AB5-B925-45AC-88EA-B30046E8D242}" destId="{4BB8B57C-2048-46CA-969A-C2CB7D9B38A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custT="1"/>
      <dgm:spPr/>
      <dgm:t>
        <a:bodyPr/>
        <a:lstStyle/>
        <a:p>
          <a:pPr>
            <a:buFont typeface="+mj-lt"/>
            <a:buAutoNum type="alphaLcPeriod"/>
          </a:pPr>
          <a:r>
            <a:rPr lang="en-US" sz="2400" b="1" i="1" dirty="0"/>
            <a:t>“First 10 days of May and my account is up 53%.”</a:t>
          </a:r>
          <a:r>
            <a:rPr lang="en-US" sz="2400" dirty="0"/>
            <a:t> - Thom</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FC4BCC49-0296-4364-95BD-592C1456BC39}">
      <dgm:prSet phldrT="[Text]"/>
      <dgm:spPr/>
      <dgm:t>
        <a:bodyPr/>
        <a:lstStyle/>
        <a:p>
          <a:pPr>
            <a:buFont typeface="+mj-lt"/>
            <a:buAutoNum type="alphaLcPeriod"/>
          </a:pPr>
          <a:r>
            <a:rPr lang="en-US" b="1" i="1" dirty="0"/>
            <a:t>“When I started at The War Room, I was very new at this. But in three months, I turned $165,000 into peak gains of $2.35 MILLION!” </a:t>
          </a:r>
          <a:r>
            <a:rPr lang="en-US" dirty="0"/>
            <a:t>- George</a:t>
          </a:r>
        </a:p>
      </dgm:t>
    </dgm:pt>
    <dgm:pt modelId="{0737AE8B-2BAA-45CA-B7FE-DEFB37E6CA43}" type="parTrans" cxnId="{FA73B22C-A760-4DB6-B658-C543A315E9B1}">
      <dgm:prSet/>
      <dgm:spPr/>
      <dgm:t>
        <a:bodyPr/>
        <a:lstStyle/>
        <a:p>
          <a:endParaRPr lang="en-US"/>
        </a:p>
      </dgm:t>
    </dgm:pt>
    <dgm:pt modelId="{BE9B3760-8C00-403C-BA14-3FAFED3695FC}" type="sibTrans" cxnId="{FA73B22C-A760-4DB6-B658-C543A315E9B1}">
      <dgm:prSet/>
      <dgm:spPr/>
      <dgm:t>
        <a:bodyPr/>
        <a:lstStyle/>
        <a:p>
          <a:endParaRPr lang="en-US"/>
        </a:p>
      </dgm:t>
    </dgm:pt>
    <dgm:pt modelId="{61948F70-6400-40FC-98B8-C1AF948D37A2}">
      <dgm:prSet phldrT="[Text]" custT="1"/>
      <dgm:spPr/>
      <dgm:t>
        <a:bodyPr/>
        <a:lstStyle/>
        <a:p>
          <a:pPr>
            <a:buFont typeface="+mj-lt"/>
            <a:buAutoNum type="alphaLcPeriod"/>
          </a:pPr>
          <a:r>
            <a:rPr lang="en-US" sz="2200" b="1" i="1" dirty="0"/>
            <a:t>“I know many here are like me, joining The War Room with the hope to improve our retirement account. I had never traded options before joining The War Room. [Yet] I can comfortably say (even with market ups and downs) that I have now achieved a 100% return from my initial capital ($150,000 into more than $300,000). The eight-month gain from trading has easily </a:t>
          </a:r>
          <a:r>
            <a:rPr lang="en-US" sz="2200" b="1" i="1" dirty="0" err="1"/>
            <a:t>outearned</a:t>
          </a:r>
          <a:r>
            <a:rPr lang="en-US" sz="2200" b="1" i="1" dirty="0"/>
            <a:t> my salary (before tax). This has been an incredible journey, from not knowing anything about options trading to doubling my account in less than nine months. Thank you, my TEACHERS.” </a:t>
          </a:r>
          <a:r>
            <a:rPr lang="en-US" sz="2200" dirty="0"/>
            <a:t>- Ken W.</a:t>
          </a:r>
        </a:p>
      </dgm:t>
    </dgm:pt>
    <dgm:pt modelId="{67D4FCC7-6D5C-499E-8B9E-486897658408}" type="sibTrans" cxnId="{1FB2DAF5-D6FE-457A-8CA1-7D427C12DDE7}">
      <dgm:prSet/>
      <dgm:spPr/>
      <dgm:t>
        <a:bodyPr/>
        <a:lstStyle/>
        <a:p>
          <a:endParaRPr lang="en-US"/>
        </a:p>
      </dgm:t>
    </dgm:pt>
    <dgm:pt modelId="{A8A24911-F483-4C43-9D1F-3DC0A4D6D98F}" type="parTrans" cxnId="{1FB2DAF5-D6FE-457A-8CA1-7D427C12DDE7}">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3" custScaleX="219226" custScaleY="106307" custLinFactNeighborX="-51906" custLinFactNeighborY="-22440">
        <dgm:presLayoutVars>
          <dgm:bulletEnabled val="1"/>
        </dgm:presLayoutVars>
      </dgm:prSet>
      <dgm:spPr/>
    </dgm:pt>
    <dgm:pt modelId="{45066C06-43C5-4DE7-9220-579999E025BD}" type="pres">
      <dgm:prSet presAssocID="{0DBFA92F-A459-4428-B7E9-DEA6E5E167D7}" presName="sibTrans" presStyleCnt="0"/>
      <dgm:spPr/>
    </dgm:pt>
    <dgm:pt modelId="{7B199017-2730-43A9-882D-5F7020275C6C}" type="pres">
      <dgm:prSet presAssocID="{FC4BCC49-0296-4364-95BD-592C1456BC39}" presName="node" presStyleLbl="node1" presStyleIdx="1" presStyleCnt="3" custScaleX="213711" custScaleY="108607" custLinFactNeighborX="1913" custLinFactNeighborY="-12587">
        <dgm:presLayoutVars>
          <dgm:bulletEnabled val="1"/>
        </dgm:presLayoutVars>
      </dgm:prSet>
      <dgm:spPr/>
    </dgm:pt>
    <dgm:pt modelId="{738410B3-1489-4B0F-9E36-64F8222765A4}" type="pres">
      <dgm:prSet presAssocID="{BE9B3760-8C00-403C-BA14-3FAFED3695FC}" presName="sibTrans" presStyleCnt="0"/>
      <dgm:spPr/>
    </dgm:pt>
    <dgm:pt modelId="{4BB8B57C-2048-46CA-969A-C2CB7D9B38AD}" type="pres">
      <dgm:prSet presAssocID="{61948F70-6400-40FC-98B8-C1AF948D37A2}" presName="node" presStyleLbl="node1" presStyleIdx="2" presStyleCnt="3" custScaleX="445726" custScaleY="170455" custLinFactNeighborX="143" custLinFactNeighborY="16240">
        <dgm:presLayoutVars>
          <dgm:bulletEnabled val="1"/>
        </dgm:presLayoutVars>
      </dgm:prSet>
      <dgm:spPr/>
    </dgm:pt>
  </dgm:ptLst>
  <dgm:cxnLst>
    <dgm:cxn modelId="{D5765501-046A-4D9D-A556-D4E1669E8B11}" type="presOf" srcId="{FC4BCC49-0296-4364-95BD-592C1456BC39}" destId="{7B199017-2730-43A9-882D-5F7020275C6C}" srcOrd="0" destOrd="0" presId="urn:microsoft.com/office/officeart/2005/8/layout/default"/>
    <dgm:cxn modelId="{CDE15A14-1DB0-4E44-9E9B-22594AFBEA7E}" srcId="{5D9A55C3-19C7-4151-A62D-8A5E62FFF364}" destId="{BD964659-983C-4D9B-B067-AD0E7C8DC361}" srcOrd="0" destOrd="0" parTransId="{41E8F395-BBB6-4E1C-948C-570E37368961}" sibTransId="{0DBFA92F-A459-4428-B7E9-DEA6E5E167D7}"/>
    <dgm:cxn modelId="{FA73B22C-A760-4DB6-B658-C543A315E9B1}" srcId="{5D9A55C3-19C7-4151-A62D-8A5E62FFF364}" destId="{FC4BCC49-0296-4364-95BD-592C1456BC39}" srcOrd="1" destOrd="0" parTransId="{0737AE8B-2BAA-45CA-B7FE-DEFB37E6CA43}" sibTransId="{BE9B3760-8C00-403C-BA14-3FAFED3695FC}"/>
    <dgm:cxn modelId="{F5248E53-E482-4785-8E33-9FB3A1A0A40D}" type="presOf" srcId="{BD964659-983C-4D9B-B067-AD0E7C8DC361}" destId="{A69916D4-4EFE-4654-9070-462F6AEDCB25}" srcOrd="0" destOrd="0" presId="urn:microsoft.com/office/officeart/2005/8/layout/default"/>
    <dgm:cxn modelId="{150C758E-01D7-4D74-894A-049AEE435C19}" type="presOf" srcId="{61948F70-6400-40FC-98B8-C1AF948D37A2}" destId="{4BB8B57C-2048-46CA-969A-C2CB7D9B38AD}"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1FB2DAF5-D6FE-457A-8CA1-7D427C12DDE7}" srcId="{5D9A55C3-19C7-4151-A62D-8A5E62FFF364}" destId="{61948F70-6400-40FC-98B8-C1AF948D37A2}" srcOrd="2" destOrd="0" parTransId="{A8A24911-F483-4C43-9D1F-3DC0A4D6D98F}" sibTransId="{67D4FCC7-6D5C-499E-8B9E-48689765840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58B340D7-CA44-467A-9A6C-2BE9CC642CA4}" type="presParOf" srcId="{C6282AB5-B925-45AC-88EA-B30046E8D242}" destId="{7B199017-2730-43A9-882D-5F7020275C6C}" srcOrd="2" destOrd="0" presId="urn:microsoft.com/office/officeart/2005/8/layout/default"/>
    <dgm:cxn modelId="{B1D7391F-6388-4E20-BF59-1E6CF65DB522}" type="presParOf" srcId="{C6282AB5-B925-45AC-88EA-B30046E8D242}" destId="{738410B3-1489-4B0F-9E36-64F8222765A4}" srcOrd="3" destOrd="0" presId="urn:microsoft.com/office/officeart/2005/8/layout/default"/>
    <dgm:cxn modelId="{DE7D7FBB-FB06-4B3E-8FC4-339015C855C9}" type="presParOf" srcId="{C6282AB5-B925-45AC-88EA-B30046E8D242}" destId="{4BB8B57C-2048-46CA-969A-C2CB7D9B38A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dgm:spPr/>
      <dgm:t>
        <a:bodyPr/>
        <a:lstStyle/>
        <a:p>
          <a:pPr>
            <a:buFont typeface="+mj-lt"/>
            <a:buAutoNum type="alphaLcPeriod"/>
          </a:pPr>
          <a:r>
            <a:rPr lang="en-US" b="1" i="1" dirty="0"/>
            <a:t>“Bought XYZ @ $4.57 and sold @ $13.30 (191% gain).”</a:t>
          </a:r>
          <a:r>
            <a:rPr lang="en-US" dirty="0"/>
            <a:t> - </a:t>
          </a:r>
          <a:r>
            <a:rPr lang="en-US" dirty="0" err="1"/>
            <a:t>Iham</a:t>
          </a:r>
          <a:r>
            <a:rPr lang="en-US" dirty="0"/>
            <a:t> </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dgm:spPr/>
      <dgm:t>
        <a:bodyPr/>
        <a:lstStyle/>
        <a:p>
          <a:pPr>
            <a:buFont typeface="+mj-lt"/>
            <a:buAutoNum type="alphaLcPeriod"/>
          </a:pPr>
          <a:r>
            <a:rPr lang="en-US" b="1" i="1" dirty="0"/>
            <a:t>“In @ $4.58 and out @ $13.40 (193% gain).”</a:t>
          </a:r>
          <a:r>
            <a:rPr lang="en-US" dirty="0"/>
            <a:t> - </a:t>
          </a:r>
          <a:r>
            <a:rPr lang="en-US" dirty="0" err="1"/>
            <a:t>LarryD</a:t>
          </a:r>
          <a:endParaRPr lang="en-US" dirty="0"/>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B0A14094-21BB-46FC-A4AE-A9B230B07FAF}">
      <dgm:prSet phldrT="[Text]"/>
      <dgm:spPr/>
      <dgm:t>
        <a:bodyPr/>
        <a:lstStyle/>
        <a:p>
          <a:pPr>
            <a:buFont typeface="+mj-lt"/>
            <a:buAutoNum type="alphaLcPeriod"/>
          </a:pPr>
          <a:r>
            <a:rPr lang="en-US" b="1" i="1" dirty="0"/>
            <a:t>“In @ $4.44 and out @ $13.38 for a 201% winner! Thanks for the great trade BB!”</a:t>
          </a:r>
          <a:r>
            <a:rPr lang="en-US" dirty="0"/>
            <a:t> - </a:t>
          </a:r>
          <a:r>
            <a:rPr lang="en-US" dirty="0" err="1"/>
            <a:t>SpacemanSnoopy</a:t>
          </a:r>
          <a:endParaRPr lang="en-US" dirty="0"/>
        </a:p>
      </dgm:t>
    </dgm:pt>
    <dgm:pt modelId="{897B8E9F-1929-482B-A560-3A243944BD3B}" type="parTrans" cxnId="{AE83B859-6DD0-476B-9DA9-F6295A2A5908}">
      <dgm:prSet/>
      <dgm:spPr/>
      <dgm:t>
        <a:bodyPr/>
        <a:lstStyle/>
        <a:p>
          <a:endParaRPr lang="en-US"/>
        </a:p>
      </dgm:t>
    </dgm:pt>
    <dgm:pt modelId="{07A390E9-8062-4BAC-9A22-8090D72C36B5}" type="sibTrans" cxnId="{AE83B859-6DD0-476B-9DA9-F6295A2A5908}">
      <dgm:prSet/>
      <dgm:spPr/>
      <dgm:t>
        <a:bodyPr/>
        <a:lstStyle/>
        <a:p>
          <a:endParaRPr lang="en-US"/>
        </a:p>
      </dgm:t>
    </dgm:pt>
    <dgm:pt modelId="{7E6CB8F8-B6A0-471D-84FA-C784CE648FB1}">
      <dgm:prSet phldrT="[Text]"/>
      <dgm:spPr/>
      <dgm:t>
        <a:bodyPr/>
        <a:lstStyle/>
        <a:p>
          <a:pPr>
            <a:buFont typeface="+mj-lt"/>
            <a:buAutoNum type="alphaLcPeriod"/>
          </a:pPr>
          <a:r>
            <a:rPr lang="en-US" b="1" i="1" dirty="0"/>
            <a:t>“I opened 1 contract @ $4.52 and closed @ $12.70 for a profit of 181%. Thanks, BB!”</a:t>
          </a:r>
          <a:r>
            <a:rPr lang="en-US" dirty="0"/>
            <a:t> - </a:t>
          </a:r>
          <a:r>
            <a:rPr lang="en-US" dirty="0" err="1"/>
            <a:t>PamelaH</a:t>
          </a:r>
          <a:endParaRPr lang="en-US" dirty="0"/>
        </a:p>
      </dgm:t>
    </dgm:pt>
    <dgm:pt modelId="{0FA6F491-F27A-421F-8E4B-151B499A0150}" type="parTrans" cxnId="{768EA566-6CCA-463C-97E9-AF974B801411}">
      <dgm:prSet/>
      <dgm:spPr/>
      <dgm:t>
        <a:bodyPr/>
        <a:lstStyle/>
        <a:p>
          <a:endParaRPr lang="en-US"/>
        </a:p>
      </dgm:t>
    </dgm:pt>
    <dgm:pt modelId="{B04988E6-5B3F-4716-8AA1-900F7158F0CE}" type="sibTrans" cxnId="{768EA566-6CCA-463C-97E9-AF974B801411}">
      <dgm:prSet/>
      <dgm:spPr/>
      <dgm:t>
        <a:bodyPr/>
        <a:lstStyle/>
        <a:p>
          <a:endParaRPr lang="en-US"/>
        </a:p>
      </dgm:t>
    </dgm:pt>
    <dgm:pt modelId="{C06818CF-69F1-445E-8FE4-2CB2C9E023F7}">
      <dgm:prSet phldrT="[Text]"/>
      <dgm:spPr/>
      <dgm:t>
        <a:bodyPr/>
        <a:lstStyle/>
        <a:p>
          <a:pPr>
            <a:buFont typeface="+mj-lt"/>
            <a:buAutoNum type="alphaLcPeriod"/>
          </a:pPr>
          <a:r>
            <a:rPr lang="en-US" b="1" i="1" dirty="0"/>
            <a:t>“Way to go, Bryan! You nailed it. Thank you for a 190% Overnight Win!”</a:t>
          </a:r>
          <a:r>
            <a:rPr lang="en-US" dirty="0"/>
            <a:t> - </a:t>
          </a:r>
          <a:r>
            <a:rPr lang="en-US" dirty="0" err="1"/>
            <a:t>Mike_Mc</a:t>
          </a:r>
          <a:endParaRPr lang="en-US" dirty="0"/>
        </a:p>
      </dgm:t>
    </dgm:pt>
    <dgm:pt modelId="{2645C852-FEED-4268-993C-61B04BB82ACB}" type="parTrans" cxnId="{09EFC1AD-4EBD-499E-BCBB-980727352BE2}">
      <dgm:prSet/>
      <dgm:spPr/>
      <dgm:t>
        <a:bodyPr/>
        <a:lstStyle/>
        <a:p>
          <a:endParaRPr lang="en-US"/>
        </a:p>
      </dgm:t>
    </dgm:pt>
    <dgm:pt modelId="{F7D2E622-F375-4B75-BCC8-BFFB444D0C6D}" type="sibTrans" cxnId="{09EFC1AD-4EBD-499E-BCBB-980727352BE2}">
      <dgm:prSet/>
      <dgm:spPr/>
      <dgm:t>
        <a:bodyPr/>
        <a:lstStyle/>
        <a:p>
          <a:endParaRPr lang="en-US"/>
        </a:p>
      </dgm:t>
    </dgm:pt>
    <dgm:pt modelId="{9E288935-7256-4081-8633-5FCA977E8E4F}">
      <dgm:prSet/>
      <dgm:spPr/>
      <dgm:t>
        <a:bodyPr/>
        <a:lstStyle/>
        <a:p>
          <a:pPr>
            <a:buFont typeface="+mj-lt"/>
            <a:buAutoNum type="alphaLcPeriod"/>
          </a:pPr>
          <a:r>
            <a:rPr lang="en-US" b="1" i="1"/>
            <a:t>“Bryan - made 280% on XYZ. Nice profit.”</a:t>
          </a:r>
          <a:r>
            <a:rPr lang="en-US"/>
            <a:t> - Cycleman007</a:t>
          </a:r>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6">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6">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6">
        <dgm:presLayoutVars>
          <dgm:bulletEnabled val="1"/>
        </dgm:presLayoutVars>
      </dgm:prSet>
      <dgm:spPr/>
    </dgm:pt>
    <dgm:pt modelId="{BA4DF2B1-2970-4212-B0A8-9E29E3FEBB53}" type="pres">
      <dgm:prSet presAssocID="{EC8778EA-C465-4CC5-8C4B-77133E81CF58}" presName="sibTrans" presStyleCnt="0"/>
      <dgm:spPr/>
    </dgm:pt>
    <dgm:pt modelId="{21780534-EF8A-4965-A785-002A62E18B7A}" type="pres">
      <dgm:prSet presAssocID="{B0A14094-21BB-46FC-A4AE-A9B230B07FAF}" presName="node" presStyleLbl="node1" presStyleIdx="3" presStyleCnt="6">
        <dgm:presLayoutVars>
          <dgm:bulletEnabled val="1"/>
        </dgm:presLayoutVars>
      </dgm:prSet>
      <dgm:spPr/>
    </dgm:pt>
    <dgm:pt modelId="{482B3DE1-4D9E-4B2C-B98C-321774857147}" type="pres">
      <dgm:prSet presAssocID="{07A390E9-8062-4BAC-9A22-8090D72C36B5}" presName="sibTrans" presStyleCnt="0"/>
      <dgm:spPr/>
    </dgm:pt>
    <dgm:pt modelId="{169FA8BB-6A59-48CF-BD10-0327C06D160B}" type="pres">
      <dgm:prSet presAssocID="{7E6CB8F8-B6A0-471D-84FA-C784CE648FB1}" presName="node" presStyleLbl="node1" presStyleIdx="4" presStyleCnt="6">
        <dgm:presLayoutVars>
          <dgm:bulletEnabled val="1"/>
        </dgm:presLayoutVars>
      </dgm:prSet>
      <dgm:spPr/>
    </dgm:pt>
    <dgm:pt modelId="{D8C6726B-5DC8-4BEA-B801-D325268CB444}" type="pres">
      <dgm:prSet presAssocID="{B04988E6-5B3F-4716-8AA1-900F7158F0CE}" presName="sibTrans" presStyleCnt="0"/>
      <dgm:spPr/>
    </dgm:pt>
    <dgm:pt modelId="{8BF12E28-A584-48BF-9005-3330C447474F}" type="pres">
      <dgm:prSet presAssocID="{C06818CF-69F1-445E-8FE4-2CB2C9E023F7}" presName="node" presStyleLbl="node1" presStyleIdx="5" presStyleCnt="6" custLinFactNeighborX="346">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8DEAF124-F341-4E6D-86B9-CF2B40F17945}" type="presOf" srcId="{B0A14094-21BB-46FC-A4AE-A9B230B07FAF}" destId="{21780534-EF8A-4965-A785-002A62E18B7A}" srcOrd="0" destOrd="0" presId="urn:microsoft.com/office/officeart/2005/8/layout/default"/>
    <dgm:cxn modelId="{768EA566-6CCA-463C-97E9-AF974B801411}" srcId="{5D9A55C3-19C7-4151-A62D-8A5E62FFF364}" destId="{7E6CB8F8-B6A0-471D-84FA-C784CE648FB1}" srcOrd="4" destOrd="0" parTransId="{0FA6F491-F27A-421F-8E4B-151B499A0150}" sibTransId="{B04988E6-5B3F-4716-8AA1-900F7158F0CE}"/>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AE83B859-6DD0-476B-9DA9-F6295A2A5908}" srcId="{5D9A55C3-19C7-4151-A62D-8A5E62FFF364}" destId="{B0A14094-21BB-46FC-A4AE-A9B230B07FAF}" srcOrd="3" destOrd="0" parTransId="{897B8E9F-1929-482B-A560-3A243944BD3B}" sibTransId="{07A390E9-8062-4BAC-9A22-8090D72C36B5}"/>
    <dgm:cxn modelId="{EAF82790-7150-46D4-A0CC-AF43B7A40050}" type="presOf" srcId="{7E6CB8F8-B6A0-471D-84FA-C784CE648FB1}" destId="{169FA8BB-6A59-48CF-BD10-0327C06D160B}" srcOrd="0" destOrd="0" presId="urn:microsoft.com/office/officeart/2005/8/layout/default"/>
    <dgm:cxn modelId="{14D9B9AB-AF20-4302-80B5-B9A3261EAEFB}" type="presOf" srcId="{C06818CF-69F1-445E-8FE4-2CB2C9E023F7}" destId="{8BF12E28-A584-48BF-9005-3330C447474F}" srcOrd="0" destOrd="0" presId="urn:microsoft.com/office/officeart/2005/8/layout/default"/>
    <dgm:cxn modelId="{09EFC1AD-4EBD-499E-BCBB-980727352BE2}" srcId="{5D9A55C3-19C7-4151-A62D-8A5E62FFF364}" destId="{C06818CF-69F1-445E-8FE4-2CB2C9E023F7}" srcOrd="5" destOrd="0" parTransId="{2645C852-FEED-4268-993C-61B04BB82ACB}" sibTransId="{F7D2E622-F375-4B75-BCC8-BFFB444D0C6D}"/>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 modelId="{EC1E3A16-F3D5-4B2B-AE7C-35BBFC21838F}" type="presParOf" srcId="{C6282AB5-B925-45AC-88EA-B30046E8D242}" destId="{BA4DF2B1-2970-4212-B0A8-9E29E3FEBB53}" srcOrd="5" destOrd="0" presId="urn:microsoft.com/office/officeart/2005/8/layout/default"/>
    <dgm:cxn modelId="{1F294FF5-6485-488E-9EC5-F60F36CA1E3B}" type="presParOf" srcId="{C6282AB5-B925-45AC-88EA-B30046E8D242}" destId="{21780534-EF8A-4965-A785-002A62E18B7A}" srcOrd="6" destOrd="0" presId="urn:microsoft.com/office/officeart/2005/8/layout/default"/>
    <dgm:cxn modelId="{64759C20-9173-45B6-8717-D5B0FFB7BE4F}" type="presParOf" srcId="{C6282AB5-B925-45AC-88EA-B30046E8D242}" destId="{482B3DE1-4D9E-4B2C-B98C-321774857147}" srcOrd="7" destOrd="0" presId="urn:microsoft.com/office/officeart/2005/8/layout/default"/>
    <dgm:cxn modelId="{C33011C3-35FA-4FE2-BFDE-428DB6A82947}" type="presParOf" srcId="{C6282AB5-B925-45AC-88EA-B30046E8D242}" destId="{169FA8BB-6A59-48CF-BD10-0327C06D160B}" srcOrd="8" destOrd="0" presId="urn:microsoft.com/office/officeart/2005/8/layout/default"/>
    <dgm:cxn modelId="{8468A43E-F2AC-4A21-AC5B-0B215C7537D5}" type="presParOf" srcId="{C6282AB5-B925-45AC-88EA-B30046E8D242}" destId="{D8C6726B-5DC8-4BEA-B801-D325268CB444}" srcOrd="9" destOrd="0" presId="urn:microsoft.com/office/officeart/2005/8/layout/default"/>
    <dgm:cxn modelId="{858F82FE-7D94-4DEC-8DB8-9B00A606A9C1}" type="presParOf" srcId="{C6282AB5-B925-45AC-88EA-B30046E8D242}" destId="{8BF12E28-A584-48BF-9005-3330C447474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dgm:spPr/>
      <dgm:t>
        <a:bodyPr/>
        <a:lstStyle/>
        <a:p>
          <a:pPr>
            <a:buFont typeface="+mj-lt"/>
            <a:buAutoNum type="alphaLcPeriod"/>
          </a:pPr>
          <a:r>
            <a:rPr lang="en-US" b="1" i="1" dirty="0"/>
            <a:t>“I closed the 5 contracts I opened @ $2.60 for $7.50 (188%). Thanks, Bryan!” </a:t>
          </a:r>
          <a:r>
            <a:rPr lang="en-US" dirty="0"/>
            <a:t>- DavidB10</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dgm:spPr/>
      <dgm:t>
        <a:bodyPr/>
        <a:lstStyle/>
        <a:p>
          <a:pPr>
            <a:buFont typeface="+mj-lt"/>
            <a:buAutoNum type="alphaLcPeriod"/>
          </a:pPr>
          <a:r>
            <a:rPr lang="en-US" b="1" i="1" dirty="0"/>
            <a:t>“In @ $2.60 and out @ $7.27 (180%). Super WIN!!!”</a:t>
          </a:r>
          <a:r>
            <a:rPr lang="en-US" dirty="0"/>
            <a:t> - </a:t>
          </a:r>
          <a:r>
            <a:rPr lang="en-US" dirty="0" err="1"/>
            <a:t>GaryLih</a:t>
          </a:r>
          <a:endParaRPr lang="en-US" dirty="0"/>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B0A14094-21BB-46FC-A4AE-A9B230B07FAF}">
      <dgm:prSet phldrT="[Text]"/>
      <dgm:spPr/>
      <dgm:t>
        <a:bodyPr/>
        <a:lstStyle/>
        <a:p>
          <a:pPr>
            <a:buFont typeface="+mj-lt"/>
            <a:buAutoNum type="alphaLcPeriod"/>
          </a:pPr>
          <a:r>
            <a:rPr lang="en-US" b="1" i="1" dirty="0"/>
            <a:t>“I closed the 10 contracts I opened @ $1.24 for $7.80 (529%). That was AWESOME!” </a:t>
          </a:r>
          <a:r>
            <a:rPr lang="en-US" dirty="0"/>
            <a:t>- KAS60</a:t>
          </a:r>
        </a:p>
      </dgm:t>
    </dgm:pt>
    <dgm:pt modelId="{897B8E9F-1929-482B-A560-3A243944BD3B}" type="parTrans" cxnId="{AE83B859-6DD0-476B-9DA9-F6295A2A5908}">
      <dgm:prSet/>
      <dgm:spPr/>
      <dgm:t>
        <a:bodyPr/>
        <a:lstStyle/>
        <a:p>
          <a:endParaRPr lang="en-US"/>
        </a:p>
      </dgm:t>
    </dgm:pt>
    <dgm:pt modelId="{07A390E9-8062-4BAC-9A22-8090D72C36B5}" type="sibTrans" cxnId="{AE83B859-6DD0-476B-9DA9-F6295A2A5908}">
      <dgm:prSet/>
      <dgm:spPr/>
      <dgm:t>
        <a:bodyPr/>
        <a:lstStyle/>
        <a:p>
          <a:endParaRPr lang="en-US"/>
        </a:p>
      </dgm:t>
    </dgm:pt>
    <dgm:pt modelId="{7E6CB8F8-B6A0-471D-84FA-C784CE648FB1}">
      <dgm:prSet phldrT="[Text]"/>
      <dgm:spPr/>
      <dgm:t>
        <a:bodyPr/>
        <a:lstStyle/>
        <a:p>
          <a:pPr>
            <a:buFont typeface="+mj-lt"/>
            <a:buAutoNum type="alphaLcPeriod"/>
          </a:pPr>
          <a:r>
            <a:rPr lang="en-US" b="1" i="1" dirty="0"/>
            <a:t>“Made the TRIP trade while playing golf. In @ $2.30 and out @ $7.60 for a 230% win.” </a:t>
          </a:r>
          <a:r>
            <a:rPr lang="en-US" dirty="0"/>
            <a:t>- </a:t>
          </a:r>
          <a:r>
            <a:rPr lang="en-US" dirty="0" err="1"/>
            <a:t>Grahamtwo</a:t>
          </a:r>
          <a:endParaRPr lang="en-US" dirty="0"/>
        </a:p>
      </dgm:t>
    </dgm:pt>
    <dgm:pt modelId="{0FA6F491-F27A-421F-8E4B-151B499A0150}" type="parTrans" cxnId="{768EA566-6CCA-463C-97E9-AF974B801411}">
      <dgm:prSet/>
      <dgm:spPr/>
      <dgm:t>
        <a:bodyPr/>
        <a:lstStyle/>
        <a:p>
          <a:endParaRPr lang="en-US"/>
        </a:p>
      </dgm:t>
    </dgm:pt>
    <dgm:pt modelId="{B04988E6-5B3F-4716-8AA1-900F7158F0CE}" type="sibTrans" cxnId="{768EA566-6CCA-463C-97E9-AF974B801411}">
      <dgm:prSet/>
      <dgm:spPr/>
      <dgm:t>
        <a:bodyPr/>
        <a:lstStyle/>
        <a:p>
          <a:endParaRPr lang="en-US"/>
        </a:p>
      </dgm:t>
    </dgm:pt>
    <dgm:pt modelId="{C06818CF-69F1-445E-8FE4-2CB2C9E023F7}">
      <dgm:prSet phldrT="[Text]"/>
      <dgm:spPr/>
      <dgm:t>
        <a:bodyPr/>
        <a:lstStyle/>
        <a:p>
          <a:pPr>
            <a:buFont typeface="+mj-lt"/>
            <a:buAutoNum type="alphaLcPeriod"/>
          </a:pPr>
          <a:r>
            <a:rPr lang="en-US" b="1" i="1" dirty="0"/>
            <a:t>“Jackpot Winner! Way to go, Bryan!! I made 460% - could have held on longer for a rocket ride, but I have no complaints. Thanks a mill!!”</a:t>
          </a:r>
          <a:r>
            <a:rPr lang="en-US" dirty="0"/>
            <a:t> - </a:t>
          </a:r>
          <a:r>
            <a:rPr lang="en-US" dirty="0" err="1"/>
            <a:t>SnickiPop</a:t>
          </a:r>
          <a:endParaRPr lang="en-US" dirty="0"/>
        </a:p>
      </dgm:t>
    </dgm:pt>
    <dgm:pt modelId="{2645C852-FEED-4268-993C-61B04BB82ACB}" type="parTrans" cxnId="{09EFC1AD-4EBD-499E-BCBB-980727352BE2}">
      <dgm:prSet/>
      <dgm:spPr/>
      <dgm:t>
        <a:bodyPr/>
        <a:lstStyle/>
        <a:p>
          <a:endParaRPr lang="en-US"/>
        </a:p>
      </dgm:t>
    </dgm:pt>
    <dgm:pt modelId="{F7D2E622-F375-4B75-BCC8-BFFB444D0C6D}" type="sibTrans" cxnId="{09EFC1AD-4EBD-499E-BCBB-980727352BE2}">
      <dgm:prSet/>
      <dgm:spPr/>
      <dgm:t>
        <a:bodyPr/>
        <a:lstStyle/>
        <a:p>
          <a:endParaRPr lang="en-US"/>
        </a:p>
      </dgm:t>
    </dgm:pt>
    <dgm:pt modelId="{9E288935-7256-4081-8633-5FCA977E8E4F}">
      <dgm:prSet/>
      <dgm:spPr/>
      <dgm:t>
        <a:bodyPr/>
        <a:lstStyle/>
        <a:p>
          <a:pPr>
            <a:buFont typeface="+mj-lt"/>
            <a:buAutoNum type="alphaLcPeriod"/>
          </a:pPr>
          <a:r>
            <a:rPr lang="en-US" b="1" i="1" dirty="0"/>
            <a:t>“480% Gain on TRIP – WOW!” </a:t>
          </a:r>
          <a:r>
            <a:rPr lang="en-US" dirty="0"/>
            <a:t>- </a:t>
          </a:r>
          <a:r>
            <a:rPr lang="en-US" dirty="0" err="1"/>
            <a:t>ScubaRichard</a:t>
          </a:r>
          <a:endParaRPr lang="en-US" dirty="0"/>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6">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6">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6">
        <dgm:presLayoutVars>
          <dgm:bulletEnabled val="1"/>
        </dgm:presLayoutVars>
      </dgm:prSet>
      <dgm:spPr/>
    </dgm:pt>
    <dgm:pt modelId="{BA4DF2B1-2970-4212-B0A8-9E29E3FEBB53}" type="pres">
      <dgm:prSet presAssocID="{EC8778EA-C465-4CC5-8C4B-77133E81CF58}" presName="sibTrans" presStyleCnt="0"/>
      <dgm:spPr/>
    </dgm:pt>
    <dgm:pt modelId="{21780534-EF8A-4965-A785-002A62E18B7A}" type="pres">
      <dgm:prSet presAssocID="{B0A14094-21BB-46FC-A4AE-A9B230B07FAF}" presName="node" presStyleLbl="node1" presStyleIdx="3" presStyleCnt="6">
        <dgm:presLayoutVars>
          <dgm:bulletEnabled val="1"/>
        </dgm:presLayoutVars>
      </dgm:prSet>
      <dgm:spPr/>
    </dgm:pt>
    <dgm:pt modelId="{482B3DE1-4D9E-4B2C-B98C-321774857147}" type="pres">
      <dgm:prSet presAssocID="{07A390E9-8062-4BAC-9A22-8090D72C36B5}" presName="sibTrans" presStyleCnt="0"/>
      <dgm:spPr/>
    </dgm:pt>
    <dgm:pt modelId="{169FA8BB-6A59-48CF-BD10-0327C06D160B}" type="pres">
      <dgm:prSet presAssocID="{7E6CB8F8-B6A0-471D-84FA-C784CE648FB1}" presName="node" presStyleLbl="node1" presStyleIdx="4" presStyleCnt="6">
        <dgm:presLayoutVars>
          <dgm:bulletEnabled val="1"/>
        </dgm:presLayoutVars>
      </dgm:prSet>
      <dgm:spPr/>
    </dgm:pt>
    <dgm:pt modelId="{D8C6726B-5DC8-4BEA-B801-D325268CB444}" type="pres">
      <dgm:prSet presAssocID="{B04988E6-5B3F-4716-8AA1-900F7158F0CE}" presName="sibTrans" presStyleCnt="0"/>
      <dgm:spPr/>
    </dgm:pt>
    <dgm:pt modelId="{8BF12E28-A584-48BF-9005-3330C447474F}" type="pres">
      <dgm:prSet presAssocID="{C06818CF-69F1-445E-8FE4-2CB2C9E023F7}" presName="node" presStyleLbl="node1" presStyleIdx="5" presStyleCnt="6" custLinFactNeighborX="346">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8DEAF124-F341-4E6D-86B9-CF2B40F17945}" type="presOf" srcId="{B0A14094-21BB-46FC-A4AE-A9B230B07FAF}" destId="{21780534-EF8A-4965-A785-002A62E18B7A}" srcOrd="0" destOrd="0" presId="urn:microsoft.com/office/officeart/2005/8/layout/default"/>
    <dgm:cxn modelId="{768EA566-6CCA-463C-97E9-AF974B801411}" srcId="{5D9A55C3-19C7-4151-A62D-8A5E62FFF364}" destId="{7E6CB8F8-B6A0-471D-84FA-C784CE648FB1}" srcOrd="4" destOrd="0" parTransId="{0FA6F491-F27A-421F-8E4B-151B499A0150}" sibTransId="{B04988E6-5B3F-4716-8AA1-900F7158F0CE}"/>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AE83B859-6DD0-476B-9DA9-F6295A2A5908}" srcId="{5D9A55C3-19C7-4151-A62D-8A5E62FFF364}" destId="{B0A14094-21BB-46FC-A4AE-A9B230B07FAF}" srcOrd="3" destOrd="0" parTransId="{897B8E9F-1929-482B-A560-3A243944BD3B}" sibTransId="{07A390E9-8062-4BAC-9A22-8090D72C36B5}"/>
    <dgm:cxn modelId="{EAF82790-7150-46D4-A0CC-AF43B7A40050}" type="presOf" srcId="{7E6CB8F8-B6A0-471D-84FA-C784CE648FB1}" destId="{169FA8BB-6A59-48CF-BD10-0327C06D160B}" srcOrd="0" destOrd="0" presId="urn:microsoft.com/office/officeart/2005/8/layout/default"/>
    <dgm:cxn modelId="{14D9B9AB-AF20-4302-80B5-B9A3261EAEFB}" type="presOf" srcId="{C06818CF-69F1-445E-8FE4-2CB2C9E023F7}" destId="{8BF12E28-A584-48BF-9005-3330C447474F}" srcOrd="0" destOrd="0" presId="urn:microsoft.com/office/officeart/2005/8/layout/default"/>
    <dgm:cxn modelId="{09EFC1AD-4EBD-499E-BCBB-980727352BE2}" srcId="{5D9A55C3-19C7-4151-A62D-8A5E62FFF364}" destId="{C06818CF-69F1-445E-8FE4-2CB2C9E023F7}" srcOrd="5" destOrd="0" parTransId="{2645C852-FEED-4268-993C-61B04BB82ACB}" sibTransId="{F7D2E622-F375-4B75-BCC8-BFFB444D0C6D}"/>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 modelId="{EC1E3A16-F3D5-4B2B-AE7C-35BBFC21838F}" type="presParOf" srcId="{C6282AB5-B925-45AC-88EA-B30046E8D242}" destId="{BA4DF2B1-2970-4212-B0A8-9E29E3FEBB53}" srcOrd="5" destOrd="0" presId="urn:microsoft.com/office/officeart/2005/8/layout/default"/>
    <dgm:cxn modelId="{1F294FF5-6485-488E-9EC5-F60F36CA1E3B}" type="presParOf" srcId="{C6282AB5-B925-45AC-88EA-B30046E8D242}" destId="{21780534-EF8A-4965-A785-002A62E18B7A}" srcOrd="6" destOrd="0" presId="urn:microsoft.com/office/officeart/2005/8/layout/default"/>
    <dgm:cxn modelId="{64759C20-9173-45B6-8717-D5B0FFB7BE4F}" type="presParOf" srcId="{C6282AB5-B925-45AC-88EA-B30046E8D242}" destId="{482B3DE1-4D9E-4B2C-B98C-321774857147}" srcOrd="7" destOrd="0" presId="urn:microsoft.com/office/officeart/2005/8/layout/default"/>
    <dgm:cxn modelId="{C33011C3-35FA-4FE2-BFDE-428DB6A82947}" type="presParOf" srcId="{C6282AB5-B925-45AC-88EA-B30046E8D242}" destId="{169FA8BB-6A59-48CF-BD10-0327C06D160B}" srcOrd="8" destOrd="0" presId="urn:microsoft.com/office/officeart/2005/8/layout/default"/>
    <dgm:cxn modelId="{8468A43E-F2AC-4A21-AC5B-0B215C7537D5}" type="presParOf" srcId="{C6282AB5-B925-45AC-88EA-B30046E8D242}" destId="{D8C6726B-5DC8-4BEA-B801-D325268CB444}" srcOrd="9" destOrd="0" presId="urn:microsoft.com/office/officeart/2005/8/layout/default"/>
    <dgm:cxn modelId="{858F82FE-7D94-4DEC-8DB8-9B00A606A9C1}" type="presParOf" srcId="{C6282AB5-B925-45AC-88EA-B30046E8D242}" destId="{8BF12E28-A584-48BF-9005-3330C447474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dgm:spPr/>
      <dgm:t>
        <a:bodyPr/>
        <a:lstStyle/>
        <a:p>
          <a:pPr>
            <a:buFont typeface="+mj-lt"/>
            <a:buAutoNum type="alphaLcPeriod"/>
          </a:pPr>
          <a:r>
            <a:rPr lang="en-US" b="1" i="1" dirty="0"/>
            <a:t>“Thanks BB! We knocked that one out of the park.” </a:t>
          </a:r>
          <a:r>
            <a:rPr lang="en-US" dirty="0"/>
            <a:t>- </a:t>
          </a:r>
          <a:r>
            <a:rPr lang="en-US" dirty="0" err="1"/>
            <a:t>Ijspy</a:t>
          </a:r>
          <a:endParaRPr lang="en-US" dirty="0"/>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dgm:spPr/>
      <dgm:t>
        <a:bodyPr/>
        <a:lstStyle/>
        <a:p>
          <a:pPr>
            <a:buFont typeface="+mj-lt"/>
            <a:buAutoNum type="alphaLcPeriod"/>
          </a:pPr>
          <a:r>
            <a:rPr lang="en-US" b="1" i="1" dirty="0"/>
            <a:t>“Thank you, BB! In @ $1.33 and out @ $8.24 for a 520% win!” </a:t>
          </a:r>
          <a:r>
            <a:rPr lang="en-US" dirty="0"/>
            <a:t>- coach</a:t>
          </a:r>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B0A14094-21BB-46FC-A4AE-A9B230B07FAF}">
      <dgm:prSet phldrT="[Text]"/>
      <dgm:spPr/>
      <dgm:t>
        <a:bodyPr/>
        <a:lstStyle/>
        <a:p>
          <a:pPr>
            <a:buFont typeface="+mj-lt"/>
            <a:buAutoNum type="alphaLcPeriod"/>
          </a:pPr>
          <a:r>
            <a:rPr lang="en-US" b="1" i="1" dirty="0"/>
            <a:t>“Was looking for a single or a double. Hit a GRAND SLAM on 3 contracts for a gain of 352%!” </a:t>
          </a:r>
          <a:r>
            <a:rPr lang="en-US" dirty="0"/>
            <a:t>- Baron</a:t>
          </a:r>
        </a:p>
      </dgm:t>
    </dgm:pt>
    <dgm:pt modelId="{897B8E9F-1929-482B-A560-3A243944BD3B}" type="parTrans" cxnId="{AE83B859-6DD0-476B-9DA9-F6295A2A5908}">
      <dgm:prSet/>
      <dgm:spPr/>
      <dgm:t>
        <a:bodyPr/>
        <a:lstStyle/>
        <a:p>
          <a:endParaRPr lang="en-US"/>
        </a:p>
      </dgm:t>
    </dgm:pt>
    <dgm:pt modelId="{07A390E9-8062-4BAC-9A22-8090D72C36B5}" type="sibTrans" cxnId="{AE83B859-6DD0-476B-9DA9-F6295A2A5908}">
      <dgm:prSet/>
      <dgm:spPr/>
      <dgm:t>
        <a:bodyPr/>
        <a:lstStyle/>
        <a:p>
          <a:endParaRPr lang="en-US"/>
        </a:p>
      </dgm:t>
    </dgm:pt>
    <dgm:pt modelId="{7E6CB8F8-B6A0-471D-84FA-C784CE648FB1}">
      <dgm:prSet phldrT="[Text]"/>
      <dgm:spPr/>
      <dgm:t>
        <a:bodyPr/>
        <a:lstStyle/>
        <a:p>
          <a:pPr>
            <a:buFont typeface="+mj-lt"/>
            <a:buAutoNum type="alphaLcPeriod"/>
          </a:pPr>
          <a:r>
            <a:rPr lang="en-US" b="1" i="1" dirty="0"/>
            <a:t>“TRIP – In @ $2.30 and out @ $8. It’s my last day of vacation in the Caymans and this made me very happy! Thanks, Bryan.”</a:t>
          </a:r>
          <a:endParaRPr lang="en-US" dirty="0"/>
        </a:p>
      </dgm:t>
    </dgm:pt>
    <dgm:pt modelId="{0FA6F491-F27A-421F-8E4B-151B499A0150}" type="parTrans" cxnId="{768EA566-6CCA-463C-97E9-AF974B801411}">
      <dgm:prSet/>
      <dgm:spPr/>
      <dgm:t>
        <a:bodyPr/>
        <a:lstStyle/>
        <a:p>
          <a:endParaRPr lang="en-US"/>
        </a:p>
      </dgm:t>
    </dgm:pt>
    <dgm:pt modelId="{B04988E6-5B3F-4716-8AA1-900F7158F0CE}" type="sibTrans" cxnId="{768EA566-6CCA-463C-97E9-AF974B801411}">
      <dgm:prSet/>
      <dgm:spPr/>
      <dgm:t>
        <a:bodyPr/>
        <a:lstStyle/>
        <a:p>
          <a:endParaRPr lang="en-US"/>
        </a:p>
      </dgm:t>
    </dgm:pt>
    <dgm:pt modelId="{9E288935-7256-4081-8633-5FCA977E8E4F}">
      <dgm:prSet/>
      <dgm:spPr/>
      <dgm:t>
        <a:bodyPr/>
        <a:lstStyle/>
        <a:p>
          <a:pPr>
            <a:buFont typeface="+mj-lt"/>
            <a:buAutoNum type="alphaLcPeriod"/>
          </a:pPr>
          <a:r>
            <a:rPr lang="en-US" b="1" i="1" dirty="0"/>
            <a:t>“Holy </a:t>
          </a:r>
          <a:r>
            <a:rPr lang="en-US" b="1" i="1" dirty="0" err="1"/>
            <a:t>Shitoly</a:t>
          </a:r>
          <a:r>
            <a:rPr lang="en-US" b="1" i="1" dirty="0"/>
            <a:t>! I just got up and thought I was tripping!!??” </a:t>
          </a:r>
          <a:r>
            <a:rPr lang="en-US" dirty="0"/>
            <a:t>- LOADY</a:t>
          </a:r>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5">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5">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5">
        <dgm:presLayoutVars>
          <dgm:bulletEnabled val="1"/>
        </dgm:presLayoutVars>
      </dgm:prSet>
      <dgm:spPr/>
    </dgm:pt>
    <dgm:pt modelId="{BA4DF2B1-2970-4212-B0A8-9E29E3FEBB53}" type="pres">
      <dgm:prSet presAssocID="{EC8778EA-C465-4CC5-8C4B-77133E81CF58}" presName="sibTrans" presStyleCnt="0"/>
      <dgm:spPr/>
    </dgm:pt>
    <dgm:pt modelId="{21780534-EF8A-4965-A785-002A62E18B7A}" type="pres">
      <dgm:prSet presAssocID="{B0A14094-21BB-46FC-A4AE-A9B230B07FAF}" presName="node" presStyleLbl="node1" presStyleIdx="3" presStyleCnt="5">
        <dgm:presLayoutVars>
          <dgm:bulletEnabled val="1"/>
        </dgm:presLayoutVars>
      </dgm:prSet>
      <dgm:spPr/>
    </dgm:pt>
    <dgm:pt modelId="{482B3DE1-4D9E-4B2C-B98C-321774857147}" type="pres">
      <dgm:prSet presAssocID="{07A390E9-8062-4BAC-9A22-8090D72C36B5}" presName="sibTrans" presStyleCnt="0"/>
      <dgm:spPr/>
    </dgm:pt>
    <dgm:pt modelId="{169FA8BB-6A59-48CF-BD10-0327C06D160B}" type="pres">
      <dgm:prSet presAssocID="{7E6CB8F8-B6A0-471D-84FA-C784CE648FB1}" presName="node" presStyleLbl="node1" presStyleIdx="4" presStyleCnt="5">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8DEAF124-F341-4E6D-86B9-CF2B40F17945}" type="presOf" srcId="{B0A14094-21BB-46FC-A4AE-A9B230B07FAF}" destId="{21780534-EF8A-4965-A785-002A62E18B7A}" srcOrd="0" destOrd="0" presId="urn:microsoft.com/office/officeart/2005/8/layout/default"/>
    <dgm:cxn modelId="{768EA566-6CCA-463C-97E9-AF974B801411}" srcId="{5D9A55C3-19C7-4151-A62D-8A5E62FFF364}" destId="{7E6CB8F8-B6A0-471D-84FA-C784CE648FB1}" srcOrd="4" destOrd="0" parTransId="{0FA6F491-F27A-421F-8E4B-151B499A0150}" sibTransId="{B04988E6-5B3F-4716-8AA1-900F7158F0CE}"/>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AE83B859-6DD0-476B-9DA9-F6295A2A5908}" srcId="{5D9A55C3-19C7-4151-A62D-8A5E62FFF364}" destId="{B0A14094-21BB-46FC-A4AE-A9B230B07FAF}" srcOrd="3" destOrd="0" parTransId="{897B8E9F-1929-482B-A560-3A243944BD3B}" sibTransId="{07A390E9-8062-4BAC-9A22-8090D72C36B5}"/>
    <dgm:cxn modelId="{EAF82790-7150-46D4-A0CC-AF43B7A40050}" type="presOf" srcId="{7E6CB8F8-B6A0-471D-84FA-C784CE648FB1}" destId="{169FA8BB-6A59-48CF-BD10-0327C06D160B}" srcOrd="0" destOrd="0" presId="urn:microsoft.com/office/officeart/2005/8/layout/default"/>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 modelId="{EC1E3A16-F3D5-4B2B-AE7C-35BBFC21838F}" type="presParOf" srcId="{C6282AB5-B925-45AC-88EA-B30046E8D242}" destId="{BA4DF2B1-2970-4212-B0A8-9E29E3FEBB53}" srcOrd="5" destOrd="0" presId="urn:microsoft.com/office/officeart/2005/8/layout/default"/>
    <dgm:cxn modelId="{1F294FF5-6485-488E-9EC5-F60F36CA1E3B}" type="presParOf" srcId="{C6282AB5-B925-45AC-88EA-B30046E8D242}" destId="{21780534-EF8A-4965-A785-002A62E18B7A}" srcOrd="6" destOrd="0" presId="urn:microsoft.com/office/officeart/2005/8/layout/default"/>
    <dgm:cxn modelId="{64759C20-9173-45B6-8717-D5B0FFB7BE4F}" type="presParOf" srcId="{C6282AB5-B925-45AC-88EA-B30046E8D242}" destId="{482B3DE1-4D9E-4B2C-B98C-321774857147}" srcOrd="7" destOrd="0" presId="urn:microsoft.com/office/officeart/2005/8/layout/default"/>
    <dgm:cxn modelId="{C33011C3-35FA-4FE2-BFDE-428DB6A82947}" type="presParOf" srcId="{C6282AB5-B925-45AC-88EA-B30046E8D242}" destId="{169FA8BB-6A59-48CF-BD10-0327C06D160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custT="1"/>
      <dgm:spPr/>
      <dgm:t>
        <a:bodyPr/>
        <a:lstStyle/>
        <a:p>
          <a:pPr>
            <a:buFont typeface="+mj-lt"/>
            <a:buAutoNum type="alphaLcPeriod"/>
          </a:pPr>
          <a:r>
            <a:rPr lang="en-US" sz="2000" b="1" i="1" dirty="0"/>
            <a:t>“Now that’s what I’m talking about! I opened 1 contract @ $7.99 and closed @ $30.82 (286% gain).” </a:t>
          </a:r>
          <a:r>
            <a:rPr lang="en-US" sz="2000" dirty="0"/>
            <a:t>- </a:t>
          </a:r>
          <a:r>
            <a:rPr lang="en-US" sz="2000" dirty="0" err="1"/>
            <a:t>BartMan</a:t>
          </a:r>
          <a:endParaRPr lang="en-US" sz="2000" dirty="0"/>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custT="1"/>
      <dgm:spPr/>
      <dgm:t>
        <a:bodyPr/>
        <a:lstStyle/>
        <a:p>
          <a:pPr>
            <a:buFont typeface="+mj-lt"/>
            <a:buAutoNum type="alphaLcPeriod"/>
          </a:pPr>
          <a:r>
            <a:rPr lang="en-US" sz="2000" b="1" i="1" dirty="0"/>
            <a:t>“Best Trade EVER! In @ $4.30 and out @ $33 (667% gain). This has been the most profitable trade of the year for me. Thanks, BB!” </a:t>
          </a:r>
          <a:r>
            <a:rPr lang="en-US" sz="2000" dirty="0"/>
            <a:t>- Fred A</a:t>
          </a:r>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B0A14094-21BB-46FC-A4AE-A9B230B07FAF}">
      <dgm:prSet phldrT="[Text]" custT="1"/>
      <dgm:spPr/>
      <dgm:t>
        <a:bodyPr/>
        <a:lstStyle/>
        <a:p>
          <a:pPr>
            <a:buFont typeface="+mj-lt"/>
            <a:buAutoNum type="alphaLcPeriod"/>
          </a:pPr>
          <a:r>
            <a:rPr lang="en-US" sz="2000" b="1" i="1" dirty="0"/>
            <a:t>“In AAP @ $4 and out at $33.20 (730%). Wonderful!” </a:t>
          </a:r>
          <a:r>
            <a:rPr lang="en-US" sz="2000" dirty="0"/>
            <a:t> - Level Up</a:t>
          </a:r>
        </a:p>
      </dgm:t>
    </dgm:pt>
    <dgm:pt modelId="{897B8E9F-1929-482B-A560-3A243944BD3B}" type="parTrans" cxnId="{AE83B859-6DD0-476B-9DA9-F6295A2A5908}">
      <dgm:prSet/>
      <dgm:spPr/>
      <dgm:t>
        <a:bodyPr/>
        <a:lstStyle/>
        <a:p>
          <a:endParaRPr lang="en-US"/>
        </a:p>
      </dgm:t>
    </dgm:pt>
    <dgm:pt modelId="{07A390E9-8062-4BAC-9A22-8090D72C36B5}" type="sibTrans" cxnId="{AE83B859-6DD0-476B-9DA9-F6295A2A5908}">
      <dgm:prSet/>
      <dgm:spPr/>
      <dgm:t>
        <a:bodyPr/>
        <a:lstStyle/>
        <a:p>
          <a:endParaRPr lang="en-US"/>
        </a:p>
      </dgm:t>
    </dgm:pt>
    <dgm:pt modelId="{7E6CB8F8-B6A0-471D-84FA-C784CE648FB1}">
      <dgm:prSet phldrT="[Text]" custT="1"/>
      <dgm:spPr/>
      <dgm:t>
        <a:bodyPr/>
        <a:lstStyle/>
        <a:p>
          <a:pPr>
            <a:buFont typeface="+mj-lt"/>
            <a:buAutoNum type="alphaLcPeriod"/>
          </a:pPr>
          <a:r>
            <a:rPr lang="en-US" sz="2000" b="1" i="1" dirty="0"/>
            <a:t>“In @ $8.05 and out @ $33.12 for a gain of 311% and $2,507 in real profit. Thanks, Bryan. WOW!” </a:t>
          </a:r>
          <a:r>
            <a:rPr lang="en-US" sz="2000" dirty="0"/>
            <a:t>- Avatar</a:t>
          </a:r>
        </a:p>
      </dgm:t>
    </dgm:pt>
    <dgm:pt modelId="{0FA6F491-F27A-421F-8E4B-151B499A0150}" type="parTrans" cxnId="{768EA566-6CCA-463C-97E9-AF974B801411}">
      <dgm:prSet/>
      <dgm:spPr/>
      <dgm:t>
        <a:bodyPr/>
        <a:lstStyle/>
        <a:p>
          <a:endParaRPr lang="en-US"/>
        </a:p>
      </dgm:t>
    </dgm:pt>
    <dgm:pt modelId="{B04988E6-5B3F-4716-8AA1-900F7158F0CE}" type="sibTrans" cxnId="{768EA566-6CCA-463C-97E9-AF974B801411}">
      <dgm:prSet/>
      <dgm:spPr/>
      <dgm:t>
        <a:bodyPr/>
        <a:lstStyle/>
        <a:p>
          <a:endParaRPr lang="en-US"/>
        </a:p>
      </dgm:t>
    </dgm:pt>
    <dgm:pt modelId="{C06818CF-69F1-445E-8FE4-2CB2C9E023F7}">
      <dgm:prSet phldrT="[Text]"/>
      <dgm:spPr/>
      <dgm:t>
        <a:bodyPr/>
        <a:lstStyle/>
        <a:p>
          <a:pPr>
            <a:buFont typeface="+mj-lt"/>
            <a:buAutoNum type="alphaLcPeriod"/>
          </a:pPr>
          <a:r>
            <a:rPr lang="en-US" b="1" i="1" dirty="0"/>
            <a:t>“Holy cow! Just signed in and sold my AAP put for a profit of $2,606! Thank you, Bryan! That’s the kind of thing I was hoping to see! Whoopee! (In @ $8.30 and out @ $34.35.)” </a:t>
          </a:r>
          <a:r>
            <a:rPr lang="en-US" dirty="0"/>
            <a:t>- </a:t>
          </a:r>
          <a:r>
            <a:rPr lang="en-US" dirty="0" err="1"/>
            <a:t>Adezutter</a:t>
          </a:r>
          <a:endParaRPr lang="en-US" dirty="0"/>
        </a:p>
      </dgm:t>
    </dgm:pt>
    <dgm:pt modelId="{2645C852-FEED-4268-993C-61B04BB82ACB}" type="parTrans" cxnId="{09EFC1AD-4EBD-499E-BCBB-980727352BE2}">
      <dgm:prSet/>
      <dgm:spPr/>
      <dgm:t>
        <a:bodyPr/>
        <a:lstStyle/>
        <a:p>
          <a:endParaRPr lang="en-US"/>
        </a:p>
      </dgm:t>
    </dgm:pt>
    <dgm:pt modelId="{F7D2E622-F375-4B75-BCC8-BFFB444D0C6D}" type="sibTrans" cxnId="{09EFC1AD-4EBD-499E-BCBB-980727352BE2}">
      <dgm:prSet/>
      <dgm:spPr/>
      <dgm:t>
        <a:bodyPr/>
        <a:lstStyle/>
        <a:p>
          <a:endParaRPr lang="en-US"/>
        </a:p>
      </dgm:t>
    </dgm:pt>
    <dgm:pt modelId="{9E288935-7256-4081-8633-5FCA977E8E4F}">
      <dgm:prSet custT="1"/>
      <dgm:spPr/>
      <dgm:t>
        <a:bodyPr/>
        <a:lstStyle/>
        <a:p>
          <a:pPr>
            <a:buFont typeface="+mj-lt"/>
            <a:buAutoNum type="alphaLcPeriod"/>
          </a:pPr>
          <a:r>
            <a:rPr lang="en-US" sz="2000" b="1" i="1" dirty="0"/>
            <a:t>“Wow! Made 8X what I invested. I will buy the drinks for all!” </a:t>
          </a:r>
          <a:r>
            <a:rPr lang="en-US" sz="2000" dirty="0"/>
            <a:t>- </a:t>
          </a:r>
          <a:r>
            <a:rPr lang="en-US" sz="2000" dirty="0" err="1"/>
            <a:t>Seaspray</a:t>
          </a:r>
          <a:endParaRPr lang="en-US" sz="2000" dirty="0"/>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6">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6">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6">
        <dgm:presLayoutVars>
          <dgm:bulletEnabled val="1"/>
        </dgm:presLayoutVars>
      </dgm:prSet>
      <dgm:spPr/>
    </dgm:pt>
    <dgm:pt modelId="{BA4DF2B1-2970-4212-B0A8-9E29E3FEBB53}" type="pres">
      <dgm:prSet presAssocID="{EC8778EA-C465-4CC5-8C4B-77133E81CF58}" presName="sibTrans" presStyleCnt="0"/>
      <dgm:spPr/>
    </dgm:pt>
    <dgm:pt modelId="{21780534-EF8A-4965-A785-002A62E18B7A}" type="pres">
      <dgm:prSet presAssocID="{B0A14094-21BB-46FC-A4AE-A9B230B07FAF}" presName="node" presStyleLbl="node1" presStyleIdx="3" presStyleCnt="6">
        <dgm:presLayoutVars>
          <dgm:bulletEnabled val="1"/>
        </dgm:presLayoutVars>
      </dgm:prSet>
      <dgm:spPr/>
    </dgm:pt>
    <dgm:pt modelId="{482B3DE1-4D9E-4B2C-B98C-321774857147}" type="pres">
      <dgm:prSet presAssocID="{07A390E9-8062-4BAC-9A22-8090D72C36B5}" presName="sibTrans" presStyleCnt="0"/>
      <dgm:spPr/>
    </dgm:pt>
    <dgm:pt modelId="{169FA8BB-6A59-48CF-BD10-0327C06D160B}" type="pres">
      <dgm:prSet presAssocID="{7E6CB8F8-B6A0-471D-84FA-C784CE648FB1}" presName="node" presStyleLbl="node1" presStyleIdx="4" presStyleCnt="6">
        <dgm:presLayoutVars>
          <dgm:bulletEnabled val="1"/>
        </dgm:presLayoutVars>
      </dgm:prSet>
      <dgm:spPr/>
    </dgm:pt>
    <dgm:pt modelId="{D8C6726B-5DC8-4BEA-B801-D325268CB444}" type="pres">
      <dgm:prSet presAssocID="{B04988E6-5B3F-4716-8AA1-900F7158F0CE}" presName="sibTrans" presStyleCnt="0"/>
      <dgm:spPr/>
    </dgm:pt>
    <dgm:pt modelId="{8BF12E28-A584-48BF-9005-3330C447474F}" type="pres">
      <dgm:prSet presAssocID="{C06818CF-69F1-445E-8FE4-2CB2C9E023F7}" presName="node" presStyleLbl="node1" presStyleIdx="5" presStyleCnt="6" custLinFactNeighborX="346">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8DEAF124-F341-4E6D-86B9-CF2B40F17945}" type="presOf" srcId="{B0A14094-21BB-46FC-A4AE-A9B230B07FAF}" destId="{21780534-EF8A-4965-A785-002A62E18B7A}" srcOrd="0" destOrd="0" presId="urn:microsoft.com/office/officeart/2005/8/layout/default"/>
    <dgm:cxn modelId="{768EA566-6CCA-463C-97E9-AF974B801411}" srcId="{5D9A55C3-19C7-4151-A62D-8A5E62FFF364}" destId="{7E6CB8F8-B6A0-471D-84FA-C784CE648FB1}" srcOrd="4" destOrd="0" parTransId="{0FA6F491-F27A-421F-8E4B-151B499A0150}" sibTransId="{B04988E6-5B3F-4716-8AA1-900F7158F0CE}"/>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AE83B859-6DD0-476B-9DA9-F6295A2A5908}" srcId="{5D9A55C3-19C7-4151-A62D-8A5E62FFF364}" destId="{B0A14094-21BB-46FC-A4AE-A9B230B07FAF}" srcOrd="3" destOrd="0" parTransId="{897B8E9F-1929-482B-A560-3A243944BD3B}" sibTransId="{07A390E9-8062-4BAC-9A22-8090D72C36B5}"/>
    <dgm:cxn modelId="{EAF82790-7150-46D4-A0CC-AF43B7A40050}" type="presOf" srcId="{7E6CB8F8-B6A0-471D-84FA-C784CE648FB1}" destId="{169FA8BB-6A59-48CF-BD10-0327C06D160B}" srcOrd="0" destOrd="0" presId="urn:microsoft.com/office/officeart/2005/8/layout/default"/>
    <dgm:cxn modelId="{14D9B9AB-AF20-4302-80B5-B9A3261EAEFB}" type="presOf" srcId="{C06818CF-69F1-445E-8FE4-2CB2C9E023F7}" destId="{8BF12E28-A584-48BF-9005-3330C447474F}" srcOrd="0" destOrd="0" presId="urn:microsoft.com/office/officeart/2005/8/layout/default"/>
    <dgm:cxn modelId="{09EFC1AD-4EBD-499E-BCBB-980727352BE2}" srcId="{5D9A55C3-19C7-4151-A62D-8A5E62FFF364}" destId="{C06818CF-69F1-445E-8FE4-2CB2C9E023F7}" srcOrd="5" destOrd="0" parTransId="{2645C852-FEED-4268-993C-61B04BB82ACB}" sibTransId="{F7D2E622-F375-4B75-BCC8-BFFB444D0C6D}"/>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 modelId="{EC1E3A16-F3D5-4B2B-AE7C-35BBFC21838F}" type="presParOf" srcId="{C6282AB5-B925-45AC-88EA-B30046E8D242}" destId="{BA4DF2B1-2970-4212-B0A8-9E29E3FEBB53}" srcOrd="5" destOrd="0" presId="urn:microsoft.com/office/officeart/2005/8/layout/default"/>
    <dgm:cxn modelId="{1F294FF5-6485-488E-9EC5-F60F36CA1E3B}" type="presParOf" srcId="{C6282AB5-B925-45AC-88EA-B30046E8D242}" destId="{21780534-EF8A-4965-A785-002A62E18B7A}" srcOrd="6" destOrd="0" presId="urn:microsoft.com/office/officeart/2005/8/layout/default"/>
    <dgm:cxn modelId="{64759C20-9173-45B6-8717-D5B0FFB7BE4F}" type="presParOf" srcId="{C6282AB5-B925-45AC-88EA-B30046E8D242}" destId="{482B3DE1-4D9E-4B2C-B98C-321774857147}" srcOrd="7" destOrd="0" presId="urn:microsoft.com/office/officeart/2005/8/layout/default"/>
    <dgm:cxn modelId="{C33011C3-35FA-4FE2-BFDE-428DB6A82947}" type="presParOf" srcId="{C6282AB5-B925-45AC-88EA-B30046E8D242}" destId="{169FA8BB-6A59-48CF-BD10-0327C06D160B}" srcOrd="8" destOrd="0" presId="urn:microsoft.com/office/officeart/2005/8/layout/default"/>
    <dgm:cxn modelId="{8468A43E-F2AC-4A21-AC5B-0B215C7537D5}" type="presParOf" srcId="{C6282AB5-B925-45AC-88EA-B30046E8D242}" destId="{D8C6726B-5DC8-4BEA-B801-D325268CB444}" srcOrd="9" destOrd="0" presId="urn:microsoft.com/office/officeart/2005/8/layout/default"/>
    <dgm:cxn modelId="{858F82FE-7D94-4DEC-8DB8-9B00A606A9C1}" type="presParOf" srcId="{C6282AB5-B925-45AC-88EA-B30046E8D242}" destId="{8BF12E28-A584-48BF-9005-3330C447474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dgm:spPr/>
      <dgm:t>
        <a:bodyPr/>
        <a:lstStyle/>
        <a:p>
          <a:pPr>
            <a:buFont typeface="+mj-lt"/>
            <a:buAutoNum type="alphaLcPeriod"/>
          </a:pPr>
          <a:r>
            <a:rPr lang="en-US" b="1" i="1" dirty="0"/>
            <a:t>“Excellent trade, Bryan! In @ $5.80 and out @ $7.44 for a gain of 28% in 15 minutes… quicker than a call to the Dr!” </a:t>
          </a:r>
          <a:r>
            <a:rPr lang="en-US" dirty="0"/>
            <a:t> - </a:t>
          </a:r>
          <a:r>
            <a:rPr lang="en-US" dirty="0" err="1"/>
            <a:t>AnamCara</a:t>
          </a:r>
          <a:endParaRPr lang="en-US" dirty="0"/>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dgm:spPr/>
      <dgm:t>
        <a:bodyPr/>
        <a:lstStyle/>
        <a:p>
          <a:pPr>
            <a:buFont typeface="+mj-lt"/>
            <a:buAutoNum type="alphaLcPeriod"/>
          </a:pPr>
          <a:r>
            <a:rPr lang="en-US" b="1" i="1" dirty="0"/>
            <a:t>“In @ 5.80 and out @ $11.50 (98% gain) for a quick profit of $2,850 in 18 minutes! Thanks!” </a:t>
          </a:r>
          <a:r>
            <a:rPr lang="en-US" dirty="0"/>
            <a:t>- Mark P2</a:t>
          </a:r>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B0A14094-21BB-46FC-A4AE-A9B230B07FAF}">
      <dgm:prSet phldrT="[Text]"/>
      <dgm:spPr/>
      <dgm:t>
        <a:bodyPr/>
        <a:lstStyle/>
        <a:p>
          <a:pPr>
            <a:buFont typeface="+mj-lt"/>
            <a:buAutoNum type="alphaLcPeriod"/>
          </a:pPr>
          <a:r>
            <a:rPr lang="en-US" b="1" i="1" dirty="0"/>
            <a:t>“Made a total profit of $4,019 on TDOC (340% gain). My best day ever!” </a:t>
          </a:r>
          <a:r>
            <a:rPr lang="en-US" dirty="0"/>
            <a:t>- Jim S.</a:t>
          </a:r>
        </a:p>
      </dgm:t>
    </dgm:pt>
    <dgm:pt modelId="{897B8E9F-1929-482B-A560-3A243944BD3B}" type="parTrans" cxnId="{AE83B859-6DD0-476B-9DA9-F6295A2A5908}">
      <dgm:prSet/>
      <dgm:spPr/>
      <dgm:t>
        <a:bodyPr/>
        <a:lstStyle/>
        <a:p>
          <a:endParaRPr lang="en-US"/>
        </a:p>
      </dgm:t>
    </dgm:pt>
    <dgm:pt modelId="{07A390E9-8062-4BAC-9A22-8090D72C36B5}" type="sibTrans" cxnId="{AE83B859-6DD0-476B-9DA9-F6295A2A5908}">
      <dgm:prSet/>
      <dgm:spPr/>
      <dgm:t>
        <a:bodyPr/>
        <a:lstStyle/>
        <a:p>
          <a:endParaRPr lang="en-US"/>
        </a:p>
      </dgm:t>
    </dgm:pt>
    <dgm:pt modelId="{9E288935-7256-4081-8633-5FCA977E8E4F}">
      <dgm:prSet/>
      <dgm:spPr/>
      <dgm:t>
        <a:bodyPr/>
        <a:lstStyle/>
        <a:p>
          <a:pPr>
            <a:buFont typeface="+mj-lt"/>
            <a:buAutoNum type="alphaLcPeriod"/>
          </a:pPr>
          <a:r>
            <a:rPr lang="en-US" b="1" i="1" dirty="0"/>
            <a:t>“Thanks for your morning thoughts, Bryan! I’m up 48% on TDOC, 18% on JWN, and 17% on CLX. Easy, quick sniping – time for my morning walk.”</a:t>
          </a:r>
          <a:r>
            <a:rPr lang="en-US" dirty="0"/>
            <a:t> - James R2</a:t>
          </a:r>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4" custLinFactNeighborY="6910">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4" custLinFactNeighborX="346" custLinFactNeighborY="7486">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4" custLinFactNeighborX="-691" custLinFactNeighborY="7486">
        <dgm:presLayoutVars>
          <dgm:bulletEnabled val="1"/>
        </dgm:presLayoutVars>
      </dgm:prSet>
      <dgm:spPr/>
    </dgm:pt>
    <dgm:pt modelId="{BA4DF2B1-2970-4212-B0A8-9E29E3FEBB53}" type="pres">
      <dgm:prSet presAssocID="{EC8778EA-C465-4CC5-8C4B-77133E81CF58}" presName="sibTrans" presStyleCnt="0"/>
      <dgm:spPr/>
    </dgm:pt>
    <dgm:pt modelId="{21780534-EF8A-4965-A785-002A62E18B7A}" type="pres">
      <dgm:prSet presAssocID="{B0A14094-21BB-46FC-A4AE-A9B230B07FAF}" presName="node" presStyleLbl="node1" presStyleIdx="3" presStyleCnt="4" custLinFactNeighborX="-346" custLinFactNeighborY="1221">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8DEAF124-F341-4E6D-86B9-CF2B40F17945}" type="presOf" srcId="{B0A14094-21BB-46FC-A4AE-A9B230B07FAF}" destId="{21780534-EF8A-4965-A785-002A62E18B7A}" srcOrd="0" destOrd="0" presId="urn:microsoft.com/office/officeart/2005/8/layout/default"/>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AE83B859-6DD0-476B-9DA9-F6295A2A5908}" srcId="{5D9A55C3-19C7-4151-A62D-8A5E62FFF364}" destId="{B0A14094-21BB-46FC-A4AE-A9B230B07FAF}" srcOrd="3" destOrd="0" parTransId="{897B8E9F-1929-482B-A560-3A243944BD3B}" sibTransId="{07A390E9-8062-4BAC-9A22-8090D72C36B5}"/>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 modelId="{EC1E3A16-F3D5-4B2B-AE7C-35BBFC21838F}" type="presParOf" srcId="{C6282AB5-B925-45AC-88EA-B30046E8D242}" destId="{BA4DF2B1-2970-4212-B0A8-9E29E3FEBB53}" srcOrd="5" destOrd="0" presId="urn:microsoft.com/office/officeart/2005/8/layout/default"/>
    <dgm:cxn modelId="{1F294FF5-6485-488E-9EC5-F60F36CA1E3B}" type="presParOf" srcId="{C6282AB5-B925-45AC-88EA-B30046E8D242}" destId="{21780534-EF8A-4965-A785-002A62E18B7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dgm:spPr/>
      <dgm:t>
        <a:bodyPr/>
        <a:lstStyle/>
        <a:p>
          <a:pPr>
            <a:buFont typeface="+mj-lt"/>
            <a:buAutoNum type="alphaLcPeriod"/>
          </a:pPr>
          <a:r>
            <a:rPr lang="en-US" b="1" i="1" dirty="0"/>
            <a:t>“Got into RAD @ $1.14 and out @ $3. Thanks, BB.” </a:t>
          </a:r>
          <a:r>
            <a:rPr lang="en-US" dirty="0"/>
            <a:t>- Lancer</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DFADD710-E16F-45A9-A646-4D3B6F0D763B}">
      <dgm:prSet phldrT="[Text]"/>
      <dgm:spPr/>
      <dgm:t>
        <a:bodyPr/>
        <a:lstStyle/>
        <a:p>
          <a:pPr>
            <a:buFont typeface="+mj-lt"/>
            <a:buAutoNum type="alphaLcPeriod"/>
          </a:pPr>
          <a:r>
            <a:rPr lang="en-US" b="1" i="1" dirty="0"/>
            <a:t>“Just sold RAD @ $2.70. Bought it @ $.85. Gain of 218%. Thank you, Bryan!!” </a:t>
          </a:r>
          <a:r>
            <a:rPr lang="en-US" dirty="0"/>
            <a:t>- </a:t>
          </a:r>
          <a:r>
            <a:rPr lang="en-US" dirty="0" err="1"/>
            <a:t>JanellM</a:t>
          </a:r>
          <a:endParaRPr lang="en-US" dirty="0"/>
        </a:p>
      </dgm:t>
    </dgm:pt>
    <dgm:pt modelId="{AF3FF94C-1A37-4116-BB05-2238ACF1B3A7}" type="parTrans" cxnId="{23874204-45F6-49A0-92E0-E8C5ACFCE80E}">
      <dgm:prSet/>
      <dgm:spPr/>
      <dgm:t>
        <a:bodyPr/>
        <a:lstStyle/>
        <a:p>
          <a:endParaRPr lang="en-US"/>
        </a:p>
      </dgm:t>
    </dgm:pt>
    <dgm:pt modelId="{1C6E89D9-F8A2-425C-BCE9-5A75DB6D4580}" type="sibTrans" cxnId="{23874204-45F6-49A0-92E0-E8C5ACFCE80E}">
      <dgm:prSet/>
      <dgm:spPr/>
      <dgm:t>
        <a:bodyPr/>
        <a:lstStyle/>
        <a:p>
          <a:endParaRPr lang="en-US"/>
        </a:p>
      </dgm:t>
    </dgm:pt>
    <dgm:pt modelId="{B0A14094-21BB-46FC-A4AE-A9B230B07FAF}">
      <dgm:prSet phldrT="[Text]"/>
      <dgm:spPr/>
      <dgm:t>
        <a:bodyPr/>
        <a:lstStyle/>
        <a:p>
          <a:pPr>
            <a:buFont typeface="+mj-lt"/>
            <a:buAutoNum type="alphaLcPeriod"/>
          </a:pPr>
          <a:r>
            <a:rPr lang="en-US" b="1" i="1" dirty="0"/>
            <a:t>“Took a 113% profit on RAD. Thanks War Room!” </a:t>
          </a:r>
          <a:r>
            <a:rPr lang="en-US" dirty="0"/>
            <a:t>- Husker1</a:t>
          </a:r>
        </a:p>
      </dgm:t>
    </dgm:pt>
    <dgm:pt modelId="{897B8E9F-1929-482B-A560-3A243944BD3B}" type="parTrans" cxnId="{AE83B859-6DD0-476B-9DA9-F6295A2A5908}">
      <dgm:prSet/>
      <dgm:spPr/>
      <dgm:t>
        <a:bodyPr/>
        <a:lstStyle/>
        <a:p>
          <a:endParaRPr lang="en-US"/>
        </a:p>
      </dgm:t>
    </dgm:pt>
    <dgm:pt modelId="{07A390E9-8062-4BAC-9A22-8090D72C36B5}" type="sibTrans" cxnId="{AE83B859-6DD0-476B-9DA9-F6295A2A5908}">
      <dgm:prSet/>
      <dgm:spPr/>
      <dgm:t>
        <a:bodyPr/>
        <a:lstStyle/>
        <a:p>
          <a:endParaRPr lang="en-US"/>
        </a:p>
      </dgm:t>
    </dgm:pt>
    <dgm:pt modelId="{7E6CB8F8-B6A0-471D-84FA-C784CE648FB1}">
      <dgm:prSet phldrT="[Text]"/>
      <dgm:spPr/>
      <dgm:t>
        <a:bodyPr/>
        <a:lstStyle/>
        <a:p>
          <a:pPr>
            <a:buFont typeface="+mj-lt"/>
            <a:buAutoNum type="alphaLcPeriod"/>
          </a:pPr>
          <a:r>
            <a:rPr lang="en-US" b="1" i="1" dirty="0"/>
            <a:t>“Thank you for the RAD trade. I made 184.8% in less than an hour!”</a:t>
          </a:r>
          <a:r>
            <a:rPr lang="en-US" dirty="0"/>
            <a:t> – HWagner248</a:t>
          </a:r>
        </a:p>
      </dgm:t>
    </dgm:pt>
    <dgm:pt modelId="{0FA6F491-F27A-421F-8E4B-151B499A0150}" type="parTrans" cxnId="{768EA566-6CCA-463C-97E9-AF974B801411}">
      <dgm:prSet/>
      <dgm:spPr/>
      <dgm:t>
        <a:bodyPr/>
        <a:lstStyle/>
        <a:p>
          <a:endParaRPr lang="en-US"/>
        </a:p>
      </dgm:t>
    </dgm:pt>
    <dgm:pt modelId="{B04988E6-5B3F-4716-8AA1-900F7158F0CE}" type="sibTrans" cxnId="{768EA566-6CCA-463C-97E9-AF974B801411}">
      <dgm:prSet/>
      <dgm:spPr/>
      <dgm:t>
        <a:bodyPr/>
        <a:lstStyle/>
        <a:p>
          <a:endParaRPr lang="en-US"/>
        </a:p>
      </dgm:t>
    </dgm:pt>
    <dgm:pt modelId="{C06818CF-69F1-445E-8FE4-2CB2C9E023F7}">
      <dgm:prSet phldrT="[Text]"/>
      <dgm:spPr/>
      <dgm:t>
        <a:bodyPr/>
        <a:lstStyle/>
        <a:p>
          <a:pPr>
            <a:buFont typeface="+mj-lt"/>
            <a:buAutoNum type="alphaLcPeriod"/>
          </a:pPr>
          <a:r>
            <a:rPr lang="en-US" b="1" i="1" dirty="0"/>
            <a:t>“Entered the RAD call 1 minute before the spike @ $1.14 and sold @ $2.65 for a gain of 132% in just 13 minutes (LUCKY!)”</a:t>
          </a:r>
          <a:r>
            <a:rPr lang="en-US" dirty="0"/>
            <a:t> - Todd777</a:t>
          </a:r>
        </a:p>
      </dgm:t>
    </dgm:pt>
    <dgm:pt modelId="{2645C852-FEED-4268-993C-61B04BB82ACB}" type="parTrans" cxnId="{09EFC1AD-4EBD-499E-BCBB-980727352BE2}">
      <dgm:prSet/>
      <dgm:spPr/>
      <dgm:t>
        <a:bodyPr/>
        <a:lstStyle/>
        <a:p>
          <a:endParaRPr lang="en-US"/>
        </a:p>
      </dgm:t>
    </dgm:pt>
    <dgm:pt modelId="{F7D2E622-F375-4B75-BCC8-BFFB444D0C6D}" type="sibTrans" cxnId="{09EFC1AD-4EBD-499E-BCBB-980727352BE2}">
      <dgm:prSet/>
      <dgm:spPr/>
      <dgm:t>
        <a:bodyPr/>
        <a:lstStyle/>
        <a:p>
          <a:endParaRPr lang="en-US"/>
        </a:p>
      </dgm:t>
    </dgm:pt>
    <dgm:pt modelId="{9E288935-7256-4081-8633-5FCA977E8E4F}">
      <dgm:prSet/>
      <dgm:spPr/>
      <dgm:t>
        <a:bodyPr/>
        <a:lstStyle/>
        <a:p>
          <a:pPr>
            <a:buFont typeface="+mj-lt"/>
            <a:buAutoNum type="alphaLcPeriod"/>
          </a:pPr>
          <a:r>
            <a:rPr lang="en-US" b="1" i="1" dirty="0"/>
            <a:t>“Thanks for the RAD trade, BB. Bought @ $.95 and sold @ $2.37 for a 150% gain.” </a:t>
          </a:r>
          <a:r>
            <a:rPr lang="en-US" dirty="0"/>
            <a:t>- Rick VM</a:t>
          </a:r>
        </a:p>
      </dgm:t>
    </dgm:pt>
    <dgm:pt modelId="{F6B3ED06-EE0F-4425-A660-55011173949C}" type="parTrans" cxnId="{A89B69FE-D572-4AFA-A274-2BEDE5B0C1F1}">
      <dgm:prSet/>
      <dgm:spPr/>
      <dgm:t>
        <a:bodyPr/>
        <a:lstStyle/>
        <a:p>
          <a:endParaRPr lang="en-US"/>
        </a:p>
      </dgm:t>
    </dgm:pt>
    <dgm:pt modelId="{EC8778EA-C465-4CC5-8C4B-77133E81CF58}" type="sibTrans" cxnId="{A89B69FE-D572-4AFA-A274-2BEDE5B0C1F1}">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6">
        <dgm:presLayoutVars>
          <dgm:bulletEnabled val="1"/>
        </dgm:presLayoutVars>
      </dgm:prSet>
      <dgm:spPr/>
    </dgm:pt>
    <dgm:pt modelId="{45066C06-43C5-4DE7-9220-579999E025BD}" type="pres">
      <dgm:prSet presAssocID="{0DBFA92F-A459-4428-B7E9-DEA6E5E167D7}" presName="sibTrans" presStyleCnt="0"/>
      <dgm:spPr/>
    </dgm:pt>
    <dgm:pt modelId="{DA0767F2-7C79-4DDA-95C4-FF6BBEF2E9DF}" type="pres">
      <dgm:prSet presAssocID="{DFADD710-E16F-45A9-A646-4D3B6F0D763B}" presName="node" presStyleLbl="node1" presStyleIdx="1" presStyleCnt="6">
        <dgm:presLayoutVars>
          <dgm:bulletEnabled val="1"/>
        </dgm:presLayoutVars>
      </dgm:prSet>
      <dgm:spPr/>
    </dgm:pt>
    <dgm:pt modelId="{26167F23-13AE-4149-8329-8D810420EE44}" type="pres">
      <dgm:prSet presAssocID="{1C6E89D9-F8A2-425C-BCE9-5A75DB6D4580}" presName="sibTrans" presStyleCnt="0"/>
      <dgm:spPr/>
    </dgm:pt>
    <dgm:pt modelId="{617734D5-2F01-4ECE-B849-DD76A1F5DE42}" type="pres">
      <dgm:prSet presAssocID="{9E288935-7256-4081-8633-5FCA977E8E4F}" presName="node" presStyleLbl="node1" presStyleIdx="2" presStyleCnt="6">
        <dgm:presLayoutVars>
          <dgm:bulletEnabled val="1"/>
        </dgm:presLayoutVars>
      </dgm:prSet>
      <dgm:spPr/>
    </dgm:pt>
    <dgm:pt modelId="{BA4DF2B1-2970-4212-B0A8-9E29E3FEBB53}" type="pres">
      <dgm:prSet presAssocID="{EC8778EA-C465-4CC5-8C4B-77133E81CF58}" presName="sibTrans" presStyleCnt="0"/>
      <dgm:spPr/>
    </dgm:pt>
    <dgm:pt modelId="{21780534-EF8A-4965-A785-002A62E18B7A}" type="pres">
      <dgm:prSet presAssocID="{B0A14094-21BB-46FC-A4AE-A9B230B07FAF}" presName="node" presStyleLbl="node1" presStyleIdx="3" presStyleCnt="6">
        <dgm:presLayoutVars>
          <dgm:bulletEnabled val="1"/>
        </dgm:presLayoutVars>
      </dgm:prSet>
      <dgm:spPr/>
    </dgm:pt>
    <dgm:pt modelId="{482B3DE1-4D9E-4B2C-B98C-321774857147}" type="pres">
      <dgm:prSet presAssocID="{07A390E9-8062-4BAC-9A22-8090D72C36B5}" presName="sibTrans" presStyleCnt="0"/>
      <dgm:spPr/>
    </dgm:pt>
    <dgm:pt modelId="{169FA8BB-6A59-48CF-BD10-0327C06D160B}" type="pres">
      <dgm:prSet presAssocID="{7E6CB8F8-B6A0-471D-84FA-C784CE648FB1}" presName="node" presStyleLbl="node1" presStyleIdx="4" presStyleCnt="6">
        <dgm:presLayoutVars>
          <dgm:bulletEnabled val="1"/>
        </dgm:presLayoutVars>
      </dgm:prSet>
      <dgm:spPr/>
    </dgm:pt>
    <dgm:pt modelId="{D8C6726B-5DC8-4BEA-B801-D325268CB444}" type="pres">
      <dgm:prSet presAssocID="{B04988E6-5B3F-4716-8AA1-900F7158F0CE}" presName="sibTrans" presStyleCnt="0"/>
      <dgm:spPr/>
    </dgm:pt>
    <dgm:pt modelId="{8BF12E28-A584-48BF-9005-3330C447474F}" type="pres">
      <dgm:prSet presAssocID="{C06818CF-69F1-445E-8FE4-2CB2C9E023F7}" presName="node" presStyleLbl="node1" presStyleIdx="5" presStyleCnt="6" custLinFactNeighborX="346">
        <dgm:presLayoutVars>
          <dgm:bulletEnabled val="1"/>
        </dgm:presLayoutVars>
      </dgm:prSet>
      <dgm:spPr/>
    </dgm:pt>
  </dgm:ptLst>
  <dgm:cxnLst>
    <dgm:cxn modelId="{23874204-45F6-49A0-92E0-E8C5ACFCE80E}" srcId="{5D9A55C3-19C7-4151-A62D-8A5E62FFF364}" destId="{DFADD710-E16F-45A9-A646-4D3B6F0D763B}" srcOrd="1" destOrd="0" parTransId="{AF3FF94C-1A37-4116-BB05-2238ACF1B3A7}" sibTransId="{1C6E89D9-F8A2-425C-BCE9-5A75DB6D4580}"/>
    <dgm:cxn modelId="{CDE15A14-1DB0-4E44-9E9B-22594AFBEA7E}" srcId="{5D9A55C3-19C7-4151-A62D-8A5E62FFF364}" destId="{BD964659-983C-4D9B-B067-AD0E7C8DC361}" srcOrd="0" destOrd="0" parTransId="{41E8F395-BBB6-4E1C-948C-570E37368961}" sibTransId="{0DBFA92F-A459-4428-B7E9-DEA6E5E167D7}"/>
    <dgm:cxn modelId="{8DEAF124-F341-4E6D-86B9-CF2B40F17945}" type="presOf" srcId="{B0A14094-21BB-46FC-A4AE-A9B230B07FAF}" destId="{21780534-EF8A-4965-A785-002A62E18B7A}" srcOrd="0" destOrd="0" presId="urn:microsoft.com/office/officeart/2005/8/layout/default"/>
    <dgm:cxn modelId="{768EA566-6CCA-463C-97E9-AF974B801411}" srcId="{5D9A55C3-19C7-4151-A62D-8A5E62FFF364}" destId="{7E6CB8F8-B6A0-471D-84FA-C784CE648FB1}" srcOrd="4" destOrd="0" parTransId="{0FA6F491-F27A-421F-8E4B-151B499A0150}" sibTransId="{B04988E6-5B3F-4716-8AA1-900F7158F0CE}"/>
    <dgm:cxn modelId="{19D4F76A-656F-4325-8271-6D711D8E9DB1}" type="presOf" srcId="{9E288935-7256-4081-8633-5FCA977E8E4F}" destId="{617734D5-2F01-4ECE-B849-DD76A1F5DE42}" srcOrd="0" destOrd="0" presId="urn:microsoft.com/office/officeart/2005/8/layout/default"/>
    <dgm:cxn modelId="{F5248E53-E482-4785-8E33-9FB3A1A0A40D}" type="presOf" srcId="{BD964659-983C-4D9B-B067-AD0E7C8DC361}" destId="{A69916D4-4EFE-4654-9070-462F6AEDCB25}" srcOrd="0" destOrd="0" presId="urn:microsoft.com/office/officeart/2005/8/layout/default"/>
    <dgm:cxn modelId="{AE83B859-6DD0-476B-9DA9-F6295A2A5908}" srcId="{5D9A55C3-19C7-4151-A62D-8A5E62FFF364}" destId="{B0A14094-21BB-46FC-A4AE-A9B230B07FAF}" srcOrd="3" destOrd="0" parTransId="{897B8E9F-1929-482B-A560-3A243944BD3B}" sibTransId="{07A390E9-8062-4BAC-9A22-8090D72C36B5}"/>
    <dgm:cxn modelId="{EAF82790-7150-46D4-A0CC-AF43B7A40050}" type="presOf" srcId="{7E6CB8F8-B6A0-471D-84FA-C784CE648FB1}" destId="{169FA8BB-6A59-48CF-BD10-0327C06D160B}" srcOrd="0" destOrd="0" presId="urn:microsoft.com/office/officeart/2005/8/layout/default"/>
    <dgm:cxn modelId="{14D9B9AB-AF20-4302-80B5-B9A3261EAEFB}" type="presOf" srcId="{C06818CF-69F1-445E-8FE4-2CB2C9E023F7}" destId="{8BF12E28-A584-48BF-9005-3330C447474F}" srcOrd="0" destOrd="0" presId="urn:microsoft.com/office/officeart/2005/8/layout/default"/>
    <dgm:cxn modelId="{09EFC1AD-4EBD-499E-BCBB-980727352BE2}" srcId="{5D9A55C3-19C7-4151-A62D-8A5E62FFF364}" destId="{C06818CF-69F1-445E-8FE4-2CB2C9E023F7}" srcOrd="5" destOrd="0" parTransId="{2645C852-FEED-4268-993C-61B04BB82ACB}" sibTransId="{F7D2E622-F375-4B75-BCC8-BFFB444D0C6D}"/>
    <dgm:cxn modelId="{C025A6B9-86CE-4DDF-AEB1-74368BA61EDC}" type="presOf" srcId="{DFADD710-E16F-45A9-A646-4D3B6F0D763B}" destId="{DA0767F2-7C79-4DDA-95C4-FF6BBEF2E9DF}" srcOrd="0" destOrd="0" presId="urn:microsoft.com/office/officeart/2005/8/layout/default"/>
    <dgm:cxn modelId="{0133CAC3-B783-454B-8DD5-C7613A2EBC59}" type="presOf" srcId="{5D9A55C3-19C7-4151-A62D-8A5E62FFF364}" destId="{C6282AB5-B925-45AC-88EA-B30046E8D242}" srcOrd="0" destOrd="0" presId="urn:microsoft.com/office/officeart/2005/8/layout/default"/>
    <dgm:cxn modelId="{A89B69FE-D572-4AFA-A274-2BEDE5B0C1F1}" srcId="{5D9A55C3-19C7-4151-A62D-8A5E62FFF364}" destId="{9E288935-7256-4081-8633-5FCA977E8E4F}" srcOrd="2" destOrd="0" parTransId="{F6B3ED06-EE0F-4425-A660-55011173949C}" sibTransId="{EC8778EA-C465-4CC5-8C4B-77133E81CF5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664D35C6-D404-469A-A7BA-0AEDB19DEF60}" type="presParOf" srcId="{C6282AB5-B925-45AC-88EA-B30046E8D242}" destId="{DA0767F2-7C79-4DDA-95C4-FF6BBEF2E9DF}" srcOrd="2" destOrd="0" presId="urn:microsoft.com/office/officeart/2005/8/layout/default"/>
    <dgm:cxn modelId="{03D6FD64-23F3-43EA-B31C-B87F88ACB00E}" type="presParOf" srcId="{C6282AB5-B925-45AC-88EA-B30046E8D242}" destId="{26167F23-13AE-4149-8329-8D810420EE44}" srcOrd="3" destOrd="0" presId="urn:microsoft.com/office/officeart/2005/8/layout/default"/>
    <dgm:cxn modelId="{7AFF9D92-F0B4-4678-80D4-5F0745B1F424}" type="presParOf" srcId="{C6282AB5-B925-45AC-88EA-B30046E8D242}" destId="{617734D5-2F01-4ECE-B849-DD76A1F5DE42}" srcOrd="4" destOrd="0" presId="urn:microsoft.com/office/officeart/2005/8/layout/default"/>
    <dgm:cxn modelId="{EC1E3A16-F3D5-4B2B-AE7C-35BBFC21838F}" type="presParOf" srcId="{C6282AB5-B925-45AC-88EA-B30046E8D242}" destId="{BA4DF2B1-2970-4212-B0A8-9E29E3FEBB53}" srcOrd="5" destOrd="0" presId="urn:microsoft.com/office/officeart/2005/8/layout/default"/>
    <dgm:cxn modelId="{1F294FF5-6485-488E-9EC5-F60F36CA1E3B}" type="presParOf" srcId="{C6282AB5-B925-45AC-88EA-B30046E8D242}" destId="{21780534-EF8A-4965-A785-002A62E18B7A}" srcOrd="6" destOrd="0" presId="urn:microsoft.com/office/officeart/2005/8/layout/default"/>
    <dgm:cxn modelId="{64759C20-9173-45B6-8717-D5B0FFB7BE4F}" type="presParOf" srcId="{C6282AB5-B925-45AC-88EA-B30046E8D242}" destId="{482B3DE1-4D9E-4B2C-B98C-321774857147}" srcOrd="7" destOrd="0" presId="urn:microsoft.com/office/officeart/2005/8/layout/default"/>
    <dgm:cxn modelId="{C33011C3-35FA-4FE2-BFDE-428DB6A82947}" type="presParOf" srcId="{C6282AB5-B925-45AC-88EA-B30046E8D242}" destId="{169FA8BB-6A59-48CF-BD10-0327C06D160B}" srcOrd="8" destOrd="0" presId="urn:microsoft.com/office/officeart/2005/8/layout/default"/>
    <dgm:cxn modelId="{8468A43E-F2AC-4A21-AC5B-0B215C7537D5}" type="presParOf" srcId="{C6282AB5-B925-45AC-88EA-B30046E8D242}" destId="{D8C6726B-5DC8-4BEA-B801-D325268CB444}" srcOrd="9" destOrd="0" presId="urn:microsoft.com/office/officeart/2005/8/layout/default"/>
    <dgm:cxn modelId="{858F82FE-7D94-4DEC-8DB8-9B00A606A9C1}" type="presParOf" srcId="{C6282AB5-B925-45AC-88EA-B30046E8D242}" destId="{8BF12E28-A584-48BF-9005-3330C447474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custT="1"/>
      <dgm:spPr/>
      <dgm:t>
        <a:bodyPr/>
        <a:lstStyle/>
        <a:p>
          <a:pPr>
            <a:buFont typeface="+mj-lt"/>
            <a:buAutoNum type="alphaLcPeriod"/>
          </a:pPr>
          <a:r>
            <a:rPr lang="en-US" sz="2400" b="1" i="1" dirty="0"/>
            <a:t>“As a new (first day today) member, THANKS! I must say, I am SOLD. I have been trading for a few years now. This ROOM ROCKS. Thanks!” </a:t>
          </a:r>
          <a:r>
            <a:rPr lang="en-US" sz="2400" dirty="0"/>
            <a:t>- Mark P5</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FDE7E74F-0B94-4CEC-82DA-16DD9790F348}">
      <dgm:prSet phldrT="[Text]" custT="1"/>
      <dgm:spPr/>
      <dgm:t>
        <a:bodyPr/>
        <a:lstStyle/>
        <a:p>
          <a:pPr>
            <a:buFont typeface="+mj-lt"/>
            <a:buAutoNum type="alphaLcPeriod"/>
          </a:pPr>
          <a:r>
            <a:rPr lang="en-US" sz="2400" b="1" i="1" dirty="0"/>
            <a:t>“WMT - That was </a:t>
          </a:r>
          <a:r>
            <a:rPr lang="en-US" sz="2400" b="1" i="1" dirty="0" err="1"/>
            <a:t>flippin</a:t>
          </a:r>
          <a:r>
            <a:rPr lang="en-US" sz="2400" b="1" i="1" dirty="0"/>
            <a:t>’ crazy! My best purely by the numbers War Room trade. In @ $1.62 and out @ $3.05 (88% gain).” </a:t>
          </a:r>
          <a:r>
            <a:rPr lang="en-US" sz="2400" dirty="0"/>
            <a:t>- Dennis I.</a:t>
          </a:r>
        </a:p>
      </dgm:t>
    </dgm:pt>
    <dgm:pt modelId="{06BD66AA-79FA-4915-8206-423BA4B0CF46}" type="parTrans" cxnId="{198479A1-171E-4580-B283-2313D2605574}">
      <dgm:prSet/>
      <dgm:spPr/>
      <dgm:t>
        <a:bodyPr/>
        <a:lstStyle/>
        <a:p>
          <a:endParaRPr lang="en-US"/>
        </a:p>
      </dgm:t>
    </dgm:pt>
    <dgm:pt modelId="{148AEC42-49D3-40CC-9958-AE950FC6E5CF}" type="sibTrans" cxnId="{198479A1-171E-4580-B283-2313D2605574}">
      <dgm:prSet/>
      <dgm:spPr/>
      <dgm:t>
        <a:bodyPr/>
        <a:lstStyle/>
        <a:p>
          <a:endParaRPr lang="en-US"/>
        </a:p>
      </dgm:t>
    </dgm:pt>
    <dgm:pt modelId="{FC4BCC49-0296-4364-95BD-592C1456BC39}">
      <dgm:prSet phldrT="[Text]"/>
      <dgm:spPr/>
      <dgm:t>
        <a:bodyPr/>
        <a:lstStyle/>
        <a:p>
          <a:pPr>
            <a:buFont typeface="+mj-lt"/>
            <a:buAutoNum type="alphaLcPeriod"/>
          </a:pPr>
          <a:r>
            <a:rPr lang="en-US" b="1" i="1" dirty="0"/>
            <a:t>“Wow! Super trade, Bryan! Thanks for watching this one carefully! In @ $1.62 and out @ $2.90 for a gain of 79% in just over an hour! Bryan Rocks! He deserves something on the rocks for this one.” </a:t>
          </a:r>
          <a:r>
            <a:rPr lang="en-US" dirty="0"/>
            <a:t>- </a:t>
          </a:r>
          <a:r>
            <a:rPr lang="en-US" dirty="0" err="1"/>
            <a:t>AnamCara</a:t>
          </a:r>
          <a:endParaRPr lang="en-US" dirty="0"/>
        </a:p>
      </dgm:t>
    </dgm:pt>
    <dgm:pt modelId="{0737AE8B-2BAA-45CA-B7FE-DEFB37E6CA43}" type="parTrans" cxnId="{FA73B22C-A760-4DB6-B658-C543A315E9B1}">
      <dgm:prSet/>
      <dgm:spPr/>
      <dgm:t>
        <a:bodyPr/>
        <a:lstStyle/>
        <a:p>
          <a:endParaRPr lang="en-US"/>
        </a:p>
      </dgm:t>
    </dgm:pt>
    <dgm:pt modelId="{BE9B3760-8C00-403C-BA14-3FAFED3695FC}" type="sibTrans" cxnId="{FA73B22C-A760-4DB6-B658-C543A315E9B1}">
      <dgm:prSet/>
      <dgm:spPr/>
      <dgm:t>
        <a:bodyPr/>
        <a:lstStyle/>
        <a:p>
          <a:endParaRPr lang="en-US"/>
        </a:p>
      </dgm:t>
    </dgm:pt>
    <dgm:pt modelId="{61948F70-6400-40FC-98B8-C1AF948D37A2}">
      <dgm:prSet phldrT="[Text]" custT="1"/>
      <dgm:spPr/>
      <dgm:t>
        <a:bodyPr/>
        <a:lstStyle/>
        <a:p>
          <a:pPr>
            <a:buFont typeface="+mj-lt"/>
            <a:buAutoNum type="alphaLcPeriod"/>
          </a:pPr>
          <a:r>
            <a:rPr lang="en-US" sz="2400" b="1" i="1" dirty="0"/>
            <a:t>“My first War Room trade - WMT - bought @ $1.61 and sold @ $3.75 for a 133% gain. </a:t>
          </a:r>
          <a:r>
            <a:rPr lang="en-US" sz="2400" b="1" i="1" dirty="0" err="1"/>
            <a:t>Yeeehaaa</a:t>
          </a:r>
          <a:r>
            <a:rPr lang="en-US" sz="2400" b="1" i="1" dirty="0"/>
            <a:t>! Thanks, Bryan!” </a:t>
          </a:r>
          <a:r>
            <a:rPr lang="en-US" sz="2400" dirty="0"/>
            <a:t>- Eka A</a:t>
          </a:r>
        </a:p>
      </dgm:t>
    </dgm:pt>
    <dgm:pt modelId="{A8A24911-F483-4C43-9D1F-3DC0A4D6D98F}" type="parTrans" cxnId="{1FB2DAF5-D6FE-457A-8CA1-7D427C12DDE7}">
      <dgm:prSet/>
      <dgm:spPr/>
      <dgm:t>
        <a:bodyPr/>
        <a:lstStyle/>
        <a:p>
          <a:endParaRPr lang="en-US"/>
        </a:p>
      </dgm:t>
    </dgm:pt>
    <dgm:pt modelId="{67D4FCC7-6D5C-499E-8B9E-486897658408}" type="sibTrans" cxnId="{1FB2DAF5-D6FE-457A-8CA1-7D427C12DDE7}">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4" custScaleX="157704" custLinFactNeighborY="6910">
        <dgm:presLayoutVars>
          <dgm:bulletEnabled val="1"/>
        </dgm:presLayoutVars>
      </dgm:prSet>
      <dgm:spPr/>
    </dgm:pt>
    <dgm:pt modelId="{45066C06-43C5-4DE7-9220-579999E025BD}" type="pres">
      <dgm:prSet presAssocID="{0DBFA92F-A459-4428-B7E9-DEA6E5E167D7}" presName="sibTrans" presStyleCnt="0"/>
      <dgm:spPr/>
    </dgm:pt>
    <dgm:pt modelId="{BDE149E2-E541-4F1B-B643-89450ABA8B64}" type="pres">
      <dgm:prSet presAssocID="{FDE7E74F-0B94-4CEC-82DA-16DD9790F348}" presName="node" presStyleLbl="node1" presStyleIdx="1" presStyleCnt="4" custScaleX="157704" custLinFactNeighborX="-4492" custLinFactNeighborY="6910">
        <dgm:presLayoutVars>
          <dgm:bulletEnabled val="1"/>
        </dgm:presLayoutVars>
      </dgm:prSet>
      <dgm:spPr/>
    </dgm:pt>
    <dgm:pt modelId="{1DE37D5F-89C9-4FBA-8D5C-24161CE6DB28}" type="pres">
      <dgm:prSet presAssocID="{148AEC42-49D3-40CC-9958-AE950FC6E5CF}" presName="sibTrans" presStyleCnt="0"/>
      <dgm:spPr/>
    </dgm:pt>
    <dgm:pt modelId="{7B199017-2730-43A9-882D-5F7020275C6C}" type="pres">
      <dgm:prSet presAssocID="{FC4BCC49-0296-4364-95BD-592C1456BC39}" presName="node" presStyleLbl="node1" presStyleIdx="2" presStyleCnt="4" custScaleX="157704" custLinFactNeighborY="6910">
        <dgm:presLayoutVars>
          <dgm:bulletEnabled val="1"/>
        </dgm:presLayoutVars>
      </dgm:prSet>
      <dgm:spPr/>
    </dgm:pt>
    <dgm:pt modelId="{738410B3-1489-4B0F-9E36-64F8222765A4}" type="pres">
      <dgm:prSet presAssocID="{BE9B3760-8C00-403C-BA14-3FAFED3695FC}" presName="sibTrans" presStyleCnt="0"/>
      <dgm:spPr/>
    </dgm:pt>
    <dgm:pt modelId="{4BB8B57C-2048-46CA-969A-C2CB7D9B38AD}" type="pres">
      <dgm:prSet presAssocID="{61948F70-6400-40FC-98B8-C1AF948D37A2}" presName="node" presStyleLbl="node1" presStyleIdx="3" presStyleCnt="4" custScaleX="157704" custLinFactNeighborX="-4493" custLinFactNeighborY="70">
        <dgm:presLayoutVars>
          <dgm:bulletEnabled val="1"/>
        </dgm:presLayoutVars>
      </dgm:prSet>
      <dgm:spPr/>
    </dgm:pt>
  </dgm:ptLst>
  <dgm:cxnLst>
    <dgm:cxn modelId="{D5765501-046A-4D9D-A556-D4E1669E8B11}" type="presOf" srcId="{FC4BCC49-0296-4364-95BD-592C1456BC39}" destId="{7B199017-2730-43A9-882D-5F7020275C6C}" srcOrd="0" destOrd="0" presId="urn:microsoft.com/office/officeart/2005/8/layout/default"/>
    <dgm:cxn modelId="{CDE15A14-1DB0-4E44-9E9B-22594AFBEA7E}" srcId="{5D9A55C3-19C7-4151-A62D-8A5E62FFF364}" destId="{BD964659-983C-4D9B-B067-AD0E7C8DC361}" srcOrd="0" destOrd="0" parTransId="{41E8F395-BBB6-4E1C-948C-570E37368961}" sibTransId="{0DBFA92F-A459-4428-B7E9-DEA6E5E167D7}"/>
    <dgm:cxn modelId="{FA73B22C-A760-4DB6-B658-C543A315E9B1}" srcId="{5D9A55C3-19C7-4151-A62D-8A5E62FFF364}" destId="{FC4BCC49-0296-4364-95BD-592C1456BC39}" srcOrd="2" destOrd="0" parTransId="{0737AE8B-2BAA-45CA-B7FE-DEFB37E6CA43}" sibTransId="{BE9B3760-8C00-403C-BA14-3FAFED3695FC}"/>
    <dgm:cxn modelId="{F5248E53-E482-4785-8E33-9FB3A1A0A40D}" type="presOf" srcId="{BD964659-983C-4D9B-B067-AD0E7C8DC361}" destId="{A69916D4-4EFE-4654-9070-462F6AEDCB25}" srcOrd="0" destOrd="0" presId="urn:microsoft.com/office/officeart/2005/8/layout/default"/>
    <dgm:cxn modelId="{150C758E-01D7-4D74-894A-049AEE435C19}" type="presOf" srcId="{61948F70-6400-40FC-98B8-C1AF948D37A2}" destId="{4BB8B57C-2048-46CA-969A-C2CB7D9B38AD}" srcOrd="0" destOrd="0" presId="urn:microsoft.com/office/officeart/2005/8/layout/default"/>
    <dgm:cxn modelId="{198479A1-171E-4580-B283-2313D2605574}" srcId="{5D9A55C3-19C7-4151-A62D-8A5E62FFF364}" destId="{FDE7E74F-0B94-4CEC-82DA-16DD9790F348}" srcOrd="1" destOrd="0" parTransId="{06BD66AA-79FA-4915-8206-423BA4B0CF46}" sibTransId="{148AEC42-49D3-40CC-9958-AE950FC6E5CF}"/>
    <dgm:cxn modelId="{0133CAC3-B783-454B-8DD5-C7613A2EBC59}" type="presOf" srcId="{5D9A55C3-19C7-4151-A62D-8A5E62FFF364}" destId="{C6282AB5-B925-45AC-88EA-B30046E8D242}" srcOrd="0" destOrd="0" presId="urn:microsoft.com/office/officeart/2005/8/layout/default"/>
    <dgm:cxn modelId="{EB7F84E0-EA45-4188-94E0-419B58DF4409}" type="presOf" srcId="{FDE7E74F-0B94-4CEC-82DA-16DD9790F348}" destId="{BDE149E2-E541-4F1B-B643-89450ABA8B64}" srcOrd="0" destOrd="0" presId="urn:microsoft.com/office/officeart/2005/8/layout/default"/>
    <dgm:cxn modelId="{1FB2DAF5-D6FE-457A-8CA1-7D427C12DDE7}" srcId="{5D9A55C3-19C7-4151-A62D-8A5E62FFF364}" destId="{61948F70-6400-40FC-98B8-C1AF948D37A2}" srcOrd="3" destOrd="0" parTransId="{A8A24911-F483-4C43-9D1F-3DC0A4D6D98F}" sibTransId="{67D4FCC7-6D5C-499E-8B9E-48689765840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723236A9-A3BF-436C-AA61-0706E4AD48D9}" type="presParOf" srcId="{C6282AB5-B925-45AC-88EA-B30046E8D242}" destId="{BDE149E2-E541-4F1B-B643-89450ABA8B64}" srcOrd="2" destOrd="0" presId="urn:microsoft.com/office/officeart/2005/8/layout/default"/>
    <dgm:cxn modelId="{B3BE0078-7316-4DD8-8F3A-9FB6B66ABD15}" type="presParOf" srcId="{C6282AB5-B925-45AC-88EA-B30046E8D242}" destId="{1DE37D5F-89C9-4FBA-8D5C-24161CE6DB28}" srcOrd="3" destOrd="0" presId="urn:microsoft.com/office/officeart/2005/8/layout/default"/>
    <dgm:cxn modelId="{58B340D7-CA44-467A-9A6C-2BE9CC642CA4}" type="presParOf" srcId="{C6282AB5-B925-45AC-88EA-B30046E8D242}" destId="{7B199017-2730-43A9-882D-5F7020275C6C}" srcOrd="4" destOrd="0" presId="urn:microsoft.com/office/officeart/2005/8/layout/default"/>
    <dgm:cxn modelId="{B1D7391F-6388-4E20-BF59-1E6CF65DB522}" type="presParOf" srcId="{C6282AB5-B925-45AC-88EA-B30046E8D242}" destId="{738410B3-1489-4B0F-9E36-64F8222765A4}" srcOrd="5" destOrd="0" presId="urn:microsoft.com/office/officeart/2005/8/layout/default"/>
    <dgm:cxn modelId="{DE7D7FBB-FB06-4B3E-8FC4-339015C855C9}" type="presParOf" srcId="{C6282AB5-B925-45AC-88EA-B30046E8D242}" destId="{4BB8B57C-2048-46CA-969A-C2CB7D9B38A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9A55C3-19C7-4151-A62D-8A5E62FFF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D964659-983C-4D9B-B067-AD0E7C8DC361}">
      <dgm:prSet phldrT="[Text]" custT="1"/>
      <dgm:spPr/>
      <dgm:t>
        <a:bodyPr/>
        <a:lstStyle/>
        <a:p>
          <a:pPr>
            <a:buFont typeface="+mj-lt"/>
            <a:buAutoNum type="alphaLcPeriod"/>
          </a:pPr>
          <a:r>
            <a:rPr lang="en-US" sz="2400" b="1" i="1" dirty="0"/>
            <a:t>“In @ $1.64 and out @ $4.50 for a 164% gain!” </a:t>
          </a:r>
          <a:r>
            <a:rPr lang="en-US" sz="2400" dirty="0"/>
            <a:t>- Jethro B</a:t>
          </a:r>
        </a:p>
      </dgm:t>
    </dgm:pt>
    <dgm:pt modelId="{41E8F395-BBB6-4E1C-948C-570E37368961}" type="parTrans" cxnId="{CDE15A14-1DB0-4E44-9E9B-22594AFBEA7E}">
      <dgm:prSet/>
      <dgm:spPr/>
      <dgm:t>
        <a:bodyPr/>
        <a:lstStyle/>
        <a:p>
          <a:endParaRPr lang="en-US"/>
        </a:p>
      </dgm:t>
    </dgm:pt>
    <dgm:pt modelId="{0DBFA92F-A459-4428-B7E9-DEA6E5E167D7}" type="sibTrans" cxnId="{CDE15A14-1DB0-4E44-9E9B-22594AFBEA7E}">
      <dgm:prSet/>
      <dgm:spPr/>
      <dgm:t>
        <a:bodyPr/>
        <a:lstStyle/>
        <a:p>
          <a:endParaRPr lang="en-US"/>
        </a:p>
      </dgm:t>
    </dgm:pt>
    <dgm:pt modelId="{FDE7E74F-0B94-4CEC-82DA-16DD9790F348}">
      <dgm:prSet phldrT="[Text]" custT="1"/>
      <dgm:spPr/>
      <dgm:t>
        <a:bodyPr/>
        <a:lstStyle/>
        <a:p>
          <a:pPr>
            <a:buFont typeface="+mj-lt"/>
            <a:buAutoNum type="alphaLcPeriod"/>
          </a:pPr>
          <a:r>
            <a:rPr lang="en-US" sz="2400" b="1" i="1" dirty="0"/>
            <a:t>“OMG Bryan! Went for a bike ride and came back to a 295% increase on WMT. You, my friend, are the Wizard of Options today. Thanks for this one, sir. You just made my week!” </a:t>
          </a:r>
          <a:r>
            <a:rPr lang="en-US" sz="2400" dirty="0"/>
            <a:t>- </a:t>
          </a:r>
          <a:r>
            <a:rPr lang="en-US" sz="2400" dirty="0" err="1"/>
            <a:t>RickR</a:t>
          </a:r>
          <a:endParaRPr lang="en-US" sz="2400" dirty="0"/>
        </a:p>
      </dgm:t>
    </dgm:pt>
    <dgm:pt modelId="{06BD66AA-79FA-4915-8206-423BA4B0CF46}" type="parTrans" cxnId="{198479A1-171E-4580-B283-2313D2605574}">
      <dgm:prSet/>
      <dgm:spPr/>
      <dgm:t>
        <a:bodyPr/>
        <a:lstStyle/>
        <a:p>
          <a:endParaRPr lang="en-US"/>
        </a:p>
      </dgm:t>
    </dgm:pt>
    <dgm:pt modelId="{148AEC42-49D3-40CC-9958-AE950FC6E5CF}" type="sibTrans" cxnId="{198479A1-171E-4580-B283-2313D2605574}">
      <dgm:prSet/>
      <dgm:spPr/>
      <dgm:t>
        <a:bodyPr/>
        <a:lstStyle/>
        <a:p>
          <a:endParaRPr lang="en-US"/>
        </a:p>
      </dgm:t>
    </dgm:pt>
    <dgm:pt modelId="{FC4BCC49-0296-4364-95BD-592C1456BC39}">
      <dgm:prSet phldrT="[Text]" custT="1"/>
      <dgm:spPr/>
      <dgm:t>
        <a:bodyPr/>
        <a:lstStyle/>
        <a:p>
          <a:pPr>
            <a:buFont typeface="+mj-lt"/>
            <a:buAutoNum type="alphaLcPeriod"/>
          </a:pPr>
          <a:r>
            <a:rPr lang="en-US" sz="2400" b="1" i="1" dirty="0"/>
            <a:t>“Wow! Just cashed out WMT for a 150% winner in an hour! </a:t>
          </a:r>
          <a:r>
            <a:rPr lang="en-US" sz="2400" b="1" i="1" dirty="0" err="1"/>
            <a:t>Gotta</a:t>
          </a:r>
          <a:r>
            <a:rPr lang="en-US" sz="2400" b="1" i="1" dirty="0"/>
            <a:t> love it!” </a:t>
          </a:r>
          <a:r>
            <a:rPr lang="en-US" sz="2400" dirty="0"/>
            <a:t>- Jeff F1</a:t>
          </a:r>
        </a:p>
      </dgm:t>
    </dgm:pt>
    <dgm:pt modelId="{0737AE8B-2BAA-45CA-B7FE-DEFB37E6CA43}" type="parTrans" cxnId="{FA73B22C-A760-4DB6-B658-C543A315E9B1}">
      <dgm:prSet/>
      <dgm:spPr/>
      <dgm:t>
        <a:bodyPr/>
        <a:lstStyle/>
        <a:p>
          <a:endParaRPr lang="en-US"/>
        </a:p>
      </dgm:t>
    </dgm:pt>
    <dgm:pt modelId="{BE9B3760-8C00-403C-BA14-3FAFED3695FC}" type="sibTrans" cxnId="{FA73B22C-A760-4DB6-B658-C543A315E9B1}">
      <dgm:prSet/>
      <dgm:spPr/>
      <dgm:t>
        <a:bodyPr/>
        <a:lstStyle/>
        <a:p>
          <a:endParaRPr lang="en-US"/>
        </a:p>
      </dgm:t>
    </dgm:pt>
    <dgm:pt modelId="{61948F70-6400-40FC-98B8-C1AF948D37A2}">
      <dgm:prSet phldrT="[Text]" custT="1"/>
      <dgm:spPr/>
      <dgm:t>
        <a:bodyPr/>
        <a:lstStyle/>
        <a:p>
          <a:pPr>
            <a:buFont typeface="+mj-lt"/>
            <a:buAutoNum type="alphaLcPeriod"/>
          </a:pPr>
          <a:r>
            <a:rPr lang="en-US" sz="2400" b="1" i="1" dirty="0"/>
            <a:t>“WMT - In @ $1.70 and out @ $8.20 for a 482% gain!”</a:t>
          </a:r>
          <a:r>
            <a:rPr lang="en-US" sz="2400" dirty="0"/>
            <a:t> - AI B2</a:t>
          </a:r>
        </a:p>
      </dgm:t>
    </dgm:pt>
    <dgm:pt modelId="{A8A24911-F483-4C43-9D1F-3DC0A4D6D98F}" type="parTrans" cxnId="{1FB2DAF5-D6FE-457A-8CA1-7D427C12DDE7}">
      <dgm:prSet/>
      <dgm:spPr/>
      <dgm:t>
        <a:bodyPr/>
        <a:lstStyle/>
        <a:p>
          <a:endParaRPr lang="en-US"/>
        </a:p>
      </dgm:t>
    </dgm:pt>
    <dgm:pt modelId="{67D4FCC7-6D5C-499E-8B9E-486897658408}" type="sibTrans" cxnId="{1FB2DAF5-D6FE-457A-8CA1-7D427C12DDE7}">
      <dgm:prSet/>
      <dgm:spPr/>
      <dgm:t>
        <a:bodyPr/>
        <a:lstStyle/>
        <a:p>
          <a:endParaRPr lang="en-US"/>
        </a:p>
      </dgm:t>
    </dgm:pt>
    <dgm:pt modelId="{C6282AB5-B925-45AC-88EA-B30046E8D242}" type="pres">
      <dgm:prSet presAssocID="{5D9A55C3-19C7-4151-A62D-8A5E62FFF364}" presName="diagram" presStyleCnt="0">
        <dgm:presLayoutVars>
          <dgm:dir/>
          <dgm:resizeHandles val="exact"/>
        </dgm:presLayoutVars>
      </dgm:prSet>
      <dgm:spPr/>
    </dgm:pt>
    <dgm:pt modelId="{A69916D4-4EFE-4654-9070-462F6AEDCB25}" type="pres">
      <dgm:prSet presAssocID="{BD964659-983C-4D9B-B067-AD0E7C8DC361}" presName="node" presStyleLbl="node1" presStyleIdx="0" presStyleCnt="4" custScaleX="157704" custLinFactNeighborY="6910">
        <dgm:presLayoutVars>
          <dgm:bulletEnabled val="1"/>
        </dgm:presLayoutVars>
      </dgm:prSet>
      <dgm:spPr/>
    </dgm:pt>
    <dgm:pt modelId="{45066C06-43C5-4DE7-9220-579999E025BD}" type="pres">
      <dgm:prSet presAssocID="{0DBFA92F-A459-4428-B7E9-DEA6E5E167D7}" presName="sibTrans" presStyleCnt="0"/>
      <dgm:spPr/>
    </dgm:pt>
    <dgm:pt modelId="{BDE149E2-E541-4F1B-B643-89450ABA8B64}" type="pres">
      <dgm:prSet presAssocID="{FDE7E74F-0B94-4CEC-82DA-16DD9790F348}" presName="node" presStyleLbl="node1" presStyleIdx="1" presStyleCnt="4" custScaleX="157704" custLinFactNeighborX="-4492" custLinFactNeighborY="6910">
        <dgm:presLayoutVars>
          <dgm:bulletEnabled val="1"/>
        </dgm:presLayoutVars>
      </dgm:prSet>
      <dgm:spPr/>
    </dgm:pt>
    <dgm:pt modelId="{1DE37D5F-89C9-4FBA-8D5C-24161CE6DB28}" type="pres">
      <dgm:prSet presAssocID="{148AEC42-49D3-40CC-9958-AE950FC6E5CF}" presName="sibTrans" presStyleCnt="0"/>
      <dgm:spPr/>
    </dgm:pt>
    <dgm:pt modelId="{7B199017-2730-43A9-882D-5F7020275C6C}" type="pres">
      <dgm:prSet presAssocID="{FC4BCC49-0296-4364-95BD-592C1456BC39}" presName="node" presStyleLbl="node1" presStyleIdx="2" presStyleCnt="4" custScaleX="157704" custLinFactNeighborY="6910">
        <dgm:presLayoutVars>
          <dgm:bulletEnabled val="1"/>
        </dgm:presLayoutVars>
      </dgm:prSet>
      <dgm:spPr/>
    </dgm:pt>
    <dgm:pt modelId="{738410B3-1489-4B0F-9E36-64F8222765A4}" type="pres">
      <dgm:prSet presAssocID="{BE9B3760-8C00-403C-BA14-3FAFED3695FC}" presName="sibTrans" presStyleCnt="0"/>
      <dgm:spPr/>
    </dgm:pt>
    <dgm:pt modelId="{4BB8B57C-2048-46CA-969A-C2CB7D9B38AD}" type="pres">
      <dgm:prSet presAssocID="{61948F70-6400-40FC-98B8-C1AF948D37A2}" presName="node" presStyleLbl="node1" presStyleIdx="3" presStyleCnt="4" custScaleX="157704" custLinFactNeighborX="-4493" custLinFactNeighborY="70">
        <dgm:presLayoutVars>
          <dgm:bulletEnabled val="1"/>
        </dgm:presLayoutVars>
      </dgm:prSet>
      <dgm:spPr/>
    </dgm:pt>
  </dgm:ptLst>
  <dgm:cxnLst>
    <dgm:cxn modelId="{D5765501-046A-4D9D-A556-D4E1669E8B11}" type="presOf" srcId="{FC4BCC49-0296-4364-95BD-592C1456BC39}" destId="{7B199017-2730-43A9-882D-5F7020275C6C}" srcOrd="0" destOrd="0" presId="urn:microsoft.com/office/officeart/2005/8/layout/default"/>
    <dgm:cxn modelId="{CDE15A14-1DB0-4E44-9E9B-22594AFBEA7E}" srcId="{5D9A55C3-19C7-4151-A62D-8A5E62FFF364}" destId="{BD964659-983C-4D9B-B067-AD0E7C8DC361}" srcOrd="0" destOrd="0" parTransId="{41E8F395-BBB6-4E1C-948C-570E37368961}" sibTransId="{0DBFA92F-A459-4428-B7E9-DEA6E5E167D7}"/>
    <dgm:cxn modelId="{FA73B22C-A760-4DB6-B658-C543A315E9B1}" srcId="{5D9A55C3-19C7-4151-A62D-8A5E62FFF364}" destId="{FC4BCC49-0296-4364-95BD-592C1456BC39}" srcOrd="2" destOrd="0" parTransId="{0737AE8B-2BAA-45CA-B7FE-DEFB37E6CA43}" sibTransId="{BE9B3760-8C00-403C-BA14-3FAFED3695FC}"/>
    <dgm:cxn modelId="{F5248E53-E482-4785-8E33-9FB3A1A0A40D}" type="presOf" srcId="{BD964659-983C-4D9B-B067-AD0E7C8DC361}" destId="{A69916D4-4EFE-4654-9070-462F6AEDCB25}" srcOrd="0" destOrd="0" presId="urn:microsoft.com/office/officeart/2005/8/layout/default"/>
    <dgm:cxn modelId="{150C758E-01D7-4D74-894A-049AEE435C19}" type="presOf" srcId="{61948F70-6400-40FC-98B8-C1AF948D37A2}" destId="{4BB8B57C-2048-46CA-969A-C2CB7D9B38AD}" srcOrd="0" destOrd="0" presId="urn:microsoft.com/office/officeart/2005/8/layout/default"/>
    <dgm:cxn modelId="{198479A1-171E-4580-B283-2313D2605574}" srcId="{5D9A55C3-19C7-4151-A62D-8A5E62FFF364}" destId="{FDE7E74F-0B94-4CEC-82DA-16DD9790F348}" srcOrd="1" destOrd="0" parTransId="{06BD66AA-79FA-4915-8206-423BA4B0CF46}" sibTransId="{148AEC42-49D3-40CC-9958-AE950FC6E5CF}"/>
    <dgm:cxn modelId="{0133CAC3-B783-454B-8DD5-C7613A2EBC59}" type="presOf" srcId="{5D9A55C3-19C7-4151-A62D-8A5E62FFF364}" destId="{C6282AB5-B925-45AC-88EA-B30046E8D242}" srcOrd="0" destOrd="0" presId="urn:microsoft.com/office/officeart/2005/8/layout/default"/>
    <dgm:cxn modelId="{EB7F84E0-EA45-4188-94E0-419B58DF4409}" type="presOf" srcId="{FDE7E74F-0B94-4CEC-82DA-16DD9790F348}" destId="{BDE149E2-E541-4F1B-B643-89450ABA8B64}" srcOrd="0" destOrd="0" presId="urn:microsoft.com/office/officeart/2005/8/layout/default"/>
    <dgm:cxn modelId="{1FB2DAF5-D6FE-457A-8CA1-7D427C12DDE7}" srcId="{5D9A55C3-19C7-4151-A62D-8A5E62FFF364}" destId="{61948F70-6400-40FC-98B8-C1AF948D37A2}" srcOrd="3" destOrd="0" parTransId="{A8A24911-F483-4C43-9D1F-3DC0A4D6D98F}" sibTransId="{67D4FCC7-6D5C-499E-8B9E-486897658408}"/>
    <dgm:cxn modelId="{470C51A4-8AAC-4F0A-96EB-1C8C94E68170}" type="presParOf" srcId="{C6282AB5-B925-45AC-88EA-B30046E8D242}" destId="{A69916D4-4EFE-4654-9070-462F6AEDCB25}" srcOrd="0" destOrd="0" presId="urn:microsoft.com/office/officeart/2005/8/layout/default"/>
    <dgm:cxn modelId="{EEAE8819-498D-4488-A044-2D87D0FAA766}" type="presParOf" srcId="{C6282AB5-B925-45AC-88EA-B30046E8D242}" destId="{45066C06-43C5-4DE7-9220-579999E025BD}" srcOrd="1" destOrd="0" presId="urn:microsoft.com/office/officeart/2005/8/layout/default"/>
    <dgm:cxn modelId="{723236A9-A3BF-436C-AA61-0706E4AD48D9}" type="presParOf" srcId="{C6282AB5-B925-45AC-88EA-B30046E8D242}" destId="{BDE149E2-E541-4F1B-B643-89450ABA8B64}" srcOrd="2" destOrd="0" presId="urn:microsoft.com/office/officeart/2005/8/layout/default"/>
    <dgm:cxn modelId="{B3BE0078-7316-4DD8-8F3A-9FB6B66ABD15}" type="presParOf" srcId="{C6282AB5-B925-45AC-88EA-B30046E8D242}" destId="{1DE37D5F-89C9-4FBA-8D5C-24161CE6DB28}" srcOrd="3" destOrd="0" presId="urn:microsoft.com/office/officeart/2005/8/layout/default"/>
    <dgm:cxn modelId="{58B340D7-CA44-467A-9A6C-2BE9CC642CA4}" type="presParOf" srcId="{C6282AB5-B925-45AC-88EA-B30046E8D242}" destId="{7B199017-2730-43A9-882D-5F7020275C6C}" srcOrd="4" destOrd="0" presId="urn:microsoft.com/office/officeart/2005/8/layout/default"/>
    <dgm:cxn modelId="{B1D7391F-6388-4E20-BF59-1E6CF65DB522}" type="presParOf" srcId="{C6282AB5-B925-45AC-88EA-B30046E8D242}" destId="{738410B3-1489-4B0F-9E36-64F8222765A4}" srcOrd="5" destOrd="0" presId="urn:microsoft.com/office/officeart/2005/8/layout/default"/>
    <dgm:cxn modelId="{DE7D7FBB-FB06-4B3E-8FC4-339015C855C9}" type="presParOf" srcId="{C6282AB5-B925-45AC-88EA-B30046E8D242}" destId="{4BB8B57C-2048-46CA-969A-C2CB7D9B38A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440F0-E69B-45D8-A227-3F3594D5D7FC}">
      <dsp:nvSpPr>
        <dsp:cNvPr id="0" name=""/>
        <dsp:cNvSpPr/>
      </dsp:nvSpPr>
      <dsp:spPr>
        <a:xfrm rot="10800000">
          <a:off x="2023653" y="2030"/>
          <a:ext cx="7334916" cy="704546"/>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685" tIns="76200" rIns="142240" bIns="76200" numCol="1" spcCol="1270" anchor="ctr" anchorCtr="0">
          <a:noAutofit/>
        </a:bodyPr>
        <a:lstStyle/>
        <a:p>
          <a:pPr marL="0" lvl="0" indent="0" algn="ctr" defTabSz="889000">
            <a:lnSpc>
              <a:spcPct val="90000"/>
            </a:lnSpc>
            <a:spcBef>
              <a:spcPct val="0"/>
            </a:spcBef>
            <a:spcAft>
              <a:spcPct val="35000"/>
            </a:spcAft>
            <a:buFont typeface="+mj-lt"/>
            <a:buNone/>
          </a:pPr>
          <a:r>
            <a:rPr lang="en-US" sz="2000" b="1" i="1" kern="1200" dirty="0"/>
            <a:t>“My portfolio has gone up 50% in the last two months!"</a:t>
          </a:r>
          <a:endParaRPr lang="en-US" sz="2000" kern="1200" dirty="0"/>
        </a:p>
      </dsp:txBody>
      <dsp:txXfrm rot="10800000">
        <a:off x="2199789" y="2030"/>
        <a:ext cx="7158780" cy="704546"/>
      </dsp:txXfrm>
    </dsp:sp>
    <dsp:sp modelId="{025C3A19-9504-4050-852B-319E85097236}">
      <dsp:nvSpPr>
        <dsp:cNvPr id="0" name=""/>
        <dsp:cNvSpPr/>
      </dsp:nvSpPr>
      <dsp:spPr>
        <a:xfrm>
          <a:off x="1671380" y="2030"/>
          <a:ext cx="704546" cy="704546"/>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2015E3-260D-4C9B-9A4A-D1EE2659120F}">
      <dsp:nvSpPr>
        <dsp:cNvPr id="0" name=""/>
        <dsp:cNvSpPr/>
      </dsp:nvSpPr>
      <dsp:spPr>
        <a:xfrm rot="10800000">
          <a:off x="2023653" y="914300"/>
          <a:ext cx="7334916" cy="704546"/>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685" tIns="76200" rIns="142240" bIns="76200" numCol="1" spcCol="1270" anchor="ctr" anchorCtr="0">
          <a:noAutofit/>
        </a:bodyPr>
        <a:lstStyle/>
        <a:p>
          <a:pPr marL="0" lvl="0" indent="0" algn="ctr" defTabSz="889000">
            <a:lnSpc>
              <a:spcPct val="90000"/>
            </a:lnSpc>
            <a:spcBef>
              <a:spcPct val="0"/>
            </a:spcBef>
            <a:spcAft>
              <a:spcPct val="35000"/>
            </a:spcAft>
            <a:buFont typeface="+mj-lt"/>
            <a:buNone/>
          </a:pPr>
          <a:r>
            <a:rPr lang="en-US" sz="2000" b="1" i="1" kern="1200" dirty="0"/>
            <a:t>“I almost doubled my entire portfolio in less than a year!”</a:t>
          </a:r>
          <a:endParaRPr lang="en-US" sz="2000" kern="1200" dirty="0"/>
        </a:p>
      </dsp:txBody>
      <dsp:txXfrm rot="10800000">
        <a:off x="2199789" y="914300"/>
        <a:ext cx="7158780" cy="704546"/>
      </dsp:txXfrm>
    </dsp:sp>
    <dsp:sp modelId="{F62FABF2-A3B1-4C9F-AF7C-6F8C021425E7}">
      <dsp:nvSpPr>
        <dsp:cNvPr id="0" name=""/>
        <dsp:cNvSpPr/>
      </dsp:nvSpPr>
      <dsp:spPr>
        <a:xfrm>
          <a:off x="1671380" y="914300"/>
          <a:ext cx="704546" cy="704546"/>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2053EB-BCDD-402D-8211-DA24564B8438}">
      <dsp:nvSpPr>
        <dsp:cNvPr id="0" name=""/>
        <dsp:cNvSpPr/>
      </dsp:nvSpPr>
      <dsp:spPr>
        <a:xfrm rot="10800000">
          <a:off x="2023653" y="1826570"/>
          <a:ext cx="7334916" cy="704546"/>
        </a:xfrm>
        <a:prstGeom prst="homePlat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685" tIns="76200" rIns="142240" bIns="76200" numCol="1" spcCol="1270" anchor="ctr" anchorCtr="0">
          <a:noAutofit/>
        </a:bodyPr>
        <a:lstStyle/>
        <a:p>
          <a:pPr marL="0" lvl="0" indent="0" algn="ctr" defTabSz="889000">
            <a:lnSpc>
              <a:spcPct val="90000"/>
            </a:lnSpc>
            <a:spcBef>
              <a:spcPct val="0"/>
            </a:spcBef>
            <a:spcAft>
              <a:spcPct val="35000"/>
            </a:spcAft>
            <a:buFont typeface="+mj-lt"/>
            <a:buNone/>
          </a:pPr>
          <a:r>
            <a:rPr lang="en-US" sz="2000" b="1" i="1" kern="1200" dirty="0"/>
            <a:t>“In 3 months, I turned $165k into a peak of $2.35 million!”</a:t>
          </a:r>
          <a:endParaRPr lang="en-US" sz="2000" kern="1200" dirty="0"/>
        </a:p>
      </dsp:txBody>
      <dsp:txXfrm rot="10800000">
        <a:off x="2199789" y="1826570"/>
        <a:ext cx="7158780" cy="704546"/>
      </dsp:txXfrm>
    </dsp:sp>
    <dsp:sp modelId="{FAD9E202-7D7D-4AF0-BF1C-46DB9324F48A}">
      <dsp:nvSpPr>
        <dsp:cNvPr id="0" name=""/>
        <dsp:cNvSpPr/>
      </dsp:nvSpPr>
      <dsp:spPr>
        <a:xfrm>
          <a:off x="1671380" y="1826570"/>
          <a:ext cx="704546" cy="704546"/>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1C4CB-292C-41A2-A67B-EF78FCD77646}">
      <dsp:nvSpPr>
        <dsp:cNvPr id="0" name=""/>
        <dsp:cNvSpPr/>
      </dsp:nvSpPr>
      <dsp:spPr>
        <a:xfrm rot="10800000">
          <a:off x="2023653" y="2738841"/>
          <a:ext cx="7334916" cy="704546"/>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685" tIns="64770" rIns="120904" bIns="64770" numCol="1" spcCol="1270" anchor="ctr" anchorCtr="0">
          <a:noAutofit/>
        </a:bodyPr>
        <a:lstStyle/>
        <a:p>
          <a:pPr marL="0" lvl="0" indent="0" algn="ctr" defTabSz="755650">
            <a:lnSpc>
              <a:spcPct val="90000"/>
            </a:lnSpc>
            <a:spcBef>
              <a:spcPct val="0"/>
            </a:spcBef>
            <a:spcAft>
              <a:spcPct val="35000"/>
            </a:spcAft>
            <a:buFont typeface="+mj-lt"/>
            <a:buNone/>
          </a:pPr>
          <a:r>
            <a:rPr lang="en-US" sz="1700" b="1" i="1" kern="1200" dirty="0"/>
            <a:t>“My original stake of $20,000 ended up at $185,000 in 9 months. I’m making more money from my part-time hobby than I do from my day job!”</a:t>
          </a:r>
          <a:endParaRPr lang="en-US" sz="1700" kern="1200" dirty="0"/>
        </a:p>
      </dsp:txBody>
      <dsp:txXfrm rot="10800000">
        <a:off x="2199789" y="2738841"/>
        <a:ext cx="7158780" cy="704546"/>
      </dsp:txXfrm>
    </dsp:sp>
    <dsp:sp modelId="{195F9342-BE62-4081-B8C4-E685DFD7B85E}">
      <dsp:nvSpPr>
        <dsp:cNvPr id="0" name=""/>
        <dsp:cNvSpPr/>
      </dsp:nvSpPr>
      <dsp:spPr>
        <a:xfrm>
          <a:off x="1671380" y="2738841"/>
          <a:ext cx="704546" cy="704546"/>
        </a:xfrm>
        <a:prstGeom prst="ellipse">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63241D-8907-4DCB-BE4F-F718BC961793}">
      <dsp:nvSpPr>
        <dsp:cNvPr id="0" name=""/>
        <dsp:cNvSpPr/>
      </dsp:nvSpPr>
      <dsp:spPr>
        <a:xfrm rot="10800000">
          <a:off x="2023653" y="3651111"/>
          <a:ext cx="7334916" cy="704546"/>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685" tIns="64770" rIns="120904" bIns="64770" numCol="1" spcCol="1270" anchor="ctr" anchorCtr="0">
          <a:noAutofit/>
        </a:bodyPr>
        <a:lstStyle/>
        <a:p>
          <a:pPr marL="0" lvl="0" indent="0" algn="ctr" defTabSz="755650">
            <a:lnSpc>
              <a:spcPct val="90000"/>
            </a:lnSpc>
            <a:spcBef>
              <a:spcPct val="0"/>
            </a:spcBef>
            <a:spcAft>
              <a:spcPct val="35000"/>
            </a:spcAft>
            <a:buFont typeface="+mj-lt"/>
            <a:buNone/>
          </a:pPr>
          <a:r>
            <a:rPr lang="en-US" sz="1700" b="1" i="1" kern="1200" dirty="0"/>
            <a:t>“I’ve grown my account from $1.1 million to nearly $8 million in just three years using what I’ve learned in the war room!”</a:t>
          </a:r>
          <a:endParaRPr lang="en-US" sz="1700" kern="1200" dirty="0"/>
        </a:p>
      </dsp:txBody>
      <dsp:txXfrm rot="10800000">
        <a:off x="2199789" y="3651111"/>
        <a:ext cx="7158780" cy="704546"/>
      </dsp:txXfrm>
    </dsp:sp>
    <dsp:sp modelId="{6ADC2350-BF60-4B16-A61A-3B3885683C64}">
      <dsp:nvSpPr>
        <dsp:cNvPr id="0" name=""/>
        <dsp:cNvSpPr/>
      </dsp:nvSpPr>
      <dsp:spPr>
        <a:xfrm>
          <a:off x="1671380" y="3651111"/>
          <a:ext cx="704546" cy="704546"/>
        </a:xfrm>
        <a:prstGeom prst="ellipse">
          <a:avLst/>
        </a:prstGeom>
        <a:solidFill>
          <a:schemeClr val="accent6">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0" y="1287692"/>
          <a:ext cx="3446859" cy="206811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Font typeface="+mj-lt"/>
            <a:buNone/>
          </a:pPr>
          <a:r>
            <a:rPr lang="en-US" sz="3600" b="1" i="1" kern="1200" dirty="0"/>
            <a:t>“Locked in 44% on MNST.”</a:t>
          </a:r>
          <a:endParaRPr lang="en-US" sz="3600" kern="1200" dirty="0"/>
        </a:p>
      </dsp:txBody>
      <dsp:txXfrm>
        <a:off x="0" y="1287692"/>
        <a:ext cx="3446859" cy="2068115"/>
      </dsp:txXfrm>
    </dsp:sp>
    <dsp:sp modelId="{DA0767F2-7C79-4DDA-95C4-FF6BBEF2E9DF}">
      <dsp:nvSpPr>
        <dsp:cNvPr id="0" name=""/>
        <dsp:cNvSpPr/>
      </dsp:nvSpPr>
      <dsp:spPr>
        <a:xfrm>
          <a:off x="3803471" y="1299605"/>
          <a:ext cx="3446859" cy="206811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Font typeface="+mj-lt"/>
            <a:buNone/>
          </a:pPr>
          <a:r>
            <a:rPr lang="en-US" sz="3600" b="1" i="1" kern="1200" dirty="0"/>
            <a:t>“MNST - 24% profit.”</a:t>
          </a:r>
          <a:endParaRPr lang="en-US" sz="3600" kern="1200" dirty="0"/>
        </a:p>
      </dsp:txBody>
      <dsp:txXfrm>
        <a:off x="3803471" y="1299605"/>
        <a:ext cx="3446859" cy="2068115"/>
      </dsp:txXfrm>
    </dsp:sp>
    <dsp:sp modelId="{617734D5-2F01-4ECE-B849-DD76A1F5DE42}">
      <dsp:nvSpPr>
        <dsp:cNvPr id="0" name=""/>
        <dsp:cNvSpPr/>
      </dsp:nvSpPr>
      <dsp:spPr>
        <a:xfrm>
          <a:off x="7559272" y="1299605"/>
          <a:ext cx="3446859" cy="206811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Font typeface="+mj-lt"/>
            <a:buNone/>
          </a:pPr>
          <a:r>
            <a:rPr lang="en-US" sz="3600" b="1" i="1" kern="1200" dirty="0"/>
            <a:t>“Great morning! WMT and MNST paid off!”</a:t>
          </a:r>
          <a:endParaRPr lang="en-US" sz="3600" kern="1200" dirty="0"/>
        </a:p>
      </dsp:txBody>
      <dsp:txXfrm>
        <a:off x="7559272" y="1299605"/>
        <a:ext cx="3446859" cy="20681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155108" y="1398"/>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“In @ $3.75 and out @ $4.75 for a 26.7% gain. Thanks, BB!” </a:t>
          </a:r>
          <a:r>
            <a:rPr lang="en-US" sz="2400" kern="1200" dirty="0"/>
            <a:t>- Brad T</a:t>
          </a:r>
        </a:p>
      </dsp:txBody>
      <dsp:txXfrm>
        <a:off x="155108" y="1398"/>
        <a:ext cx="3349916" cy="2009949"/>
      </dsp:txXfrm>
    </dsp:sp>
    <dsp:sp modelId="{DA0767F2-7C79-4DDA-95C4-FF6BBEF2E9DF}">
      <dsp:nvSpPr>
        <dsp:cNvPr id="0" name=""/>
        <dsp:cNvSpPr/>
      </dsp:nvSpPr>
      <dsp:spPr>
        <a:xfrm>
          <a:off x="3840016" y="1398"/>
          <a:ext cx="3349916"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“In @ $3.75 and out @ $4.83 for a 29% win. Thank you, Bryan!” </a:t>
          </a:r>
          <a:r>
            <a:rPr lang="en-US" sz="2400" kern="1200" dirty="0"/>
            <a:t>- </a:t>
          </a:r>
          <a:r>
            <a:rPr lang="en-US" sz="2400" kern="1200" dirty="0" err="1"/>
            <a:t>SpacemanSnoopy</a:t>
          </a:r>
          <a:endParaRPr lang="en-US" sz="2400" kern="1200" dirty="0"/>
        </a:p>
      </dsp:txBody>
      <dsp:txXfrm>
        <a:off x="3840016" y="1398"/>
        <a:ext cx="3349916" cy="2009949"/>
      </dsp:txXfrm>
    </dsp:sp>
    <dsp:sp modelId="{617734D5-2F01-4ECE-B849-DD76A1F5DE42}">
      <dsp:nvSpPr>
        <dsp:cNvPr id="0" name=""/>
        <dsp:cNvSpPr/>
      </dsp:nvSpPr>
      <dsp:spPr>
        <a:xfrm>
          <a:off x="7524924" y="1398"/>
          <a:ext cx="3349916"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“Bryan - thanks for the DXCM trade. In @ $3.80 and out @ $4.80 for a 26.32% gain.” </a:t>
          </a:r>
          <a:r>
            <a:rPr lang="en-US" sz="2400" kern="1200" dirty="0"/>
            <a:t>- Mike2024</a:t>
          </a:r>
        </a:p>
      </dsp:txBody>
      <dsp:txXfrm>
        <a:off x="7524924" y="1398"/>
        <a:ext cx="3349916" cy="2009949"/>
      </dsp:txXfrm>
    </dsp:sp>
    <dsp:sp modelId="{21780534-EF8A-4965-A785-002A62E18B7A}">
      <dsp:nvSpPr>
        <dsp:cNvPr id="0" name=""/>
        <dsp:cNvSpPr/>
      </dsp:nvSpPr>
      <dsp:spPr>
        <a:xfrm>
          <a:off x="967831" y="2346339"/>
          <a:ext cx="3349916"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“In @ $3.71 and out @ $4.80 for a nice 29% win. Thank you, BB.” </a:t>
          </a:r>
          <a:r>
            <a:rPr lang="en-US" sz="2400" kern="1200" dirty="0"/>
            <a:t>- a747guy</a:t>
          </a:r>
        </a:p>
      </dsp:txBody>
      <dsp:txXfrm>
        <a:off x="967831" y="2346339"/>
        <a:ext cx="3349916" cy="2009949"/>
      </dsp:txXfrm>
    </dsp:sp>
    <dsp:sp modelId="{169FA8BB-6A59-48CF-BD10-0327C06D160B}">
      <dsp:nvSpPr>
        <dsp:cNvPr id="0" name=""/>
        <dsp:cNvSpPr/>
      </dsp:nvSpPr>
      <dsp:spPr>
        <a:xfrm>
          <a:off x="4652740" y="2346339"/>
          <a:ext cx="5409378" cy="200994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“DXCM - in @ $3.79 and out @ $4.70 (24% gain). I’ve been keeping a running total of all the trades here from various programs I’ve bought. This is the only one consistently making money from selling options! Thank you!!!” </a:t>
          </a:r>
          <a:r>
            <a:rPr lang="en-US" sz="2200" kern="1200" dirty="0"/>
            <a:t>- </a:t>
          </a:r>
          <a:r>
            <a:rPr lang="en-US" sz="2200" kern="1200" dirty="0" err="1"/>
            <a:t>GuitarLady</a:t>
          </a:r>
          <a:r>
            <a:rPr lang="en-US" sz="2200" kern="1200" dirty="0"/>
            <a:t> </a:t>
          </a:r>
        </a:p>
      </dsp:txBody>
      <dsp:txXfrm>
        <a:off x="4652740" y="2346339"/>
        <a:ext cx="5409378" cy="200994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155108" y="1398"/>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“Locked in 128% profit on DKS!” </a:t>
          </a:r>
          <a:r>
            <a:rPr lang="en-US" sz="2400" kern="1200" dirty="0"/>
            <a:t>- coachrogers92 </a:t>
          </a:r>
        </a:p>
      </dsp:txBody>
      <dsp:txXfrm>
        <a:off x="155108" y="1398"/>
        <a:ext cx="3349916" cy="2009949"/>
      </dsp:txXfrm>
    </dsp:sp>
    <dsp:sp modelId="{DA0767F2-7C79-4DDA-95C4-FF6BBEF2E9DF}">
      <dsp:nvSpPr>
        <dsp:cNvPr id="0" name=""/>
        <dsp:cNvSpPr/>
      </dsp:nvSpPr>
      <dsp:spPr>
        <a:xfrm>
          <a:off x="3840016" y="1398"/>
          <a:ext cx="3349916"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“Almost a double on DKS this morning! In @ $5.69 and out @ $11 (93% gain). Thanks again!” </a:t>
          </a:r>
          <a:r>
            <a:rPr lang="en-US" sz="2400" kern="1200" dirty="0"/>
            <a:t>- Eddy B</a:t>
          </a:r>
        </a:p>
      </dsp:txBody>
      <dsp:txXfrm>
        <a:off x="3840016" y="1398"/>
        <a:ext cx="3349916" cy="2009949"/>
      </dsp:txXfrm>
    </dsp:sp>
    <dsp:sp modelId="{617734D5-2F01-4ECE-B849-DD76A1F5DE42}">
      <dsp:nvSpPr>
        <dsp:cNvPr id="0" name=""/>
        <dsp:cNvSpPr/>
      </dsp:nvSpPr>
      <dsp:spPr>
        <a:xfrm>
          <a:off x="7524924" y="1398"/>
          <a:ext cx="3349916"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“Took a 103% gain on DKS. Thanks, Bryan!” </a:t>
          </a:r>
          <a:r>
            <a:rPr lang="en-US" sz="2400" kern="1200" dirty="0"/>
            <a:t>- Ron-</a:t>
          </a:r>
          <a:r>
            <a:rPr lang="en-US" sz="2400" kern="1200" dirty="0" err="1"/>
            <a:t>WashMo</a:t>
          </a:r>
          <a:endParaRPr lang="en-US" sz="2400" kern="1200" dirty="0"/>
        </a:p>
      </dsp:txBody>
      <dsp:txXfrm>
        <a:off x="7524924" y="1398"/>
        <a:ext cx="3349916" cy="2009949"/>
      </dsp:txXfrm>
    </dsp:sp>
    <dsp:sp modelId="{21780534-EF8A-4965-A785-002A62E18B7A}">
      <dsp:nvSpPr>
        <dsp:cNvPr id="0" name=""/>
        <dsp:cNvSpPr/>
      </dsp:nvSpPr>
      <dsp:spPr>
        <a:xfrm>
          <a:off x="430723" y="2346339"/>
          <a:ext cx="4939786"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mj-lt"/>
            <a:buNone/>
          </a:pPr>
          <a:r>
            <a:rPr lang="en-US" sz="2100" b="1" i="1" kern="1200" dirty="0"/>
            <a:t>“Wow!!! Huge shout out to Bryan on one of the best days ever for me. Up 73% on DKS… plus a double on MU and a big gain on IWM. You are </a:t>
          </a:r>
          <a:r>
            <a:rPr lang="en-US" sz="2100" b="1" i="1" kern="1200" dirty="0" err="1"/>
            <a:t>killin</a:t>
          </a:r>
          <a:r>
            <a:rPr lang="en-US" sz="2100" b="1" i="1" kern="1200" dirty="0"/>
            <a:t>’ it, buddy. Thanks so much.” </a:t>
          </a:r>
          <a:r>
            <a:rPr lang="en-US" sz="2100" kern="1200" dirty="0"/>
            <a:t>- </a:t>
          </a:r>
          <a:r>
            <a:rPr lang="en-US" sz="2100" kern="1200" dirty="0" err="1"/>
            <a:t>RickR</a:t>
          </a:r>
          <a:endParaRPr lang="en-US" sz="2100" kern="1200" dirty="0"/>
        </a:p>
      </dsp:txBody>
      <dsp:txXfrm>
        <a:off x="430723" y="2346339"/>
        <a:ext cx="4939786" cy="2009949"/>
      </dsp:txXfrm>
    </dsp:sp>
    <dsp:sp modelId="{169FA8BB-6A59-48CF-BD10-0327C06D160B}">
      <dsp:nvSpPr>
        <dsp:cNvPr id="0" name=""/>
        <dsp:cNvSpPr/>
      </dsp:nvSpPr>
      <dsp:spPr>
        <a:xfrm>
          <a:off x="5705501" y="2346339"/>
          <a:ext cx="4893725" cy="200994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mj-lt"/>
            <a:buNone/>
          </a:pPr>
          <a:r>
            <a:rPr lang="en-US" sz="2100" b="1" i="1" kern="1200" dirty="0"/>
            <a:t>“What a morning! DKS – In @ $5.60 and out @ $10.15 for a profit of $4,536. IWM – In @ $1.50 and out @ $3.30 for a profit of $3,573. MU – In @ $8.30 and out @ $18 for a profit of $9,679. Total this morning is $17,788. Thanks, Bryan!” </a:t>
          </a:r>
          <a:r>
            <a:rPr lang="en-US" sz="2100" kern="1200" dirty="0"/>
            <a:t>- WLLY</a:t>
          </a:r>
        </a:p>
      </dsp:txBody>
      <dsp:txXfrm>
        <a:off x="5705501" y="2346339"/>
        <a:ext cx="4893725" cy="200994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64526" y="140285"/>
          <a:ext cx="5282952"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“My original stake of $20,000 ended up being $185,000. I have proﬁted more than my day job paycheck... and that was only [after 9 months] part-time in The War Room.”</a:t>
          </a:r>
          <a:r>
            <a:rPr lang="en-US" sz="2400" b="1" kern="1200" dirty="0"/>
            <a:t> </a:t>
          </a:r>
          <a:r>
            <a:rPr lang="en-US" sz="2400" kern="1200" dirty="0"/>
            <a:t>- David D.</a:t>
          </a:r>
        </a:p>
      </dsp:txBody>
      <dsp:txXfrm>
        <a:off x="64526" y="140285"/>
        <a:ext cx="5282952" cy="2009949"/>
      </dsp:txXfrm>
    </dsp:sp>
    <dsp:sp modelId="{BDE149E2-E541-4F1B-B643-89450ABA8B64}">
      <dsp:nvSpPr>
        <dsp:cNvPr id="0" name=""/>
        <dsp:cNvSpPr/>
      </dsp:nvSpPr>
      <dsp:spPr>
        <a:xfrm>
          <a:off x="5531992" y="140285"/>
          <a:ext cx="5282952"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“My War Room portfolio has gone up over 50% in the last two months, from $65,000 to over $100,000. I love The War Room and can’t think of a better trading and learning community.” </a:t>
          </a:r>
          <a:r>
            <a:rPr lang="en-US" sz="2400" kern="1200" dirty="0"/>
            <a:t>- Matthew </a:t>
          </a:r>
        </a:p>
      </dsp:txBody>
      <dsp:txXfrm>
        <a:off x="5531992" y="140285"/>
        <a:ext cx="5282952" cy="2009949"/>
      </dsp:txXfrm>
    </dsp:sp>
    <dsp:sp modelId="{7B199017-2730-43A9-882D-5F7020275C6C}">
      <dsp:nvSpPr>
        <dsp:cNvPr id="0" name=""/>
        <dsp:cNvSpPr/>
      </dsp:nvSpPr>
      <dsp:spPr>
        <a:xfrm>
          <a:off x="64526" y="2347738"/>
          <a:ext cx="5282952"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Font typeface="+mj-lt"/>
            <a:buNone/>
          </a:pPr>
          <a:r>
            <a:rPr lang="en-US" sz="1900" b="1" i="1" kern="1200" dirty="0"/>
            <a:t>“With this last trade in Roku today, I managed a proﬁt of $200,000 with a starting stake of $25,000 in just four months trading in The War Room. I couldn’t manage this without the trades of Bryan, Karim, and George. My son wants me to buy a </a:t>
          </a:r>
          <a:r>
            <a:rPr lang="en-US" sz="1900" b="1" i="1" kern="1200" dirty="0" err="1"/>
            <a:t>lambo</a:t>
          </a:r>
          <a:r>
            <a:rPr lang="en-US" sz="1900" b="1" i="1" kern="1200" dirty="0"/>
            <a:t>, but that’s not </a:t>
          </a:r>
          <a:r>
            <a:rPr lang="en-US" sz="1900" b="1" i="1" kern="1200" dirty="0" err="1"/>
            <a:t>gonna</a:t>
          </a:r>
          <a:r>
            <a:rPr lang="en-US" sz="1900" b="1" i="1" kern="1200" dirty="0"/>
            <a:t> happen. Maybe a beautiful classic car!”</a:t>
          </a:r>
          <a:r>
            <a:rPr lang="en-US" sz="1900" kern="1200" dirty="0"/>
            <a:t> - Mohammed</a:t>
          </a:r>
        </a:p>
      </dsp:txBody>
      <dsp:txXfrm>
        <a:off x="64526" y="2347738"/>
        <a:ext cx="5282952" cy="2009949"/>
      </dsp:txXfrm>
    </dsp:sp>
    <dsp:sp modelId="{4BB8B57C-2048-46CA-969A-C2CB7D9B38AD}">
      <dsp:nvSpPr>
        <dsp:cNvPr id="0" name=""/>
        <dsp:cNvSpPr/>
      </dsp:nvSpPr>
      <dsp:spPr>
        <a:xfrm>
          <a:off x="5531959" y="2347738"/>
          <a:ext cx="5282952"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“I started The War Room back on May 25, 2020. By February 2021 I turned $90,000 into $178,000. I almost DOUBLED my entire account in less than a year!”</a:t>
          </a:r>
          <a:r>
            <a:rPr lang="en-US" sz="2400" kern="1200" dirty="0"/>
            <a:t> - Tad</a:t>
          </a:r>
        </a:p>
      </dsp:txBody>
      <dsp:txXfrm>
        <a:off x="5531959" y="2347738"/>
        <a:ext cx="5282952" cy="200994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0" y="0"/>
          <a:ext cx="5383943" cy="156646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“First 10 days of May and my account is up 53%.”</a:t>
          </a:r>
          <a:r>
            <a:rPr lang="en-US" sz="2400" kern="1200" dirty="0"/>
            <a:t> - Thom</a:t>
          </a:r>
        </a:p>
      </dsp:txBody>
      <dsp:txXfrm>
        <a:off x="0" y="0"/>
        <a:ext cx="5383943" cy="1566468"/>
      </dsp:txXfrm>
    </dsp:sp>
    <dsp:sp modelId="{7B199017-2730-43A9-882D-5F7020275C6C}">
      <dsp:nvSpPr>
        <dsp:cNvPr id="0" name=""/>
        <dsp:cNvSpPr/>
      </dsp:nvSpPr>
      <dsp:spPr>
        <a:xfrm>
          <a:off x="5752471" y="0"/>
          <a:ext cx="5248501" cy="160035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b="1" i="1" kern="1200" dirty="0"/>
            <a:t>“When I started at The War Room, I was very new at this. But in three months, I turned $165,000 into peak gains of $2.35 MILLION!” </a:t>
          </a:r>
          <a:r>
            <a:rPr lang="en-US" sz="2500" kern="1200" dirty="0"/>
            <a:t>- George</a:t>
          </a:r>
        </a:p>
      </dsp:txBody>
      <dsp:txXfrm>
        <a:off x="5752471" y="0"/>
        <a:ext cx="5248501" cy="1600359"/>
      </dsp:txXfrm>
    </dsp:sp>
    <dsp:sp modelId="{4BB8B57C-2048-46CA-969A-C2CB7D9B38AD}">
      <dsp:nvSpPr>
        <dsp:cNvPr id="0" name=""/>
        <dsp:cNvSpPr/>
      </dsp:nvSpPr>
      <dsp:spPr>
        <a:xfrm>
          <a:off x="45222" y="1845978"/>
          <a:ext cx="10946528" cy="251170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“I know many here are like me, joining The War Room with the hope to improve our retirement account. I had never traded options before joining The War Room. [Yet] I can comfortably say (even with market ups and downs) that I have now achieved a 100% return from my initial capital ($150,000 into more than $300,000). The eight-month gain from trading has easily </a:t>
          </a:r>
          <a:r>
            <a:rPr lang="en-US" sz="2200" b="1" i="1" kern="1200" dirty="0" err="1"/>
            <a:t>outearned</a:t>
          </a:r>
          <a:r>
            <a:rPr lang="en-US" sz="2200" b="1" i="1" kern="1200" dirty="0"/>
            <a:t> my salary (before tax). This has been an incredible journey, from not knowing anything about options trading to doubling my account in less than nine months. Thank you, my TEACHERS.” </a:t>
          </a:r>
          <a:r>
            <a:rPr lang="en-US" sz="2200" kern="1200" dirty="0"/>
            <a:t>- Ken W.</a:t>
          </a:r>
        </a:p>
      </dsp:txBody>
      <dsp:txXfrm>
        <a:off x="45222" y="1845978"/>
        <a:ext cx="10946528" cy="25117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155108" y="1398"/>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b="1" i="1" kern="1200" dirty="0"/>
            <a:t>“Bought XYZ @ $4.57 and sold @ $13.30 (191% gain).”</a:t>
          </a:r>
          <a:r>
            <a:rPr lang="en-US" sz="2500" kern="1200" dirty="0"/>
            <a:t> - </a:t>
          </a:r>
          <a:r>
            <a:rPr lang="en-US" sz="2500" kern="1200" dirty="0" err="1"/>
            <a:t>Iham</a:t>
          </a:r>
          <a:r>
            <a:rPr lang="en-US" sz="2500" kern="1200" dirty="0"/>
            <a:t> </a:t>
          </a:r>
        </a:p>
      </dsp:txBody>
      <dsp:txXfrm>
        <a:off x="155108" y="1398"/>
        <a:ext cx="3349916" cy="2009949"/>
      </dsp:txXfrm>
    </dsp:sp>
    <dsp:sp modelId="{DA0767F2-7C79-4DDA-95C4-FF6BBEF2E9DF}">
      <dsp:nvSpPr>
        <dsp:cNvPr id="0" name=""/>
        <dsp:cNvSpPr/>
      </dsp:nvSpPr>
      <dsp:spPr>
        <a:xfrm>
          <a:off x="3840016" y="1398"/>
          <a:ext cx="3349916"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b="1" i="1" kern="1200" dirty="0"/>
            <a:t>“In @ $4.58 and out @ $13.40 (193% gain).”</a:t>
          </a:r>
          <a:r>
            <a:rPr lang="en-US" sz="2500" kern="1200" dirty="0"/>
            <a:t> - </a:t>
          </a:r>
          <a:r>
            <a:rPr lang="en-US" sz="2500" kern="1200" dirty="0" err="1"/>
            <a:t>LarryD</a:t>
          </a:r>
          <a:endParaRPr lang="en-US" sz="2500" kern="1200" dirty="0"/>
        </a:p>
      </dsp:txBody>
      <dsp:txXfrm>
        <a:off x="3840016" y="1398"/>
        <a:ext cx="3349916" cy="2009949"/>
      </dsp:txXfrm>
    </dsp:sp>
    <dsp:sp modelId="{617734D5-2F01-4ECE-B849-DD76A1F5DE42}">
      <dsp:nvSpPr>
        <dsp:cNvPr id="0" name=""/>
        <dsp:cNvSpPr/>
      </dsp:nvSpPr>
      <dsp:spPr>
        <a:xfrm>
          <a:off x="7524924" y="1398"/>
          <a:ext cx="3349916"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b="1" i="1" kern="1200"/>
            <a:t>“Bryan - made 280% on XYZ. Nice profit.”</a:t>
          </a:r>
          <a:r>
            <a:rPr lang="en-US" sz="2500" kern="1200"/>
            <a:t> - Cycleman007</a:t>
          </a:r>
        </a:p>
      </dsp:txBody>
      <dsp:txXfrm>
        <a:off x="7524924" y="1398"/>
        <a:ext cx="3349916" cy="2009949"/>
      </dsp:txXfrm>
    </dsp:sp>
    <dsp:sp modelId="{21780534-EF8A-4965-A785-002A62E18B7A}">
      <dsp:nvSpPr>
        <dsp:cNvPr id="0" name=""/>
        <dsp:cNvSpPr/>
      </dsp:nvSpPr>
      <dsp:spPr>
        <a:xfrm>
          <a:off x="155108" y="2346339"/>
          <a:ext cx="3349916"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b="1" i="1" kern="1200" dirty="0"/>
            <a:t>“In @ $4.44 and out @ $13.38 for a 201% winner! Thanks for the great trade BB!”</a:t>
          </a:r>
          <a:r>
            <a:rPr lang="en-US" sz="2500" kern="1200" dirty="0"/>
            <a:t> - </a:t>
          </a:r>
          <a:r>
            <a:rPr lang="en-US" sz="2500" kern="1200" dirty="0" err="1"/>
            <a:t>SpacemanSnoopy</a:t>
          </a:r>
          <a:endParaRPr lang="en-US" sz="2500" kern="1200" dirty="0"/>
        </a:p>
      </dsp:txBody>
      <dsp:txXfrm>
        <a:off x="155108" y="2346339"/>
        <a:ext cx="3349916" cy="2009949"/>
      </dsp:txXfrm>
    </dsp:sp>
    <dsp:sp modelId="{169FA8BB-6A59-48CF-BD10-0327C06D160B}">
      <dsp:nvSpPr>
        <dsp:cNvPr id="0" name=""/>
        <dsp:cNvSpPr/>
      </dsp:nvSpPr>
      <dsp:spPr>
        <a:xfrm>
          <a:off x="3840016" y="2346339"/>
          <a:ext cx="3349916" cy="200994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b="1" i="1" kern="1200" dirty="0"/>
            <a:t>“I opened 1 contract @ $4.52 and closed @ $12.70 for a profit of 181%. Thanks, BB!”</a:t>
          </a:r>
          <a:r>
            <a:rPr lang="en-US" sz="2500" kern="1200" dirty="0"/>
            <a:t> - </a:t>
          </a:r>
          <a:r>
            <a:rPr lang="en-US" sz="2500" kern="1200" dirty="0" err="1"/>
            <a:t>PamelaH</a:t>
          </a:r>
          <a:endParaRPr lang="en-US" sz="2500" kern="1200" dirty="0"/>
        </a:p>
      </dsp:txBody>
      <dsp:txXfrm>
        <a:off x="3840016" y="2346339"/>
        <a:ext cx="3349916" cy="2009949"/>
      </dsp:txXfrm>
    </dsp:sp>
    <dsp:sp modelId="{8BF12E28-A584-48BF-9005-3330C447474F}">
      <dsp:nvSpPr>
        <dsp:cNvPr id="0" name=""/>
        <dsp:cNvSpPr/>
      </dsp:nvSpPr>
      <dsp:spPr>
        <a:xfrm>
          <a:off x="7536515" y="2346339"/>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b="1" i="1" kern="1200" dirty="0"/>
            <a:t>“Way to go, Bryan! You nailed it. Thank you for a 190% Overnight Win!”</a:t>
          </a:r>
          <a:r>
            <a:rPr lang="en-US" sz="2500" kern="1200" dirty="0"/>
            <a:t> - </a:t>
          </a:r>
          <a:r>
            <a:rPr lang="en-US" sz="2500" kern="1200" dirty="0" err="1"/>
            <a:t>Mike_Mc</a:t>
          </a:r>
          <a:endParaRPr lang="en-US" sz="2500" kern="1200" dirty="0"/>
        </a:p>
      </dsp:txBody>
      <dsp:txXfrm>
        <a:off x="7536515" y="2346339"/>
        <a:ext cx="3349916" cy="20099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155108" y="1398"/>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“I closed the 5 contracts I opened @ $2.60 for $7.50 (188%). Thanks, Bryan!” </a:t>
          </a:r>
          <a:r>
            <a:rPr lang="en-US" sz="2200" kern="1200" dirty="0"/>
            <a:t>- DavidB10</a:t>
          </a:r>
        </a:p>
      </dsp:txBody>
      <dsp:txXfrm>
        <a:off x="155108" y="1398"/>
        <a:ext cx="3349916" cy="2009949"/>
      </dsp:txXfrm>
    </dsp:sp>
    <dsp:sp modelId="{DA0767F2-7C79-4DDA-95C4-FF6BBEF2E9DF}">
      <dsp:nvSpPr>
        <dsp:cNvPr id="0" name=""/>
        <dsp:cNvSpPr/>
      </dsp:nvSpPr>
      <dsp:spPr>
        <a:xfrm>
          <a:off x="3840016" y="1398"/>
          <a:ext cx="3349916"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“In @ $2.60 and out @ $7.27 (180%). Super WIN!!!”</a:t>
          </a:r>
          <a:r>
            <a:rPr lang="en-US" sz="2200" kern="1200" dirty="0"/>
            <a:t> - </a:t>
          </a:r>
          <a:r>
            <a:rPr lang="en-US" sz="2200" kern="1200" dirty="0" err="1"/>
            <a:t>GaryLih</a:t>
          </a:r>
          <a:endParaRPr lang="en-US" sz="2200" kern="1200" dirty="0"/>
        </a:p>
      </dsp:txBody>
      <dsp:txXfrm>
        <a:off x="3840016" y="1398"/>
        <a:ext cx="3349916" cy="2009949"/>
      </dsp:txXfrm>
    </dsp:sp>
    <dsp:sp modelId="{617734D5-2F01-4ECE-B849-DD76A1F5DE42}">
      <dsp:nvSpPr>
        <dsp:cNvPr id="0" name=""/>
        <dsp:cNvSpPr/>
      </dsp:nvSpPr>
      <dsp:spPr>
        <a:xfrm>
          <a:off x="7524924" y="1398"/>
          <a:ext cx="3349916"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“480% Gain on TRIP – WOW!” </a:t>
          </a:r>
          <a:r>
            <a:rPr lang="en-US" sz="2200" kern="1200" dirty="0"/>
            <a:t>- </a:t>
          </a:r>
          <a:r>
            <a:rPr lang="en-US" sz="2200" kern="1200" dirty="0" err="1"/>
            <a:t>ScubaRichard</a:t>
          </a:r>
          <a:endParaRPr lang="en-US" sz="2200" kern="1200" dirty="0"/>
        </a:p>
      </dsp:txBody>
      <dsp:txXfrm>
        <a:off x="7524924" y="1398"/>
        <a:ext cx="3349916" cy="2009949"/>
      </dsp:txXfrm>
    </dsp:sp>
    <dsp:sp modelId="{21780534-EF8A-4965-A785-002A62E18B7A}">
      <dsp:nvSpPr>
        <dsp:cNvPr id="0" name=""/>
        <dsp:cNvSpPr/>
      </dsp:nvSpPr>
      <dsp:spPr>
        <a:xfrm>
          <a:off x="155108" y="2346339"/>
          <a:ext cx="3349916"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“I closed the 10 contracts I opened @ $1.24 for $7.80 (529%). That was AWESOME!” </a:t>
          </a:r>
          <a:r>
            <a:rPr lang="en-US" sz="2200" kern="1200" dirty="0"/>
            <a:t>- KAS60</a:t>
          </a:r>
        </a:p>
      </dsp:txBody>
      <dsp:txXfrm>
        <a:off x="155108" y="2346339"/>
        <a:ext cx="3349916" cy="2009949"/>
      </dsp:txXfrm>
    </dsp:sp>
    <dsp:sp modelId="{169FA8BB-6A59-48CF-BD10-0327C06D160B}">
      <dsp:nvSpPr>
        <dsp:cNvPr id="0" name=""/>
        <dsp:cNvSpPr/>
      </dsp:nvSpPr>
      <dsp:spPr>
        <a:xfrm>
          <a:off x="3840016" y="2346339"/>
          <a:ext cx="3349916" cy="200994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“Made the TRIP trade while playing golf. In @ $2.30 and out @ $7.60 for a 230% win.” </a:t>
          </a:r>
          <a:r>
            <a:rPr lang="en-US" sz="2200" kern="1200" dirty="0"/>
            <a:t>- </a:t>
          </a:r>
          <a:r>
            <a:rPr lang="en-US" sz="2200" kern="1200" dirty="0" err="1"/>
            <a:t>Grahamtwo</a:t>
          </a:r>
          <a:endParaRPr lang="en-US" sz="2200" kern="1200" dirty="0"/>
        </a:p>
      </dsp:txBody>
      <dsp:txXfrm>
        <a:off x="3840016" y="2346339"/>
        <a:ext cx="3349916" cy="2009949"/>
      </dsp:txXfrm>
    </dsp:sp>
    <dsp:sp modelId="{8BF12E28-A584-48BF-9005-3330C447474F}">
      <dsp:nvSpPr>
        <dsp:cNvPr id="0" name=""/>
        <dsp:cNvSpPr/>
      </dsp:nvSpPr>
      <dsp:spPr>
        <a:xfrm>
          <a:off x="7536515" y="2346339"/>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“Jackpot Winner! Way to go, Bryan!! I made 460% - could have held on longer for a rocket ride, but I have no complaints. Thanks a mill!!”</a:t>
          </a:r>
          <a:r>
            <a:rPr lang="en-US" sz="2200" kern="1200" dirty="0"/>
            <a:t> - </a:t>
          </a:r>
          <a:r>
            <a:rPr lang="en-US" sz="2200" kern="1200" dirty="0" err="1"/>
            <a:t>SnickiPop</a:t>
          </a:r>
          <a:endParaRPr lang="en-US" sz="2200" kern="1200" dirty="0"/>
        </a:p>
      </dsp:txBody>
      <dsp:txXfrm>
        <a:off x="7536515" y="2346339"/>
        <a:ext cx="3349916" cy="2009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155108" y="1398"/>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“Thanks BB! We knocked that one out of the park.” </a:t>
          </a:r>
          <a:r>
            <a:rPr lang="en-US" sz="2200" kern="1200" dirty="0"/>
            <a:t>- </a:t>
          </a:r>
          <a:r>
            <a:rPr lang="en-US" sz="2200" kern="1200" dirty="0" err="1"/>
            <a:t>Ijspy</a:t>
          </a:r>
          <a:endParaRPr lang="en-US" sz="2200" kern="1200" dirty="0"/>
        </a:p>
      </dsp:txBody>
      <dsp:txXfrm>
        <a:off x="155108" y="1398"/>
        <a:ext cx="3349916" cy="2009949"/>
      </dsp:txXfrm>
    </dsp:sp>
    <dsp:sp modelId="{DA0767F2-7C79-4DDA-95C4-FF6BBEF2E9DF}">
      <dsp:nvSpPr>
        <dsp:cNvPr id="0" name=""/>
        <dsp:cNvSpPr/>
      </dsp:nvSpPr>
      <dsp:spPr>
        <a:xfrm>
          <a:off x="3840016" y="1398"/>
          <a:ext cx="3349916"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“Thank you, BB! In @ $1.33 and out @ $8.24 for a 520% win!” </a:t>
          </a:r>
          <a:r>
            <a:rPr lang="en-US" sz="2200" kern="1200" dirty="0"/>
            <a:t>- coach</a:t>
          </a:r>
        </a:p>
      </dsp:txBody>
      <dsp:txXfrm>
        <a:off x="3840016" y="1398"/>
        <a:ext cx="3349916" cy="2009949"/>
      </dsp:txXfrm>
    </dsp:sp>
    <dsp:sp modelId="{617734D5-2F01-4ECE-B849-DD76A1F5DE42}">
      <dsp:nvSpPr>
        <dsp:cNvPr id="0" name=""/>
        <dsp:cNvSpPr/>
      </dsp:nvSpPr>
      <dsp:spPr>
        <a:xfrm>
          <a:off x="7524924" y="1398"/>
          <a:ext cx="3349916"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“Holy </a:t>
          </a:r>
          <a:r>
            <a:rPr lang="en-US" sz="2200" b="1" i="1" kern="1200" dirty="0" err="1"/>
            <a:t>Shitoly</a:t>
          </a:r>
          <a:r>
            <a:rPr lang="en-US" sz="2200" b="1" i="1" kern="1200" dirty="0"/>
            <a:t>! I just got up and thought I was tripping!!??” </a:t>
          </a:r>
          <a:r>
            <a:rPr lang="en-US" sz="2200" kern="1200" dirty="0"/>
            <a:t>- LOADY</a:t>
          </a:r>
        </a:p>
      </dsp:txBody>
      <dsp:txXfrm>
        <a:off x="7524924" y="1398"/>
        <a:ext cx="3349916" cy="2009949"/>
      </dsp:txXfrm>
    </dsp:sp>
    <dsp:sp modelId="{21780534-EF8A-4965-A785-002A62E18B7A}">
      <dsp:nvSpPr>
        <dsp:cNvPr id="0" name=""/>
        <dsp:cNvSpPr/>
      </dsp:nvSpPr>
      <dsp:spPr>
        <a:xfrm>
          <a:off x="1997562" y="2346339"/>
          <a:ext cx="3349916"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“Was looking for a single or a double. Hit a GRAND SLAM on 3 contracts for a gain of 352%!” </a:t>
          </a:r>
          <a:r>
            <a:rPr lang="en-US" sz="2200" kern="1200" dirty="0"/>
            <a:t>- Baron</a:t>
          </a:r>
        </a:p>
      </dsp:txBody>
      <dsp:txXfrm>
        <a:off x="1997562" y="2346339"/>
        <a:ext cx="3349916" cy="2009949"/>
      </dsp:txXfrm>
    </dsp:sp>
    <dsp:sp modelId="{169FA8BB-6A59-48CF-BD10-0327C06D160B}">
      <dsp:nvSpPr>
        <dsp:cNvPr id="0" name=""/>
        <dsp:cNvSpPr/>
      </dsp:nvSpPr>
      <dsp:spPr>
        <a:xfrm>
          <a:off x="5682470" y="2346339"/>
          <a:ext cx="3349916" cy="200994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“TRIP – In @ $2.30 and out @ $8. It’s my last day of vacation in the Caymans and this made me very happy! Thanks, Bryan.”</a:t>
          </a:r>
          <a:endParaRPr lang="en-US" sz="2200" kern="1200" dirty="0"/>
        </a:p>
      </dsp:txBody>
      <dsp:txXfrm>
        <a:off x="5682470" y="2346339"/>
        <a:ext cx="3349916" cy="20099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155108" y="1398"/>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en-US" sz="2000" b="1" i="1" kern="1200" dirty="0"/>
            <a:t>“Now that’s what I’m talking about! I opened 1 contract @ $7.99 and closed @ $30.82 (286% gain).” </a:t>
          </a:r>
          <a:r>
            <a:rPr lang="en-US" sz="2000" kern="1200" dirty="0"/>
            <a:t>- </a:t>
          </a:r>
          <a:r>
            <a:rPr lang="en-US" sz="2000" kern="1200" dirty="0" err="1"/>
            <a:t>BartMan</a:t>
          </a:r>
          <a:endParaRPr lang="en-US" sz="2000" kern="1200" dirty="0"/>
        </a:p>
      </dsp:txBody>
      <dsp:txXfrm>
        <a:off x="155108" y="1398"/>
        <a:ext cx="3349916" cy="2009949"/>
      </dsp:txXfrm>
    </dsp:sp>
    <dsp:sp modelId="{DA0767F2-7C79-4DDA-95C4-FF6BBEF2E9DF}">
      <dsp:nvSpPr>
        <dsp:cNvPr id="0" name=""/>
        <dsp:cNvSpPr/>
      </dsp:nvSpPr>
      <dsp:spPr>
        <a:xfrm>
          <a:off x="3840016" y="1398"/>
          <a:ext cx="3349916"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en-US" sz="2000" b="1" i="1" kern="1200" dirty="0"/>
            <a:t>“Best Trade EVER! In @ $4.30 and out @ $33 (667% gain). This has been the most profitable trade of the year for me. Thanks, BB!” </a:t>
          </a:r>
          <a:r>
            <a:rPr lang="en-US" sz="2000" kern="1200" dirty="0"/>
            <a:t>- Fred A</a:t>
          </a:r>
        </a:p>
      </dsp:txBody>
      <dsp:txXfrm>
        <a:off x="3840016" y="1398"/>
        <a:ext cx="3349916" cy="2009949"/>
      </dsp:txXfrm>
    </dsp:sp>
    <dsp:sp modelId="{617734D5-2F01-4ECE-B849-DD76A1F5DE42}">
      <dsp:nvSpPr>
        <dsp:cNvPr id="0" name=""/>
        <dsp:cNvSpPr/>
      </dsp:nvSpPr>
      <dsp:spPr>
        <a:xfrm>
          <a:off x="7524924" y="1398"/>
          <a:ext cx="3349916"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en-US" sz="2000" b="1" i="1" kern="1200" dirty="0"/>
            <a:t>“Wow! Made 8X what I invested. I will buy the drinks for all!” </a:t>
          </a:r>
          <a:r>
            <a:rPr lang="en-US" sz="2000" kern="1200" dirty="0"/>
            <a:t>- </a:t>
          </a:r>
          <a:r>
            <a:rPr lang="en-US" sz="2000" kern="1200" dirty="0" err="1"/>
            <a:t>Seaspray</a:t>
          </a:r>
          <a:endParaRPr lang="en-US" sz="2000" kern="1200" dirty="0"/>
        </a:p>
      </dsp:txBody>
      <dsp:txXfrm>
        <a:off x="7524924" y="1398"/>
        <a:ext cx="3349916" cy="2009949"/>
      </dsp:txXfrm>
    </dsp:sp>
    <dsp:sp modelId="{21780534-EF8A-4965-A785-002A62E18B7A}">
      <dsp:nvSpPr>
        <dsp:cNvPr id="0" name=""/>
        <dsp:cNvSpPr/>
      </dsp:nvSpPr>
      <dsp:spPr>
        <a:xfrm>
          <a:off x="155108" y="2346339"/>
          <a:ext cx="3349916"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en-US" sz="2000" b="1" i="1" kern="1200" dirty="0"/>
            <a:t>“In AAP @ $4 and out at $33.20 (730%). Wonderful!” </a:t>
          </a:r>
          <a:r>
            <a:rPr lang="en-US" sz="2000" kern="1200" dirty="0"/>
            <a:t> - Level Up</a:t>
          </a:r>
        </a:p>
      </dsp:txBody>
      <dsp:txXfrm>
        <a:off x="155108" y="2346339"/>
        <a:ext cx="3349916" cy="2009949"/>
      </dsp:txXfrm>
    </dsp:sp>
    <dsp:sp modelId="{169FA8BB-6A59-48CF-BD10-0327C06D160B}">
      <dsp:nvSpPr>
        <dsp:cNvPr id="0" name=""/>
        <dsp:cNvSpPr/>
      </dsp:nvSpPr>
      <dsp:spPr>
        <a:xfrm>
          <a:off x="3840016" y="2346339"/>
          <a:ext cx="3349916" cy="200994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mj-lt"/>
            <a:buNone/>
          </a:pPr>
          <a:r>
            <a:rPr lang="en-US" sz="2000" b="1" i="1" kern="1200" dirty="0"/>
            <a:t>“In @ $8.05 and out @ $33.12 for a gain of 311% and $2,507 in real profit. Thanks, Bryan. WOW!” </a:t>
          </a:r>
          <a:r>
            <a:rPr lang="en-US" sz="2000" kern="1200" dirty="0"/>
            <a:t>- Avatar</a:t>
          </a:r>
        </a:p>
      </dsp:txBody>
      <dsp:txXfrm>
        <a:off x="3840016" y="2346339"/>
        <a:ext cx="3349916" cy="2009949"/>
      </dsp:txXfrm>
    </dsp:sp>
    <dsp:sp modelId="{8BF12E28-A584-48BF-9005-3330C447474F}">
      <dsp:nvSpPr>
        <dsp:cNvPr id="0" name=""/>
        <dsp:cNvSpPr/>
      </dsp:nvSpPr>
      <dsp:spPr>
        <a:xfrm>
          <a:off x="7536515" y="2346339"/>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Font typeface="+mj-lt"/>
            <a:buNone/>
          </a:pPr>
          <a:r>
            <a:rPr lang="en-US" sz="1900" b="1" i="1" kern="1200" dirty="0"/>
            <a:t>“Holy cow! Just signed in and sold my AAP put for a profit of $2,606! Thank you, Bryan! That’s the kind of thing I was hoping to see! Whoopee! (In @ $8.30 and out @ $34.35.)” </a:t>
          </a:r>
          <a:r>
            <a:rPr lang="en-US" sz="1900" kern="1200" dirty="0"/>
            <a:t>- </a:t>
          </a:r>
          <a:r>
            <a:rPr lang="en-US" sz="1900" kern="1200" dirty="0" err="1"/>
            <a:t>Adezutter</a:t>
          </a:r>
          <a:endParaRPr lang="en-US" sz="1900" kern="1200" dirty="0"/>
        </a:p>
      </dsp:txBody>
      <dsp:txXfrm>
        <a:off x="7536515" y="2346339"/>
        <a:ext cx="3349916" cy="20099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155108" y="140285"/>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mj-lt"/>
            <a:buNone/>
          </a:pPr>
          <a:r>
            <a:rPr lang="en-US" sz="2100" b="1" i="1" kern="1200" dirty="0"/>
            <a:t>“Excellent trade, Bryan! In @ $5.80 and out @ $7.44 for a gain of 28% in 15 minutes… quicker than a call to the Dr!” </a:t>
          </a:r>
          <a:r>
            <a:rPr lang="en-US" sz="2100" kern="1200" dirty="0"/>
            <a:t> - </a:t>
          </a:r>
          <a:r>
            <a:rPr lang="en-US" sz="2100" kern="1200" dirty="0" err="1"/>
            <a:t>AnamCara</a:t>
          </a:r>
          <a:endParaRPr lang="en-US" sz="2100" kern="1200" dirty="0"/>
        </a:p>
      </dsp:txBody>
      <dsp:txXfrm>
        <a:off x="155108" y="140285"/>
        <a:ext cx="3349916" cy="2009949"/>
      </dsp:txXfrm>
    </dsp:sp>
    <dsp:sp modelId="{DA0767F2-7C79-4DDA-95C4-FF6BBEF2E9DF}">
      <dsp:nvSpPr>
        <dsp:cNvPr id="0" name=""/>
        <dsp:cNvSpPr/>
      </dsp:nvSpPr>
      <dsp:spPr>
        <a:xfrm>
          <a:off x="3851607" y="151863"/>
          <a:ext cx="3349916"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mj-lt"/>
            <a:buNone/>
          </a:pPr>
          <a:r>
            <a:rPr lang="en-US" sz="2100" b="1" i="1" kern="1200" dirty="0"/>
            <a:t>“In @ 5.80 and out @ $11.50 (98% gain) for a quick profit of $2,850 in 18 minutes! Thanks!” </a:t>
          </a:r>
          <a:r>
            <a:rPr lang="en-US" sz="2100" kern="1200" dirty="0"/>
            <a:t>- Mark P2</a:t>
          </a:r>
        </a:p>
      </dsp:txBody>
      <dsp:txXfrm>
        <a:off x="3851607" y="151863"/>
        <a:ext cx="3349916" cy="2009949"/>
      </dsp:txXfrm>
    </dsp:sp>
    <dsp:sp modelId="{617734D5-2F01-4ECE-B849-DD76A1F5DE42}">
      <dsp:nvSpPr>
        <dsp:cNvPr id="0" name=""/>
        <dsp:cNvSpPr/>
      </dsp:nvSpPr>
      <dsp:spPr>
        <a:xfrm>
          <a:off x="7501776" y="151863"/>
          <a:ext cx="3349916"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mj-lt"/>
            <a:buNone/>
          </a:pPr>
          <a:r>
            <a:rPr lang="en-US" sz="2100" b="1" i="1" kern="1200" dirty="0"/>
            <a:t>“Thanks for your morning thoughts, Bryan! I’m up 48% on TDOC, 18% on JWN, and 17% on CLX. Easy, quick sniping – time for my morning walk.”</a:t>
          </a:r>
          <a:r>
            <a:rPr lang="en-US" sz="2100" kern="1200" dirty="0"/>
            <a:t> - James R2</a:t>
          </a:r>
        </a:p>
      </dsp:txBody>
      <dsp:txXfrm>
        <a:off x="7501776" y="151863"/>
        <a:ext cx="3349916" cy="2009949"/>
      </dsp:txXfrm>
    </dsp:sp>
    <dsp:sp modelId="{21780534-EF8A-4965-A785-002A62E18B7A}">
      <dsp:nvSpPr>
        <dsp:cNvPr id="0" name=""/>
        <dsp:cNvSpPr/>
      </dsp:nvSpPr>
      <dsp:spPr>
        <a:xfrm>
          <a:off x="3828426" y="2347738"/>
          <a:ext cx="3349916"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mj-lt"/>
            <a:buNone/>
          </a:pPr>
          <a:r>
            <a:rPr lang="en-US" sz="2100" b="1" i="1" kern="1200" dirty="0"/>
            <a:t>“Made a total profit of $4,019 on TDOC (340% gain). My best day ever!” </a:t>
          </a:r>
          <a:r>
            <a:rPr lang="en-US" sz="2100" kern="1200" dirty="0"/>
            <a:t>- Jim S.</a:t>
          </a:r>
        </a:p>
      </dsp:txBody>
      <dsp:txXfrm>
        <a:off x="3828426" y="2347738"/>
        <a:ext cx="3349916" cy="20099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155108" y="1398"/>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“Got into RAD @ $1.14 and out @ $3. Thanks, BB.” </a:t>
          </a:r>
          <a:r>
            <a:rPr lang="en-US" sz="2200" kern="1200" dirty="0"/>
            <a:t>- Lancer</a:t>
          </a:r>
        </a:p>
      </dsp:txBody>
      <dsp:txXfrm>
        <a:off x="155108" y="1398"/>
        <a:ext cx="3349916" cy="2009949"/>
      </dsp:txXfrm>
    </dsp:sp>
    <dsp:sp modelId="{DA0767F2-7C79-4DDA-95C4-FF6BBEF2E9DF}">
      <dsp:nvSpPr>
        <dsp:cNvPr id="0" name=""/>
        <dsp:cNvSpPr/>
      </dsp:nvSpPr>
      <dsp:spPr>
        <a:xfrm>
          <a:off x="3840016" y="1398"/>
          <a:ext cx="3349916"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“Just sold RAD @ $2.70. Bought it @ $.85. Gain of 218%. Thank you, Bryan!!” </a:t>
          </a:r>
          <a:r>
            <a:rPr lang="en-US" sz="2200" kern="1200" dirty="0"/>
            <a:t>- </a:t>
          </a:r>
          <a:r>
            <a:rPr lang="en-US" sz="2200" kern="1200" dirty="0" err="1"/>
            <a:t>JanellM</a:t>
          </a:r>
          <a:endParaRPr lang="en-US" sz="2200" kern="1200" dirty="0"/>
        </a:p>
      </dsp:txBody>
      <dsp:txXfrm>
        <a:off x="3840016" y="1398"/>
        <a:ext cx="3349916" cy="2009949"/>
      </dsp:txXfrm>
    </dsp:sp>
    <dsp:sp modelId="{617734D5-2F01-4ECE-B849-DD76A1F5DE42}">
      <dsp:nvSpPr>
        <dsp:cNvPr id="0" name=""/>
        <dsp:cNvSpPr/>
      </dsp:nvSpPr>
      <dsp:spPr>
        <a:xfrm>
          <a:off x="7524924" y="1398"/>
          <a:ext cx="3349916"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“Thanks for the RAD trade, BB. Bought @ $.95 and sold @ $2.37 for a 150% gain.” </a:t>
          </a:r>
          <a:r>
            <a:rPr lang="en-US" sz="2200" kern="1200" dirty="0"/>
            <a:t>- Rick VM</a:t>
          </a:r>
        </a:p>
      </dsp:txBody>
      <dsp:txXfrm>
        <a:off x="7524924" y="1398"/>
        <a:ext cx="3349916" cy="2009949"/>
      </dsp:txXfrm>
    </dsp:sp>
    <dsp:sp modelId="{21780534-EF8A-4965-A785-002A62E18B7A}">
      <dsp:nvSpPr>
        <dsp:cNvPr id="0" name=""/>
        <dsp:cNvSpPr/>
      </dsp:nvSpPr>
      <dsp:spPr>
        <a:xfrm>
          <a:off x="155108" y="2346339"/>
          <a:ext cx="3349916"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“Took a 113% profit on RAD. Thanks War Room!” </a:t>
          </a:r>
          <a:r>
            <a:rPr lang="en-US" sz="2200" kern="1200" dirty="0"/>
            <a:t>- Husker1</a:t>
          </a:r>
        </a:p>
      </dsp:txBody>
      <dsp:txXfrm>
        <a:off x="155108" y="2346339"/>
        <a:ext cx="3349916" cy="2009949"/>
      </dsp:txXfrm>
    </dsp:sp>
    <dsp:sp modelId="{169FA8BB-6A59-48CF-BD10-0327C06D160B}">
      <dsp:nvSpPr>
        <dsp:cNvPr id="0" name=""/>
        <dsp:cNvSpPr/>
      </dsp:nvSpPr>
      <dsp:spPr>
        <a:xfrm>
          <a:off x="3840016" y="2346339"/>
          <a:ext cx="3349916" cy="200994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“Thank you for the RAD trade. I made 184.8% in less than an hour!”</a:t>
          </a:r>
          <a:r>
            <a:rPr lang="en-US" sz="2200" kern="1200" dirty="0"/>
            <a:t> – HWagner248</a:t>
          </a:r>
        </a:p>
      </dsp:txBody>
      <dsp:txXfrm>
        <a:off x="3840016" y="2346339"/>
        <a:ext cx="3349916" cy="2009949"/>
      </dsp:txXfrm>
    </dsp:sp>
    <dsp:sp modelId="{8BF12E28-A584-48BF-9005-3330C447474F}">
      <dsp:nvSpPr>
        <dsp:cNvPr id="0" name=""/>
        <dsp:cNvSpPr/>
      </dsp:nvSpPr>
      <dsp:spPr>
        <a:xfrm>
          <a:off x="7536515" y="2346339"/>
          <a:ext cx="3349916"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“Entered the RAD call 1 minute before the spike @ $1.14 and sold @ $2.65 for a gain of 132% in just 13 minutes (LUCKY!)”</a:t>
          </a:r>
          <a:r>
            <a:rPr lang="en-US" sz="2200" kern="1200" dirty="0"/>
            <a:t> - Todd777</a:t>
          </a:r>
        </a:p>
      </dsp:txBody>
      <dsp:txXfrm>
        <a:off x="7536515" y="2346339"/>
        <a:ext cx="3349916" cy="20099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64526" y="140285"/>
          <a:ext cx="5282952"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“As a new (first day today) member, THANKS! I must say, I am SOLD. I have been trading for a few years now. This ROOM ROCKS. Thanks!” </a:t>
          </a:r>
          <a:r>
            <a:rPr lang="en-US" sz="2400" kern="1200" dirty="0"/>
            <a:t>- Mark P5</a:t>
          </a:r>
        </a:p>
      </dsp:txBody>
      <dsp:txXfrm>
        <a:off x="64526" y="140285"/>
        <a:ext cx="5282952" cy="2009949"/>
      </dsp:txXfrm>
    </dsp:sp>
    <dsp:sp modelId="{BDE149E2-E541-4F1B-B643-89450ABA8B64}">
      <dsp:nvSpPr>
        <dsp:cNvPr id="0" name=""/>
        <dsp:cNvSpPr/>
      </dsp:nvSpPr>
      <dsp:spPr>
        <a:xfrm>
          <a:off x="5531992" y="140285"/>
          <a:ext cx="5282952"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“WMT - That was </a:t>
          </a:r>
          <a:r>
            <a:rPr lang="en-US" sz="2400" b="1" i="1" kern="1200" dirty="0" err="1"/>
            <a:t>flippin</a:t>
          </a:r>
          <a:r>
            <a:rPr lang="en-US" sz="2400" b="1" i="1" kern="1200" dirty="0"/>
            <a:t>’ crazy! My best purely by the numbers War Room trade. In @ $1.62 and out @ $3.05 (88% gain).” </a:t>
          </a:r>
          <a:r>
            <a:rPr lang="en-US" sz="2400" kern="1200" dirty="0"/>
            <a:t>- Dennis I.</a:t>
          </a:r>
        </a:p>
      </dsp:txBody>
      <dsp:txXfrm>
        <a:off x="5531992" y="140285"/>
        <a:ext cx="5282952" cy="2009949"/>
      </dsp:txXfrm>
    </dsp:sp>
    <dsp:sp modelId="{7B199017-2730-43A9-882D-5F7020275C6C}">
      <dsp:nvSpPr>
        <dsp:cNvPr id="0" name=""/>
        <dsp:cNvSpPr/>
      </dsp:nvSpPr>
      <dsp:spPr>
        <a:xfrm>
          <a:off x="64526" y="2347738"/>
          <a:ext cx="5282952"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Font typeface="+mj-lt"/>
            <a:buNone/>
          </a:pPr>
          <a:r>
            <a:rPr lang="en-US" sz="2200" b="1" i="1" kern="1200" dirty="0"/>
            <a:t>“Wow! Super trade, Bryan! Thanks for watching this one carefully! In @ $1.62 and out @ $2.90 for a gain of 79% in just over an hour! Bryan Rocks! He deserves something on the rocks for this one.” </a:t>
          </a:r>
          <a:r>
            <a:rPr lang="en-US" sz="2200" kern="1200" dirty="0"/>
            <a:t>- </a:t>
          </a:r>
          <a:r>
            <a:rPr lang="en-US" sz="2200" kern="1200" dirty="0" err="1"/>
            <a:t>AnamCara</a:t>
          </a:r>
          <a:endParaRPr lang="en-US" sz="2200" kern="1200" dirty="0"/>
        </a:p>
      </dsp:txBody>
      <dsp:txXfrm>
        <a:off x="64526" y="2347738"/>
        <a:ext cx="5282952" cy="2009949"/>
      </dsp:txXfrm>
    </dsp:sp>
    <dsp:sp modelId="{4BB8B57C-2048-46CA-969A-C2CB7D9B38AD}">
      <dsp:nvSpPr>
        <dsp:cNvPr id="0" name=""/>
        <dsp:cNvSpPr/>
      </dsp:nvSpPr>
      <dsp:spPr>
        <a:xfrm>
          <a:off x="5531959" y="2347738"/>
          <a:ext cx="5282952"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“My first War Room trade - WMT - bought @ $1.61 and sold @ $3.75 for a 133% gain. </a:t>
          </a:r>
          <a:r>
            <a:rPr lang="en-US" sz="2400" b="1" i="1" kern="1200" dirty="0" err="1"/>
            <a:t>Yeeehaaa</a:t>
          </a:r>
          <a:r>
            <a:rPr lang="en-US" sz="2400" b="1" i="1" kern="1200" dirty="0"/>
            <a:t>! Thanks, Bryan!” </a:t>
          </a:r>
          <a:r>
            <a:rPr lang="en-US" sz="2400" kern="1200" dirty="0"/>
            <a:t>- Eka A</a:t>
          </a:r>
        </a:p>
      </dsp:txBody>
      <dsp:txXfrm>
        <a:off x="5531959" y="2347738"/>
        <a:ext cx="5282952" cy="200994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16D4-4EFE-4654-9070-462F6AEDCB25}">
      <dsp:nvSpPr>
        <dsp:cNvPr id="0" name=""/>
        <dsp:cNvSpPr/>
      </dsp:nvSpPr>
      <dsp:spPr>
        <a:xfrm>
          <a:off x="64526" y="140285"/>
          <a:ext cx="5282952" cy="200994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“In @ $1.64 and out @ $4.50 for a 164% gain!” </a:t>
          </a:r>
          <a:r>
            <a:rPr lang="en-US" sz="2400" kern="1200" dirty="0"/>
            <a:t>- Jethro B</a:t>
          </a:r>
        </a:p>
      </dsp:txBody>
      <dsp:txXfrm>
        <a:off x="64526" y="140285"/>
        <a:ext cx="5282952" cy="2009949"/>
      </dsp:txXfrm>
    </dsp:sp>
    <dsp:sp modelId="{BDE149E2-E541-4F1B-B643-89450ABA8B64}">
      <dsp:nvSpPr>
        <dsp:cNvPr id="0" name=""/>
        <dsp:cNvSpPr/>
      </dsp:nvSpPr>
      <dsp:spPr>
        <a:xfrm>
          <a:off x="5531992" y="140285"/>
          <a:ext cx="5282952" cy="200994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“OMG Bryan! Went for a bike ride and came back to a 295% increase on WMT. You, my friend, are the Wizard of Options today. Thanks for this one, sir. You just made my week!” </a:t>
          </a:r>
          <a:r>
            <a:rPr lang="en-US" sz="2400" kern="1200" dirty="0"/>
            <a:t>- </a:t>
          </a:r>
          <a:r>
            <a:rPr lang="en-US" sz="2400" kern="1200" dirty="0" err="1"/>
            <a:t>RickR</a:t>
          </a:r>
          <a:endParaRPr lang="en-US" sz="2400" kern="1200" dirty="0"/>
        </a:p>
      </dsp:txBody>
      <dsp:txXfrm>
        <a:off x="5531992" y="140285"/>
        <a:ext cx="5282952" cy="2009949"/>
      </dsp:txXfrm>
    </dsp:sp>
    <dsp:sp modelId="{7B199017-2730-43A9-882D-5F7020275C6C}">
      <dsp:nvSpPr>
        <dsp:cNvPr id="0" name=""/>
        <dsp:cNvSpPr/>
      </dsp:nvSpPr>
      <dsp:spPr>
        <a:xfrm>
          <a:off x="64526" y="2347738"/>
          <a:ext cx="5282952" cy="20099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“Wow! Just cashed out WMT for a 150% winner in an hour! </a:t>
          </a:r>
          <a:r>
            <a:rPr lang="en-US" sz="2400" b="1" i="1" kern="1200" dirty="0" err="1"/>
            <a:t>Gotta</a:t>
          </a:r>
          <a:r>
            <a:rPr lang="en-US" sz="2400" b="1" i="1" kern="1200" dirty="0"/>
            <a:t> love it!” </a:t>
          </a:r>
          <a:r>
            <a:rPr lang="en-US" sz="2400" kern="1200" dirty="0"/>
            <a:t>- Jeff F1</a:t>
          </a:r>
        </a:p>
      </dsp:txBody>
      <dsp:txXfrm>
        <a:off x="64526" y="2347738"/>
        <a:ext cx="5282952" cy="2009949"/>
      </dsp:txXfrm>
    </dsp:sp>
    <dsp:sp modelId="{4BB8B57C-2048-46CA-969A-C2CB7D9B38AD}">
      <dsp:nvSpPr>
        <dsp:cNvPr id="0" name=""/>
        <dsp:cNvSpPr/>
      </dsp:nvSpPr>
      <dsp:spPr>
        <a:xfrm>
          <a:off x="5531959" y="2347738"/>
          <a:ext cx="5282952" cy="20099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i="1" kern="1200" dirty="0"/>
            <a:t>“WMT - In @ $1.70 and out @ $8.20 for a 482% gain!”</a:t>
          </a:r>
          <a:r>
            <a:rPr lang="en-US" sz="2400" kern="1200" dirty="0"/>
            <a:t> - AI B2</a:t>
          </a:r>
        </a:p>
      </dsp:txBody>
      <dsp:txXfrm>
        <a:off x="5531959" y="2347738"/>
        <a:ext cx="5282952" cy="2009949"/>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E50560-B236-9F0D-8801-F74334D5A8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BD5F31-B770-1A22-3B2A-7E460CDDA6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5EED22-A548-7A41-8EBC-AEB3DC1B61D6}" type="datetimeFigureOut">
              <a:rPr lang="en-US" smtClean="0"/>
              <a:t>2/20/2026</a:t>
            </a:fld>
            <a:endParaRPr lang="en-US"/>
          </a:p>
        </p:txBody>
      </p:sp>
      <p:sp>
        <p:nvSpPr>
          <p:cNvPr id="4" name="Footer Placeholder 3">
            <a:extLst>
              <a:ext uri="{FF2B5EF4-FFF2-40B4-BE49-F238E27FC236}">
                <a16:creationId xmlns:a16="http://schemas.microsoft.com/office/drawing/2014/main" id="{2A6D81D4-966F-EE1E-BBC9-1BED2C28FB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5729344-3F74-9B65-78DC-B106C30222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682FD5-90D5-6146-B988-8EC5DFE5DA6A}" type="slidenum">
              <a:rPr lang="en-US" smtClean="0"/>
              <a:t>‹#›</a:t>
            </a:fld>
            <a:endParaRPr lang="en-US"/>
          </a:p>
        </p:txBody>
      </p:sp>
    </p:spTree>
    <p:extLst>
      <p:ext uri="{BB962C8B-B14F-4D97-AF65-F5344CB8AC3E}">
        <p14:creationId xmlns:p14="http://schemas.microsoft.com/office/powerpoint/2010/main" val="2878367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A8D9FC-3F3C-F748-9C1E-BB806F1713CF}" type="datetimeFigureOut">
              <a:rPr lang="en-US" smtClean="0"/>
              <a:t>2/20/2026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A9AF47-E421-8A46-99A8-1043785940C5}" type="slidenum">
              <a:rPr lang="en-US" smtClean="0"/>
              <a:t>‹#›</a:t>
            </a:fld>
            <a:endParaRPr lang="en-US"/>
          </a:p>
        </p:txBody>
      </p:sp>
    </p:spTree>
    <p:extLst>
      <p:ext uri="{BB962C8B-B14F-4D97-AF65-F5344CB8AC3E}">
        <p14:creationId xmlns:p14="http://schemas.microsoft.com/office/powerpoint/2010/main" val="1171884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 CAN WE MAKE THE LOGO WHITE TEXT?</a:t>
            </a:r>
          </a:p>
        </p:txBody>
      </p:sp>
      <p:sp>
        <p:nvSpPr>
          <p:cNvPr id="4" name="Slide Number Placeholder 3"/>
          <p:cNvSpPr>
            <a:spLocks noGrp="1"/>
          </p:cNvSpPr>
          <p:nvPr>
            <p:ph type="sldNum" sz="quarter" idx="5"/>
          </p:nvPr>
        </p:nvSpPr>
        <p:spPr/>
        <p:txBody>
          <a:bodyPr/>
          <a:lstStyle/>
          <a:p>
            <a:fld id="{58A9AF47-E421-8A46-99A8-1043785940C5}" type="slidenum">
              <a:rPr lang="en-US" smtClean="0"/>
              <a:t>1</a:t>
            </a:fld>
            <a:endParaRPr lang="en-US"/>
          </a:p>
        </p:txBody>
      </p:sp>
    </p:spTree>
    <p:extLst>
      <p:ext uri="{BB962C8B-B14F-4D97-AF65-F5344CB8AC3E}">
        <p14:creationId xmlns:p14="http://schemas.microsoft.com/office/powerpoint/2010/main" val="2870853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318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5BEE5-C32F-7E99-3021-3E890DB63492}"/>
            </a:ext>
          </a:extLst>
        </p:cNvPr>
        <p:cNvGrpSpPr/>
        <p:nvPr/>
      </p:nvGrpSpPr>
      <p:grpSpPr>
        <a:xfrm>
          <a:off x="0" y="0"/>
          <a:ext cx="0" cy="0"/>
          <a:chOff x="0" y="0"/>
          <a:chExt cx="0" cy="0"/>
        </a:xfrm>
      </p:grpSpPr>
    </p:spTree>
    <p:extLst>
      <p:ext uri="{BB962C8B-B14F-4D97-AF65-F5344CB8AC3E}">
        <p14:creationId xmlns:p14="http://schemas.microsoft.com/office/powerpoint/2010/main" val="3443004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NOTE: Create Infographic</a:t>
            </a:r>
          </a:p>
        </p:txBody>
      </p:sp>
      <p:sp>
        <p:nvSpPr>
          <p:cNvPr id="4" name="Slide Number Placeholder 3"/>
          <p:cNvSpPr>
            <a:spLocks noGrp="1"/>
          </p:cNvSpPr>
          <p:nvPr>
            <p:ph type="sldNum" sz="quarter" idx="5"/>
          </p:nvPr>
        </p:nvSpPr>
        <p:spPr/>
        <p:txBody>
          <a:bodyPr/>
          <a:lstStyle/>
          <a:p>
            <a:fld id="{58A9AF47-E421-8A46-99A8-1043785940C5}" type="slidenum">
              <a:rPr lang="en-US" smtClean="0"/>
              <a:t>2</a:t>
            </a:fld>
            <a:endParaRPr lang="en-US"/>
          </a:p>
        </p:txBody>
      </p:sp>
    </p:spTree>
    <p:extLst>
      <p:ext uri="{BB962C8B-B14F-4D97-AF65-F5344CB8AC3E}">
        <p14:creationId xmlns:p14="http://schemas.microsoft.com/office/powerpoint/2010/main" val="2578967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6CEFA23-A88A-4A2F-AB6D-B1ED2C83E0ED}"/>
              </a:ext>
            </a:extLst>
          </p:cNvPr>
          <p:cNvSpPr>
            <a:spLocks noGrp="1"/>
          </p:cNvSpPr>
          <p:nvPr>
            <p:ph type="body" idx="1"/>
          </p:nvPr>
        </p:nvSpPr>
        <p:spPr/>
        <p:txBody>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6CEFA23-A88A-4A2F-AB6D-B1ED2C83E0ED}"/>
              </a:ext>
            </a:extLst>
          </p:cNvPr>
          <p:cNvSpPr>
            <a:spLocks noGrp="1"/>
          </p:cNvSpPr>
          <p:nvPr>
            <p:ph type="body" idx="1"/>
          </p:nvPr>
        </p:nvSpPr>
        <p:spPr/>
        <p:txBody>
          <a:bodyPr/>
          <a:lstStyle/>
          <a:p>
            <a:r>
              <a:rPr lang="en-US" dirty="0"/>
              <a:t>DESIGN – RECREATE WITH CHART HEADLINE: THE “WIN BOTH WAYS” TRADE MODEL</a:t>
            </a:r>
          </a:p>
        </p:txBody>
      </p:sp>
    </p:spTree>
    <p:extLst>
      <p:ext uri="{BB962C8B-B14F-4D97-AF65-F5344CB8AC3E}">
        <p14:creationId xmlns:p14="http://schemas.microsoft.com/office/powerpoint/2010/main" val="10877032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NOTE: Add stock images for each testimonial.</a:t>
            </a:r>
          </a:p>
        </p:txBody>
      </p:sp>
      <p:sp>
        <p:nvSpPr>
          <p:cNvPr id="4" name="Slide Number Placeholder 3"/>
          <p:cNvSpPr>
            <a:spLocks noGrp="1"/>
          </p:cNvSpPr>
          <p:nvPr>
            <p:ph type="sldNum" sz="quarter" idx="5"/>
          </p:nvPr>
        </p:nvSpPr>
        <p:spPr/>
        <p:txBody>
          <a:bodyPr/>
          <a:lstStyle/>
          <a:p>
            <a:fld id="{58A9AF47-E421-8A46-99A8-1043785940C5}" type="slidenum">
              <a:rPr lang="en-US" smtClean="0"/>
              <a:t>3</a:t>
            </a:fld>
            <a:endParaRPr lang="en-US"/>
          </a:p>
        </p:txBody>
      </p:sp>
    </p:spTree>
    <p:extLst>
      <p:ext uri="{BB962C8B-B14F-4D97-AF65-F5344CB8AC3E}">
        <p14:creationId xmlns:p14="http://schemas.microsoft.com/office/powerpoint/2010/main" val="22053842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 Can we add an image here?</a:t>
            </a:r>
          </a:p>
        </p:txBody>
      </p:sp>
      <p:sp>
        <p:nvSpPr>
          <p:cNvPr id="4" name="Slide Number Placeholder 3"/>
          <p:cNvSpPr>
            <a:spLocks noGrp="1"/>
          </p:cNvSpPr>
          <p:nvPr>
            <p:ph type="sldNum" sz="quarter" idx="5"/>
          </p:nvPr>
        </p:nvSpPr>
        <p:spPr/>
        <p:txBody>
          <a:bodyPr/>
          <a:lstStyle/>
          <a:p>
            <a:fld id="{58A9AF47-E421-8A46-99A8-1043785940C5}" type="slidenum">
              <a:rPr lang="en-US" smtClean="0"/>
              <a:t>5</a:t>
            </a:fld>
            <a:endParaRPr lang="en-US"/>
          </a:p>
        </p:txBody>
      </p:sp>
    </p:spTree>
    <p:extLst>
      <p:ext uri="{BB962C8B-B14F-4D97-AF65-F5344CB8AC3E}">
        <p14:creationId xmlns:p14="http://schemas.microsoft.com/office/powerpoint/2010/main" val="16733083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13052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60A71906-2A64-4268-8D1A-6BE2E6446521}"/>
              </a:ext>
            </a:extLst>
          </p:cNvPr>
          <p:cNvSpPr>
            <a:spLocks noGrp="1"/>
          </p:cNvSpPr>
          <p:nvPr>
            <p:ph type="body" idx="1"/>
          </p:nvPr>
        </p:nvSpPr>
        <p:spPr/>
        <p:txBody>
          <a:bodyPr/>
          <a:lstStyle/>
          <a:p>
            <a:r>
              <a:rPr lang="en-US" dirty="0"/>
              <a:t>Design – recreate these charts for MNST, DXCM, and DKS with a circle to show “The Gift Gap” on each and the gain on </a:t>
            </a:r>
            <a:r>
              <a:rPr lang="en-US" dirty="0" err="1"/>
              <a:t>eaech</a:t>
            </a:r>
            <a:r>
              <a:rPr lang="en-US" dirty="0"/>
              <a:t>.</a:t>
            </a:r>
          </a:p>
        </p:txBody>
      </p:sp>
    </p:spTree>
    <p:extLst>
      <p:ext uri="{BB962C8B-B14F-4D97-AF65-F5344CB8AC3E}">
        <p14:creationId xmlns:p14="http://schemas.microsoft.com/office/powerpoint/2010/main" val="17148944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09688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0382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otes Placeholder 7">
            <a:extLst>
              <a:ext uri="{FF2B5EF4-FFF2-40B4-BE49-F238E27FC236}">
                <a16:creationId xmlns:a16="http://schemas.microsoft.com/office/drawing/2014/main" id="{0E58ABCE-1AB9-4CC1-A94D-85E1B8B0A453}"/>
              </a:ext>
            </a:extLst>
          </p:cNvPr>
          <p:cNvSpPr>
            <a:spLocks noGrp="1"/>
          </p:cNvSpPr>
          <p:nvPr>
            <p:ph type="body" idx="1"/>
          </p:nvPr>
        </p:nvSpPr>
        <p:spPr/>
        <p:txBody>
          <a:bodyPr/>
          <a:lstStyle/>
          <a:p>
            <a:r>
              <a:rPr lang="en-US" dirty="0"/>
              <a:t>Add Pic of Chris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413247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6105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0346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07003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4744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4010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1321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4111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39827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4804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9AF47-E421-8A46-99A8-1043785940C5}" type="slidenum">
              <a:rPr lang="en-US" smtClean="0"/>
              <a:t>10</a:t>
            </a:fld>
            <a:endParaRPr lang="en-US"/>
          </a:p>
        </p:txBody>
      </p:sp>
    </p:spTree>
    <p:extLst>
      <p:ext uri="{BB962C8B-B14F-4D97-AF65-F5344CB8AC3E}">
        <p14:creationId xmlns:p14="http://schemas.microsoft.com/office/powerpoint/2010/main" val="39429599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48054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5342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6379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01241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1932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Create Infographic</a:t>
            </a:r>
          </a:p>
        </p:txBody>
      </p:sp>
    </p:spTree>
    <p:extLst>
      <p:ext uri="{BB962C8B-B14F-4D97-AF65-F5344CB8AC3E}">
        <p14:creationId xmlns:p14="http://schemas.microsoft.com/office/powerpoint/2010/main" val="237350162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Create Infographic</a:t>
            </a:r>
          </a:p>
        </p:txBody>
      </p:sp>
    </p:spTree>
    <p:extLst>
      <p:ext uri="{BB962C8B-B14F-4D97-AF65-F5344CB8AC3E}">
        <p14:creationId xmlns:p14="http://schemas.microsoft.com/office/powerpoint/2010/main" val="18873428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64128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619813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1358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0C830E0-6E84-4C20-907D-73F8C67CF878}"/>
              </a:ext>
            </a:extLst>
          </p:cNvPr>
          <p:cNvSpPr>
            <a:spLocks noGrp="1"/>
          </p:cNvSpPr>
          <p:nvPr>
            <p:ph type="body" idx="1"/>
          </p:nvPr>
        </p:nvSpPr>
        <p:spPr/>
        <p:txBody>
          <a:bodyPr/>
          <a:lstStyle/>
          <a:p>
            <a:r>
              <a:rPr lang="en-US" dirty="0"/>
              <a:t>ADD PIC OF BRYAN</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66045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093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183237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Add Image</a:t>
            </a:r>
          </a:p>
        </p:txBody>
      </p:sp>
    </p:spTree>
    <p:extLst>
      <p:ext uri="{BB962C8B-B14F-4D97-AF65-F5344CB8AC3E}">
        <p14:creationId xmlns:p14="http://schemas.microsoft.com/office/powerpoint/2010/main" val="5038613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Add Image</a:t>
            </a:r>
          </a:p>
        </p:txBody>
      </p:sp>
    </p:spTree>
    <p:extLst>
      <p:ext uri="{BB962C8B-B14F-4D97-AF65-F5344CB8AC3E}">
        <p14:creationId xmlns:p14="http://schemas.microsoft.com/office/powerpoint/2010/main" val="300714301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Add Image</a:t>
            </a:r>
          </a:p>
        </p:txBody>
      </p:sp>
    </p:spTree>
    <p:extLst>
      <p:ext uri="{BB962C8B-B14F-4D97-AF65-F5344CB8AC3E}">
        <p14:creationId xmlns:p14="http://schemas.microsoft.com/office/powerpoint/2010/main" val="383703224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Add Image</a:t>
            </a:r>
          </a:p>
        </p:txBody>
      </p:sp>
    </p:spTree>
    <p:extLst>
      <p:ext uri="{BB962C8B-B14F-4D97-AF65-F5344CB8AC3E}">
        <p14:creationId xmlns:p14="http://schemas.microsoft.com/office/powerpoint/2010/main" val="55169593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Add Image</a:t>
            </a:r>
          </a:p>
        </p:txBody>
      </p:sp>
    </p:spTree>
    <p:extLst>
      <p:ext uri="{BB962C8B-B14F-4D97-AF65-F5344CB8AC3E}">
        <p14:creationId xmlns:p14="http://schemas.microsoft.com/office/powerpoint/2010/main" val="117055281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Add Image</a:t>
            </a:r>
          </a:p>
        </p:txBody>
      </p:sp>
    </p:spTree>
    <p:extLst>
      <p:ext uri="{BB962C8B-B14F-4D97-AF65-F5344CB8AC3E}">
        <p14:creationId xmlns:p14="http://schemas.microsoft.com/office/powerpoint/2010/main" val="281960043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3B0D9-AD6C-16FB-047C-F547D8119328}"/>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C9137FCA-8BC7-6E86-8FFB-D8B99DB64713}"/>
              </a:ext>
            </a:extLst>
          </p:cNvPr>
          <p:cNvSpPr>
            <a:spLocks noGrp="1"/>
          </p:cNvSpPr>
          <p:nvPr>
            <p:ph type="body" idx="1"/>
          </p:nvPr>
        </p:nvSpPr>
        <p:spPr/>
        <p:txBody>
          <a:bodyPr/>
          <a:lstStyle/>
          <a:p>
            <a:r>
              <a:rPr lang="en-US" dirty="0"/>
              <a:t>DESIGN – Please Add Image</a:t>
            </a:r>
          </a:p>
        </p:txBody>
      </p:sp>
    </p:spTree>
    <p:extLst>
      <p:ext uri="{BB962C8B-B14F-4D97-AF65-F5344CB8AC3E}">
        <p14:creationId xmlns:p14="http://schemas.microsoft.com/office/powerpoint/2010/main" val="1240597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E60C70A-CF2C-4C66-AE45-851ED0AED6DF}"/>
              </a:ext>
            </a:extLst>
          </p:cNvPr>
          <p:cNvSpPr>
            <a:spLocks noGrp="1"/>
          </p:cNvSpPr>
          <p:nvPr>
            <p:ph type="body" idx="1"/>
          </p:nvPr>
        </p:nvSpPr>
        <p:spPr/>
        <p:txBody>
          <a:bodyPr/>
          <a:lstStyle/>
          <a:p>
            <a:r>
              <a:rPr lang="en-US" dirty="0"/>
              <a:t>ADD PIC OF KARIM</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053512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225306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58705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B90EA53-27AB-44F8-A3C5-E6E2E330A21F}"/>
              </a:ext>
            </a:extLst>
          </p:cNvPr>
          <p:cNvSpPr>
            <a:spLocks noGrp="1"/>
          </p:cNvSpPr>
          <p:nvPr>
            <p:ph type="body" idx="1"/>
          </p:nvPr>
        </p:nvSpPr>
        <p:spPr/>
        <p:txBody>
          <a:bodyPr/>
          <a:lstStyle/>
          <a:p>
            <a:r>
              <a:rPr lang="en-US" dirty="0"/>
              <a:t>DESIGN – Please Add Bundle Image</a:t>
            </a:r>
          </a:p>
        </p:txBody>
      </p:sp>
    </p:spTree>
    <p:extLst>
      <p:ext uri="{BB962C8B-B14F-4D97-AF65-F5344CB8AC3E}">
        <p14:creationId xmlns:p14="http://schemas.microsoft.com/office/powerpoint/2010/main" val="162573952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4848993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Bundle Image</a:t>
            </a:r>
          </a:p>
        </p:txBody>
      </p:sp>
      <p:sp>
        <p:nvSpPr>
          <p:cNvPr id="4" name="Slide Number Placeholder 3"/>
          <p:cNvSpPr>
            <a:spLocks noGrp="1"/>
          </p:cNvSpPr>
          <p:nvPr>
            <p:ph type="sldNum" sz="quarter" idx="5"/>
          </p:nvPr>
        </p:nvSpPr>
        <p:spPr/>
        <p:txBody>
          <a:bodyPr/>
          <a:lstStyle/>
          <a:p>
            <a:fld id="{7E32239A-F0C4-8B41-B037-A775D0AC8509}" type="slidenum">
              <a:rPr lang="en-US" smtClean="0"/>
              <a:t>98</a:t>
            </a:fld>
            <a:endParaRPr lang="en-US"/>
          </a:p>
        </p:txBody>
      </p:sp>
    </p:spTree>
    <p:extLst>
      <p:ext uri="{BB962C8B-B14F-4D97-AF65-F5344CB8AC3E}">
        <p14:creationId xmlns:p14="http://schemas.microsoft.com/office/powerpoint/2010/main" val="2185877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979E8F0D-9746-0D67-FC67-FEFBCF5EF11B}"/>
              </a:ext>
            </a:extLst>
          </p:cNvPr>
          <p:cNvSpPr>
            <a:spLocks noGrp="1"/>
          </p:cNvSpPr>
          <p:nvPr>
            <p:ph idx="1" hasCustomPrompt="1"/>
          </p:nvPr>
        </p:nvSpPr>
        <p:spPr>
          <a:xfrm>
            <a:off x="725556" y="1463040"/>
            <a:ext cx="11029441" cy="4358641"/>
          </a:xfrm>
          <a:prstGeom prst="rect">
            <a:avLst/>
          </a:prstGeom>
        </p:spPr>
        <p:txBody>
          <a:bodyPr vert="horz" lIns="91440" tIns="45720" rIns="91440" bIns="45720" rtlCol="0">
            <a:noAutofit/>
          </a:bodyPr>
          <a:lstStyle>
            <a:lvl1pPr>
              <a:lnSpc>
                <a:spcPct val="100000"/>
              </a:lnSpc>
              <a:spcBef>
                <a:spcPts val="2800"/>
              </a:spcBef>
              <a:buClr>
                <a:srgbClr val="9DC609"/>
              </a:buClr>
              <a:buSzPct val="109000"/>
              <a:buFont typeface="Arial" panose="020B0604020202020204" pitchFamily="34" charset="0"/>
              <a:buChar char="•"/>
              <a:defRPr lang="en-US" b="0" i="0" smtClean="0">
                <a:effectLst/>
                <a:latin typeface="Helvetica" pitchFamily="2" charset="0"/>
                <a:ea typeface="Inter" panose="02000503000000020004" pitchFamily="2" charset="0"/>
              </a:defRPr>
            </a:lvl1pPr>
            <a:lvl2pPr>
              <a:defRPr b="0" i="0">
                <a:latin typeface="Inter" panose="02000503000000020004" pitchFamily="2" charset="0"/>
                <a:ea typeface="Inter" panose="02000503000000020004" pitchFamily="2" charset="0"/>
              </a:defRPr>
            </a:lvl2pPr>
            <a:lvl3pPr>
              <a:defRPr b="0" i="0">
                <a:latin typeface="Inter" panose="02000503000000020004" pitchFamily="2" charset="0"/>
                <a:ea typeface="Inter" panose="02000503000000020004" pitchFamily="2" charset="0"/>
              </a:defRPr>
            </a:lvl3pPr>
            <a:lvl4pPr>
              <a:defRPr b="0" i="0">
                <a:latin typeface="Inter" panose="02000503000000020004" pitchFamily="2" charset="0"/>
                <a:ea typeface="Inter" panose="02000503000000020004" pitchFamily="2" charset="0"/>
              </a:defRPr>
            </a:lvl4pPr>
            <a:lvl5pPr>
              <a:defRPr b="0" i="0">
                <a:latin typeface="Inter" panose="02000503000000020004" pitchFamily="2" charset="0"/>
                <a:ea typeface="Inter" panose="02000503000000020004" pitchFamily="2"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eleifend</a:t>
            </a:r>
            <a:r>
              <a:rPr lang="en-US" dirty="0"/>
              <a:t> eros a </a:t>
            </a:r>
            <a:r>
              <a:rPr lang="en-US" dirty="0" err="1"/>
              <a:t>egestas</a:t>
            </a:r>
            <a:r>
              <a:rPr lang="en-US" dirty="0"/>
              <a:t> </a:t>
            </a:r>
            <a:r>
              <a:rPr lang="en-US" dirty="0" err="1"/>
              <a:t>egestas</a:t>
            </a:r>
            <a:r>
              <a:rPr lang="en-US" dirty="0"/>
              <a:t>. Sed </a:t>
            </a:r>
            <a:r>
              <a:rPr lang="en-US" dirty="0" err="1"/>
              <a:t>finibus</a:t>
            </a:r>
            <a:r>
              <a:rPr lang="en-US" dirty="0"/>
              <a:t> </a:t>
            </a:r>
            <a:r>
              <a:rPr lang="en-US" dirty="0" err="1"/>
              <a:t>tempor</a:t>
            </a:r>
            <a:r>
              <a:rPr lang="en-US" dirty="0"/>
              <a:t> </a:t>
            </a:r>
            <a:r>
              <a:rPr lang="en-US" dirty="0" err="1"/>
              <a:t>ullamcorper</a:t>
            </a:r>
            <a:r>
              <a:rPr lang="en-US" dirty="0"/>
              <a:t>. </a:t>
            </a:r>
          </a:p>
          <a:p>
            <a:pPr lvl="0"/>
            <a:r>
              <a:rPr lang="en-US" dirty="0" err="1"/>
              <a:t>Phasellus</a:t>
            </a:r>
            <a:r>
              <a:rPr lang="en-US" dirty="0"/>
              <a:t> vel </a:t>
            </a:r>
            <a:r>
              <a:rPr lang="en-US" dirty="0" err="1"/>
              <a:t>accumsan</a:t>
            </a:r>
            <a:r>
              <a:rPr lang="en-US" dirty="0"/>
              <a:t> </a:t>
            </a:r>
            <a:r>
              <a:rPr lang="en-US" dirty="0" err="1"/>
              <a:t>mauris</a:t>
            </a:r>
            <a:r>
              <a:rPr lang="en-US" dirty="0"/>
              <a:t>, </a:t>
            </a:r>
            <a:r>
              <a:rPr lang="en-US" dirty="0" err="1"/>
              <a:t>eget</a:t>
            </a:r>
            <a:r>
              <a:rPr lang="en-US" dirty="0"/>
              <a:t> </a:t>
            </a:r>
            <a:r>
              <a:rPr lang="en-US" dirty="0" err="1"/>
              <a:t>elementum</a:t>
            </a:r>
            <a:r>
              <a:rPr lang="en-US" dirty="0"/>
              <a:t> </a:t>
            </a:r>
            <a:r>
              <a:rPr lang="en-US" dirty="0" err="1"/>
              <a:t>nisl</a:t>
            </a:r>
            <a:r>
              <a:rPr lang="en-US" dirty="0"/>
              <a:t>. </a:t>
            </a:r>
          </a:p>
          <a:p>
            <a:pPr lvl="0"/>
            <a:r>
              <a:rPr lang="en-US" dirty="0" err="1"/>
              <a:t>Quisque</a:t>
            </a:r>
            <a:r>
              <a:rPr lang="en-US" dirty="0"/>
              <a:t> </a:t>
            </a:r>
            <a:r>
              <a:rPr lang="en-US" dirty="0" err="1"/>
              <a:t>dapibus</a:t>
            </a:r>
            <a:r>
              <a:rPr lang="en-US" dirty="0"/>
              <a:t> </a:t>
            </a:r>
            <a:r>
              <a:rPr lang="en-US" dirty="0" err="1"/>
              <a:t>volutpat</a:t>
            </a:r>
            <a:r>
              <a:rPr lang="en-US" dirty="0"/>
              <a:t> vestibulum. </a:t>
            </a:r>
            <a:r>
              <a:rPr lang="en-US" dirty="0" err="1"/>
              <a:t>Phasellus</a:t>
            </a:r>
            <a:r>
              <a:rPr lang="en-US" dirty="0"/>
              <a:t> lacinia </a:t>
            </a:r>
            <a:r>
              <a:rPr lang="en-US" dirty="0" err="1"/>
              <a:t>arcu</a:t>
            </a:r>
            <a:r>
              <a:rPr lang="en-US" dirty="0"/>
              <a:t> sed vestibulum </a:t>
            </a:r>
            <a:r>
              <a:rPr lang="en-US" dirty="0" err="1"/>
              <a:t>porttitor</a:t>
            </a:r>
            <a:r>
              <a:rPr lang="en-US" dirty="0"/>
              <a:t>. </a:t>
            </a:r>
            <a:r>
              <a:rPr lang="en-US" dirty="0" err="1"/>
              <a:t>Curabitur</a:t>
            </a:r>
            <a:r>
              <a:rPr lang="en-US" dirty="0"/>
              <a:t> vel est </a:t>
            </a:r>
            <a:r>
              <a:rPr lang="en-US" dirty="0" err="1"/>
              <a:t>consequat</a:t>
            </a:r>
            <a:r>
              <a:rPr lang="en-US" dirty="0"/>
              <a:t>, </a:t>
            </a:r>
            <a:r>
              <a:rPr lang="en-US" dirty="0" err="1"/>
              <a:t>dignissim</a:t>
            </a:r>
            <a:r>
              <a:rPr lang="en-US" dirty="0"/>
              <a:t> diam ac.</a:t>
            </a:r>
          </a:p>
          <a:p>
            <a:pPr lvl="0"/>
            <a:r>
              <a:rPr lang="en-US" dirty="0" err="1"/>
              <a:t>Malesuada</a:t>
            </a:r>
            <a:r>
              <a:rPr lang="en-US" dirty="0"/>
              <a:t> </a:t>
            </a:r>
            <a:r>
              <a:rPr lang="en-US" dirty="0" err="1"/>
              <a:t>lacus</a:t>
            </a:r>
            <a:r>
              <a:rPr lang="en-US" dirty="0"/>
              <a:t>.</a:t>
            </a:r>
          </a:p>
        </p:txBody>
      </p:sp>
      <p:sp>
        <p:nvSpPr>
          <p:cNvPr id="10" name="Title 9">
            <a:extLst>
              <a:ext uri="{FF2B5EF4-FFF2-40B4-BE49-F238E27FC236}">
                <a16:creationId xmlns:a16="http://schemas.microsoft.com/office/drawing/2014/main" id="{E0FDC1E9-7DBD-EF79-6177-68C71AC1C1B0}"/>
              </a:ext>
            </a:extLst>
          </p:cNvPr>
          <p:cNvSpPr>
            <a:spLocks noGrp="1"/>
          </p:cNvSpPr>
          <p:nvPr>
            <p:ph type="title" hasCustomPrompt="1"/>
          </p:nvPr>
        </p:nvSpPr>
        <p:spPr>
          <a:xfrm>
            <a:off x="457199" y="365125"/>
            <a:ext cx="11297799" cy="767935"/>
          </a:xfrm>
          <a:prstGeom prst="rect">
            <a:avLst/>
          </a:prstGeom>
        </p:spPr>
        <p:txBody>
          <a:bodyPr anchor="ctr"/>
          <a:lstStyle>
            <a:lvl1pPr>
              <a:defRPr b="1" i="0">
                <a:latin typeface="Helvetica" pitchFamily="2" charset="0"/>
                <a:ea typeface="Exo 2 Black" pitchFamily="2" charset="77"/>
              </a:defRPr>
            </a:lvl1pPr>
          </a:lstStyle>
          <a:p>
            <a:r>
              <a:rPr lang="en-US" dirty="0"/>
              <a:t>Click to Edit Master Title Style</a:t>
            </a:r>
          </a:p>
        </p:txBody>
      </p:sp>
    </p:spTree>
    <p:extLst>
      <p:ext uri="{BB962C8B-B14F-4D97-AF65-F5344CB8AC3E}">
        <p14:creationId xmlns:p14="http://schemas.microsoft.com/office/powerpoint/2010/main" val="560397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979E8F0D-9746-0D67-FC67-FEFBCF5EF11B}"/>
              </a:ext>
            </a:extLst>
          </p:cNvPr>
          <p:cNvSpPr>
            <a:spLocks noGrp="1"/>
          </p:cNvSpPr>
          <p:nvPr>
            <p:ph idx="1" hasCustomPrompt="1"/>
          </p:nvPr>
        </p:nvSpPr>
        <p:spPr>
          <a:xfrm>
            <a:off x="725556" y="2037522"/>
            <a:ext cx="11029441" cy="3784159"/>
          </a:xfrm>
          <a:prstGeom prst="rect">
            <a:avLst/>
          </a:prstGeom>
        </p:spPr>
        <p:txBody>
          <a:bodyPr vert="horz" lIns="91440" tIns="45720" rIns="91440" bIns="45720" rtlCol="0">
            <a:noAutofit/>
          </a:bodyPr>
          <a:lstStyle>
            <a:lvl1pPr>
              <a:lnSpc>
                <a:spcPct val="100000"/>
              </a:lnSpc>
              <a:spcBef>
                <a:spcPts val="2800"/>
              </a:spcBef>
              <a:buClr>
                <a:srgbClr val="9DC609"/>
              </a:buClr>
              <a:buSzPct val="109000"/>
              <a:buFont typeface="Arial" panose="020B0604020202020204" pitchFamily="34" charset="0"/>
              <a:buChar char="•"/>
              <a:defRPr lang="en-US" b="0" i="0" smtClean="0">
                <a:effectLst/>
                <a:latin typeface="Helvetica" pitchFamily="2" charset="0"/>
                <a:ea typeface="Inter" panose="02000503000000020004" pitchFamily="2" charset="0"/>
              </a:defRPr>
            </a:lvl1pPr>
            <a:lvl2pPr>
              <a:defRPr b="0" i="0">
                <a:latin typeface="Inter" panose="02000503000000020004" pitchFamily="2" charset="0"/>
                <a:ea typeface="Inter" panose="02000503000000020004" pitchFamily="2" charset="0"/>
              </a:defRPr>
            </a:lvl2pPr>
            <a:lvl3pPr>
              <a:defRPr b="0" i="0">
                <a:latin typeface="Inter" panose="02000503000000020004" pitchFamily="2" charset="0"/>
                <a:ea typeface="Inter" panose="02000503000000020004" pitchFamily="2" charset="0"/>
              </a:defRPr>
            </a:lvl3pPr>
            <a:lvl4pPr>
              <a:defRPr b="0" i="0">
                <a:latin typeface="Inter" panose="02000503000000020004" pitchFamily="2" charset="0"/>
                <a:ea typeface="Inter" panose="02000503000000020004" pitchFamily="2" charset="0"/>
              </a:defRPr>
            </a:lvl4pPr>
            <a:lvl5pPr>
              <a:defRPr b="0" i="0">
                <a:latin typeface="Inter" panose="02000503000000020004" pitchFamily="2" charset="0"/>
                <a:ea typeface="Inter" panose="02000503000000020004" pitchFamily="2"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eleifend</a:t>
            </a:r>
            <a:r>
              <a:rPr lang="en-US" dirty="0"/>
              <a:t> eros a </a:t>
            </a:r>
            <a:r>
              <a:rPr lang="en-US" dirty="0" err="1"/>
              <a:t>egestas</a:t>
            </a:r>
            <a:r>
              <a:rPr lang="en-US" dirty="0"/>
              <a:t> </a:t>
            </a:r>
            <a:r>
              <a:rPr lang="en-US" dirty="0" err="1"/>
              <a:t>egestas</a:t>
            </a:r>
            <a:r>
              <a:rPr lang="en-US" dirty="0"/>
              <a:t>. Sed </a:t>
            </a:r>
            <a:r>
              <a:rPr lang="en-US" dirty="0" err="1"/>
              <a:t>finibus</a:t>
            </a:r>
            <a:r>
              <a:rPr lang="en-US" dirty="0"/>
              <a:t> </a:t>
            </a:r>
            <a:r>
              <a:rPr lang="en-US" dirty="0" err="1"/>
              <a:t>tempor</a:t>
            </a:r>
            <a:r>
              <a:rPr lang="en-US" dirty="0"/>
              <a:t> </a:t>
            </a:r>
            <a:r>
              <a:rPr lang="en-US" dirty="0" err="1"/>
              <a:t>ullamcorper</a:t>
            </a:r>
            <a:r>
              <a:rPr lang="en-US" dirty="0"/>
              <a:t>. </a:t>
            </a:r>
          </a:p>
          <a:p>
            <a:pPr lvl="0"/>
            <a:r>
              <a:rPr lang="en-US" dirty="0" err="1"/>
              <a:t>Phasellus</a:t>
            </a:r>
            <a:r>
              <a:rPr lang="en-US" dirty="0"/>
              <a:t> vel </a:t>
            </a:r>
            <a:r>
              <a:rPr lang="en-US" dirty="0" err="1"/>
              <a:t>accumsan</a:t>
            </a:r>
            <a:r>
              <a:rPr lang="en-US" dirty="0"/>
              <a:t> </a:t>
            </a:r>
            <a:r>
              <a:rPr lang="en-US" dirty="0" err="1"/>
              <a:t>mauris</a:t>
            </a:r>
            <a:r>
              <a:rPr lang="en-US" dirty="0"/>
              <a:t>, </a:t>
            </a:r>
            <a:r>
              <a:rPr lang="en-US" dirty="0" err="1"/>
              <a:t>eget</a:t>
            </a:r>
            <a:r>
              <a:rPr lang="en-US" dirty="0"/>
              <a:t> </a:t>
            </a:r>
            <a:r>
              <a:rPr lang="en-US" dirty="0" err="1"/>
              <a:t>elementum</a:t>
            </a:r>
            <a:r>
              <a:rPr lang="en-US" dirty="0"/>
              <a:t> </a:t>
            </a:r>
            <a:r>
              <a:rPr lang="en-US" dirty="0" err="1"/>
              <a:t>nisl</a:t>
            </a:r>
            <a:r>
              <a:rPr lang="en-US" dirty="0"/>
              <a:t>. </a:t>
            </a:r>
          </a:p>
          <a:p>
            <a:pPr lvl="0"/>
            <a:r>
              <a:rPr lang="en-US" dirty="0" err="1"/>
              <a:t>Quisque</a:t>
            </a:r>
            <a:r>
              <a:rPr lang="en-US" dirty="0"/>
              <a:t> </a:t>
            </a:r>
            <a:r>
              <a:rPr lang="en-US" dirty="0" err="1"/>
              <a:t>dapibus</a:t>
            </a:r>
            <a:r>
              <a:rPr lang="en-US" dirty="0"/>
              <a:t> </a:t>
            </a:r>
            <a:r>
              <a:rPr lang="en-US" dirty="0" err="1"/>
              <a:t>volutpat</a:t>
            </a:r>
            <a:r>
              <a:rPr lang="en-US" dirty="0"/>
              <a:t> vestibulum. </a:t>
            </a:r>
            <a:r>
              <a:rPr lang="en-US" dirty="0" err="1"/>
              <a:t>Phasellus</a:t>
            </a:r>
            <a:r>
              <a:rPr lang="en-US" dirty="0"/>
              <a:t> lacinia </a:t>
            </a:r>
            <a:r>
              <a:rPr lang="en-US" dirty="0" err="1"/>
              <a:t>arcu</a:t>
            </a:r>
            <a:r>
              <a:rPr lang="en-US" dirty="0"/>
              <a:t> sed vestibulum </a:t>
            </a:r>
            <a:r>
              <a:rPr lang="en-US" dirty="0" err="1"/>
              <a:t>porttitor</a:t>
            </a:r>
            <a:r>
              <a:rPr lang="en-US" dirty="0"/>
              <a:t>. </a:t>
            </a:r>
            <a:r>
              <a:rPr lang="en-US" dirty="0" err="1"/>
              <a:t>Curabitur</a:t>
            </a:r>
            <a:r>
              <a:rPr lang="en-US" dirty="0"/>
              <a:t> vel est </a:t>
            </a:r>
            <a:r>
              <a:rPr lang="en-US" dirty="0" err="1"/>
              <a:t>consequat</a:t>
            </a:r>
            <a:r>
              <a:rPr lang="en-US" dirty="0"/>
              <a:t>, </a:t>
            </a:r>
            <a:r>
              <a:rPr lang="en-US" dirty="0" err="1"/>
              <a:t>dignissim</a:t>
            </a:r>
            <a:r>
              <a:rPr lang="en-US" dirty="0"/>
              <a:t> diam ac.</a:t>
            </a:r>
          </a:p>
          <a:p>
            <a:pPr lvl="0"/>
            <a:r>
              <a:rPr lang="en-US" dirty="0" err="1"/>
              <a:t>Malesuada</a:t>
            </a:r>
            <a:r>
              <a:rPr lang="en-US" dirty="0"/>
              <a:t> </a:t>
            </a:r>
            <a:r>
              <a:rPr lang="en-US" dirty="0" err="1"/>
              <a:t>lacus</a:t>
            </a:r>
            <a:r>
              <a:rPr lang="en-US" dirty="0"/>
              <a:t>.</a:t>
            </a:r>
          </a:p>
        </p:txBody>
      </p:sp>
      <p:sp>
        <p:nvSpPr>
          <p:cNvPr id="10" name="Title 9">
            <a:extLst>
              <a:ext uri="{FF2B5EF4-FFF2-40B4-BE49-F238E27FC236}">
                <a16:creationId xmlns:a16="http://schemas.microsoft.com/office/drawing/2014/main" id="{E0FDC1E9-7DBD-EF79-6177-68C71AC1C1B0}"/>
              </a:ext>
            </a:extLst>
          </p:cNvPr>
          <p:cNvSpPr>
            <a:spLocks noGrp="1"/>
          </p:cNvSpPr>
          <p:nvPr>
            <p:ph type="title" hasCustomPrompt="1"/>
          </p:nvPr>
        </p:nvSpPr>
        <p:spPr>
          <a:xfrm>
            <a:off x="457199" y="365125"/>
            <a:ext cx="11297799" cy="1354345"/>
          </a:xfrm>
          <a:prstGeom prst="rect">
            <a:avLst/>
          </a:prstGeom>
        </p:spPr>
        <p:txBody>
          <a:bodyPr anchor="ctr"/>
          <a:lstStyle>
            <a:lvl1pPr>
              <a:defRPr b="1" i="0">
                <a:latin typeface="Helvetica" pitchFamily="2" charset="0"/>
                <a:ea typeface="Exo 2 Black" pitchFamily="2" charset="77"/>
              </a:defRPr>
            </a:lvl1pPr>
          </a:lstStyle>
          <a:p>
            <a:r>
              <a:rPr lang="en-US" dirty="0"/>
              <a:t>Click to Edit Master Title Style for Headlines with 2 Lines of Text</a:t>
            </a:r>
          </a:p>
        </p:txBody>
      </p:sp>
    </p:spTree>
    <p:extLst>
      <p:ext uri="{BB962C8B-B14F-4D97-AF65-F5344CB8AC3E}">
        <p14:creationId xmlns:p14="http://schemas.microsoft.com/office/powerpoint/2010/main" val="2306094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screen dark background -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BEA3D2-6B0A-EBD9-8D17-A09F64275795}"/>
              </a:ext>
            </a:extLst>
          </p:cNvPr>
          <p:cNvSpPr>
            <a:spLocks noGrp="1"/>
          </p:cNvSpPr>
          <p:nvPr>
            <p:ph type="title" hasCustomPrompt="1"/>
          </p:nvPr>
        </p:nvSpPr>
        <p:spPr>
          <a:xfrm>
            <a:off x="652780" y="0"/>
            <a:ext cx="10886440" cy="6227180"/>
          </a:xfrm>
          <a:prstGeom prst="rect">
            <a:avLst/>
          </a:prstGeom>
        </p:spPr>
        <p:txBody>
          <a:bodyPr anchor="ctr">
            <a:normAutofit/>
          </a:bodyPr>
          <a:lstStyle>
            <a:lvl1pPr algn="ctr">
              <a:defRPr sz="7500" b="1" i="0">
                <a:solidFill>
                  <a:schemeClr val="bg1"/>
                </a:solidFill>
                <a:latin typeface="Helvetica" pitchFamily="2" charset="0"/>
                <a:ea typeface="Exo 2 Black" pitchFamily="2" charset="77"/>
              </a:defRPr>
            </a:lvl1pPr>
          </a:lstStyle>
          <a:p>
            <a:r>
              <a:rPr lang="en-US" dirty="0"/>
              <a:t>Place Short Callout </a:t>
            </a:r>
            <a:br>
              <a:rPr lang="en-US" dirty="0"/>
            </a:br>
            <a:r>
              <a:rPr lang="en-US" dirty="0"/>
              <a:t>Text Here</a:t>
            </a:r>
          </a:p>
        </p:txBody>
      </p:sp>
    </p:spTree>
    <p:extLst>
      <p:ext uri="{BB962C8B-B14F-4D97-AF65-F5344CB8AC3E}">
        <p14:creationId xmlns:p14="http://schemas.microsoft.com/office/powerpoint/2010/main" val="6677429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629564"/>
      </p:ext>
    </p:extLst>
  </p:cSld>
  <p:clrMap bg1="lt1" tx1="dk1" bg2="lt2" tx2="dk2" accent1="accent1" accent2="accent2" accent3="accent3" accent4="accent4" accent5="accent5" accent6="accent6" hlink="hlink" folHlink="folHlink"/>
  <p:sldLayoutIdLst>
    <p:sldLayoutId id="2147483650" r:id="rId1"/>
    <p:sldLayoutId id="2147483657" r:id="rId2"/>
    <p:sldLayoutId id="2147483656" r:id="rId3"/>
  </p:sldLayoutIdLst>
  <p:txStyles>
    <p:titleStyle>
      <a:lvl1pPr algn="l" defTabSz="914400" rtl="0" eaLnBrk="1" latinLnBrk="0" hangingPunct="1">
        <a:lnSpc>
          <a:spcPct val="90000"/>
        </a:lnSpc>
        <a:spcBef>
          <a:spcPct val="0"/>
        </a:spcBef>
        <a:buNone/>
        <a:defRPr sz="4000" b="1" i="0" kern="1200">
          <a:solidFill>
            <a:schemeClr val="tx1"/>
          </a:solidFill>
          <a:latin typeface="Exo 2 Black" pitchFamily="2" charset="77"/>
          <a:ea typeface="Exo 2 Black" pitchFamily="2" charset="77"/>
          <a:cs typeface="+mj-cs"/>
        </a:defRPr>
      </a:lvl1pPr>
    </p:titleStyle>
    <p:bodyStyle>
      <a:lvl1pPr marL="228600" indent="-228600" algn="l" defTabSz="914400" rtl="0" eaLnBrk="1" latinLnBrk="0" hangingPunct="1">
        <a:lnSpc>
          <a:spcPct val="140000"/>
        </a:lnSpc>
        <a:spcBef>
          <a:spcPts val="1000"/>
        </a:spcBef>
        <a:buClr>
          <a:srgbClr val="BE9368"/>
        </a:buClr>
        <a:buFont typeface="Wingdings" pitchFamily="2" charset="2"/>
        <a:buChar char="§"/>
        <a:defRPr lang="en-US" sz="2400" b="0" i="0" kern="1200" smtClean="0">
          <a:solidFill>
            <a:schemeClr val="tx1"/>
          </a:solidFill>
          <a:effectLst/>
          <a:latin typeface="DM Serif Display" pitchFamily="2" charset="0"/>
          <a:ea typeface="Inter" panose="02000503000000020004" pitchFamily="2" charset="0"/>
          <a:cs typeface="Arial" panose="020B0604020202020204" pitchFamily="34" charset="0"/>
        </a:defRPr>
      </a:lvl1pPr>
      <a:lvl2pPr marL="457200" indent="0" algn="l" defTabSz="914400" rtl="0" eaLnBrk="1" latinLnBrk="0" hangingPunct="1">
        <a:lnSpc>
          <a:spcPct val="140000"/>
        </a:lnSpc>
        <a:spcBef>
          <a:spcPts val="500"/>
        </a:spcBef>
        <a:buClr>
          <a:srgbClr val="BE9368"/>
        </a:buClr>
        <a:buFont typeface="Wingdings" pitchFamily="2" charset="2"/>
        <a:buNone/>
        <a:defRPr sz="24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40000"/>
        </a:lnSpc>
        <a:spcBef>
          <a:spcPts val="500"/>
        </a:spcBef>
        <a:buClr>
          <a:srgbClr val="BE9368"/>
        </a:buClr>
        <a:buFont typeface="Wingdings" pitchFamily="2" charset="2"/>
        <a:buNone/>
        <a:defRPr sz="24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40000"/>
        </a:lnSpc>
        <a:spcBef>
          <a:spcPts val="500"/>
        </a:spcBef>
        <a:buClr>
          <a:srgbClr val="BE9368"/>
        </a:buClr>
        <a:buFont typeface="Wingdings" pitchFamily="2" charset="2"/>
        <a:buNone/>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40000"/>
        </a:lnSpc>
        <a:spcBef>
          <a:spcPts val="500"/>
        </a:spcBef>
        <a:buClr>
          <a:srgbClr val="BE9368"/>
        </a:buClr>
        <a:buFont typeface="Wingdings" pitchFamily="2" charset="2"/>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599440" y="1623060"/>
            <a:ext cx="10886440" cy="4139300"/>
          </a:xfrm>
        </p:spPr>
        <p:txBody>
          <a:bodyPr>
            <a:normAutofit/>
          </a:bodyPr>
          <a:lstStyle/>
          <a:p>
            <a:pPr marR="0" lvl="0">
              <a:lnSpc>
                <a:spcPct val="107000"/>
              </a:lnSpc>
              <a:spcBef>
                <a:spcPts val="0"/>
              </a:spcBef>
              <a:spcAft>
                <a:spcPts val="800"/>
              </a:spcAft>
            </a:pPr>
            <a:r>
              <a:rPr lang="en-US" sz="5400" dirty="0">
                <a:effectLst/>
                <a:latin typeface="Calibri" panose="020F0502020204030204" pitchFamily="34" charset="0"/>
                <a:ea typeface="Calibri" panose="020F0502020204030204" pitchFamily="34" charset="0"/>
                <a:cs typeface="Times New Roman" panose="02020603050405020304" pitchFamily="18" charset="0"/>
              </a:rPr>
              <a:t>WHERE ORDINARY DAYS TURN INTO EXTRAORDINARY PROFITS</a:t>
            </a:r>
            <a:br>
              <a:rPr lang="en-US" sz="5400" dirty="0">
                <a:effectLst/>
                <a:latin typeface="Calibri" panose="020F0502020204030204" pitchFamily="34" charset="0"/>
                <a:ea typeface="Calibri" panose="020F0502020204030204" pitchFamily="34" charset="0"/>
                <a:cs typeface="Times New Roman" panose="02020603050405020304" pitchFamily="18" charset="0"/>
              </a:rPr>
            </a:br>
            <a:r>
              <a:rPr lang="en-US" sz="3600" dirty="0">
                <a:effectLst/>
                <a:latin typeface="Calibri" panose="020F0502020204030204" pitchFamily="34" charset="0"/>
                <a:ea typeface="Calibri" panose="020F0502020204030204" pitchFamily="34" charset="0"/>
                <a:cs typeface="Times New Roman" panose="02020603050405020304" pitchFamily="18" charset="0"/>
              </a:rPr>
              <a:t>Discover the Breakthrough Trading Room That’s Delivered a Win-Per-Trading-Day Since 2019!</a:t>
            </a:r>
            <a:endParaRPr lang="en-US" sz="199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4" name="Picture 6" descr="war-room">
            <a:extLst>
              <a:ext uri="{FF2B5EF4-FFF2-40B4-BE49-F238E27FC236}">
                <a16:creationId xmlns:a16="http://schemas.microsoft.com/office/drawing/2014/main" id="{8FD74B75-E42C-4620-8AE8-452DE8D7F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5940" y="576171"/>
            <a:ext cx="8182675" cy="1671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059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703230" y="94593"/>
            <a:ext cx="10641637" cy="6227180"/>
          </a:xfrm>
        </p:spPr>
        <p:txBody>
          <a:bodyPr>
            <a:normAutofit/>
          </a:bodyPr>
          <a:lstStyle/>
          <a:p>
            <a:pPr marL="685800" marR="0">
              <a:lnSpc>
                <a:spcPct val="107000"/>
              </a:lnSpc>
              <a:spcBef>
                <a:spcPts val="0"/>
              </a:spcBef>
              <a:spcAft>
                <a:spcPts val="0"/>
              </a:spcAft>
            </a:pPr>
            <a:br>
              <a:rPr lang="en-US" sz="6000" u="sng" dirty="0">
                <a:latin typeface="Calibri" panose="020F0502020204030204" pitchFamily="34" charset="0"/>
                <a:ea typeface="Calibri" panose="020F0502020204030204" pitchFamily="34" charset="0"/>
                <a:cs typeface="Times New Roman" panose="02020603050405020304" pitchFamily="18" charset="0"/>
              </a:rPr>
            </a:br>
            <a:r>
              <a:rPr lang="en-US" sz="5400" u="sng" dirty="0">
                <a:latin typeface="Calibri" panose="020F0502020204030204" pitchFamily="34" charset="0"/>
                <a:ea typeface="Calibri" panose="020F0502020204030204" pitchFamily="34" charset="0"/>
                <a:cs typeface="Times New Roman" panose="02020603050405020304" pitchFamily="18" charset="0"/>
              </a:rPr>
              <a:t>THE WAR ROOM DREAM TEAM</a:t>
            </a:r>
            <a:br>
              <a:rPr lang="en-US" sz="6000" u="sng" dirty="0">
                <a:latin typeface="Calibri" panose="020F0502020204030204" pitchFamily="34" charset="0"/>
                <a:ea typeface="Calibri" panose="020F0502020204030204" pitchFamily="34" charset="0"/>
                <a:cs typeface="Times New Roman" panose="02020603050405020304" pitchFamily="18" charset="0"/>
              </a:rPr>
            </a:br>
            <a:r>
              <a:rPr lang="en-US" sz="6000" dirty="0">
                <a:highlight>
                  <a:srgbClr val="00FF00"/>
                </a:highlight>
                <a:latin typeface="Calibri" panose="020F0502020204030204" pitchFamily="34" charset="0"/>
                <a:ea typeface="Calibri" panose="020F0502020204030204" pitchFamily="34" charset="0"/>
                <a:cs typeface="Times New Roman" panose="02020603050405020304" pitchFamily="18" charset="0"/>
              </a:rPr>
              <a:t>PHOTO OF KARIM AND BRYAN</a:t>
            </a:r>
            <a:br>
              <a:rPr lang="en-US" sz="6000" dirty="0">
                <a:effectLst/>
                <a:latin typeface="Calibri" panose="020F0502020204030204" pitchFamily="34" charset="0"/>
                <a:ea typeface="Calibri" panose="020F0502020204030204" pitchFamily="34" charset="0"/>
                <a:cs typeface="Times New Roman" panose="02020603050405020304" pitchFamily="18" charset="0"/>
              </a:rPr>
            </a:b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72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3842795" y="1420286"/>
            <a:ext cx="7912202"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085850" marR="0" lvl="2" indent="-17145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Got his start trading in the options pit at the Chicago Board Options Exchange (CBOE) – where $82 billion changes hands daily</a:t>
            </a:r>
          </a:p>
          <a:p>
            <a:pPr marL="1085850" marR="0" lvl="2" indent="-17145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Ran a private trading room from February 2006 to December 2018, where he delivered 3,765 trades and secured an average 13% gain per trade </a:t>
            </a:r>
          </a:p>
          <a:p>
            <a:pPr marL="1085850" marR="0" lvl="2" indent="-171450">
              <a:lnSpc>
                <a:spcPct val="107000"/>
              </a:lnSpc>
              <a:spcBef>
                <a:spcPts val="0"/>
              </a:spcBef>
              <a:spcAft>
                <a:spcPts val="80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Launched Monument Traders Alliance and The War Room in 2019, where he and his team have personally shared thousands of double- and triple-digit gain opportunities with his members.</a:t>
            </a:r>
            <a:endParaRPr lang="en-US" sz="40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44630EC8-9845-CF49-F13E-367929C4CEC0}"/>
              </a:ext>
            </a:extLst>
          </p:cNvPr>
          <p:cNvSpPr>
            <a:spLocks noGrp="1"/>
          </p:cNvSpPr>
          <p:nvPr>
            <p:ph type="title"/>
          </p:nvPr>
        </p:nvSpPr>
        <p:spPr>
          <a:xfrm>
            <a:off x="457198" y="652351"/>
            <a:ext cx="11297799" cy="767935"/>
          </a:xfrm>
        </p:spPr>
        <p:txBody>
          <a:bodyPr/>
          <a:lstStyle/>
          <a:p>
            <a:r>
              <a:rPr lang="en-US" dirty="0"/>
              <a:t>BRYAN BOTTARELLI</a:t>
            </a:r>
            <a:br>
              <a:rPr lang="en-US" dirty="0"/>
            </a:br>
            <a:r>
              <a:rPr lang="en-US" sz="2400" dirty="0"/>
              <a:t>Co-Founder and Head Trade Tactician, Monument Traders Alliance</a:t>
            </a:r>
            <a:endParaRPr lang="en-US" dirty="0"/>
          </a:p>
        </p:txBody>
      </p:sp>
    </p:spTree>
    <p:extLst>
      <p:ext uri="{BB962C8B-B14F-4D97-AF65-F5344CB8AC3E}">
        <p14:creationId xmlns:p14="http://schemas.microsoft.com/office/powerpoint/2010/main" val="1704014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3842795" y="1420286"/>
            <a:ext cx="7912202"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40+ years of trading experience, specializing in options, emerging markets, and alternative income strategies.</a:t>
            </a:r>
          </a:p>
          <a:p>
            <a:pPr marL="742950" marR="0" lvl="1" indent="-28575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Best-selling author of </a:t>
            </a:r>
            <a:r>
              <a:rPr lang="en-US" i="1" dirty="0">
                <a:effectLst/>
                <a:latin typeface="Calibri" panose="020F0502020204030204" pitchFamily="34" charset="0"/>
                <a:ea typeface="Calibri" panose="020F0502020204030204" pitchFamily="34" charset="0"/>
                <a:cs typeface="Times New Roman" panose="02020603050405020304" pitchFamily="18" charset="0"/>
              </a:rPr>
              <a:t>Where in the World Should I Invest? </a:t>
            </a:r>
            <a:r>
              <a:rPr lang="en-US" dirty="0">
                <a:effectLst/>
                <a:latin typeface="Calibri" panose="020F0502020204030204" pitchFamily="34" charset="0"/>
                <a:ea typeface="Calibri" panose="020F0502020204030204" pitchFamily="34" charset="0"/>
                <a:cs typeface="Times New Roman" panose="02020603050405020304" pitchFamily="18" charset="0"/>
              </a:rPr>
              <a:t>- which teaches practical strategies for investing in more than 20 countries and capital markets around the world.</a:t>
            </a:r>
          </a:p>
          <a:p>
            <a:pPr marL="742950" marR="0" lvl="1" indent="-285750">
              <a:lnSpc>
                <a:spcPct val="107000"/>
              </a:lnSpc>
              <a:spcBef>
                <a:spcPts val="0"/>
              </a:spcBef>
              <a:spcAft>
                <a:spcPts val="80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Partnered with Bryan to launch Monument Traders Alliance and The War Room, where he shares under-the-radar, contrarian opportunities and strategies with members each week.</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r>
              <a:rPr lang="en-US" dirty="0"/>
              <a:t>KARIM RAHEMTULLA</a:t>
            </a:r>
            <a:br>
              <a:rPr lang="en-US" dirty="0"/>
            </a:br>
            <a:r>
              <a:rPr lang="en-US" sz="2400" dirty="0"/>
              <a:t>Co-Founder and Head Fundamental Tactician, Monument Traders Alliance</a:t>
            </a:r>
            <a:endParaRPr lang="en-US" dirty="0"/>
          </a:p>
        </p:txBody>
      </p:sp>
    </p:spTree>
    <p:extLst>
      <p:ext uri="{BB962C8B-B14F-4D97-AF65-F5344CB8AC3E}">
        <p14:creationId xmlns:p14="http://schemas.microsoft.com/office/powerpoint/2010/main" val="4117739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652780" y="472966"/>
            <a:ext cx="10338939" cy="5754214"/>
          </a:xfrm>
        </p:spPr>
        <p:txBody>
          <a:bodyPr>
            <a:normAutofit/>
          </a:bodyPr>
          <a:lstStyle/>
          <a:p>
            <a:pPr marL="685800" marR="0">
              <a:lnSpc>
                <a:spcPct val="107000"/>
              </a:lnSpc>
              <a:spcBef>
                <a:spcPts val="0"/>
              </a:spcBef>
              <a:spcAft>
                <a:spcPts val="0"/>
              </a:spcAft>
            </a:pPr>
            <a:r>
              <a:rPr lang="en-US" sz="5400" dirty="0">
                <a:effectLst/>
                <a:latin typeface="Calibri" panose="020F0502020204030204" pitchFamily="34" charset="0"/>
                <a:ea typeface="Calibri" panose="020F0502020204030204" pitchFamily="34" charset="0"/>
                <a:cs typeface="Times New Roman" panose="02020603050405020304" pitchFamily="18" charset="0"/>
              </a:rPr>
              <a:t>THE BASICS…</a:t>
            </a:r>
            <a:br>
              <a:rPr lang="en-US" sz="6000" dirty="0">
                <a:effectLst/>
                <a:latin typeface="Calibri" panose="020F0502020204030204" pitchFamily="34" charset="0"/>
                <a:ea typeface="Calibri" panose="020F0502020204030204" pitchFamily="34" charset="0"/>
                <a:cs typeface="Times New Roman" panose="02020603050405020304" pitchFamily="18" charset="0"/>
              </a:rPr>
            </a:b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6194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B3B70-32EF-CCC5-79B3-A5AC06248ABF}"/>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962729-C71C-D402-E50E-39D4D894DE25}"/>
              </a:ext>
            </a:extLst>
          </p:cNvPr>
          <p:cNvSpPr>
            <a:spLocks noGrp="1"/>
          </p:cNvSpPr>
          <p:nvPr>
            <p:ph idx="1"/>
          </p:nvPr>
        </p:nvSpPr>
        <p:spPr>
          <a:xfrm>
            <a:off x="447100" y="1923394"/>
            <a:ext cx="11297799" cy="4441282"/>
          </a:xfrm>
        </p:spPr>
        <p:txBody>
          <a:bodyPr/>
          <a:lstStyle/>
          <a:p>
            <a:pPr marL="0" marR="0">
              <a:spcBef>
                <a:spcPts val="0"/>
              </a:spcBef>
              <a:spcAft>
                <a:spcPts val="0"/>
              </a:spcAft>
            </a:pPr>
            <a:r>
              <a:rPr lang="en-US" sz="36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W</a:t>
            </a:r>
            <a:r>
              <a:rPr lang="en-US" sz="2800" dirty="0">
                <a:effectLst/>
                <a:latin typeface="Calibri" panose="020F0502020204030204" pitchFamily="34" charset="0"/>
                <a:ea typeface="Calibri" panose="020F0502020204030204" pitchFamily="34" charset="0"/>
                <a:cs typeface="Times New Roman" panose="02020603050405020304" pitchFamily="18" charset="0"/>
              </a:rPr>
              <a:t> - Winning </a:t>
            </a:r>
            <a:r>
              <a:rPr lang="en-US" sz="2800" dirty="0" err="1">
                <a:effectLst/>
                <a:latin typeface="Calibri" panose="020F0502020204030204" pitchFamily="34" charset="0"/>
                <a:ea typeface="Calibri" panose="020F0502020204030204" pitchFamily="34" charset="0"/>
                <a:cs typeface="Times New Roman" panose="02020603050405020304" pitchFamily="18" charset="0"/>
              </a:rPr>
              <a:t>Technicals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lvl="1">
              <a:spcBef>
                <a:spcPts val="0"/>
              </a:spcBef>
            </a:pPr>
            <a:r>
              <a:rPr lang="en-US" dirty="0">
                <a:effectLst/>
                <a:latin typeface="Calibri" panose="020F0502020204030204" pitchFamily="34" charset="0"/>
                <a:ea typeface="Calibri" panose="020F0502020204030204" pitchFamily="34" charset="0"/>
                <a:cs typeface="Times New Roman" panose="02020603050405020304" pitchFamily="18" charset="0"/>
              </a:rPr>
              <a:t>Stocks showing strong, sustained momentum on the charts.</a:t>
            </a:r>
          </a:p>
          <a:p>
            <a:pPr marL="0" marR="0">
              <a:spcBef>
                <a:spcPts val="0"/>
              </a:spcBef>
              <a:spcAft>
                <a:spcPts val="0"/>
              </a:spcAft>
            </a:pPr>
            <a:r>
              <a:rPr lang="en-US" sz="36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a:t>
            </a:r>
            <a:r>
              <a:rPr lang="en-US" sz="2800" dirty="0">
                <a:effectLst/>
                <a:latin typeface="Calibri" panose="020F0502020204030204" pitchFamily="34" charset="0"/>
                <a:ea typeface="Calibri" panose="020F0502020204030204" pitchFamily="34" charset="0"/>
                <a:cs typeface="Times New Roman" panose="02020603050405020304" pitchFamily="18" charset="0"/>
              </a:rPr>
              <a:t> - Accelerated Fundamentals</a:t>
            </a:r>
          </a:p>
          <a:p>
            <a:pPr marL="228600" lvl="1">
              <a:spcBef>
                <a:spcPts val="0"/>
              </a:spcBef>
            </a:pPr>
            <a:r>
              <a:rPr lang="en-US" dirty="0">
                <a:effectLst/>
                <a:latin typeface="Calibri" panose="020F0502020204030204" pitchFamily="34" charset="0"/>
                <a:ea typeface="Calibri" panose="020F0502020204030204" pitchFamily="34" charset="0"/>
                <a:cs typeface="Times New Roman" panose="02020603050405020304" pitchFamily="18" charset="0"/>
              </a:rPr>
              <a:t>Companies with exploding earnings, revenue surges, or game-changing developments.</a:t>
            </a:r>
          </a:p>
          <a:p>
            <a:pPr marL="0" marR="0">
              <a:spcBef>
                <a:spcPts val="0"/>
              </a:spcBef>
              <a:spcAft>
                <a:spcPts val="0"/>
              </a:spcAft>
            </a:pPr>
            <a:r>
              <a:rPr lang="en-US" sz="36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R </a:t>
            </a:r>
            <a:r>
              <a:rPr lang="en-US" sz="2800" dirty="0">
                <a:effectLst/>
                <a:latin typeface="Calibri" panose="020F0502020204030204" pitchFamily="34" charset="0"/>
                <a:ea typeface="Calibri" panose="020F0502020204030204" pitchFamily="34" charset="0"/>
                <a:cs typeface="Times New Roman" panose="02020603050405020304" pitchFamily="18" charset="0"/>
              </a:rPr>
              <a:t>- Recent &amp; Upcoming Catalysts</a:t>
            </a:r>
          </a:p>
          <a:p>
            <a:pPr marL="228600" lvl="1">
              <a:spcBef>
                <a:spcPts val="0"/>
              </a:spcBef>
            </a:pPr>
            <a:r>
              <a:rPr lang="en-US" dirty="0">
                <a:effectLst/>
                <a:latin typeface="Calibri" panose="020F0502020204030204" pitchFamily="34" charset="0"/>
                <a:ea typeface="Calibri" panose="020F0502020204030204" pitchFamily="34" charset="0"/>
                <a:cs typeface="Times New Roman" panose="02020603050405020304" pitchFamily="18" charset="0"/>
              </a:rPr>
              <a:t>Events like major contracts, regulatory approvals, product launches, or sector shifts that can ignite explosive moves.</a:t>
            </a:r>
          </a:p>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7EF540CA-6C6C-482C-13AC-1AE0ADE99F1B}"/>
              </a:ext>
            </a:extLst>
          </p:cNvPr>
          <p:cNvSpPr txBox="1">
            <a:spLocks/>
          </p:cNvSpPr>
          <p:nvPr/>
        </p:nvSpPr>
        <p:spPr>
          <a:xfrm>
            <a:off x="447100" y="813365"/>
            <a:ext cx="1074916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If you’re a member of Monument Trend Advisory... You </a:t>
            </a:r>
            <a:r>
              <a:rPr lang="en-US" sz="3600" dirty="0">
                <a:latin typeface="Calibri" panose="020F0502020204030204" pitchFamily="34" charset="0"/>
                <a:ea typeface="Calibri" panose="020F0502020204030204" pitchFamily="34" charset="0"/>
                <a:cs typeface="Calibri" panose="020F0502020204030204" pitchFamily="34" charset="0"/>
              </a:rPr>
              <a:t>already </a:t>
            </a:r>
            <a:r>
              <a:rPr lang="en-US" sz="3600" dirty="0">
                <a:effectLst/>
                <a:latin typeface="Calibri" panose="020F0502020204030204" pitchFamily="34" charset="0"/>
                <a:ea typeface="Calibri" panose="020F0502020204030204" pitchFamily="34" charset="0"/>
                <a:cs typeface="Calibri" panose="020F0502020204030204" pitchFamily="34" charset="0"/>
              </a:rPr>
              <a:t>know the W.A.R. Trend System</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2960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652781" y="0"/>
            <a:ext cx="10823602" cy="6227180"/>
          </a:xfrm>
        </p:spPr>
        <p:txBody>
          <a:bodyPr>
            <a:normAutofit/>
          </a:bodyPr>
          <a:lstStyle/>
          <a:p>
            <a:pPr marL="685800" marR="0">
              <a:lnSpc>
                <a:spcPct val="107000"/>
              </a:lnSpc>
              <a:spcBef>
                <a:spcPts val="0"/>
              </a:spcBef>
              <a:spcAft>
                <a:spcPts val="0"/>
              </a:spcAft>
            </a:pPr>
            <a:r>
              <a:rPr lang="en-US" sz="5400" dirty="0">
                <a:effectLst/>
                <a:latin typeface="Calibri" panose="020F0502020204030204" pitchFamily="34" charset="0"/>
                <a:ea typeface="Calibri" panose="020F0502020204030204" pitchFamily="34" charset="0"/>
                <a:cs typeface="Times New Roman" panose="02020603050405020304" pitchFamily="18" charset="0"/>
              </a:rPr>
              <a:t>THE WAR ROOM IS WHERE</a:t>
            </a:r>
            <a:br>
              <a:rPr lang="en-US" sz="5400" dirty="0">
                <a:effectLst/>
                <a:latin typeface="Calibri" panose="020F0502020204030204" pitchFamily="34" charset="0"/>
                <a:ea typeface="Calibri" panose="020F0502020204030204" pitchFamily="34" charset="0"/>
                <a:cs typeface="Times New Roman" panose="02020603050405020304" pitchFamily="18" charset="0"/>
              </a:rPr>
            </a:br>
            <a:r>
              <a:rPr lang="en-US" sz="5400" dirty="0">
                <a:effectLst/>
                <a:latin typeface="Calibri" panose="020F0502020204030204" pitchFamily="34" charset="0"/>
                <a:ea typeface="Calibri" panose="020F0502020204030204" pitchFamily="34" charset="0"/>
                <a:cs typeface="Times New Roman" panose="02020603050405020304" pitchFamily="18" charset="0"/>
              </a:rPr>
              <a:t>BRYAN AND KARIM TAKE IT TO THE NEXT LEVEL</a:t>
            </a:r>
            <a:br>
              <a:rPr lang="en-US" sz="4800" i="1" dirty="0">
                <a:effectLst/>
                <a:latin typeface="Calibri" panose="020F0502020204030204" pitchFamily="34" charset="0"/>
                <a:ea typeface="Calibri" panose="020F0502020204030204" pitchFamily="34" charset="0"/>
                <a:cs typeface="Times New Roman" panose="02020603050405020304" pitchFamily="18" charset="0"/>
              </a:rPr>
            </a:br>
            <a:r>
              <a:rPr lang="en-US" sz="4800" i="1" u="sng" dirty="0">
                <a:effectLst/>
                <a:latin typeface="Calibri" panose="020F0502020204030204" pitchFamily="34" charset="0"/>
                <a:ea typeface="Calibri" panose="020F0502020204030204" pitchFamily="34" charset="0"/>
                <a:cs typeface="Times New Roman" panose="02020603050405020304" pitchFamily="18" charset="0"/>
              </a:rPr>
              <a:t>HIGHER POTENTIAL + FASTER TRADES! </a:t>
            </a:r>
          </a:p>
        </p:txBody>
      </p:sp>
    </p:spTree>
    <p:extLst>
      <p:ext uri="{BB962C8B-B14F-4D97-AF65-F5344CB8AC3E}">
        <p14:creationId xmlns:p14="http://schemas.microsoft.com/office/powerpoint/2010/main" val="413155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800"/>
              </a:spcAft>
            </a:pP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War Room is a unique, game-changing, collaborative platform where an elite group of like-minded traders and market enthusiasts gather each trading day to offer insight, ideas and community - all with the same goal: </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make winning trades</a:t>
            </a:r>
            <a:r>
              <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814664" y="934291"/>
            <a:ext cx="10940333"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Over the past 7 years, it’s become BIGGER than your typical research service...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9775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524458"/>
            <a:ext cx="11297799" cy="4571615"/>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Every trading day, The War Room founders, Bryan Bottarelli and Karim Rahemtulla, join members in the room.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They share live, real-time plays, strategies, and tactics designed to deliver members daily winners. (Please note: They cannot give personalized investment advice.)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You’ll also connect with a community of hundreds of like-minded traders who enjoy sharing their best ideas for daily wealth creation.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How Does The War Room Work?</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049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652780" y="472966"/>
            <a:ext cx="10338939" cy="5754214"/>
          </a:xfrm>
        </p:spPr>
        <p:txBody>
          <a:bodyPr>
            <a:normAutofit/>
          </a:bodyPr>
          <a:lstStyle/>
          <a:p>
            <a:pPr marL="685800" marR="0">
              <a:lnSpc>
                <a:spcPct val="107000"/>
              </a:lnSpc>
              <a:spcBef>
                <a:spcPts val="0"/>
              </a:spcBef>
              <a:spcAft>
                <a:spcPts val="0"/>
              </a:spcAft>
            </a:pPr>
            <a:r>
              <a:rPr lang="en-US" sz="5400" dirty="0">
                <a:latin typeface="Calibri" panose="020F0502020204030204" pitchFamily="34" charset="0"/>
                <a:ea typeface="Calibri" panose="020F0502020204030204" pitchFamily="34" charset="0"/>
                <a:cs typeface="Times New Roman" panose="02020603050405020304" pitchFamily="18" charset="0"/>
              </a:rPr>
              <a:t>THE TOP 3 TRADING STRATEGIES BEHIND OUR 2,341 WINNERS </a:t>
            </a:r>
            <a:br>
              <a:rPr lang="en-US" sz="5400" dirty="0">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(AND COUNTING!)</a:t>
            </a:r>
            <a:br>
              <a:rPr lang="en-US" sz="6000" dirty="0">
                <a:effectLst/>
                <a:latin typeface="Calibri" panose="020F0502020204030204" pitchFamily="34" charset="0"/>
                <a:ea typeface="Calibri" panose="020F0502020204030204" pitchFamily="34" charset="0"/>
                <a:cs typeface="Times New Roman" panose="02020603050405020304" pitchFamily="18" charset="0"/>
              </a:rPr>
            </a:b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2521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179815" y="81981"/>
            <a:ext cx="10886440" cy="6227180"/>
          </a:xfrm>
        </p:spPr>
        <p:txBody>
          <a:bodyPr>
            <a:normAutofit/>
          </a:bodyPr>
          <a:lstStyle/>
          <a:p>
            <a:pPr marL="685800" marR="0">
              <a:lnSpc>
                <a:spcPct val="107000"/>
              </a:lnSpc>
              <a:spcBef>
                <a:spcPts val="0"/>
              </a:spcBef>
              <a:spcAft>
                <a:spcPts val="0"/>
              </a:spcAft>
            </a:pPr>
            <a:r>
              <a:rPr lang="en-US" sz="6000" u="sng" dirty="0">
                <a:effectLst/>
                <a:latin typeface="Calibri" panose="020F0502020204030204" pitchFamily="34" charset="0"/>
                <a:ea typeface="Calibri" panose="020F0502020204030204" pitchFamily="34" charset="0"/>
                <a:cs typeface="Times New Roman" panose="02020603050405020304" pitchFamily="18" charset="0"/>
              </a:rPr>
              <a:t>STRATEGY #1</a:t>
            </a:r>
            <a:br>
              <a:rPr lang="en-US" sz="6000" u="sng" dirty="0">
                <a:effectLst/>
                <a:latin typeface="Calibri" panose="020F0502020204030204" pitchFamily="34" charset="0"/>
                <a:ea typeface="Calibri" panose="020F0502020204030204" pitchFamily="34" charset="0"/>
                <a:cs typeface="Times New Roman" panose="02020603050405020304" pitchFamily="18" charset="0"/>
              </a:rPr>
            </a:br>
            <a:r>
              <a:rPr lang="en-US" sz="6000" dirty="0">
                <a:latin typeface="Calibri" panose="020F0502020204030204" pitchFamily="34" charset="0"/>
                <a:ea typeface="Calibri" panose="020F0502020204030204" pitchFamily="34" charset="0"/>
                <a:cs typeface="Times New Roman" panose="02020603050405020304" pitchFamily="18" charset="0"/>
              </a:rPr>
              <a:t>OVERNIGHT TRADES</a:t>
            </a:r>
            <a:br>
              <a:rPr lang="en-US" sz="6000" dirty="0">
                <a:latin typeface="Calibri" panose="020F0502020204030204" pitchFamily="34" charset="0"/>
                <a:ea typeface="Calibri" panose="020F0502020204030204" pitchFamily="34" charset="0"/>
                <a:cs typeface="Times New Roman" panose="02020603050405020304" pitchFamily="18" charset="0"/>
              </a:rPr>
            </a:br>
            <a:br>
              <a:rPr lang="en-US" sz="4400" dirty="0">
                <a:latin typeface="Calibri" panose="020F0502020204030204" pitchFamily="34" charset="0"/>
                <a:ea typeface="Calibri" panose="020F0502020204030204" pitchFamily="34" charset="0"/>
                <a:cs typeface="Times New Roman" panose="02020603050405020304" pitchFamily="18" charset="0"/>
              </a:rPr>
            </a:br>
            <a:r>
              <a:rPr lang="en-US" sz="4400" i="1" dirty="0">
                <a:latin typeface="Calibri" panose="020F0502020204030204" pitchFamily="34" charset="0"/>
                <a:ea typeface="Calibri" panose="020F0502020204030204" pitchFamily="34" charset="0"/>
                <a:cs typeface="Times New Roman" panose="02020603050405020304" pitchFamily="18" charset="0"/>
              </a:rPr>
              <a:t>Place one trade before the closing bell… and you could wake up to huge gains the next morning!</a:t>
            </a:r>
            <a:endParaRPr lang="en-US" sz="26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1071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p:txBody>
          <a:bodyPr/>
          <a:lstStyle/>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CREATE INFOGRAPHIC</a:t>
            </a:r>
          </a:p>
          <a:p>
            <a:pPr marR="0" lvl="1">
              <a:lnSpc>
                <a:spcPct val="107000"/>
              </a:lnSpc>
              <a:spcBef>
                <a:spcPts val="0"/>
              </a:spcBef>
              <a:spcAft>
                <a:spcPts val="0"/>
              </a:spcAft>
            </a:pPr>
            <a:endPar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Founded: May 2019</a:t>
            </a: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Members: 8,382</a:t>
            </a: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Trade Ideas Per Day: 1-3 (on average)</a:t>
            </a: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Winning Trades Since Inception: 2,384</a:t>
            </a: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Win-Rate 75.6%</a:t>
            </a: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Wins Per Trading Day: 1.46+ (Yes, we average over a win-per-day!)</a:t>
            </a: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Average Holding Time: 17 Days</a:t>
            </a: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Double-Digit Winners: 1,644</a:t>
            </a:r>
          </a:p>
          <a:p>
            <a:pPr marR="0" lvl="1">
              <a:lnSpc>
                <a:spcPct val="107000"/>
              </a:lnSpc>
              <a:spcBef>
                <a:spcPts val="0"/>
              </a:spcBef>
              <a:spcAft>
                <a:spcPts val="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Triple-Digit Winners: 55</a:t>
            </a:r>
          </a:p>
          <a:p>
            <a:pPr marR="0" lvl="1">
              <a:lnSpc>
                <a:spcPct val="107000"/>
              </a:lnSpc>
              <a:spcBef>
                <a:spcPts val="0"/>
              </a:spcBef>
              <a:spcAft>
                <a:spcPts val="800"/>
              </a:spcAft>
            </a:pP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Biggest Single-Day Gains:  293%, 292%, 215%, 207%, 205%, 195%, 192%, 190%, 188%, 179%</a:t>
            </a:r>
          </a:p>
        </p:txBody>
      </p:sp>
      <p:sp>
        <p:nvSpPr>
          <p:cNvPr id="3" name="Title 2">
            <a:extLst>
              <a:ext uri="{FF2B5EF4-FFF2-40B4-BE49-F238E27FC236}">
                <a16:creationId xmlns:a16="http://schemas.microsoft.com/office/drawing/2014/main" id="{44630EC8-9845-CF49-F13E-367929C4CEC0}"/>
              </a:ext>
            </a:extLst>
          </p:cNvPr>
          <p:cNvSpPr>
            <a:spLocks noGrp="1"/>
          </p:cNvSpPr>
          <p:nvPr>
            <p:ph type="title"/>
          </p:nvPr>
        </p:nvSpPr>
        <p:spPr/>
        <p:txBody>
          <a:bodyPr/>
          <a:lstStyle/>
          <a:p>
            <a:r>
              <a:rPr lang="en-US" dirty="0"/>
              <a:t>The War Room Portfolio Stats - At A Glance</a:t>
            </a:r>
          </a:p>
        </p:txBody>
      </p:sp>
    </p:spTree>
    <p:extLst>
      <p:ext uri="{BB962C8B-B14F-4D97-AF65-F5344CB8AC3E}">
        <p14:creationId xmlns:p14="http://schemas.microsoft.com/office/powerpoint/2010/main" val="1509747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7262949" y="1524458"/>
            <a:ext cx="4492048"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Open: May 1, 2025</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Close: May 2, 2025</a:t>
            </a: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Gain: 192.34%</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Trade Example: Block (XYZ)</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9023BF4D-FABD-42B7-9D39-076E56FD6257}"/>
              </a:ext>
            </a:extLst>
          </p:cNvPr>
          <p:cNvGraphicFramePr/>
          <p:nvPr>
            <p:extLst>
              <p:ext uri="{D42A27DB-BD31-4B8C-83A1-F6EECF244321}">
                <p14:modId xmlns:p14="http://schemas.microsoft.com/office/powerpoint/2010/main" val="1196513792"/>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5292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2560723976"/>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5595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7334066" y="1524458"/>
            <a:ext cx="4420931"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Open: May 7, 2024</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Close: May 8, 2024</a:t>
            </a: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Gain: 206.75%</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Trade Example: TripAdvisor (TRIP)</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948035BF-4726-4766-8E77-51CD261AC7C2}"/>
              </a:ext>
            </a:extLst>
          </p:cNvPr>
          <p:cNvGraphicFramePr/>
          <p:nvPr>
            <p:extLst>
              <p:ext uri="{D42A27DB-BD31-4B8C-83A1-F6EECF244321}">
                <p14:modId xmlns:p14="http://schemas.microsoft.com/office/powerpoint/2010/main" val="2122126216"/>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5977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4092371375"/>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5732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64976316"/>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0037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7334066" y="1524458"/>
            <a:ext cx="4420931"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Open: May 30, 2023</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Close: May 31, 2023</a:t>
            </a: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Gain: 293.27%</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400" dirty="0">
                <a:effectLst/>
                <a:latin typeface="Calibri" panose="020F0502020204030204" pitchFamily="34" charset="0"/>
                <a:ea typeface="Calibri" panose="020F0502020204030204" pitchFamily="34" charset="0"/>
                <a:cs typeface="Calibri" panose="020F0502020204030204" pitchFamily="34" charset="0"/>
              </a:rPr>
              <a:t>Real Trade Example: Advance Auto Parts (AAP)</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55A50893-BA44-41B0-90AE-F20D1771B78A}"/>
              </a:ext>
            </a:extLst>
          </p:cNvPr>
          <p:cNvGraphicFramePr/>
          <p:nvPr>
            <p:extLst>
              <p:ext uri="{D42A27DB-BD31-4B8C-83A1-F6EECF244321}">
                <p14:modId xmlns:p14="http://schemas.microsoft.com/office/powerpoint/2010/main" val="2514768924"/>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96712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274145942"/>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5511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652780" y="0"/>
            <a:ext cx="10149752" cy="6227180"/>
          </a:xfrm>
        </p:spPr>
        <p:txBody>
          <a:bodyPr>
            <a:normAutofit/>
          </a:bodyPr>
          <a:lstStyle/>
          <a:p>
            <a:pPr marL="685800" marR="0">
              <a:lnSpc>
                <a:spcPct val="107000"/>
              </a:lnSpc>
              <a:spcBef>
                <a:spcPts val="0"/>
              </a:spcBef>
              <a:spcAft>
                <a:spcPts val="0"/>
              </a:spcAft>
            </a:pPr>
            <a:r>
              <a:rPr lang="en-US" sz="6000" dirty="0">
                <a:latin typeface="Calibri" panose="020F0502020204030204" pitchFamily="34" charset="0"/>
                <a:ea typeface="Calibri" panose="020F0502020204030204" pitchFamily="34" charset="0"/>
                <a:cs typeface="Times New Roman" panose="02020603050405020304" pitchFamily="18" charset="0"/>
              </a:rPr>
              <a:t>So, How Do We Find These Trades?</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034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Trade Earnings Announcements</a:t>
            </a:r>
            <a:r>
              <a:rPr lang="en-US" sz="2800" dirty="0">
                <a:effectLst/>
                <a:latin typeface="Calibri" panose="020F0502020204030204" pitchFamily="34" charset="0"/>
                <a:ea typeface="Calibri" panose="020F0502020204030204" pitchFamily="34" charset="0"/>
                <a:cs typeface="Calibri" panose="020F0502020204030204" pitchFamily="34" charset="0"/>
              </a:rPr>
              <a:t> - Target companies about to report quarterly earnings. These events almost always trigger sharp price moves up or down.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Look for Volume Spikes </a:t>
            </a:r>
            <a:r>
              <a:rPr lang="en-US" sz="2800" dirty="0">
                <a:effectLst/>
                <a:latin typeface="Calibri" panose="020F0502020204030204" pitchFamily="34" charset="0"/>
                <a:ea typeface="Calibri" panose="020F0502020204030204" pitchFamily="34" charset="0"/>
                <a:cs typeface="Calibri" panose="020F0502020204030204" pitchFamily="34" charset="0"/>
              </a:rPr>
              <a:t>- A surge in trading volume before earnings signals that a big move is coming.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Place a “Win Both Ways” Trade</a:t>
            </a:r>
            <a:r>
              <a:rPr lang="en-US" sz="2800" dirty="0">
                <a:effectLst/>
                <a:latin typeface="Calibri" panose="020F0502020204030204" pitchFamily="34" charset="0"/>
                <a:ea typeface="Calibri" panose="020F0502020204030204" pitchFamily="34" charset="0"/>
                <a:cs typeface="Calibri" panose="020F0502020204030204" pitchFamily="34" charset="0"/>
              </a:rPr>
              <a:t> – Buy both a call and a put. This way, you profit from a big earnings move regardless of whether the stock goes up or down. You just need it to move.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One Earnings Signal. One Strangle Trade. Unlimited Overnight Potential.</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0234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Here’s What It Looks Like…</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2F1EB279-1FA2-4E81-950D-40FE246BEC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504"/>
          <a:stretch/>
        </p:blipFill>
        <p:spPr bwMode="auto">
          <a:xfrm>
            <a:off x="1402080" y="2080260"/>
            <a:ext cx="9005586" cy="4008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251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5E349DB8-C5F5-4E3C-B7AA-BD1D7073D70A}"/>
              </a:ext>
            </a:extLst>
          </p:cNvPr>
          <p:cNvGraphicFramePr>
            <a:graphicFrameLocks noGrp="1"/>
          </p:cNvGraphicFramePr>
          <p:nvPr>
            <p:ph idx="1"/>
            <p:extLst>
              <p:ext uri="{D42A27DB-BD31-4B8C-83A1-F6EECF244321}">
                <p14:modId xmlns:p14="http://schemas.microsoft.com/office/powerpoint/2010/main" val="3761383751"/>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44630EC8-9845-CF49-F13E-367929C4CEC0}"/>
              </a:ext>
            </a:extLst>
          </p:cNvPr>
          <p:cNvSpPr>
            <a:spLocks noGrp="1"/>
          </p:cNvSpPr>
          <p:nvPr>
            <p:ph type="title"/>
          </p:nvPr>
        </p:nvSpPr>
        <p:spPr/>
        <p:txBody>
          <a:bodyPr/>
          <a:lstStyle/>
          <a:p>
            <a:pPr marL="342900" marR="0" lvl="0" indent="-342900">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Times New Roman" panose="02020603050405020304" pitchFamily="18" charset="0"/>
              </a:rPr>
              <a:t>Imagine the Look on Their Faces When You Tell Them…</a:t>
            </a:r>
          </a:p>
        </p:txBody>
      </p:sp>
    </p:spTree>
    <p:extLst>
      <p:ext uri="{BB962C8B-B14F-4D97-AF65-F5344CB8AC3E}">
        <p14:creationId xmlns:p14="http://schemas.microsoft.com/office/powerpoint/2010/main" val="3067156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43605"/>
            <a:ext cx="11297799" cy="4348296"/>
          </a:xfrm>
        </p:spPr>
        <p:txBody>
          <a:bodyPr/>
          <a:lstStyle/>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Calibri" panose="020F0502020204030204" pitchFamily="34" charset="0"/>
              </a:rPr>
              <a:t>153.27% Overnight on ADM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a:effectLst/>
                <a:latin typeface="Calibri" panose="020F0502020204030204" pitchFamily="34" charset="0"/>
                <a:ea typeface="Calibri" panose="020F0502020204030204" pitchFamily="34" charset="0"/>
                <a:cs typeface="Calibri" panose="020F0502020204030204" pitchFamily="34" charset="0"/>
              </a:rPr>
              <a:t>154.35% Overnight on DBX</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a:effectLst/>
                <a:latin typeface="Calibri" panose="020F0502020204030204" pitchFamily="34" charset="0"/>
                <a:ea typeface="Calibri" panose="020F0502020204030204" pitchFamily="34" charset="0"/>
                <a:cs typeface="Calibri" panose="020F0502020204030204" pitchFamily="34" charset="0"/>
              </a:rPr>
              <a:t>160.15% Overnight on FSLR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a:effectLst/>
                <a:latin typeface="Calibri" panose="020F0502020204030204" pitchFamily="34" charset="0"/>
                <a:ea typeface="Calibri" panose="020F0502020204030204" pitchFamily="34" charset="0"/>
                <a:cs typeface="Calibri" panose="020F0502020204030204" pitchFamily="34" charset="0"/>
              </a:rPr>
              <a:t>178.90% Overnight on YUM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a:effectLst/>
                <a:latin typeface="Calibri" panose="020F0502020204030204" pitchFamily="34" charset="0"/>
                <a:ea typeface="Calibri" panose="020F0502020204030204" pitchFamily="34" charset="0"/>
                <a:cs typeface="Calibri" panose="020F0502020204030204" pitchFamily="34" charset="0"/>
              </a:rPr>
              <a:t>188.49% Overnight on FDX</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80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a:effectLst/>
                <a:latin typeface="Calibri" panose="020F0502020204030204" pitchFamily="34" charset="0"/>
                <a:ea typeface="Calibri" panose="020F0502020204030204" pitchFamily="34" charset="0"/>
                <a:cs typeface="Calibri" panose="020F0502020204030204" pitchFamily="34" charset="0"/>
              </a:rPr>
              <a:t>189.70% Overnight on DG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2">
              <a:lnSpc>
                <a:spcPct val="107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Additional Overnight Winners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14054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43605"/>
            <a:ext cx="11297799" cy="4348296"/>
          </a:xfrm>
        </p:spPr>
        <p:txBody>
          <a:bodyPr/>
          <a:lstStyle/>
          <a:p>
            <a:pPr marR="0" lvl="1">
              <a:lnSpc>
                <a:spcPct val="107000"/>
              </a:lnSpc>
              <a:spcBef>
                <a:spcPts val="0"/>
              </a:spcBef>
              <a:spcAft>
                <a:spcPts val="0"/>
              </a:spcAft>
            </a:pPr>
            <a:r>
              <a:rPr lang="en-US" sz="3600" dirty="0">
                <a:effectLst/>
                <a:latin typeface="Calibri" panose="020F0502020204030204" pitchFamily="34" charset="0"/>
                <a:ea typeface="Calibri" panose="020F0502020204030204" pitchFamily="34" charset="0"/>
                <a:cs typeface="Calibri" panose="020F0502020204030204" pitchFamily="34" charset="0"/>
              </a:rPr>
              <a:t>Keep in mind: These are </a:t>
            </a:r>
            <a:r>
              <a:rPr lang="en-US" sz="3600" b="1" u="sng"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NOT</a:t>
            </a:r>
            <a:r>
              <a:rPr lang="en-US" sz="3600" dirty="0">
                <a:effectLst/>
                <a:latin typeface="Calibri" panose="020F0502020204030204" pitchFamily="34" charset="0"/>
                <a:ea typeface="Calibri" panose="020F0502020204030204" pitchFamily="34" charset="0"/>
                <a:cs typeface="Calibri" panose="020F0502020204030204" pitchFamily="34" charset="0"/>
              </a:rPr>
              <a:t> hypothetical gains.</a:t>
            </a:r>
          </a:p>
          <a:p>
            <a:pPr marR="0" lvl="1">
              <a:lnSpc>
                <a:spcPct val="107000"/>
              </a:lnSpc>
              <a:spcBef>
                <a:spcPts val="0"/>
              </a:spcBef>
              <a:spcAft>
                <a:spcPts val="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3600" dirty="0">
                <a:effectLst/>
                <a:latin typeface="Calibri" panose="020F0502020204030204" pitchFamily="34" charset="0"/>
                <a:ea typeface="Calibri" panose="020F0502020204030204" pitchFamily="34" charset="0"/>
                <a:cs typeface="Calibri" panose="020F0502020204030204" pitchFamily="34" charset="0"/>
              </a:rPr>
              <a:t>These are </a:t>
            </a:r>
            <a:r>
              <a:rPr lang="en-US" sz="3600" b="1" u="sng"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REAL</a:t>
            </a:r>
            <a:r>
              <a:rPr lang="en-US" sz="3600" dirty="0">
                <a:effectLst/>
                <a:latin typeface="Calibri" panose="020F0502020204030204" pitchFamily="34" charset="0"/>
                <a:ea typeface="Calibri" panose="020F0502020204030204" pitchFamily="34" charset="0"/>
                <a:cs typeface="Calibri" panose="020F0502020204030204" pitchFamily="34" charset="0"/>
              </a:rPr>
              <a:t> trades our tacticians recommended…</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800"/>
              </a:spcAft>
            </a:pPr>
            <a:endParaRPr lang="en-US" sz="3600" dirty="0">
              <a:effectLst/>
              <a:latin typeface="Calibri" panose="020F0502020204030204" pitchFamily="34" charset="0"/>
              <a:ea typeface="Calibri" panose="020F0502020204030204" pitchFamily="34" charset="0"/>
              <a:cs typeface="Calibri" panose="020F0502020204030204" pitchFamily="34" charset="0"/>
            </a:endParaRPr>
          </a:p>
          <a:p>
            <a:pPr marR="0" lvl="1">
              <a:lnSpc>
                <a:spcPct val="107000"/>
              </a:lnSpc>
              <a:spcBef>
                <a:spcPts val="0"/>
              </a:spcBef>
              <a:spcAft>
                <a:spcPts val="800"/>
              </a:spcAft>
            </a:pPr>
            <a:r>
              <a:rPr lang="en-US" sz="3600" dirty="0">
                <a:effectLst/>
                <a:latin typeface="Calibri" panose="020F0502020204030204" pitchFamily="34" charset="0"/>
                <a:ea typeface="Calibri" panose="020F0502020204030204" pitchFamily="34" charset="0"/>
                <a:cs typeface="Calibri" panose="020F0502020204030204" pitchFamily="34" charset="0"/>
              </a:rPr>
              <a:t>And </a:t>
            </a:r>
            <a:r>
              <a:rPr lang="en-US" sz="3600" b="1" u="sng"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REAL</a:t>
            </a:r>
            <a:r>
              <a:rPr lang="en-US" sz="3600" dirty="0">
                <a:effectLst/>
                <a:latin typeface="Calibri" panose="020F0502020204030204" pitchFamily="34" charset="0"/>
                <a:ea typeface="Calibri" panose="020F0502020204030204" pitchFamily="34" charset="0"/>
                <a:cs typeface="Calibri" panose="020F0502020204030204" pitchFamily="34" charset="0"/>
              </a:rPr>
              <a:t> success stories from some of our happiest </a:t>
            </a:r>
            <a:r>
              <a:rPr lang="en-US" sz="3600" b="1" u="sng"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VERIFIED</a:t>
            </a:r>
            <a:r>
              <a:rPr lang="en-US" sz="3600" dirty="0">
                <a:effectLst/>
                <a:latin typeface="Calibri" panose="020F0502020204030204" pitchFamily="34" charset="0"/>
                <a:ea typeface="Calibri" panose="020F0502020204030204" pitchFamily="34" charset="0"/>
                <a:cs typeface="Calibri" panose="020F0502020204030204" pitchFamily="34" charset="0"/>
              </a:rPr>
              <a:t> War Room members.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R="0" lvl="2">
              <a:lnSpc>
                <a:spcPct val="107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Too Good To Be True?</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8732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dirty="0">
                <a:effectLst/>
                <a:latin typeface="Calibri" panose="020F0502020204030204" pitchFamily="34" charset="0"/>
                <a:ea typeface="Calibri" panose="020F0502020204030204" pitchFamily="34" charset="0"/>
                <a:cs typeface="Times New Roman" panose="02020603050405020304" pitchFamily="18" charset="0"/>
              </a:rPr>
              <a:t>And That’s Just Scratching The Surface…</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753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u="sng" dirty="0">
                <a:effectLst/>
                <a:latin typeface="Calibri" panose="020F0502020204030204" pitchFamily="34" charset="0"/>
                <a:ea typeface="Calibri" panose="020F0502020204030204" pitchFamily="34" charset="0"/>
                <a:cs typeface="Times New Roman" panose="02020603050405020304" pitchFamily="18" charset="0"/>
              </a:rPr>
              <a:t>STRATEGY #2</a:t>
            </a:r>
            <a:br>
              <a:rPr lang="en-US" sz="6000" u="sng" dirty="0">
                <a:effectLst/>
                <a:latin typeface="Calibri" panose="020F0502020204030204" pitchFamily="34" charset="0"/>
                <a:ea typeface="Calibri" panose="020F0502020204030204" pitchFamily="34" charset="0"/>
                <a:cs typeface="Times New Roman" panose="02020603050405020304" pitchFamily="18" charset="0"/>
              </a:rPr>
            </a:br>
            <a:r>
              <a:rPr lang="en-US" sz="6000" dirty="0">
                <a:latin typeface="Calibri" panose="020F0502020204030204" pitchFamily="34" charset="0"/>
                <a:ea typeface="Calibri" panose="020F0502020204030204" pitchFamily="34" charset="0"/>
                <a:cs typeface="Times New Roman" panose="02020603050405020304" pitchFamily="18" charset="0"/>
              </a:rPr>
              <a:t>SNIPER TRADES</a:t>
            </a:r>
            <a:br>
              <a:rPr lang="en-US" sz="6000" dirty="0">
                <a:latin typeface="Calibri" panose="020F0502020204030204" pitchFamily="34" charset="0"/>
                <a:ea typeface="Calibri" panose="020F0502020204030204" pitchFamily="34" charset="0"/>
                <a:cs typeface="Times New Roman" panose="02020603050405020304" pitchFamily="18" charset="0"/>
              </a:rPr>
            </a:br>
            <a:br>
              <a:rPr lang="en-US" sz="4400" dirty="0">
                <a:latin typeface="Calibri" panose="020F0502020204030204" pitchFamily="34" charset="0"/>
                <a:ea typeface="Calibri" panose="020F0502020204030204" pitchFamily="34" charset="0"/>
                <a:cs typeface="Times New Roman" panose="02020603050405020304" pitchFamily="18" charset="0"/>
              </a:rPr>
            </a:br>
            <a:r>
              <a:rPr lang="en-US" sz="4400" i="1" dirty="0">
                <a:latin typeface="Calibri" panose="020F0502020204030204" pitchFamily="34" charset="0"/>
                <a:ea typeface="Calibri" panose="020F0502020204030204" pitchFamily="34" charset="0"/>
                <a:cs typeface="Times New Roman" panose="02020603050405020304" pitchFamily="18" charset="0"/>
              </a:rPr>
              <a:t>Target fast market moves for potential gains of 50%, 100%, or more… in just minutes!</a:t>
            </a:r>
            <a:endParaRPr lang="en-US" sz="26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500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7001691" y="1524458"/>
            <a:ext cx="4753306"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Open: 9:54 a.m.</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Close: 10:07 a.m.</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Total Hold Time: 13 Minutes</a:t>
            </a: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Gain: 98.11%</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Trade Example: </a:t>
            </a:r>
            <a:r>
              <a:rPr lang="en-US" sz="4800" dirty="0">
                <a:latin typeface="Calibri" panose="020F0502020204030204" pitchFamily="34" charset="0"/>
                <a:ea typeface="Calibri" panose="020F0502020204030204" pitchFamily="34" charset="0"/>
                <a:cs typeface="Calibri" panose="020F0502020204030204" pitchFamily="34" charset="0"/>
              </a:rPr>
              <a:t>Teladoc Health</a:t>
            </a:r>
            <a:r>
              <a:rPr lang="en-US" sz="4800" dirty="0">
                <a:effectLst/>
                <a:latin typeface="Calibri" panose="020F0502020204030204" pitchFamily="34" charset="0"/>
                <a:ea typeface="Calibri" panose="020F0502020204030204" pitchFamily="34" charset="0"/>
                <a:cs typeface="Calibri" panose="020F0502020204030204" pitchFamily="34" charset="0"/>
              </a:rPr>
              <a:t> (TDOC)</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BF5E7924-6C19-47CB-9B83-06A87DE76F95}"/>
              </a:ext>
            </a:extLst>
          </p:cNvPr>
          <p:cNvGraphicFramePr/>
          <p:nvPr>
            <p:extLst>
              <p:ext uri="{D42A27DB-BD31-4B8C-83A1-F6EECF244321}">
                <p14:modId xmlns:p14="http://schemas.microsoft.com/office/powerpoint/2010/main" val="3302870144"/>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591088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1194539204"/>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0284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7485017" y="1524458"/>
            <a:ext cx="4269980"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Open: 10:14 a.m.</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Close: 3:06 p.m.</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Total Hold Time: 4 Hours and 52 Minutes</a:t>
            </a: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Gain: 118.26%</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Trade Example: Rite Aid (RAD)</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4A94E9FA-032B-475C-8329-2379DEFDB2F7}"/>
              </a:ext>
            </a:extLst>
          </p:cNvPr>
          <p:cNvGraphicFramePr/>
          <p:nvPr>
            <p:extLst>
              <p:ext uri="{D42A27DB-BD31-4B8C-83A1-F6EECF244321}">
                <p14:modId xmlns:p14="http://schemas.microsoft.com/office/powerpoint/2010/main" val="2215441883"/>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7684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549337634"/>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883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7158446" y="1524458"/>
            <a:ext cx="4596551"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Open: 10:20 a.m.</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Close: 11:39 a.m.</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Total Hold Time: 1 Hour and 19 Minutes</a:t>
            </a: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Gain: 121.12%</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Trade Example: Walmart (WMT)</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DD411A73-D9EA-4C42-A769-A863C74C49AA}"/>
              </a:ext>
            </a:extLst>
          </p:cNvPr>
          <p:cNvGraphicFramePr/>
          <p:nvPr>
            <p:extLst>
              <p:ext uri="{D42A27DB-BD31-4B8C-83A1-F6EECF244321}">
                <p14:modId xmlns:p14="http://schemas.microsoft.com/office/powerpoint/2010/main" val="1838914008"/>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88808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1296019845"/>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1045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a:lnSpc>
                <a:spcPct val="107000"/>
              </a:lnSpc>
              <a:spcBef>
                <a:spcPts val="0"/>
              </a:spcBef>
              <a:spcAft>
                <a:spcPts val="800"/>
              </a:spcAft>
            </a:pPr>
            <a:r>
              <a:rPr lang="en-US" sz="6000" dirty="0">
                <a:effectLst/>
                <a:latin typeface="Calibri" panose="020F0502020204030204" pitchFamily="34" charset="0"/>
                <a:ea typeface="Calibri" panose="020F0502020204030204" pitchFamily="34" charset="0"/>
                <a:cs typeface="Times New Roman" panose="02020603050405020304" pitchFamily="18" charset="0"/>
              </a:rPr>
              <a:t>They’ll Ask…</a:t>
            </a:r>
            <a:br>
              <a:rPr lang="en-US" sz="6000" dirty="0">
                <a:effectLst/>
                <a:latin typeface="Calibri" panose="020F0502020204030204" pitchFamily="34" charset="0"/>
                <a:ea typeface="Calibri" panose="020F0502020204030204" pitchFamily="34" charset="0"/>
                <a:cs typeface="Times New Roman" panose="02020603050405020304" pitchFamily="18" charset="0"/>
              </a:rPr>
            </a:br>
            <a:r>
              <a:rPr lang="en-US" sz="6000" dirty="0">
                <a:effectLst/>
                <a:latin typeface="Calibri" panose="020F0502020204030204" pitchFamily="34" charset="0"/>
                <a:ea typeface="Calibri" panose="020F0502020204030204" pitchFamily="34" charset="0"/>
                <a:cs typeface="Times New Roman" panose="02020603050405020304" pitchFamily="18" charset="0"/>
              </a:rPr>
              <a:t>“How’d You Do It?!”</a:t>
            </a:r>
            <a:endParaRPr lang="en-US" sz="2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4700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4274262075"/>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82348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dirty="0">
                <a:latin typeface="Calibri" panose="020F0502020204030204" pitchFamily="34" charset="0"/>
                <a:ea typeface="Calibri" panose="020F0502020204030204" pitchFamily="34" charset="0"/>
                <a:cs typeface="Times New Roman" panose="02020603050405020304" pitchFamily="18" charset="0"/>
              </a:rPr>
              <a:t>So, How Do We Uncover These Trades?</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423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p>
            <a:pPr marL="742950" marR="0" lvl="1" indent="-285750">
              <a:lnSpc>
                <a:spcPct val="107000"/>
              </a:lnSpc>
              <a:spcBef>
                <a:spcPts val="0"/>
              </a:spcBef>
              <a:spcAft>
                <a:spcPts val="0"/>
              </a:spcAft>
              <a:buFont typeface="Arial" panose="020B0604020202020204" pitchFamily="34" charset="0"/>
              <a:buChar char="•"/>
            </a:pPr>
            <a:r>
              <a:rPr lang="en-US" sz="3200" b="1" dirty="0">
                <a:effectLst/>
                <a:latin typeface="Calibri" panose="020F0502020204030204" pitchFamily="34" charset="0"/>
                <a:ea typeface="Calibri" panose="020F0502020204030204" pitchFamily="34" charset="0"/>
                <a:cs typeface="Calibri" panose="020F0502020204030204" pitchFamily="34" charset="0"/>
              </a:rPr>
              <a:t>Zero In On Micro-Moves</a:t>
            </a:r>
            <a:r>
              <a:rPr lang="en-US" sz="3200" dirty="0">
                <a:effectLst/>
                <a:latin typeface="Calibri" panose="020F0502020204030204" pitchFamily="34" charset="0"/>
                <a:ea typeface="Calibri" panose="020F0502020204030204" pitchFamily="34" charset="0"/>
                <a:cs typeface="Calibri" panose="020F0502020204030204" pitchFamily="34" charset="0"/>
              </a:rPr>
              <a:t> - Use a 3-minute chart to spot real-time signals that reveal when a stock is about to breakout.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b="1" dirty="0">
                <a:effectLst/>
                <a:latin typeface="Calibri" panose="020F0502020204030204" pitchFamily="34" charset="0"/>
                <a:ea typeface="Calibri" panose="020F0502020204030204" pitchFamily="34" charset="0"/>
                <a:cs typeface="Calibri" panose="020F0502020204030204" pitchFamily="34" charset="0"/>
              </a:rPr>
              <a:t>Strike with Precision </a:t>
            </a:r>
            <a:r>
              <a:rPr lang="en-US" sz="3200" dirty="0">
                <a:effectLst/>
                <a:latin typeface="Calibri" panose="020F0502020204030204" pitchFamily="34" charset="0"/>
                <a:ea typeface="Calibri" panose="020F0502020204030204" pitchFamily="34" charset="0"/>
                <a:cs typeface="Calibri" panose="020F0502020204030204" pitchFamily="34" charset="0"/>
              </a:rPr>
              <a:t>- Enter specified trades at the exact moment momentum builds, then ride the surge for minutes… not days or weeks.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3200" b="1" dirty="0">
                <a:effectLst/>
                <a:latin typeface="Calibri" panose="020F0502020204030204" pitchFamily="34" charset="0"/>
                <a:ea typeface="Calibri" panose="020F0502020204030204" pitchFamily="34" charset="0"/>
                <a:cs typeface="Calibri" panose="020F0502020204030204" pitchFamily="34" charset="0"/>
              </a:rPr>
              <a:t>Exit with Discipline</a:t>
            </a:r>
            <a:r>
              <a:rPr lang="en-US" sz="3200" dirty="0">
                <a:effectLst/>
                <a:latin typeface="Calibri" panose="020F0502020204030204" pitchFamily="34" charset="0"/>
                <a:ea typeface="Calibri" panose="020F0502020204030204" pitchFamily="34" charset="0"/>
                <a:cs typeface="Calibri" panose="020F0502020204030204" pitchFamily="34" charset="0"/>
              </a:rPr>
              <a:t> - Follow crystal-clear alerts that tell you precisely when to close out for maximum impact.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Quick Strikes. Quick Profits. No Guesswork.</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18504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43605"/>
            <a:ext cx="11297799" cy="4348296"/>
          </a:xfrm>
        </p:spPr>
        <p:txBody>
          <a:bodyPr/>
          <a:lstStyle/>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Calibri" panose="020F0502020204030204" pitchFamily="34" charset="0"/>
              </a:rPr>
              <a:t>53.62% in 4 Minutes on ROKU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Calibri" panose="020F0502020204030204" pitchFamily="34" charset="0"/>
              </a:rPr>
              <a:t>54.90% in 38 Minutes on QCOM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Calibri" panose="020F0502020204030204" pitchFamily="34" charset="0"/>
              </a:rPr>
              <a:t>69.85% in 6 Minutes on DWAC</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Calibri" panose="020F0502020204030204" pitchFamily="34" charset="0"/>
              </a:rPr>
              <a:t>71.08% in 23 Minutes on NFLX</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Calibri" panose="020F0502020204030204" pitchFamily="34" charset="0"/>
              </a:rPr>
              <a:t>73% in 9 Minutes on RGR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80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Calibri" panose="020F0502020204030204" pitchFamily="34" charset="0"/>
              </a:rPr>
              <a:t>95.33% in 3 Hours and 45 Minutes on QQQ</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2">
              <a:lnSpc>
                <a:spcPct val="107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a:effectLst/>
                <a:latin typeface="Calibri" panose="020F0502020204030204" pitchFamily="34" charset="0"/>
                <a:ea typeface="Calibri" panose="020F0502020204030204" pitchFamily="34" charset="0"/>
                <a:cs typeface="Calibri" panose="020F0502020204030204" pitchFamily="34" charset="0"/>
              </a:rPr>
              <a:t>Additional Sniper Trade </a:t>
            </a:r>
            <a:r>
              <a:rPr lang="en-US" sz="4800" dirty="0">
                <a:effectLst/>
                <a:latin typeface="Calibri" panose="020F0502020204030204" pitchFamily="34" charset="0"/>
                <a:ea typeface="Calibri" panose="020F0502020204030204" pitchFamily="34" charset="0"/>
                <a:cs typeface="Calibri" panose="020F0502020204030204" pitchFamily="34" charset="0"/>
              </a:rPr>
              <a:t>Winners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9241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742950" marR="0" lvl="1" indent="-285750">
              <a:lnSpc>
                <a:spcPct val="107000"/>
              </a:lnSpc>
              <a:spcBef>
                <a:spcPts val="0"/>
              </a:spcBef>
              <a:spcAft>
                <a:spcPts val="0"/>
              </a:spcAft>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Calibri" panose="020F0502020204030204" pitchFamily="34" charset="0"/>
              </a:rPr>
              <a:t>Our top strategy for potentially doubling your money - or more - overnight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Calibri" panose="020F0502020204030204" pitchFamily="34" charset="0"/>
              </a:rPr>
              <a:t>Our top strategy for raking in massive double- and triple-digit gains… in minutes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Calibri" panose="020F0502020204030204" pitchFamily="34" charset="0"/>
              </a:rPr>
              <a:t>Top success stories from real members who have followed our recommendations.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To review, so far you’ve seen…</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68399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R="0" lvl="1">
              <a:lnSpc>
                <a:spcPct val="107000"/>
              </a:lnSpc>
              <a:spcBef>
                <a:spcPts val="0"/>
              </a:spcBef>
              <a:spcAft>
                <a:spcPts val="0"/>
              </a:spcAft>
            </a:pPr>
            <a:endParaRPr lang="en-US" sz="4800" dirty="0">
              <a:latin typeface="Calibri" panose="020F0502020204030204" pitchFamily="34" charset="0"/>
              <a:ea typeface="Calibri" panose="020F0502020204030204" pitchFamily="34" charset="0"/>
              <a:cs typeface="Calibri" panose="020F0502020204030204" pitchFamily="34" charset="0"/>
            </a:endParaRPr>
          </a:p>
          <a:p>
            <a:pPr marR="0" lvl="1">
              <a:lnSpc>
                <a:spcPct val="107000"/>
              </a:lnSpc>
              <a:spcBef>
                <a:spcPts val="0"/>
              </a:spcBef>
              <a:spcAft>
                <a:spcPts val="0"/>
              </a:spcAft>
            </a:pPr>
            <a:r>
              <a:rPr lang="en-US" sz="4800" dirty="0">
                <a:latin typeface="Calibri" panose="020F0502020204030204" pitchFamily="34" charset="0"/>
                <a:ea typeface="Calibri" panose="020F0502020204030204" pitchFamily="34" charset="0"/>
                <a:cs typeface="Calibri" panose="020F0502020204030204" pitchFamily="34" charset="0"/>
              </a:rPr>
              <a:t>You’re going to get a behind-the-scenes tour of The War Room – </a:t>
            </a:r>
            <a:r>
              <a:rPr lang="en-US" sz="4800" b="1" u="sng" dirty="0">
                <a:highlight>
                  <a:srgbClr val="FFFF00"/>
                </a:highlight>
                <a:latin typeface="Calibri" panose="020F0502020204030204" pitchFamily="34" charset="0"/>
                <a:ea typeface="Calibri" panose="020F0502020204030204" pitchFamily="34" charset="0"/>
                <a:cs typeface="Calibri" panose="020F0502020204030204" pitchFamily="34" charset="0"/>
              </a:rPr>
              <a:t>including FREE live trades</a:t>
            </a:r>
            <a:r>
              <a:rPr lang="en-US" sz="4800" dirty="0">
                <a:latin typeface="Calibri" panose="020F0502020204030204" pitchFamily="34" charset="0"/>
                <a:ea typeface="Calibri" panose="020F0502020204030204" pitchFamily="34" charset="0"/>
                <a:cs typeface="Calibri" panose="020F0502020204030204" pitchFamily="34" charset="0"/>
              </a:rPr>
              <a:t>!</a:t>
            </a:r>
            <a:endParaRPr lang="en-US" sz="7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And in just a few minutes…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4723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R="0" lvl="1">
              <a:lnSpc>
                <a:spcPct val="107000"/>
              </a:lnSpc>
              <a:spcBef>
                <a:spcPts val="0"/>
              </a:spcBef>
              <a:spcAft>
                <a:spcPts val="0"/>
              </a:spcAft>
            </a:pPr>
            <a:endParaRPr lang="en-US" sz="4800" dirty="0">
              <a:latin typeface="Calibri" panose="020F0502020204030204" pitchFamily="34" charset="0"/>
              <a:ea typeface="Calibri" panose="020F0502020204030204" pitchFamily="34" charset="0"/>
              <a:cs typeface="Calibri" panose="020F0502020204030204" pitchFamily="34" charset="0"/>
            </a:endParaRPr>
          </a:p>
          <a:p>
            <a:pPr marR="0" lvl="1">
              <a:lnSpc>
                <a:spcPct val="107000"/>
              </a:lnSpc>
              <a:spcBef>
                <a:spcPts val="0"/>
              </a:spcBef>
              <a:spcAft>
                <a:spcPts val="0"/>
              </a:spcAft>
            </a:pPr>
            <a:r>
              <a:rPr lang="en-US" sz="4800" dirty="0">
                <a:latin typeface="Calibri" panose="020F0502020204030204" pitchFamily="34" charset="0"/>
                <a:ea typeface="Calibri" panose="020F0502020204030204" pitchFamily="34" charset="0"/>
                <a:cs typeface="Calibri" panose="020F0502020204030204" pitchFamily="34" charset="0"/>
              </a:rPr>
              <a:t>I want to show you one more strategy we use to target huge, market-beating gains in just a few days or less…</a:t>
            </a:r>
            <a:endParaRPr lang="en-US" sz="7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But first…</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70100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u="sng" dirty="0">
                <a:effectLst/>
                <a:latin typeface="Calibri" panose="020F0502020204030204" pitchFamily="34" charset="0"/>
                <a:ea typeface="Calibri" panose="020F0502020204030204" pitchFamily="34" charset="0"/>
                <a:cs typeface="Times New Roman" panose="02020603050405020304" pitchFamily="18" charset="0"/>
              </a:rPr>
              <a:t>STRATEGY #3</a:t>
            </a:r>
            <a:br>
              <a:rPr lang="en-US" sz="6000" u="sng" dirty="0">
                <a:effectLst/>
                <a:latin typeface="Calibri" panose="020F0502020204030204" pitchFamily="34" charset="0"/>
                <a:ea typeface="Calibri" panose="020F0502020204030204" pitchFamily="34" charset="0"/>
                <a:cs typeface="Times New Roman" panose="02020603050405020304" pitchFamily="18" charset="0"/>
              </a:rPr>
            </a:br>
            <a:r>
              <a:rPr lang="en-US" sz="6000" dirty="0">
                <a:effectLst/>
                <a:latin typeface="Calibri" panose="020F0502020204030204" pitchFamily="34" charset="0"/>
                <a:ea typeface="Calibri" panose="020F0502020204030204" pitchFamily="34" charset="0"/>
                <a:cs typeface="Times New Roman" panose="02020603050405020304" pitchFamily="18" charset="0"/>
              </a:rPr>
              <a:t>GIFT GAP</a:t>
            </a:r>
            <a:r>
              <a:rPr lang="en-US" sz="6000" dirty="0">
                <a:latin typeface="Calibri" panose="020F0502020204030204" pitchFamily="34" charset="0"/>
                <a:ea typeface="Calibri" panose="020F0502020204030204" pitchFamily="34" charset="0"/>
                <a:cs typeface="Times New Roman" panose="02020603050405020304" pitchFamily="18" charset="0"/>
              </a:rPr>
              <a:t> TRADES</a:t>
            </a:r>
            <a:br>
              <a:rPr lang="en-US" sz="6000" dirty="0">
                <a:latin typeface="Calibri" panose="020F0502020204030204" pitchFamily="34" charset="0"/>
                <a:ea typeface="Calibri" panose="020F0502020204030204" pitchFamily="34" charset="0"/>
                <a:cs typeface="Times New Roman" panose="02020603050405020304" pitchFamily="18" charset="0"/>
              </a:rPr>
            </a:br>
            <a:br>
              <a:rPr lang="en-US" sz="4400" dirty="0">
                <a:latin typeface="Calibri" panose="020F0502020204030204" pitchFamily="34" charset="0"/>
                <a:ea typeface="Calibri" panose="020F0502020204030204" pitchFamily="34" charset="0"/>
                <a:cs typeface="Times New Roman" panose="02020603050405020304" pitchFamily="18" charset="0"/>
              </a:rPr>
            </a:br>
            <a:r>
              <a:rPr lang="en-US" sz="4400" i="1" dirty="0">
                <a:latin typeface="Calibri" panose="020F0502020204030204" pitchFamily="34" charset="0"/>
                <a:ea typeface="Calibri" panose="020F0502020204030204" pitchFamily="34" charset="0"/>
                <a:cs typeface="Times New Roman" panose="02020603050405020304" pitchFamily="18" charset="0"/>
              </a:rPr>
              <a:t>Turn Wall Street’s biggest overreactions into a quick payday</a:t>
            </a:r>
            <a:endParaRPr lang="en-US" sz="26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89737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7001691" y="1524458"/>
            <a:ext cx="4753306"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Open: August 13, 2024</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Close: August 15, 2024</a:t>
            </a: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Gain: 21.97%</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Real Trade Example: </a:t>
            </a:r>
            <a:r>
              <a:rPr lang="en-US" dirty="0">
                <a:latin typeface="Calibri" panose="020F0502020204030204" pitchFamily="34" charset="0"/>
                <a:ea typeface="Calibri" panose="020F0502020204030204" pitchFamily="34" charset="0"/>
                <a:cs typeface="Calibri" panose="020F0502020204030204" pitchFamily="34" charset="0"/>
              </a:rPr>
              <a:t>Monster Beverage Corp </a:t>
            </a:r>
            <a:r>
              <a:rPr lang="en-US" dirty="0">
                <a:effectLst/>
                <a:latin typeface="Calibri" panose="020F0502020204030204" pitchFamily="34" charset="0"/>
                <a:ea typeface="Calibri" panose="020F0502020204030204" pitchFamily="34" charset="0"/>
                <a:cs typeface="Calibri" panose="020F0502020204030204" pitchFamily="34" charset="0"/>
              </a:rPr>
              <a:t>(MNST)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9C4D2A9D-599B-42E7-8FDA-9FA66E78B007}"/>
              </a:ext>
            </a:extLst>
          </p:cNvPr>
          <p:cNvGraphicFramePr/>
          <p:nvPr>
            <p:extLst>
              <p:ext uri="{D42A27DB-BD31-4B8C-83A1-F6EECF244321}">
                <p14:modId xmlns:p14="http://schemas.microsoft.com/office/powerpoint/2010/main" val="1217179426"/>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86969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2065509404"/>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4955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342900" marR="0" lvl="0" indent="-342900">
              <a:lnSpc>
                <a:spcPct val="107000"/>
              </a:lnSpc>
              <a:spcBef>
                <a:spcPts val="0"/>
              </a:spcBef>
              <a:spcAft>
                <a:spcPts val="800"/>
              </a:spcAft>
            </a:pPr>
            <a:r>
              <a:rPr lang="en-US" sz="6000" dirty="0">
                <a:effectLst/>
                <a:latin typeface="Calibri" panose="020F0502020204030204" pitchFamily="34" charset="0"/>
                <a:ea typeface="Calibri" panose="020F0502020204030204" pitchFamily="34" charset="0"/>
                <a:cs typeface="Times New Roman" panose="02020603050405020304" pitchFamily="18" charset="0"/>
              </a:rPr>
              <a:t>The Answer…</a:t>
            </a:r>
            <a:br>
              <a:rPr lang="en-US" sz="6000" dirty="0">
                <a:effectLst/>
                <a:latin typeface="Calibri" panose="020F0502020204030204" pitchFamily="34" charset="0"/>
                <a:ea typeface="Calibri" panose="020F0502020204030204" pitchFamily="34" charset="0"/>
                <a:cs typeface="Times New Roman" panose="02020603050405020304" pitchFamily="18" charset="0"/>
              </a:rPr>
            </a:br>
            <a:r>
              <a:rPr lang="en-US" sz="8000" dirty="0">
                <a:effectLst/>
                <a:latin typeface="Calibri" panose="020F0502020204030204" pitchFamily="34" charset="0"/>
                <a:ea typeface="Calibri" panose="020F0502020204030204" pitchFamily="34" charset="0"/>
                <a:cs typeface="Times New Roman" panose="02020603050405020304" pitchFamily="18" charset="0"/>
              </a:rPr>
              <a:t>THE WAR ROOM</a:t>
            </a:r>
          </a:p>
        </p:txBody>
      </p:sp>
    </p:spTree>
    <p:extLst>
      <p:ext uri="{BB962C8B-B14F-4D97-AF65-F5344CB8AC3E}">
        <p14:creationId xmlns:p14="http://schemas.microsoft.com/office/powerpoint/2010/main" val="3385179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6988629" y="1524458"/>
            <a:ext cx="4766368"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Open: August 21, 2024</a:t>
            </a:r>
          </a:p>
          <a:p>
            <a:pPr marL="742950" marR="0" lvl="1" indent="-28575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Close: August 22, 2024</a:t>
            </a: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Gain: 23.54%</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Trade Example: </a:t>
            </a:r>
            <a:r>
              <a:rPr lang="en-US" sz="4800" dirty="0" err="1">
                <a:latin typeface="Calibri" panose="020F0502020204030204" pitchFamily="34" charset="0"/>
                <a:ea typeface="Calibri" panose="020F0502020204030204" pitchFamily="34" charset="0"/>
                <a:cs typeface="Calibri" panose="020F0502020204030204" pitchFamily="34" charset="0"/>
              </a:rPr>
              <a:t>DexCom</a:t>
            </a:r>
            <a:r>
              <a:rPr lang="en-US" sz="4800" dirty="0">
                <a:latin typeface="Calibri" panose="020F0502020204030204" pitchFamily="34" charset="0"/>
                <a:ea typeface="Calibri" panose="020F0502020204030204" pitchFamily="34" charset="0"/>
                <a:cs typeface="Calibri" panose="020F0502020204030204" pitchFamily="34" charset="0"/>
              </a:rPr>
              <a:t> </a:t>
            </a:r>
            <a:r>
              <a:rPr lang="en-US" sz="4800" dirty="0">
                <a:effectLst/>
                <a:latin typeface="Calibri" panose="020F0502020204030204" pitchFamily="34" charset="0"/>
                <a:ea typeface="Calibri" panose="020F0502020204030204" pitchFamily="34" charset="0"/>
                <a:cs typeface="Calibri" panose="020F0502020204030204" pitchFamily="34" charset="0"/>
              </a:rPr>
              <a:t>(DXCM)</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0CCC439D-D069-4C84-A17F-E50611B17E18}"/>
              </a:ext>
            </a:extLst>
          </p:cNvPr>
          <p:cNvGraphicFramePr/>
          <p:nvPr>
            <p:extLst>
              <p:ext uri="{D42A27DB-BD31-4B8C-83A1-F6EECF244321}">
                <p14:modId xmlns:p14="http://schemas.microsoft.com/office/powerpoint/2010/main" val="1186722596"/>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63441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3612509885"/>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55452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6923314" y="1524458"/>
            <a:ext cx="5107577" cy="4571615"/>
          </a:xfrm>
        </p:spPr>
        <p:txBody>
          <a:bodyPr/>
          <a:lstStyle/>
          <a:p>
            <a:pPr marL="742950" marR="0" lvl="1" indent="-285750">
              <a:lnSpc>
                <a:spcPct val="107000"/>
              </a:lnSpc>
              <a:spcBef>
                <a:spcPts val="0"/>
              </a:spcBef>
              <a:spcAft>
                <a:spcPts val="0"/>
              </a:spcAft>
              <a:buFont typeface="Arial" panose="020B0604020202020204" pitchFamily="34" charset="0"/>
              <a:buChar char="•"/>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900" dirty="0">
                <a:effectLst/>
                <a:latin typeface="Calibri" panose="020F0502020204030204" pitchFamily="34" charset="0"/>
                <a:ea typeface="Calibri" panose="020F0502020204030204" pitchFamily="34" charset="0"/>
                <a:cs typeface="Times New Roman" panose="02020603050405020304" pitchFamily="18" charset="0"/>
              </a:rPr>
              <a:t>Open: September 24, 2024</a:t>
            </a:r>
          </a:p>
          <a:p>
            <a:pPr marL="742950" marR="0" lvl="1" indent="-285750">
              <a:lnSpc>
                <a:spcPct val="107000"/>
              </a:lnSpc>
              <a:spcBef>
                <a:spcPts val="0"/>
              </a:spcBef>
              <a:spcAft>
                <a:spcPts val="0"/>
              </a:spcAft>
              <a:buFont typeface="Arial" panose="020B0604020202020204" pitchFamily="34" charset="0"/>
              <a:buChar char="•"/>
            </a:pPr>
            <a:r>
              <a:rPr lang="en-US" sz="2900" dirty="0">
                <a:latin typeface="Calibri" panose="020F0502020204030204" pitchFamily="34" charset="0"/>
                <a:ea typeface="Calibri" panose="020F0502020204030204" pitchFamily="34" charset="0"/>
                <a:cs typeface="Times New Roman" panose="02020603050405020304" pitchFamily="18" charset="0"/>
              </a:rPr>
              <a:t>Close: September 26, 2024</a:t>
            </a:r>
          </a:p>
          <a:p>
            <a:pPr marL="742950" marR="0" lvl="1" indent="-285750">
              <a:lnSpc>
                <a:spcPct val="107000"/>
              </a:lnSpc>
              <a:spcBef>
                <a:spcPts val="0"/>
              </a:spcBef>
              <a:spcAft>
                <a:spcPts val="0"/>
              </a:spcAft>
              <a:buFont typeface="Arial" panose="020B0604020202020204" pitchFamily="34" charset="0"/>
              <a:buChar char="•"/>
            </a:pPr>
            <a:r>
              <a:rPr lang="en-US" sz="2900" dirty="0">
                <a:effectLst/>
                <a:latin typeface="Calibri" panose="020F0502020204030204" pitchFamily="34" charset="0"/>
                <a:ea typeface="Calibri" panose="020F0502020204030204" pitchFamily="34" charset="0"/>
                <a:cs typeface="Times New Roman" panose="02020603050405020304" pitchFamily="18" charset="0"/>
              </a:rPr>
              <a:t>Gain: 78.49%</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Real Trade Example: </a:t>
            </a:r>
            <a:r>
              <a:rPr lang="en-US" dirty="0">
                <a:latin typeface="Calibri" panose="020F0502020204030204" pitchFamily="34" charset="0"/>
                <a:ea typeface="Calibri" panose="020F0502020204030204" pitchFamily="34" charset="0"/>
                <a:cs typeface="Calibri" panose="020F0502020204030204" pitchFamily="34" charset="0"/>
              </a:rPr>
              <a:t>Dick’s Sporting Goods </a:t>
            </a:r>
            <a:r>
              <a:rPr lang="en-US" dirty="0">
                <a:effectLst/>
                <a:latin typeface="Calibri" panose="020F0502020204030204" pitchFamily="34" charset="0"/>
                <a:ea typeface="Calibri" panose="020F0502020204030204" pitchFamily="34" charset="0"/>
                <a:cs typeface="Calibri" panose="020F0502020204030204" pitchFamily="34" charset="0"/>
              </a:rPr>
              <a:t>(DKS)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E257B05C-C89D-4A6B-80A1-53FA63DE93F6}"/>
              </a:ext>
            </a:extLst>
          </p:cNvPr>
          <p:cNvGraphicFramePr/>
          <p:nvPr>
            <p:extLst>
              <p:ext uri="{D42A27DB-BD31-4B8C-83A1-F6EECF244321}">
                <p14:modId xmlns:p14="http://schemas.microsoft.com/office/powerpoint/2010/main" val="1084017064"/>
              </p:ext>
            </p:extLst>
          </p:nvPr>
        </p:nvGraphicFramePr>
        <p:xfrm>
          <a:off x="457198" y="1632857"/>
          <a:ext cx="6876868" cy="41051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522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3296063622"/>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Real War Room Member Success Stories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24611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dirty="0">
                <a:latin typeface="Calibri" panose="020F0502020204030204" pitchFamily="34" charset="0"/>
                <a:ea typeface="Calibri" panose="020F0502020204030204" pitchFamily="34" charset="0"/>
                <a:cs typeface="Times New Roman" panose="02020603050405020304" pitchFamily="18" charset="0"/>
              </a:rPr>
              <a:t>So, What’s Our Playbook for Gift Gap Trades Look Like?</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88514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Target Big One-Day Moves</a:t>
            </a:r>
            <a:r>
              <a:rPr lang="en-US" sz="2800" dirty="0">
                <a:effectLst/>
                <a:latin typeface="Calibri" panose="020F0502020204030204" pitchFamily="34" charset="0"/>
                <a:ea typeface="Calibri" panose="020F0502020204030204" pitchFamily="34" charset="0"/>
                <a:cs typeface="Calibri" panose="020F0502020204030204" pitchFamily="34" charset="0"/>
              </a:rPr>
              <a:t> - Looks for a stock in a clear uptrend or downtrend that suddenly jumps or drops 10%+ in a single session.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Trade the Empty Space </a:t>
            </a:r>
            <a:r>
              <a:rPr lang="en-US" sz="2800" dirty="0">
                <a:effectLst/>
                <a:latin typeface="Calibri" panose="020F0502020204030204" pitchFamily="34" charset="0"/>
                <a:ea typeface="Calibri" panose="020F0502020204030204" pitchFamily="34" charset="0"/>
                <a:cs typeface="Calibri" panose="020F0502020204030204" pitchFamily="34" charset="0"/>
              </a:rPr>
              <a:t>- These sharp overreactions leave behind “gaps” on the chart with no built-in resistance or support, creating room for a quick reversal.</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Capture Rapid Gap Fills</a:t>
            </a:r>
            <a:r>
              <a:rPr lang="en-US" sz="2800" dirty="0">
                <a:effectLst/>
                <a:latin typeface="Calibri" panose="020F0502020204030204" pitchFamily="34" charset="0"/>
                <a:ea typeface="Calibri" panose="020F0502020204030204" pitchFamily="34" charset="0"/>
                <a:cs typeface="Calibri" panose="020F0502020204030204" pitchFamily="34" charset="0"/>
              </a:rPr>
              <a:t> – Buy a short-dated call or put option when the momentum kicks back in and ride the stock to fast gains as it retraces the gap.</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Here’s How We Turn Market Mistakes Into Fast Profits…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6514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dirty="0">
                <a:latin typeface="Calibri" panose="020F0502020204030204" pitchFamily="34" charset="0"/>
                <a:ea typeface="Calibri" panose="020F0502020204030204" pitchFamily="34" charset="0"/>
                <a:cs typeface="Times New Roman" panose="02020603050405020304" pitchFamily="18" charset="0"/>
              </a:rPr>
              <a:t>Here’s What It Looks Like…</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10496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FC4D12-28FE-4EBC-AB74-09230C49DA05}"/>
              </a:ext>
            </a:extLst>
          </p:cNvPr>
          <p:cNvPicPr/>
          <p:nvPr/>
        </p:nvPicPr>
        <p:blipFill>
          <a:blip r:embed="rId3"/>
          <a:stretch>
            <a:fillRect/>
          </a:stretch>
        </p:blipFill>
        <p:spPr>
          <a:xfrm>
            <a:off x="472440" y="1619704"/>
            <a:ext cx="3733800" cy="2834731"/>
          </a:xfrm>
          <a:prstGeom prst="rect">
            <a:avLst/>
          </a:prstGeom>
        </p:spPr>
      </p:pic>
      <p:pic>
        <p:nvPicPr>
          <p:cNvPr id="10" name="Picture 9">
            <a:extLst>
              <a:ext uri="{FF2B5EF4-FFF2-40B4-BE49-F238E27FC236}">
                <a16:creationId xmlns:a16="http://schemas.microsoft.com/office/drawing/2014/main" id="{5F3C7255-4458-46F1-B7CA-3D5715998E02}"/>
              </a:ext>
            </a:extLst>
          </p:cNvPr>
          <p:cNvPicPr/>
          <p:nvPr/>
        </p:nvPicPr>
        <p:blipFill>
          <a:blip r:embed="rId4"/>
          <a:stretch>
            <a:fillRect/>
          </a:stretch>
        </p:blipFill>
        <p:spPr>
          <a:xfrm>
            <a:off x="4251962" y="1632767"/>
            <a:ext cx="3733800" cy="2834731"/>
          </a:xfrm>
          <a:prstGeom prst="rect">
            <a:avLst/>
          </a:prstGeom>
        </p:spPr>
      </p:pic>
      <p:pic>
        <p:nvPicPr>
          <p:cNvPr id="11" name="Picture 10">
            <a:extLst>
              <a:ext uri="{FF2B5EF4-FFF2-40B4-BE49-F238E27FC236}">
                <a16:creationId xmlns:a16="http://schemas.microsoft.com/office/drawing/2014/main" id="{064F2F22-F113-4A96-B1DD-AC495CD7604B}"/>
              </a:ext>
            </a:extLst>
          </p:cNvPr>
          <p:cNvPicPr/>
          <p:nvPr/>
        </p:nvPicPr>
        <p:blipFill>
          <a:blip r:embed="rId5"/>
          <a:stretch>
            <a:fillRect/>
          </a:stretch>
        </p:blipFill>
        <p:spPr>
          <a:xfrm>
            <a:off x="8031484" y="1619703"/>
            <a:ext cx="3733800" cy="2834732"/>
          </a:xfrm>
          <a:prstGeom prst="rect">
            <a:avLst/>
          </a:prstGeom>
        </p:spPr>
      </p:pic>
    </p:spTree>
    <p:extLst>
      <p:ext uri="{BB962C8B-B14F-4D97-AF65-F5344CB8AC3E}">
        <p14:creationId xmlns:p14="http://schemas.microsoft.com/office/powerpoint/2010/main" val="27923620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867989"/>
            <a:ext cx="11297799" cy="4123912"/>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Wake Up Richer</a:t>
            </a:r>
            <a:r>
              <a:rPr lang="en-US" sz="2800" dirty="0">
                <a:effectLst/>
                <a:latin typeface="Calibri" panose="020F0502020204030204" pitchFamily="34" charset="0"/>
                <a:ea typeface="Calibri" panose="020F0502020204030204" pitchFamily="34" charset="0"/>
                <a:cs typeface="Calibri" panose="020F0502020204030204" pitchFamily="34" charset="0"/>
              </a:rPr>
              <a:t> - Place one </a:t>
            </a:r>
            <a:r>
              <a:rPr lang="en-US" sz="2800" i="1" dirty="0">
                <a:effectLst/>
                <a:latin typeface="Calibri" panose="020F0502020204030204" pitchFamily="34" charset="0"/>
                <a:ea typeface="Calibri" panose="020F0502020204030204" pitchFamily="34" charset="0"/>
                <a:cs typeface="Calibri" panose="020F0502020204030204" pitchFamily="34" charset="0"/>
              </a:rPr>
              <a:t>Overnight Trade</a:t>
            </a:r>
            <a:r>
              <a:rPr lang="en-US" sz="2800" dirty="0">
                <a:effectLst/>
                <a:latin typeface="Calibri" panose="020F0502020204030204" pitchFamily="34" charset="0"/>
                <a:ea typeface="Calibri" panose="020F0502020204030204" pitchFamily="34" charset="0"/>
                <a:cs typeface="Calibri" panose="020F0502020204030204" pitchFamily="34" charset="0"/>
              </a:rPr>
              <a:t> before the closing bell and wake up to potential double- or triple-digit gains the next morning.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Cash In Fast </a:t>
            </a:r>
            <a:r>
              <a:rPr lang="en-US" sz="2800" dirty="0">
                <a:effectLst/>
                <a:latin typeface="Calibri" panose="020F0502020204030204" pitchFamily="34" charset="0"/>
                <a:ea typeface="Calibri" panose="020F0502020204030204" pitchFamily="34" charset="0"/>
                <a:cs typeface="Calibri" panose="020F0502020204030204" pitchFamily="34" charset="0"/>
              </a:rPr>
              <a:t>- Use </a:t>
            </a:r>
            <a:r>
              <a:rPr lang="en-US" sz="2800" i="1" dirty="0">
                <a:effectLst/>
                <a:latin typeface="Calibri" panose="020F0502020204030204" pitchFamily="34" charset="0"/>
                <a:ea typeface="Calibri" panose="020F0502020204030204" pitchFamily="34" charset="0"/>
                <a:cs typeface="Calibri" panose="020F0502020204030204" pitchFamily="34" charset="0"/>
              </a:rPr>
              <a:t>Sniper Trades</a:t>
            </a:r>
            <a:r>
              <a:rPr lang="en-US" sz="2800" dirty="0">
                <a:effectLst/>
                <a:latin typeface="Calibri" panose="020F0502020204030204" pitchFamily="34" charset="0"/>
                <a:ea typeface="Calibri" panose="020F0502020204030204" pitchFamily="34" charset="0"/>
                <a:cs typeface="Calibri" panose="020F0502020204030204" pitchFamily="34" charset="0"/>
              </a:rPr>
              <a:t> to zero in on explosive market moves and target gains of 50%, 100%, or more… in minutes.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2800" b="1" dirty="0">
                <a:effectLst/>
                <a:latin typeface="Calibri" panose="020F0502020204030204" pitchFamily="34" charset="0"/>
                <a:ea typeface="Calibri" panose="020F0502020204030204" pitchFamily="34" charset="0"/>
                <a:cs typeface="Calibri" panose="020F0502020204030204" pitchFamily="34" charset="0"/>
              </a:rPr>
              <a:t>Turn Mistakes Into Money</a:t>
            </a:r>
            <a:r>
              <a:rPr lang="en-US" sz="2800" dirty="0">
                <a:effectLst/>
                <a:latin typeface="Calibri" panose="020F0502020204030204" pitchFamily="34" charset="0"/>
                <a:ea typeface="Calibri" panose="020F0502020204030204" pitchFamily="34" charset="0"/>
                <a:cs typeface="Calibri" panose="020F0502020204030204" pitchFamily="34" charset="0"/>
              </a:rPr>
              <a:t> - Leverage </a:t>
            </a:r>
            <a:r>
              <a:rPr lang="en-US" sz="2800" i="1" dirty="0">
                <a:effectLst/>
                <a:latin typeface="Calibri" panose="020F0502020204030204" pitchFamily="34" charset="0"/>
                <a:ea typeface="Calibri" panose="020F0502020204030204" pitchFamily="34" charset="0"/>
                <a:cs typeface="Calibri" panose="020F0502020204030204" pitchFamily="34" charset="0"/>
              </a:rPr>
              <a:t>Gift Gap Trades</a:t>
            </a:r>
            <a:r>
              <a:rPr lang="en-US" sz="2800" dirty="0">
                <a:effectLst/>
                <a:latin typeface="Calibri" panose="020F0502020204030204" pitchFamily="34" charset="0"/>
                <a:ea typeface="Calibri" panose="020F0502020204030204" pitchFamily="34" charset="0"/>
                <a:cs typeface="Calibri" panose="020F0502020204030204" pitchFamily="34" charset="0"/>
              </a:rPr>
              <a:t> to profit from Wall Street’s biggest overreactions and score quick paydays.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866099"/>
            <a:ext cx="11297799" cy="8451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By Following Bryan’s Expert Strategies in The War Room You Have the Chance to…</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24581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dirty="0">
                <a:effectLst/>
                <a:latin typeface="Calibri" panose="020F0502020204030204" pitchFamily="34" charset="0"/>
                <a:ea typeface="Calibri" panose="020F0502020204030204" pitchFamily="34" charset="0"/>
                <a:cs typeface="Times New Roman" panose="02020603050405020304" pitchFamily="18" charset="0"/>
              </a:rPr>
              <a:t>BUT THERE’S </a:t>
            </a:r>
            <a:r>
              <a:rPr lang="en-US" sz="6000" u="sng" dirty="0">
                <a:effectLst/>
                <a:latin typeface="Calibri" panose="020F0502020204030204" pitchFamily="34" charset="0"/>
                <a:ea typeface="Calibri" panose="020F0502020204030204" pitchFamily="34" charset="0"/>
                <a:cs typeface="Times New Roman" panose="02020603050405020304" pitchFamily="18" charset="0"/>
              </a:rPr>
              <a:t>MORE</a:t>
            </a:r>
            <a:r>
              <a:rPr lang="en-US" sz="6000" dirty="0">
                <a:effectLst/>
                <a:latin typeface="Calibri" panose="020F0502020204030204" pitchFamily="34" charset="0"/>
                <a:ea typeface="Calibri" panose="020F0502020204030204" pitchFamily="34" charset="0"/>
                <a:cs typeface="Times New Roman" panose="02020603050405020304" pitchFamily="18" charset="0"/>
              </a:rPr>
              <a:t>…</a:t>
            </a:r>
            <a:endParaRPr lang="en-US" sz="26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9405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R="0" lvl="0">
              <a:lnSpc>
                <a:spcPct val="107000"/>
              </a:lnSpc>
              <a:spcBef>
                <a:spcPts val="0"/>
              </a:spcBef>
              <a:spcAft>
                <a:spcPts val="800"/>
              </a:spcAft>
            </a:pPr>
            <a:r>
              <a:rPr lang="en-US" sz="6000" u="sng" dirty="0">
                <a:effectLst/>
                <a:latin typeface="Calibri" panose="020F0502020204030204" pitchFamily="34" charset="0"/>
                <a:ea typeface="Calibri" panose="020F0502020204030204" pitchFamily="34" charset="0"/>
                <a:cs typeface="Times New Roman" panose="02020603050405020304" pitchFamily="18" charset="0"/>
              </a:rPr>
              <a:t>FACT</a:t>
            </a:r>
            <a:br>
              <a:rPr lang="en-US" sz="6000" u="sng" dirty="0">
                <a:effectLst/>
                <a:latin typeface="Calibri" panose="020F0502020204030204" pitchFamily="34" charset="0"/>
                <a:ea typeface="Calibri" panose="020F0502020204030204" pitchFamily="34" charset="0"/>
                <a:cs typeface="Times New Roman" panose="02020603050405020304" pitchFamily="18" charset="0"/>
              </a:rPr>
            </a:br>
            <a:r>
              <a:rPr lang="en-US" sz="6000" b="0" dirty="0">
                <a:latin typeface="Calibri" panose="020F0502020204030204" pitchFamily="34" charset="0"/>
                <a:ea typeface="Calibri" panose="020F0502020204030204" pitchFamily="34" charset="0"/>
                <a:cs typeface="Times New Roman" panose="02020603050405020304" pitchFamily="18" charset="0"/>
              </a:rPr>
              <a:t>51% of War Room members polled reported that they had a net worth of $1M or more!</a:t>
            </a:r>
            <a:endParaRPr lang="en-US" sz="60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39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rPr>
              <a:t>In addition to getting access to all of Bryan’s winning short-term technical trades… War Room members also get access to Karim’s longer-term fundamental trades.</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BONUS! BONUS! BONUS!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99744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dirty="0">
                <a:effectLst/>
                <a:latin typeface="Calibri" panose="020F0502020204030204" pitchFamily="34" charset="0"/>
                <a:ea typeface="Calibri" panose="020F0502020204030204" pitchFamily="34" charset="0"/>
                <a:cs typeface="Times New Roman" panose="02020603050405020304" pitchFamily="18" charset="0"/>
              </a:rPr>
              <a:t>Let’s Quickly Review These… And We’ll Dive Deeper During the Demo…</a:t>
            </a:r>
            <a:endParaRPr lang="en-US" sz="26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5539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rPr>
              <a:t>Since Inception: </a:t>
            </a:r>
          </a:p>
          <a:p>
            <a:pPr marL="1143000" marR="0" lvl="1" indent="-685800">
              <a:lnSpc>
                <a:spcPct val="107000"/>
              </a:lnSpc>
              <a:spcBef>
                <a:spcPts val="0"/>
              </a:spcBef>
              <a:spcAft>
                <a:spcPts val="0"/>
              </a:spcAft>
              <a:buFont typeface="Arial" panose="020B0604020202020204" pitchFamily="34" charset="0"/>
              <a:buChar char="•"/>
            </a:pPr>
            <a:r>
              <a:rPr lang="en-US" sz="4000" dirty="0">
                <a:latin typeface="Calibri" panose="020F0502020204030204" pitchFamily="34" charset="0"/>
                <a:ea typeface="Calibri" panose="020F0502020204030204" pitchFamily="34" charset="0"/>
                <a:cs typeface="Times New Roman" panose="02020603050405020304" pitchFamily="18" charset="0"/>
              </a:rPr>
              <a:t>Closed Trades: 162</a:t>
            </a:r>
          </a:p>
          <a:p>
            <a:pPr marL="1143000" marR="0" lvl="1" indent="-685800">
              <a:lnSpc>
                <a:spcPct val="107000"/>
              </a:lnSpc>
              <a:spcBef>
                <a:spcPts val="0"/>
              </a:spcBef>
              <a:spcAft>
                <a:spcPts val="0"/>
              </a:spcAft>
              <a:buFont typeface="Arial" panose="020B0604020202020204" pitchFamily="34" charset="0"/>
              <a:buChar char="•"/>
            </a:pPr>
            <a:r>
              <a:rPr lang="en-US" sz="4000" dirty="0">
                <a:effectLst/>
                <a:latin typeface="Calibri" panose="020F0502020204030204" pitchFamily="34" charset="0"/>
                <a:ea typeface="Calibri" panose="020F0502020204030204" pitchFamily="34" charset="0"/>
                <a:cs typeface="Times New Roman" panose="02020603050405020304" pitchFamily="18" charset="0"/>
              </a:rPr>
              <a:t>Winn</a:t>
            </a:r>
            <a:r>
              <a:rPr lang="en-US" sz="4000" dirty="0">
                <a:latin typeface="Calibri" panose="020F0502020204030204" pitchFamily="34" charset="0"/>
                <a:ea typeface="Calibri" panose="020F0502020204030204" pitchFamily="34" charset="0"/>
                <a:cs typeface="Times New Roman" panose="02020603050405020304" pitchFamily="18" charset="0"/>
              </a:rPr>
              <a:t>ing Trades: 155</a:t>
            </a:r>
          </a:p>
          <a:p>
            <a:pPr marL="1143000" marR="0" lvl="1" indent="-685800">
              <a:lnSpc>
                <a:spcPct val="107000"/>
              </a:lnSpc>
              <a:spcBef>
                <a:spcPts val="0"/>
              </a:spcBef>
              <a:spcAft>
                <a:spcPts val="0"/>
              </a:spcAft>
              <a:buFont typeface="Arial" panose="020B0604020202020204" pitchFamily="34" charset="0"/>
              <a:buChar char="•"/>
            </a:pPr>
            <a:r>
              <a:rPr lang="en-US" sz="4000" dirty="0">
                <a:effectLst/>
                <a:latin typeface="Calibri" panose="020F0502020204030204" pitchFamily="34" charset="0"/>
                <a:ea typeface="Calibri" panose="020F0502020204030204" pitchFamily="34" charset="0"/>
                <a:cs typeface="Times New Roman" panose="02020603050405020304" pitchFamily="18" charset="0"/>
              </a:rPr>
              <a:t>Win-Rate: 96%</a:t>
            </a:r>
          </a:p>
          <a:p>
            <a:pPr marL="1143000" marR="0" lvl="1" indent="-685800">
              <a:lnSpc>
                <a:spcPct val="107000"/>
              </a:lnSpc>
              <a:spcBef>
                <a:spcPts val="0"/>
              </a:spcBef>
              <a:spcAft>
                <a:spcPts val="0"/>
              </a:spcAft>
              <a:buFont typeface="Arial" panose="020B0604020202020204" pitchFamily="34" charset="0"/>
              <a:buChar char="•"/>
            </a:pPr>
            <a:r>
              <a:rPr lang="en-US" sz="4000" dirty="0">
                <a:latin typeface="Calibri" panose="020F0502020204030204" pitchFamily="34" charset="0"/>
                <a:ea typeface="Calibri" panose="020F0502020204030204" pitchFamily="34" charset="0"/>
                <a:cs typeface="Times New Roman" panose="02020603050405020304" pitchFamily="18" charset="0"/>
              </a:rPr>
              <a:t>Average Hold Time: 56 Days</a:t>
            </a:r>
          </a:p>
          <a:p>
            <a:pPr marL="1143000" marR="0" lvl="1" indent="-685800">
              <a:lnSpc>
                <a:spcPct val="107000"/>
              </a:lnSpc>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b="1" i="1" dirty="0">
                <a:latin typeface="Calibri" panose="020F0502020204030204" pitchFamily="34" charset="0"/>
                <a:ea typeface="Calibri" panose="020F0502020204030204" pitchFamily="34" charset="0"/>
                <a:cs typeface="Times New Roman" panose="02020603050405020304" pitchFamily="18" charset="0"/>
              </a:rPr>
              <a:t>*Please Note: Put-selling can be considered a higher risk strategy and is often used by more advanced traders.</a:t>
            </a: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Karim’s Put-Sells… By The Numbers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25135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FD7CB4E2-D21F-456D-8A42-EE6245133B23}"/>
              </a:ext>
            </a:extLst>
          </p:cNvPr>
          <p:cNvGraphicFramePr>
            <a:graphicFrameLocks noGrp="1"/>
          </p:cNvGraphicFramePr>
          <p:nvPr>
            <p:ph idx="1"/>
            <p:extLst>
              <p:ext uri="{D42A27DB-BD31-4B8C-83A1-F6EECF244321}">
                <p14:modId xmlns:p14="http://schemas.microsoft.com/office/powerpoint/2010/main" val="1526517422"/>
              </p:ext>
            </p:extLst>
          </p:nvPr>
        </p:nvGraphicFramePr>
        <p:xfrm>
          <a:off x="457198" y="1550914"/>
          <a:ext cx="10974198" cy="1813560"/>
        </p:xfrm>
        <a:graphic>
          <a:graphicData uri="http://schemas.openxmlformats.org/drawingml/2006/table">
            <a:tbl>
              <a:tblPr firstRow="1" bandRow="1">
                <a:tableStyleId>{21E4AEA4-8DFA-4A89-87EB-49C32662AFE0}</a:tableStyleId>
              </a:tblPr>
              <a:tblGrid>
                <a:gridCol w="3148151">
                  <a:extLst>
                    <a:ext uri="{9D8B030D-6E8A-4147-A177-3AD203B41FA5}">
                      <a16:colId xmlns:a16="http://schemas.microsoft.com/office/drawing/2014/main" val="2141817928"/>
                    </a:ext>
                  </a:extLst>
                </a:gridCol>
                <a:gridCol w="1449977">
                  <a:extLst>
                    <a:ext uri="{9D8B030D-6E8A-4147-A177-3AD203B41FA5}">
                      <a16:colId xmlns:a16="http://schemas.microsoft.com/office/drawing/2014/main" val="2043749639"/>
                    </a:ext>
                  </a:extLst>
                </a:gridCol>
                <a:gridCol w="1632857">
                  <a:extLst>
                    <a:ext uri="{9D8B030D-6E8A-4147-A177-3AD203B41FA5}">
                      <a16:colId xmlns:a16="http://schemas.microsoft.com/office/drawing/2014/main" val="2849626319"/>
                    </a:ext>
                  </a:extLst>
                </a:gridCol>
                <a:gridCol w="1802674">
                  <a:extLst>
                    <a:ext uri="{9D8B030D-6E8A-4147-A177-3AD203B41FA5}">
                      <a16:colId xmlns:a16="http://schemas.microsoft.com/office/drawing/2014/main" val="2365406789"/>
                    </a:ext>
                  </a:extLst>
                </a:gridCol>
                <a:gridCol w="1711234">
                  <a:extLst>
                    <a:ext uri="{9D8B030D-6E8A-4147-A177-3AD203B41FA5}">
                      <a16:colId xmlns:a16="http://schemas.microsoft.com/office/drawing/2014/main" val="3834738739"/>
                    </a:ext>
                  </a:extLst>
                </a:gridCol>
                <a:gridCol w="1229305">
                  <a:extLst>
                    <a:ext uri="{9D8B030D-6E8A-4147-A177-3AD203B41FA5}">
                      <a16:colId xmlns:a16="http://schemas.microsoft.com/office/drawing/2014/main" val="772085222"/>
                    </a:ext>
                  </a:extLst>
                </a:gridCol>
              </a:tblGrid>
              <a:tr h="370840">
                <a:tc>
                  <a:txBody>
                    <a:bodyPr/>
                    <a:lstStyle/>
                    <a:p>
                      <a:r>
                        <a:rPr lang="en-US" sz="2000" b="1" dirty="0"/>
                        <a:t>Top 3 Put Sell Trades (ROM)</a:t>
                      </a:r>
                    </a:p>
                  </a:txBody>
                  <a:tcPr/>
                </a:tc>
                <a:tc>
                  <a:txBody>
                    <a:bodyPr/>
                    <a:lstStyle/>
                    <a:p>
                      <a:r>
                        <a:rPr lang="en-US" sz="2000" b="1" dirty="0"/>
                        <a:t>Open Date</a:t>
                      </a:r>
                    </a:p>
                  </a:txBody>
                  <a:tcPr/>
                </a:tc>
                <a:tc>
                  <a:txBody>
                    <a:bodyPr/>
                    <a:lstStyle/>
                    <a:p>
                      <a:r>
                        <a:rPr lang="en-US" sz="2000" b="1" dirty="0"/>
                        <a:t>Close Date</a:t>
                      </a:r>
                    </a:p>
                  </a:txBody>
                  <a:tcPr/>
                </a:tc>
                <a:tc>
                  <a:txBody>
                    <a:bodyPr/>
                    <a:lstStyle/>
                    <a:p>
                      <a:r>
                        <a:rPr lang="en-US" sz="2000" b="1" dirty="0"/>
                        <a:t>Return on Margin</a:t>
                      </a:r>
                    </a:p>
                  </a:txBody>
                  <a:tcPr/>
                </a:tc>
                <a:tc>
                  <a:txBody>
                    <a:bodyPr/>
                    <a:lstStyle/>
                    <a:p>
                      <a:r>
                        <a:rPr lang="en-US" sz="2000" b="1" dirty="0"/>
                        <a:t>Premium Capture</a:t>
                      </a:r>
                    </a:p>
                  </a:txBody>
                  <a:tcPr/>
                </a:tc>
                <a:tc>
                  <a:txBody>
                    <a:bodyPr/>
                    <a:lstStyle/>
                    <a:p>
                      <a:r>
                        <a:rPr lang="en-US" sz="2000" b="1" dirty="0"/>
                        <a:t>Duration Held</a:t>
                      </a:r>
                    </a:p>
                  </a:txBody>
                  <a:tcPr/>
                </a:tc>
                <a:extLst>
                  <a:ext uri="{0D108BD9-81ED-4DB2-BD59-A6C34878D82A}">
                    <a16:rowId xmlns:a16="http://schemas.microsoft.com/office/drawing/2014/main" val="3173722615"/>
                  </a:ext>
                </a:extLst>
              </a:tr>
              <a:tr h="370840">
                <a:tc>
                  <a:txBody>
                    <a:bodyPr/>
                    <a:lstStyle/>
                    <a:p>
                      <a:r>
                        <a:rPr lang="en-US" b="1" dirty="0"/>
                        <a:t>ABSI 15 AUG 25 $2 PUT</a:t>
                      </a:r>
                    </a:p>
                  </a:txBody>
                  <a:tcPr/>
                </a:tc>
                <a:tc>
                  <a:txBody>
                    <a:bodyPr/>
                    <a:lstStyle/>
                    <a:p>
                      <a:r>
                        <a:rPr lang="en-US" b="1" dirty="0"/>
                        <a:t>1/28/2025</a:t>
                      </a:r>
                    </a:p>
                  </a:txBody>
                  <a:tcPr/>
                </a:tc>
                <a:tc>
                  <a:txBody>
                    <a:bodyPr/>
                    <a:lstStyle/>
                    <a:p>
                      <a:r>
                        <a:rPr lang="en-US" b="1" dirty="0"/>
                        <a:t>6/23/2025</a:t>
                      </a:r>
                    </a:p>
                  </a:txBody>
                  <a:tcPr/>
                </a:tc>
                <a:tc>
                  <a:txBody>
                    <a:bodyPr/>
                    <a:lstStyle/>
                    <a:p>
                      <a:r>
                        <a:rPr lang="en-US" b="1" dirty="0"/>
                        <a:t>70%</a:t>
                      </a:r>
                    </a:p>
                  </a:txBody>
                  <a:tcPr/>
                </a:tc>
                <a:tc>
                  <a:txBody>
                    <a:bodyPr/>
                    <a:lstStyle/>
                    <a:p>
                      <a:r>
                        <a:rPr lang="en-US" b="1" dirty="0"/>
                        <a:t>58.33%</a:t>
                      </a:r>
                    </a:p>
                  </a:txBody>
                  <a:tcPr/>
                </a:tc>
                <a:tc>
                  <a:txBody>
                    <a:bodyPr/>
                    <a:lstStyle/>
                    <a:p>
                      <a:r>
                        <a:rPr lang="en-US" b="1" dirty="0"/>
                        <a:t>146 DAYS</a:t>
                      </a:r>
                    </a:p>
                  </a:txBody>
                  <a:tcPr/>
                </a:tc>
                <a:extLst>
                  <a:ext uri="{0D108BD9-81ED-4DB2-BD59-A6C34878D82A}">
                    <a16:rowId xmlns:a16="http://schemas.microsoft.com/office/drawing/2014/main" val="1122422505"/>
                  </a:ext>
                </a:extLst>
              </a:tr>
              <a:tr h="370840">
                <a:tc>
                  <a:txBody>
                    <a:bodyPr/>
                    <a:lstStyle/>
                    <a:p>
                      <a:r>
                        <a:rPr lang="en-US" b="1" dirty="0"/>
                        <a:t>MARA 16 JAN 26 $5 PUT</a:t>
                      </a:r>
                    </a:p>
                  </a:txBody>
                  <a:tcPr/>
                </a:tc>
                <a:tc>
                  <a:txBody>
                    <a:bodyPr/>
                    <a:lstStyle/>
                    <a:p>
                      <a:r>
                        <a:rPr lang="en-US" b="1" dirty="0"/>
                        <a:t>11/18/2024</a:t>
                      </a:r>
                    </a:p>
                  </a:txBody>
                  <a:tcPr/>
                </a:tc>
                <a:tc>
                  <a:txBody>
                    <a:bodyPr/>
                    <a:lstStyle/>
                    <a:p>
                      <a:r>
                        <a:rPr lang="en-US" b="1" dirty="0"/>
                        <a:t>6/25/2025</a:t>
                      </a:r>
                    </a:p>
                  </a:txBody>
                  <a:tcPr/>
                </a:tc>
                <a:tc>
                  <a:txBody>
                    <a:bodyPr/>
                    <a:lstStyle/>
                    <a:p>
                      <a:r>
                        <a:rPr lang="en-US" b="1" dirty="0"/>
                        <a:t>46.67%</a:t>
                      </a:r>
                    </a:p>
                  </a:txBody>
                  <a:tcPr/>
                </a:tc>
                <a:tc>
                  <a:txBody>
                    <a:bodyPr/>
                    <a:lstStyle/>
                    <a:p>
                      <a:r>
                        <a:rPr lang="en-US" b="1" dirty="0"/>
                        <a:t>63.64%</a:t>
                      </a:r>
                    </a:p>
                  </a:txBody>
                  <a:tcPr/>
                </a:tc>
                <a:tc>
                  <a:txBody>
                    <a:bodyPr/>
                    <a:lstStyle/>
                    <a:p>
                      <a:r>
                        <a:rPr lang="en-US" b="1" dirty="0"/>
                        <a:t>218 DAYS</a:t>
                      </a:r>
                    </a:p>
                  </a:txBody>
                  <a:tcPr/>
                </a:tc>
                <a:extLst>
                  <a:ext uri="{0D108BD9-81ED-4DB2-BD59-A6C34878D82A}">
                    <a16:rowId xmlns:a16="http://schemas.microsoft.com/office/drawing/2014/main" val="3309963557"/>
                  </a:ext>
                </a:extLst>
              </a:tr>
              <a:tr h="370840">
                <a:tc>
                  <a:txBody>
                    <a:bodyPr/>
                    <a:lstStyle/>
                    <a:p>
                      <a:r>
                        <a:rPr lang="en-US" b="1" dirty="0"/>
                        <a:t>SOFI 19 JAN 24 $6 PUT</a:t>
                      </a:r>
                    </a:p>
                  </a:txBody>
                  <a:tcPr/>
                </a:tc>
                <a:tc>
                  <a:txBody>
                    <a:bodyPr/>
                    <a:lstStyle/>
                    <a:p>
                      <a:r>
                        <a:rPr lang="en-US" b="1" dirty="0"/>
                        <a:t>6/23/2023</a:t>
                      </a:r>
                    </a:p>
                  </a:txBody>
                  <a:tcPr/>
                </a:tc>
                <a:tc>
                  <a:txBody>
                    <a:bodyPr/>
                    <a:lstStyle/>
                    <a:p>
                      <a:r>
                        <a:rPr lang="en-US" b="1" dirty="0"/>
                        <a:t>7/31/2023</a:t>
                      </a:r>
                    </a:p>
                  </a:txBody>
                  <a:tcPr/>
                </a:tc>
                <a:tc>
                  <a:txBody>
                    <a:bodyPr/>
                    <a:lstStyle/>
                    <a:p>
                      <a:r>
                        <a:rPr lang="en-US" b="1" dirty="0"/>
                        <a:t>34.44%</a:t>
                      </a:r>
                    </a:p>
                  </a:txBody>
                  <a:tcPr/>
                </a:tc>
                <a:tc>
                  <a:txBody>
                    <a:bodyPr/>
                    <a:lstStyle/>
                    <a:p>
                      <a:r>
                        <a:rPr lang="en-US" b="1" dirty="0"/>
                        <a:t>59.62%</a:t>
                      </a:r>
                    </a:p>
                  </a:txBody>
                  <a:tcPr/>
                </a:tc>
                <a:tc>
                  <a:txBody>
                    <a:bodyPr/>
                    <a:lstStyle/>
                    <a:p>
                      <a:r>
                        <a:rPr lang="en-US" b="1" dirty="0"/>
                        <a:t>35 DAYS</a:t>
                      </a:r>
                    </a:p>
                  </a:txBody>
                  <a:tcPr/>
                </a:tc>
                <a:extLst>
                  <a:ext uri="{0D108BD9-81ED-4DB2-BD59-A6C34878D82A}">
                    <a16:rowId xmlns:a16="http://schemas.microsoft.com/office/drawing/2014/main" val="2669305222"/>
                  </a:ext>
                </a:extLst>
              </a:tr>
            </a:tbl>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Karim’s Top Put-Sell Trades</a:t>
            </a:r>
            <a:r>
              <a:rPr lang="en-US" sz="2400" dirty="0">
                <a:effectLst/>
                <a:latin typeface="Calibri" panose="020F0502020204030204" pitchFamily="34" charset="0"/>
                <a:ea typeface="Calibri" panose="020F0502020204030204" pitchFamily="34" charset="0"/>
                <a:cs typeface="Calibri" panose="020F0502020204030204" pitchFamily="34" charset="0"/>
              </a:rPr>
              <a:t> (Gains based on a 10% margin)</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2">
            <a:extLst>
              <a:ext uri="{FF2B5EF4-FFF2-40B4-BE49-F238E27FC236}">
                <a16:creationId xmlns:a16="http://schemas.microsoft.com/office/drawing/2014/main" id="{6C351EF3-665C-4811-942D-218736E3F4EA}"/>
              </a:ext>
            </a:extLst>
          </p:cNvPr>
          <p:cNvGraphicFramePr>
            <a:graphicFrameLocks/>
          </p:cNvGraphicFramePr>
          <p:nvPr>
            <p:extLst>
              <p:ext uri="{D42A27DB-BD31-4B8C-83A1-F6EECF244321}">
                <p14:modId xmlns:p14="http://schemas.microsoft.com/office/powerpoint/2010/main" val="2762381927"/>
              </p:ext>
            </p:extLst>
          </p:nvPr>
        </p:nvGraphicFramePr>
        <p:xfrm>
          <a:off x="457198" y="3685115"/>
          <a:ext cx="10974198" cy="1813560"/>
        </p:xfrm>
        <a:graphic>
          <a:graphicData uri="http://schemas.openxmlformats.org/drawingml/2006/table">
            <a:tbl>
              <a:tblPr firstRow="1" bandRow="1">
                <a:tableStyleId>{93296810-A885-4BE3-A3E7-6D5BEEA58F35}</a:tableStyleId>
              </a:tblPr>
              <a:tblGrid>
                <a:gridCol w="3108962">
                  <a:extLst>
                    <a:ext uri="{9D8B030D-6E8A-4147-A177-3AD203B41FA5}">
                      <a16:colId xmlns:a16="http://schemas.microsoft.com/office/drawing/2014/main" val="2141817928"/>
                    </a:ext>
                  </a:extLst>
                </a:gridCol>
                <a:gridCol w="1463040">
                  <a:extLst>
                    <a:ext uri="{9D8B030D-6E8A-4147-A177-3AD203B41FA5}">
                      <a16:colId xmlns:a16="http://schemas.microsoft.com/office/drawing/2014/main" val="2043749639"/>
                    </a:ext>
                  </a:extLst>
                </a:gridCol>
                <a:gridCol w="1645920">
                  <a:extLst>
                    <a:ext uri="{9D8B030D-6E8A-4147-A177-3AD203B41FA5}">
                      <a16:colId xmlns:a16="http://schemas.microsoft.com/office/drawing/2014/main" val="2849626319"/>
                    </a:ext>
                  </a:extLst>
                </a:gridCol>
                <a:gridCol w="1815737">
                  <a:extLst>
                    <a:ext uri="{9D8B030D-6E8A-4147-A177-3AD203B41FA5}">
                      <a16:colId xmlns:a16="http://schemas.microsoft.com/office/drawing/2014/main" val="2365406789"/>
                    </a:ext>
                  </a:extLst>
                </a:gridCol>
                <a:gridCol w="1676626">
                  <a:extLst>
                    <a:ext uri="{9D8B030D-6E8A-4147-A177-3AD203B41FA5}">
                      <a16:colId xmlns:a16="http://schemas.microsoft.com/office/drawing/2014/main" val="3834738739"/>
                    </a:ext>
                  </a:extLst>
                </a:gridCol>
                <a:gridCol w="1263913">
                  <a:extLst>
                    <a:ext uri="{9D8B030D-6E8A-4147-A177-3AD203B41FA5}">
                      <a16:colId xmlns:a16="http://schemas.microsoft.com/office/drawing/2014/main" val="772085222"/>
                    </a:ext>
                  </a:extLst>
                </a:gridCol>
              </a:tblGrid>
              <a:tr h="370840">
                <a:tc>
                  <a:txBody>
                    <a:bodyPr/>
                    <a:lstStyle/>
                    <a:p>
                      <a:r>
                        <a:rPr lang="en-US" sz="2000" b="1" dirty="0"/>
                        <a:t>Top 3 Put Sell Trades (PC)</a:t>
                      </a:r>
                    </a:p>
                  </a:txBody>
                  <a:tcPr/>
                </a:tc>
                <a:tc>
                  <a:txBody>
                    <a:bodyPr/>
                    <a:lstStyle/>
                    <a:p>
                      <a:r>
                        <a:rPr lang="en-US" sz="2000" b="1" dirty="0"/>
                        <a:t>Open Date</a:t>
                      </a:r>
                    </a:p>
                  </a:txBody>
                  <a:tcPr/>
                </a:tc>
                <a:tc>
                  <a:txBody>
                    <a:bodyPr/>
                    <a:lstStyle/>
                    <a:p>
                      <a:r>
                        <a:rPr lang="en-US" sz="2000" b="1" dirty="0"/>
                        <a:t>Close Date</a:t>
                      </a:r>
                    </a:p>
                  </a:txBody>
                  <a:tcPr/>
                </a:tc>
                <a:tc>
                  <a:txBody>
                    <a:bodyPr/>
                    <a:lstStyle/>
                    <a:p>
                      <a:r>
                        <a:rPr lang="en-US" sz="2000" b="1" dirty="0"/>
                        <a:t>Return on Margin</a:t>
                      </a:r>
                    </a:p>
                  </a:txBody>
                  <a:tcPr/>
                </a:tc>
                <a:tc>
                  <a:txBody>
                    <a:bodyPr/>
                    <a:lstStyle/>
                    <a:p>
                      <a:r>
                        <a:rPr lang="en-US" sz="2000" b="1" dirty="0"/>
                        <a:t>Premium Capture</a:t>
                      </a:r>
                    </a:p>
                  </a:txBody>
                  <a:tcPr/>
                </a:tc>
                <a:tc>
                  <a:txBody>
                    <a:bodyPr/>
                    <a:lstStyle/>
                    <a:p>
                      <a:r>
                        <a:rPr lang="en-US" sz="2000" b="1" dirty="0"/>
                        <a:t>Duration Held</a:t>
                      </a:r>
                    </a:p>
                  </a:txBody>
                  <a:tcPr/>
                </a:tc>
                <a:extLst>
                  <a:ext uri="{0D108BD9-81ED-4DB2-BD59-A6C34878D82A}">
                    <a16:rowId xmlns:a16="http://schemas.microsoft.com/office/drawing/2014/main" val="3173722615"/>
                  </a:ext>
                </a:extLst>
              </a:tr>
              <a:tr h="370840">
                <a:tc>
                  <a:txBody>
                    <a:bodyPr/>
                    <a:lstStyle/>
                    <a:p>
                      <a:r>
                        <a:rPr lang="en-US" b="1" dirty="0"/>
                        <a:t>SOFI TECH 21 JUN 24 $5 PUT</a:t>
                      </a:r>
                    </a:p>
                  </a:txBody>
                  <a:tcPr/>
                </a:tc>
                <a:tc>
                  <a:txBody>
                    <a:bodyPr/>
                    <a:lstStyle/>
                    <a:p>
                      <a:r>
                        <a:rPr lang="en-US" b="1" dirty="0"/>
                        <a:t>2/1/2024</a:t>
                      </a:r>
                    </a:p>
                  </a:txBody>
                  <a:tcPr/>
                </a:tc>
                <a:tc>
                  <a:txBody>
                    <a:bodyPr/>
                    <a:lstStyle/>
                    <a:p>
                      <a:r>
                        <a:rPr lang="en-US" b="1" dirty="0"/>
                        <a:t>6/4/2024</a:t>
                      </a:r>
                    </a:p>
                  </a:txBody>
                  <a:tcPr/>
                </a:tc>
                <a:tc>
                  <a:txBody>
                    <a:bodyPr/>
                    <a:lstStyle/>
                    <a:p>
                      <a:r>
                        <a:rPr lang="en-US" b="1" dirty="0"/>
                        <a:t>21.33%</a:t>
                      </a:r>
                    </a:p>
                  </a:txBody>
                  <a:tcPr/>
                </a:tc>
                <a:tc>
                  <a:txBody>
                    <a:bodyPr/>
                    <a:lstStyle/>
                    <a:p>
                      <a:r>
                        <a:rPr lang="en-US" b="1" dirty="0"/>
                        <a:t>88.89%</a:t>
                      </a:r>
                    </a:p>
                  </a:txBody>
                  <a:tcPr/>
                </a:tc>
                <a:tc>
                  <a:txBody>
                    <a:bodyPr/>
                    <a:lstStyle/>
                    <a:p>
                      <a:r>
                        <a:rPr lang="en-US" b="1" dirty="0"/>
                        <a:t>124 DAYS</a:t>
                      </a:r>
                    </a:p>
                  </a:txBody>
                  <a:tcPr/>
                </a:tc>
                <a:extLst>
                  <a:ext uri="{0D108BD9-81ED-4DB2-BD59-A6C34878D82A}">
                    <a16:rowId xmlns:a16="http://schemas.microsoft.com/office/drawing/2014/main" val="1122422505"/>
                  </a:ext>
                </a:extLst>
              </a:tr>
              <a:tr h="370840">
                <a:tc>
                  <a:txBody>
                    <a:bodyPr/>
                    <a:lstStyle/>
                    <a:p>
                      <a:r>
                        <a:rPr lang="en-US" b="1" dirty="0"/>
                        <a:t>BHVN 17 JAN 25 $30 PUT</a:t>
                      </a:r>
                    </a:p>
                  </a:txBody>
                  <a:tcPr/>
                </a:tc>
                <a:tc>
                  <a:txBody>
                    <a:bodyPr/>
                    <a:lstStyle/>
                    <a:p>
                      <a:r>
                        <a:rPr lang="en-US" b="1" dirty="0"/>
                        <a:t>9/25/2024</a:t>
                      </a:r>
                    </a:p>
                  </a:txBody>
                  <a:tcPr/>
                </a:tc>
                <a:tc>
                  <a:txBody>
                    <a:bodyPr/>
                    <a:lstStyle/>
                    <a:p>
                      <a:r>
                        <a:rPr lang="en-US" b="1" dirty="0"/>
                        <a:t>1/13/2025</a:t>
                      </a:r>
                    </a:p>
                  </a:txBody>
                  <a:tcPr/>
                </a:tc>
                <a:tc>
                  <a:txBody>
                    <a:bodyPr/>
                    <a:lstStyle/>
                    <a:p>
                      <a:r>
                        <a:rPr lang="en-US" b="1" dirty="0"/>
                        <a:t>19.33%</a:t>
                      </a:r>
                    </a:p>
                  </a:txBody>
                  <a:tcPr/>
                </a:tc>
                <a:tc>
                  <a:txBody>
                    <a:bodyPr/>
                    <a:lstStyle/>
                    <a:p>
                      <a:r>
                        <a:rPr lang="en-US" b="1" dirty="0"/>
                        <a:t>81.31%</a:t>
                      </a:r>
                    </a:p>
                  </a:txBody>
                  <a:tcPr/>
                </a:tc>
                <a:tc>
                  <a:txBody>
                    <a:bodyPr/>
                    <a:lstStyle/>
                    <a:p>
                      <a:r>
                        <a:rPr lang="en-US" b="1" dirty="0"/>
                        <a:t>110 DAYS</a:t>
                      </a:r>
                    </a:p>
                  </a:txBody>
                  <a:tcPr/>
                </a:tc>
                <a:extLst>
                  <a:ext uri="{0D108BD9-81ED-4DB2-BD59-A6C34878D82A}">
                    <a16:rowId xmlns:a16="http://schemas.microsoft.com/office/drawing/2014/main" val="3309963557"/>
                  </a:ext>
                </a:extLst>
              </a:tr>
              <a:tr h="370840">
                <a:tc>
                  <a:txBody>
                    <a:bodyPr/>
                    <a:lstStyle/>
                    <a:p>
                      <a:r>
                        <a:rPr lang="en-US" b="1" dirty="0"/>
                        <a:t>CHWY 19 APR 24 $12.5 PUT</a:t>
                      </a:r>
                    </a:p>
                  </a:txBody>
                  <a:tcPr/>
                </a:tc>
                <a:tc>
                  <a:txBody>
                    <a:bodyPr/>
                    <a:lstStyle/>
                    <a:p>
                      <a:r>
                        <a:rPr lang="en-US" b="1" dirty="0"/>
                        <a:t>9/21/2023</a:t>
                      </a:r>
                    </a:p>
                  </a:txBody>
                  <a:tcPr/>
                </a:tc>
                <a:tc>
                  <a:txBody>
                    <a:bodyPr/>
                    <a:lstStyle/>
                    <a:p>
                      <a:r>
                        <a:rPr lang="en-US" b="1" dirty="0"/>
                        <a:t>1/2/2024</a:t>
                      </a:r>
                    </a:p>
                  </a:txBody>
                  <a:tcPr/>
                </a:tc>
                <a:tc>
                  <a:txBody>
                    <a:bodyPr/>
                    <a:lstStyle/>
                    <a:p>
                      <a:r>
                        <a:rPr lang="en-US" b="1" dirty="0"/>
                        <a:t>32.53%</a:t>
                      </a:r>
                    </a:p>
                  </a:txBody>
                  <a:tcPr/>
                </a:tc>
                <a:tc>
                  <a:txBody>
                    <a:bodyPr/>
                    <a:lstStyle/>
                    <a:p>
                      <a:r>
                        <a:rPr lang="en-US" b="1" dirty="0"/>
                        <a:t>77.22%</a:t>
                      </a:r>
                    </a:p>
                  </a:txBody>
                  <a:tcPr/>
                </a:tc>
                <a:tc>
                  <a:txBody>
                    <a:bodyPr/>
                    <a:lstStyle/>
                    <a:p>
                      <a:r>
                        <a:rPr lang="en-US" b="1" dirty="0"/>
                        <a:t>103 DAYS</a:t>
                      </a:r>
                    </a:p>
                  </a:txBody>
                  <a:tcPr/>
                </a:tc>
                <a:extLst>
                  <a:ext uri="{0D108BD9-81ED-4DB2-BD59-A6C34878D82A}">
                    <a16:rowId xmlns:a16="http://schemas.microsoft.com/office/drawing/2014/main" val="2669305222"/>
                  </a:ext>
                </a:extLst>
              </a:tr>
            </a:tbl>
          </a:graphicData>
        </a:graphic>
      </p:graphicFrame>
    </p:spTree>
    <p:extLst>
      <p:ext uri="{BB962C8B-B14F-4D97-AF65-F5344CB8AC3E}">
        <p14:creationId xmlns:p14="http://schemas.microsoft.com/office/powerpoint/2010/main" val="19161660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3600" dirty="0">
                <a:effectLst/>
                <a:latin typeface="Calibri" panose="020F0502020204030204" pitchFamily="34" charset="0"/>
                <a:ea typeface="Calibri" panose="020F0502020204030204" pitchFamily="34" charset="0"/>
              </a:rPr>
              <a:t>Since Inception: </a:t>
            </a:r>
          </a:p>
          <a:p>
            <a:pPr marL="1143000" marR="0" lvl="1" indent="-685800">
              <a:lnSpc>
                <a:spcPct val="107000"/>
              </a:lnSpc>
              <a:spcBef>
                <a:spcPts val="0"/>
              </a:spcBef>
              <a:spcAft>
                <a:spcPts val="0"/>
              </a:spcAft>
              <a:buFont typeface="Arial" panose="020B0604020202020204" pitchFamily="34" charset="0"/>
              <a:buChar char="•"/>
            </a:pPr>
            <a:r>
              <a:rPr lang="en-US" sz="3600" dirty="0">
                <a:latin typeface="Calibri" panose="020F0502020204030204" pitchFamily="34" charset="0"/>
                <a:ea typeface="Calibri" panose="020F0502020204030204" pitchFamily="34" charset="0"/>
                <a:cs typeface="Times New Roman" panose="02020603050405020304" pitchFamily="18" charset="0"/>
              </a:rPr>
              <a:t>Closed Trades: 115</a:t>
            </a:r>
          </a:p>
          <a:p>
            <a:pPr marL="1143000" marR="0" lvl="1" indent="-685800">
              <a:lnSpc>
                <a:spcPct val="107000"/>
              </a:lnSpc>
              <a:spcBef>
                <a:spcPts val="0"/>
              </a:spcBef>
              <a:spcAft>
                <a:spcPts val="0"/>
              </a:spcAft>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Winn</a:t>
            </a:r>
            <a:r>
              <a:rPr lang="en-US" sz="3600" dirty="0">
                <a:latin typeface="Calibri" panose="020F0502020204030204" pitchFamily="34" charset="0"/>
                <a:ea typeface="Calibri" panose="020F0502020204030204" pitchFamily="34" charset="0"/>
                <a:cs typeface="Times New Roman" panose="02020603050405020304" pitchFamily="18" charset="0"/>
              </a:rPr>
              <a:t>ing Trades: 90</a:t>
            </a:r>
          </a:p>
          <a:p>
            <a:pPr marL="1143000" marR="0" lvl="1" indent="-685800">
              <a:lnSpc>
                <a:spcPct val="107000"/>
              </a:lnSpc>
              <a:spcBef>
                <a:spcPts val="0"/>
              </a:spcBef>
              <a:spcAft>
                <a:spcPts val="0"/>
              </a:spcAft>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Win-Rate: 78%</a:t>
            </a:r>
          </a:p>
          <a:p>
            <a:pPr marL="1143000" marR="0" lvl="1" indent="-685800">
              <a:lnSpc>
                <a:spcPct val="107000"/>
              </a:lnSpc>
              <a:spcBef>
                <a:spcPts val="0"/>
              </a:spcBef>
              <a:spcAft>
                <a:spcPts val="0"/>
              </a:spcAft>
              <a:buFont typeface="Arial" panose="020B0604020202020204" pitchFamily="34" charset="0"/>
              <a:buChar char="•"/>
            </a:pPr>
            <a:r>
              <a:rPr lang="en-US" sz="3600" dirty="0">
                <a:latin typeface="Calibri" panose="020F0502020204030204" pitchFamily="34" charset="0"/>
                <a:ea typeface="Calibri" panose="020F0502020204030204" pitchFamily="34" charset="0"/>
                <a:cs typeface="Times New Roman" panose="02020603050405020304" pitchFamily="18" charset="0"/>
              </a:rPr>
              <a:t>Average Hold Time: 128 Days</a:t>
            </a:r>
          </a:p>
          <a:p>
            <a:pPr marL="1143000" marR="0" lvl="1" indent="-685800">
              <a:lnSpc>
                <a:spcPct val="107000"/>
              </a:lnSpc>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400" dirty="0">
                <a:effectLst/>
                <a:latin typeface="Calibri" panose="020F0502020204030204" pitchFamily="34" charset="0"/>
                <a:ea typeface="Calibri" panose="020F0502020204030204" pitchFamily="34" charset="0"/>
                <a:cs typeface="Calibri" panose="020F0502020204030204" pitchFamily="34" charset="0"/>
              </a:rPr>
              <a:t>Karim’s Spreads and LEAPS… By The Numbers</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07444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FD7CB4E2-D21F-456D-8A42-EE6245133B23}"/>
              </a:ext>
            </a:extLst>
          </p:cNvPr>
          <p:cNvGraphicFramePr>
            <a:graphicFrameLocks noGrp="1"/>
          </p:cNvGraphicFramePr>
          <p:nvPr>
            <p:ph idx="1"/>
            <p:extLst>
              <p:ext uri="{D42A27DB-BD31-4B8C-83A1-F6EECF244321}">
                <p14:modId xmlns:p14="http://schemas.microsoft.com/office/powerpoint/2010/main" val="3323687460"/>
              </p:ext>
            </p:extLst>
          </p:nvPr>
        </p:nvGraphicFramePr>
        <p:xfrm>
          <a:off x="457198" y="1550914"/>
          <a:ext cx="10724608" cy="2184400"/>
        </p:xfrm>
        <a:graphic>
          <a:graphicData uri="http://schemas.openxmlformats.org/drawingml/2006/table">
            <a:tbl>
              <a:tblPr firstRow="1" bandRow="1">
                <a:tableStyleId>{21E4AEA4-8DFA-4A89-87EB-49C32662AFE0}</a:tableStyleId>
              </a:tblPr>
              <a:tblGrid>
                <a:gridCol w="3644912">
                  <a:extLst>
                    <a:ext uri="{9D8B030D-6E8A-4147-A177-3AD203B41FA5}">
                      <a16:colId xmlns:a16="http://schemas.microsoft.com/office/drawing/2014/main" val="2141817928"/>
                    </a:ext>
                  </a:extLst>
                </a:gridCol>
                <a:gridCol w="1678775">
                  <a:extLst>
                    <a:ext uri="{9D8B030D-6E8A-4147-A177-3AD203B41FA5}">
                      <a16:colId xmlns:a16="http://schemas.microsoft.com/office/drawing/2014/main" val="2043749639"/>
                    </a:ext>
                  </a:extLst>
                </a:gridCol>
                <a:gridCol w="1890513">
                  <a:extLst>
                    <a:ext uri="{9D8B030D-6E8A-4147-A177-3AD203B41FA5}">
                      <a16:colId xmlns:a16="http://schemas.microsoft.com/office/drawing/2014/main" val="2849626319"/>
                    </a:ext>
                  </a:extLst>
                </a:gridCol>
                <a:gridCol w="2087126">
                  <a:extLst>
                    <a:ext uri="{9D8B030D-6E8A-4147-A177-3AD203B41FA5}">
                      <a16:colId xmlns:a16="http://schemas.microsoft.com/office/drawing/2014/main" val="2365406789"/>
                    </a:ext>
                  </a:extLst>
                </a:gridCol>
                <a:gridCol w="1423282">
                  <a:extLst>
                    <a:ext uri="{9D8B030D-6E8A-4147-A177-3AD203B41FA5}">
                      <a16:colId xmlns:a16="http://schemas.microsoft.com/office/drawing/2014/main" val="772085222"/>
                    </a:ext>
                  </a:extLst>
                </a:gridCol>
              </a:tblGrid>
              <a:tr h="370840">
                <a:tc>
                  <a:txBody>
                    <a:bodyPr/>
                    <a:lstStyle/>
                    <a:p>
                      <a:r>
                        <a:rPr lang="en-US" sz="2000" b="1" dirty="0"/>
                        <a:t>Top 3 Spreads</a:t>
                      </a:r>
                    </a:p>
                  </a:txBody>
                  <a:tcPr/>
                </a:tc>
                <a:tc>
                  <a:txBody>
                    <a:bodyPr/>
                    <a:lstStyle/>
                    <a:p>
                      <a:r>
                        <a:rPr lang="en-US" sz="2000" b="1" dirty="0"/>
                        <a:t>Open Date</a:t>
                      </a:r>
                    </a:p>
                  </a:txBody>
                  <a:tcPr/>
                </a:tc>
                <a:tc>
                  <a:txBody>
                    <a:bodyPr/>
                    <a:lstStyle/>
                    <a:p>
                      <a:r>
                        <a:rPr lang="en-US" sz="2000" b="1" dirty="0"/>
                        <a:t>Close Date</a:t>
                      </a:r>
                    </a:p>
                  </a:txBody>
                  <a:tcPr/>
                </a:tc>
                <a:tc>
                  <a:txBody>
                    <a:bodyPr/>
                    <a:lstStyle/>
                    <a:p>
                      <a:r>
                        <a:rPr lang="en-US" sz="2000" b="1" dirty="0"/>
                        <a:t>Return</a:t>
                      </a:r>
                    </a:p>
                  </a:txBody>
                  <a:tcPr/>
                </a:tc>
                <a:tc>
                  <a:txBody>
                    <a:bodyPr/>
                    <a:lstStyle/>
                    <a:p>
                      <a:r>
                        <a:rPr lang="en-US" sz="2000" b="1" dirty="0"/>
                        <a:t>Duration Held</a:t>
                      </a:r>
                    </a:p>
                  </a:txBody>
                  <a:tcPr/>
                </a:tc>
                <a:extLst>
                  <a:ext uri="{0D108BD9-81ED-4DB2-BD59-A6C34878D82A}">
                    <a16:rowId xmlns:a16="http://schemas.microsoft.com/office/drawing/2014/main" val="3173722615"/>
                  </a:ext>
                </a:extLst>
              </a:tr>
              <a:tr h="370840">
                <a:tc>
                  <a:txBody>
                    <a:bodyPr/>
                    <a:lstStyle/>
                    <a:p>
                      <a:r>
                        <a:rPr lang="en-US" b="1" dirty="0"/>
                        <a:t>PS BITCOIN STRATEGY</a:t>
                      </a:r>
                    </a:p>
                  </a:txBody>
                  <a:tcPr/>
                </a:tc>
                <a:tc>
                  <a:txBody>
                    <a:bodyPr/>
                    <a:lstStyle/>
                    <a:p>
                      <a:r>
                        <a:rPr lang="en-US" b="1" dirty="0"/>
                        <a:t>11/2/2023</a:t>
                      </a:r>
                    </a:p>
                  </a:txBody>
                  <a:tcPr/>
                </a:tc>
                <a:tc>
                  <a:txBody>
                    <a:bodyPr/>
                    <a:lstStyle/>
                    <a:p>
                      <a:r>
                        <a:rPr lang="en-US" b="1" dirty="0"/>
                        <a:t>3/4/2024</a:t>
                      </a:r>
                    </a:p>
                  </a:txBody>
                  <a:tcPr/>
                </a:tc>
                <a:tc>
                  <a:txBody>
                    <a:bodyPr/>
                    <a:lstStyle/>
                    <a:p>
                      <a:r>
                        <a:rPr lang="en-US" b="1" dirty="0"/>
                        <a:t>194.5% </a:t>
                      </a:r>
                    </a:p>
                  </a:txBody>
                  <a:tcPr/>
                </a:tc>
                <a:tc>
                  <a:txBody>
                    <a:bodyPr/>
                    <a:lstStyle/>
                    <a:p>
                      <a:r>
                        <a:rPr lang="en-US" b="1" dirty="0"/>
                        <a:t>123 DAYS</a:t>
                      </a:r>
                    </a:p>
                  </a:txBody>
                  <a:tcPr/>
                </a:tc>
                <a:extLst>
                  <a:ext uri="{0D108BD9-81ED-4DB2-BD59-A6C34878D82A}">
                    <a16:rowId xmlns:a16="http://schemas.microsoft.com/office/drawing/2014/main" val="1122422505"/>
                  </a:ext>
                </a:extLst>
              </a:tr>
              <a:tr h="370840">
                <a:tc>
                  <a:txBody>
                    <a:bodyPr/>
                    <a:lstStyle/>
                    <a:p>
                      <a:r>
                        <a:rPr lang="en-US" b="1" dirty="0"/>
                        <a:t>B. RILEY FINANCIAL</a:t>
                      </a:r>
                    </a:p>
                  </a:txBody>
                  <a:tcPr/>
                </a:tc>
                <a:tc>
                  <a:txBody>
                    <a:bodyPr/>
                    <a:lstStyle/>
                    <a:p>
                      <a:r>
                        <a:rPr lang="en-US" b="1" dirty="0"/>
                        <a:t>12/5/2023</a:t>
                      </a:r>
                    </a:p>
                  </a:txBody>
                  <a:tcPr/>
                </a:tc>
                <a:tc>
                  <a:txBody>
                    <a:bodyPr/>
                    <a:lstStyle/>
                    <a:p>
                      <a:r>
                        <a:rPr lang="en-US" b="1" dirty="0"/>
                        <a:t>4/26/2024</a:t>
                      </a:r>
                    </a:p>
                  </a:txBody>
                  <a:tcPr/>
                </a:tc>
                <a:tc>
                  <a:txBody>
                    <a:bodyPr/>
                    <a:lstStyle/>
                    <a:p>
                      <a:r>
                        <a:rPr lang="en-US" b="1" dirty="0"/>
                        <a:t>128.31%</a:t>
                      </a:r>
                    </a:p>
                  </a:txBody>
                  <a:tcPr/>
                </a:tc>
                <a:tc>
                  <a:txBody>
                    <a:bodyPr/>
                    <a:lstStyle/>
                    <a:p>
                      <a:r>
                        <a:rPr lang="en-US" b="1" dirty="0"/>
                        <a:t>143 DAYS</a:t>
                      </a:r>
                    </a:p>
                  </a:txBody>
                  <a:tcPr/>
                </a:tc>
                <a:extLst>
                  <a:ext uri="{0D108BD9-81ED-4DB2-BD59-A6C34878D82A}">
                    <a16:rowId xmlns:a16="http://schemas.microsoft.com/office/drawing/2014/main" val="3309963557"/>
                  </a:ext>
                </a:extLst>
              </a:tr>
              <a:tr h="370840">
                <a:tc>
                  <a:txBody>
                    <a:bodyPr/>
                    <a:lstStyle/>
                    <a:p>
                      <a:r>
                        <a:rPr lang="en-US" b="1" dirty="0"/>
                        <a:t>SPDR S&amp;P BIOTECH</a:t>
                      </a:r>
                    </a:p>
                  </a:txBody>
                  <a:tcPr/>
                </a:tc>
                <a:tc>
                  <a:txBody>
                    <a:bodyPr/>
                    <a:lstStyle/>
                    <a:p>
                      <a:r>
                        <a:rPr lang="en-US" b="1" dirty="0"/>
                        <a:t>3/9/2023</a:t>
                      </a:r>
                    </a:p>
                  </a:txBody>
                  <a:tcPr/>
                </a:tc>
                <a:tc>
                  <a:txBody>
                    <a:bodyPr/>
                    <a:lstStyle/>
                    <a:p>
                      <a:r>
                        <a:rPr lang="en-US" b="1" dirty="0"/>
                        <a:t>1/11/2024</a:t>
                      </a:r>
                    </a:p>
                  </a:txBody>
                  <a:tcPr/>
                </a:tc>
                <a:tc>
                  <a:txBody>
                    <a:bodyPr/>
                    <a:lstStyle/>
                    <a:p>
                      <a:r>
                        <a:rPr lang="en-US" b="1" dirty="0"/>
                        <a:t>121.75%</a:t>
                      </a:r>
                    </a:p>
                  </a:txBody>
                  <a:tcPr/>
                </a:tc>
                <a:tc>
                  <a:txBody>
                    <a:bodyPr/>
                    <a:lstStyle/>
                    <a:p>
                      <a:r>
                        <a:rPr lang="en-US" b="1" dirty="0"/>
                        <a:t>308 DAYS</a:t>
                      </a:r>
                    </a:p>
                  </a:txBody>
                  <a:tcPr/>
                </a:tc>
                <a:extLst>
                  <a:ext uri="{0D108BD9-81ED-4DB2-BD59-A6C34878D82A}">
                    <a16:rowId xmlns:a16="http://schemas.microsoft.com/office/drawing/2014/main" val="2669305222"/>
                  </a:ext>
                </a:extLst>
              </a:tr>
              <a:tr h="370840">
                <a:tc>
                  <a:txBody>
                    <a:bodyPr/>
                    <a:lstStyle/>
                    <a:p>
                      <a:endParaRPr lang="en-US" b="1" dirty="0"/>
                    </a:p>
                  </a:txBody>
                  <a:tcPr/>
                </a:tc>
                <a:tc>
                  <a:txBody>
                    <a:bodyPr/>
                    <a:lstStyle/>
                    <a:p>
                      <a:endParaRPr lang="en-US" b="1" dirty="0"/>
                    </a:p>
                  </a:txBody>
                  <a:tcPr/>
                </a:tc>
                <a:tc>
                  <a:txBody>
                    <a:bodyPr/>
                    <a:lstStyle/>
                    <a:p>
                      <a:endParaRPr lang="en-US" b="1" dirty="0"/>
                    </a:p>
                  </a:txBody>
                  <a:tcPr/>
                </a:tc>
                <a:tc>
                  <a:txBody>
                    <a:bodyPr/>
                    <a:lstStyle/>
                    <a:p>
                      <a:endParaRPr lang="en-US" b="1" dirty="0"/>
                    </a:p>
                  </a:txBody>
                  <a:tcPr/>
                </a:tc>
                <a:tc>
                  <a:txBody>
                    <a:bodyPr/>
                    <a:lstStyle/>
                    <a:p>
                      <a:endParaRPr lang="en-US" b="1" dirty="0"/>
                    </a:p>
                  </a:txBody>
                  <a:tcPr/>
                </a:tc>
                <a:extLst>
                  <a:ext uri="{0D108BD9-81ED-4DB2-BD59-A6C34878D82A}">
                    <a16:rowId xmlns:a16="http://schemas.microsoft.com/office/drawing/2014/main" val="846635270"/>
                  </a:ext>
                </a:extLst>
              </a:tr>
            </a:tbl>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Karim’s Top </a:t>
            </a:r>
            <a:r>
              <a:rPr lang="en-US" sz="4800" dirty="0">
                <a:latin typeface="Calibri" panose="020F0502020204030204" pitchFamily="34" charset="0"/>
                <a:ea typeface="Calibri" panose="020F0502020204030204" pitchFamily="34" charset="0"/>
                <a:cs typeface="Calibri" panose="020F0502020204030204" pitchFamily="34" charset="0"/>
              </a:rPr>
              <a:t>Spreads and LEAPS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2">
            <a:extLst>
              <a:ext uri="{FF2B5EF4-FFF2-40B4-BE49-F238E27FC236}">
                <a16:creationId xmlns:a16="http://schemas.microsoft.com/office/drawing/2014/main" id="{6C351EF3-665C-4811-942D-218736E3F4EA}"/>
              </a:ext>
            </a:extLst>
          </p:cNvPr>
          <p:cNvGraphicFramePr>
            <a:graphicFrameLocks/>
          </p:cNvGraphicFramePr>
          <p:nvPr>
            <p:extLst>
              <p:ext uri="{D42A27DB-BD31-4B8C-83A1-F6EECF244321}">
                <p14:modId xmlns:p14="http://schemas.microsoft.com/office/powerpoint/2010/main" val="4248081886"/>
              </p:ext>
            </p:extLst>
          </p:nvPr>
        </p:nvGraphicFramePr>
        <p:xfrm>
          <a:off x="457197" y="3685115"/>
          <a:ext cx="10724607" cy="1808480"/>
        </p:xfrm>
        <a:graphic>
          <a:graphicData uri="http://schemas.openxmlformats.org/drawingml/2006/table">
            <a:tbl>
              <a:tblPr firstRow="1" bandRow="1">
                <a:tableStyleId>{93296810-A885-4BE3-A3E7-6D5BEEA58F35}</a:tableStyleId>
              </a:tblPr>
              <a:tblGrid>
                <a:gridCol w="3586140">
                  <a:extLst>
                    <a:ext uri="{9D8B030D-6E8A-4147-A177-3AD203B41FA5}">
                      <a16:colId xmlns:a16="http://schemas.microsoft.com/office/drawing/2014/main" val="2141817928"/>
                    </a:ext>
                  </a:extLst>
                </a:gridCol>
                <a:gridCol w="1687594">
                  <a:extLst>
                    <a:ext uri="{9D8B030D-6E8A-4147-A177-3AD203B41FA5}">
                      <a16:colId xmlns:a16="http://schemas.microsoft.com/office/drawing/2014/main" val="2043749639"/>
                    </a:ext>
                  </a:extLst>
                </a:gridCol>
                <a:gridCol w="1898544">
                  <a:extLst>
                    <a:ext uri="{9D8B030D-6E8A-4147-A177-3AD203B41FA5}">
                      <a16:colId xmlns:a16="http://schemas.microsoft.com/office/drawing/2014/main" val="2849626319"/>
                    </a:ext>
                  </a:extLst>
                </a:gridCol>
                <a:gridCol w="2094425">
                  <a:extLst>
                    <a:ext uri="{9D8B030D-6E8A-4147-A177-3AD203B41FA5}">
                      <a16:colId xmlns:a16="http://schemas.microsoft.com/office/drawing/2014/main" val="2365406789"/>
                    </a:ext>
                  </a:extLst>
                </a:gridCol>
                <a:gridCol w="1457904">
                  <a:extLst>
                    <a:ext uri="{9D8B030D-6E8A-4147-A177-3AD203B41FA5}">
                      <a16:colId xmlns:a16="http://schemas.microsoft.com/office/drawing/2014/main" val="772085222"/>
                    </a:ext>
                  </a:extLst>
                </a:gridCol>
              </a:tblGrid>
              <a:tr h="370840">
                <a:tc>
                  <a:txBody>
                    <a:bodyPr/>
                    <a:lstStyle/>
                    <a:p>
                      <a:r>
                        <a:rPr lang="en-US" sz="2000" b="1" dirty="0"/>
                        <a:t>Top 3 LEAPS</a:t>
                      </a:r>
                    </a:p>
                  </a:txBody>
                  <a:tcPr/>
                </a:tc>
                <a:tc>
                  <a:txBody>
                    <a:bodyPr/>
                    <a:lstStyle/>
                    <a:p>
                      <a:r>
                        <a:rPr lang="en-US" sz="2000" b="1" dirty="0"/>
                        <a:t>Open Date</a:t>
                      </a:r>
                    </a:p>
                  </a:txBody>
                  <a:tcPr/>
                </a:tc>
                <a:tc>
                  <a:txBody>
                    <a:bodyPr/>
                    <a:lstStyle/>
                    <a:p>
                      <a:r>
                        <a:rPr lang="en-US" sz="2000" b="1" dirty="0"/>
                        <a:t>Close Date</a:t>
                      </a:r>
                    </a:p>
                  </a:txBody>
                  <a:tcPr/>
                </a:tc>
                <a:tc>
                  <a:txBody>
                    <a:bodyPr/>
                    <a:lstStyle/>
                    <a:p>
                      <a:r>
                        <a:rPr lang="en-US" sz="2000" b="1" dirty="0"/>
                        <a:t>Return</a:t>
                      </a:r>
                    </a:p>
                  </a:txBody>
                  <a:tcPr/>
                </a:tc>
                <a:tc>
                  <a:txBody>
                    <a:bodyPr/>
                    <a:lstStyle/>
                    <a:p>
                      <a:r>
                        <a:rPr lang="en-US" sz="2000" b="1" dirty="0"/>
                        <a:t>Duration Held</a:t>
                      </a:r>
                    </a:p>
                  </a:txBody>
                  <a:tcPr/>
                </a:tc>
                <a:extLst>
                  <a:ext uri="{0D108BD9-81ED-4DB2-BD59-A6C34878D82A}">
                    <a16:rowId xmlns:a16="http://schemas.microsoft.com/office/drawing/2014/main" val="3173722615"/>
                  </a:ext>
                </a:extLst>
              </a:tr>
              <a:tr h="370840">
                <a:tc>
                  <a:txBody>
                    <a:bodyPr/>
                    <a:lstStyle/>
                    <a:p>
                      <a:r>
                        <a:rPr lang="en-US" b="1" dirty="0"/>
                        <a:t>EWG JANUARY 15, 2027 $37 CALLS</a:t>
                      </a:r>
                    </a:p>
                  </a:txBody>
                  <a:tcPr/>
                </a:tc>
                <a:tc>
                  <a:txBody>
                    <a:bodyPr/>
                    <a:lstStyle/>
                    <a:p>
                      <a:r>
                        <a:rPr lang="en-US" b="1" dirty="0"/>
                        <a:t>4/9/2025</a:t>
                      </a:r>
                    </a:p>
                  </a:txBody>
                  <a:tcPr/>
                </a:tc>
                <a:tc>
                  <a:txBody>
                    <a:bodyPr/>
                    <a:lstStyle/>
                    <a:p>
                      <a:r>
                        <a:rPr lang="en-US" b="1" dirty="0"/>
                        <a:t>4/14/2025</a:t>
                      </a:r>
                    </a:p>
                  </a:txBody>
                  <a:tcPr/>
                </a:tc>
                <a:tc>
                  <a:txBody>
                    <a:bodyPr/>
                    <a:lstStyle/>
                    <a:p>
                      <a:r>
                        <a:rPr lang="en-US" b="1" dirty="0"/>
                        <a:t>61.57%</a:t>
                      </a:r>
                    </a:p>
                  </a:txBody>
                  <a:tcPr/>
                </a:tc>
                <a:tc>
                  <a:txBody>
                    <a:bodyPr/>
                    <a:lstStyle/>
                    <a:p>
                      <a:r>
                        <a:rPr lang="en-US" b="1" dirty="0"/>
                        <a:t>5 DAYS</a:t>
                      </a:r>
                    </a:p>
                  </a:txBody>
                  <a:tcPr/>
                </a:tc>
                <a:extLst>
                  <a:ext uri="{0D108BD9-81ED-4DB2-BD59-A6C34878D82A}">
                    <a16:rowId xmlns:a16="http://schemas.microsoft.com/office/drawing/2014/main" val="1122422505"/>
                  </a:ext>
                </a:extLst>
              </a:tr>
              <a:tr h="370840">
                <a:tc>
                  <a:txBody>
                    <a:bodyPr/>
                    <a:lstStyle/>
                    <a:p>
                      <a:r>
                        <a:rPr lang="en-US" b="1" dirty="0"/>
                        <a:t>ITUB $4.5 20 JAN 23 CALLS</a:t>
                      </a:r>
                    </a:p>
                  </a:txBody>
                  <a:tcPr/>
                </a:tc>
                <a:tc>
                  <a:txBody>
                    <a:bodyPr/>
                    <a:lstStyle/>
                    <a:p>
                      <a:r>
                        <a:rPr lang="en-US" b="1" dirty="0"/>
                        <a:t>12/7/2020</a:t>
                      </a:r>
                    </a:p>
                  </a:txBody>
                  <a:tcPr/>
                </a:tc>
                <a:tc>
                  <a:txBody>
                    <a:bodyPr/>
                    <a:lstStyle/>
                    <a:p>
                      <a:r>
                        <a:rPr lang="en-US" b="1" dirty="0"/>
                        <a:t>6/7/2021</a:t>
                      </a:r>
                    </a:p>
                  </a:txBody>
                  <a:tcPr/>
                </a:tc>
                <a:tc>
                  <a:txBody>
                    <a:bodyPr/>
                    <a:lstStyle/>
                    <a:p>
                      <a:r>
                        <a:rPr lang="en-US" b="1" dirty="0"/>
                        <a:t>41.18%</a:t>
                      </a:r>
                    </a:p>
                  </a:txBody>
                  <a:tcPr/>
                </a:tc>
                <a:tc>
                  <a:txBody>
                    <a:bodyPr/>
                    <a:lstStyle/>
                    <a:p>
                      <a:r>
                        <a:rPr lang="en-US" b="1" dirty="0"/>
                        <a:t>182 DAYS</a:t>
                      </a:r>
                    </a:p>
                  </a:txBody>
                  <a:tcPr/>
                </a:tc>
                <a:extLst>
                  <a:ext uri="{0D108BD9-81ED-4DB2-BD59-A6C34878D82A}">
                    <a16:rowId xmlns:a16="http://schemas.microsoft.com/office/drawing/2014/main" val="3309963557"/>
                  </a:ext>
                </a:extLst>
              </a:tr>
              <a:tr h="0">
                <a:tc>
                  <a:txBody>
                    <a:bodyPr/>
                    <a:lstStyle/>
                    <a:p>
                      <a:r>
                        <a:rPr lang="en-US" b="1" dirty="0"/>
                        <a:t>FCX $12 JAN 21 CALLS</a:t>
                      </a:r>
                    </a:p>
                  </a:txBody>
                  <a:tcPr/>
                </a:tc>
                <a:tc>
                  <a:txBody>
                    <a:bodyPr/>
                    <a:lstStyle/>
                    <a:p>
                      <a:r>
                        <a:rPr lang="en-US" b="1" dirty="0"/>
                        <a:t>6/12/2019</a:t>
                      </a:r>
                    </a:p>
                  </a:txBody>
                  <a:tcPr/>
                </a:tc>
                <a:tc>
                  <a:txBody>
                    <a:bodyPr/>
                    <a:lstStyle/>
                    <a:p>
                      <a:r>
                        <a:rPr lang="en-US" b="1" dirty="0"/>
                        <a:t>11/5/2019</a:t>
                      </a:r>
                    </a:p>
                  </a:txBody>
                  <a:tcPr/>
                </a:tc>
                <a:tc>
                  <a:txBody>
                    <a:bodyPr/>
                    <a:lstStyle/>
                    <a:p>
                      <a:r>
                        <a:rPr lang="en-US" b="1" dirty="0"/>
                        <a:t>33.08%</a:t>
                      </a:r>
                    </a:p>
                  </a:txBody>
                  <a:tcPr/>
                </a:tc>
                <a:tc>
                  <a:txBody>
                    <a:bodyPr/>
                    <a:lstStyle/>
                    <a:p>
                      <a:r>
                        <a:rPr lang="en-US" b="1" dirty="0"/>
                        <a:t>146 DAYS</a:t>
                      </a:r>
                    </a:p>
                  </a:txBody>
                  <a:tcPr/>
                </a:tc>
                <a:extLst>
                  <a:ext uri="{0D108BD9-81ED-4DB2-BD59-A6C34878D82A}">
                    <a16:rowId xmlns:a16="http://schemas.microsoft.com/office/drawing/2014/main" val="2669305222"/>
                  </a:ext>
                </a:extLst>
              </a:tr>
            </a:tbl>
          </a:graphicData>
        </a:graphic>
      </p:graphicFrame>
    </p:spTree>
    <p:extLst>
      <p:ext uri="{BB962C8B-B14F-4D97-AF65-F5344CB8AC3E}">
        <p14:creationId xmlns:p14="http://schemas.microsoft.com/office/powerpoint/2010/main" val="14067202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The War Room is our LIVE chat room.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Our strategists are in the room every day the market is open - sharing their market analysis, research, and live trade recommendations.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Members from around the world join to achieve one goal: Make Winning Trades Every Day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1" indent="-457200">
              <a:lnSpc>
                <a:spcPct val="107000"/>
              </a:lnSpc>
              <a:spcBef>
                <a:spcPts val="0"/>
              </a:spcBef>
              <a:spcAft>
                <a:spcPts val="80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We can teach you how to execute ALL of these strategies - and trade like a pro - even if you’re just starting out!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1" indent="-685800">
              <a:lnSpc>
                <a:spcPct val="107000"/>
              </a:lnSpc>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A Quick Recap…</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27503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dirty="0">
                <a:effectLst/>
                <a:latin typeface="Calibri" panose="020F0502020204030204" pitchFamily="34" charset="0"/>
                <a:ea typeface="Calibri" panose="020F0502020204030204" pitchFamily="34" charset="0"/>
                <a:cs typeface="Times New Roman" panose="02020603050405020304" pitchFamily="18" charset="0"/>
              </a:rPr>
              <a:t>And I’ll prove it to you now…</a:t>
            </a:r>
            <a:endParaRPr lang="en-US" sz="26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47620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313145" y="26126"/>
            <a:ext cx="10886440" cy="6227180"/>
          </a:xfrm>
        </p:spPr>
        <p:txBody>
          <a:bodyPr>
            <a:normAutofit/>
          </a:bodyPr>
          <a:lstStyle/>
          <a:p>
            <a:pPr marL="685800" marR="0">
              <a:lnSpc>
                <a:spcPct val="107000"/>
              </a:lnSpc>
              <a:spcBef>
                <a:spcPts val="0"/>
              </a:spcBef>
              <a:spcAft>
                <a:spcPts val="0"/>
              </a:spcAft>
            </a:pPr>
            <a:r>
              <a:rPr lang="en-US" sz="6000" dirty="0">
                <a:effectLst/>
                <a:latin typeface="Calibri" panose="020F0502020204030204" pitchFamily="34" charset="0"/>
                <a:ea typeface="Calibri" panose="020F0502020204030204" pitchFamily="34" charset="0"/>
                <a:cs typeface="Times New Roman" panose="02020603050405020304" pitchFamily="18" charset="0"/>
              </a:rPr>
              <a:t>GET READY FOR YOUR “BEHIND-THE-SCENES” TOUR…</a:t>
            </a:r>
            <a:endParaRPr lang="en-US" sz="26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06129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6000" u="sng" dirty="0">
                <a:highlight>
                  <a:srgbClr val="FFFF00"/>
                </a:highlight>
                <a:latin typeface="Calibri" panose="020F0502020204030204" pitchFamily="34" charset="0"/>
                <a:ea typeface="Calibri" panose="020F0502020204030204" pitchFamily="34" charset="0"/>
                <a:cs typeface="Times New Roman" panose="02020603050405020304" pitchFamily="18" charset="0"/>
              </a:rPr>
              <a:t>DEMO HERE!!!</a:t>
            </a:r>
            <a:endParaRPr lang="en-US" sz="26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1116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725556" y="1133060"/>
            <a:ext cx="11029441" cy="4688621"/>
          </a:xfrm>
        </p:spPr>
        <p:txBody>
          <a:bodyPr/>
          <a:lstStyle/>
          <a:p>
            <a:pPr marL="800100" marR="0" lvl="1" indent="-34290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Meet the Dream Team </a:t>
            </a:r>
            <a:r>
              <a:rPr lang="en-US" dirty="0">
                <a:latin typeface="Calibri" panose="020F0502020204030204" pitchFamily="34" charset="0"/>
                <a:ea typeface="Calibri" panose="020F0502020204030204" pitchFamily="34" charset="0"/>
                <a:cs typeface="Times New Roman" panose="02020603050405020304" pitchFamily="18" charset="0"/>
              </a:rPr>
              <a:t>B</a:t>
            </a:r>
            <a:r>
              <a:rPr lang="en-US" dirty="0">
                <a:effectLst/>
                <a:latin typeface="Calibri" panose="020F0502020204030204" pitchFamily="34" charset="0"/>
                <a:ea typeface="Calibri" panose="020F0502020204030204" pitchFamily="34" charset="0"/>
                <a:cs typeface="Times New Roman" panose="02020603050405020304" pitchFamily="18" charset="0"/>
              </a:rPr>
              <a:t>ehind The War Room</a:t>
            </a:r>
          </a:p>
          <a:p>
            <a:pPr marL="800100" marR="0" lvl="1" indent="-34290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An Introduction to The War Room</a:t>
            </a:r>
          </a:p>
          <a:p>
            <a:pPr marL="800100" marR="0" lvl="1" indent="-34290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An Overview of Our Top 3 Trading Strategies</a:t>
            </a:r>
          </a:p>
          <a:p>
            <a:pPr marL="1257300" lvl="2" indent="-342900">
              <a:lnSpc>
                <a:spcPct val="107000"/>
              </a:lnSpc>
              <a:spcBef>
                <a:spcPts val="0"/>
              </a:spcBef>
              <a:buFont typeface="Arial" panose="020B0604020202020204" pitchFamily="34" charset="0"/>
              <a:buChar char="•"/>
            </a:pPr>
            <a:r>
              <a:rPr lang="en-US" b="1" i="1" dirty="0">
                <a:effectLst/>
                <a:latin typeface="Calibri" panose="020F0502020204030204" pitchFamily="34" charset="0"/>
                <a:ea typeface="Calibri" panose="020F0502020204030204" pitchFamily="34" charset="0"/>
                <a:cs typeface="Times New Roman" panose="02020603050405020304" pitchFamily="18" charset="0"/>
              </a:rPr>
              <a:t>Overnight Trades</a:t>
            </a:r>
            <a:r>
              <a:rPr lang="en-US" dirty="0">
                <a:effectLst/>
                <a:latin typeface="Calibri" panose="020F0502020204030204" pitchFamily="34" charset="0"/>
                <a:ea typeface="Calibri" panose="020F0502020204030204" pitchFamily="34" charset="0"/>
                <a:cs typeface="Times New Roman" panose="02020603050405020304" pitchFamily="18" charset="0"/>
              </a:rPr>
              <a:t> - How to Place One Trade Before the Closing Bell… and Target Huge Double- or Triple-Digit Gains the Very Next Morning</a:t>
            </a:r>
          </a:p>
          <a:p>
            <a:pPr marL="1257300" lvl="2" indent="-342900">
              <a:lnSpc>
                <a:spcPct val="107000"/>
              </a:lnSpc>
              <a:spcBef>
                <a:spcPts val="0"/>
              </a:spcBef>
              <a:buFont typeface="Arial" panose="020B0604020202020204" pitchFamily="34" charset="0"/>
              <a:buChar char="•"/>
            </a:pPr>
            <a:r>
              <a:rPr lang="en-US" b="1" i="1" dirty="0">
                <a:effectLst/>
                <a:latin typeface="Calibri" panose="020F0502020204030204" pitchFamily="34" charset="0"/>
                <a:ea typeface="Calibri" panose="020F0502020204030204" pitchFamily="34" charset="0"/>
                <a:cs typeface="Times New Roman" panose="02020603050405020304" pitchFamily="18" charset="0"/>
              </a:rPr>
              <a:t>Sniper Trades</a:t>
            </a:r>
            <a:r>
              <a:rPr lang="en-US" dirty="0">
                <a:effectLst/>
                <a:latin typeface="Calibri" panose="020F0502020204030204" pitchFamily="34" charset="0"/>
                <a:ea typeface="Calibri" panose="020F0502020204030204" pitchFamily="34" charset="0"/>
                <a:cs typeface="Times New Roman" panose="02020603050405020304" pitchFamily="18" charset="0"/>
              </a:rPr>
              <a:t> - How to Target Fast Market Moves for Potential Gains of 50%, 100%, or More… in Just Minutes</a:t>
            </a:r>
          </a:p>
          <a:p>
            <a:pPr marL="1257300" lvl="2" indent="-342900">
              <a:lnSpc>
                <a:spcPct val="107000"/>
              </a:lnSpc>
              <a:spcBef>
                <a:spcPts val="0"/>
              </a:spcBef>
              <a:buFont typeface="Arial" panose="020B0604020202020204" pitchFamily="34" charset="0"/>
              <a:buChar char="•"/>
            </a:pPr>
            <a:r>
              <a:rPr lang="en-US" b="1" i="1" dirty="0">
                <a:effectLst/>
                <a:latin typeface="Calibri" panose="020F0502020204030204" pitchFamily="34" charset="0"/>
                <a:ea typeface="Calibri" panose="020F0502020204030204" pitchFamily="34" charset="0"/>
                <a:cs typeface="Times New Roman" panose="02020603050405020304" pitchFamily="18" charset="0"/>
              </a:rPr>
              <a:t>Gift Gap Trades</a:t>
            </a:r>
            <a:r>
              <a:rPr lang="en-US" dirty="0">
                <a:effectLst/>
                <a:latin typeface="Calibri" panose="020F0502020204030204" pitchFamily="34" charset="0"/>
                <a:ea typeface="Calibri" panose="020F0502020204030204" pitchFamily="34" charset="0"/>
                <a:cs typeface="Times New Roman" panose="02020603050405020304" pitchFamily="18" charset="0"/>
              </a:rPr>
              <a:t> - How to Turn Wall Street’s Biggest Overreactions Into a Quick Payday</a:t>
            </a:r>
          </a:p>
          <a:p>
            <a:pPr marL="800100" marR="0" lvl="1" indent="-34290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A “Behind-the-Scenes” Tour of The War Room - Including FREE Bonus Trades!</a:t>
            </a:r>
          </a:p>
          <a:p>
            <a:pPr marL="800100" marR="0" lvl="1" indent="-342900">
              <a:lnSpc>
                <a:spcPct val="107000"/>
              </a:lnSpc>
              <a:spcBef>
                <a:spcPts val="0"/>
              </a:spcBef>
              <a:spcAft>
                <a:spcPts val="80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How You Can Access The War Room - And Our Top Trade Recommendations - For Yourself </a:t>
            </a:r>
          </a:p>
          <a:p>
            <a:pPr marR="0" lvl="1">
              <a:lnSpc>
                <a:spcPct val="107000"/>
              </a:lnSpc>
              <a:spcBef>
                <a:spcPts val="0"/>
              </a:spcBef>
              <a:spcAft>
                <a:spcPts val="0"/>
              </a:spcAft>
            </a:pPr>
            <a:endPar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44630EC8-9845-CF49-F13E-367929C4CEC0}"/>
              </a:ext>
            </a:extLst>
          </p:cNvPr>
          <p:cNvSpPr>
            <a:spLocks noGrp="1"/>
          </p:cNvSpPr>
          <p:nvPr>
            <p:ph type="title"/>
          </p:nvPr>
        </p:nvSpPr>
        <p:spPr/>
        <p:txBody>
          <a:bodyPr/>
          <a:lstStyle/>
          <a:p>
            <a:r>
              <a:rPr lang="en-US" dirty="0"/>
              <a:t>Today’s Agenda:</a:t>
            </a:r>
          </a:p>
        </p:txBody>
      </p:sp>
    </p:spTree>
    <p:extLst>
      <p:ext uri="{BB962C8B-B14F-4D97-AF65-F5344CB8AC3E}">
        <p14:creationId xmlns:p14="http://schemas.microsoft.com/office/powerpoint/2010/main" val="41909670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247832" y="0"/>
            <a:ext cx="10886440" cy="6227180"/>
          </a:xfrm>
        </p:spPr>
        <p:txBody>
          <a:bodyPr>
            <a:normAutofit/>
          </a:bodyPr>
          <a:lstStyle/>
          <a:p>
            <a:pPr marL="685800" marR="0">
              <a:lnSpc>
                <a:spcPct val="107000"/>
              </a:lnSpc>
              <a:spcBef>
                <a:spcPts val="0"/>
              </a:spcBef>
              <a:spcAft>
                <a:spcPts val="0"/>
              </a:spcAft>
            </a:pPr>
            <a:r>
              <a:rPr lang="en-US" sz="6000" dirty="0">
                <a:effectLst/>
                <a:latin typeface="Calibri" panose="020F0502020204030204" pitchFamily="34" charset="0"/>
                <a:ea typeface="Calibri" panose="020F0502020204030204" pitchFamily="34" charset="0"/>
                <a:cs typeface="Times New Roman" panose="02020603050405020304" pitchFamily="18" charset="0"/>
              </a:rPr>
              <a:t>And Now… </a:t>
            </a:r>
            <a:r>
              <a:rPr lang="en-US" sz="6000" u="sng" dirty="0">
                <a:effectLst/>
                <a:latin typeface="Calibri" panose="020F0502020204030204" pitchFamily="34" charset="0"/>
                <a:ea typeface="Calibri" panose="020F0502020204030204" pitchFamily="34" charset="0"/>
                <a:cs typeface="Times New Roman" panose="02020603050405020304" pitchFamily="18" charset="0"/>
              </a:rPr>
              <a:t>YOU</a:t>
            </a:r>
            <a:r>
              <a:rPr lang="en-US" sz="6000" dirty="0">
                <a:effectLst/>
                <a:latin typeface="Calibri" panose="020F0502020204030204" pitchFamily="34" charset="0"/>
                <a:ea typeface="Calibri" panose="020F0502020204030204" pitchFamily="34" charset="0"/>
                <a:cs typeface="Times New Roman" panose="02020603050405020304" pitchFamily="18" charset="0"/>
              </a:rPr>
              <a:t> Have the Chance to Step Inside </a:t>
            </a:r>
            <a:br>
              <a:rPr lang="en-US" sz="6000" dirty="0">
                <a:effectLst/>
                <a:latin typeface="Calibri" panose="020F0502020204030204" pitchFamily="34" charset="0"/>
                <a:ea typeface="Calibri" panose="020F0502020204030204" pitchFamily="34" charset="0"/>
                <a:cs typeface="Times New Roman" panose="02020603050405020304" pitchFamily="18" charset="0"/>
              </a:rPr>
            </a:br>
            <a:r>
              <a:rPr lang="en-US" sz="6000" dirty="0">
                <a:effectLst/>
                <a:latin typeface="Calibri" panose="020F0502020204030204" pitchFamily="34" charset="0"/>
                <a:ea typeface="Calibri" panose="020F0502020204030204" pitchFamily="34" charset="0"/>
                <a:cs typeface="Times New Roman" panose="02020603050405020304" pitchFamily="18" charset="0"/>
              </a:rPr>
              <a:t>THE WAR ROOM</a:t>
            </a:r>
            <a:endParaRPr lang="en-US" sz="2600" u="sng"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64071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5400" dirty="0">
                <a:effectLst/>
                <a:latin typeface="Calibri" panose="020F0502020204030204" pitchFamily="34" charset="0"/>
                <a:ea typeface="Calibri" panose="020F0502020204030204" pitchFamily="34" charset="0"/>
                <a:cs typeface="Calibri" panose="020F0502020204030204" pitchFamily="34" charset="0"/>
              </a:rPr>
              <a:t>2026 market forecasts are in… and they’re incredibly bullish. </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1" indent="-685800">
              <a:lnSpc>
                <a:spcPct val="107000"/>
              </a:lnSpc>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The Timing Couldn’t Be Better…</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03612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34034"/>
            <a:ext cx="11297799" cy="4357867"/>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Arial" panose="020B0604020202020204" pitchFamily="34" charset="0"/>
              <a:buChar char="•"/>
            </a:pPr>
            <a:r>
              <a:rPr lang="en-US" sz="4400" dirty="0">
                <a:effectLst/>
                <a:latin typeface="Calibri" panose="020F0502020204030204" pitchFamily="34" charset="0"/>
                <a:ea typeface="Calibri" panose="020F0502020204030204" pitchFamily="34" charset="0"/>
                <a:cs typeface="Calibri" panose="020F0502020204030204" pitchFamily="34" charset="0"/>
              </a:rPr>
              <a:t>Deutsche Bank: 8,000</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Arial" panose="020B0604020202020204" pitchFamily="34" charset="0"/>
              <a:buChar char="•"/>
            </a:pPr>
            <a:r>
              <a:rPr lang="en-US" sz="4400" dirty="0">
                <a:effectLst/>
                <a:latin typeface="Calibri" panose="020F0502020204030204" pitchFamily="34" charset="0"/>
                <a:ea typeface="Calibri" panose="020F0502020204030204" pitchFamily="34" charset="0"/>
                <a:cs typeface="Calibri" panose="020F0502020204030204" pitchFamily="34" charset="0"/>
              </a:rPr>
              <a:t>Wells Fargo: 7,800</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Arial" panose="020B0604020202020204" pitchFamily="34" charset="0"/>
              <a:buChar char="•"/>
            </a:pPr>
            <a:r>
              <a:rPr lang="en-US" sz="4400" dirty="0">
                <a:effectLst/>
                <a:latin typeface="Calibri" panose="020F0502020204030204" pitchFamily="34" charset="0"/>
                <a:ea typeface="Calibri" panose="020F0502020204030204" pitchFamily="34" charset="0"/>
                <a:cs typeface="Calibri" panose="020F0502020204030204" pitchFamily="34" charset="0"/>
              </a:rPr>
              <a:t>JPMorgan: 7,500</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1" indent="-685800">
              <a:lnSpc>
                <a:spcPct val="107000"/>
              </a:lnSpc>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866099"/>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Predictions for the S&amp;P indicate strong double-digit growth…</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92331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34034"/>
            <a:ext cx="11297799" cy="4357867"/>
          </a:xfrm>
        </p:spPr>
        <p:txBody>
          <a:bodyPr/>
          <a:lstStyle/>
          <a:p>
            <a:pPr marL="1085850" marR="0" lvl="2" indent="-171450">
              <a:lnSpc>
                <a:spcPct val="107000"/>
              </a:lnSpc>
              <a:spcBef>
                <a:spcPts val="0"/>
              </a:spcBef>
              <a:spcAft>
                <a:spcPts val="0"/>
              </a:spcAft>
              <a:buFont typeface="Arial"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Arial" panose="020B0604020202020204" pitchFamily="34" charset="0"/>
              <a:buChar char="•"/>
            </a:pPr>
            <a:r>
              <a:rPr lang="en-US" sz="4400" dirty="0">
                <a:effectLst/>
                <a:latin typeface="Calibri" panose="020F0502020204030204" pitchFamily="34" charset="0"/>
                <a:ea typeface="Calibri" panose="020F0502020204030204" pitchFamily="34" charset="0"/>
                <a:cs typeface="Calibri" panose="020F0502020204030204" pitchFamily="34" charset="0"/>
              </a:rPr>
              <a:t>Continued AI Investment</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Arial" panose="020B0604020202020204" pitchFamily="34" charset="0"/>
              <a:buChar char="•"/>
            </a:pPr>
            <a:r>
              <a:rPr lang="en-US" sz="4400" dirty="0">
                <a:effectLst/>
                <a:latin typeface="Calibri" panose="020F0502020204030204" pitchFamily="34" charset="0"/>
                <a:ea typeface="Calibri" panose="020F0502020204030204" pitchFamily="34" charset="0"/>
                <a:cs typeface="Calibri" panose="020F0502020204030204" pitchFamily="34" charset="0"/>
              </a:rPr>
              <a:t>Supportive Monetary Policies</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Arial" panose="020B0604020202020204" pitchFamily="34" charset="0"/>
              <a:buChar char="•"/>
            </a:pPr>
            <a:r>
              <a:rPr lang="en-US" sz="4400" dirty="0">
                <a:effectLst/>
                <a:latin typeface="Calibri" panose="020F0502020204030204" pitchFamily="34" charset="0"/>
                <a:ea typeface="Calibri" panose="020F0502020204030204" pitchFamily="34" charset="0"/>
                <a:cs typeface="Calibri" panose="020F0502020204030204" pitchFamily="34" charset="0"/>
              </a:rPr>
              <a:t>Strong Corporate Earnings</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1" indent="-685800">
              <a:lnSpc>
                <a:spcPct val="107000"/>
              </a:lnSpc>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866099"/>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What’s Driving It?</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61916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34034"/>
            <a:ext cx="11297799" cy="4357867"/>
          </a:xfrm>
        </p:spPr>
        <p:txBody>
          <a:bodyPr/>
          <a:lstStyle/>
          <a:p>
            <a:pPr marR="0" lvl="1" algn="ctr">
              <a:lnSpc>
                <a:spcPct val="107000"/>
              </a:lnSpc>
              <a:spcBef>
                <a:spcPts val="0"/>
              </a:spcBef>
              <a:spcAft>
                <a:spcPts val="0"/>
              </a:spcAft>
            </a:pPr>
            <a:endParaRPr lang="en-US" sz="4400" b="1" i="1" dirty="0">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Bef>
                <a:spcPts val="0"/>
              </a:spcBef>
              <a:spcAft>
                <a:spcPts val="0"/>
              </a:spcAft>
            </a:pPr>
            <a:r>
              <a:rPr lang="en-US" sz="4400" b="1" i="1" dirty="0">
                <a:effectLst/>
                <a:latin typeface="Calibri" panose="020F0502020204030204" pitchFamily="34" charset="0"/>
                <a:ea typeface="Calibri" panose="020F0502020204030204" pitchFamily="34" charset="0"/>
                <a:cs typeface="Times New Roman" panose="02020603050405020304" pitchFamily="18" charset="0"/>
              </a:rPr>
              <a:t>“A New Bull Market Has Begun… </a:t>
            </a:r>
            <a:r>
              <a:rPr lang="en-US" sz="44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And Is Still In The Early Stages</a:t>
            </a:r>
            <a:r>
              <a:rPr lang="en-US" sz="44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4400" dirty="0">
                <a:effectLst/>
                <a:latin typeface="Calibri" panose="020F0502020204030204" pitchFamily="34" charset="0"/>
                <a:ea typeface="Calibri" panose="020F0502020204030204" pitchFamily="34" charset="0"/>
                <a:cs typeface="Times New Roman" panose="02020603050405020304" pitchFamily="18" charset="0"/>
              </a:rPr>
              <a:t>- Mike Wilson, Morgan Stanley</a:t>
            </a:r>
            <a:endParaRPr lang="en-US" sz="4400" i="1"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866099"/>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And That’s Just the Beginning…</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66677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34034"/>
            <a:ext cx="11297799" cy="4357867"/>
          </a:xfrm>
        </p:spPr>
        <p:txBody>
          <a:bodyPr/>
          <a:lstStyle/>
          <a:p>
            <a:pPr marR="0" lvl="1" algn="ctr">
              <a:lnSpc>
                <a:spcPct val="107000"/>
              </a:lnSpc>
              <a:spcBef>
                <a:spcPts val="0"/>
              </a:spcBef>
              <a:spcAft>
                <a:spcPts val="0"/>
              </a:spcAft>
            </a:pPr>
            <a:endParaRPr lang="en-US" sz="4400" b="1" i="1" dirty="0">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Bef>
                <a:spcPts val="0"/>
              </a:spcBef>
              <a:spcAft>
                <a:spcPts val="0"/>
              </a:spcAft>
            </a:pPr>
            <a:r>
              <a:rPr lang="en-US" sz="4400" b="1" dirty="0">
                <a:effectLst/>
                <a:latin typeface="Calibri" panose="020F0502020204030204" pitchFamily="34" charset="0"/>
                <a:ea typeface="Calibri" panose="020F0502020204030204" pitchFamily="34" charset="0"/>
                <a:cs typeface="Times New Roman" panose="02020603050405020304" pitchFamily="18" charset="0"/>
              </a:rPr>
              <a:t>You Can Now Get Access to All of Our Best Trades… Right at the Start of What’s Shaping Up to be a Banner Year!</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866099"/>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In Other Words…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83276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nSpc>
                <a:spcPct val="107000"/>
              </a:lnSpc>
              <a:spcBef>
                <a:spcPts val="0"/>
              </a:spcBef>
              <a:spcAft>
                <a:spcPts val="0"/>
              </a:spcAft>
            </a:pPr>
            <a:r>
              <a:rPr lang="en-US" sz="2600" u="sng" dirty="0">
                <a:highlight>
                  <a:srgbClr val="00FF00"/>
                </a:highlight>
                <a:latin typeface="Calibri" panose="020F0502020204030204" pitchFamily="34" charset="0"/>
                <a:ea typeface="Calibri" panose="020F0502020204030204" pitchFamily="34" charset="0"/>
                <a:cs typeface="Times New Roman" panose="02020603050405020304" pitchFamily="18" charset="0"/>
              </a:rPr>
              <a:t>THE WAR ROOM LOGO</a:t>
            </a:r>
            <a:br>
              <a:rPr lang="en-US" sz="2600" u="sng" dirty="0">
                <a:highlight>
                  <a:srgbClr val="00FF00"/>
                </a:highlight>
                <a:latin typeface="Calibri" panose="020F0502020204030204" pitchFamily="34" charset="0"/>
                <a:ea typeface="Calibri" panose="020F0502020204030204" pitchFamily="34" charset="0"/>
                <a:cs typeface="Times New Roman" panose="02020603050405020304" pitchFamily="18" charset="0"/>
              </a:rPr>
            </a:br>
            <a:r>
              <a:rPr lang="en-US" sz="4400" dirty="0">
                <a:latin typeface="Calibri" panose="020F0502020204030204" pitchFamily="34" charset="0"/>
                <a:ea typeface="Calibri" panose="020F0502020204030204" pitchFamily="34" charset="0"/>
                <a:cs typeface="Times New Roman" panose="02020603050405020304" pitchFamily="18" charset="0"/>
              </a:rPr>
              <a:t>Real Results. Real Potential for </a:t>
            </a:r>
            <a:r>
              <a:rPr lang="en-US" sz="4400" u="sng" dirty="0">
                <a:latin typeface="Calibri" panose="020F0502020204030204" pitchFamily="34" charset="0"/>
                <a:ea typeface="Calibri" panose="020F0502020204030204" pitchFamily="34" charset="0"/>
                <a:cs typeface="Times New Roman" panose="02020603050405020304" pitchFamily="18" charset="0"/>
              </a:rPr>
              <a:t>YOU</a:t>
            </a:r>
            <a:r>
              <a:rPr lang="en-US" sz="4400" dirty="0">
                <a:latin typeface="Calibri" panose="020F0502020204030204" pitchFamily="34" charset="0"/>
                <a:ea typeface="Calibri" panose="020F0502020204030204" pitchFamily="34" charset="0"/>
                <a:cs typeface="Times New Roman" panose="02020603050405020304" pitchFamily="18" charset="0"/>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14963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34034"/>
            <a:ext cx="11297799" cy="4357867"/>
          </a:xfrm>
        </p:spPr>
        <p:txBody>
          <a:bodyPr/>
          <a:lstStyle/>
          <a:p>
            <a:pPr marL="800100" marR="0" lvl="1" indent="-342900">
              <a:lnSpc>
                <a:spcPct val="107000"/>
              </a:lnSpc>
              <a:spcBef>
                <a:spcPts val="0"/>
              </a:spcBef>
              <a:spcAft>
                <a:spcPts val="0"/>
              </a:spcAft>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Calibri" panose="020F0502020204030204" pitchFamily="34" charset="0"/>
              </a:rPr>
              <a:t>Since 2019, we’ve shown members more than 2,300 wins.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Calibri" panose="020F0502020204030204" pitchFamily="34" charset="0"/>
              </a:rPr>
              <a:t>Year-to-date, we’ve delivered our readers 33+ winning trades (That averages out to more than 1 winning trade per day that the stock market has been open.)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Calibri" panose="020F0502020204030204" pitchFamily="34" charset="0"/>
              </a:rPr>
              <a:t>We’ve achieved a 76% win-rate on ALL of our trades since inception… full transparency.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709345"/>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To Review…</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85053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34034"/>
            <a:ext cx="11297799" cy="4357867"/>
          </a:xfrm>
        </p:spPr>
        <p:txBody>
          <a:bodyPr/>
          <a:lstStyle/>
          <a:p>
            <a:pPr marL="742950" marR="0" lvl="1" indent="-285750">
              <a:lnSpc>
                <a:spcPct val="107000"/>
              </a:lnSpc>
              <a:spcBef>
                <a:spcPts val="0"/>
              </a:spcBef>
              <a:spcAft>
                <a:spcPts val="0"/>
              </a:spcAft>
              <a:buFont typeface="+mj-lt"/>
              <a:buAutoNum type="alphaLcPeriod"/>
            </a:pPr>
            <a:r>
              <a:rPr lang="en-US" sz="1800" dirty="0">
                <a:effectLst/>
                <a:highlight>
                  <a:srgbClr val="00FF00"/>
                </a:highlight>
                <a:latin typeface="Calibri" panose="020F0502020204030204" pitchFamily="34" charset="0"/>
                <a:ea typeface="Calibri" panose="020F0502020204030204" pitchFamily="34" charset="0"/>
                <a:cs typeface="Calibri" panose="020F0502020204030204" pitchFamily="34" charset="0"/>
              </a:rPr>
              <a:t>Total Members: </a:t>
            </a:r>
            <a:r>
              <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8,382</a:t>
            </a:r>
          </a:p>
          <a:p>
            <a:pPr marL="742950" marR="0" lvl="1" indent="-285750">
              <a:lnSpc>
                <a:spcPct val="107000"/>
              </a:lnSpc>
              <a:spcBef>
                <a:spcPts val="0"/>
              </a:spcBef>
              <a:spcAft>
                <a:spcPts val="0"/>
              </a:spcAft>
              <a:buFont typeface="+mj-lt"/>
              <a:buAutoNum type="alphaLcPeriod"/>
            </a:pPr>
            <a:r>
              <a:rPr lang="en-US" sz="1800" dirty="0">
                <a:effectLst/>
                <a:highlight>
                  <a:srgbClr val="00FF00"/>
                </a:highlight>
                <a:latin typeface="Calibri" panose="020F0502020204030204" pitchFamily="34" charset="0"/>
                <a:ea typeface="Calibri" panose="020F0502020204030204" pitchFamily="34" charset="0"/>
                <a:cs typeface="Calibri" panose="020F0502020204030204" pitchFamily="34" charset="0"/>
              </a:rPr>
              <a:t>Global Reach: Members From Over 100 Countries</a:t>
            </a:r>
            <a:endPar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800" dirty="0">
                <a:effectLst/>
                <a:highlight>
                  <a:srgbClr val="00FF00"/>
                </a:highlight>
                <a:latin typeface="Calibri" panose="020F0502020204030204" pitchFamily="34" charset="0"/>
                <a:ea typeface="Calibri" panose="020F0502020204030204" pitchFamily="34" charset="0"/>
                <a:cs typeface="Calibri" panose="020F0502020204030204" pitchFamily="34" charset="0"/>
              </a:rPr>
              <a:t>Net Worth Of $500k+: 1,283 Members</a:t>
            </a:r>
            <a:endPar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mj-lt"/>
              <a:buAutoNum type="alphaLcPeriod"/>
            </a:pPr>
            <a:r>
              <a:rPr lang="en-US" sz="1800" dirty="0">
                <a:effectLst/>
                <a:highlight>
                  <a:srgbClr val="00FF00"/>
                </a:highlight>
                <a:latin typeface="Calibri" panose="020F0502020204030204" pitchFamily="34" charset="0"/>
                <a:ea typeface="Calibri" panose="020F0502020204030204" pitchFamily="34" charset="0"/>
                <a:cs typeface="Calibri" panose="020F0502020204030204" pitchFamily="34" charset="0"/>
              </a:rPr>
              <a:t>Goal: Achieve Millionaire Status (Or More!)</a:t>
            </a:r>
            <a:endParaRPr lang="en-US" sz="1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866099"/>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The War Room Community At A Glance…</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90898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34034"/>
            <a:ext cx="11297799" cy="4357867"/>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War Room members aren’t just serious about making winning trades… they’re serious about helping </a:t>
            </a:r>
            <a:r>
              <a:rPr lang="en-US" sz="2800" i="1" dirty="0">
                <a:effectLst/>
                <a:latin typeface="Calibri" panose="020F0502020204030204" pitchFamily="34" charset="0"/>
                <a:ea typeface="Calibri" panose="020F0502020204030204" pitchFamily="34" charset="0"/>
                <a:cs typeface="Calibri" panose="020F0502020204030204" pitchFamily="34" charset="0"/>
              </a:rPr>
              <a:t>you </a:t>
            </a:r>
            <a:r>
              <a:rPr lang="en-US" sz="2800" dirty="0">
                <a:effectLst/>
                <a:latin typeface="Calibri" panose="020F0502020204030204" pitchFamily="34" charset="0"/>
                <a:ea typeface="Calibri" panose="020F0502020204030204" pitchFamily="34" charset="0"/>
                <a:cs typeface="Calibri" panose="020F0502020204030204" pitchFamily="34" charset="0"/>
              </a:rPr>
              <a:t>succeed.</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Got a question? Ask it. And get answers from traders who’ve been in your shoes.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Want fresh trade ideas beyond what our strategists recommend? Tap into a stream of moneymaking ideas being shared in real time.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Nail a winning trade? Don’t celebrate solo. Get high-fived by a whole community that knows exactly how it feels to win.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Building the Foundation</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8771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L="685800" marR="0" algn="l">
              <a:lnSpc>
                <a:spcPct val="107000"/>
              </a:lnSpc>
              <a:spcBef>
                <a:spcPts val="0"/>
              </a:spcBef>
              <a:spcAft>
                <a:spcPts val="0"/>
              </a:spcAft>
            </a:pPr>
            <a:r>
              <a:rPr lang="en-US" sz="6000" u="sng" dirty="0">
                <a:effectLst/>
                <a:latin typeface="Calibri" panose="020F0502020204030204" pitchFamily="34" charset="0"/>
                <a:ea typeface="Calibri" panose="020F0502020204030204" pitchFamily="34" charset="0"/>
                <a:cs typeface="Times New Roman" panose="02020603050405020304" pitchFamily="18" charset="0"/>
              </a:rPr>
              <a:t>DISCLAIMER</a:t>
            </a:r>
            <a:r>
              <a:rPr lang="en-US" sz="6000" dirty="0">
                <a:effectLst/>
                <a:latin typeface="Calibri" panose="020F0502020204030204" pitchFamily="34" charset="0"/>
                <a:ea typeface="Calibri" panose="020F0502020204030204" pitchFamily="34" charset="0"/>
                <a:cs typeface="Times New Roman" panose="02020603050405020304" pitchFamily="18" charset="0"/>
              </a:rPr>
              <a:t>:</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r>
              <a:rPr lang="en-US" sz="2600" dirty="0">
                <a:effectLst/>
                <a:latin typeface="Calibri" panose="020F0502020204030204" pitchFamily="34" charset="0"/>
                <a:ea typeface="Calibri" panose="020F0502020204030204" pitchFamily="34" charset="0"/>
                <a:cs typeface="Times New Roman" panose="02020603050405020304" pitchFamily="18" charset="0"/>
              </a:rPr>
              <a:t>Today, you’re going to see some of our top trades. Keep in mind: Past performance is never a guarantee of future results. Individual results may vary. </a:t>
            </a:r>
            <a:br>
              <a:rPr lang="en-US" sz="2600" dirty="0">
                <a:effectLst/>
                <a:latin typeface="Calibri" panose="020F0502020204030204" pitchFamily="34" charset="0"/>
                <a:ea typeface="Calibri" panose="020F0502020204030204" pitchFamily="34" charset="0"/>
                <a:cs typeface="Times New Roman" panose="02020603050405020304" pitchFamily="18" charset="0"/>
              </a:rPr>
            </a:br>
            <a:br>
              <a:rPr lang="en-US" sz="2600" dirty="0">
                <a:effectLst/>
                <a:latin typeface="Calibri" panose="020F0502020204030204" pitchFamily="34" charset="0"/>
                <a:ea typeface="Calibri" panose="020F0502020204030204" pitchFamily="34" charset="0"/>
                <a:cs typeface="Times New Roman" panose="02020603050405020304" pitchFamily="18" charset="0"/>
              </a:rPr>
            </a:br>
            <a:r>
              <a:rPr lang="en-US" sz="2600" dirty="0">
                <a:effectLst/>
                <a:latin typeface="Calibri" panose="020F0502020204030204" pitchFamily="34" charset="0"/>
                <a:ea typeface="Calibri" panose="020F0502020204030204" pitchFamily="34" charset="0"/>
                <a:cs typeface="Times New Roman" panose="02020603050405020304" pitchFamily="18" charset="0"/>
              </a:rPr>
              <a:t>We are options traders, and, like all investing, trading options involves risk. It’s important to learn how to manage risk. </a:t>
            </a:r>
            <a:br>
              <a:rPr lang="en-US" sz="2600" dirty="0">
                <a:effectLst/>
                <a:latin typeface="Calibri" panose="020F0502020204030204" pitchFamily="34" charset="0"/>
                <a:ea typeface="Calibri" panose="020F0502020204030204" pitchFamily="34" charset="0"/>
                <a:cs typeface="Times New Roman" panose="02020603050405020304" pitchFamily="18" charset="0"/>
              </a:rPr>
            </a:br>
            <a:r>
              <a:rPr lang="en-US" sz="2600" dirty="0">
                <a:effectLst/>
                <a:latin typeface="Calibri" panose="020F0502020204030204" pitchFamily="34" charset="0"/>
                <a:ea typeface="Calibri" panose="020F0502020204030204" pitchFamily="34" charset="0"/>
                <a:cs typeface="Times New Roman" panose="02020603050405020304" pitchFamily="18" charset="0"/>
              </a:rPr>
              <a:t> </a:t>
            </a:r>
            <a:br>
              <a:rPr lang="en-US" sz="2600" dirty="0">
                <a:effectLst/>
                <a:latin typeface="Calibri" panose="020F0502020204030204" pitchFamily="34" charset="0"/>
                <a:ea typeface="Calibri" panose="020F0502020204030204" pitchFamily="34" charset="0"/>
                <a:cs typeface="Times New Roman" panose="02020603050405020304" pitchFamily="18" charset="0"/>
              </a:rPr>
            </a:br>
            <a:r>
              <a:rPr lang="en-US" sz="2600" dirty="0">
                <a:effectLst/>
                <a:latin typeface="Calibri" panose="020F0502020204030204" pitchFamily="34" charset="0"/>
                <a:ea typeface="Calibri" panose="020F0502020204030204" pitchFamily="34" charset="0"/>
                <a:cs typeface="Times New Roman" panose="02020603050405020304" pitchFamily="18" charset="0"/>
              </a:rPr>
              <a:t>We are not investment advisors. Our goal is to show you how to execute our most successful strategies. But it’s important to remember that you should never invest more than you can afford to lose.</a:t>
            </a:r>
          </a:p>
        </p:txBody>
      </p:sp>
    </p:spTree>
    <p:extLst>
      <p:ext uri="{BB962C8B-B14F-4D97-AF65-F5344CB8AC3E}">
        <p14:creationId xmlns:p14="http://schemas.microsoft.com/office/powerpoint/2010/main" val="37677719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R="0" lvl="0">
              <a:lnSpc>
                <a:spcPct val="107000"/>
              </a:lnSpc>
              <a:spcBef>
                <a:spcPts val="0"/>
              </a:spcBef>
              <a:spcAft>
                <a:spcPts val="800"/>
              </a:spcAft>
            </a:pPr>
            <a:r>
              <a:rPr lang="en-US" sz="4400" dirty="0">
                <a:effectLst/>
                <a:latin typeface="Calibri" panose="020F0502020204030204" pitchFamily="34" charset="0"/>
                <a:ea typeface="Calibri" panose="020F0502020204030204" pitchFamily="34" charset="0"/>
                <a:cs typeface="Calibri" panose="020F0502020204030204" pitchFamily="34" charset="0"/>
              </a:rPr>
              <a:t>In The War Room - It’s Not Just About Trading… It’s About Joining Forces With </a:t>
            </a:r>
            <a:r>
              <a:rPr lang="en-US" sz="4400" u="sng" dirty="0">
                <a:effectLst/>
                <a:latin typeface="Calibri" panose="020F0502020204030204" pitchFamily="34" charset="0"/>
                <a:ea typeface="Calibri" panose="020F0502020204030204" pitchFamily="34" charset="0"/>
                <a:cs typeface="Calibri" panose="020F0502020204030204" pitchFamily="34" charset="0"/>
              </a:rPr>
              <a:t>People Who Want To See You Win </a:t>
            </a:r>
            <a:r>
              <a:rPr lang="en-US" sz="4400" dirty="0">
                <a:effectLst/>
                <a:latin typeface="Calibri" panose="020F0502020204030204" pitchFamily="34" charset="0"/>
                <a:ea typeface="Calibri" panose="020F0502020204030204" pitchFamily="34" charset="0"/>
                <a:cs typeface="Calibri" panose="020F0502020204030204" pitchFamily="34" charset="0"/>
              </a:rPr>
              <a:t>- And Who Will Cheer You On Every Step Of The Way.</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59711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1710902320"/>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latin typeface="Calibri" panose="020F0502020204030204" pitchFamily="34" charset="0"/>
                <a:ea typeface="Calibri" panose="020F0502020204030204" pitchFamily="34" charset="0"/>
                <a:cs typeface="Calibri" panose="020F0502020204030204" pitchFamily="34" charset="0"/>
              </a:rPr>
              <a:t>Wins Worth Celebrating</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70047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38A2BD6-F033-48B5-9763-61331EAC4D2A}"/>
              </a:ext>
            </a:extLst>
          </p:cNvPr>
          <p:cNvGraphicFramePr>
            <a:graphicFrameLocks noGrp="1"/>
          </p:cNvGraphicFramePr>
          <p:nvPr>
            <p:ph idx="1"/>
            <p:extLst>
              <p:ext uri="{D42A27DB-BD31-4B8C-83A1-F6EECF244321}">
                <p14:modId xmlns:p14="http://schemas.microsoft.com/office/powerpoint/2010/main" val="3734961432"/>
              </p:ext>
            </p:extLst>
          </p:nvPr>
        </p:nvGraphicFramePr>
        <p:xfrm>
          <a:off x="725488" y="1463675"/>
          <a:ext cx="11029950" cy="435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latin typeface="Calibri" panose="020F0502020204030204" pitchFamily="34" charset="0"/>
                <a:ea typeface="Calibri" panose="020F0502020204030204" pitchFamily="34" charset="0"/>
                <a:cs typeface="Calibri" panose="020F0502020204030204" pitchFamily="34" charset="0"/>
              </a:rPr>
              <a:t>Wins Worth Celebrating...</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14463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R="0" lvl="0">
              <a:lnSpc>
                <a:spcPct val="107000"/>
              </a:lnSpc>
              <a:spcBef>
                <a:spcPts val="0"/>
              </a:spcBef>
              <a:spcAft>
                <a:spcPts val="800"/>
              </a:spcAft>
            </a:pPr>
            <a:r>
              <a:rPr lang="en-US" sz="6600" dirty="0">
                <a:effectLst/>
                <a:latin typeface="Calibri" panose="020F0502020204030204" pitchFamily="34" charset="0"/>
                <a:ea typeface="Calibri" panose="020F0502020204030204" pitchFamily="34" charset="0"/>
                <a:cs typeface="Calibri" panose="020F0502020204030204" pitchFamily="34" charset="0"/>
              </a:rPr>
              <a:t>Ready to Write Your </a:t>
            </a:r>
            <a:br>
              <a:rPr lang="en-US" sz="6600" dirty="0">
                <a:effectLst/>
                <a:latin typeface="Calibri" panose="020F0502020204030204" pitchFamily="34" charset="0"/>
                <a:ea typeface="Calibri" panose="020F0502020204030204" pitchFamily="34" charset="0"/>
                <a:cs typeface="Calibri" panose="020F0502020204030204" pitchFamily="34" charset="0"/>
              </a:rPr>
            </a:br>
            <a:r>
              <a:rPr lang="en-US" sz="6600" dirty="0">
                <a:effectLst/>
                <a:latin typeface="Calibri" panose="020F0502020204030204" pitchFamily="34" charset="0"/>
                <a:ea typeface="Calibri" panose="020F0502020204030204" pitchFamily="34" charset="0"/>
                <a:cs typeface="Calibri" panose="020F0502020204030204" pitchFamily="34" charset="0"/>
              </a:rPr>
              <a:t>Own Success Story?</a:t>
            </a:r>
            <a:endParaRPr lang="en-US" sz="6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94796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R="0" lvl="0">
              <a:lnSpc>
                <a:spcPct val="107000"/>
              </a:lnSpc>
              <a:spcBef>
                <a:spcPts val="0"/>
              </a:spcBef>
              <a:spcAft>
                <a:spcPts val="800"/>
              </a:spcAft>
            </a:pPr>
            <a:r>
              <a:rPr lang="en-US" sz="6600" dirty="0">
                <a:effectLst/>
                <a:latin typeface="Calibri" panose="020F0502020204030204" pitchFamily="34" charset="0"/>
                <a:ea typeface="Calibri" panose="020F0502020204030204" pitchFamily="34" charset="0"/>
                <a:cs typeface="Calibri" panose="020F0502020204030204" pitchFamily="34" charset="0"/>
              </a:rPr>
              <a:t>Let’s Start </a:t>
            </a:r>
            <a:r>
              <a:rPr lang="en-US" sz="6600" u="sng" dirty="0">
                <a:effectLst/>
                <a:latin typeface="Calibri" panose="020F0502020204030204" pitchFamily="34" charset="0"/>
                <a:ea typeface="Calibri" panose="020F0502020204030204" pitchFamily="34" charset="0"/>
                <a:cs typeface="Calibri" panose="020F0502020204030204" pitchFamily="34" charset="0"/>
              </a:rPr>
              <a:t>TODAY</a:t>
            </a:r>
            <a:r>
              <a:rPr lang="en-US" sz="6600" dirty="0">
                <a:effectLst/>
                <a:latin typeface="Calibri" panose="020F0502020204030204" pitchFamily="34" charset="0"/>
                <a:ea typeface="Calibri" panose="020F0502020204030204" pitchFamily="34" charset="0"/>
                <a:cs typeface="Calibri" panose="020F0502020204030204" pitchFamily="34" charset="0"/>
              </a:rPr>
              <a:t>!</a:t>
            </a:r>
            <a:endParaRPr lang="en-US" sz="6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24796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R="0" lvl="0">
              <a:lnSpc>
                <a:spcPct val="107000"/>
              </a:lnSpc>
              <a:spcBef>
                <a:spcPts val="0"/>
              </a:spcBef>
              <a:spcAft>
                <a:spcPts val="800"/>
              </a:spcAft>
            </a:pPr>
            <a:r>
              <a:rPr lang="en-US" sz="6600" dirty="0">
                <a:effectLst/>
                <a:latin typeface="Calibri" panose="020F0502020204030204" pitchFamily="34" charset="0"/>
                <a:ea typeface="Calibri" panose="020F0502020204030204" pitchFamily="34" charset="0"/>
                <a:cs typeface="Calibri" panose="020F0502020204030204" pitchFamily="34" charset="0"/>
              </a:rPr>
              <a:t>Here’s </a:t>
            </a:r>
            <a:r>
              <a:rPr lang="en-US" sz="6600" u="sng" dirty="0">
                <a:effectLst/>
                <a:latin typeface="Calibri" panose="020F0502020204030204" pitchFamily="34" charset="0"/>
                <a:ea typeface="Calibri" panose="020F0502020204030204" pitchFamily="34" charset="0"/>
                <a:cs typeface="Calibri" panose="020F0502020204030204" pitchFamily="34" charset="0"/>
              </a:rPr>
              <a:t>EVERYTHING</a:t>
            </a:r>
            <a:r>
              <a:rPr lang="en-US" sz="6600" dirty="0">
                <a:effectLst/>
                <a:latin typeface="Calibri" panose="020F0502020204030204" pitchFamily="34" charset="0"/>
                <a:ea typeface="Calibri" panose="020F0502020204030204" pitchFamily="34" charset="0"/>
                <a:cs typeface="Calibri" panose="020F0502020204030204" pitchFamily="34" charset="0"/>
              </a:rPr>
              <a:t> That’s Included In A War Room Membership…</a:t>
            </a:r>
            <a:endParaRPr lang="en-US" sz="6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46957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323806" y="1634034"/>
            <a:ext cx="7431191" cy="4357867"/>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Every morning at 9 a.m., our strategists deliver their premarket notes to War Room members.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They break down the big macro trends they’re seeing and the companies they’re watching.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They ensure you have FULL access to all of their market analysis 30 minutes before the Opening Bell.</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Premarket Commentary</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84200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5094513" y="1634034"/>
            <a:ext cx="6660483" cy="4357867"/>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Once the Opening Bell rings at 9:30 a.m., we’re off to the races.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The SECOND Bryan or Karim spots a recommendation, they type it into the chatroom.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You IMMEDIATELY get all the relevant information you need</a:t>
            </a:r>
            <a:r>
              <a:rPr lang="en-US" sz="4000" dirty="0">
                <a:effectLst/>
                <a:latin typeface="Calibri" panose="020F0502020204030204" pitchFamily="34" charset="0"/>
                <a:ea typeface="Calibri" panose="020F0502020204030204" pitchFamily="34" charset="0"/>
                <a:cs typeface="Calibri" panose="020F0502020204030204" pitchFamily="34"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All LIVE Recommendations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63392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5133703" y="1634034"/>
            <a:ext cx="6621294" cy="4357867"/>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Do you have to be in front of your computer all day? </a:t>
            </a:r>
            <a:r>
              <a:rPr lang="en-US" sz="3200" b="1" dirty="0">
                <a:effectLst/>
                <a:latin typeface="Calibri" panose="020F0502020204030204" pitchFamily="34" charset="0"/>
                <a:ea typeface="Calibri" panose="020F0502020204030204" pitchFamily="34" charset="0"/>
                <a:cs typeface="Calibri" panose="020F0502020204030204" pitchFamily="34" charset="0"/>
              </a:rPr>
              <a:t>NO!</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You can get an alert to your phone or computer any time there’s a trade.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The War Room is designed to work around YOUR schedule.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Trade Alerts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17179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5123605" y="1568720"/>
            <a:ext cx="6621294" cy="4357867"/>
          </a:xfrm>
        </p:spPr>
        <p:txBody>
          <a:bodyPr/>
          <a:lstStyle/>
          <a:p>
            <a:pPr marL="742950" marR="0" lvl="1" indent="-285750">
              <a:lnSpc>
                <a:spcPct val="107000"/>
              </a:lnSpc>
              <a:spcBef>
                <a:spcPts val="0"/>
              </a:spcBef>
              <a:spcAft>
                <a:spcPts val="80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Unlock access to our in-depth Options Master Class - including details on how to set up your options trading account, how to get approved for options trading, how to “hack” earnings season with strangles, how to read the 3-minute chart, and more!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The War Room Headquarters - Video Series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4348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3827555" y="1366946"/>
            <a:ext cx="7912202" cy="4571615"/>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2300" dirty="0">
                <a:effectLst/>
                <a:latin typeface="Calibri" panose="020F0502020204030204" pitchFamily="34" charset="0"/>
                <a:ea typeface="Calibri" panose="020F0502020204030204" pitchFamily="34" charset="0"/>
                <a:cs typeface="Times New Roman" panose="02020603050405020304" pitchFamily="18" charset="0"/>
              </a:rPr>
              <a:t>Seasoned equity and options analyst with nearly 30 years of experience</a:t>
            </a:r>
          </a:p>
          <a:p>
            <a:pPr marL="742950" marR="0" lvl="1" indent="-285750">
              <a:lnSpc>
                <a:spcPct val="107000"/>
              </a:lnSpc>
              <a:spcBef>
                <a:spcPts val="0"/>
              </a:spcBef>
              <a:spcAft>
                <a:spcPts val="0"/>
              </a:spcAft>
              <a:buFont typeface="Arial" panose="020B0604020202020204" pitchFamily="34" charset="0"/>
              <a:buChar char="•"/>
            </a:pPr>
            <a:r>
              <a:rPr lang="en-US" sz="2300" dirty="0">
                <a:effectLst/>
                <a:latin typeface="Calibri" panose="020F0502020204030204" pitchFamily="34" charset="0"/>
                <a:ea typeface="Calibri" panose="020F0502020204030204" pitchFamily="34" charset="0"/>
                <a:cs typeface="Times New Roman" panose="02020603050405020304" pitchFamily="18" charset="0"/>
              </a:rPr>
              <a:t>Founder of Johnson Research Group and ETF Advisory Research Partners</a:t>
            </a:r>
          </a:p>
          <a:p>
            <a:pPr marL="742950" marR="0" lvl="1" indent="-285750">
              <a:lnSpc>
                <a:spcPct val="107000"/>
              </a:lnSpc>
              <a:spcBef>
                <a:spcPts val="0"/>
              </a:spcBef>
              <a:spcAft>
                <a:spcPts val="0"/>
              </a:spcAft>
              <a:buFont typeface="Arial" panose="020B0604020202020204" pitchFamily="34" charset="0"/>
              <a:buChar char="•"/>
            </a:pPr>
            <a:r>
              <a:rPr lang="en-US" sz="2300" dirty="0">
                <a:effectLst/>
                <a:latin typeface="Calibri" panose="020F0502020204030204" pitchFamily="34" charset="0"/>
                <a:ea typeface="Calibri" panose="020F0502020204030204" pitchFamily="34" charset="0"/>
                <a:cs typeface="Times New Roman" panose="02020603050405020304" pitchFamily="18" charset="0"/>
              </a:rPr>
              <a:t>Holds degrees in finance, statistics, and accounting</a:t>
            </a:r>
          </a:p>
          <a:p>
            <a:pPr marL="742950" marR="0" lvl="1" indent="-285750">
              <a:lnSpc>
                <a:spcPct val="107000"/>
              </a:lnSpc>
              <a:spcBef>
                <a:spcPts val="0"/>
              </a:spcBef>
              <a:spcAft>
                <a:spcPts val="0"/>
              </a:spcAft>
              <a:buFont typeface="Arial" panose="020B0604020202020204" pitchFamily="34" charset="0"/>
              <a:buChar char="•"/>
            </a:pPr>
            <a:r>
              <a:rPr lang="en-US" sz="2300" dirty="0">
                <a:effectLst/>
                <a:latin typeface="Calibri" panose="020F0502020204030204" pitchFamily="34" charset="0"/>
                <a:ea typeface="Calibri" panose="020F0502020204030204" pitchFamily="34" charset="0"/>
                <a:cs typeface="Times New Roman" panose="02020603050405020304" pitchFamily="18" charset="0"/>
              </a:rPr>
              <a:t>Highly ranked analyst (top 99.3% of financial bloggers per </a:t>
            </a:r>
            <a:r>
              <a:rPr lang="en-US" sz="2300" dirty="0" err="1">
                <a:effectLst/>
                <a:latin typeface="Calibri" panose="020F0502020204030204" pitchFamily="34" charset="0"/>
                <a:ea typeface="Calibri" panose="020F0502020204030204" pitchFamily="34" charset="0"/>
                <a:cs typeface="Times New Roman" panose="02020603050405020304" pitchFamily="18" charset="0"/>
              </a:rPr>
              <a:t>TipRanks</a:t>
            </a:r>
            <a:r>
              <a:rPr lang="en-US" sz="2300" dirty="0">
                <a:effectLst/>
                <a:latin typeface="Calibri" panose="020F0502020204030204" pitchFamily="34" charset="0"/>
                <a:ea typeface="Calibri" panose="020F0502020204030204" pitchFamily="34" charset="0"/>
                <a:cs typeface="Times New Roman" panose="02020603050405020304" pitchFamily="18" charset="0"/>
              </a:rPr>
              <a:t>)</a:t>
            </a:r>
          </a:p>
          <a:p>
            <a:pPr marL="742950" marR="0" lvl="1" indent="-285750">
              <a:lnSpc>
                <a:spcPct val="107000"/>
              </a:lnSpc>
              <a:spcBef>
                <a:spcPts val="0"/>
              </a:spcBef>
              <a:spcAft>
                <a:spcPts val="0"/>
              </a:spcAft>
              <a:buFont typeface="Arial" panose="020B0604020202020204" pitchFamily="34" charset="0"/>
              <a:buChar char="•"/>
            </a:pPr>
            <a:r>
              <a:rPr lang="en-US" sz="2300" dirty="0">
                <a:effectLst/>
                <a:latin typeface="Calibri" panose="020F0502020204030204" pitchFamily="34" charset="0"/>
                <a:ea typeface="Calibri" panose="020F0502020204030204" pitchFamily="34" charset="0"/>
                <a:cs typeface="Times New Roman" panose="02020603050405020304" pitchFamily="18" charset="0"/>
              </a:rPr>
              <a:t>Appearing regularly on CNBC, Bloomberg, Fox Business News, and in publications like Barron's and The Wall Street Journal</a:t>
            </a:r>
            <a:endParaRPr lang="en-US" sz="23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300" dirty="0">
                <a:latin typeface="Calibri" panose="020F0502020204030204" pitchFamily="34" charset="0"/>
                <a:cs typeface="Times New Roman" panose="02020603050405020304" pitchFamily="18" charset="0"/>
              </a:rPr>
              <a:t>Now the lead host of Monument Traders LIVE and a contributor to many of of our newsletters</a:t>
            </a: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384838" y="482131"/>
            <a:ext cx="10674627"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r>
              <a:rPr lang="en-US" sz="2400" i="1" dirty="0"/>
              <a:t>FIRST WHO AM I? </a:t>
            </a:r>
          </a:p>
          <a:p>
            <a:r>
              <a:rPr lang="en-US" sz="3600" dirty="0"/>
              <a:t>CHRIS JOHNSON - Senior Trading Analyst </a:t>
            </a:r>
          </a:p>
        </p:txBody>
      </p:sp>
    </p:spTree>
    <p:extLst>
      <p:ext uri="{BB962C8B-B14F-4D97-AF65-F5344CB8AC3E}">
        <p14:creationId xmlns:p14="http://schemas.microsoft.com/office/powerpoint/2010/main" val="32949417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5199017" y="1398904"/>
            <a:ext cx="6545882" cy="4527684"/>
          </a:xfrm>
        </p:spPr>
        <p:txBody>
          <a:bodyPr/>
          <a:lstStyle/>
          <a:p>
            <a:pPr marL="742950" marR="0" lvl="1" indent="-285750">
              <a:lnSpc>
                <a:spcPct val="107000"/>
              </a:lnSpc>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Access our easy-to-follow guidelines for some of our top trading strategies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Bef>
                <a:spcPts val="0"/>
              </a:spcBef>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Overnight Trades: How to Hit Massive Earnings Winners Every Day of the Week</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Bef>
                <a:spcPts val="0"/>
              </a:spcBef>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Magic 9 Profits: How to Play 9 Stocks for Portfolio Riches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Bef>
                <a:spcPts val="0"/>
              </a:spcBef>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The 10X Profit System</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Bef>
                <a:spcPts val="0"/>
              </a:spcBef>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Insider Strategies for Smart Money Trades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Bef>
                <a:spcPts val="0"/>
              </a:spcBef>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The Rule of 5 Profit System</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Bef>
                <a:spcPts val="0"/>
              </a:spcBef>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And More!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1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The War Room Headquarters - Premium Reports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13550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5708469" y="1398904"/>
            <a:ext cx="6036430" cy="4527684"/>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Features a summary of the most important market events for each month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Outlines our year-to-date progress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Lists our biggest winners of the month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Includes a snapshot of top member success stories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1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The War Room Headquarters - Monthly Intelligence Reports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03316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81570-AD41-B9CE-B386-41A4AFAB0DBC}"/>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94C2E4-3125-5A4F-327B-AB4BBE9C20C0}"/>
              </a:ext>
            </a:extLst>
          </p:cNvPr>
          <p:cNvSpPr>
            <a:spLocks noGrp="1"/>
          </p:cNvSpPr>
          <p:nvPr>
            <p:ph idx="1"/>
          </p:nvPr>
        </p:nvSpPr>
        <p:spPr>
          <a:xfrm>
            <a:off x="5133703" y="1634034"/>
            <a:ext cx="6621294" cy="4357867"/>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Karim shares his data on insider cluster buying (one of his FAVORITE trading strategies)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When a group of company insiders makes a significant buy... he’ll share that intel in real-time.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Not always trades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3540F291-7C49-BE48-A74F-67F62D255EB0}"/>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sz="4800" dirty="0">
                <a:effectLst/>
                <a:latin typeface="Calibri" panose="020F0502020204030204" pitchFamily="34" charset="0"/>
                <a:ea typeface="Calibri" panose="020F0502020204030204" pitchFamily="34" charset="0"/>
                <a:cs typeface="Calibri" panose="020F0502020204030204" pitchFamily="34" charset="0"/>
              </a:rPr>
              <a:t>BONUS: Karim’s Insider Buying Intel</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29017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p:txBody>
          <a:bodyPr>
            <a:normAutofit/>
          </a:bodyPr>
          <a:lstStyle/>
          <a:p>
            <a:pPr marR="0" lvl="0">
              <a:lnSpc>
                <a:spcPct val="107000"/>
              </a:lnSpc>
              <a:spcBef>
                <a:spcPts val="0"/>
              </a:spcBef>
              <a:spcAft>
                <a:spcPts val="800"/>
              </a:spcAft>
            </a:pPr>
            <a:r>
              <a:rPr lang="en-US" sz="6600" dirty="0">
                <a:effectLst/>
                <a:latin typeface="Calibri" panose="020F0502020204030204" pitchFamily="34" charset="0"/>
                <a:ea typeface="Calibri" panose="020F0502020204030204" pitchFamily="34" charset="0"/>
                <a:cs typeface="Calibri" panose="020F0502020204030204" pitchFamily="34" charset="0"/>
              </a:rPr>
              <a:t>You’ll Have </a:t>
            </a:r>
            <a:r>
              <a:rPr lang="en-US" sz="6600" u="sng" dirty="0">
                <a:effectLst/>
                <a:latin typeface="Calibri" panose="020F0502020204030204" pitchFamily="34" charset="0"/>
                <a:ea typeface="Calibri" panose="020F0502020204030204" pitchFamily="34" charset="0"/>
                <a:cs typeface="Calibri" panose="020F0502020204030204" pitchFamily="34" charset="0"/>
              </a:rPr>
              <a:t>EVERYTHING</a:t>
            </a:r>
            <a:r>
              <a:rPr lang="en-US" sz="6600" dirty="0">
                <a:effectLst/>
                <a:latin typeface="Calibri" panose="020F0502020204030204" pitchFamily="34" charset="0"/>
                <a:ea typeface="Calibri" panose="020F0502020204030204" pitchFamily="34" charset="0"/>
                <a:cs typeface="Calibri" panose="020F0502020204030204" pitchFamily="34" charset="0"/>
              </a:rPr>
              <a:t> You Need to Succeed… </a:t>
            </a:r>
            <a:br>
              <a:rPr lang="en-US" sz="6600" dirty="0">
                <a:effectLst/>
                <a:latin typeface="Calibri" panose="020F0502020204030204" pitchFamily="34" charset="0"/>
                <a:ea typeface="Calibri" panose="020F0502020204030204" pitchFamily="34" charset="0"/>
                <a:cs typeface="Calibri" panose="020F0502020204030204" pitchFamily="34" charset="0"/>
              </a:rPr>
            </a:br>
            <a:r>
              <a:rPr lang="en-US" sz="6600" dirty="0">
                <a:effectLst/>
                <a:latin typeface="Calibri" panose="020F0502020204030204" pitchFamily="34" charset="0"/>
                <a:ea typeface="Calibri" panose="020F0502020204030204" pitchFamily="34" charset="0"/>
                <a:cs typeface="Calibri" panose="020F0502020204030204" pitchFamily="34" charset="0"/>
              </a:rPr>
              <a:t>And It’s All Backed By TWO Bold Guarantees</a:t>
            </a:r>
            <a:endParaRPr lang="en-US" sz="6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23120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606731"/>
            <a:ext cx="11297799" cy="4385170"/>
          </a:xfrm>
        </p:spPr>
        <p:txBody>
          <a:bodyPr/>
          <a:lstStyle/>
          <a:p>
            <a:pPr marR="0" lvl="1">
              <a:lnSpc>
                <a:spcPct val="107000"/>
              </a:lnSpc>
              <a:spcBef>
                <a:spcPts val="0"/>
              </a:spcBef>
              <a:spcAft>
                <a:spcPts val="0"/>
              </a:spcAft>
            </a:pPr>
            <a:r>
              <a:rPr lang="en-US" sz="3200" dirty="0">
                <a:effectLst/>
                <a:latin typeface="Calibri" panose="020F0502020204030204" pitchFamily="34" charset="0"/>
                <a:ea typeface="Calibri" panose="020F0502020204030204" pitchFamily="34" charset="0"/>
                <a:cs typeface="Calibri" panose="020F0502020204030204" pitchFamily="34" charset="0"/>
              </a:rPr>
              <a:t>In Your First 90 Days, We Promise You’ll See An Average Of At Least 1 Winning Trade - Every Day the Markets Are Open - Per Our Track Record, Or We’ll Give You Your Money Back</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R="0" lvl="1">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Simply chat, call, or email our VIP Concierge Team after your first 90 days, and if we haven’t delivered on our promise, you can request an immediate cash refund (minus 10% processing fee) - no questions asked!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1" indent="-685800">
              <a:lnSpc>
                <a:spcPct val="107000"/>
              </a:lnSpc>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GUARANTEE #1: Our 90-Day Money Back Guarantee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93525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3E48C16-2BB3-718B-2333-446DDD656B6D}"/>
              </a:ext>
            </a:extLst>
          </p:cNvPr>
          <p:cNvSpPr>
            <a:spLocks noGrp="1"/>
          </p:cNvSpPr>
          <p:nvPr>
            <p:ph idx="1"/>
          </p:nvPr>
        </p:nvSpPr>
        <p:spPr>
          <a:xfrm>
            <a:off x="457198" y="1420286"/>
            <a:ext cx="11297799" cy="4571615"/>
          </a:xfrm>
        </p:spPr>
        <p:txBody>
          <a:bodyPr/>
          <a:lstStyle/>
          <a:p>
            <a:pPr marR="0" lvl="1">
              <a:lnSpc>
                <a:spcPct val="107000"/>
              </a:lnSpc>
              <a:spcBef>
                <a:spcPts val="0"/>
              </a:spcBef>
              <a:spcAft>
                <a:spcPts val="800"/>
              </a:spcAft>
            </a:pPr>
            <a:endParaRPr lang="en-US" sz="3200" dirty="0">
              <a:latin typeface="Calibri" panose="020F0502020204030204" pitchFamily="34" charset="0"/>
              <a:ea typeface="Calibri" panose="020F0502020204030204" pitchFamily="34" charset="0"/>
              <a:cs typeface="Calibri" panose="020F0502020204030204" pitchFamily="34" charset="0"/>
            </a:endParaRPr>
          </a:p>
          <a:p>
            <a:pPr marR="0" lvl="1">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After your first year, if you haven’t seen an average of AT LEAST 1 winning trade…  </a:t>
            </a:r>
            <a:r>
              <a:rPr lang="en-US" sz="3200" i="1" dirty="0">
                <a:effectLst/>
                <a:latin typeface="Calibri" panose="020F0502020204030204" pitchFamily="34" charset="0"/>
                <a:ea typeface="Calibri" panose="020F0502020204030204" pitchFamily="34" charset="0"/>
                <a:cs typeface="Calibri" panose="020F0502020204030204" pitchFamily="34" charset="0"/>
              </a:rPr>
              <a:t>every day the markets are open </a:t>
            </a:r>
            <a:r>
              <a:rPr lang="en-US" sz="3200" dirty="0">
                <a:effectLst/>
                <a:latin typeface="Calibri" panose="020F0502020204030204" pitchFamily="34" charset="0"/>
                <a:ea typeface="Calibri" panose="020F0502020204030204" pitchFamily="34" charset="0"/>
                <a:cs typeface="Calibri" panose="020F0502020204030204" pitchFamily="34" charset="0"/>
              </a:rPr>
              <a:t>(per our track record)… simply reach out to our VIP Concierge Team, and they’ll add another year of The War Room to your account… ABSOLUTELY FREE.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1" indent="-685800">
              <a:lnSpc>
                <a:spcPct val="107000"/>
              </a:lnSpc>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2">
            <a:extLst>
              <a:ext uri="{FF2B5EF4-FFF2-40B4-BE49-F238E27FC236}">
                <a16:creationId xmlns:a16="http://schemas.microsoft.com/office/drawing/2014/main" id="{D13D1DAB-5EDA-4B03-98E2-B614F52C90CE}"/>
              </a:ext>
            </a:extLst>
          </p:cNvPr>
          <p:cNvSpPr txBox="1">
            <a:spLocks/>
          </p:cNvSpPr>
          <p:nvPr/>
        </p:nvSpPr>
        <p:spPr>
          <a:xfrm>
            <a:off x="457198" y="652351"/>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GUARANTEE #2: At Least 1 Winning Trade Every Day the Markets Are Open!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0743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D13D1DAB-5EDA-4B03-98E2-B614F52C90CE}"/>
              </a:ext>
            </a:extLst>
          </p:cNvPr>
          <p:cNvSpPr txBox="1">
            <a:spLocks/>
          </p:cNvSpPr>
          <p:nvPr/>
        </p:nvSpPr>
        <p:spPr>
          <a:xfrm>
            <a:off x="447100" y="630968"/>
            <a:ext cx="11297799" cy="767935"/>
          </a:xfrm>
          <a:prstGeom prst="rect">
            <a:avLst/>
          </a:prstGeom>
        </p:spPr>
        <p:txBody>
          <a:bodyPr anchor="ctr"/>
          <a:lstStyle>
            <a:lvl1pPr algn="l" defTabSz="914400" rtl="0" eaLnBrk="1" latinLnBrk="0" hangingPunct="1">
              <a:lnSpc>
                <a:spcPct val="90000"/>
              </a:lnSpc>
              <a:spcBef>
                <a:spcPct val="0"/>
              </a:spcBef>
              <a:buNone/>
              <a:defRPr sz="4000" b="1" i="0" kern="1200">
                <a:solidFill>
                  <a:schemeClr val="tx1"/>
                </a:solidFill>
                <a:latin typeface="Helvetica" pitchFamily="2" charset="0"/>
                <a:ea typeface="Exo 2 Black" pitchFamily="2" charset="77"/>
                <a:cs typeface="+mj-cs"/>
              </a:defRPr>
            </a:lvl1pPr>
          </a:lstStyle>
          <a:p>
            <a:pPr marR="0" lvl="0">
              <a:lnSpc>
                <a:spcPct val="107000"/>
              </a:lnSpc>
              <a:spcBef>
                <a:spcPts val="0"/>
              </a:spcBef>
              <a:spcAft>
                <a:spcPts val="800"/>
              </a:spcAft>
            </a:pPr>
            <a:r>
              <a:rPr lang="en-US" dirty="0">
                <a:latin typeface="Calibri" panose="020F0502020204030204" pitchFamily="34" charset="0"/>
                <a:ea typeface="Calibri" panose="020F0502020204030204" pitchFamily="34" charset="0"/>
                <a:cs typeface="Calibri" panose="020F0502020204030204" pitchFamily="34" charset="0"/>
              </a:rPr>
              <a:t>NORMAL RETAIL PRICE: </a:t>
            </a:r>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$7,500/YEAR</a:t>
            </a:r>
            <a:endParaRPr lang="en-US"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D28616A-3339-4DDB-8E77-F4199AC8F926}"/>
              </a:ext>
            </a:extLst>
          </p:cNvPr>
          <p:cNvSpPr>
            <a:spLocks noGrp="1"/>
          </p:cNvSpPr>
          <p:nvPr>
            <p:ph idx="1"/>
          </p:nvPr>
        </p:nvSpPr>
        <p:spPr/>
        <p:txBody>
          <a:bodyPr/>
          <a:lstStyle/>
          <a:p>
            <a:pPr marL="0" indent="0">
              <a:buNone/>
            </a:pPr>
            <a:r>
              <a:rPr lang="en-US" dirty="0">
                <a:highlight>
                  <a:srgbClr val="FFFF00"/>
                </a:highlight>
              </a:rPr>
              <a:t>Bundle image here</a:t>
            </a:r>
          </a:p>
        </p:txBody>
      </p:sp>
    </p:spTree>
    <p:extLst>
      <p:ext uri="{BB962C8B-B14F-4D97-AF65-F5344CB8AC3E}">
        <p14:creationId xmlns:p14="http://schemas.microsoft.com/office/powerpoint/2010/main" val="4411063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B5AE-144C-B7F3-0EB8-0896A26AF376}"/>
              </a:ext>
            </a:extLst>
          </p:cNvPr>
          <p:cNvSpPr>
            <a:spLocks noGrp="1"/>
          </p:cNvSpPr>
          <p:nvPr>
            <p:ph type="title"/>
          </p:nvPr>
        </p:nvSpPr>
        <p:spPr>
          <a:xfrm>
            <a:off x="652780" y="874643"/>
            <a:ext cx="10886440" cy="4870173"/>
          </a:xfrm>
        </p:spPr>
        <p:txBody>
          <a:bodyPr>
            <a:normAutofit/>
          </a:bodyPr>
          <a:lstStyle/>
          <a:p>
            <a:pPr marR="0" lvl="0">
              <a:lnSpc>
                <a:spcPct val="107000"/>
              </a:lnSpc>
              <a:spcBef>
                <a:spcPts val="0"/>
              </a:spcBef>
              <a:spcAft>
                <a:spcPts val="800"/>
              </a:spcAft>
            </a:pPr>
            <a:r>
              <a:rPr lang="en-US" sz="8800" dirty="0">
                <a:effectLst/>
                <a:latin typeface="Calibri" panose="020F0502020204030204" pitchFamily="34" charset="0"/>
                <a:ea typeface="Calibri" panose="020F0502020204030204" pitchFamily="34" charset="0"/>
                <a:cs typeface="Calibri" panose="020F0502020204030204" pitchFamily="34" charset="0"/>
              </a:rPr>
              <a:t>BUY 3 MONTHS,</a:t>
            </a:r>
            <a:br>
              <a:rPr lang="en-US" sz="8800" dirty="0">
                <a:effectLst/>
                <a:latin typeface="Calibri" panose="020F0502020204030204" pitchFamily="34" charset="0"/>
                <a:ea typeface="Calibri" panose="020F0502020204030204" pitchFamily="34" charset="0"/>
                <a:cs typeface="Calibri" panose="020F0502020204030204" pitchFamily="34" charset="0"/>
              </a:rPr>
            </a:br>
            <a:r>
              <a:rPr lang="en-US" sz="8800" u="sng" dirty="0">
                <a:effectLst/>
                <a:latin typeface="Calibri" panose="020F0502020204030204" pitchFamily="34" charset="0"/>
                <a:ea typeface="Calibri" panose="020F0502020204030204" pitchFamily="34" charset="0"/>
                <a:cs typeface="Calibri" panose="020F0502020204030204" pitchFamily="34" charset="0"/>
              </a:rPr>
              <a:t>GET 9 MONTHS FREE!! </a:t>
            </a:r>
            <a:endParaRPr lang="en-US" sz="8800" u="sng"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75FBA65A-2C5F-453F-9818-9ABEE4194CA3}"/>
              </a:ext>
            </a:extLst>
          </p:cNvPr>
          <p:cNvSpPr/>
          <p:nvPr/>
        </p:nvSpPr>
        <p:spPr>
          <a:xfrm>
            <a:off x="0" y="-1048"/>
            <a:ext cx="12192000" cy="53208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0449E5-0010-49CC-BEFC-B6276DDD0758}"/>
              </a:ext>
            </a:extLst>
          </p:cNvPr>
          <p:cNvSpPr txBox="1"/>
          <p:nvPr/>
        </p:nvSpPr>
        <p:spPr>
          <a:xfrm>
            <a:off x="320511" y="24660"/>
            <a:ext cx="11462994" cy="461665"/>
          </a:xfrm>
          <a:prstGeom prst="rect">
            <a:avLst/>
          </a:prstGeom>
          <a:noFill/>
        </p:spPr>
        <p:txBody>
          <a:bodyPr wrap="square" rtlCol="0">
            <a:spAutoFit/>
          </a:bodyPr>
          <a:lstStyle/>
          <a:p>
            <a:pPr algn="ctr"/>
            <a:r>
              <a:rPr lang="en-US" sz="2400" b="1" dirty="0">
                <a:solidFill>
                  <a:schemeClr val="bg1"/>
                </a:solidFill>
                <a:latin typeface="Exo 2 Black" pitchFamily="2" charset="77"/>
                <a:ea typeface="Exo 2 Black" pitchFamily="2" charset="77"/>
              </a:rPr>
              <a:t>FOR A LIMITED TIME ONLY: SPECIAL EVENT DEAL</a:t>
            </a:r>
          </a:p>
        </p:txBody>
      </p:sp>
    </p:spTree>
    <p:extLst>
      <p:ext uri="{BB962C8B-B14F-4D97-AF65-F5344CB8AC3E}">
        <p14:creationId xmlns:p14="http://schemas.microsoft.com/office/powerpoint/2010/main" val="11610047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C6C316-E615-C191-12CE-B5037CB6D4FE}"/>
              </a:ext>
            </a:extLst>
          </p:cNvPr>
          <p:cNvSpPr/>
          <p:nvPr/>
        </p:nvSpPr>
        <p:spPr>
          <a:xfrm>
            <a:off x="0" y="-1048"/>
            <a:ext cx="12192000" cy="53208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2B11C4-8AEF-78E0-BF96-3EC4B8A0A376}"/>
              </a:ext>
            </a:extLst>
          </p:cNvPr>
          <p:cNvSpPr txBox="1"/>
          <p:nvPr/>
        </p:nvSpPr>
        <p:spPr>
          <a:xfrm>
            <a:off x="320511" y="24660"/>
            <a:ext cx="11462994" cy="461665"/>
          </a:xfrm>
          <a:prstGeom prst="rect">
            <a:avLst/>
          </a:prstGeom>
          <a:noFill/>
        </p:spPr>
        <p:txBody>
          <a:bodyPr wrap="square" rtlCol="0">
            <a:spAutoFit/>
          </a:bodyPr>
          <a:lstStyle/>
          <a:p>
            <a:pPr algn="ctr"/>
            <a:r>
              <a:rPr lang="en-US" sz="2400" b="1" dirty="0">
                <a:solidFill>
                  <a:schemeClr val="bg1"/>
                </a:solidFill>
                <a:latin typeface="Exo 2 Black" pitchFamily="2" charset="77"/>
                <a:ea typeface="Exo 2 Black" pitchFamily="2" charset="77"/>
              </a:rPr>
              <a:t>SPECIAL EVENT DEAL</a:t>
            </a:r>
          </a:p>
        </p:txBody>
      </p:sp>
      <p:sp>
        <p:nvSpPr>
          <p:cNvPr id="13" name="Content Placeholder 2">
            <a:extLst>
              <a:ext uri="{FF2B5EF4-FFF2-40B4-BE49-F238E27FC236}">
                <a16:creationId xmlns:a16="http://schemas.microsoft.com/office/drawing/2014/main" id="{A2900A9F-84A5-E019-396D-46EFEF3E9B86}"/>
              </a:ext>
            </a:extLst>
          </p:cNvPr>
          <p:cNvSpPr>
            <a:spLocks noGrp="1"/>
          </p:cNvSpPr>
          <p:nvPr>
            <p:ph idx="1"/>
          </p:nvPr>
        </p:nvSpPr>
        <p:spPr>
          <a:xfrm>
            <a:off x="319955" y="4135093"/>
            <a:ext cx="7174149" cy="1857597"/>
          </a:xfrm>
        </p:spPr>
        <p:txBody>
          <a:bodyPr>
            <a:normAutofit/>
          </a:bodyPr>
          <a:lstStyle/>
          <a:p>
            <a:pPr>
              <a:lnSpc>
                <a:spcPct val="120000"/>
              </a:lnSpc>
              <a:spcBef>
                <a:spcPts val="800"/>
              </a:spcBef>
              <a:spcAft>
                <a:spcPts val="400"/>
              </a:spcAft>
              <a:buSzPct val="85000"/>
            </a:pPr>
            <a:r>
              <a:rPr lang="en-US" sz="2000" b="1" dirty="0">
                <a:effectLst/>
                <a:latin typeface="+mn-lt"/>
                <a:ea typeface="Calibri" panose="020F0502020204030204" pitchFamily="34" charset="0"/>
                <a:cs typeface="Calibri" panose="020F0502020204030204" pitchFamily="34" charset="0"/>
              </a:rPr>
              <a:t>Special Introductory Offer: Buy 3 Months, Get 9 Months Free! </a:t>
            </a:r>
            <a:endParaRPr lang="en-US" sz="2000" b="1" dirty="0">
              <a:effectLst/>
              <a:latin typeface="+mn-lt"/>
              <a:ea typeface="Calibri" panose="020F0502020204030204" pitchFamily="34" charset="0"/>
              <a:cs typeface="Times New Roman" panose="02020603050405020304" pitchFamily="18" charset="0"/>
            </a:endParaRPr>
          </a:p>
          <a:p>
            <a:pPr>
              <a:lnSpc>
                <a:spcPct val="120000"/>
              </a:lnSpc>
              <a:spcBef>
                <a:spcPts val="800"/>
              </a:spcBef>
              <a:spcAft>
                <a:spcPts val="400"/>
              </a:spcAft>
              <a:buSzPct val="85000"/>
            </a:pPr>
            <a:r>
              <a:rPr lang="en-US" sz="2000" b="1" dirty="0">
                <a:latin typeface="+mn-lt"/>
                <a:cs typeface="Rubik" pitchFamily="2" charset="-79"/>
              </a:rPr>
              <a:t>Backed by 90-Day Money-Back Guarantee  </a:t>
            </a:r>
            <a:endParaRPr lang="en-US" sz="2000" b="1" dirty="0">
              <a:highlight>
                <a:srgbClr val="00FFFF"/>
              </a:highlight>
              <a:latin typeface="+mn-lt"/>
              <a:cs typeface="Rubik" pitchFamily="2" charset="-79"/>
            </a:endParaRPr>
          </a:p>
          <a:p>
            <a:pPr>
              <a:lnSpc>
                <a:spcPct val="120000"/>
              </a:lnSpc>
              <a:spcBef>
                <a:spcPts val="800"/>
              </a:spcBef>
              <a:spcAft>
                <a:spcPts val="400"/>
              </a:spcAft>
              <a:buSzPct val="85000"/>
            </a:pPr>
            <a:r>
              <a:rPr lang="en-US" sz="2000" b="1" dirty="0">
                <a:latin typeface="+mn-lt"/>
                <a:cs typeface="Rubik" pitchFamily="2" charset="-79"/>
              </a:rPr>
              <a:t>Backed by a 365-Day Performance Guarantee</a:t>
            </a:r>
          </a:p>
          <a:p>
            <a:pPr>
              <a:lnSpc>
                <a:spcPct val="120000"/>
              </a:lnSpc>
              <a:spcBef>
                <a:spcPts val="800"/>
              </a:spcBef>
              <a:spcAft>
                <a:spcPts val="400"/>
              </a:spcAft>
              <a:buSzPct val="85000"/>
            </a:pPr>
            <a:endParaRPr lang="en-US" sz="2000" b="1" dirty="0">
              <a:cs typeface="Rubik" pitchFamily="2" charset="-79"/>
            </a:endParaRPr>
          </a:p>
        </p:txBody>
      </p:sp>
      <p:grpSp>
        <p:nvGrpSpPr>
          <p:cNvPr id="19" name="Group 18">
            <a:extLst>
              <a:ext uri="{FF2B5EF4-FFF2-40B4-BE49-F238E27FC236}">
                <a16:creationId xmlns:a16="http://schemas.microsoft.com/office/drawing/2014/main" id="{F716C5E5-E0AD-BD9F-4F57-01C312C98866}"/>
              </a:ext>
            </a:extLst>
          </p:cNvPr>
          <p:cNvGrpSpPr/>
          <p:nvPr/>
        </p:nvGrpSpPr>
        <p:grpSpPr>
          <a:xfrm>
            <a:off x="8094788" y="1188947"/>
            <a:ext cx="3751131" cy="1753106"/>
            <a:chOff x="8214445" y="858280"/>
            <a:chExt cx="3751131" cy="1753106"/>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38602BCE-5CC9-CCCD-8554-B7375E25195B}"/>
                </a:ext>
              </a:extLst>
            </p:cNvPr>
            <p:cNvSpPr/>
            <p:nvPr/>
          </p:nvSpPr>
          <p:spPr>
            <a:xfrm>
              <a:off x="8214445" y="858280"/>
              <a:ext cx="3751131" cy="532086"/>
            </a:xfrm>
            <a:prstGeom prst="rect">
              <a:avLst/>
            </a:prstGeom>
            <a:solidFill>
              <a:srgbClr val="77C110"/>
            </a:solidFill>
            <a:ln>
              <a:noFill/>
            </a:ln>
            <a:scene3d>
              <a:camera prst="orthographicFront"/>
              <a:lightRig rig="threePt" dir="t"/>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Exo 2 Black" pitchFamily="2" charset="77"/>
                  <a:ea typeface="Exo 2 Black" pitchFamily="2" charset="77"/>
                </a:rPr>
                <a:t>ANNUAL</a:t>
              </a:r>
            </a:p>
          </p:txBody>
        </p:sp>
        <p:sp>
          <p:nvSpPr>
            <p:cNvPr id="9" name="Rectangle 8">
              <a:extLst>
                <a:ext uri="{FF2B5EF4-FFF2-40B4-BE49-F238E27FC236}">
                  <a16:creationId xmlns:a16="http://schemas.microsoft.com/office/drawing/2014/main" id="{A4C7FD48-A32B-35FD-0A84-8DF9DBCC8929}"/>
                </a:ext>
              </a:extLst>
            </p:cNvPr>
            <p:cNvSpPr/>
            <p:nvPr/>
          </p:nvSpPr>
          <p:spPr>
            <a:xfrm>
              <a:off x="8214445" y="1390365"/>
              <a:ext cx="3751131" cy="1221021"/>
            </a:xfrm>
            <a:prstGeom prst="rect">
              <a:avLst/>
            </a:prstGeom>
            <a:solidFill>
              <a:schemeClr val="accent6">
                <a:lumMod val="40000"/>
                <a:lumOff val="60000"/>
              </a:schemeClr>
            </a:solidFill>
            <a:ln>
              <a:noFill/>
            </a:ln>
            <a:scene3d>
              <a:camera prst="perspectiveFront"/>
              <a:lightRig rig="threePt" dir="t"/>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600" b="1" dirty="0">
                  <a:solidFill>
                    <a:schemeClr val="tx1"/>
                  </a:solidFill>
                  <a:latin typeface="Exo 2 Black" pitchFamily="2" charset="77"/>
                  <a:ea typeface="Exo 2 Black" pitchFamily="2" charset="77"/>
                </a:rPr>
                <a:t>$1,875</a:t>
              </a:r>
              <a:br>
                <a:rPr lang="en-US" sz="4600" b="1" dirty="0">
                  <a:solidFill>
                    <a:schemeClr val="tx1"/>
                  </a:solidFill>
                  <a:latin typeface="Exo 2" pitchFamily="2" charset="77"/>
                  <a:ea typeface="Exo 2" pitchFamily="2" charset="77"/>
                </a:rPr>
              </a:br>
              <a:r>
                <a:rPr lang="en-US" b="1" dirty="0">
                  <a:solidFill>
                    <a:schemeClr val="tx1"/>
                  </a:solidFill>
                  <a:latin typeface="Exo 2" pitchFamily="2" charset="77"/>
                  <a:ea typeface="Exo 2" pitchFamily="2" charset="77"/>
                  <a:cs typeface="Poppins" pitchFamily="2" charset="77"/>
                </a:rPr>
                <a:t>PER YEAR</a:t>
              </a:r>
              <a:endParaRPr lang="en-US" b="1" dirty="0">
                <a:solidFill>
                  <a:schemeClr val="tx1"/>
                </a:solidFill>
                <a:latin typeface="Exo 2" pitchFamily="2" charset="77"/>
                <a:ea typeface="Exo 2" pitchFamily="2" charset="77"/>
              </a:endParaRPr>
            </a:p>
          </p:txBody>
        </p:sp>
      </p:grpSp>
      <p:sp>
        <p:nvSpPr>
          <p:cNvPr id="12" name="Rectangle 11">
            <a:extLst>
              <a:ext uri="{FF2B5EF4-FFF2-40B4-BE49-F238E27FC236}">
                <a16:creationId xmlns:a16="http://schemas.microsoft.com/office/drawing/2014/main" id="{999CFFEA-1081-530B-92D7-A93263AAEF10}"/>
              </a:ext>
            </a:extLst>
          </p:cNvPr>
          <p:cNvSpPr/>
          <p:nvPr/>
        </p:nvSpPr>
        <p:spPr>
          <a:xfrm>
            <a:off x="1" y="6182992"/>
            <a:ext cx="12192000" cy="675008"/>
          </a:xfrm>
          <a:prstGeom prst="rect">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2000" b="1" dirty="0">
              <a:latin typeface="Montserrat SemiBold" pitchFamily="2" charset="77"/>
            </a:endParaRPr>
          </a:p>
        </p:txBody>
      </p:sp>
      <p:sp>
        <p:nvSpPr>
          <p:cNvPr id="14" name="TextBox 13">
            <a:extLst>
              <a:ext uri="{FF2B5EF4-FFF2-40B4-BE49-F238E27FC236}">
                <a16:creationId xmlns:a16="http://schemas.microsoft.com/office/drawing/2014/main" id="{2D720745-9320-A147-AAC4-F9A4746229E8}"/>
              </a:ext>
            </a:extLst>
          </p:cNvPr>
          <p:cNvSpPr txBox="1"/>
          <p:nvPr/>
        </p:nvSpPr>
        <p:spPr>
          <a:xfrm>
            <a:off x="0" y="6330913"/>
            <a:ext cx="12192000" cy="400110"/>
          </a:xfrm>
          <a:prstGeom prst="rect">
            <a:avLst/>
          </a:prstGeom>
          <a:noFill/>
        </p:spPr>
        <p:txBody>
          <a:bodyPr wrap="square" rtlCol="0">
            <a:spAutoFit/>
          </a:bodyPr>
          <a:lstStyle/>
          <a:p>
            <a:pPr algn="ctr"/>
            <a:r>
              <a:rPr lang="en-US" sz="2000" b="1" dirty="0">
                <a:latin typeface="Inter Black" panose="02000503000000020004" pitchFamily="2" charset="0"/>
                <a:ea typeface="Inter Black" panose="02000503000000020004" pitchFamily="2" charset="0"/>
              </a:rPr>
              <a:t>Click the button or call </a:t>
            </a:r>
            <a:r>
              <a:rPr lang="en-US" sz="2000" b="1" dirty="0">
                <a:highlight>
                  <a:srgbClr val="FFFF00"/>
                </a:highlight>
                <a:latin typeface="Inter Black" panose="02000503000000020004" pitchFamily="2" charset="0"/>
                <a:ea typeface="Inter Black" panose="02000503000000020004" pitchFamily="2" charset="0"/>
              </a:rPr>
              <a:t>XXX.XXX.XXXX </a:t>
            </a:r>
            <a:r>
              <a:rPr lang="en-US" sz="2000" b="1" dirty="0">
                <a:latin typeface="Inter Black" panose="02000503000000020004" pitchFamily="2" charset="0"/>
                <a:ea typeface="Inter Black" panose="02000503000000020004" pitchFamily="2" charset="0"/>
              </a:rPr>
              <a:t>to order by phone or ask questions!</a:t>
            </a:r>
          </a:p>
        </p:txBody>
      </p:sp>
    </p:spTree>
    <p:extLst>
      <p:ext uri="{BB962C8B-B14F-4D97-AF65-F5344CB8AC3E}">
        <p14:creationId xmlns:p14="http://schemas.microsoft.com/office/powerpoint/2010/main" val="1726098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D800EE54-CEF9-4291-A5C9-E59A92FE2BD3}"/>
</file>

<file path=customXml/itemProps2.xml><?xml version="1.0" encoding="utf-8"?>
<ds:datastoreItem xmlns:ds="http://schemas.openxmlformats.org/officeDocument/2006/customXml" ds:itemID="{973077BD-0821-4C05-9A1B-E5A98B40AA01}"/>
</file>

<file path=customXml/itemProps3.xml><?xml version="1.0" encoding="utf-8"?>
<ds:datastoreItem xmlns:ds="http://schemas.openxmlformats.org/officeDocument/2006/customXml" ds:itemID="{7861A0B0-EF6D-4E1A-8C20-C17E18A3A47C}"/>
</file>

<file path=docProps/app.xml><?xml version="1.0" encoding="utf-8"?>
<Properties xmlns="http://schemas.openxmlformats.org/officeDocument/2006/extended-properties" xmlns:vt="http://schemas.openxmlformats.org/officeDocument/2006/docPropsVTypes">
  <TotalTime>5166</TotalTime>
  <Words>5628</Words>
  <Application>Microsoft Office PowerPoint</Application>
  <PresentationFormat>Widescreen</PresentationFormat>
  <Paragraphs>518</Paragraphs>
  <Slides>98</Slides>
  <Notes>95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98</vt:i4>
      </vt:variant>
    </vt:vector>
  </HeadingPairs>
  <TitlesOfParts>
    <vt:vector size="109" baseType="lpstr">
      <vt:lpstr>Arial</vt:lpstr>
      <vt:lpstr>Calibri</vt:lpstr>
      <vt:lpstr>DM Serif Display</vt:lpstr>
      <vt:lpstr>Exo 2</vt:lpstr>
      <vt:lpstr>Exo 2 Black</vt:lpstr>
      <vt:lpstr>Helvetica</vt:lpstr>
      <vt:lpstr>Inter</vt:lpstr>
      <vt:lpstr>Inter Black</vt:lpstr>
      <vt:lpstr>Montserrat SemiBold</vt:lpstr>
      <vt:lpstr>Wingdings</vt:lpstr>
      <vt:lpstr>Office Theme</vt:lpstr>
      <vt:lpstr>WHERE ORDINARY DAYS TURN INTO EXTRAORDINARY PROFITS Discover the Breakthrough Trading Room That’s Delivered a Win-Per-Trading-Day Since 2019!</vt:lpstr>
      <vt:lpstr>The War Room Portfolio Stats - At A Glance</vt:lpstr>
      <vt:lpstr>Imagine the Look on Their Faces When You Tell Them…</vt:lpstr>
      <vt:lpstr>They’ll Ask… “How’d You Do It?!”</vt:lpstr>
      <vt:lpstr>The Answer… THE WAR ROOM</vt:lpstr>
      <vt:lpstr>FACT 51% of War Room members polled reported that they had a net worth of $1M or more!</vt:lpstr>
      <vt:lpstr>Today’s Agenda:</vt:lpstr>
      <vt:lpstr>DISCLAIMER: Today, you’re going to see some of our top trades. Keep in mind: Past performance is never a guarantee of future results. Individual results may vary.   We are options traders, and, like all investing, trading options involves risk. It’s important to learn how to manage risk.    We are not investment advisors. Our goal is to show you how to execute our most successful strategies. But it’s important to remember that you should never invest more than you can afford to lose.</vt:lpstr>
      <vt:lpstr>PowerPoint Presentation</vt:lpstr>
      <vt:lpstr> THE WAR ROOM DREAM TEAM PHOTO OF KARIM AND BRYAN </vt:lpstr>
      <vt:lpstr>BRYAN BOTTARELLI Co-Founder and Head Trade Tactician, Monument Traders Alliance</vt:lpstr>
      <vt:lpstr>PowerPoint Presentation</vt:lpstr>
      <vt:lpstr>THE BASICS… </vt:lpstr>
      <vt:lpstr>PowerPoint Presentation</vt:lpstr>
      <vt:lpstr>THE WAR ROOM IS WHERE BRYAN AND KARIM TAKE IT TO THE NEXT LEVEL HIGHER POTENTIAL + FASTER TRADES! </vt:lpstr>
      <vt:lpstr>PowerPoint Presentation</vt:lpstr>
      <vt:lpstr>PowerPoint Presentation</vt:lpstr>
      <vt:lpstr>THE TOP 3 TRADING STRATEGIES BEHIND OUR 2,341 WINNERS  (AND COUNTING!) </vt:lpstr>
      <vt:lpstr>STRATEGY #1 OVERNIGHT TRADES  Place one trade before the closing bell… and you could wake up to huge gains the next morning!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How Do We Find These Trades?</vt:lpstr>
      <vt:lpstr>PowerPoint Presentation</vt:lpstr>
      <vt:lpstr>PowerPoint Presentation</vt:lpstr>
      <vt:lpstr>PowerPoint Presentation</vt:lpstr>
      <vt:lpstr>PowerPoint Presentation</vt:lpstr>
      <vt:lpstr>And That’s Just Scratching The Surface…</vt:lpstr>
      <vt:lpstr>STRATEGY #2 SNIPER TRADES  Target fast market moves for potential gains of 50%, 100%, or more… in just minutes!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How Do We Uncover These Trades?</vt:lpstr>
      <vt:lpstr>PowerPoint Presentation</vt:lpstr>
      <vt:lpstr>PowerPoint Presentation</vt:lpstr>
      <vt:lpstr>PowerPoint Presentation</vt:lpstr>
      <vt:lpstr>PowerPoint Presentation</vt:lpstr>
      <vt:lpstr>PowerPoint Presentation</vt:lpstr>
      <vt:lpstr>STRATEGY #3 GIFT GAP TRADES  Turn Wall Street’s biggest overreactions into a quick payday</vt:lpstr>
      <vt:lpstr>PowerPoint Presentation</vt:lpstr>
      <vt:lpstr>PowerPoint Presentation</vt:lpstr>
      <vt:lpstr>PowerPoint Presentation</vt:lpstr>
      <vt:lpstr>PowerPoint Presentation</vt:lpstr>
      <vt:lpstr>PowerPoint Presentation</vt:lpstr>
      <vt:lpstr>PowerPoint Presentation</vt:lpstr>
      <vt:lpstr>So, What’s Our Playbook for Gift Gap Trades Look Like?</vt:lpstr>
      <vt:lpstr>PowerPoint Presentation</vt:lpstr>
      <vt:lpstr>Here’s What It Looks Like…</vt:lpstr>
      <vt:lpstr>PowerPoint Presentation</vt:lpstr>
      <vt:lpstr>PowerPoint Presentation</vt:lpstr>
      <vt:lpstr>BUT THERE’S MORE…</vt:lpstr>
      <vt:lpstr>PowerPoint Presentation</vt:lpstr>
      <vt:lpstr>Let’s Quickly Review These… And We’ll Dive Deeper During the Demo…</vt:lpstr>
      <vt:lpstr>PowerPoint Presentation</vt:lpstr>
      <vt:lpstr>PowerPoint Presentation</vt:lpstr>
      <vt:lpstr>PowerPoint Presentation</vt:lpstr>
      <vt:lpstr>PowerPoint Presentation</vt:lpstr>
      <vt:lpstr>PowerPoint Presentation</vt:lpstr>
      <vt:lpstr>And I’ll prove it to you now…</vt:lpstr>
      <vt:lpstr>GET READY FOR YOUR “BEHIND-THE-SCENES” TOUR…</vt:lpstr>
      <vt:lpstr>DEMO HERE!!!</vt:lpstr>
      <vt:lpstr>And Now… YOU Have the Chance to Step Inside  THE WAR ROOM</vt:lpstr>
      <vt:lpstr>PowerPoint Presentation</vt:lpstr>
      <vt:lpstr>PowerPoint Presentation</vt:lpstr>
      <vt:lpstr>PowerPoint Presentation</vt:lpstr>
      <vt:lpstr>PowerPoint Presentation</vt:lpstr>
      <vt:lpstr>PowerPoint Presentation</vt:lpstr>
      <vt:lpstr>THE WAR ROOM LOGO Real Results. Real Potential for YOU.</vt:lpstr>
      <vt:lpstr>PowerPoint Presentation</vt:lpstr>
      <vt:lpstr>PowerPoint Presentation</vt:lpstr>
      <vt:lpstr>PowerPoint Presentation</vt:lpstr>
      <vt:lpstr>In The War Room - It’s Not Just About Trading… It’s About Joining Forces With People Who Want To See You Win - And Who Will Cheer You On Every Step Of The Way.</vt:lpstr>
      <vt:lpstr>PowerPoint Presentation</vt:lpstr>
      <vt:lpstr>PowerPoint Presentation</vt:lpstr>
      <vt:lpstr>Ready to Write Your  Own Success Story?</vt:lpstr>
      <vt:lpstr>Let’s Start TODAY!</vt:lpstr>
      <vt:lpstr>Here’s EVERYTHING That’s Included In A War Room Membership…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You’ll Have EVERYTHING You Need to Succeed…  And It’s All Backed By TWO Bold Guarantees</vt:lpstr>
      <vt:lpstr>PowerPoint Presentation</vt:lpstr>
      <vt:lpstr>PowerPoint Presentation</vt:lpstr>
      <vt:lpstr>PowerPoint Presentation</vt:lpstr>
      <vt:lpstr>BUY 3 MONTHS, GET 9 MONTHS FREE!!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Live  WAR ROOM  Demo Begins in… COUNTDOWN</dc:title>
  <dc:creator>Roshna Joshi</dc:creator>
  <cp:lastModifiedBy>Abigail Purnell</cp:lastModifiedBy>
  <cp:revision>87</cp:revision>
  <dcterms:created xsi:type="dcterms:W3CDTF">2025-04-24T19:07:34Z</dcterms:created>
  <dcterms:modified xsi:type="dcterms:W3CDTF">2026-02-20T14:18:48Z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ies>
</file>