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webextensions/webextension1.xml" ContentType="application/vnd.ms-office.webextension+xml"/>
  <Override PartName="/ppt/comments/modernComment_163_692826AF.xml" ContentType="application/vnd.ms-powerpoint.comments+xml"/>
  <Override PartName="/ppt/comments/modernComment_194_68B457D7.xml" ContentType="application/vnd.ms-powerpoint.comments+xml"/>
  <Override PartName="/ppt/comments/modernComment_129_C874D2BC.xml" ContentType="application/vnd.ms-powerpoint.comments+xml"/>
  <Override PartName="/ppt/comments/modernComment_19B_25CF7595.xml" ContentType="application/vnd.ms-powerpoint.comments+xml"/>
  <Override PartName="/ppt/comments/modernComment_196_514DC21B.xml" ContentType="application/vnd.ms-powerpoint.comments+xml"/>
  <Override PartName="/ppt/comments/modernComment_17C_19290872.xml" ContentType="application/vnd.ms-powerpoint.comments+xml"/>
  <Override PartName="/ppt/comments/modernComment_183_5CAD091.xml" ContentType="application/vnd.ms-powerpoint.comments+xml"/>
  <Override PartName="/ppt/comments/modernComment_17E_FA6A5E11.xml" ContentType="application/vnd.ms-powerpoint.comments+xml"/>
  <Override PartName="/ppt/notesSlides/notesSlide2.xml" ContentType="application/vnd.openxmlformats-officedocument.presentationml.notesSlide+xml"/>
  <Override PartName="/ppt/comments/modernComment_17F_92693253.xml" ContentType="application/vnd.ms-powerpoint.comments+xml"/>
  <Override PartName="/ppt/comments/modernComment_180_A0FBFE80.xml" ContentType="application/vnd.ms-powerpoint.comments+xml"/>
  <Override PartName="/ppt/comments/modernComment_181_1865636C.xml" ContentType="application/vnd.ms-powerpoint.comments+xml"/>
  <Override PartName="/ppt/comments/modernComment_19C_74E5855F.xml" ContentType="application/vnd.ms-powerpoint.comments+xml"/>
  <Override PartName="/ppt/comments/modernComment_193_49D2A624.xml" ContentType="application/vnd.ms-powerpoint.comments+xml"/>
  <Override PartName="/ppt/comments/modernComment_191_47C26873.xml" ContentType="application/vnd.ms-powerpoint.comments+xml"/>
  <Override PartName="/ppt/comments/modernComment_192_8AC2964D.xml" ContentType="application/vnd.ms-powerpoint.comments+xml"/>
  <Override PartName="/ppt/comments/modernComment_18C_D8E8D7C8.xml" ContentType="application/vnd.ms-powerpoint.comments+xml"/>
  <Override PartName="/ppt/comments/modernComment_197_C0B80A5C.xml" ContentType="application/vnd.ms-powerpoint.comments+xml"/>
  <Override PartName="/ppt/comments/modernComment_18D_9EDFA180.xml" ContentType="application/vnd.ms-powerpoint.comments+xml"/>
  <Override PartName="/ppt/comments/modernComment_190_792EF869.xml" ContentType="application/vnd.ms-powerpoint.comments+xml"/>
  <Override PartName="/ppt/comments/modernComment_18E_44C3EF7F.xml" ContentType="application/vnd.ms-powerpoint.comments+xml"/>
  <Override PartName="/ppt/comments/modernComment_137_DAF02501.xml" ContentType="application/vnd.ms-powerpoint.comments+xml"/>
  <Override PartName="/ppt/comments/modernComment_131_BD512236.xml" ContentType="application/vnd.ms-powerpoint.comments+xml"/>
  <Override PartName="/ppt/comments/modernComment_168_69A89277.xml" ContentType="application/vnd.ms-powerpoint.comments+xml"/>
  <Override PartName="/ppt/comments/modernComment_16C_BB789322.xml" ContentType="application/vnd.ms-powerpoint.comments+xml"/>
  <Override PartName="/ppt/comments/modernComment_16D_35C177B8.xml" ContentType="application/vnd.ms-powerpoint.comments+xml"/>
  <Override PartName="/ppt/notesSlides/notesSlide3.xml" ContentType="application/vnd.openxmlformats-officedocument.presentationml.notesSlide+xml"/>
  <Override PartName="/ppt/comments/modernComment_17B_2F410F30.xml" ContentType="application/vnd.ms-powerpoint.comments+xml"/>
  <Override PartName="/ppt/comments/modernComment_16B_BE1F665A.xml" ContentType="application/vnd.ms-powerpoint.comments+xml"/>
  <Override PartName="/ppt/comments/modernComment_16A_B5C45F7E.xml" ContentType="application/vnd.ms-powerpoint.comments+xml"/>
  <Override PartName="/ppt/notesSlides/notesSlide4.xml" ContentType="application/vnd.openxmlformats-officedocument.presentationml.notesSlide+xml"/>
  <Override PartName="/ppt/comments/modernComment_14D_AB1E90FA.xml" ContentType="application/vnd.ms-powerpoint.comments+xml"/>
  <Override PartName="/ppt/notesSlides/notesSlide5.xml" ContentType="application/vnd.openxmlformats-officedocument.presentationml.notesSlide+xml"/>
  <Override PartName="/ppt/comments/modernComment_14E_0.xml" ContentType="application/vnd.ms-powerpoint.comments+xml"/>
  <Override PartName="/ppt/notesSlides/notesSlide6.xml" ContentType="application/vnd.openxmlformats-officedocument.presentationml.notesSlide+xml"/>
  <Override PartName="/ppt/comments/modernComment_178_546250BB.xml" ContentType="application/vnd.ms-powerpoint.comments+xml"/>
  <Override PartName="/ppt/notesSlides/notesSlide7.xml" ContentType="application/vnd.openxmlformats-officedocument.presentationml.notesSlide+xml"/>
  <Override PartName="/ppt/comments/modernComment_14F_0.xml" ContentType="application/vnd.ms-powerpoint.comments+xml"/>
  <Override PartName="/ppt/notesSlides/notesSlide8.xml" ContentType="application/vnd.openxmlformats-officedocument.presentationml.notesSlide+xml"/>
  <Override PartName="/ppt/comments/modernComment_150_0.xml" ContentType="application/vnd.ms-powerpoint.comments+xml"/>
  <Override PartName="/ppt/notesSlides/notesSlide9.xml" ContentType="application/vnd.openxmlformats-officedocument.presentationml.notesSlide+xml"/>
  <Override PartName="/ppt/comments/modernComment_151_0.xml" ContentType="application/vnd.ms-powerpoint.comments+xml"/>
  <Override PartName="/ppt/comments/modernComment_15D_BC191BA8.xml" ContentType="application/vnd.ms-powerpoint.comments+xml"/>
  <Override PartName="/ppt/comments/modernComment_15E_DD1AD644.xml" ContentType="application/vnd.ms-powerpoint.comments+xml"/>
  <Override PartName="/ppt/comments/modernComment_19D_3516CB98.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0"/>
  </p:notesMasterIdLst>
  <p:sldIdLst>
    <p:sldId id="368" r:id="rId5"/>
    <p:sldId id="260" r:id="rId6"/>
    <p:sldId id="267" r:id="rId7"/>
    <p:sldId id="355" r:id="rId8"/>
    <p:sldId id="262" r:id="rId9"/>
    <p:sldId id="404" r:id="rId10"/>
    <p:sldId id="388" r:id="rId11"/>
    <p:sldId id="297" r:id="rId12"/>
    <p:sldId id="411" r:id="rId13"/>
    <p:sldId id="390" r:id="rId14"/>
    <p:sldId id="406" r:id="rId15"/>
    <p:sldId id="380" r:id="rId16"/>
    <p:sldId id="387" r:id="rId17"/>
    <p:sldId id="409" r:id="rId18"/>
    <p:sldId id="382" r:id="rId19"/>
    <p:sldId id="383" r:id="rId20"/>
    <p:sldId id="384" r:id="rId21"/>
    <p:sldId id="385" r:id="rId22"/>
    <p:sldId id="381" r:id="rId23"/>
    <p:sldId id="412" r:id="rId24"/>
    <p:sldId id="405" r:id="rId25"/>
    <p:sldId id="403" r:id="rId26"/>
    <p:sldId id="395" r:id="rId27"/>
    <p:sldId id="401" r:id="rId28"/>
    <p:sldId id="402" r:id="rId29"/>
    <p:sldId id="396" r:id="rId30"/>
    <p:sldId id="407" r:id="rId31"/>
    <p:sldId id="397" r:id="rId32"/>
    <p:sldId id="399" r:id="rId33"/>
    <p:sldId id="400" r:id="rId34"/>
    <p:sldId id="398" r:id="rId35"/>
    <p:sldId id="394" r:id="rId36"/>
    <p:sldId id="313" r:id="rId37"/>
    <p:sldId id="410" r:id="rId38"/>
    <p:sldId id="311" r:id="rId39"/>
    <p:sldId id="305" r:id="rId40"/>
    <p:sldId id="327" r:id="rId41"/>
    <p:sldId id="360" r:id="rId42"/>
    <p:sldId id="364" r:id="rId43"/>
    <p:sldId id="365" r:id="rId44"/>
    <p:sldId id="379" r:id="rId45"/>
    <p:sldId id="363" r:id="rId46"/>
    <p:sldId id="362" r:id="rId47"/>
    <p:sldId id="333" r:id="rId48"/>
    <p:sldId id="334" r:id="rId49"/>
    <p:sldId id="376" r:id="rId50"/>
    <p:sldId id="335" r:id="rId51"/>
    <p:sldId id="336" r:id="rId52"/>
    <p:sldId id="337" r:id="rId53"/>
    <p:sldId id="330" r:id="rId54"/>
    <p:sldId id="332" r:id="rId55"/>
    <p:sldId id="342" r:id="rId56"/>
    <p:sldId id="343" r:id="rId57"/>
    <p:sldId id="344" r:id="rId58"/>
    <p:sldId id="346" r:id="rId59"/>
    <p:sldId id="345" r:id="rId60"/>
    <p:sldId id="347" r:id="rId61"/>
    <p:sldId id="349" r:id="rId62"/>
    <p:sldId id="354" r:id="rId63"/>
    <p:sldId id="350" r:id="rId64"/>
    <p:sldId id="352" r:id="rId65"/>
    <p:sldId id="413" r:id="rId66"/>
    <p:sldId id="353" r:id="rId67"/>
    <p:sldId id="356" r:id="rId68"/>
    <p:sldId id="366"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DBE805-B62A-FD66-FF1A-9BA47F10FC56}" name="Rachel Blackert" initials="RB" userId="S::rblackert@14west.us::1541331e-a304-48a2-a731-4767110c6c62" providerId="AD"/>
  <p188:author id="{14FB2364-4D82-BC65-4D5C-C7228A9CFB9E}" name="Rachel Blackert" initials="RB" userId="S::rblackert@theagora.com::1541331e-a304-48a2-a731-4767110c6c62" providerId="AD"/>
  <p188:author id="{709D4A8D-7CFB-C58D-6751-03DF6B036009}" name="leonard kardelis" initials="lk" userId="9de441c2ad045654" providerId="Windows Live"/>
  <p188:author id="{CE8FCCA3-3E34-4B87-21B0-87C7808ED305}" name="Nick Andrus" initials="NA" userId="S::nandrus@oxfordclub.com::2a4562e2-cf93-46e2-aeed-d177a1f94544" providerId="AD"/>
  <p188:author id="{C237F0A7-AEA7-2B98-656E-D49941B444A3}" name="Leonard Kardelis" initials="LK" userId="S::lkardelis@14west.us::eed40c98-148d-4738-be44-044038cd61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76B900"/>
    <a:srgbClr val="B8ED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339"/>
    <p:restoredTop sz="88707"/>
  </p:normalViewPr>
  <p:slideViewPr>
    <p:cSldViewPr snapToGrid="0">
      <p:cViewPr varScale="1">
        <p:scale>
          <a:sx n="55" d="100"/>
          <a:sy n="55" d="100"/>
        </p:scale>
        <p:origin x="43" y="48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presProps" Target="presProps.xml"/></Relationships>
</file>

<file path=ppt/comments/modernComment_129_C874D2BC.xml><?xml version="1.0" encoding="utf-8"?>
<p188:cmLst xmlns:a="http://schemas.openxmlformats.org/drawingml/2006/main" xmlns:r="http://schemas.openxmlformats.org/officeDocument/2006/relationships" xmlns:p188="http://schemas.microsoft.com/office/powerpoint/2018/8/main">
  <p188:cm id="{44538235-A879-384D-AD52-534EE5E18FFA}" authorId="{82DBE805-B62A-FD66-FF1A-9BA47F10FC56}" status="resolved" created="2024-04-29T15:57:34.193">
    <ac:deMkLst xmlns:ac="http://schemas.microsoft.com/office/drawing/2013/main/command">
      <pc:docMk xmlns:pc="http://schemas.microsoft.com/office/powerpoint/2013/main/command"/>
      <pc:sldMk xmlns:pc="http://schemas.microsoft.com/office/powerpoint/2013/main/command" cId="3363099324" sldId="297"/>
      <ac:spMk id="5" creationId="{E5A328AA-8CB3-72F1-12DE-E2792B4E7179}"/>
    </ac:deMkLst>
    <p188:txBody>
      <a:bodyPr/>
      <a:lstStyle/>
      <a:p>
        <a:r>
          <a:rPr lang="en-US"/>
          <a:t>I think here we should make it clear these can lose if there is no movement. Fell free to rework. </a:t>
        </a:r>
      </a:p>
    </p188:txBody>
  </p188:cm>
  <p188:cm id="{63A43B0E-F874-B247-BBF3-82271FE864F1}" authorId="{82DBE805-B62A-FD66-FF1A-9BA47F10FC56}" status="resolved" created="2024-05-01T15:27:41.112">
    <pc:sldMkLst xmlns:pc="http://schemas.microsoft.com/office/powerpoint/2013/main/command">
      <pc:docMk/>
      <pc:sldMk cId="984238787" sldId="297"/>
    </pc:sldMkLst>
    <p188:replyLst>
      <p188:reply id="{A7D1A264-2450-0543-BC2F-AC29B60AE23B}" authorId="{CE8FCCA3-3E34-4B87-21B0-87C7808ED305}" created="2024-05-01T18:46:22.587">
        <p188:txBody>
          <a:bodyPr/>
          <a:lstStyle/>
          <a:p>
            <a:r>
              <a:rPr lang="en-US"/>
              <a:t>Ok… I think we addressed the high/low stuff. </a:t>
            </a:r>
          </a:p>
        </p188:txBody>
      </p188:reply>
    </p188:replyLst>
    <p188:txBody>
      <a:bodyPr/>
      <a:lstStyle/>
      <a:p>
        <a:r>
          <a:rPr lang="en-US"/>
          <a:t>Based on Lenny's comments on slide 11 just noting we will need to more fully walk out how we got these based off high and lows. </a:t>
        </a:r>
      </a:p>
    </p188:txBody>
  </p188:cm>
  <p188:cm id="{A90E06B4-98AC-D545-9E7F-C01C06D3A64B}" authorId="{82DBE805-B62A-FD66-FF1A-9BA47F10FC56}" status="resolved" created="2024-05-03T13:45:35.614">
    <ac:deMkLst xmlns:ac="http://schemas.microsoft.com/office/drawing/2013/main/command">
      <pc:docMk xmlns:pc="http://schemas.microsoft.com/office/powerpoint/2013/main/command"/>
      <pc:sldMk xmlns:pc="http://schemas.microsoft.com/office/powerpoint/2013/main/command" cId="3363099324" sldId="297"/>
      <ac:spMk id="5" creationId="{E5A328AA-8CB3-72F1-12DE-E2792B4E7179}"/>
    </ac:deMkLst>
    <p188:txBody>
      <a:bodyPr/>
      <a:lstStyle/>
      <a:p>
        <a:r>
          <a:rPr lang="en-US"/>
          <a:t>Sorry I did not realize this had been softened in the last round. I think 'might not work' is not strong enough to show without a move these will lose. </a:t>
        </a:r>
      </a:p>
    </p188:txBody>
  </p188:cm>
</p188:cmLst>
</file>

<file path=ppt/comments/modernComment_131_BD512236.xml><?xml version="1.0" encoding="utf-8"?>
<p188:cmLst xmlns:a="http://schemas.openxmlformats.org/drawingml/2006/main" xmlns:r="http://schemas.openxmlformats.org/officeDocument/2006/relationships" xmlns:p188="http://schemas.microsoft.com/office/powerpoint/2018/8/main">
  <p188:cm id="{220F06EE-E002-4A5A-ABA1-1C51C865A0FE}" authorId="{14FB2364-4D82-BC65-4D5C-C7228A9CFB9E}" created="2025-03-19T14:26:34.972">
    <pc:sldMkLst xmlns:pc="http://schemas.microsoft.com/office/powerpoint/2013/main/command">
      <pc:docMk/>
      <pc:sldMk cId="3176210998" sldId="305"/>
    </pc:sldMkLst>
    <p188:txBody>
      <a:bodyPr/>
      <a:lstStyle/>
      <a:p>
        <a:r>
          <a:rPr lang="en-US"/>
          <a:t>Just a note that whatever we are saying around these slides it should be clear that these are behind a paywall so if we use 'free' language we will need to get in the condition of subscribing. </a:t>
        </a:r>
      </a:p>
    </p188:txBody>
  </p188:cm>
</p188:cmLst>
</file>

<file path=ppt/comments/modernComment_137_DAF02501.xml><?xml version="1.0" encoding="utf-8"?>
<p188:cmLst xmlns:a="http://schemas.openxmlformats.org/drawingml/2006/main" xmlns:r="http://schemas.openxmlformats.org/officeDocument/2006/relationships" xmlns:p188="http://schemas.microsoft.com/office/powerpoint/2018/8/main">
  <p188:cm id="{3144EF7E-3A5C-44B9-9431-EF5DFF3FAD7C}" authorId="{14FB2364-4D82-BC65-4D5C-C7228A9CFB9E}" created="2025-03-18T18:15:55.832">
    <ac:deMkLst xmlns:ac="http://schemas.microsoft.com/office/drawing/2013/main/command">
      <pc:docMk xmlns:pc="http://schemas.microsoft.com/office/powerpoint/2013/main/command"/>
      <pc:sldMk xmlns:pc="http://schemas.microsoft.com/office/powerpoint/2013/main/command" cId="3673171201" sldId="311"/>
      <ac:spMk id="5" creationId="{E5A328AA-8CB3-72F1-12DE-E2792B4E7179}"/>
    </ac:deMkLst>
    <p188:txBody>
      <a:bodyPr/>
      <a:lstStyle/>
      <a:p>
        <a:r>
          <a:rPr lang="en-US"/>
          <a:t>getting some rec language in</a:t>
        </a:r>
      </a:p>
    </p188:txBody>
  </p188:cm>
</p188:cmLst>
</file>

<file path=ppt/comments/modernComment_14D_AB1E90FA.xml><?xml version="1.0" encoding="utf-8"?>
<p188:cmLst xmlns:a="http://schemas.openxmlformats.org/drawingml/2006/main" xmlns:r="http://schemas.openxmlformats.org/officeDocument/2006/relationships" xmlns:p188="http://schemas.microsoft.com/office/powerpoint/2018/8/main">
  <p188:cm id="{A0B2DB17-09BD-40DD-BC5D-758666C040DC}" authorId="{82DBE805-B62A-FD66-FF1A-9BA47F10FC56}" status="resolved" created="2024-04-29T16:36:07.737">
    <pc:sldMkLst xmlns:pc="http://schemas.microsoft.com/office/powerpoint/2013/main/command">
      <pc:docMk/>
      <pc:sldMk cId="2870907130" sldId="333"/>
    </pc:sldMkLst>
    <p188:replyLst>
      <p188:reply id="{1223854A-7FC6-D04C-81AE-8530163B57F4}" authorId="{CE8FCCA3-3E34-4B87-21B0-87C7808ED305}" created="2024-04-30T14:23:27.381">
        <p188:txBody>
          <a:bodyPr/>
          <a:lstStyle/>
          <a:p>
            <a:r>
              <a:rPr lang="en-US"/>
              <a:t>We have top member success in the header… and I say individual results vary in the disclaimer at the beginning. I don’t think we’ve had to say “these are some of our top… individual results” in anything we’ve done before. </a:t>
            </a:r>
          </a:p>
        </p188:txBody>
      </p188:reply>
      <p188:reply id="{0A18551A-086B-4249-8836-D73F5FFE8100}" authorId="{82DBE805-B62A-FD66-FF1A-9BA47F10FC56}" created="2024-04-30T17:08:16.400">
        <p188:txBody>
          <a:bodyPr/>
          <a:lstStyle/>
          <a:p>
            <a:r>
              <a:rPr lang="en-US"/>
              <a:t>I walked this out more below, but since these results are all about full accounts rather than individual recommendations it is harder for us to back up that these reflect the average performance of a reader. With that I think we need another nod to these being atypical. We could get Lenny to try to run an allocation table to try and determine what the overall portfolio performance would be to see how close these match, but expect that might take a bit of time to calculate.</a:t>
            </a:r>
          </a:p>
        </p188:txBody>
      </p188:reply>
      <p188:reply id="{3F4A70EA-020B-4B59-AA3B-9277FB395925}" authorId="{82DBE805-B62A-FD66-FF1A-9BA47F10FC56}" created="2024-05-03T17:45:29.913">
        <p188:txBody>
          <a:bodyPr/>
          <a:lstStyle/>
          <a:p>
            <a:r>
              <a:rPr lang="en-US"/>
              <a:t>Auditing felt we needed a bit more to show these are extraordinary examples since they differ so much from the overall TR performance. </a:t>
            </a:r>
          </a:p>
        </p188:txBody>
      </p188:reply>
    </p188:replyLst>
    <p188:txBody>
      <a:bodyPr/>
      <a:lstStyle/>
      <a:p>
        <a:r>
          <a:rPr lang="en-US"/>
          <a:t>Around these can we get a mention of 'these are some of our top success stories of course individual results will vary'. </a:t>
        </a:r>
      </a:p>
    </p188:txBody>
  </p188:cm>
</p188:cmLst>
</file>

<file path=ppt/comments/modernComment_14E_0.xml><?xml version="1.0" encoding="utf-8"?>
<p188:cmLst xmlns:a="http://schemas.openxmlformats.org/drawingml/2006/main" xmlns:r="http://schemas.openxmlformats.org/officeDocument/2006/relationships" xmlns:p188="http://schemas.microsoft.com/office/powerpoint/2018/8/main">
  <p188:cm id="{E14D1C88-3F5E-44D5-8038-3AA8982393A0}" authorId="{82DBE805-B62A-FD66-FF1A-9BA47F10FC56}" created="2024-04-29T16:57:49.084">
    <ac:deMkLst xmlns:ac="http://schemas.microsoft.com/office/drawing/2013/main/command">
      <pc:docMk xmlns:pc="http://schemas.microsoft.com/office/powerpoint/2013/main/command"/>
      <pc:sldMk xmlns:pc="http://schemas.microsoft.com/office/powerpoint/2013/main/command" cId="0" sldId="334"/>
      <ac:spMk id="27" creationId="{0BECF85B-BE5A-C52A-A4E8-8BA9B627F608}"/>
    </ac:deMkLst>
    <p188:txBody>
      <a:bodyPr/>
      <a:lstStyle/>
      <a:p>
        <a:r>
          <a:rPr lang="en-US"/>
          <a:t>we need to make sure the timeframe is added in audio and visual</a:t>
        </a:r>
      </a:p>
    </p188:txBody>
  </p188:cm>
</p188:cmLst>
</file>

<file path=ppt/comments/modernComment_14F_0.xml><?xml version="1.0" encoding="utf-8"?>
<p188:cmLst xmlns:a="http://schemas.openxmlformats.org/drawingml/2006/main" xmlns:r="http://schemas.openxmlformats.org/officeDocument/2006/relationships" xmlns:p188="http://schemas.microsoft.com/office/powerpoint/2018/8/main">
  <p188:cm id="{51910636-202C-4A54-B025-B1A2D900DE9D}" authorId="{82DBE805-B62A-FD66-FF1A-9BA47F10FC56}" created="2024-05-01T17:44:15.211">
    <ac:deMkLst xmlns:ac="http://schemas.microsoft.com/office/drawing/2013/main/command">
      <pc:docMk xmlns:pc="http://schemas.microsoft.com/office/powerpoint/2013/main/command"/>
      <pc:sldMk xmlns:pc="http://schemas.microsoft.com/office/powerpoint/2013/main/command" cId="0" sldId="335"/>
      <ac:spMk id="31" creationId="{07EA4A77-1592-BFBF-E9D8-CED95BF4B07C}"/>
    </ac:deMkLst>
    <p188:txBody>
      <a:bodyPr/>
      <a:lstStyle/>
      <a:p>
        <a:r>
          <a:rPr lang="en-US"/>
          <a:t>The original says 200k</a:t>
        </a:r>
      </a:p>
    </p188:txBody>
  </p188:cm>
</p188:cmLst>
</file>

<file path=ppt/comments/modernComment_150_0.xml><?xml version="1.0" encoding="utf-8"?>
<p188:cmLst xmlns:a="http://schemas.openxmlformats.org/drawingml/2006/main" xmlns:r="http://schemas.openxmlformats.org/officeDocument/2006/relationships" xmlns:p188="http://schemas.microsoft.com/office/powerpoint/2018/8/main">
  <p188:cm id="{C4DAA265-0C45-4E04-A127-CFEDB5E08704}" authorId="{82DBE805-B62A-FD66-FF1A-9BA47F10FC56}" status="resolved" created="2024-04-29T17:00:37.617">
    <pc:sldMkLst xmlns:pc="http://schemas.microsoft.com/office/powerpoint/2013/main/command">
      <pc:docMk/>
      <pc:sldMk cId="0" sldId="336"/>
    </pc:sldMkLst>
    <p188:txBody>
      <a:bodyPr/>
      <a:lstStyle/>
      <a:p>
        <a:r>
          <a:rPr lang="en-US"/>
          <a:t>https://14west.atlassian.net/wiki/spaces/TL/pages/47800615273/Ken</a:t>
        </a:r>
      </a:p>
    </p188:txBody>
  </p188:cm>
</p188:cmLst>
</file>

<file path=ppt/comments/modernComment_151_0.xml><?xml version="1.0" encoding="utf-8"?>
<p188:cmLst xmlns:a="http://schemas.openxmlformats.org/drawingml/2006/main" xmlns:r="http://schemas.openxmlformats.org/officeDocument/2006/relationships" xmlns:p188="http://schemas.microsoft.com/office/powerpoint/2018/8/main">
  <p188:cm id="{64E1ED3E-6320-4630-9877-D4EFB84E82C6}" authorId="{82DBE805-B62A-FD66-FF1A-9BA47F10FC56}" status="resolved" created="2024-04-29T17:06:16.273">
    <ac:deMkLst xmlns:ac="http://schemas.microsoft.com/office/drawing/2013/main/command">
      <pc:docMk xmlns:pc="http://schemas.microsoft.com/office/powerpoint/2013/main/command"/>
      <pc:sldMk xmlns:pc="http://schemas.microsoft.com/office/powerpoint/2013/main/command" cId="0" sldId="337"/>
      <ac:spMk id="21" creationId="{00000000-0000-0000-0000-000000000000}"/>
    </ac:deMkLst>
    <p188:txBody>
      <a:bodyPr/>
      <a:lstStyle/>
      <a:p>
        <a:r>
          <a:rPr lang="en-US"/>
          <a:t>For legal backup: 
https://14west.atlassian.net/wiki/spaces/TL/pages/47802187798/Tad 
</a:t>
        </a:r>
      </a:p>
    </p188:txBody>
  </p188:cm>
</p188:cmLst>
</file>

<file path=ppt/comments/modernComment_15D_BC191BA8.xml><?xml version="1.0" encoding="utf-8"?>
<p188:cmLst xmlns:a="http://schemas.openxmlformats.org/drawingml/2006/main" xmlns:r="http://schemas.openxmlformats.org/officeDocument/2006/relationships" xmlns:p188="http://schemas.microsoft.com/office/powerpoint/2018/8/main">
  <p188:cm id="{C52FC8BF-4BBD-4A64-ADBE-3EA435412DD7}" authorId="{82DBE805-B62A-FD66-FF1A-9BA47F10FC56}" status="resolved" created="2024-04-29T17:22:16.986">
    <ac:txMkLst xmlns:ac="http://schemas.microsoft.com/office/drawing/2013/main/command">
      <pc:docMk xmlns:pc="http://schemas.microsoft.com/office/powerpoint/2013/main/command"/>
      <pc:sldMk xmlns:pc="http://schemas.microsoft.com/office/powerpoint/2013/main/command" cId="3155762088" sldId="349"/>
      <ac:spMk id="5" creationId="{E5A328AA-8CB3-72F1-12DE-E2792B4E7179}"/>
      <ac:txMk cp="199">
        <ac:context len="257" hash="20574258"/>
      </ac:txMk>
    </ac:txMkLst>
    <p188:pos x="4250727" y="2142903"/>
    <p188:replyLst>
      <p188:reply id="{43EC1AD2-83C4-E94C-9A3E-62D21D74BC69}" authorId="{CE8FCCA3-3E34-4B87-21B0-87C7808ED305}" created="2024-04-30T14:29:35.568">
        <p188:txBody>
          <a:bodyPr/>
          <a:lstStyle/>
          <a:p>
            <a:r>
              <a:rPr lang="en-US"/>
              <a:t>Yup</a:t>
            </a:r>
          </a:p>
        </p188:txBody>
      </p188:reply>
    </p188:replyLst>
    <p188:txBody>
      <a:bodyPr/>
      <a:lstStyle/>
      <a:p>
        <a:r>
          <a:rPr lang="en-US"/>
          <a:t>I had thought awhile ago we edited this report title to avoid any mention of autopilot? </a:t>
        </a:r>
      </a:p>
    </p188:txBody>
  </p188:cm>
</p188:cmLst>
</file>

<file path=ppt/comments/modernComment_15E_DD1AD644.xml><?xml version="1.0" encoding="utf-8"?>
<p188:cmLst xmlns:a="http://schemas.openxmlformats.org/drawingml/2006/main" xmlns:r="http://schemas.openxmlformats.org/officeDocument/2006/relationships" xmlns:p188="http://schemas.microsoft.com/office/powerpoint/2018/8/main">
  <p188:cm id="{5504F64B-6D51-4742-BA67-33D5DB9CFCD3}" authorId="{82DBE805-B62A-FD66-FF1A-9BA47F10FC56}" status="resolved" created="2024-04-29T17:25:26.644">
    <ac:deMkLst xmlns:ac="http://schemas.microsoft.com/office/drawing/2013/main/command">
      <pc:docMk xmlns:pc="http://schemas.microsoft.com/office/powerpoint/2013/main/command"/>
      <pc:sldMk xmlns:pc="http://schemas.microsoft.com/office/powerpoint/2013/main/command" cId="3709523524" sldId="350"/>
      <ac:spMk id="5" creationId="{E5A328AA-8CB3-72F1-12DE-E2792B4E7179}"/>
    </ac:deMkLst>
    <p188:replyLst>
      <p188:reply id="{CA437519-7568-874C-AF33-341BFC79DBC0}" authorId="{CE8FCCA3-3E34-4B87-21B0-87C7808ED305}" created="2024-04-30T15:29:43.193">
        <p188:txBody>
          <a:bodyPr/>
          <a:lstStyle/>
          <a:p>
            <a:r>
              <a:rPr lang="en-US"/>
              <a:t>I’d rather not say “a chance at at least”… does switching it to recommendations work? </a:t>
            </a:r>
          </a:p>
        </p188:txBody>
      </p188:reply>
      <p188:reply id="{78964434-66A8-4510-A6DD-9398B53701A5}" authorId="{82DBE805-B62A-FD66-FF1A-9BA47F10FC56}" created="2024-04-30T16:56:44.500">
        <p188:txBody>
          <a:bodyPr/>
          <a:lstStyle/>
          <a:p>
            <a:r>
              <a:rPr lang="en-US"/>
              <a:t>that is fine</a:t>
            </a:r>
          </a:p>
        </p188:txBody>
      </p188:reply>
    </p188:replyLst>
    <p188:txBody>
      <a:bodyPr/>
      <a:lstStyle/>
      <a:p>
        <a:r>
          <a:rPr lang="en-US"/>
          <a:t>putting in quotes here</a:t>
        </a:r>
      </a:p>
    </p188:txBody>
  </p188:cm>
</p188:cmLst>
</file>

<file path=ppt/comments/modernComment_163_692826AF.xml><?xml version="1.0" encoding="utf-8"?>
<p188:cmLst xmlns:a="http://schemas.openxmlformats.org/drawingml/2006/main" xmlns:r="http://schemas.openxmlformats.org/officeDocument/2006/relationships" xmlns:p188="http://schemas.microsoft.com/office/powerpoint/2018/8/main">
  <p188:cm id="{3387E17D-E4C9-41AA-B526-7FF12A3BECE6}" authorId="{C237F0A7-AEA7-2B98-656E-D49941B444A3}" status="resolved" created="2024-04-29T13:52:19.019" complete="100000">
    <ac:txMkLst xmlns:ac="http://schemas.microsoft.com/office/drawing/2013/main/command">
      <pc:docMk xmlns:pc="http://schemas.microsoft.com/office/powerpoint/2013/main/command"/>
      <pc:sldMk xmlns:pc="http://schemas.microsoft.com/office/powerpoint/2013/main/command" cId="1764239023" sldId="355"/>
      <ac:spMk id="5" creationId="{E5A328AA-8CB3-72F1-12DE-E2792B4E7179}"/>
      <ac:txMk cp="322">
        <ac:context len="334" hash="4098541087"/>
      </ac:txMk>
    </ac:txMkLst>
    <p188:pos x="10658961" y="2638318"/>
    <p188:replyLst>
      <p188:reply id="{B500C3C1-3BE0-408E-8C3F-894075260C33}" authorId="{82DBE805-B62A-FD66-FF1A-9BA47F10FC56}" created="2024-04-29T16:04:08.346">
        <p188:txBody>
          <a:bodyPr/>
          <a:lstStyle/>
          <a:p>
            <a:r>
              <a:rPr lang="en-US"/>
              <a:t>I will wait for Lenny's input here, but I if these are based off the backtest results I do not think this will be workable since we do not want to compound these perfectly timed trades from a backtest and make it seem like real people saw these results. </a:t>
            </a:r>
          </a:p>
        </p188:txBody>
      </p188:reply>
      <p188:reply id="{9307F69E-BC18-1447-8210-9EDEA7844075}" authorId="{CE8FCCA3-3E34-4B87-21B0-87C7808ED305}" created="2024-04-30T13:59:38.610">
        <p188:txBody>
          <a:bodyPr/>
          <a:lstStyle/>
          <a:p>
            <a:r>
              <a:rPr lang="en-US"/>
              <a:t>It’s on the email thread how I did this. It’s not compounding. It’s putting the same amount in every trade — around 2100 based on the number of contracts. We did the same kind of thing with dark ticker and other stuff. Just showing what $X amount in every trade will do. </a:t>
            </a:r>
          </a:p>
        </p188:txBody>
      </p188:reply>
      <p188:reply id="{B825CBC0-08D5-4A1F-9D00-E26337800096}" authorId="{82DBE805-B62A-FD66-FF1A-9BA47F10FC56}" created="2024-04-30T17:03:40.134">
        <p188:txBody>
          <a:bodyPr/>
          <a:lstStyle/>
          <a:p>
            <a:r>
              <a:rPr lang="en-US"/>
              <a:t>I will defer to Lenny here, but my issue is that this reads like this was done in a week, but this was over 6 earnings right? So 1.5 years? </a:t>
            </a:r>
          </a:p>
        </p188:txBody>
      </p188:reply>
      <p188:reply id="{C3FAB94D-8148-4EEB-80DF-700B798B7F93}" authorId="{C237F0A7-AEA7-2B98-656E-D49941B444A3}" created="2024-05-01T14:57:35.149">
        <p188:txBody>
          <a:bodyPr/>
          <a:lstStyle/>
          <a:p>
            <a:r>
              <a:rPr lang="en-US"/>
              <a:t>The main issue I have with this is that both legs might not be actionable at the same time making these more hypothetical based on the best we have. This was OK in the previous promo because we were using end of day pricing, but with this there is no way of knowing if the high price and low price traded at the same time. My best guess is no because for some of the example the low was also the close and the high wasn’t. </a:t>
            </a:r>
          </a:p>
        </p188:txBody>
      </p188:reply>
      <p188:reply id="{2B072929-6375-7F4F-8304-14D0AE3AE991}" authorId="{CE8FCCA3-3E34-4B87-21B0-87C7808ED305}" created="2024-05-01T18:47:14.987">
        <p188:txBody>
          <a:bodyPr/>
          <a:lstStyle/>
          <a:p>
            <a:r>
              <a:rPr lang="en-US"/>
              <a:t>I think we addressed this… also I think the profit is over 10k rather than 20k. </a:t>
            </a:r>
          </a:p>
        </p188:txBody>
      </p188:reply>
      <p188:reply id="{9F407702-C30B-4244-BFF7-64E23F478C31}" authorId="{C237F0A7-AEA7-2B98-656E-D49941B444A3}" created="2024-05-03T12:51:16.210">
        <p188:txBody>
          <a:bodyPr/>
          <a:lstStyle/>
          <a:p>
            <a:r>
              <a:rPr lang="en-US"/>
              <a:t>Yes, $10,418 as we discussed on the call</a:t>
            </a:r>
          </a:p>
        </p188:txBody>
      </p188:reply>
    </p188:replyLst>
    <p188:txBody>
      <a:bodyPr/>
      <a:lstStyle/>
      <a:p>
        <a:r>
          <a:rPr lang="en-US"/>
          <a:t>How are you getting the $2,100 generates $20,000 in profits?</a:t>
        </a:r>
      </a:p>
    </p188:txBody>
  </p188:cm>
</p188:cmLst>
</file>

<file path=ppt/comments/modernComment_168_69A89277.xml><?xml version="1.0" encoding="utf-8"?>
<p188:cmLst xmlns:a="http://schemas.openxmlformats.org/drawingml/2006/main" xmlns:r="http://schemas.openxmlformats.org/officeDocument/2006/relationships" xmlns:p188="http://schemas.microsoft.com/office/powerpoint/2018/8/main">
  <p188:cm id="{53FCCD6E-6ABC-4661-82D0-1D87A4BB1070}" authorId="{C237F0A7-AEA7-2B98-656E-D49941B444A3}" status="resolved" created="2024-04-29T15:35:59.820">
    <pc:sldMkLst xmlns:pc="http://schemas.microsoft.com/office/powerpoint/2013/main/command">
      <pc:docMk/>
      <pc:sldMk cId="1772655223" sldId="360"/>
    </pc:sldMkLst>
    <p188:replyLst>
      <p188:reply id="{CA808923-3470-4206-9E8E-8298AB6DB185}" authorId="{C237F0A7-AEA7-2B98-656E-D49941B444A3}" created="2024-05-01T15:21:25.511">
        <p188:txBody>
          <a:bodyPr/>
          <a:lstStyle/>
          <a:p>
            <a:r>
              <a:rPr lang="en-US"/>
              <a:t>I will reach out to Jonathan for the next round.</a:t>
            </a:r>
          </a:p>
        </p188:txBody>
      </p188:reply>
      <p188:reply id="{175CDD51-4CE6-4B9A-9B1B-136CD7C71823}" authorId="{C237F0A7-AEA7-2B98-656E-D49941B444A3}" created="2024-05-03T13:22:33.599">
        <p188:txBody>
          <a:bodyPr/>
          <a:lstStyle/>
          <a:p>
            <a:r>
              <a:rPr lang="en-US"/>
              <a:t>This is OK</a:t>
            </a:r>
          </a:p>
        </p188:txBody>
      </p188:reply>
    </p188:replyLst>
    <p188:txBody>
      <a:bodyPr/>
      <a:lstStyle/>
      <a:p>
        <a:r>
          <a:rPr lang="en-US"/>
          <a:t>Please provide backup</a:t>
        </a:r>
      </a:p>
    </p188:txBody>
  </p188:cm>
  <p188:cm id="{2670B695-A7BE-4164-9FE5-BB5A3DF204FF}" authorId="{82DBE805-B62A-FD66-FF1A-9BA47F10FC56}" status="resolved" created="2024-04-29T16:31:11.248">
    <ac:deMkLst xmlns:ac="http://schemas.microsoft.com/office/drawing/2013/main/command">
      <pc:docMk xmlns:pc="http://schemas.microsoft.com/office/powerpoint/2013/main/command"/>
      <pc:sldMk xmlns:pc="http://schemas.microsoft.com/office/powerpoint/2013/main/command" cId="1772655223" sldId="360"/>
      <ac:spMk id="5" creationId="{E5A328AA-8CB3-72F1-12DE-E2792B4E7179}"/>
    </ac:deMkLst>
    <p188:txBody>
      <a:bodyPr/>
      <a:lstStyle/>
      <a:p>
        <a:r>
          <a:rPr lang="en-US"/>
          <a:t>we need more top/best language to address typicality. </a:t>
        </a:r>
      </a:p>
    </p188:txBody>
  </p188:cm>
  <p188:cm id="{D9CBAE9D-520F-4349-94D0-7652E6AC3198}" authorId="{709D4A8D-7CFB-C58D-6751-03DF6B036009}" created="2025-03-19T13:23:03.698">
    <pc:sldMkLst xmlns:pc="http://schemas.microsoft.com/office/powerpoint/2013/main/command">
      <pc:docMk/>
      <pc:sldMk cId="1772655223" sldId="360"/>
    </pc:sldMkLst>
    <p188:txBody>
      <a:bodyPr/>
      <a:lstStyle/>
      <a:p>
        <a:r>
          <a:rPr lang="en-US"/>
          <a:t>You can say “more than 2100 wins”
76% win rate is OK
Gains are OK</a:t>
        </a:r>
      </a:p>
    </p188:txBody>
  </p188:cm>
</p188:cmLst>
</file>

<file path=ppt/comments/modernComment_16A_B5C45F7E.xml><?xml version="1.0" encoding="utf-8"?>
<p188:cmLst xmlns:a="http://schemas.openxmlformats.org/drawingml/2006/main" xmlns:r="http://schemas.openxmlformats.org/officeDocument/2006/relationships" xmlns:p188="http://schemas.microsoft.com/office/powerpoint/2018/8/main">
  <p188:cm id="{FD88F280-58A3-8545-9C02-D36A205C77CD}" authorId="{CE8FCCA3-3E34-4B87-21B0-87C7808ED305}" created="2025-03-18T16:49:51.981">
    <pc:sldMkLst xmlns:pc="http://schemas.microsoft.com/office/powerpoint/2013/main/command">
      <pc:docMk/>
      <pc:sldMk cId="3049545598" sldId="362"/>
    </pc:sldMkLst>
    <p188:txBody>
      <a:bodyPr/>
      <a:lstStyle/>
      <a:p>
        <a:r>
          <a:rPr lang="en-US"/>
          <a:t>Please make it look like screenshot… but only use Year to date numbers </a:t>
        </a:r>
      </a:p>
    </p188:txBody>
  </p188:cm>
  <p188:cm id="{5BCC614E-BAF4-47A1-9F7A-ED49D1751A72}" authorId="{709D4A8D-7CFB-C58D-6751-03DF6B036009}" created="2025-03-19T13:39:25.045">
    <pc:sldMkLst xmlns:pc="http://schemas.microsoft.com/office/powerpoint/2013/main/command">
      <pc:docMk/>
      <pc:sldMk cId="3049545598" sldId="362"/>
    </pc:sldMkLst>
    <p188:txBody>
      <a:bodyPr/>
      <a:lstStyle/>
      <a:p>
        <a:r>
          <a:rPr lang="en-US"/>
          <a:t>This is OK</a:t>
        </a:r>
      </a:p>
    </p188:txBody>
  </p188:cm>
</p188:cmLst>
</file>

<file path=ppt/comments/modernComment_16B_BE1F665A.xml><?xml version="1.0" encoding="utf-8"?>
<p188:cmLst xmlns:a="http://schemas.openxmlformats.org/drawingml/2006/main" xmlns:r="http://schemas.openxmlformats.org/officeDocument/2006/relationships" xmlns:p188="http://schemas.microsoft.com/office/powerpoint/2018/8/main">
  <p188:cm id="{68B3575A-9460-4444-A1DD-54B9790BC067}" authorId="{C237F0A7-AEA7-2B98-656E-D49941B444A3}" status="resolved" created="2024-04-29T15:36:25.035" complete="100000">
    <pc:sldMkLst xmlns:pc="http://schemas.microsoft.com/office/powerpoint/2013/main/command">
      <pc:docMk/>
      <pc:sldMk cId="3189728858" sldId="363"/>
    </pc:sldMkLst>
    <p188:replyLst>
      <p188:reply id="{01A12829-92F9-4BAD-8D4A-24B5391D7F9B}" authorId="{C237F0A7-AEA7-2B98-656E-D49941B444A3}" created="2024-05-01T15:22:03.302">
        <p188:txBody>
          <a:bodyPr/>
          <a:lstStyle/>
          <a:p>
            <a:r>
              <a:rPr lang="en-US"/>
              <a:t>Will reach out to Jonathan for next round.</a:t>
            </a:r>
          </a:p>
        </p188:txBody>
      </p188:reply>
      <p188:reply id="{4963EA7A-5413-4704-A149-8625181FC628}" authorId="{C237F0A7-AEA7-2B98-656E-D49941B444A3}" created="2024-05-03T13:27:10.829">
        <p188:txBody>
          <a:bodyPr/>
          <a:lstStyle/>
          <a:p>
            <a:r>
              <a:rPr lang="en-US"/>
              <a:t>The 195 includes triples so we should adjust that to 185.
13 hedge winners
52 overnight/earnings
</a:t>
            </a:r>
          </a:p>
        </p188:txBody>
      </p188:reply>
    </p188:replyLst>
    <p188:txBody>
      <a:bodyPr/>
      <a:lstStyle/>
      <a:p>
        <a:r>
          <a:rPr lang="en-US"/>
          <a:t>Please provide backup</a:t>
        </a:r>
      </a:p>
    </p188:txBody>
  </p188:cm>
  <p188:cm id="{71E986E1-F374-4883-AF01-EC784C7D3261}" authorId="{709D4A8D-7CFB-C58D-6751-03DF6B036009}" created="2025-03-19T13:39:15.678">
    <pc:sldMkLst xmlns:pc="http://schemas.microsoft.com/office/powerpoint/2013/main/command">
      <pc:docMk/>
      <pc:sldMk cId="3189728858" sldId="363"/>
    </pc:sldMkLst>
    <p188:txBody>
      <a:bodyPr/>
      <a:lstStyle/>
      <a:p>
        <a:r>
          <a:rPr lang="en-US"/>
          <a:t>Updated
Same as the previous slide we should be clear these are just closed and not opened and closed in 2024.</a:t>
        </a:r>
      </a:p>
    </p188:txBody>
  </p188:cm>
  <p188:cm id="{C609D215-DB65-4C60-9A34-B7301A11704F}" authorId="{14FB2364-4D82-BC65-4D5C-C7228A9CFB9E}" created="2025-03-20T13:30:24.065">
    <ac:txMkLst xmlns:ac="http://schemas.microsoft.com/office/drawing/2013/main/command">
      <pc:docMk xmlns:pc="http://schemas.microsoft.com/office/powerpoint/2013/main/command"/>
      <pc:sldMk xmlns:pc="http://schemas.microsoft.com/office/powerpoint/2013/main/command" cId="3189728858" sldId="363"/>
      <ac:spMk id="7" creationId="{99CEE87A-CCAB-EAFB-EE41-FE5B84B8EF03}"/>
      <ac:txMk cp="10" len="6">
        <ac:context len="37" hash="4029676225"/>
      </ac:txMk>
    </ac:txMkLst>
    <p188:pos x="4242488" y="335736"/>
    <p188:txBody>
      <a:bodyPr/>
      <a:lstStyle/>
      <a:p>
        <a:r>
          <a:rPr lang="en-US"/>
          <a:t>added</a:t>
        </a:r>
      </a:p>
    </p188:txBody>
  </p188:cm>
</p188:cmLst>
</file>

<file path=ppt/comments/modernComment_16C_BB789322.xml><?xml version="1.0" encoding="utf-8"?>
<p188:cmLst xmlns:a="http://schemas.openxmlformats.org/drawingml/2006/main" xmlns:r="http://schemas.openxmlformats.org/officeDocument/2006/relationships" xmlns:p188="http://schemas.microsoft.com/office/powerpoint/2018/8/main">
  <p188:cm id="{7BC85CBB-15F1-5643-9B70-BF12226FF67C}" authorId="{C237F0A7-AEA7-2B98-656E-D49941B444A3}" status="resolved" created="2024-04-29T15:30:58.132">
    <pc:sldMkLst xmlns:pc="http://schemas.microsoft.com/office/powerpoint/2013/main/command">
      <pc:docMk/>
      <pc:sldMk cId="2704597286" sldId="364"/>
    </pc:sldMkLst>
    <p188:txBody>
      <a:bodyPr/>
      <a:lstStyle/>
      <a:p>
        <a:r>
          <a:rPr lang="en-US"/>
          <a:t>These are OK</a:t>
        </a:r>
      </a:p>
    </p188:txBody>
  </p188:cm>
  <p188:cm id="{ED1A9C92-76FE-8E46-ADD7-E11B25FEF9C0}" authorId="{82DBE805-B62A-FD66-FF1A-9BA47F10FC56}" status="resolved" created="2024-04-29T16:26:45.841">
    <ac:txMkLst xmlns:ac="http://schemas.microsoft.com/office/drawing/2013/main/command">
      <pc:docMk xmlns:pc="http://schemas.microsoft.com/office/powerpoint/2013/main/command"/>
      <pc:sldMk xmlns:pc="http://schemas.microsoft.com/office/powerpoint/2013/main/command" cId="3145241378" sldId="364"/>
      <ac:spMk id="2" creationId="{21955FFF-94F9-53A8-B905-C4594C8E6C99}"/>
      <ac:txMk cp="16">
        <ac:context len="20" hash="436598439"/>
      </ac:txMk>
    </ac:txMkLst>
    <p188:pos x="9490941" y="320210"/>
    <p188:txBody>
      <a:bodyPr/>
      <a:lstStyle/>
      <a:p>
        <a:r>
          <a:rPr lang="en-US"/>
          <a:t>We never want to say our recs are like printing money that is too get rich quick. </a:t>
        </a:r>
      </a:p>
    </p188:txBody>
  </p188:cm>
  <p188:cm id="{D30AACD6-090E-45C9-A4B5-3FCB44A1A312}" authorId="{709D4A8D-7CFB-C58D-6751-03DF6B036009}" created="2025-03-19T13:26:26.358">
    <pc:sldMkLst xmlns:pc="http://schemas.microsoft.com/office/powerpoint/2013/main/command">
      <pc:docMk/>
      <pc:sldMk cId="3145241378" sldId="364"/>
    </pc:sldMkLst>
    <p188:txBody>
      <a:bodyPr/>
      <a:lstStyle/>
      <a:p>
        <a:r>
          <a:rPr lang="en-US"/>
          <a:t>Still OK</a:t>
        </a:r>
      </a:p>
    </p188:txBody>
  </p188:cm>
</p188:cmLst>
</file>

<file path=ppt/comments/modernComment_16D_35C177B8.xml><?xml version="1.0" encoding="utf-8"?>
<p188:cmLst xmlns:a="http://schemas.openxmlformats.org/drawingml/2006/main" xmlns:r="http://schemas.openxmlformats.org/officeDocument/2006/relationships" xmlns:p188="http://schemas.microsoft.com/office/powerpoint/2018/8/main">
  <p188:cm id="{C3448A84-E31C-AC44-90FC-A66115E68482}" authorId="{C237F0A7-AEA7-2B98-656E-D49941B444A3}" status="resolved" created="2024-04-29T15:35:40.155">
    <pc:sldMkLst xmlns:pc="http://schemas.microsoft.com/office/powerpoint/2013/main/command">
      <pc:docMk/>
      <pc:sldMk cId="3375879454" sldId="365"/>
    </pc:sldMkLst>
    <p188:txBody>
      <a:bodyPr/>
      <a:lstStyle/>
      <a:p>
        <a:r>
          <a:rPr lang="en-US"/>
          <a:t>These are OK</a:t>
        </a:r>
      </a:p>
    </p188:txBody>
  </p188:cm>
  <p188:cm id="{FBB12D19-5036-FB4D-BA0C-0E7B81B38AB9}" authorId="{82DBE805-B62A-FD66-FF1A-9BA47F10FC56}" status="resolved" created="2024-04-29T16:27:14.586">
    <ac:deMkLst xmlns:ac="http://schemas.microsoft.com/office/drawing/2013/main/command">
      <pc:docMk xmlns:pc="http://schemas.microsoft.com/office/powerpoint/2013/main/command"/>
      <pc:sldMk xmlns:pc="http://schemas.microsoft.com/office/powerpoint/2013/main/command" cId="901871544" sldId="365"/>
      <ac:spMk id="2" creationId="{21955FFF-94F9-53A8-B905-C4594C8E6C99}"/>
    </ac:deMkLst>
    <p188:txBody>
      <a:bodyPr/>
      <a:lstStyle/>
      <a:p>
        <a:r>
          <a:rPr lang="en-US"/>
          <a:t>Cut printing money here</a:t>
        </a:r>
      </a:p>
    </p188:txBody>
  </p188:cm>
  <p188:cm id="{7EF913F2-F17C-4B37-A127-4231D3A6DBCE}" authorId="{709D4A8D-7CFB-C58D-6751-03DF6B036009}" created="2025-03-19T13:26:40.247">
    <pc:sldMkLst xmlns:pc="http://schemas.microsoft.com/office/powerpoint/2013/main/command">
      <pc:docMk/>
      <pc:sldMk cId="901871544" sldId="365"/>
    </pc:sldMkLst>
    <p188:txBody>
      <a:bodyPr/>
      <a:lstStyle/>
      <a:p>
        <a:r>
          <a:rPr lang="en-US"/>
          <a:t>Still OK</a:t>
        </a:r>
      </a:p>
    </p188:txBody>
  </p188:cm>
</p188:cmLst>
</file>

<file path=ppt/comments/modernComment_178_546250BB.xml><?xml version="1.0" encoding="utf-8"?>
<p188:cmLst xmlns:a="http://schemas.openxmlformats.org/drawingml/2006/main" xmlns:r="http://schemas.openxmlformats.org/officeDocument/2006/relationships" xmlns:p188="http://schemas.microsoft.com/office/powerpoint/2018/8/main">
  <p188:cm id="{486E2B5A-178E-C14F-8F02-B50488EF0566}" authorId="{82DBE805-B62A-FD66-FF1A-9BA47F10FC56}" created="2024-04-29T16:57:49.084">
    <ac:deMkLst xmlns:ac="http://schemas.microsoft.com/office/drawing/2013/main/command">
      <pc:docMk xmlns:pc="http://schemas.microsoft.com/office/powerpoint/2013/main/command"/>
      <pc:sldMk xmlns:pc="http://schemas.microsoft.com/office/powerpoint/2013/main/command" cId="1415729339" sldId="376"/>
      <ac:spMk id="27" creationId="{0BECF85B-BE5A-C52A-A4E8-8BA9B627F608}"/>
    </ac:deMkLst>
    <p188:txBody>
      <a:bodyPr/>
      <a:lstStyle/>
      <a:p>
        <a:r>
          <a:rPr lang="en-US"/>
          <a:t>we need to make sure the timeframe is added in audio and visual</a:t>
        </a:r>
      </a:p>
    </p188:txBody>
  </p188:cm>
</p188:cmLst>
</file>

<file path=ppt/comments/modernComment_17B_2F410F30.xml><?xml version="1.0" encoding="utf-8"?>
<p188:cmLst xmlns:a="http://schemas.openxmlformats.org/drawingml/2006/main" xmlns:r="http://schemas.openxmlformats.org/officeDocument/2006/relationships" xmlns:p188="http://schemas.microsoft.com/office/powerpoint/2018/8/main">
  <p188:cm id="{93C530A9-47D0-48A1-A230-357F5FAD4F09}" authorId="{C237F0A7-AEA7-2B98-656E-D49941B444A3}" status="resolved" created="2024-04-29T15:36:12.833" complete="100000">
    <pc:sldMkLst xmlns:pc="http://schemas.microsoft.com/office/powerpoint/2013/main/command">
      <pc:docMk/>
      <pc:sldMk cId="792792880" sldId="362"/>
    </pc:sldMkLst>
    <p188:replyLst>
      <p188:reply id="{49611DE4-A4CE-4602-8C48-618FD5F4D320}" authorId="{C237F0A7-AEA7-2B98-656E-D49941B444A3}" created="2024-05-01T15:21:45.990">
        <p188:txBody>
          <a:bodyPr/>
          <a:lstStyle/>
          <a:p>
            <a:r>
              <a:rPr lang="en-US"/>
              <a:t>I will reach out to Jonathan.</a:t>
            </a:r>
          </a:p>
        </p188:txBody>
      </p188:reply>
      <p188:reply id="{23377B22-96F4-4FC9-AA8B-5E560748600B}" authorId="{C237F0A7-AEA7-2B98-656E-D49941B444A3}" created="2024-05-03T13:24:20.763">
        <p188:txBody>
          <a:bodyPr/>
          <a:lstStyle/>
          <a:p>
            <a:r>
              <a:rPr lang="en-US"/>
              <a:t>Showed should be changed to closed. Closed is more appropriate since some of these trade were opened in prior years.
Legal - The average of those closed was negative.</a:t>
            </a:r>
          </a:p>
        </p188:txBody>
      </p188:reply>
    </p188:replyLst>
    <p188:txBody>
      <a:bodyPr/>
      <a:lstStyle/>
      <a:p>
        <a:r>
          <a:rPr lang="en-US"/>
          <a:t>Please provide backup</a:t>
        </a:r>
      </a:p>
    </p188:txBody>
  </p188:cm>
  <p188:cm id="{EB7C93FA-A27F-4ED5-8242-467210BCC63C}" authorId="{82DBE805-B62A-FD66-FF1A-9BA47F10FC56}" status="resolved" created="2024-05-03T17:47:54.553">
    <pc:sldMkLst xmlns:pc="http://schemas.microsoft.com/office/powerpoint/2013/main/command">
      <pc:docMk/>
      <pc:sldMk cId="792792880" sldId="362"/>
    </pc:sldMkLst>
    <p188:txBody>
      <a:bodyPr/>
      <a:lstStyle/>
      <a:p>
        <a:r>
          <a:rPr lang="en-US"/>
          <a:t>Since the overall TR in 2023 was negative can we just get a nod to losses here...something like 'now we are not perfect' or 'of course loses happen'..</a:t>
        </a:r>
      </a:p>
    </p188:txBody>
  </p188:cm>
  <p188:cm id="{55885695-9F3F-4FA9-9779-663CE52ED615}" authorId="{709D4A8D-7CFB-C58D-6751-03DF6B036009}" created="2025-03-19T13:34:08.156">
    <ac:deMkLst xmlns:ac="http://schemas.microsoft.com/office/drawing/2013/main/command">
      <pc:docMk xmlns:pc="http://schemas.microsoft.com/office/powerpoint/2013/main/command"/>
      <pc:sldMk xmlns:pc="http://schemas.microsoft.com/office/powerpoint/2013/main/command" cId="792792880" sldId="379"/>
      <ac:spMk id="5" creationId="{E5A328AA-8CB3-72F1-12DE-E2792B4E7179}"/>
    </ac:deMkLst>
    <p188:replyLst>
      <p188:reply id="{13D851C6-B83A-DE45-9ED0-D7C21B5478A5}" authorId="{CE8FCCA3-3E34-4B87-21B0-87C7808ED305}" created="2025-03-19T14:48:41.655">
        <p188:txBody>
          <a:bodyPr/>
          <a:lstStyle/>
          <a:p>
            <a:r>
              <a:rPr lang="en-US"/>
              <a:t>Ok</a:t>
            </a:r>
          </a:p>
        </p188:txBody>
      </p188:reply>
      <p188:reply id="{A424BCED-B88B-4DF1-B8B4-DA45CA8F30D6}" authorId="{14FB2364-4D82-BC65-4D5C-C7228A9CFB9E}" created="2025-03-20T13:30:11.255">
        <p188:txBody>
          <a:bodyPr/>
          <a:lstStyle/>
          <a:p>
            <a:r>
              <a:rPr lang="en-US"/>
              <a:t>added</a:t>
            </a:r>
          </a:p>
        </p188:txBody>
      </p188:reply>
    </p188:replyLst>
    <p188:txBody>
      <a:bodyPr/>
      <a:lstStyle/>
      <a:p>
        <a:r>
          <a:rPr lang="en-US"/>
          <a:t>Updated based on closed only. We will need to include the hold time average of 31 days.
Average trade was 5.74%
I think hit makes it sound like all these were opened and closed in 2024 since there are some from previous year. </a:t>
        </a:r>
      </a:p>
    </p188:txBody>
  </p188:cm>
</p188:cmLst>
</file>

<file path=ppt/comments/modernComment_17C_19290872.xml><?xml version="1.0" encoding="utf-8"?>
<p188:cmLst xmlns:a="http://schemas.openxmlformats.org/drawingml/2006/main" xmlns:r="http://schemas.openxmlformats.org/officeDocument/2006/relationships" xmlns:p188="http://schemas.microsoft.com/office/powerpoint/2018/8/main">
  <p188:cm id="{E1D0124E-CE96-42A8-BBEB-86A7732EE325}" authorId="{14FB2364-4D82-BC65-4D5C-C7228A9CFB9E}" created="2025-03-18T17:55:44.079">
    <pc:sldMkLst xmlns:pc="http://schemas.microsoft.com/office/powerpoint/2013/main/command">
      <pc:docMk/>
      <pc:sldMk cId="422119538" sldId="380"/>
    </pc:sldMkLst>
    <p188:txBody>
      <a:bodyPr/>
      <a:lstStyle/>
      <a:p>
        <a:r>
          <a:rPr lang="en-US"/>
          <a:t>I updated these stats</a:t>
        </a:r>
      </a:p>
    </p188:txBody>
  </p188:cm>
</p188:cmLst>
</file>

<file path=ppt/comments/modernComment_17E_FA6A5E11.xml><?xml version="1.0" encoding="utf-8"?>
<p188:cmLst xmlns:a="http://schemas.openxmlformats.org/drawingml/2006/main" xmlns:r="http://schemas.openxmlformats.org/officeDocument/2006/relationships" xmlns:p188="http://schemas.microsoft.com/office/powerpoint/2018/8/main">
  <p188:cm id="{AAD9E92C-A60B-46A2-A4CF-3353D3870378}" authorId="{709D4A8D-7CFB-C58D-6751-03DF6B036009}" created="2025-03-19T13:44:12.879">
    <pc:sldMkLst xmlns:pc="http://schemas.microsoft.com/office/powerpoint/2013/main/command">
      <pc:docMk/>
      <pc:sldMk cId="4201274897" sldId="382"/>
    </pc:sldMkLst>
    <p188:replyLst>
      <p188:reply id="{D59107D2-5C07-F34C-9567-E4BB90777400}" authorId="{CE8FCCA3-3E34-4B87-21B0-87C7808ED305}" created="2025-03-19T14:41:14.960">
        <p188:txBody>
          <a:bodyPr/>
          <a:lstStyle/>
          <a:p>
            <a:r>
              <a:rPr lang="en-US"/>
              <a:t>He’s going to talk about his strategy for using leaps. How they allow less money to control more shares. And how he especially likes them for non-dividend stocks. He’s just talking about his strategy for leaps. 
</a:t>
            </a:r>
          </a:p>
        </p188:txBody>
      </p188:reply>
    </p188:replyLst>
    <p188:txBody>
      <a:bodyPr/>
      <a:lstStyle/>
      <a:p>
        <a:r>
          <a:rPr lang="en-US"/>
          <a:t>Nick can you give us some insight into what Karim plans to say? </a:t>
        </a:r>
      </a:p>
    </p188:txBody>
  </p188:cm>
</p188:cmLst>
</file>

<file path=ppt/comments/modernComment_17F_92693253.xml><?xml version="1.0" encoding="utf-8"?>
<p188:cmLst xmlns:a="http://schemas.openxmlformats.org/drawingml/2006/main" xmlns:r="http://schemas.openxmlformats.org/officeDocument/2006/relationships" xmlns:p188="http://schemas.microsoft.com/office/powerpoint/2018/8/main">
  <p188:cm id="{D39AD177-A41A-2B4E-B90D-B2EA8671A487}" authorId="{C237F0A7-AEA7-2B98-656E-D49941B444A3}" status="resolved" created="2024-04-29T15:04:53.396">
    <pc:sldMkLst xmlns:pc="http://schemas.microsoft.com/office/powerpoint/2013/main/command">
      <pc:docMk/>
      <pc:sldMk cId="3672865146" sldId="324"/>
    </pc:sldMkLst>
    <p188:txBody>
      <a:bodyPr/>
      <a:lstStyle/>
      <a:p>
        <a:r>
          <a:rPr lang="en-US"/>
          <a:t>Move big!</a:t>
        </a:r>
      </a:p>
    </p188:txBody>
  </p188:cm>
  <p188:cm id="{4C92BA44-534A-7242-AA3B-E4803D89394A}" authorId="{82DBE805-B62A-FD66-FF1A-9BA47F10FC56}" status="resolved" created="2024-04-29T16:23:45.072">
    <ac:deMkLst xmlns:ac="http://schemas.microsoft.com/office/drawing/2013/main/command">
      <pc:docMk xmlns:pc="http://schemas.microsoft.com/office/powerpoint/2013/main/command"/>
      <pc:sldMk xmlns:pc="http://schemas.microsoft.com/office/powerpoint/2013/main/command" cId="2456367699" sldId="383"/>
      <ac:spMk id="5" creationId="{446B9EEA-AF1E-3A94-DA92-C73024709E95}"/>
    </ac:deMkLst>
    <p188:txBody>
      <a:bodyPr/>
      <a:lstStyle/>
      <a:p>
        <a:r>
          <a:rPr lang="en-US"/>
          <a:t>added we need to be clear what type of trading this is</a:t>
        </a:r>
      </a:p>
    </p188:txBody>
  </p188:cm>
  <p188:cm id="{787BC5AF-A542-1A4D-9596-CA7C0C257CF3}" authorId="{82DBE805-B62A-FD66-FF1A-9BA47F10FC56}" status="resolved" created="2024-04-29T16:24:09.161">
    <ac:deMkLst xmlns:ac="http://schemas.microsoft.com/office/drawing/2013/main/command">
      <pc:docMk xmlns:pc="http://schemas.microsoft.com/office/powerpoint/2013/main/command"/>
      <pc:sldMk xmlns:pc="http://schemas.microsoft.com/office/powerpoint/2013/main/command" cId="2456367699" sldId="383"/>
      <ac:spMk id="5" creationId="{446B9EEA-AF1E-3A94-DA92-C73024709E95}"/>
    </ac:deMkLst>
    <p188:replyLst>
      <p188:reply id="{FADF2AA0-DDAD-594C-B935-6473529A475B}" authorId="{CE8FCCA3-3E34-4B87-21B0-87C7808ED305}" created="2024-04-30T14:18:08.679">
        <p188:txBody>
          <a:bodyPr/>
          <a:lstStyle/>
          <a:p>
            <a:r>
              <a:rPr lang="en-US"/>
              <a:t>Again… if it moves big… the play wins. </a:t>
            </a:r>
          </a:p>
        </p188:txBody>
      </p188:reply>
    </p188:replyLst>
    <p188:txBody>
      <a:bodyPr/>
      <a:lstStyle/>
      <a:p>
        <a:r>
          <a:rPr lang="en-US"/>
          <a:t>added</a:t>
        </a:r>
      </a:p>
    </p188:txBody>
  </p188:cm>
  <p188:cm id="{7F159297-DC27-B84D-A001-F64C215584A2}" authorId="{CE8FCCA3-3E34-4B87-21B0-87C7808ED305}" status="resolved" created="2024-05-01T19:02:51.105">
    <ac:txMkLst xmlns:ac="http://schemas.microsoft.com/office/drawing/2013/main/command">
      <pc:docMk xmlns:pc="http://schemas.microsoft.com/office/powerpoint/2013/main/command"/>
      <pc:sldMk xmlns:pc="http://schemas.microsoft.com/office/powerpoint/2013/main/command" cId="2456367699" sldId="383"/>
      <ac:spMk id="5" creationId="{446B9EEA-AF1E-3A94-DA92-C73024709E95}"/>
      <ac:txMk cp="62" len="51">
        <ac:context len="267" hash="1084819462"/>
      </ac:txMk>
    </ac:txMkLst>
    <p188:pos x="7773648" y="2250522"/>
    <p188:replyLst>
      <p188:reply id="{3BDD89FC-31CA-439C-A362-20C4402E9138}" authorId="{82DBE805-B62A-FD66-FF1A-9BA47F10FC56}" created="2024-05-03T13:56:47.812">
        <p188:txBody>
          <a:bodyPr/>
          <a:lstStyle/>
          <a:p>
            <a:r>
              <a:rPr lang="en-US"/>
              <a:t>ok</a:t>
            </a:r>
          </a:p>
        </p188:txBody>
      </p188:reply>
    </p188:replyLst>
    <p188:txBody>
      <a:bodyPr/>
      <a:lstStyle/>
      <a:p>
        <a:r>
          <a:rPr lang="en-US"/>
          <a:t>Having “a goal” and “a chance at” seems like a double hedge… tried to tweak it so it’s not saying “I’m doubling my money” if that was the issue</a:t>
        </a:r>
      </a:p>
    </p188:txBody>
  </p188:cm>
  <p188:cm id="{B7839229-36B9-4AE2-9692-2F3FAE617236}" authorId="{14FB2364-4D82-BC65-4D5C-C7228A9CFB9E}" created="2025-03-18T17:57:52.198">
    <ac:deMkLst xmlns:ac="http://schemas.microsoft.com/office/drawing/2013/main/command">
      <pc:docMk xmlns:pc="http://schemas.microsoft.com/office/powerpoint/2013/main/command"/>
      <pc:sldMk xmlns:pc="http://schemas.microsoft.com/office/powerpoint/2013/main/command" cId="2456367699" sldId="383"/>
      <ac:spMk id="5" creationId="{446B9EEA-AF1E-3A94-DA92-C73024709E95}"/>
    </ac:deMkLst>
    <p188:replyLst>
      <p188:reply id="{D9519475-FF60-AB4B-AD33-DEDC15FE8AA1}" authorId="{CE8FCCA3-3E34-4B87-21B0-87C7808ED305}" created="2025-03-19T14:43:01.596">
        <p188:txBody>
          <a:bodyPr/>
          <a:lstStyle/>
          <a:p>
            <a:r>
              <a:rPr lang="en-US"/>
              <a:t>Added a line</a:t>
            </a:r>
          </a:p>
        </p188:txBody>
      </p188:reply>
    </p188:replyLst>
    <p188:txBody>
      <a:bodyPr/>
      <a:lstStyle/>
      <a:p>
        <a:r>
          <a:rPr lang="en-US"/>
          <a:t>Adding that they just have to move.</a:t>
        </a:r>
      </a:p>
    </p188:txBody>
  </p188:cm>
</p188:cmLst>
</file>

<file path=ppt/comments/modernComment_180_A0FBFE80.xml><?xml version="1.0" encoding="utf-8"?>
<p188:cmLst xmlns:a="http://schemas.openxmlformats.org/drawingml/2006/main" xmlns:r="http://schemas.openxmlformats.org/officeDocument/2006/relationships" xmlns:p188="http://schemas.microsoft.com/office/powerpoint/2018/8/main">
  <p188:cm id="{BA65CF2E-BAE9-9140-8B34-0B4566A2450E}" authorId="{C237F0A7-AEA7-2B98-656E-D49941B444A3}" status="resolved" created="2024-04-29T15:09:41.676">
    <pc:sldMkLst xmlns:pc="http://schemas.microsoft.com/office/powerpoint/2013/main/command">
      <pc:docMk/>
      <pc:sldMk cId="2304947435" sldId="286"/>
    </pc:sldMkLst>
    <p188:txBody>
      <a:bodyPr/>
      <a:lstStyle/>
      <a:p>
        <a:r>
          <a:rPr lang="en-US"/>
          <a:t>OK</a:t>
        </a:r>
      </a:p>
    </p188:txBody>
  </p188:cm>
  <p188:cm id="{0300C067-03B4-AF49-B8C6-EE1E5792876A}" authorId="{82DBE805-B62A-FD66-FF1A-9BA47F10FC56}" status="resolved" created="2024-04-29T16:25:25.625">
    <ac:deMkLst xmlns:ac="http://schemas.microsoft.com/office/drawing/2013/main/command">
      <pc:docMk xmlns:pc="http://schemas.microsoft.com/office/powerpoint/2013/main/command"/>
      <pc:sldMk xmlns:pc="http://schemas.microsoft.com/office/powerpoint/2013/main/command" cId="2700869248" sldId="384"/>
      <ac:spMk id="5" creationId="{122137AD-6322-47A2-04EF-424376484473}"/>
    </ac:deMkLst>
    <p188:txBody>
      <a:bodyPr/>
      <a:lstStyle/>
      <a:p>
        <a:r>
          <a:rPr lang="en-US"/>
          <a:t>editing since we did not personally see these gains</a:t>
        </a:r>
      </a:p>
    </p188:txBody>
  </p188:cm>
  <p188:cm id="{65E1DAE6-FBD6-47A6-99C9-9D79DC6AEE98}" authorId="{709D4A8D-7CFB-C58D-6751-03DF6B036009}" created="2025-03-19T13:41:22.668">
    <pc:sldMkLst xmlns:pc="http://schemas.microsoft.com/office/powerpoint/2013/main/command">
      <pc:docMk/>
      <pc:sldMk cId="2700869248" sldId="384"/>
    </pc:sldMkLst>
    <p188:replyLst>
      <p188:reply id="{319D8E82-D943-6947-8F33-55300BE9E4C4}" authorId="{CE8FCCA3-3E34-4B87-21B0-87C7808ED305}" created="2025-03-19T14:43:38.779">
        <p188:txBody>
          <a:bodyPr/>
          <a:lstStyle/>
          <a:p>
            <a:r>
              <a:rPr lang="en-US"/>
              <a:t>Edited out the last year</a:t>
            </a:r>
          </a:p>
        </p188:txBody>
      </p188:reply>
      <p188:reply id="{4420DC89-ED34-4C40-B0EE-B61FFE876DC7}" authorId="{709D4A8D-7CFB-C58D-6751-03DF6B036009}" created="2025-03-19T20:52:24.415">
        <p188:txBody>
          <a:bodyPr/>
          <a:lstStyle/>
          <a:p>
            <a:r>
              <a:rPr lang="en-US"/>
              <a:t>Thanks</a:t>
            </a:r>
          </a:p>
        </p188:txBody>
      </p188:reply>
    </p188:replyLst>
    <p188:txBody>
      <a:bodyPr/>
      <a:lstStyle/>
      <a:p>
        <a:r>
          <a:rPr lang="en-US"/>
          <a:t>Nick do you want to update this with something for 2024?</a:t>
        </a:r>
      </a:p>
    </p188:txBody>
  </p188:cm>
</p188:cmLst>
</file>

<file path=ppt/comments/modernComment_181_1865636C.xml><?xml version="1.0" encoding="utf-8"?>
<p188:cmLst xmlns:a="http://schemas.openxmlformats.org/drawingml/2006/main" xmlns:r="http://schemas.openxmlformats.org/officeDocument/2006/relationships" xmlns:p188="http://schemas.microsoft.com/office/powerpoint/2018/8/main">
  <p188:cm id="{748AF7B6-5822-0943-8C24-4A0BA52295C4}" authorId="{C237F0A7-AEA7-2B98-656E-D49941B444A3}" status="resolved" created="2024-04-29T15:14:24.735">
    <pc:sldMkLst xmlns:pc="http://schemas.microsoft.com/office/powerpoint/2013/main/command">
      <pc:docMk/>
      <pc:sldMk cId="3989147456" sldId="325"/>
    </pc:sldMkLst>
    <p188:txBody>
      <a:bodyPr/>
      <a:lstStyle/>
      <a:p>
        <a:r>
          <a:rPr lang="en-US"/>
          <a:t>Gains are OK	</a:t>
        </a:r>
      </a:p>
    </p188:txBody>
  </p188:cm>
  <p188:cm id="{7C84B7BD-0684-994A-B83B-767F77C5D7A9}" authorId="{82DBE805-B62A-FD66-FF1A-9BA47F10FC56}" status="resolved" created="2024-04-29T16:26:10.490">
    <ac:deMkLst xmlns:ac="http://schemas.microsoft.com/office/drawing/2013/main/command">
      <pc:docMk xmlns:pc="http://schemas.microsoft.com/office/powerpoint/2013/main/command"/>
      <pc:sldMk xmlns:pc="http://schemas.microsoft.com/office/powerpoint/2013/main/command" cId="409297772" sldId="385"/>
      <ac:spMk id="5" creationId="{03FF5C9B-60AE-C705-6589-28373A8A5F04}"/>
    </ac:deMkLst>
    <p188:txBody>
      <a:bodyPr/>
      <a:lstStyle/>
      <a:p>
        <a:r>
          <a:rPr lang="en-US"/>
          <a:t>removing 'we made' language </a:t>
        </a:r>
      </a:p>
    </p188:txBody>
  </p188:cm>
  <p188:cm id="{A4BD0D0F-9297-4F28-B977-04C906928A3E}" authorId="{709D4A8D-7CFB-C58D-6751-03DF6B036009}" created="2025-03-19T13:42:06.384">
    <pc:sldMkLst xmlns:pc="http://schemas.microsoft.com/office/powerpoint/2013/main/command">
      <pc:docMk/>
      <pc:sldMk cId="409297772" sldId="385"/>
    </pc:sldMkLst>
    <p188:replyLst>
      <p188:reply id="{0289824E-5F4A-4091-9811-892568ACB704}" authorId="{709D4A8D-7CFB-C58D-6751-03DF6B036009}" created="2025-03-19T21:00:10.275">
        <p188:txBody>
          <a:bodyPr/>
          <a:lstStyle/>
          <a:p>
            <a:r>
              <a:rPr lang="en-US"/>
              <a:t>OK historical. </a:t>
            </a:r>
          </a:p>
        </p188:txBody>
      </p188:reply>
    </p188:replyLst>
    <p188:txBody>
      <a:bodyPr/>
      <a:lstStyle/>
      <a:p>
        <a:r>
          <a:rPr lang="en-US"/>
          <a:t>Are you going to keep this or update with something from 2024?</a:t>
        </a:r>
      </a:p>
    </p188:txBody>
  </p188:cm>
</p188:cmLst>
</file>

<file path=ppt/comments/modernComment_183_5CAD091.xml><?xml version="1.0" encoding="utf-8"?>
<p188:cmLst xmlns:a="http://schemas.openxmlformats.org/drawingml/2006/main" xmlns:r="http://schemas.openxmlformats.org/officeDocument/2006/relationships" xmlns:p188="http://schemas.microsoft.com/office/powerpoint/2018/8/main">
  <p188:cm id="{9BAE4892-F363-43A7-B717-B87599757ECB}" authorId="{14FB2364-4D82-BC65-4D5C-C7228A9CFB9E}" created="2025-03-18T17:55:52.628">
    <ac:deMkLst xmlns:ac="http://schemas.microsoft.com/office/drawing/2013/main/command">
      <pc:docMk xmlns:pc="http://schemas.microsoft.com/office/powerpoint/2013/main/command"/>
      <pc:sldMk xmlns:pc="http://schemas.microsoft.com/office/powerpoint/2013/main/command" cId="97177745" sldId="387"/>
      <ac:spMk id="5" creationId="{CB731FB4-4FAC-7DD1-B70E-39479AB24BBE}"/>
    </ac:deMkLst>
    <p188:txBody>
      <a:bodyPr/>
      <a:lstStyle/>
      <a:p>
        <a:r>
          <a:rPr lang="en-US"/>
          <a:t>updated</a:t>
        </a:r>
      </a:p>
    </p188:txBody>
  </p188:cm>
</p188:cmLst>
</file>

<file path=ppt/comments/modernComment_18C_D8E8D7C8.xml><?xml version="1.0" encoding="utf-8"?>
<p188:cmLst xmlns:a="http://schemas.openxmlformats.org/drawingml/2006/main" xmlns:r="http://schemas.openxmlformats.org/officeDocument/2006/relationships" xmlns:p188="http://schemas.microsoft.com/office/powerpoint/2018/8/main">
  <p188:cm id="{E193FB3E-EAED-49BF-BF18-FA61B6DFF40C}" authorId="{14FB2364-4D82-BC65-4D5C-C7228A9CFB9E}" created="2025-03-18T18:06:01.030">
    <ac:deMkLst xmlns:ac="http://schemas.microsoft.com/office/drawing/2013/main/command">
      <pc:docMk xmlns:pc="http://schemas.microsoft.com/office/powerpoint/2013/main/command"/>
      <pc:sldMk xmlns:pc="http://schemas.microsoft.com/office/powerpoint/2013/main/command" cId="3639138248" sldId="396"/>
      <ac:spMk id="5" creationId="{2CB4701E-7B8F-6D11-B199-811FB0F730AF}"/>
    </ac:deMkLst>
    <p188:replyLst>
      <p188:reply id="{FDCE0347-6443-6E49-8729-34D155FCEA1D}" authorId="{CE8FCCA3-3E34-4B87-21B0-87C7808ED305}" created="2025-03-19T14:58:58.632">
        <p188:txBody>
          <a:bodyPr/>
          <a:lstStyle/>
          <a:p>
            <a:r>
              <a:rPr lang="en-US"/>
              <a:t>https://www.nasdaq.com/market-activity/stocks/clf/insider-activity</a:t>
            </a:r>
          </a:p>
        </p188:txBody>
      </p188:reply>
    </p188:replyLst>
    <p188:txBody>
      <a:bodyPr/>
      <a:lstStyle/>
      <a:p>
        <a:r>
          <a:rPr lang="en-US"/>
          <a:t>backup?
Also are we going to give the full buy instructions here?</a:t>
        </a:r>
      </a:p>
    </p188:txBody>
  </p188:cm>
</p188:cmLst>
</file>

<file path=ppt/comments/modernComment_18D_9EDFA180.xml><?xml version="1.0" encoding="utf-8"?>
<p188:cmLst xmlns:a="http://schemas.openxmlformats.org/drawingml/2006/main" xmlns:r="http://schemas.openxmlformats.org/officeDocument/2006/relationships" xmlns:p188="http://schemas.microsoft.com/office/powerpoint/2018/8/main">
  <p188:cm id="{7153F6A5-6C38-4777-9608-0BF25555C555}" authorId="{14FB2364-4D82-BC65-4D5C-C7228A9CFB9E}" created="2025-03-18T18:07:39.918">
    <ac:txMkLst xmlns:ac="http://schemas.microsoft.com/office/drawing/2013/main/command">
      <pc:docMk xmlns:pc="http://schemas.microsoft.com/office/powerpoint/2013/main/command"/>
      <pc:sldMk xmlns:pc="http://schemas.microsoft.com/office/powerpoint/2013/main/command" cId="2665456000" sldId="397"/>
      <ac:spMk id="5" creationId="{F8B8DC08-06C0-652E-0015-0F73A7BE5F7A}"/>
      <ac:txMk cp="233" len="60">
        <ac:context len="295" hash="3158345097"/>
      </ac:txMk>
    </ac:txMkLst>
    <p188:pos x="9025927" y="2290462"/>
    <p188:replyLst>
      <p188:reply id="{9303233B-8685-7547-84A3-A3DF9ED2BA8F}" authorId="{CE8FCCA3-3E34-4B87-21B0-87C7808ED305}" created="2025-03-19T14:54:49.132">
        <p188:txBody>
          <a:bodyPr/>
          <a:lstStyle/>
          <a:p>
            <a:r>
              <a:rPr lang="en-US"/>
              <a:t>That’s just Bryan’s evaluation of the market… that retired people like Polaris. </a:t>
            </a:r>
          </a:p>
        </p188:txBody>
      </p188:reply>
      <p188:reply id="{360DC102-F7E3-498C-B66B-A23B518BA35C}" authorId="{14FB2364-4D82-BC65-4D5C-C7228A9CFB9E}" created="2025-03-20T13:19:41.505">
        <p188:txBody>
          <a:bodyPr/>
          <a:lstStyle/>
          <a:p>
            <a:r>
              <a:rPr lang="en-US"/>
              <a:t>This should be fine so long as it is clear this is Bryan's opinion</a:t>
            </a:r>
          </a:p>
        </p188:txBody>
      </p188:reply>
    </p188:replyLst>
    <p188:txBody>
      <a:bodyPr/>
      <a:lstStyle/>
      <a:p>
        <a:r>
          <a:rPr lang="en-US"/>
          <a:t>backup?</a:t>
        </a:r>
      </a:p>
    </p188:txBody>
  </p188:cm>
</p188:cmLst>
</file>

<file path=ppt/comments/modernComment_18E_44C3EF7F.xml><?xml version="1.0" encoding="utf-8"?>
<p188:cmLst xmlns:a="http://schemas.openxmlformats.org/drawingml/2006/main" xmlns:r="http://schemas.openxmlformats.org/officeDocument/2006/relationships" xmlns:p188="http://schemas.microsoft.com/office/powerpoint/2018/8/main">
  <p188:cm id="{945C36BF-A1D6-4660-A112-17B5D4C03DD0}" authorId="{14FB2364-4D82-BC65-4D5C-C7228A9CFB9E}" created="2025-03-18T18:09:00.820">
    <ac:deMkLst xmlns:ac="http://schemas.microsoft.com/office/drawing/2013/main/command">
      <pc:docMk xmlns:pc="http://schemas.microsoft.com/office/powerpoint/2013/main/command"/>
      <pc:sldMk xmlns:pc="http://schemas.microsoft.com/office/powerpoint/2013/main/command" cId="1153691519" sldId="398"/>
      <ac:spMk id="5" creationId="{78132EF7-3C20-3E9D-A2A6-0B54B289EBD8}"/>
    </ac:deMkLst>
    <p188:replyLst>
      <p188:reply id="{1D760F4B-600D-B144-B3DC-E067E4B8A0BF}" authorId="{CE8FCCA3-3E34-4B87-21B0-87C7808ED305}" created="2025-03-19T15:05:31.523">
        <p188:txBody>
          <a:bodyPr/>
          <a:lstStyle/>
          <a:p>
            <a:r>
              <a:rPr lang="en-US"/>
              <a:t>The screenshot has the insider buying. The rest is how he’s evaluating the stock. Seems more editorial on free picks. </a:t>
            </a:r>
          </a:p>
        </p188:txBody>
      </p188:reply>
      <p188:reply id="{B61335FA-C511-4EF3-9A1D-9A687647F8E4}" authorId="{14FB2364-4D82-BC65-4D5C-C7228A9CFB9E}" created="2025-03-20T13:21:30.237">
        <p188:txBody>
          <a:bodyPr/>
          <a:lstStyle/>
          <a:p>
            <a:r>
              <a:rPr lang="en-US"/>
              <a:t>what does 'second time around' mean here? </a:t>
            </a:r>
          </a:p>
        </p188:txBody>
      </p188:reply>
      <p188:reply id="{F5D2496E-DC55-6F4F-82D5-784B1E03D029}" authorId="{CE8FCCA3-3E34-4B87-21B0-87C7808ED305}" created="2025-03-20T14:07:31.176">
        <p188:txBody>
          <a:bodyPr/>
          <a:lstStyle/>
          <a:p>
            <a:r>
              <a:rPr lang="en-US"/>
              <a:t>Tried to clarify. Karim made a trade on this before and they made money on it. He said it’s largely the same reason now as when he made money the first time. </a:t>
            </a:r>
          </a:p>
        </p188:txBody>
      </p188:reply>
    </p188:replyLst>
    <p188:txBody>
      <a:bodyPr/>
      <a:lstStyle/>
      <a:p>
        <a:r>
          <a:rPr lang="en-US"/>
          <a:t>backup?</a:t>
        </a:r>
      </a:p>
    </p188:txBody>
  </p188:cm>
</p188:cmLst>
</file>

<file path=ppt/comments/modernComment_190_792EF869.xml><?xml version="1.0" encoding="utf-8"?>
<p188:cmLst xmlns:a="http://schemas.openxmlformats.org/drawingml/2006/main" xmlns:r="http://schemas.openxmlformats.org/officeDocument/2006/relationships" xmlns:p188="http://schemas.microsoft.com/office/powerpoint/2018/8/main">
  <p188:cm id="{EC64509A-B270-40A0-B3C3-41A0FFD331C0}" authorId="{14FB2364-4D82-BC65-4D5C-C7228A9CFB9E}" created="2025-03-18T18:08:10.110">
    <ac:deMkLst xmlns:ac="http://schemas.microsoft.com/office/drawing/2013/main/command">
      <pc:docMk xmlns:pc="http://schemas.microsoft.com/office/powerpoint/2013/main/command"/>
      <pc:sldMk xmlns:pc="http://schemas.microsoft.com/office/powerpoint/2013/main/command" cId="2033121385" sldId="400"/>
      <ac:spMk id="5" creationId="{5CC09DC0-9435-612B-5715-0751E26A092A}"/>
    </ac:deMkLst>
    <p188:replyLst>
      <p188:reply id="{EFC59AEF-43A5-4CC5-803E-85E81FA2068F}" authorId="{14FB2364-4D82-BC65-4D5C-C7228A9CFB9E}" created="2025-03-20T13:21:17.159">
        <p188:txBody>
          <a:bodyPr/>
          <a:lstStyle/>
          <a:p>
            <a:r>
              <a:rPr lang="en-US"/>
              <a:t>need timeframes for these projections </a:t>
            </a:r>
          </a:p>
        </p188:txBody>
      </p188:reply>
      <p188:reply id="{506D297C-EB09-044F-935A-E3D05B555BC4}" authorId="{CE8FCCA3-3E34-4B87-21B0-87C7808ED305}" created="2025-03-20T14:11:53.319">
        <p188:txBody>
          <a:bodyPr/>
          <a:lstStyle/>
          <a:p>
            <a:r>
              <a:rPr lang="en-US"/>
              <a:t>Similar… He said he used September calls for his estimated time frame. So added 4 to 6 months here too</a:t>
            </a:r>
          </a:p>
        </p188:txBody>
      </p188:reply>
    </p188:replyLst>
    <p188:txBody>
      <a:bodyPr/>
      <a:lstStyle/>
      <a:p>
        <a:r>
          <a:rPr lang="en-US"/>
          <a:t>need timeframes and signoff for all these.</a:t>
        </a:r>
      </a:p>
    </p188:txBody>
  </p188:cm>
</p188:cmLst>
</file>

<file path=ppt/comments/modernComment_191_47C26873.xml><?xml version="1.0" encoding="utf-8"?>
<p188:cmLst xmlns:a="http://schemas.openxmlformats.org/drawingml/2006/main" xmlns:r="http://schemas.openxmlformats.org/officeDocument/2006/relationships" xmlns:p188="http://schemas.microsoft.com/office/powerpoint/2018/8/main">
  <p188:cm id="{51B3155A-1453-7A4D-97E7-37DCC15BA50E}" authorId="{CE8FCCA3-3E34-4B87-21B0-87C7808ED305}" created="2025-03-18T15:40:21.099">
    <ac:deMkLst xmlns:ac="http://schemas.microsoft.com/office/drawing/2013/main/command">
      <pc:docMk xmlns:pc="http://schemas.microsoft.com/office/powerpoint/2013/main/command"/>
      <pc:sldMk xmlns:pc="http://schemas.microsoft.com/office/powerpoint/2013/main/command" cId="1203923059" sldId="401"/>
      <ac:picMk id="4" creationId="{731C6681-A257-0462-2816-FB0C1526B5BB}"/>
    </ac:deMkLst>
    <p188:txBody>
      <a:bodyPr/>
      <a:lstStyle/>
      <a:p>
        <a:r>
          <a:rPr lang="en-US"/>
          <a:t>Use Annotated chart and go into the future and show the arrow going up to the target price. Like in Alpesh charts. </a:t>
        </a:r>
      </a:p>
    </p188:txBody>
  </p188:cm>
</p188:cmLst>
</file>

<file path=ppt/comments/modernComment_192_8AC2964D.xml><?xml version="1.0" encoding="utf-8"?>
<p188:cmLst xmlns:a="http://schemas.openxmlformats.org/drawingml/2006/main" xmlns:r="http://schemas.openxmlformats.org/officeDocument/2006/relationships" xmlns:p188="http://schemas.microsoft.com/office/powerpoint/2018/8/main">
  <p188:cm id="{8A60785C-64BD-40C4-8705-CD9ED35AE651}" authorId="{14FB2364-4D82-BC65-4D5C-C7228A9CFB9E}" created="2025-03-18T18:05:31.275">
    <ac:deMkLst xmlns:ac="http://schemas.microsoft.com/office/drawing/2013/main/command">
      <pc:docMk xmlns:pc="http://schemas.microsoft.com/office/powerpoint/2013/main/command"/>
      <pc:sldMk xmlns:pc="http://schemas.microsoft.com/office/powerpoint/2013/main/command" cId="2328008269" sldId="402"/>
      <ac:spMk id="5" creationId="{D350D420-CE7B-CBCD-A1CF-8AE216685CCB}"/>
    </ac:deMkLst>
    <p188:replyLst>
      <p188:reply id="{6658D840-B253-44F4-A234-A7F7B5B6B613}" authorId="{14FB2364-4D82-BC65-4D5C-C7228A9CFB9E}" created="2025-03-20T13:18:12.429">
        <p188:txBody>
          <a:bodyPr/>
          <a:lstStyle/>
          <a:p>
            <a:r>
              <a:rPr lang="en-US"/>
              <a:t>pending getting a time frame for the projection</a:t>
            </a:r>
          </a:p>
        </p188:txBody>
      </p188:reply>
      <p188:reply id="{97009168-53E3-E543-98DF-80AFD772A004}" authorId="{CE8FCCA3-3E34-4B87-21B0-87C7808ED305}" created="2025-03-20T14:11:16.929">
        <p188:txBody>
          <a:bodyPr/>
          <a:lstStyle/>
          <a:p>
            <a:r>
              <a:rPr lang="en-US"/>
              <a:t>I asked Bryan… he said the call with the July expiration was his targeted timeframe. So this would be 4 months. So I put 4 to 6 months for clarity. </a:t>
            </a:r>
          </a:p>
        </p188:txBody>
      </p188:reply>
    </p188:replyLst>
    <p188:txBody>
      <a:bodyPr/>
      <a:lstStyle/>
      <a:p>
        <a:r>
          <a:rPr lang="en-US"/>
          <a:t>over what timeframe?</a:t>
        </a:r>
      </a:p>
    </p188:txBody>
  </p188:cm>
</p188:cmLst>
</file>

<file path=ppt/comments/modernComment_193_49D2A624.xml><?xml version="1.0" encoding="utf-8"?>
<p188:cmLst xmlns:a="http://schemas.openxmlformats.org/drawingml/2006/main" xmlns:r="http://schemas.openxmlformats.org/officeDocument/2006/relationships" xmlns:p188="http://schemas.microsoft.com/office/powerpoint/2018/8/main">
  <p188:cm id="{3F49AC5D-A42F-4EF5-BD3B-D9508BB04852}" authorId="{14FB2364-4D82-BC65-4D5C-C7228A9CFB9E}" created="2025-03-18T18:01:37.808">
    <ac:deMkLst xmlns:ac="http://schemas.microsoft.com/office/drawing/2013/main/command">
      <pc:docMk xmlns:pc="http://schemas.microsoft.com/office/powerpoint/2013/main/command"/>
      <pc:sldMk xmlns:pc="http://schemas.microsoft.com/office/powerpoint/2013/main/command" cId="1238541860" sldId="403"/>
      <ac:spMk id="5" creationId="{492F8588-4264-0E66-544C-736C5331E738}"/>
    </ac:deMkLst>
    <p188:replyLst>
      <p188:reply id="{AF7755F8-6535-C544-8CD7-DC0BCCF4CA5F}" authorId="{CE8FCCA3-3E34-4B87-21B0-87C7808ED305}" created="2025-03-19T14:51:44.240">
        <p188:txBody>
          <a:bodyPr/>
          <a:lstStyle/>
          <a:p>
            <a:r>
              <a:rPr lang="en-US"/>
              <a:t>https://stocktwits.com/news-articles/markets/equity/rxrx-stock-surges-after-softbank-discloses-stake/ch5Y1GLRv4</a:t>
            </a:r>
          </a:p>
        </p188:txBody>
      </p188:reply>
    </p188:replyLst>
    <p188:txBody>
      <a:bodyPr/>
      <a:lstStyle/>
      <a:p>
        <a:r>
          <a:rPr lang="en-US"/>
          <a:t>backup?</a:t>
        </a:r>
      </a:p>
    </p188:txBody>
  </p188:cm>
  <p188:cm id="{A5BA44B4-CF15-4535-BBF4-221AB7D0FE91}" authorId="{14FB2364-4D82-BC65-4D5C-C7228A9CFB9E}" created="2025-03-18T18:03:19.498">
    <ac:deMkLst xmlns:ac="http://schemas.microsoft.com/office/drawing/2013/main/command">
      <pc:docMk xmlns:pc="http://schemas.microsoft.com/office/powerpoint/2013/main/command"/>
      <pc:sldMk xmlns:pc="http://schemas.microsoft.com/office/powerpoint/2013/main/command" cId="1238541860" sldId="403"/>
      <ac:spMk id="5" creationId="{492F8588-4264-0E66-544C-736C5331E738}"/>
    </ac:deMkLst>
    <p188:replyLst>
      <p188:reply id="{786DC8DD-31B7-4F14-BFDC-BA6194FFE3A0}" authorId="{14FB2364-4D82-BC65-4D5C-C7228A9CFB9E}" created="2025-03-19T14:22:53.477">
        <p188:txBody>
          <a:bodyPr/>
          <a:lstStyle/>
          <a:p>
            <a:r>
              <a:rPr lang="en-US"/>
              <a:t>ok</a:t>
            </a:r>
          </a:p>
        </p188:txBody>
      </p188:reply>
    </p188:replyLst>
    <p188:txBody>
      <a:bodyPr/>
      <a:lstStyle/>
      <a:p>
        <a:r>
          <a:rPr lang="en-US"/>
          <a:t>pending signoff</a:t>
        </a:r>
      </a:p>
    </p188:txBody>
  </p188:cm>
</p188:cmLst>
</file>

<file path=ppt/comments/modernComment_194_68B457D7.xml><?xml version="1.0" encoding="utf-8"?>
<p188:cmLst xmlns:a="http://schemas.openxmlformats.org/drawingml/2006/main" xmlns:r="http://schemas.openxmlformats.org/officeDocument/2006/relationships" xmlns:p188="http://schemas.microsoft.com/office/powerpoint/2018/8/main">
  <p188:cm id="{15876783-AD67-7948-BCE1-CB100A4E98BB}" authorId="{C237F0A7-AEA7-2B98-656E-D49941B444A3}" status="resolved" created="2024-04-29T13:52:19.019">
    <ac:txMkLst xmlns:ac="http://schemas.microsoft.com/office/drawing/2013/main/command">
      <pc:docMk xmlns:pc="http://schemas.microsoft.com/office/powerpoint/2013/main/command"/>
      <pc:sldMk xmlns:pc="http://schemas.microsoft.com/office/powerpoint/2013/main/command" cId="1756649431" sldId="404"/>
      <ac:spMk id="5" creationId="{427296B2-5858-9ABC-8D87-55D6CAA2BF08}"/>
      <ac:txMk cp="248">
        <ac:context len="260" hash="2673555830"/>
      </ac:txMk>
    </ac:txMkLst>
    <p188:pos x="10658961" y="2638318"/>
    <p188:replyLst>
      <p188:reply id="{B500C3C1-3BE0-408E-8C3F-894075260C33}" authorId="{82DBE805-B62A-FD66-FF1A-9BA47F10FC56}" created="2024-04-29T16:04:08.346">
        <p188:txBody>
          <a:bodyPr/>
          <a:lstStyle/>
          <a:p>
            <a:r>
              <a:rPr lang="en-US"/>
              <a:t>I will wait for Lenny's input here, but I if these are based off the backtest results I do not think this will be workable since we do not want to compound these perfectly timed trades from a backtest and make it seem like real people saw these results. </a:t>
            </a:r>
          </a:p>
        </p188:txBody>
      </p188:reply>
      <p188:reply id="{9307F69E-BC18-1447-8210-9EDEA7844075}" authorId="{CE8FCCA3-3E34-4B87-21B0-87C7808ED305}" created="2024-04-30T13:59:38.610">
        <p188:txBody>
          <a:bodyPr/>
          <a:lstStyle/>
          <a:p>
            <a:r>
              <a:rPr lang="en-US"/>
              <a:t>It’s on the email thread how I did this. It’s not compounding. It’s putting the same amount in every trade — around 2100 based on the number of contracts. We did the same kind of thing with dark ticker and other stuff. Just showing what $X amount in every trade will do. </a:t>
            </a:r>
          </a:p>
        </p188:txBody>
      </p188:reply>
      <p188:reply id="{B825CBC0-08D5-4A1F-9D00-E26337800096}" authorId="{82DBE805-B62A-FD66-FF1A-9BA47F10FC56}" created="2024-04-30T17:03:40.134">
        <p188:txBody>
          <a:bodyPr/>
          <a:lstStyle/>
          <a:p>
            <a:r>
              <a:rPr lang="en-US"/>
              <a:t>I will defer to Lenny here, but my issue is that this reads like this was done in a week, but this was over 6 earnings right? So 1.5 years? </a:t>
            </a:r>
          </a:p>
        </p188:txBody>
      </p188:reply>
      <p188:reply id="{C3FAB94D-8148-4EEB-80DF-700B798B7F93}" authorId="{C237F0A7-AEA7-2B98-656E-D49941B444A3}" created="2024-05-01T14:57:35.149">
        <p188:txBody>
          <a:bodyPr/>
          <a:lstStyle/>
          <a:p>
            <a:r>
              <a:rPr lang="en-US"/>
              <a:t>The main issue I have with this is that both legs might not be actionable at the same time making these more hypothetical based on the best we have. This was OK in the previous promo because we were using end of day pricing, but with this there is no way of knowing if the high price and low price traded at the same time. My best guess is no because for some of the example the low was also the close and the high wasn’t. </a:t>
            </a:r>
          </a:p>
        </p188:txBody>
      </p188:reply>
      <p188:reply id="{2B072929-6375-7F4F-8304-14D0AE3AE991}" authorId="{CE8FCCA3-3E34-4B87-21B0-87C7808ED305}" created="2024-05-01T18:47:14.987">
        <p188:txBody>
          <a:bodyPr/>
          <a:lstStyle/>
          <a:p>
            <a:r>
              <a:rPr lang="en-US"/>
              <a:t>I think we addressed this… also I think the profit is over 10k rather than 20k. </a:t>
            </a:r>
          </a:p>
        </p188:txBody>
      </p188:reply>
      <p188:reply id="{9F407702-C30B-4244-BFF7-64E23F478C31}" authorId="{C237F0A7-AEA7-2B98-656E-D49941B444A3}" created="2024-05-03T12:51:16.210">
        <p188:txBody>
          <a:bodyPr/>
          <a:lstStyle/>
          <a:p>
            <a:r>
              <a:rPr lang="en-US"/>
              <a:t>Yes, $10,418 as we discussed on the call</a:t>
            </a:r>
          </a:p>
        </p188:txBody>
      </p188:reply>
    </p188:replyLst>
    <p188:txBody>
      <a:bodyPr/>
      <a:lstStyle/>
      <a:p>
        <a:r>
          <a:rPr lang="en-US"/>
          <a:t>How are you getting the $2,100 generates $20,000 in profits?</a:t>
        </a:r>
      </a:p>
    </p188:txBody>
  </p188:cm>
</p188:cmLst>
</file>

<file path=ppt/comments/modernComment_196_514DC21B.xml><?xml version="1.0" encoding="utf-8"?>
<p188:cmLst xmlns:a="http://schemas.openxmlformats.org/drawingml/2006/main" xmlns:r="http://schemas.openxmlformats.org/officeDocument/2006/relationships" xmlns:p188="http://schemas.microsoft.com/office/powerpoint/2018/8/main">
  <p188:cm id="{454C6276-0245-AA42-AAEA-49F3022AAC11}" authorId="{CE8FCCA3-3E34-4B87-21B0-87C7808ED305}" created="2025-03-18T15:29:36.819">
    <pc:sldMkLst xmlns:pc="http://schemas.microsoft.com/office/powerpoint/2013/main/command">
      <pc:docMk/>
      <pc:sldMk cId="1364050459" sldId="406"/>
    </pc:sldMkLst>
    <p188:txBody>
      <a:bodyPr/>
      <a:lstStyle/>
      <a:p>
        <a:r>
          <a:rPr lang="en-US"/>
          <a:t>Note: Make it like screenshot. But Just Put Year to Date Column numbers with closed trades, winners days held, win rate (leave off weighted return)</a:t>
        </a:r>
      </a:p>
    </p188:txBody>
  </p188:cm>
</p188:cmLst>
</file>

<file path=ppt/comments/modernComment_197_C0B80A5C.xml><?xml version="1.0" encoding="utf-8"?>
<p188:cmLst xmlns:a="http://schemas.openxmlformats.org/drawingml/2006/main" xmlns:r="http://schemas.openxmlformats.org/officeDocument/2006/relationships" xmlns:p188="http://schemas.microsoft.com/office/powerpoint/2018/8/main">
  <p188:cm id="{F45B6F97-FB28-402A-A1FC-24B8677095FA}" authorId="{14FB2364-4D82-BC65-4D5C-C7228A9CFB9E}" created="2025-03-18T18:06:36.369">
    <ac:deMkLst xmlns:ac="http://schemas.microsoft.com/office/drawing/2013/main/command">
      <pc:docMk xmlns:pc="http://schemas.microsoft.com/office/powerpoint/2013/main/command"/>
      <pc:sldMk xmlns:pc="http://schemas.microsoft.com/office/powerpoint/2013/main/command" cId="3233286748" sldId="407"/>
      <ac:spMk id="5" creationId="{CF9200E0-E29F-F9AC-F259-883227A8840E}"/>
    </ac:deMkLst>
    <p188:replyLst>
      <p188:reply id="{856B42C1-E2E1-D04E-B2C1-139CFF5373BB}" authorId="{CE8FCCA3-3E34-4B87-21B0-87C7808ED305}" created="2025-03-19T14:46:37.537">
        <p188:txBody>
          <a:bodyPr/>
          <a:lstStyle/>
          <a:p>
            <a:r>
              <a:rPr lang="en-US"/>
              <a:t>Meant to put this screenshot in there</a:t>
            </a:r>
          </a:p>
        </p188:txBody>
      </p188:reply>
      <p188:reply id="{B29090C7-4B7F-4CF7-836B-A56E046773D2}" authorId="{14FB2364-4D82-BC65-4D5C-C7228A9CFB9E}" created="2025-03-20T13:19:17.976">
        <p188:txBody>
          <a:bodyPr/>
          <a:lstStyle/>
          <a:p>
            <a:r>
              <a:rPr lang="en-US"/>
              <a:t>I think I remember from the George promo that he did not follow Karim's actual advice. Can we work in something like 'Took what he learned from the war room to place his own trade...'</a:t>
            </a:r>
          </a:p>
        </p188:txBody>
      </p188:reply>
    </p188:replyLst>
    <p188:txBody>
      <a:bodyPr/>
      <a:lstStyle/>
      <a:p>
        <a:r>
          <a:rPr lang="en-US"/>
          <a:t>how does this slide differ from the one above?</a:t>
        </a:r>
      </a:p>
    </p188:txBody>
  </p188:cm>
</p188:cmLst>
</file>

<file path=ppt/comments/modernComment_19B_25CF7595.xml><?xml version="1.0" encoding="utf-8"?>
<p188:cmLst xmlns:a="http://schemas.openxmlformats.org/drawingml/2006/main" xmlns:r="http://schemas.openxmlformats.org/officeDocument/2006/relationships" xmlns:p188="http://schemas.microsoft.com/office/powerpoint/2018/8/main">
  <p188:cm id="{924523AD-661B-8345-BEFA-5891A6B7530D}" authorId="{82DBE805-B62A-FD66-FF1A-9BA47F10FC56}" status="resolved" created="2024-04-29T15:57:34.193">
    <ac:deMkLst xmlns:ac="http://schemas.microsoft.com/office/drawing/2013/main/command">
      <pc:docMk xmlns:pc="http://schemas.microsoft.com/office/powerpoint/2013/main/command"/>
      <pc:sldMk xmlns:pc="http://schemas.microsoft.com/office/powerpoint/2013/main/command" cId="634353045" sldId="411"/>
      <ac:spMk id="5" creationId="{533B83D4-087F-363B-DCA5-54A6F999E820}"/>
    </ac:deMkLst>
    <p188:txBody>
      <a:bodyPr/>
      <a:lstStyle/>
      <a:p>
        <a:r>
          <a:rPr lang="en-US"/>
          <a:t>I think here we should make it clear these can lose if there is no movement. Fell free to rework. </a:t>
        </a:r>
      </a:p>
    </p188:txBody>
  </p188:cm>
  <p188:cm id="{D6066339-38B7-464A-8FF9-B7F91472EE18}" authorId="{82DBE805-B62A-FD66-FF1A-9BA47F10FC56}" status="resolved" created="2024-05-01T15:27:41.112">
    <pc:sldMkLst xmlns:pc="http://schemas.microsoft.com/office/powerpoint/2013/main/command">
      <pc:docMk/>
      <pc:sldMk cId="984238787" sldId="297"/>
    </pc:sldMkLst>
    <p188:replyLst>
      <p188:reply id="{A7D1A264-2450-0543-BC2F-AC29B60AE23B}" authorId="{CE8FCCA3-3E34-4B87-21B0-87C7808ED305}" created="2024-05-01T18:46:22.587">
        <p188:txBody>
          <a:bodyPr/>
          <a:lstStyle/>
          <a:p>
            <a:r>
              <a:rPr lang="en-US"/>
              <a:t>Ok… I think we addressed the high/low stuff. </a:t>
            </a:r>
          </a:p>
        </p188:txBody>
      </p188:reply>
    </p188:replyLst>
    <p188:txBody>
      <a:bodyPr/>
      <a:lstStyle/>
      <a:p>
        <a:r>
          <a:rPr lang="en-US"/>
          <a:t>Based on Lenny's comments on slide 11 just noting we will need to more fully walk out how we got these based off high and lows. </a:t>
        </a:r>
      </a:p>
    </p188:txBody>
  </p188:cm>
  <p188:cm id="{47E16186-8ED1-3043-886B-D780710D5041}" authorId="{82DBE805-B62A-FD66-FF1A-9BA47F10FC56}" status="resolved" created="2024-05-03T13:45:35.614">
    <ac:deMkLst xmlns:ac="http://schemas.microsoft.com/office/drawing/2013/main/command">
      <pc:docMk xmlns:pc="http://schemas.microsoft.com/office/powerpoint/2013/main/command"/>
      <pc:sldMk xmlns:pc="http://schemas.microsoft.com/office/powerpoint/2013/main/command" cId="634353045" sldId="411"/>
      <ac:spMk id="5" creationId="{533B83D4-087F-363B-DCA5-54A6F999E820}"/>
    </ac:deMkLst>
    <p188:txBody>
      <a:bodyPr/>
      <a:lstStyle/>
      <a:p>
        <a:r>
          <a:rPr lang="en-US"/>
          <a:t>Sorry I did not realize this had been softened in the last round. I think 'might not work' is not strong enough to show without a move these will lose. </a:t>
        </a:r>
      </a:p>
    </p188:txBody>
  </p188:cm>
</p188:cmLst>
</file>

<file path=ppt/comments/modernComment_19C_74E5855F.xml><?xml version="1.0" encoding="utf-8"?>
<p188:cmLst xmlns:a="http://schemas.openxmlformats.org/drawingml/2006/main" xmlns:r="http://schemas.openxmlformats.org/officeDocument/2006/relationships" xmlns:p188="http://schemas.microsoft.com/office/powerpoint/2018/8/main">
  <p188:cm id="{EEF151CF-0DDD-49A3-AA93-936FFBC5052A}" authorId="{14FB2364-4D82-BC65-4D5C-C7228A9CFB9E}" created="2025-03-18T18:01:13.648">
    <ac:deMkLst xmlns:ac="http://schemas.microsoft.com/office/drawing/2013/main/command">
      <pc:docMk xmlns:pc="http://schemas.microsoft.com/office/powerpoint/2013/main/command"/>
      <pc:sldMk xmlns:pc="http://schemas.microsoft.com/office/powerpoint/2013/main/command" cId="1961198943" sldId="412"/>
      <ac:spMk id="2" creationId="{7D755B2F-FA0C-C6FB-DB99-B0333E1760B3}"/>
    </ac:deMkLst>
    <p188:replyLst>
      <p188:reply id="{2410BD91-7BFD-044C-8B62-4927828CBE9A}" authorId="{CE8FCCA3-3E34-4B87-21B0-87C7808ED305}" created="2025-03-19T14:44:27.479">
        <p188:txBody>
          <a:bodyPr/>
          <a:lstStyle/>
          <a:p>
            <a:r>
              <a:rPr lang="en-US"/>
              <a:t>He did different plays on it in The War Room too. So he traded around it. But he talked about the stock in the War Room. War Room people also bought the stock and held it. </a:t>
            </a:r>
          </a:p>
        </p188:txBody>
      </p188:reply>
      <p188:reply id="{0518A2C5-0D99-4BB3-B5EC-F340873E0FEE}" authorId="{14FB2364-4D82-BC65-4D5C-C7228A9CFB9E}" created="2025-03-20T13:10:36.955">
        <p188:txBody>
          <a:bodyPr/>
          <a:lstStyle/>
          <a:p>
            <a:r>
              <a:rPr lang="en-US"/>
              <a:t>Okay here we think we can use it since it is more general about the strategy than trying to sell WAR, but we do need to work in the timeframes. </a:t>
            </a:r>
          </a:p>
        </p188:txBody>
      </p188:reply>
    </p188:replyLst>
    <p188:txBody>
      <a:bodyPr/>
      <a:lstStyle/>
      <a:p>
        <a:r>
          <a:rPr lang="en-US"/>
          <a:t>This was a TPU trade not the War Room right? I do not think we should be using it to sell War copy unless we make it clear this was from a different service.
It looks like we got all of these 3/3/25 and the rec was originally 03/31/2022 so if we do find a way to make these work by explaining they are from TPU then we also need that timeframe in.</a:t>
        </a:r>
      </a:p>
    </p188:txBody>
  </p188:cm>
</p188:cmLst>
</file>

<file path=ppt/comments/modernComment_19D_3516CB98.xml><?xml version="1.0" encoding="utf-8"?>
<p188:cmLst xmlns:a="http://schemas.openxmlformats.org/drawingml/2006/main" xmlns:r="http://schemas.openxmlformats.org/officeDocument/2006/relationships" xmlns:p188="http://schemas.microsoft.com/office/powerpoint/2018/8/main">
  <p188:cm id="{D7285A8A-6203-AE47-955A-851104F96CE0}" authorId="{82DBE805-B62A-FD66-FF1A-9BA47F10FC56}" status="resolved" created="2024-04-29T17:25:26.644">
    <ac:deMkLst xmlns:ac="http://schemas.microsoft.com/office/drawing/2013/main/command">
      <pc:docMk xmlns:pc="http://schemas.microsoft.com/office/powerpoint/2013/main/command"/>
      <pc:sldMk xmlns:pc="http://schemas.microsoft.com/office/powerpoint/2013/main/command" cId="890686360" sldId="413"/>
      <ac:spMk id="5" creationId="{8E83F34E-70FA-3002-62D4-EAD5C006F877}"/>
    </ac:deMkLst>
    <p188:replyLst>
      <p188:reply id="{CA437519-7568-874C-AF33-341BFC79DBC0}" authorId="{CE8FCCA3-3E34-4B87-21B0-87C7808ED305}" created="2024-04-30T15:29:43.193">
        <p188:txBody>
          <a:bodyPr/>
          <a:lstStyle/>
          <a:p>
            <a:r>
              <a:rPr lang="en-US"/>
              <a:t>I’d rather not say “a chance at at least”… does switching it to recommendations work? </a:t>
            </a:r>
          </a:p>
        </p188:txBody>
      </p188:reply>
      <p188:reply id="{78964434-66A8-4510-A6DD-9398B53701A5}" authorId="{82DBE805-B62A-FD66-FF1A-9BA47F10FC56}" created="2024-04-30T16:56:44.500">
        <p188:txBody>
          <a:bodyPr/>
          <a:lstStyle/>
          <a:p>
            <a:r>
              <a:rPr lang="en-US"/>
              <a:t>that is fine</a:t>
            </a:r>
          </a:p>
        </p188:txBody>
      </p188:reply>
    </p188:replyLst>
    <p188:txBody>
      <a:bodyPr/>
      <a:lstStyle/>
      <a:p>
        <a:r>
          <a:rPr lang="en-US"/>
          <a:t>putting in quotes here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E91A6F-B3AE-0145-AF75-F997A9C51BFC}" type="datetimeFigureOut">
              <a:rPr lang="en-US" smtClean="0"/>
              <a:t>9/22/2025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80974D-0172-A44B-99B7-A8B231E3BD3F}" type="slidenum">
              <a:rPr lang="en-US" smtClean="0"/>
              <a:t>‹#›</a:t>
            </a:fld>
            <a:endParaRPr lang="en-US"/>
          </a:p>
        </p:txBody>
      </p:sp>
    </p:spTree>
    <p:extLst>
      <p:ext uri="{BB962C8B-B14F-4D97-AF65-F5344CB8AC3E}">
        <p14:creationId xmlns:p14="http://schemas.microsoft.com/office/powerpoint/2010/main" val="1652874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E85D43-6BE8-7545-9662-B3B4CA19315E}" type="slidenum">
              <a:rPr lang="en-US" smtClean="0"/>
              <a:t>1</a:t>
            </a:fld>
            <a:endParaRPr lang="en-US"/>
          </a:p>
        </p:txBody>
      </p:sp>
    </p:spTree>
    <p:extLst>
      <p:ext uri="{BB962C8B-B14F-4D97-AF65-F5344CB8AC3E}">
        <p14:creationId xmlns:p14="http://schemas.microsoft.com/office/powerpoint/2010/main" val="3943766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FROM WNM… JUST SHOWING THE STYLE</a:t>
            </a:r>
          </a:p>
        </p:txBody>
      </p:sp>
      <p:sp>
        <p:nvSpPr>
          <p:cNvPr id="4" name="Slide Number Placeholder 3"/>
          <p:cNvSpPr>
            <a:spLocks noGrp="1"/>
          </p:cNvSpPr>
          <p:nvPr>
            <p:ph type="sldNum" sz="quarter" idx="5"/>
          </p:nvPr>
        </p:nvSpPr>
        <p:spPr/>
        <p:txBody>
          <a:bodyPr/>
          <a:lstStyle/>
          <a:p>
            <a:fld id="{3C80974D-0172-A44B-99B7-A8B231E3BD3F}" type="slidenum">
              <a:rPr lang="en-US" smtClean="0"/>
              <a:t>64</a:t>
            </a:fld>
            <a:endParaRPr lang="en-US"/>
          </a:p>
        </p:txBody>
      </p:sp>
    </p:spTree>
    <p:extLst>
      <p:ext uri="{BB962C8B-B14F-4D97-AF65-F5344CB8AC3E}">
        <p14:creationId xmlns:p14="http://schemas.microsoft.com/office/powerpoint/2010/main" val="2091243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FROM WNM… JUST SHOWING THE STYLE</a:t>
            </a:r>
          </a:p>
        </p:txBody>
      </p:sp>
      <p:sp>
        <p:nvSpPr>
          <p:cNvPr id="4" name="Slide Number Placeholder 3"/>
          <p:cNvSpPr>
            <a:spLocks noGrp="1"/>
          </p:cNvSpPr>
          <p:nvPr>
            <p:ph type="sldNum" sz="quarter" idx="5"/>
          </p:nvPr>
        </p:nvSpPr>
        <p:spPr/>
        <p:txBody>
          <a:bodyPr/>
          <a:lstStyle/>
          <a:p>
            <a:fld id="{3C80974D-0172-A44B-99B7-A8B231E3BD3F}" type="slidenum">
              <a:rPr lang="en-US" smtClean="0"/>
              <a:t>65</a:t>
            </a:fld>
            <a:endParaRPr lang="en-US"/>
          </a:p>
        </p:txBody>
      </p:sp>
    </p:spTree>
    <p:extLst>
      <p:ext uri="{BB962C8B-B14F-4D97-AF65-F5344CB8AC3E}">
        <p14:creationId xmlns:p14="http://schemas.microsoft.com/office/powerpoint/2010/main" val="122472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FA74B-8A25-A37B-91A2-B609258099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4D4A0-4B0D-9B4D-1A53-50C1082342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1E9850-08C5-7DB0-D580-2494B415BD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4C7C38-2B46-48CA-4150-2058AB6E85A3}"/>
              </a:ext>
            </a:extLst>
          </p:cNvPr>
          <p:cNvSpPr>
            <a:spLocks noGrp="1"/>
          </p:cNvSpPr>
          <p:nvPr>
            <p:ph type="sldNum" sz="quarter" idx="5"/>
          </p:nvPr>
        </p:nvSpPr>
        <p:spPr/>
        <p:txBody>
          <a:bodyPr/>
          <a:lstStyle/>
          <a:p>
            <a:fld id="{3C80974D-0172-A44B-99B7-A8B231E3BD3F}" type="slidenum">
              <a:rPr lang="en-US" smtClean="0"/>
              <a:t>16</a:t>
            </a:fld>
            <a:endParaRPr lang="en-US"/>
          </a:p>
        </p:txBody>
      </p:sp>
    </p:spTree>
    <p:extLst>
      <p:ext uri="{BB962C8B-B14F-4D97-AF65-F5344CB8AC3E}">
        <p14:creationId xmlns:p14="http://schemas.microsoft.com/office/powerpoint/2010/main" val="3945805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80974D-0172-A44B-99B7-A8B231E3BD3F}" type="slidenum">
              <a:rPr lang="en-US" smtClean="0"/>
              <a:t>41</a:t>
            </a:fld>
            <a:endParaRPr lang="en-US"/>
          </a:p>
        </p:txBody>
      </p:sp>
    </p:spTree>
    <p:extLst>
      <p:ext uri="{BB962C8B-B14F-4D97-AF65-F5344CB8AC3E}">
        <p14:creationId xmlns:p14="http://schemas.microsoft.com/office/powerpoint/2010/main" val="4138351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https://14west.atlassian.net/wiki/spaces/TL/pages/47800615259/David+D </a:t>
            </a:r>
          </a:p>
        </p:txBody>
      </p:sp>
      <p:sp>
        <p:nvSpPr>
          <p:cNvPr id="4" name="Slide Number Placeholder 3"/>
          <p:cNvSpPr>
            <a:spLocks noGrp="1"/>
          </p:cNvSpPr>
          <p:nvPr>
            <p:ph type="sldNum" sz="quarter" idx="5"/>
          </p:nvPr>
        </p:nvSpPr>
        <p:spPr/>
        <p:txBody>
          <a:bodyPr/>
          <a:lstStyle/>
          <a:p>
            <a:fld id="{3C80974D-0172-A44B-99B7-A8B231E3BD3F}" type="slidenum">
              <a:rPr lang="en-US" smtClean="0"/>
              <a:t>44</a:t>
            </a:fld>
            <a:endParaRPr lang="en-US"/>
          </a:p>
        </p:txBody>
      </p:sp>
    </p:spTree>
    <p:extLst>
      <p:ext uri="{BB962C8B-B14F-4D97-AF65-F5344CB8AC3E}">
        <p14:creationId xmlns:p14="http://schemas.microsoft.com/office/powerpoint/2010/main" val="1402103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 from WNM… I’d like to have the name with the post on the slides with the bullets so Bryan/</a:t>
            </a:r>
            <a:r>
              <a:rPr lang="en-US" dirty="0" err="1"/>
              <a:t>ryan</a:t>
            </a:r>
            <a:r>
              <a:rPr lang="en-US" dirty="0"/>
              <a:t> know what to read (and don’t have to read the whole post… but we can have the post on the slide) Also we need to take off the dates </a:t>
            </a:r>
          </a:p>
        </p:txBody>
      </p:sp>
      <p:sp>
        <p:nvSpPr>
          <p:cNvPr id="4" name="Slide Number Placeholder 3"/>
          <p:cNvSpPr>
            <a:spLocks noGrp="1"/>
          </p:cNvSpPr>
          <p:nvPr>
            <p:ph type="sldNum" sz="quarter" idx="5"/>
          </p:nvPr>
        </p:nvSpPr>
        <p:spPr/>
        <p:txBody>
          <a:bodyPr/>
          <a:lstStyle/>
          <a:p>
            <a:fld id="{4821684C-69A0-1940-8342-47BFBF20ADC5}" type="slidenum">
              <a:rPr lang="en-US" smtClean="0"/>
              <a:t>45</a:t>
            </a:fld>
            <a:endParaRPr lang="en-US"/>
          </a:p>
        </p:txBody>
      </p:sp>
    </p:spTree>
    <p:extLst>
      <p:ext uri="{BB962C8B-B14F-4D97-AF65-F5344CB8AC3E}">
        <p14:creationId xmlns:p14="http://schemas.microsoft.com/office/powerpoint/2010/main" val="490372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 from WNM… I’d like to have the name with the post on the slides with the bullets so Bryan/</a:t>
            </a:r>
            <a:r>
              <a:rPr lang="en-US" dirty="0" err="1"/>
              <a:t>ryan</a:t>
            </a:r>
            <a:r>
              <a:rPr lang="en-US" dirty="0"/>
              <a:t> know what to read (and don’t have to read the whole post… but we can have the post on the slide) Also we need to take off the dates </a:t>
            </a:r>
          </a:p>
        </p:txBody>
      </p:sp>
      <p:sp>
        <p:nvSpPr>
          <p:cNvPr id="4" name="Slide Number Placeholder 3"/>
          <p:cNvSpPr>
            <a:spLocks noGrp="1"/>
          </p:cNvSpPr>
          <p:nvPr>
            <p:ph type="sldNum" sz="quarter" idx="5"/>
          </p:nvPr>
        </p:nvSpPr>
        <p:spPr/>
        <p:txBody>
          <a:bodyPr/>
          <a:lstStyle/>
          <a:p>
            <a:fld id="{4821684C-69A0-1940-8342-47BFBF20ADC5}" type="slidenum">
              <a:rPr lang="en-US" smtClean="0"/>
              <a:t>46</a:t>
            </a:fld>
            <a:endParaRPr lang="en-US"/>
          </a:p>
        </p:txBody>
      </p:sp>
    </p:spTree>
    <p:extLst>
      <p:ext uri="{BB962C8B-B14F-4D97-AF65-F5344CB8AC3E}">
        <p14:creationId xmlns:p14="http://schemas.microsoft.com/office/powerpoint/2010/main" val="3540605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 off date of testimonials (can leave time) </a:t>
            </a:r>
          </a:p>
          <a:p>
            <a:endParaRPr lang="en-US" dirty="0"/>
          </a:p>
        </p:txBody>
      </p:sp>
      <p:sp>
        <p:nvSpPr>
          <p:cNvPr id="4" name="Slide Number Placeholder 3"/>
          <p:cNvSpPr>
            <a:spLocks noGrp="1"/>
          </p:cNvSpPr>
          <p:nvPr>
            <p:ph type="sldNum" sz="quarter" idx="5"/>
          </p:nvPr>
        </p:nvSpPr>
        <p:spPr/>
        <p:txBody>
          <a:bodyPr/>
          <a:lstStyle/>
          <a:p>
            <a:fld id="{4821684C-69A0-1940-8342-47BFBF20ADC5}" type="slidenum">
              <a:rPr lang="en-US" smtClean="0"/>
              <a:t>47</a:t>
            </a:fld>
            <a:endParaRPr lang="en-US"/>
          </a:p>
        </p:txBody>
      </p:sp>
    </p:spTree>
    <p:extLst>
      <p:ext uri="{BB962C8B-B14F-4D97-AF65-F5344CB8AC3E}">
        <p14:creationId xmlns:p14="http://schemas.microsoft.com/office/powerpoint/2010/main" val="582186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 off date of testimonials (can leave time) </a:t>
            </a:r>
          </a:p>
          <a:p>
            <a:endParaRPr lang="en-US" dirty="0"/>
          </a:p>
        </p:txBody>
      </p:sp>
      <p:sp>
        <p:nvSpPr>
          <p:cNvPr id="4" name="Slide Number Placeholder 3"/>
          <p:cNvSpPr>
            <a:spLocks noGrp="1"/>
          </p:cNvSpPr>
          <p:nvPr>
            <p:ph type="sldNum" sz="quarter" idx="5"/>
          </p:nvPr>
        </p:nvSpPr>
        <p:spPr/>
        <p:txBody>
          <a:bodyPr/>
          <a:lstStyle/>
          <a:p>
            <a:fld id="{4821684C-69A0-1940-8342-47BFBF20ADC5}" type="slidenum">
              <a:rPr lang="en-US" smtClean="0"/>
              <a:t>48</a:t>
            </a:fld>
            <a:endParaRPr lang="en-US"/>
          </a:p>
        </p:txBody>
      </p:sp>
    </p:spTree>
    <p:extLst>
      <p:ext uri="{BB962C8B-B14F-4D97-AF65-F5344CB8AC3E}">
        <p14:creationId xmlns:p14="http://schemas.microsoft.com/office/powerpoint/2010/main" val="3063220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Matthew should be changed to George </a:t>
            </a:r>
          </a:p>
          <a:p>
            <a:endParaRPr lang="en-US" dirty="0"/>
          </a:p>
        </p:txBody>
      </p:sp>
      <p:sp>
        <p:nvSpPr>
          <p:cNvPr id="4" name="Slide Number Placeholder 3"/>
          <p:cNvSpPr>
            <a:spLocks noGrp="1"/>
          </p:cNvSpPr>
          <p:nvPr>
            <p:ph type="sldNum" sz="quarter" idx="5"/>
          </p:nvPr>
        </p:nvSpPr>
        <p:spPr/>
        <p:txBody>
          <a:bodyPr/>
          <a:lstStyle/>
          <a:p>
            <a:fld id="{4821684C-69A0-1940-8342-47BFBF20ADC5}" type="slidenum">
              <a:rPr lang="en-US" smtClean="0"/>
              <a:t>49</a:t>
            </a:fld>
            <a:endParaRPr lang="en-US"/>
          </a:p>
        </p:txBody>
      </p:sp>
    </p:spTree>
    <p:extLst>
      <p:ext uri="{BB962C8B-B14F-4D97-AF65-F5344CB8AC3E}">
        <p14:creationId xmlns:p14="http://schemas.microsoft.com/office/powerpoint/2010/main" val="1447681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82DBC-9527-8A71-D5D3-E83B14C9E6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181528-41A2-4FD4-0365-CAC2E6690F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768D6E-5E5D-DC77-C18A-7A0360E9CB33}"/>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5" name="Footer Placeholder 4">
            <a:extLst>
              <a:ext uri="{FF2B5EF4-FFF2-40B4-BE49-F238E27FC236}">
                <a16:creationId xmlns:a16="http://schemas.microsoft.com/office/drawing/2014/main" id="{B7D8C09E-24CE-7EAA-E4B8-D56DA34889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9D68F3-7F10-ABC0-F4F7-4F6325AF1AB4}"/>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1471019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FC378-ECE7-FB3F-77F9-302253EE2F9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B86667-19E4-12F0-1824-6B3BC0918C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FB8F08-94AB-9AB7-3985-31B1BDCA7E14}"/>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5" name="Footer Placeholder 4">
            <a:extLst>
              <a:ext uri="{FF2B5EF4-FFF2-40B4-BE49-F238E27FC236}">
                <a16:creationId xmlns:a16="http://schemas.microsoft.com/office/drawing/2014/main" id="{3D91DBDB-9894-3FA0-DF2F-F71177DF2C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9C37F1-4D27-AF79-F4A1-D2129BC5FE10}"/>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971069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7EFCC5-C951-635C-D118-4034E2823D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747225-23D2-8571-80C8-033667473B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BF0BD8-3093-5719-53DD-D24FC55DA8DB}"/>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5" name="Footer Placeholder 4">
            <a:extLst>
              <a:ext uri="{FF2B5EF4-FFF2-40B4-BE49-F238E27FC236}">
                <a16:creationId xmlns:a16="http://schemas.microsoft.com/office/drawing/2014/main" id="{F2195AEC-8B25-FA95-667B-6988830828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C21927-5D37-65ED-A862-D548C4447540}"/>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681415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12EF3-5EB1-D3CE-7361-79ED578D90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C009E1-512F-4D2F-1A15-DFF712ACA9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B0BC6C-A9F1-1722-8460-DB361524485F}"/>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5" name="Footer Placeholder 4">
            <a:extLst>
              <a:ext uri="{FF2B5EF4-FFF2-40B4-BE49-F238E27FC236}">
                <a16:creationId xmlns:a16="http://schemas.microsoft.com/office/drawing/2014/main" id="{382F3013-85A2-0792-25C2-54F978B086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71464B-BC7B-C13F-C8FA-015B775DE544}"/>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427099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D6FB-3F42-D272-8D92-107F5A4CC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57F000-DF5A-A799-62B5-6950D0E52D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AE5FB3-ED4C-2392-851B-82F287AC2C98}"/>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5" name="Footer Placeholder 4">
            <a:extLst>
              <a:ext uri="{FF2B5EF4-FFF2-40B4-BE49-F238E27FC236}">
                <a16:creationId xmlns:a16="http://schemas.microsoft.com/office/drawing/2014/main" id="{4BB251FB-D1EE-464C-7978-268E20D9DD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549606-30D8-E905-5A82-809685CCE0E4}"/>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21374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BEA38-11F7-16D1-CF40-CDD67BAADF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A4B606-7B78-9828-AAE2-3FD3E50621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BAD2598-8817-BC65-D90B-3B05415148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A757FF-AC57-3B00-FB56-F4DB846ACC85}"/>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6" name="Footer Placeholder 5">
            <a:extLst>
              <a:ext uri="{FF2B5EF4-FFF2-40B4-BE49-F238E27FC236}">
                <a16:creationId xmlns:a16="http://schemas.microsoft.com/office/drawing/2014/main" id="{48831131-D611-D1FC-0A2B-B6147DBC44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46880B-8CC1-B267-E75F-DBBEC72764C3}"/>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3272899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D9BAF-887B-76D0-A638-0C5C3943FC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5038D9-1ACD-CCCC-89AC-1935A97FA4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88B10C-0837-A62C-0031-E575BC93DE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193200-99DF-94B2-88B7-D3733FBAB7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7B42B7-F274-E192-456A-BF79AA73EA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5AC6BC-FF58-B3F0-280B-4B6AD7E968CD}"/>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8" name="Footer Placeholder 7">
            <a:extLst>
              <a:ext uri="{FF2B5EF4-FFF2-40B4-BE49-F238E27FC236}">
                <a16:creationId xmlns:a16="http://schemas.microsoft.com/office/drawing/2014/main" id="{EDBE227E-C3D8-3F64-B470-AE7644F660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5D6E11-8C11-B773-805F-25A62BBBFCE0}"/>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1336309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2611D-E212-B371-3B13-E1A7D846C6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DF8D77-2679-0CDD-A3C5-6A76684FA600}"/>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4" name="Footer Placeholder 3">
            <a:extLst>
              <a:ext uri="{FF2B5EF4-FFF2-40B4-BE49-F238E27FC236}">
                <a16:creationId xmlns:a16="http://schemas.microsoft.com/office/drawing/2014/main" id="{551893BC-74AC-2402-8212-4ABAE6831D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0A51FE-A072-CDAA-25E0-F9DDEE038C88}"/>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1673885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C95381-E075-3B59-5BF0-FDA419384C47}"/>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3" name="Footer Placeholder 2">
            <a:extLst>
              <a:ext uri="{FF2B5EF4-FFF2-40B4-BE49-F238E27FC236}">
                <a16:creationId xmlns:a16="http://schemas.microsoft.com/office/drawing/2014/main" id="{10D9171B-3F18-8938-4ED8-BE1CF0FC9B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0DA77D-BDFF-25C1-1CDF-E7DC7B25DCE1}"/>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3816594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08EFA-C35A-7B98-4C5A-25CA263F05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08155B-8502-A2ED-412D-D29927B131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84B87A-E9C4-D7A6-CD35-74758CB59D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5E3DC7-482C-86E2-EBCF-E5C41986156C}"/>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6" name="Footer Placeholder 5">
            <a:extLst>
              <a:ext uri="{FF2B5EF4-FFF2-40B4-BE49-F238E27FC236}">
                <a16:creationId xmlns:a16="http://schemas.microsoft.com/office/drawing/2014/main" id="{189B9FCA-B9FF-CCA1-BB05-4B747AD0E7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9AB1B-396D-4C86-BBD3-F75560C35611}"/>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2127847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7F32A-8847-3466-45B1-918A1FCE6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173E1C-74DA-C924-2CE2-D5085E4B70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D8B849-4BD4-2BD4-9E3F-D09D5095C9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114F7E-254B-81F4-DEC4-3EB890DDBC5E}"/>
              </a:ext>
            </a:extLst>
          </p:cNvPr>
          <p:cNvSpPr>
            <a:spLocks noGrp="1"/>
          </p:cNvSpPr>
          <p:nvPr>
            <p:ph type="dt" sz="half" idx="10"/>
          </p:nvPr>
        </p:nvSpPr>
        <p:spPr/>
        <p:txBody>
          <a:bodyPr/>
          <a:lstStyle/>
          <a:p>
            <a:fld id="{8A6ED5FB-25BF-A441-884E-98723FF968AB}" type="datetimeFigureOut">
              <a:rPr lang="en-US" smtClean="0"/>
              <a:t>9/22/2025</a:t>
            </a:fld>
            <a:endParaRPr lang="en-US"/>
          </a:p>
        </p:txBody>
      </p:sp>
      <p:sp>
        <p:nvSpPr>
          <p:cNvPr id="6" name="Footer Placeholder 5">
            <a:extLst>
              <a:ext uri="{FF2B5EF4-FFF2-40B4-BE49-F238E27FC236}">
                <a16:creationId xmlns:a16="http://schemas.microsoft.com/office/drawing/2014/main" id="{6CBF7C5B-709D-798C-D47E-84FB1500DE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572D2A-FEC9-E8F0-1CA9-66256FB12E8F}"/>
              </a:ext>
            </a:extLst>
          </p:cNvPr>
          <p:cNvSpPr>
            <a:spLocks noGrp="1"/>
          </p:cNvSpPr>
          <p:nvPr>
            <p:ph type="sldNum" sz="quarter" idx="12"/>
          </p:nvPr>
        </p:nvSpPr>
        <p:spPr/>
        <p:txBody>
          <a:bodyPr/>
          <a:lstStyle/>
          <a:p>
            <a:fld id="{CAC9861D-7DA4-D149-B21B-D3D5AE9C5DA9}" type="slidenum">
              <a:rPr lang="en-US" smtClean="0"/>
              <a:t>‹#›</a:t>
            </a:fld>
            <a:endParaRPr lang="en-US"/>
          </a:p>
        </p:txBody>
      </p:sp>
    </p:spTree>
    <p:extLst>
      <p:ext uri="{BB962C8B-B14F-4D97-AF65-F5344CB8AC3E}">
        <p14:creationId xmlns:p14="http://schemas.microsoft.com/office/powerpoint/2010/main" val="770826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25AC4F-A3BD-1058-617B-1740071FD7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446B91-E23C-A4DF-5438-C7F00BB153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997018-AF3D-AB29-8E7B-2CA246453C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6ED5FB-25BF-A441-884E-98723FF968AB}" type="datetimeFigureOut">
              <a:rPr lang="en-US" smtClean="0"/>
              <a:t>9/22/2025</a:t>
            </a:fld>
            <a:endParaRPr lang="en-US"/>
          </a:p>
        </p:txBody>
      </p:sp>
      <p:sp>
        <p:nvSpPr>
          <p:cNvPr id="5" name="Footer Placeholder 4">
            <a:extLst>
              <a:ext uri="{FF2B5EF4-FFF2-40B4-BE49-F238E27FC236}">
                <a16:creationId xmlns:a16="http://schemas.microsoft.com/office/drawing/2014/main" id="{A2D81D18-6BE2-73BB-CC29-3FACB35F7F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D3BB27-7661-1CAF-FDD2-43C3BBA390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AC9861D-7DA4-D149-B21B-D3D5AE9C5DA9}" type="slidenum">
              <a:rPr lang="en-US" smtClean="0"/>
              <a:t>‹#›</a:t>
            </a:fld>
            <a:endParaRPr lang="en-US"/>
          </a:p>
        </p:txBody>
      </p:sp>
    </p:spTree>
    <p:extLst>
      <p:ext uri="{BB962C8B-B14F-4D97-AF65-F5344CB8AC3E}">
        <p14:creationId xmlns:p14="http://schemas.microsoft.com/office/powerpoint/2010/main" val="2257536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0.png"/><Relationship Id="rId4" Type="http://schemas.microsoft.com/office/2011/relationships/webextension" Target="../webextensions/webextension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96_514DC21B.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microsoft.com/office/2018/10/relationships/comments" Target="../comments/modernComment_17C_1929087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microsoft.com/office/2018/10/relationships/comments" Target="../comments/modernComment_183_5CAD09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microsoft.com/office/2018/10/relationships/comments" Target="../comments/modernComment_17E_FA6A5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7F_92693253.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microsoft.com/office/2018/10/relationships/comments" Target="../comments/modernComment_180_A0FBFE8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microsoft.com/office/2018/10/relationships/comments" Target="../comments/modernComment_181_1865636C.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monumenttradersalliance.com/war-room/?active=messages#RYCEY" TargetMode="External"/><Relationship Id="rId2" Type="http://schemas.microsoft.com/office/2018/10/relationships/comments" Target="../comments/modernComment_19C_74E5855F.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microsoft.com/office/2018/10/relationships/comments" Target="../comments/modernComment_193_49D2A62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191_47C2687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8/10/relationships/comments" Target="../comments/modernComment_192_8AC2964D.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microsoft.com/office/2018/10/relationships/comments" Target="../comments/modernComment_18C_D8E8D7C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8/10/relationships/comments" Target="../comments/modernComment_197_C0B80A5C.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microsoft.com/office/2018/10/relationships/comments" Target="../comments/modernComment_18D_9EDFA18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microsoft.com/office/2018/10/relationships/comments" Target="../comments/modernComment_190_792EF86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microsoft.com/office/2018/10/relationships/comments" Target="../comments/modernComment_18E_44C3EF7F.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microsoft.com/office/2018/10/relationships/comments" Target="../comments/modernComment_137_DAF0250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microsoft.com/office/2018/10/relationships/comments" Target="../comments/modernComment_131_BD5122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microsoft.com/office/2018/10/relationships/comments" Target="../comments/modernComment_168_69A8927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microsoft.com/office/2018/10/relationships/comments" Target="../comments/modernComment_16C_BB78932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63_692826AF.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microsoft.com/office/2018/10/relationships/comments" Target="../comments/modernComment_16D_35C177B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7B_2F410F30.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microsoft.com/office/2018/10/relationships/comments" Target="../comments/modernComment_16B_BE1F665A.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6A_B5C45F7E.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microsoft.com/office/2018/10/relationships/comments" Target="../comments/modernComment_14D_AB1E90FA.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microsoft.com/office/2018/10/relationships/comments" Target="../comments/modernComment_14E_0.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microsoft.com/office/2018/10/relationships/comments" Target="../comments/modernComment_178_546250BB.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microsoft.com/office/2018/10/relationships/comments" Target="../comments/modernComment_14F_0.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48.xml.rels><?xml version="1.0" encoding="UTF-8" standalone="yes"?>
<Relationships xmlns="http://schemas.openxmlformats.org/package/2006/relationships"><Relationship Id="rId3" Type="http://schemas.microsoft.com/office/2018/10/relationships/comments" Target="../comments/modernComment_150_0.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18/10/relationships/comments" Target="../comments/modernComment_151_0.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microsoft.com/office/2018/10/relationships/comments" Target="../comments/modernComment_15D_BC191BA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8/10/relationships/comments" Target="../comments/modernComment_194_68B457D7.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microsoft.com/office/2018/10/relationships/comments" Target="../comments/modernComment_15E_DD1AD644.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microsoft.com/office/2018/10/relationships/comments" Target="../comments/modernComment_19D_3516CB98.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microsoft.com/office/2018/10/relationships/comments" Target="../comments/modernComment_129_C874D2BC.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microsoft.com/office/2018/10/relationships/comments" Target="../comments/modernComment_19B_25CF759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11" name="Content Placeholder 10">
                <a:extLst>
                  <a:ext uri="{FF2B5EF4-FFF2-40B4-BE49-F238E27FC236}">
                    <a16:creationId xmlns:a16="http://schemas.microsoft.com/office/drawing/2014/main" id="{38FB81F5-BBA5-1385-70AA-5D938E98DD70}"/>
                  </a:ext>
                </a:extLst>
              </p:cNvPr>
              <p:cNvGraphicFramePr>
                <a:graphicFrameLocks noGrp="1"/>
              </p:cNvGraphicFramePr>
              <p:nvPr>
                <p:ph idx="1"/>
              </p:nvPr>
            </p:nvGraphicFramePr>
            <p:xfrm>
              <a:off x="2738254" y="3827341"/>
              <a:ext cx="6715492" cy="3895237"/>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xmlns="">
          <p:pic>
            <p:nvPicPr>
              <p:cNvPr id="11" name="Content Placeholder 10">
                <a:extLst>
                  <a:ext uri="{FF2B5EF4-FFF2-40B4-BE49-F238E27FC236}">
                    <a16:creationId xmlns:a16="http://schemas.microsoft.com/office/drawing/2014/main" id="{38FB81F5-BBA5-1385-70AA-5D938E98DD70}"/>
                  </a:ext>
                </a:extLst>
              </p:cNvPr>
              <p:cNvPicPr>
                <a:picLocks noGrp="1" noRot="1" noChangeAspect="1" noMove="1" noResize="1" noEditPoints="1" noAdjustHandles="1" noChangeArrowheads="1" noChangeShapeType="1"/>
              </p:cNvPicPr>
              <p:nvPr/>
            </p:nvPicPr>
            <p:blipFill>
              <a:blip r:embed="rId5"/>
              <a:stretch>
                <a:fillRect/>
              </a:stretch>
            </p:blipFill>
            <p:spPr>
              <a:xfrm>
                <a:off x="2738254" y="3827341"/>
                <a:ext cx="6715492" cy="3895237"/>
              </a:xfrm>
              <a:prstGeom prst="rect">
                <a:avLst/>
              </a:prstGeom>
            </p:spPr>
          </p:pic>
        </mc:Fallback>
      </mc:AlternateContent>
    </p:spTree>
    <p:extLst>
      <p:ext uri="{BB962C8B-B14F-4D97-AF65-F5344CB8AC3E}">
        <p14:creationId xmlns:p14="http://schemas.microsoft.com/office/powerpoint/2010/main" val="2558738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3A20A-272A-A9B2-B612-B3D97CAA997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16346DB-75CE-0605-EBF3-3F252FBECC15}"/>
              </a:ext>
            </a:extLst>
          </p:cNvPr>
          <p:cNvSpPr/>
          <p:nvPr/>
        </p:nvSpPr>
        <p:spPr>
          <a:xfrm>
            <a:off x="0" y="0"/>
            <a:ext cx="12192000" cy="6858000"/>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F25A58-8090-9998-1F75-07FD8B79B7A8}"/>
              </a:ext>
            </a:extLst>
          </p:cNvPr>
          <p:cNvSpPr>
            <a:spLocks noGrp="1"/>
          </p:cNvSpPr>
          <p:nvPr>
            <p:ph type="ctrTitle"/>
          </p:nvPr>
        </p:nvSpPr>
        <p:spPr>
          <a:xfrm>
            <a:off x="0" y="0"/>
            <a:ext cx="12192000" cy="6858000"/>
          </a:xfrm>
        </p:spPr>
        <p:txBody>
          <a:bodyPr anchor="ctr">
            <a:normAutofit/>
          </a:bodyPr>
          <a:lstStyle/>
          <a:p>
            <a:r>
              <a:rPr lang="en-US" sz="8800" dirty="0">
                <a:solidFill>
                  <a:schemeClr val="bg1"/>
                </a:solidFill>
                <a:latin typeface="Rubik" pitchFamily="2" charset="-79"/>
                <a:cs typeface="Rubik" pitchFamily="2" charset="-79"/>
              </a:rPr>
              <a:t> </a:t>
            </a:r>
            <a:r>
              <a:rPr lang="en-US" sz="8800" dirty="0">
                <a:solidFill>
                  <a:srgbClr val="B8ED5B"/>
                </a:solidFill>
                <a:latin typeface="Rubik" pitchFamily="2" charset="-79"/>
                <a:cs typeface="Rubik" pitchFamily="2" charset="-79"/>
              </a:rPr>
              <a:t>Can You Really Make Money in a Volatile Markets? </a:t>
            </a:r>
          </a:p>
        </p:txBody>
      </p:sp>
    </p:spTree>
    <p:extLst>
      <p:ext uri="{BB962C8B-B14F-4D97-AF65-F5344CB8AC3E}">
        <p14:creationId xmlns:p14="http://schemas.microsoft.com/office/powerpoint/2010/main" val="289359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DA360-C7BA-B37D-FE41-15108F0736C5}"/>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993F0037-ED6B-BD54-8D5D-224BADAD7AC8}"/>
              </a:ext>
            </a:extLst>
          </p:cNvPr>
          <p:cNvSpPr>
            <a:spLocks noGrp="1"/>
          </p:cNvSpPr>
          <p:nvPr>
            <p:ph type="subTitle" idx="1"/>
          </p:nvPr>
        </p:nvSpPr>
        <p:spPr>
          <a:xfrm>
            <a:off x="626073" y="1989438"/>
            <a:ext cx="10911017" cy="3645243"/>
          </a:xfrm>
        </p:spPr>
        <p:txBody>
          <a:bodyPr>
            <a:no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Markets are down 10% from the highs</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Lost $5 Trillion in Value evaporated </a:t>
            </a:r>
          </a:p>
          <a:p>
            <a:br>
              <a:rPr lang="en-US" dirty="0"/>
            </a:b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DE90F995-D600-2286-EA15-24EFD49FB0FB}"/>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A826BF8-A502-B5EB-C727-F8A313CF4D25}"/>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2025 Volatile Market Success</a:t>
            </a:r>
          </a:p>
        </p:txBody>
      </p:sp>
      <p:pic>
        <p:nvPicPr>
          <p:cNvPr id="4" name="Picture 3" descr="A screenshot of a graph&#10;&#10;AI-generated content may be incorrect.">
            <a:extLst>
              <a:ext uri="{FF2B5EF4-FFF2-40B4-BE49-F238E27FC236}">
                <a16:creationId xmlns:a16="http://schemas.microsoft.com/office/drawing/2014/main" id="{D5425E67-E0E7-5311-0562-854F9CE249A0}"/>
              </a:ext>
            </a:extLst>
          </p:cNvPr>
          <p:cNvPicPr>
            <a:picLocks noChangeAspect="1"/>
          </p:cNvPicPr>
          <p:nvPr/>
        </p:nvPicPr>
        <p:blipFill>
          <a:blip r:embed="rId3"/>
          <a:stretch>
            <a:fillRect/>
          </a:stretch>
        </p:blipFill>
        <p:spPr>
          <a:xfrm>
            <a:off x="3835122" y="3891516"/>
            <a:ext cx="7426376" cy="1570171"/>
          </a:xfrm>
          <a:prstGeom prst="rect">
            <a:avLst/>
          </a:prstGeom>
        </p:spPr>
      </p:pic>
      <p:graphicFrame>
        <p:nvGraphicFramePr>
          <p:cNvPr id="2" name="Table 1">
            <a:extLst>
              <a:ext uri="{FF2B5EF4-FFF2-40B4-BE49-F238E27FC236}">
                <a16:creationId xmlns:a16="http://schemas.microsoft.com/office/drawing/2014/main" id="{1F8A7654-EA8A-1204-5415-AB73268E4252}"/>
              </a:ext>
            </a:extLst>
          </p:cNvPr>
          <p:cNvGraphicFramePr>
            <a:graphicFrameLocks noGrp="1"/>
          </p:cNvGraphicFramePr>
          <p:nvPr>
            <p:extLst>
              <p:ext uri="{D42A27DB-BD31-4B8C-83A1-F6EECF244321}">
                <p14:modId xmlns:p14="http://schemas.microsoft.com/office/powerpoint/2010/main" val="447153414"/>
              </p:ext>
            </p:extLst>
          </p:nvPr>
        </p:nvGraphicFramePr>
        <p:xfrm>
          <a:off x="930502" y="4067349"/>
          <a:ext cx="2190836" cy="1056513"/>
        </p:xfrm>
        <a:graphic>
          <a:graphicData uri="http://schemas.openxmlformats.org/drawingml/2006/table">
            <a:tbl>
              <a:tblPr>
                <a:tableStyleId>{5C22544A-7EE6-4342-B048-85BDC9FD1C3A}</a:tableStyleId>
              </a:tblPr>
              <a:tblGrid>
                <a:gridCol w="1096370">
                  <a:extLst>
                    <a:ext uri="{9D8B030D-6E8A-4147-A177-3AD203B41FA5}">
                      <a16:colId xmlns:a16="http://schemas.microsoft.com/office/drawing/2014/main" val="2700276508"/>
                    </a:ext>
                  </a:extLst>
                </a:gridCol>
                <a:gridCol w="1094466">
                  <a:extLst>
                    <a:ext uri="{9D8B030D-6E8A-4147-A177-3AD203B41FA5}">
                      <a16:colId xmlns:a16="http://schemas.microsoft.com/office/drawing/2014/main" val="2732126757"/>
                    </a:ext>
                  </a:extLst>
                </a:gridCol>
              </a:tblGrid>
              <a:tr h="220470">
                <a:tc>
                  <a:txBody>
                    <a:bodyPr/>
                    <a:lstStyle/>
                    <a:p>
                      <a:pPr marL="0" marR="0">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900" kern="0">
                          <a:effectLst/>
                        </a:rPr>
                        <a:t>Year to Date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800"/>
                        </a:spcAft>
                      </a:pPr>
                      <a:r>
                        <a:rPr lang="en-US" sz="1200" kern="100" dirty="0">
                          <a:effectLst/>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61275041"/>
                  </a:ext>
                </a:extLst>
              </a:tr>
              <a:tr h="229803">
                <a:tc>
                  <a:txBody>
                    <a:bodyPr/>
                    <a:lstStyle/>
                    <a:p>
                      <a:pPr marL="0" marR="0">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900" kern="0">
                          <a:effectLst/>
                        </a:rPr>
                        <a:t>74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800"/>
                        </a:spcAft>
                      </a:pPr>
                      <a:r>
                        <a:rPr lang="en-US" sz="1200" kern="10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01856527"/>
                  </a:ext>
                </a:extLst>
              </a:tr>
              <a:tr h="220470">
                <a:tc>
                  <a:txBody>
                    <a:bodyPr/>
                    <a:lstStyle/>
                    <a:p>
                      <a:pPr marL="0" marR="0">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900" kern="0">
                          <a:effectLst/>
                        </a:rPr>
                        <a:t>60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800"/>
                        </a:spcAft>
                      </a:pPr>
                      <a:r>
                        <a:rPr lang="en-US" sz="1200" kern="10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88881032"/>
                  </a:ext>
                </a:extLst>
              </a:tr>
              <a:tr h="220470">
                <a:tc>
                  <a:txBody>
                    <a:bodyPr/>
                    <a:lstStyle/>
                    <a:p>
                      <a:pPr marL="0" marR="0">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900" kern="0">
                          <a:effectLst/>
                        </a:rPr>
                        <a:t>25.6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800"/>
                        </a:spcAft>
                      </a:pPr>
                      <a:r>
                        <a:rPr lang="en-US" sz="1200" kern="10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15833310"/>
                  </a:ext>
                </a:extLst>
              </a:tr>
              <a:tr h="165300">
                <a:tc gridSpan="2">
                  <a:txBody>
                    <a:bodyPr/>
                    <a:lstStyle/>
                    <a:p>
                      <a:pPr marL="0" marR="0">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900" kern="0" dirty="0">
                          <a:effectLst/>
                        </a:rPr>
                        <a:t>81.1%</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134543091"/>
                  </a:ext>
                </a:extLst>
              </a:tr>
            </a:tbl>
          </a:graphicData>
        </a:graphic>
      </p:graphicFrame>
    </p:spTree>
    <p:extLst>
      <p:ext uri="{BB962C8B-B14F-4D97-AF65-F5344CB8AC3E}">
        <p14:creationId xmlns:p14="http://schemas.microsoft.com/office/powerpoint/2010/main" val="1364050459"/>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AFEBE-2A4E-B131-E3E7-403EA19726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CAE9EF-4FC2-D81A-98AD-9C8931408167}"/>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Most Volatile Market… Still Winning </a:t>
            </a:r>
          </a:p>
        </p:txBody>
      </p:sp>
      <p:sp>
        <p:nvSpPr>
          <p:cNvPr id="5" name="Subtitle 4">
            <a:extLst>
              <a:ext uri="{FF2B5EF4-FFF2-40B4-BE49-F238E27FC236}">
                <a16:creationId xmlns:a16="http://schemas.microsoft.com/office/drawing/2014/main" id="{06F4CD3D-9DF7-3805-2E06-121F8C65C906}"/>
              </a:ext>
            </a:extLst>
          </p:cNvPr>
          <p:cNvSpPr>
            <a:spLocks noGrp="1"/>
          </p:cNvSpPr>
          <p:nvPr>
            <p:ph type="subTitle" idx="1"/>
          </p:nvPr>
        </p:nvSpPr>
        <p:spPr>
          <a:xfrm>
            <a:off x="626073" y="1989438"/>
            <a:ext cx="10911017" cy="3787907"/>
          </a:xfrm>
        </p:spPr>
        <p:txBody>
          <a:bodyPr>
            <a:noAutofit/>
          </a:bodyPr>
          <a:lstStyle/>
          <a:p>
            <a:pPr marL="0" marR="0" algn="l">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Bef>
                <a:spcPts val="0"/>
              </a:spcBef>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COVID Crash Track Record (February 24-March 31, 2020)</a:t>
            </a:r>
            <a:br>
              <a:rPr lang="en-US" sz="1800" b="1" kern="100" dirty="0">
                <a:effectLst/>
                <a:latin typeface="Aptos" panose="020B0004020202020204" pitchFamily="34" charset="0"/>
                <a:ea typeface="Aptos" panose="020B0004020202020204" pitchFamily="34" charset="0"/>
                <a:cs typeface="Times New Roman" panose="02020603050405020304" pitchFamily="18" charset="0"/>
              </a:rPr>
            </a:br>
            <a:r>
              <a:rPr lang="en-US" sz="1800" dirty="0">
                <a:effectLst/>
                <a:latin typeface="Aptos" panose="020B0004020202020204"/>
                <a:ea typeface="Aptos" panose="020B0004020202020204"/>
                <a:cs typeface="Times New Roman" panose="02020603050405020304" pitchFamily="18" charset="0"/>
              </a:rPr>
              <a:t>73 completed trades and 71 winners (+97% win rate)</a:t>
            </a:r>
            <a:br>
              <a:rPr lang="en-US" sz="1800" dirty="0">
                <a:effectLst/>
                <a:latin typeface="Aptos" panose="020B0004020202020204"/>
                <a:ea typeface="Aptos" panose="020B0004020202020204"/>
                <a:cs typeface="Times New Roman" panose="02020603050405020304" pitchFamily="18" charset="0"/>
              </a:rPr>
            </a:br>
            <a:r>
              <a:rPr lang="en-US" sz="1800" dirty="0">
                <a:effectLst/>
                <a:latin typeface="Aptos" panose="020B0004020202020204"/>
                <a:ea typeface="Aptos" panose="020B0004020202020204"/>
                <a:cs typeface="Times New Roman" panose="02020603050405020304" pitchFamily="18" charset="0"/>
              </a:rPr>
              <a:t>Average weighted gain: +16.45%</a:t>
            </a:r>
            <a:br>
              <a:rPr lang="en-US" sz="1800" dirty="0">
                <a:effectLst/>
                <a:latin typeface="Aptos" panose="020B0004020202020204"/>
                <a:ea typeface="Aptos" panose="020B0004020202020204"/>
                <a:cs typeface="Times New Roman" panose="02020603050405020304" pitchFamily="18" charset="0"/>
              </a:rPr>
            </a:br>
            <a:r>
              <a:rPr lang="en-US" sz="1800" dirty="0">
                <a:effectLst/>
                <a:latin typeface="Aptos" panose="020B0004020202020204"/>
                <a:ea typeface="Aptos" panose="020B0004020202020204"/>
                <a:cs typeface="Times New Roman" panose="02020603050405020304" pitchFamily="18" charset="0"/>
              </a:rPr>
              <a:t>Average hold time: 8.4 days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358EDEDC-4513-C165-0CB3-B900B7E391D4}"/>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119538"/>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94144-0FF6-B921-0A4B-680141EA4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CFF8AF-1E36-26DD-7951-9E9A3D56EE7B}"/>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More Proof… </a:t>
            </a:r>
          </a:p>
        </p:txBody>
      </p:sp>
      <p:sp>
        <p:nvSpPr>
          <p:cNvPr id="5" name="Subtitle 4">
            <a:extLst>
              <a:ext uri="{FF2B5EF4-FFF2-40B4-BE49-F238E27FC236}">
                <a16:creationId xmlns:a16="http://schemas.microsoft.com/office/drawing/2014/main" id="{CB731FB4-4FAC-7DD1-B70E-39479AB24BBE}"/>
              </a:ext>
            </a:extLst>
          </p:cNvPr>
          <p:cNvSpPr>
            <a:spLocks noGrp="1"/>
          </p:cNvSpPr>
          <p:nvPr>
            <p:ph type="subTitle" idx="1"/>
          </p:nvPr>
        </p:nvSpPr>
        <p:spPr>
          <a:xfrm>
            <a:off x="626073" y="1989438"/>
            <a:ext cx="10911017" cy="3787907"/>
          </a:xfrm>
        </p:spPr>
        <p:txBody>
          <a:bodyPr>
            <a:noAutofit/>
          </a:bodyPr>
          <a:lstStyle/>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spcBef>
                <a:spcPts val="0"/>
              </a:spcBef>
              <a:spcAft>
                <a:spcPts val="0"/>
              </a:spcAft>
            </a:pPr>
            <a:r>
              <a:rPr lang="en-US" sz="1800" dirty="0">
                <a:effectLst/>
                <a:latin typeface="Arial" panose="020B0604020202020204" pitchFamily="34" charset="0"/>
                <a:ea typeface="Times New Roman" panose="02020603050405020304" pitchFamily="18" charset="0"/>
              </a:rPr>
              <a:t>At the beginning of the Russia/Ukraine conflict the market was VOLATILE… </a:t>
            </a:r>
          </a:p>
          <a:p>
            <a:pPr marL="0" marR="0" algn="l">
              <a:spcBef>
                <a:spcPts val="0"/>
              </a:spcBef>
              <a:spcAft>
                <a:spcPts val="0"/>
              </a:spcAft>
            </a:pPr>
            <a:endParaRPr lang="en-US" sz="1800" dirty="0">
              <a:latin typeface="Arial" panose="020B0604020202020204" pitchFamily="34" charset="0"/>
              <a:ea typeface="Times New Roman" panose="02020603050405020304" pitchFamily="18" charset="0"/>
            </a:endParaRPr>
          </a:p>
          <a:p>
            <a:pPr marL="0" marR="0" algn="l">
              <a:spcBef>
                <a:spcPts val="0"/>
              </a:spcBef>
              <a:spcAft>
                <a:spcPts val="0"/>
              </a:spcAft>
            </a:pPr>
            <a:r>
              <a:rPr lang="en-US" sz="1800" dirty="0">
                <a:effectLst/>
                <a:latin typeface="Arial" panose="020B0604020202020204" pitchFamily="34" charset="0"/>
                <a:ea typeface="Times New Roman" panose="02020603050405020304" pitchFamily="18" charset="0"/>
              </a:rPr>
              <a:t>Some days it was down 576 points, 571 points and 760 points…</a:t>
            </a:r>
          </a:p>
          <a:p>
            <a:pPr marL="0" marR="0" algn="l">
              <a:spcBef>
                <a:spcPts val="0"/>
              </a:spcBef>
              <a:spcAft>
                <a:spcPts val="0"/>
              </a:spcAft>
            </a:pPr>
            <a:endParaRPr lang="en-US" sz="1800" dirty="0">
              <a:latin typeface="Arial" panose="020B0604020202020204" pitchFamily="34" charset="0"/>
              <a:ea typeface="Times New Roman" panose="02020603050405020304" pitchFamily="18" charset="0"/>
            </a:endParaRPr>
          </a:p>
          <a:p>
            <a:pPr marL="0" marR="0" algn="l">
              <a:spcBef>
                <a:spcPts val="0"/>
              </a:spcBef>
              <a:spcAft>
                <a:spcPts val="0"/>
              </a:spcAft>
            </a:pPr>
            <a:r>
              <a:rPr lang="en-US" sz="1800" dirty="0">
                <a:effectLst/>
                <a:latin typeface="Arial" panose="020B0604020202020204" pitchFamily="34" charset="0"/>
                <a:ea typeface="Times New Roman" panose="02020603050405020304" pitchFamily="18" charset="0"/>
              </a:rPr>
              <a:t>We had a </a:t>
            </a:r>
            <a:r>
              <a:rPr lang="en-US" sz="1800" dirty="0">
                <a:latin typeface="Arial" panose="020B0604020202020204" pitchFamily="34" charset="0"/>
                <a:ea typeface="Times New Roman" panose="02020603050405020304" pitchFamily="18" charset="0"/>
              </a:rPr>
              <a:t>89</a:t>
            </a:r>
            <a:r>
              <a:rPr lang="en-US" sz="1800" dirty="0">
                <a:effectLst/>
                <a:latin typeface="Arial" panose="020B0604020202020204" pitchFamily="34" charset="0"/>
                <a:ea typeface="Times New Roman" panose="02020603050405020304" pitchFamily="18" charset="0"/>
              </a:rPr>
              <a:t>% win rate! </a:t>
            </a:r>
            <a:endParaRPr lang="en-US" sz="1800" dirty="0">
              <a:effectLst/>
              <a:latin typeface="Times New Roman" panose="02020603050405020304" pitchFamily="18" charset="0"/>
              <a:ea typeface="Times New Roman" panose="02020603050405020304" pitchFamily="18" charset="0"/>
            </a:endParaRPr>
          </a:p>
          <a:p>
            <a:pPr marL="0" marR="0" algn="l">
              <a:lnSpc>
                <a:spcPct val="115000"/>
              </a:lnSpc>
              <a:spcBef>
                <a:spcPts val="0"/>
              </a:spcBef>
              <a:spcAft>
                <a:spcPts val="800"/>
              </a:spcAft>
            </a:pPr>
            <a:r>
              <a:rPr lang="en-US" sz="1800"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Bef>
                <a:spcPts val="0"/>
              </a:spcBef>
              <a:spcAft>
                <a:spcPts val="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Russia-Ukraine Conflict Track Record (February 24, 2022 – March 8, 2022)</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800" kern="100" dirty="0">
                <a:effectLst/>
                <a:latin typeface="Aptos" panose="020B0004020202020204"/>
                <a:ea typeface="Aptos" panose="020B0004020202020204"/>
                <a:cs typeface="Times New Roman" panose="02020603050405020304" pitchFamily="18" charset="0"/>
              </a:rPr>
              <a:t>17 winners out of 19 completed trades (+89% win rate)</a:t>
            </a:r>
          </a:p>
          <a:p>
            <a:pPr marL="0" marR="0">
              <a:lnSpc>
                <a:spcPct val="115000"/>
              </a:lnSpc>
              <a:spcBef>
                <a:spcPts val="0"/>
              </a:spcBef>
              <a:spcAft>
                <a:spcPts val="0"/>
              </a:spcAft>
            </a:pPr>
            <a:r>
              <a:rPr lang="en-US" sz="1800" kern="100" dirty="0">
                <a:effectLst/>
                <a:latin typeface="Aptos" panose="020B0004020202020204"/>
                <a:ea typeface="Aptos" panose="020B0004020202020204"/>
                <a:cs typeface="Times New Roman" panose="02020603050405020304" pitchFamily="18" charset="0"/>
              </a:rPr>
              <a:t>Average weighted gain: +25.76%</a:t>
            </a:r>
          </a:p>
          <a:p>
            <a:r>
              <a:rPr lang="en-US" sz="1800" dirty="0">
                <a:effectLst/>
                <a:latin typeface="Aptos" panose="020B0004020202020204"/>
                <a:ea typeface="Aptos" panose="020B0004020202020204"/>
                <a:cs typeface="Times New Roman" panose="02020603050405020304" pitchFamily="18" charset="0"/>
              </a:rPr>
              <a:t>Average </a:t>
            </a:r>
            <a:r>
              <a:rPr lang="en-US" sz="1800" dirty="0" err="1">
                <a:effectLst/>
                <a:latin typeface="Aptos" panose="020B0004020202020204"/>
                <a:ea typeface="Aptos" panose="020B0004020202020204"/>
                <a:cs typeface="Times New Roman" panose="02020603050405020304" pitchFamily="18" charset="0"/>
              </a:rPr>
              <a:t>holud</a:t>
            </a:r>
            <a:r>
              <a:rPr lang="en-US" sz="1800" dirty="0">
                <a:effectLst/>
                <a:latin typeface="Aptos" panose="020B0004020202020204"/>
                <a:ea typeface="Aptos" panose="020B0004020202020204"/>
                <a:cs typeface="Times New Roman" panose="02020603050405020304" pitchFamily="18" charset="0"/>
              </a:rPr>
              <a:t> time: 2.3 days</a:t>
            </a: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4BA0EFF8-224A-FA67-F0B2-B05332011E4E}"/>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177745"/>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CE918-FD46-A7B5-EF2E-1F938C05945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E254473-C9FD-EB7F-4922-FB11DD1750D8}"/>
              </a:ext>
            </a:extLst>
          </p:cNvPr>
          <p:cNvSpPr/>
          <p:nvPr/>
        </p:nvSpPr>
        <p:spPr>
          <a:xfrm>
            <a:off x="0" y="0"/>
            <a:ext cx="12192000" cy="6858000"/>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C35A62-22B6-6328-501F-29F85EB8DFF4}"/>
              </a:ext>
            </a:extLst>
          </p:cNvPr>
          <p:cNvSpPr>
            <a:spLocks noGrp="1"/>
          </p:cNvSpPr>
          <p:nvPr>
            <p:ph type="ctrTitle"/>
          </p:nvPr>
        </p:nvSpPr>
        <p:spPr>
          <a:xfrm>
            <a:off x="0" y="0"/>
            <a:ext cx="12192000" cy="6858000"/>
          </a:xfrm>
        </p:spPr>
        <p:txBody>
          <a:bodyPr anchor="ctr">
            <a:normAutofit/>
          </a:bodyPr>
          <a:lstStyle/>
          <a:p>
            <a:r>
              <a:rPr lang="en-US" sz="8800" dirty="0">
                <a:solidFill>
                  <a:schemeClr val="bg1"/>
                </a:solidFill>
                <a:latin typeface="Rubik" pitchFamily="2" charset="-79"/>
                <a:cs typeface="Rubik" pitchFamily="2" charset="-79"/>
              </a:rPr>
              <a:t>WHAT STRATEGIES DO YOU USE TO WIN IN VOLATILE MARKETS?</a:t>
            </a:r>
            <a:endParaRPr lang="en-US" sz="8800" dirty="0">
              <a:solidFill>
                <a:srgbClr val="B8ED5B"/>
              </a:solidFill>
              <a:latin typeface="Rubik" pitchFamily="2" charset="-79"/>
              <a:cs typeface="Rubik" pitchFamily="2" charset="-79"/>
            </a:endParaRPr>
          </a:p>
        </p:txBody>
      </p:sp>
    </p:spTree>
    <p:extLst>
      <p:ext uri="{BB962C8B-B14F-4D97-AF65-F5344CB8AC3E}">
        <p14:creationId xmlns:p14="http://schemas.microsoft.com/office/powerpoint/2010/main" val="3323575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DD7A7-F77D-6D8F-43A8-8EC1FA6240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B416AB-8F59-E418-C44A-DDDBFEC30743}"/>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LEAPS</a:t>
            </a:r>
          </a:p>
        </p:txBody>
      </p:sp>
      <p:sp>
        <p:nvSpPr>
          <p:cNvPr id="5" name="Subtitle 4">
            <a:extLst>
              <a:ext uri="{FF2B5EF4-FFF2-40B4-BE49-F238E27FC236}">
                <a16:creationId xmlns:a16="http://schemas.microsoft.com/office/drawing/2014/main" id="{84D91CBB-38B9-00BD-395B-CF8CD45F9FBF}"/>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Control more shares for LESS</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Get increased returns with less money risked </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Great for non-dividend paying stocks</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ITUB 41% in about 6 months</a:t>
            </a:r>
          </a:p>
          <a:p>
            <a:pPr marL="342900" indent="-342900" algn="l">
              <a:lnSpc>
                <a:spcPct val="100000"/>
              </a:lnSpc>
              <a:spcBef>
                <a:spcPts val="2200"/>
              </a:spcBef>
              <a:buClr>
                <a:srgbClr val="76B900"/>
              </a:buClr>
              <a:buFont typeface="Wingdings" pitchFamily="2" charset="2"/>
              <a:buChar char="§"/>
            </a:pPr>
            <a:endParaRPr lang="en-US" dirty="0">
              <a:latin typeface="Rubik" pitchFamily="2" charset="-79"/>
              <a:cs typeface="Rubik" pitchFamily="2" charset="-79"/>
            </a:endParaRP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4CE1C634-6C87-607D-879C-0FE1BC7E6F0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1274897"/>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3B264-63EA-6ABC-DC1E-9974A6410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6B902-3C92-0FA3-74E9-809E45E21393}"/>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Overnight Trades: Win Up or Down</a:t>
            </a:r>
          </a:p>
        </p:txBody>
      </p:sp>
      <p:sp>
        <p:nvSpPr>
          <p:cNvPr id="5" name="Subtitle 4">
            <a:extLst>
              <a:ext uri="{FF2B5EF4-FFF2-40B4-BE49-F238E27FC236}">
                <a16:creationId xmlns:a16="http://schemas.microsoft.com/office/drawing/2014/main" id="{446B9EEA-AF1E-3A94-DA92-C73024709E95}"/>
              </a:ext>
            </a:extLst>
          </p:cNvPr>
          <p:cNvSpPr>
            <a:spLocks noGrp="1"/>
          </p:cNvSpPr>
          <p:nvPr>
            <p:ph type="subTitle" idx="1"/>
          </p:nvPr>
        </p:nvSpPr>
        <p:spPr>
          <a:xfrm>
            <a:off x="626073" y="2002501"/>
            <a:ext cx="10911017" cy="3787907"/>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These are </a:t>
            </a:r>
            <a:r>
              <a:rPr lang="en-US" dirty="0">
                <a:highlight>
                  <a:srgbClr val="FF0000"/>
                </a:highlight>
                <a:latin typeface="Rubik" pitchFamily="2" charset="-79"/>
                <a:cs typeface="Rubik" pitchFamily="2" charset="-79"/>
              </a:rPr>
              <a:t>options</a:t>
            </a:r>
            <a:r>
              <a:rPr lang="en-US" dirty="0">
                <a:latin typeface="Rubik" pitchFamily="2" charset="-79"/>
                <a:cs typeface="Rubik" pitchFamily="2" charset="-79"/>
              </a:rPr>
              <a:t> trades I recommend before earnings come out</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All with the goal to hit a DOUBLE the very next day</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Whether earnings push the stock up or down… these trades win with movement either way</a:t>
            </a:r>
          </a:p>
          <a:p>
            <a:pPr marL="342900" indent="-342900" algn="l">
              <a:lnSpc>
                <a:spcPct val="100000"/>
              </a:lnSpc>
              <a:spcBef>
                <a:spcPts val="2800"/>
              </a:spcBef>
              <a:buClr>
                <a:srgbClr val="76B900"/>
              </a:buClr>
              <a:buFont typeface="Wingdings" pitchFamily="2" charset="2"/>
              <a:buChar char="§"/>
            </a:pPr>
            <a:r>
              <a:rPr lang="en-US" dirty="0">
                <a:effectLst/>
                <a:latin typeface="Rubik" pitchFamily="2" charset="-79"/>
                <a:ea typeface="Times New Roman" panose="02020603050405020304" pitchFamily="18" charset="0"/>
                <a:cs typeface="Rubik" pitchFamily="2" charset="-79"/>
              </a:rPr>
              <a:t>With a big movement </a:t>
            </a:r>
            <a:r>
              <a:rPr lang="en-US" dirty="0">
                <a:latin typeface="Rubik" pitchFamily="2" charset="-79"/>
                <a:ea typeface="Times New Roman" panose="02020603050405020304" pitchFamily="18" charset="0"/>
                <a:cs typeface="Rubik" pitchFamily="2" charset="-79"/>
              </a:rPr>
              <a:t>in either direction… these plays can win BIG! </a:t>
            </a:r>
            <a:endParaRPr lang="en-US" dirty="0">
              <a:effectLst/>
              <a:latin typeface="Rubik" pitchFamily="2" charset="-79"/>
              <a:ea typeface="Times New Roman" panose="02020603050405020304" pitchFamily="18" charset="0"/>
              <a:cs typeface="Rubik" pitchFamily="2" charset="-79"/>
            </a:endParaRPr>
          </a:p>
        </p:txBody>
      </p:sp>
      <p:sp>
        <p:nvSpPr>
          <p:cNvPr id="6" name="Rectangle 5">
            <a:extLst>
              <a:ext uri="{FF2B5EF4-FFF2-40B4-BE49-F238E27FC236}">
                <a16:creationId xmlns:a16="http://schemas.microsoft.com/office/drawing/2014/main" id="{820BE108-AF11-4472-E813-51447A348B29}"/>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6367699"/>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679BD-519C-F120-D418-C163EC2588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B552A7-9E8B-69BA-35A7-FA3C100197C7}"/>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Clorox Goes Up… We Win</a:t>
            </a:r>
          </a:p>
        </p:txBody>
      </p:sp>
      <p:sp>
        <p:nvSpPr>
          <p:cNvPr id="5" name="Subtitle 4">
            <a:extLst>
              <a:ext uri="{FF2B5EF4-FFF2-40B4-BE49-F238E27FC236}">
                <a16:creationId xmlns:a16="http://schemas.microsoft.com/office/drawing/2014/main" id="{122137AD-6322-47A2-04EF-424376484473}"/>
              </a:ext>
            </a:extLst>
          </p:cNvPr>
          <p:cNvSpPr>
            <a:spLocks noGrp="1"/>
          </p:cNvSpPr>
          <p:nvPr>
            <p:ph type="subTitle" idx="1"/>
          </p:nvPr>
        </p:nvSpPr>
        <p:spPr>
          <a:xfrm>
            <a:off x="626073" y="1989438"/>
            <a:ext cx="10911017" cy="3645243"/>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We did an overnight trade before Clorox released earnings</a:t>
            </a:r>
          </a:p>
          <a:p>
            <a:pPr marL="342900" indent="-342900" algn="l">
              <a:lnSpc>
                <a:spcPct val="100000"/>
              </a:lnSpc>
              <a:spcBef>
                <a:spcPts val="2800"/>
              </a:spcBef>
              <a:buClr>
                <a:srgbClr val="76B900"/>
              </a:buClr>
              <a:buFont typeface="Wingdings" pitchFamily="2" charset="2"/>
              <a:buChar char="§"/>
            </a:pPr>
            <a:r>
              <a:rPr lang="en-US" b="0" i="0" dirty="0">
                <a:solidFill>
                  <a:srgbClr val="000000"/>
                </a:solidFill>
                <a:effectLst/>
                <a:highlight>
                  <a:srgbClr val="FFFFFF"/>
                </a:highlight>
                <a:latin typeface="Rubik" pitchFamily="2" charset="-79"/>
                <a:cs typeface="Rubik" pitchFamily="2" charset="-79"/>
              </a:rPr>
              <a:t>The earnings report was positive</a:t>
            </a:r>
          </a:p>
          <a:p>
            <a:pPr marL="342900" indent="-342900" algn="l">
              <a:lnSpc>
                <a:spcPct val="100000"/>
              </a:lnSpc>
              <a:spcBef>
                <a:spcPts val="2800"/>
              </a:spcBef>
              <a:buClr>
                <a:srgbClr val="76B900"/>
              </a:buClr>
              <a:buFont typeface="Wingdings" pitchFamily="2" charset="2"/>
              <a:buChar char="§"/>
            </a:pPr>
            <a:r>
              <a:rPr lang="en-US" dirty="0">
                <a:solidFill>
                  <a:srgbClr val="000000"/>
                </a:solidFill>
                <a:highlight>
                  <a:srgbClr val="FFFFFF"/>
                </a:highlight>
                <a:latin typeface="Rubik" pitchFamily="2" charset="-79"/>
                <a:cs typeface="Rubik" pitchFamily="2" charset="-79"/>
              </a:rPr>
              <a:t>Our recommendation made </a:t>
            </a:r>
            <a:r>
              <a:rPr lang="en-US" b="0" i="0" dirty="0">
                <a:solidFill>
                  <a:srgbClr val="000000"/>
                </a:solidFill>
                <a:effectLst/>
                <a:highlight>
                  <a:srgbClr val="FFFFFF"/>
                </a:highlight>
                <a:latin typeface="Rubik" pitchFamily="2" charset="-79"/>
                <a:cs typeface="Rubik" pitchFamily="2" charset="-79"/>
              </a:rPr>
              <a:t>a quick </a:t>
            </a:r>
            <a:r>
              <a:rPr lang="en-US" b="1" i="0" dirty="0">
                <a:solidFill>
                  <a:srgbClr val="000000"/>
                </a:solidFill>
                <a:effectLst/>
                <a:highlight>
                  <a:srgbClr val="FFFFFF"/>
                </a:highlight>
                <a:latin typeface="Rubik" pitchFamily="2" charset="-79"/>
                <a:cs typeface="Rubik" pitchFamily="2" charset="-79"/>
              </a:rPr>
              <a:t>80% gain Overnight </a:t>
            </a: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solidFill>
                <a:srgbClr val="000000"/>
              </a:solidFill>
              <a:highlight>
                <a:srgbClr val="FFFFFF"/>
              </a:highlight>
              <a:latin typeface="Rubik" pitchFamily="2" charset="-79"/>
              <a:cs typeface="Rubik" pitchFamily="2" charset="-79"/>
            </a:endParaRP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72A1F3CB-43CE-F412-C478-B07450F37C2D}"/>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0869248"/>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6299E-44D3-B1E5-672F-5F4C995F97B2}"/>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03FF5C9B-60AE-C705-6589-28373A8A5F04}"/>
              </a:ext>
            </a:extLst>
          </p:cNvPr>
          <p:cNvSpPr>
            <a:spLocks noGrp="1"/>
          </p:cNvSpPr>
          <p:nvPr>
            <p:ph type="subTitle" idx="1"/>
          </p:nvPr>
        </p:nvSpPr>
        <p:spPr>
          <a:xfrm>
            <a:off x="626073" y="2442935"/>
            <a:ext cx="10911017" cy="3745410"/>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But then… Advanced Auto Parts was set to release their earnings in May 2023 </a:t>
            </a:r>
          </a:p>
          <a:p>
            <a:pPr marL="342900" indent="-342900" algn="l">
              <a:lnSpc>
                <a:spcPct val="100000"/>
              </a:lnSpc>
              <a:spcBef>
                <a:spcPts val="2800"/>
              </a:spcBef>
              <a:buClr>
                <a:srgbClr val="76B900"/>
              </a:buClr>
              <a:buFont typeface="Wingdings" pitchFamily="2" charset="2"/>
              <a:buChar char="§"/>
            </a:pPr>
            <a:r>
              <a:rPr lang="en-US" b="0" i="0" dirty="0">
                <a:solidFill>
                  <a:srgbClr val="000000"/>
                </a:solidFill>
                <a:effectLst/>
                <a:highlight>
                  <a:srgbClr val="FFFFFF"/>
                </a:highlight>
                <a:latin typeface="Rubik" pitchFamily="2" charset="-79"/>
                <a:cs typeface="Rubik" pitchFamily="2" charset="-79"/>
              </a:rPr>
              <a:t>The report was terrible</a:t>
            </a:r>
          </a:p>
          <a:p>
            <a:pPr marL="342900" indent="-342900" algn="l">
              <a:lnSpc>
                <a:spcPct val="100000"/>
              </a:lnSpc>
              <a:spcBef>
                <a:spcPts val="2800"/>
              </a:spcBef>
              <a:buClr>
                <a:srgbClr val="76B900"/>
              </a:buClr>
              <a:buFont typeface="Wingdings" pitchFamily="2" charset="2"/>
              <a:buChar char="§"/>
            </a:pPr>
            <a:r>
              <a:rPr lang="en-US" b="0" i="0" dirty="0">
                <a:solidFill>
                  <a:srgbClr val="000000"/>
                </a:solidFill>
                <a:effectLst/>
                <a:highlight>
                  <a:srgbClr val="FFFFFF"/>
                </a:highlight>
                <a:latin typeface="Rubik" pitchFamily="2" charset="-79"/>
                <a:cs typeface="Rubik" pitchFamily="2" charset="-79"/>
              </a:rPr>
              <a:t>Shares plummeted 35%</a:t>
            </a:r>
          </a:p>
          <a:p>
            <a:pPr marL="342900" indent="-342900" algn="l">
              <a:lnSpc>
                <a:spcPct val="100000"/>
              </a:lnSpc>
              <a:spcBef>
                <a:spcPts val="2800"/>
              </a:spcBef>
              <a:buClr>
                <a:srgbClr val="76B900"/>
              </a:buClr>
              <a:buFont typeface="Wingdings" pitchFamily="2" charset="2"/>
              <a:buChar char="§"/>
            </a:pPr>
            <a:r>
              <a:rPr lang="en-US" b="1" dirty="0">
                <a:solidFill>
                  <a:srgbClr val="000000"/>
                </a:solidFill>
                <a:highlight>
                  <a:srgbClr val="FFFFFF"/>
                </a:highlight>
                <a:latin typeface="Rubik" pitchFamily="2" charset="-79"/>
                <a:cs typeface="Rubik" pitchFamily="2" charset="-79"/>
              </a:rPr>
              <a:t>But </a:t>
            </a:r>
            <a:r>
              <a:rPr lang="en-US" b="1" dirty="0">
                <a:solidFill>
                  <a:srgbClr val="000000"/>
                </a:solidFill>
                <a:highlight>
                  <a:srgbClr val="FF0000"/>
                </a:highlight>
                <a:latin typeface="Rubik" pitchFamily="2" charset="-79"/>
                <a:cs typeface="Rubik" pitchFamily="2" charset="-79"/>
              </a:rPr>
              <a:t>it was </a:t>
            </a:r>
            <a:r>
              <a:rPr lang="en-US" b="1" dirty="0">
                <a:solidFill>
                  <a:srgbClr val="000000"/>
                </a:solidFill>
                <a:highlight>
                  <a:srgbClr val="FFFFFF"/>
                </a:highlight>
                <a:latin typeface="Rubik" pitchFamily="2" charset="-79"/>
                <a:cs typeface="Rubik" pitchFamily="2" charset="-79"/>
              </a:rPr>
              <a:t>one of our biggest gains: 293% overnight! </a:t>
            </a:r>
            <a:endParaRPr lang="en-US" b="1"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3" name="Title 1">
            <a:extLst>
              <a:ext uri="{FF2B5EF4-FFF2-40B4-BE49-F238E27FC236}">
                <a16:creationId xmlns:a16="http://schemas.microsoft.com/office/drawing/2014/main" id="{FCA3E0DC-0EC9-FC78-D51F-B44A1854A6FC}"/>
              </a:ext>
            </a:extLst>
          </p:cNvPr>
          <p:cNvSpPr txBox="1">
            <a:spLocks/>
          </p:cNvSpPr>
          <p:nvPr/>
        </p:nvSpPr>
        <p:spPr>
          <a:xfrm>
            <a:off x="626074" y="652805"/>
            <a:ext cx="10041927" cy="1336633"/>
          </a:xfrm>
          <a:prstGeom prst="rect">
            <a:avLst/>
          </a:prstGeom>
        </p:spPr>
        <p:txBody>
          <a:bodyPr vert="horz" lIns="91440" tIns="45720" rIns="91440" bIns="45720" rtlCol="0" anchor="t">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Advanced Auto Parts Goes Down...</a:t>
            </a:r>
          </a:p>
          <a:p>
            <a:pPr algn="l"/>
            <a:r>
              <a:rPr lang="en-US" sz="5000" b="1" dirty="0">
                <a:latin typeface="Rubik" pitchFamily="2" charset="-79"/>
                <a:cs typeface="Rubik" pitchFamily="2" charset="-79"/>
              </a:rPr>
              <a:t>We STILL Win</a:t>
            </a:r>
          </a:p>
        </p:txBody>
      </p:sp>
      <p:sp>
        <p:nvSpPr>
          <p:cNvPr id="4" name="Rectangle 3">
            <a:extLst>
              <a:ext uri="{FF2B5EF4-FFF2-40B4-BE49-F238E27FC236}">
                <a16:creationId xmlns:a16="http://schemas.microsoft.com/office/drawing/2014/main" id="{7A4C0D87-3573-D709-2DFA-3A5607A5B846}"/>
              </a:ext>
            </a:extLst>
          </p:cNvPr>
          <p:cNvSpPr/>
          <p:nvPr/>
        </p:nvSpPr>
        <p:spPr>
          <a:xfrm flipV="1">
            <a:off x="626074" y="1932167"/>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297772"/>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27461-0C3C-B515-622F-1F0568526E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1C9F0-145B-F999-BF25-98639F1506CC}"/>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Insider Buying </a:t>
            </a:r>
          </a:p>
        </p:txBody>
      </p:sp>
      <p:sp>
        <p:nvSpPr>
          <p:cNvPr id="5" name="Subtitle 4">
            <a:extLst>
              <a:ext uri="{FF2B5EF4-FFF2-40B4-BE49-F238E27FC236}">
                <a16:creationId xmlns:a16="http://schemas.microsoft.com/office/drawing/2014/main" id="{855CED68-E842-7F0A-DA9B-B7DD34260CEA}"/>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Why is Insider Buying important</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Cluster Buying (takes insider buying to the next level) </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Size of buying </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HPK 30% in about 2 months </a:t>
            </a: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EA405970-1A0E-D033-C0A7-FC32F3B9C355}"/>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176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poster&#10;&#10;Description automatically generated">
            <a:extLst>
              <a:ext uri="{FF2B5EF4-FFF2-40B4-BE49-F238E27FC236}">
                <a16:creationId xmlns:a16="http://schemas.microsoft.com/office/drawing/2014/main" id="{C070AF67-0525-2D23-2473-E99464268312}"/>
              </a:ext>
            </a:extLst>
          </p:cNvPr>
          <p:cNvPicPr>
            <a:picLocks noChangeAspect="1"/>
          </p:cNvPicPr>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1403344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705C1-07F1-D9F7-A499-5592916E72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55B2F-FA0C-C6FB-DB99-B0333E1760B3}"/>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Biggest Insider Win… Rolls Royce </a:t>
            </a:r>
          </a:p>
        </p:txBody>
      </p:sp>
      <p:sp>
        <p:nvSpPr>
          <p:cNvPr id="5" name="Subtitle 4">
            <a:extLst>
              <a:ext uri="{FF2B5EF4-FFF2-40B4-BE49-F238E27FC236}">
                <a16:creationId xmlns:a16="http://schemas.microsoft.com/office/drawing/2014/main" id="{C16713F5-4576-8217-EBA1-9F6DA4B3363A}"/>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Thank you Karim!!!!!  I just hit 1000% on RYCEY.  And I don't think we are done yet. --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NavyNick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l">
              <a:lnSpc>
                <a:spcPct val="100000"/>
              </a:lnSpc>
              <a:spcBef>
                <a:spcPts val="2200"/>
              </a:spcBef>
              <a:buClr>
                <a:srgbClr val="76B900"/>
              </a:buClr>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Up over 1000% on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RYCEY</a:t>
            </a:r>
            <a:r>
              <a:rPr lang="en-US" sz="1800" dirty="0">
                <a:effectLst/>
                <a:latin typeface="Calibri" panose="020F0502020204030204" pitchFamily="34" charset="0"/>
                <a:ea typeface="Calibri" panose="020F0502020204030204" pitchFamily="34" charset="0"/>
                <a:cs typeface="Times New Roman" panose="02020603050405020304" pitchFamily="18" charset="0"/>
              </a:rPr>
              <a:t> today... In golf parlance KR...  You Da Man!! – Raul </a:t>
            </a:r>
          </a:p>
          <a:p>
            <a:pPr marL="342900" indent="-342900" algn="l">
              <a:lnSpc>
                <a:spcPct val="100000"/>
              </a:lnSpc>
              <a:spcBef>
                <a:spcPts val="2200"/>
              </a:spcBef>
              <a:buClr>
                <a:srgbClr val="76B900"/>
              </a:buClr>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 am up 412% $81,000 on 10000 shares on RYCEY and still holding. Do not plan on selling for a few years.  --Mitch </a:t>
            </a:r>
          </a:p>
          <a:p>
            <a:pPr marL="342900" indent="-342900" algn="l">
              <a:lnSpc>
                <a:spcPct val="100000"/>
              </a:lnSpc>
              <a:spcBef>
                <a:spcPts val="2200"/>
              </a:spcBef>
              <a:buClr>
                <a:srgbClr val="76B900"/>
              </a:buClr>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@Karim, regarding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RYCEY</a:t>
            </a:r>
            <a:r>
              <a:rPr lang="en-US" sz="1800" dirty="0">
                <a:effectLst/>
                <a:latin typeface="Calibri" panose="020F0502020204030204" pitchFamily="34" charset="0"/>
                <a:ea typeface="Calibri" panose="020F0502020204030204" pitchFamily="34" charset="0"/>
                <a:cs typeface="Times New Roman" panose="02020603050405020304" pitchFamily="18" charset="0"/>
              </a:rPr>
              <a:t> , I wish I could at that time invest much more ... 200 x 1,20 ... now 10,17 !!! Just the biggest gain in my portfolio with +717% . Thank you Karim! – Member “Frenchwoman”</a:t>
            </a:r>
          </a:p>
          <a:p>
            <a:pPr marL="342900" indent="-342900" algn="l">
              <a:lnSpc>
                <a:spcPct val="100000"/>
              </a:lnSpc>
              <a:spcBef>
                <a:spcPts val="2200"/>
              </a:spcBef>
              <a:buClr>
                <a:srgbClr val="76B900"/>
              </a:buClr>
              <a:buFont typeface="Wingdings" pitchFamily="2"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l">
              <a:lnSpc>
                <a:spcPct val="100000"/>
              </a:lnSpc>
              <a:spcBef>
                <a:spcPts val="2200"/>
              </a:spcBef>
              <a:buClr>
                <a:srgbClr val="76B900"/>
              </a:buClr>
              <a:buFont typeface="Wingdings" pitchFamily="2" charset="2"/>
              <a:buChar char="§"/>
            </a:pPr>
            <a:endParaRPr lang="en-US" dirty="0">
              <a:latin typeface="Rubik" pitchFamily="2" charset="-79"/>
              <a:cs typeface="Rubik" pitchFamily="2" charset="-79"/>
            </a:endParaRP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Size of buying </a:t>
            </a: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4B8535A1-C734-8251-D552-8D221DA46D55}"/>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A6F4738-FEFD-42CA-A95D-BC470372BFC8}"/>
              </a:ext>
            </a:extLst>
          </p:cNvPr>
          <p:cNvSpPr txBox="1"/>
          <p:nvPr/>
        </p:nvSpPr>
        <p:spPr>
          <a:xfrm>
            <a:off x="1037968" y="1461806"/>
            <a:ext cx="10367318" cy="369332"/>
          </a:xfrm>
          <a:prstGeom prst="rect">
            <a:avLst/>
          </a:prstGeom>
          <a:noFill/>
        </p:spPr>
        <p:txBody>
          <a:bodyPr wrap="square" rtlCol="0">
            <a:spAutoFit/>
          </a:bodyPr>
          <a:lstStyle/>
          <a:p>
            <a:pPr algn="ctr"/>
            <a:r>
              <a:rPr lang="en-US" dirty="0"/>
              <a:t>From March 2022 to March 2025</a:t>
            </a:r>
          </a:p>
        </p:txBody>
      </p:sp>
    </p:spTree>
    <p:extLst>
      <p:ext uri="{BB962C8B-B14F-4D97-AF65-F5344CB8AC3E}">
        <p14:creationId xmlns:p14="http://schemas.microsoft.com/office/powerpoint/2010/main" val="1961198943"/>
      </p:ext>
    </p:extLst>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8DBA2-F106-7DE5-1F0D-D4FDD3609C8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5039BAA-DCC8-28F2-B595-75C85C6B636D}"/>
              </a:ext>
            </a:extLst>
          </p:cNvPr>
          <p:cNvSpPr/>
          <p:nvPr/>
        </p:nvSpPr>
        <p:spPr>
          <a:xfrm>
            <a:off x="0" y="0"/>
            <a:ext cx="12192000" cy="6858000"/>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4F6577-8520-9541-37E6-1E2F58A0D39C}"/>
              </a:ext>
            </a:extLst>
          </p:cNvPr>
          <p:cNvSpPr>
            <a:spLocks noGrp="1"/>
          </p:cNvSpPr>
          <p:nvPr>
            <p:ph type="ctrTitle"/>
          </p:nvPr>
        </p:nvSpPr>
        <p:spPr>
          <a:xfrm>
            <a:off x="0" y="0"/>
            <a:ext cx="12192000" cy="6858000"/>
          </a:xfrm>
        </p:spPr>
        <p:txBody>
          <a:bodyPr anchor="ctr">
            <a:normAutofit/>
          </a:bodyPr>
          <a:lstStyle/>
          <a:p>
            <a:r>
              <a:rPr lang="en-US" sz="8800" dirty="0">
                <a:solidFill>
                  <a:schemeClr val="bg1"/>
                </a:solidFill>
                <a:latin typeface="Rubik" pitchFamily="2" charset="-79"/>
                <a:cs typeface="Rubik" pitchFamily="2" charset="-79"/>
              </a:rPr>
              <a:t> </a:t>
            </a:r>
            <a:r>
              <a:rPr lang="en-US" sz="8800" dirty="0">
                <a:solidFill>
                  <a:srgbClr val="B8ED5B"/>
                </a:solidFill>
                <a:latin typeface="Rubik" pitchFamily="2" charset="-79"/>
                <a:cs typeface="Rubik" pitchFamily="2" charset="-79"/>
              </a:rPr>
              <a:t>Tell Us Your Picks!!!!</a:t>
            </a:r>
          </a:p>
        </p:txBody>
      </p:sp>
    </p:spTree>
    <p:extLst>
      <p:ext uri="{BB962C8B-B14F-4D97-AF65-F5344CB8AC3E}">
        <p14:creationId xmlns:p14="http://schemas.microsoft.com/office/powerpoint/2010/main" val="271768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AFFFF-AE4C-5AC0-23F6-C715F3C84B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59F3FE-31C6-1A71-DB9A-94A881EA569F}"/>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Recursion Pharmaceuticals (RXRX)</a:t>
            </a:r>
          </a:p>
        </p:txBody>
      </p:sp>
      <p:sp>
        <p:nvSpPr>
          <p:cNvPr id="5" name="Subtitle 4">
            <a:extLst>
              <a:ext uri="{FF2B5EF4-FFF2-40B4-BE49-F238E27FC236}">
                <a16:creationId xmlns:a16="http://schemas.microsoft.com/office/drawing/2014/main" id="{492F8588-4264-0E66-544C-736C5331E738}"/>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sz="1800" dirty="0">
                <a:solidFill>
                  <a:srgbClr val="000000"/>
                </a:solidFill>
                <a:effectLst/>
                <a:latin typeface="Calibri" panose="020F0502020204030204" pitchFamily="34" charset="0"/>
                <a:ea typeface="Times New Roman" panose="02020603050405020304" pitchFamily="18" charset="0"/>
              </a:rPr>
              <a:t>Top AI Play </a:t>
            </a:r>
          </a:p>
          <a:p>
            <a:pPr marL="342900" indent="-342900" algn="l">
              <a:lnSpc>
                <a:spcPct val="100000"/>
              </a:lnSpc>
              <a:spcBef>
                <a:spcPts val="2200"/>
              </a:spcBef>
              <a:buClr>
                <a:srgbClr val="76B900"/>
              </a:buClr>
              <a:buFont typeface="Wingdings" pitchFamily="2" charset="2"/>
              <a:buChar char="§"/>
            </a:pPr>
            <a:r>
              <a:rPr lang="en-US" sz="1800" dirty="0">
                <a:solidFill>
                  <a:srgbClr val="000000"/>
                </a:solidFill>
                <a:effectLst/>
                <a:latin typeface="Calibri" panose="020F0502020204030204" pitchFamily="34" charset="0"/>
                <a:ea typeface="Times New Roman" panose="02020603050405020304" pitchFamily="18" charset="0"/>
              </a:rPr>
              <a:t>Strong buying by SoftBank and other major institutions</a:t>
            </a:r>
          </a:p>
          <a:p>
            <a:pPr marL="342900" indent="-342900" algn="l">
              <a:lnSpc>
                <a:spcPct val="100000"/>
              </a:lnSpc>
              <a:spcBef>
                <a:spcPts val="2200"/>
              </a:spcBef>
              <a:buClr>
                <a:srgbClr val="76B900"/>
              </a:buClr>
              <a:buFont typeface="Wingdings" pitchFamily="2" charset="2"/>
              <a:buChar char="§"/>
            </a:pPr>
            <a:r>
              <a:rPr lang="en-US" sz="1800" dirty="0">
                <a:solidFill>
                  <a:srgbClr val="000000"/>
                </a:solidFill>
                <a:effectLst/>
                <a:latin typeface="Calibri" panose="020F0502020204030204" pitchFamily="34" charset="0"/>
                <a:ea typeface="Times New Roman" panose="02020603050405020304" pitchFamily="18" charset="0"/>
              </a:rPr>
              <a:t>Deal with Nvidia</a:t>
            </a:r>
          </a:p>
          <a:p>
            <a:pPr marL="342900" indent="-342900" algn="l">
              <a:lnSpc>
                <a:spcPct val="100000"/>
              </a:lnSpc>
              <a:spcBef>
                <a:spcPts val="2200"/>
              </a:spcBef>
              <a:buClr>
                <a:srgbClr val="76B900"/>
              </a:buClr>
              <a:buFont typeface="Wingdings" pitchFamily="2" charset="2"/>
              <a:buChar char="§"/>
            </a:pPr>
            <a:r>
              <a:rPr lang="en-US" sz="1800" dirty="0">
                <a:solidFill>
                  <a:srgbClr val="000000"/>
                </a:solidFill>
                <a:latin typeface="Calibri" panose="020F0502020204030204" pitchFamily="34" charset="0"/>
                <a:ea typeface="Times New Roman" panose="02020603050405020304" pitchFamily="18" charset="0"/>
              </a:rPr>
              <a:t>S</a:t>
            </a:r>
            <a:r>
              <a:rPr lang="en-US" sz="1800" dirty="0">
                <a:solidFill>
                  <a:srgbClr val="000000"/>
                </a:solidFill>
                <a:effectLst/>
                <a:latin typeface="Calibri" panose="020F0502020204030204" pitchFamily="34" charset="0"/>
                <a:ea typeface="Times New Roman" panose="02020603050405020304" pitchFamily="18" charset="0"/>
              </a:rPr>
              <a:t>traight stock buy at current levels (under $6.50)</a:t>
            </a:r>
          </a:p>
          <a:p>
            <a:pPr marL="342900" indent="-342900" algn="l">
              <a:lnSpc>
                <a:spcPct val="100000"/>
              </a:lnSpc>
              <a:spcBef>
                <a:spcPts val="2200"/>
              </a:spcBef>
              <a:buClr>
                <a:srgbClr val="76B900"/>
              </a:buClr>
              <a:buFont typeface="Wingdings" pitchFamily="2" charset="2"/>
              <a:buChar char="§"/>
            </a:pPr>
            <a:r>
              <a:rPr lang="en-US" sz="1800" dirty="0">
                <a:solidFill>
                  <a:srgbClr val="000000"/>
                </a:solidFill>
                <a:latin typeface="Calibri" panose="020F0502020204030204" pitchFamily="34" charset="0"/>
                <a:ea typeface="Times New Roman" panose="02020603050405020304" pitchFamily="18" charset="0"/>
              </a:rPr>
              <a:t>C</a:t>
            </a:r>
            <a:r>
              <a:rPr lang="en-US" sz="1800" dirty="0">
                <a:solidFill>
                  <a:srgbClr val="000000"/>
                </a:solidFill>
                <a:effectLst/>
                <a:latin typeface="Calibri" panose="020F0502020204030204" pitchFamily="34" charset="0"/>
                <a:ea typeface="Times New Roman" panose="02020603050405020304" pitchFamily="18" charset="0"/>
              </a:rPr>
              <a:t>ould be 20% 50% this year or multi-bagger if you buy the shares - speculative</a:t>
            </a:r>
            <a:endParaRPr lang="en-US" sz="1800" dirty="0">
              <a:effectLst/>
              <a:latin typeface="Times New Roman" panose="02020603050405020304" pitchFamily="18" charset="0"/>
              <a:ea typeface="Times New Roman" panose="02020603050405020304" pitchFamily="18" charset="0"/>
            </a:endParaRPr>
          </a:p>
          <a:p>
            <a:pPr marL="342900" indent="-342900" algn="l">
              <a:lnSpc>
                <a:spcPct val="100000"/>
              </a:lnSpc>
              <a:spcBef>
                <a:spcPts val="2200"/>
              </a:spcBef>
              <a:buClr>
                <a:srgbClr val="76B900"/>
              </a:buClr>
              <a:buFont typeface="Wingdings" pitchFamily="2" charset="2"/>
              <a:buChar char="§"/>
            </a:pPr>
            <a:endParaRPr lang="en-US" b="0" i="0" dirty="0">
              <a:effectLst/>
              <a:latin typeface="Slack-Lato"/>
            </a:endParaRP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D79A5BD7-8393-7FF3-8FB0-7A0DC2766271}"/>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8541860"/>
      </p:ext>
    </p:extLst>
  </p:cSld>
  <p:clrMapOvr>
    <a:masterClrMapping/>
  </p:clrMapOvr>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8C958-2BF3-0628-48A7-9407C87615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D3A63C-82E6-33AB-8A0A-429A83B3D49E}"/>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TJX Companies (TJX)</a:t>
            </a:r>
          </a:p>
        </p:txBody>
      </p:sp>
      <p:sp>
        <p:nvSpPr>
          <p:cNvPr id="5" name="Subtitle 4">
            <a:extLst>
              <a:ext uri="{FF2B5EF4-FFF2-40B4-BE49-F238E27FC236}">
                <a16:creationId xmlns:a16="http://schemas.microsoft.com/office/drawing/2014/main" id="{B80A1990-1F6D-6D1B-A5C3-F44FBBD282D8}"/>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TJX Companies: Tariff-Proof Retail winner</a:t>
            </a:r>
            <a:endParaRPr lang="en-US" sz="1800" b="1"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l">
              <a:lnSpc>
                <a:spcPct val="100000"/>
              </a:lnSpc>
              <a:spcBef>
                <a:spcPts val="2200"/>
              </a:spcBef>
              <a:buClr>
                <a:srgbClr val="76B900"/>
              </a:buClr>
              <a:buFont typeface="Wingdings" pitchFamily="2"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Ever since reporting strong earnings in late February – which triggered a bounce up to $127, shares of the discount retailer have succumbed to the market’s selling pressure – and pulled back to $$119</a:t>
            </a:r>
          </a:p>
          <a:p>
            <a:pPr marL="342900" indent="-342900" algn="l">
              <a:lnSpc>
                <a:spcPct val="100000"/>
              </a:lnSpc>
              <a:spcBef>
                <a:spcPts val="2200"/>
              </a:spcBef>
              <a:buClr>
                <a:srgbClr val="76B900"/>
              </a:buClr>
              <a:buFont typeface="Wingdings" pitchFamily="2"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With strong support at $111, could we have an opportunity to snag some upside calls on a company that just reported strong earnings  but fell victim to the market’s overall negative sentiment? </a:t>
            </a:r>
          </a:p>
          <a:p>
            <a:pPr marL="342900" indent="-342900" algn="l">
              <a:lnSpc>
                <a:spcPct val="100000"/>
              </a:lnSpc>
              <a:spcBef>
                <a:spcPts val="2200"/>
              </a:spcBef>
              <a:buClr>
                <a:srgbClr val="76B900"/>
              </a:buClr>
              <a:buFont typeface="Wingdings" pitchFamily="2" charset="2"/>
              <a:buChar char="§"/>
            </a:pPr>
            <a:endParaRPr lang="en-US" b="0" i="0" dirty="0">
              <a:effectLst/>
              <a:latin typeface="Slack-Lato"/>
            </a:endParaRP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5A85AAB2-E400-0A4A-52E9-3375D66CDB94}"/>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774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CFA40-05EB-A7F6-4532-3E3184C55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ED210D-42C7-C8BE-05EA-3D5437664BCE}"/>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TJX</a:t>
            </a:r>
          </a:p>
        </p:txBody>
      </p:sp>
      <p:sp>
        <p:nvSpPr>
          <p:cNvPr id="5" name="Subtitle 4">
            <a:extLst>
              <a:ext uri="{FF2B5EF4-FFF2-40B4-BE49-F238E27FC236}">
                <a16:creationId xmlns:a16="http://schemas.microsoft.com/office/drawing/2014/main" id="{027238FD-EE5F-41C6-7109-319E5DC1CE22}"/>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Target: $127-$130</a:t>
            </a:r>
          </a:p>
          <a:p>
            <a:pPr marL="342900" indent="-342900" algn="l">
              <a:lnSpc>
                <a:spcPct val="100000"/>
              </a:lnSpc>
              <a:spcBef>
                <a:spcPts val="2200"/>
              </a:spcBef>
              <a:buClr>
                <a:srgbClr val="76B900"/>
              </a:buClr>
              <a:buFont typeface="Wingdings" pitchFamily="2" charset="2"/>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Ultimate support at $111.00 (Best dip buy there)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gn="l">
              <a:lnSpc>
                <a:spcPct val="100000"/>
              </a:lnSpc>
              <a:spcBef>
                <a:spcPts val="2200"/>
              </a:spcBef>
              <a:buClr>
                <a:srgbClr val="76B900"/>
              </a:buClr>
              <a:buFont typeface="Wingdings" pitchFamily="2" charset="2"/>
              <a:buChar char="§"/>
            </a:pPr>
            <a:endParaRPr lang="en-US" b="0" i="0" dirty="0">
              <a:effectLst/>
              <a:latin typeface="Slack-Lato"/>
            </a:endParaRP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160E3E71-8D7B-D5D7-3C5A-42C588D45782}"/>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aph with red and black lines&#10;&#10;AI-generated content may be incorrect.">
            <a:extLst>
              <a:ext uri="{FF2B5EF4-FFF2-40B4-BE49-F238E27FC236}">
                <a16:creationId xmlns:a16="http://schemas.microsoft.com/office/drawing/2014/main" id="{6124071C-2E0C-D1F4-CE4F-E05B16821469}"/>
              </a:ext>
            </a:extLst>
          </p:cNvPr>
          <p:cNvPicPr>
            <a:picLocks noChangeAspect="1"/>
          </p:cNvPicPr>
          <p:nvPr/>
        </p:nvPicPr>
        <p:blipFill>
          <a:blip r:embed="rId3"/>
          <a:stretch>
            <a:fillRect/>
          </a:stretch>
        </p:blipFill>
        <p:spPr>
          <a:xfrm>
            <a:off x="1068561" y="2865544"/>
            <a:ext cx="4069715" cy="3088640"/>
          </a:xfrm>
          <a:prstGeom prst="rect">
            <a:avLst/>
          </a:prstGeom>
        </p:spPr>
      </p:pic>
      <p:pic>
        <p:nvPicPr>
          <p:cNvPr id="4" name="Picture 3" descr="A graph on a white background&#10;&#10;AI-generated content may be incorrect.">
            <a:extLst>
              <a:ext uri="{FF2B5EF4-FFF2-40B4-BE49-F238E27FC236}">
                <a16:creationId xmlns:a16="http://schemas.microsoft.com/office/drawing/2014/main" id="{731C6681-A257-0462-2816-FB0C1526B5BB}"/>
              </a:ext>
            </a:extLst>
          </p:cNvPr>
          <p:cNvPicPr>
            <a:picLocks noChangeAspect="1"/>
          </p:cNvPicPr>
          <p:nvPr/>
        </p:nvPicPr>
        <p:blipFill>
          <a:blip r:embed="rId4"/>
          <a:stretch>
            <a:fillRect/>
          </a:stretch>
        </p:blipFill>
        <p:spPr>
          <a:xfrm>
            <a:off x="5385250" y="2912665"/>
            <a:ext cx="3768436" cy="2864680"/>
          </a:xfrm>
          <a:prstGeom prst="rect">
            <a:avLst/>
          </a:prstGeom>
        </p:spPr>
      </p:pic>
    </p:spTree>
    <p:extLst>
      <p:ext uri="{BB962C8B-B14F-4D97-AF65-F5344CB8AC3E}">
        <p14:creationId xmlns:p14="http://schemas.microsoft.com/office/powerpoint/2010/main" val="1203923059"/>
      </p:ext>
    </p:extLst>
  </p:cSld>
  <p:clrMapOvr>
    <a:masterClrMapping/>
  </p:clrMapOvr>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FE46D-FC43-30DC-9739-2BDDFF20BC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726A4B-8467-339E-70F0-DA0A2E9FEB82}"/>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TJX</a:t>
            </a:r>
          </a:p>
        </p:txBody>
      </p:sp>
      <p:sp>
        <p:nvSpPr>
          <p:cNvPr id="5" name="Subtitle 4">
            <a:extLst>
              <a:ext uri="{FF2B5EF4-FFF2-40B4-BE49-F238E27FC236}">
                <a16:creationId xmlns:a16="http://schemas.microsoft.com/office/drawing/2014/main" id="{D350D420-CE7B-CBCD-A1CF-8AE216685CCB}"/>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Possible Stock gain: +14% (buy at $113 to $114, 4 to 6 months)  </a:t>
            </a:r>
            <a:endParaRPr lang="en-US" sz="1800" kern="100" dirty="0">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342900" indent="-342900" algn="l">
              <a:lnSpc>
                <a:spcPct val="100000"/>
              </a:lnSpc>
              <a:spcBef>
                <a:spcPts val="2200"/>
              </a:spcBef>
              <a:buClr>
                <a:srgbClr val="76B900"/>
              </a:buClr>
              <a:buFont typeface="Wingdings" pitchFamily="2" charset="2"/>
              <a:buChar char="§"/>
            </a:pPr>
            <a:r>
              <a:rPr lang="en-US"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Possible Mid-Dated Call Gain: +200% (July 115 calls at stock of $127)</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gn="l">
              <a:lnSpc>
                <a:spcPct val="100000"/>
              </a:lnSpc>
              <a:spcBef>
                <a:spcPts val="2200"/>
              </a:spcBef>
              <a:buClr>
                <a:srgbClr val="76B900"/>
              </a:buCl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gn="l">
              <a:lnSpc>
                <a:spcPct val="100000"/>
              </a:lnSpc>
              <a:spcBef>
                <a:spcPts val="2200"/>
              </a:spcBef>
              <a:buClr>
                <a:srgbClr val="76B900"/>
              </a:buClr>
              <a:buFont typeface="Wingdings" pitchFamily="2" charset="2"/>
              <a:buChar char="§"/>
            </a:pPr>
            <a:endParaRPr lang="en-US" b="0" i="0" dirty="0">
              <a:effectLst/>
              <a:latin typeface="Slack-Lato"/>
            </a:endParaRP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8F181991-DBEF-0701-2D1A-51F4412577B0}"/>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aph on a white background&#10;&#10;AI-generated content may be incorrect.">
            <a:extLst>
              <a:ext uri="{FF2B5EF4-FFF2-40B4-BE49-F238E27FC236}">
                <a16:creationId xmlns:a16="http://schemas.microsoft.com/office/drawing/2014/main" id="{56D88930-A800-7741-3D03-59374431A6F3}"/>
              </a:ext>
            </a:extLst>
          </p:cNvPr>
          <p:cNvPicPr>
            <a:picLocks noChangeAspect="1"/>
          </p:cNvPicPr>
          <p:nvPr/>
        </p:nvPicPr>
        <p:blipFill>
          <a:blip r:embed="rId3"/>
          <a:stretch>
            <a:fillRect/>
          </a:stretch>
        </p:blipFill>
        <p:spPr>
          <a:xfrm>
            <a:off x="1274619" y="2912666"/>
            <a:ext cx="3768436" cy="2864680"/>
          </a:xfrm>
          <a:prstGeom prst="rect">
            <a:avLst/>
          </a:prstGeom>
        </p:spPr>
      </p:pic>
    </p:spTree>
    <p:extLst>
      <p:ext uri="{BB962C8B-B14F-4D97-AF65-F5344CB8AC3E}">
        <p14:creationId xmlns:p14="http://schemas.microsoft.com/office/powerpoint/2010/main" val="2328008269"/>
      </p:ext>
    </p:extLst>
  </p:cSld>
  <p:clrMapOvr>
    <a:masterClrMapping/>
  </p:clrMapOvr>
  <p:extLst>
    <p:ext uri="{6950BFC3-D8DA-4A85-94F7-54DA5524770B}">
      <p188:commentRel xmlns:p188="http://schemas.microsoft.com/office/powerpoint/2018/8/main" r:id="rId2"/>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A7ABE-6D87-E193-6BA0-081D046AF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4D59C-F756-DAD5-6BD6-B22BC182EFFF}"/>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Cleveland-Cliffs Inc (CLF)</a:t>
            </a:r>
          </a:p>
        </p:txBody>
      </p:sp>
      <p:sp>
        <p:nvSpPr>
          <p:cNvPr id="5" name="Subtitle 4">
            <a:extLst>
              <a:ext uri="{FF2B5EF4-FFF2-40B4-BE49-F238E27FC236}">
                <a16:creationId xmlns:a16="http://schemas.microsoft.com/office/drawing/2014/main" id="{2CB4701E-7B8F-6D11-B199-811FB0F730AF}"/>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sz="1800" dirty="0">
                <a:solidFill>
                  <a:srgbClr val="000000"/>
                </a:solidFill>
                <a:effectLst/>
                <a:latin typeface="Calibri" panose="020F0502020204030204" pitchFamily="34" charset="0"/>
                <a:ea typeface="Times New Roman" panose="02020603050405020304" pitchFamily="18" charset="0"/>
              </a:rPr>
              <a:t>Trump tariff winner (CEO is pals with Trumps) </a:t>
            </a:r>
          </a:p>
          <a:p>
            <a:pPr marL="342900" indent="-342900" algn="l">
              <a:lnSpc>
                <a:spcPct val="100000"/>
              </a:lnSpc>
              <a:spcBef>
                <a:spcPts val="2200"/>
              </a:spcBef>
              <a:buClr>
                <a:srgbClr val="76B900"/>
              </a:buClr>
              <a:buFont typeface="Wingdings" pitchFamily="2" charset="2"/>
              <a:buChar char="§"/>
            </a:pPr>
            <a:r>
              <a:rPr lang="en-US" sz="1800" dirty="0">
                <a:solidFill>
                  <a:srgbClr val="000000"/>
                </a:solidFill>
                <a:effectLst/>
                <a:latin typeface="Calibri" panose="020F0502020204030204" pitchFamily="34" charset="0"/>
                <a:ea typeface="Times New Roman" panose="02020603050405020304" pitchFamily="18" charset="0"/>
              </a:rPr>
              <a:t>Insider buying</a:t>
            </a:r>
          </a:p>
          <a:p>
            <a:pPr marL="342900" indent="-342900" algn="l">
              <a:lnSpc>
                <a:spcPct val="100000"/>
              </a:lnSpc>
              <a:spcBef>
                <a:spcPts val="2200"/>
              </a:spcBef>
              <a:buClr>
                <a:srgbClr val="76B900"/>
              </a:buClr>
              <a:buFont typeface="Wingdings" pitchFamily="2" charset="2"/>
              <a:buChar char="§"/>
            </a:pPr>
            <a:r>
              <a:rPr lang="en-US" sz="1800" dirty="0">
                <a:solidFill>
                  <a:srgbClr val="000000"/>
                </a:solidFill>
                <a:latin typeface="Calibri" panose="020F0502020204030204" pitchFamily="34" charset="0"/>
                <a:ea typeface="Times New Roman" panose="02020603050405020304" pitchFamily="18" charset="0"/>
              </a:rPr>
              <a:t>S</a:t>
            </a:r>
            <a:r>
              <a:rPr lang="en-US" sz="1800" dirty="0">
                <a:solidFill>
                  <a:srgbClr val="000000"/>
                </a:solidFill>
                <a:effectLst/>
                <a:latin typeface="Calibri" panose="020F0502020204030204" pitchFamily="34" charset="0"/>
                <a:ea typeface="Times New Roman" panose="02020603050405020304" pitchFamily="18" charset="0"/>
              </a:rPr>
              <a:t>teel tariffs help </a:t>
            </a:r>
          </a:p>
          <a:p>
            <a:pPr marL="342900" indent="-342900" algn="l">
              <a:lnSpc>
                <a:spcPct val="100000"/>
              </a:lnSpc>
              <a:spcBef>
                <a:spcPts val="2200"/>
              </a:spcBef>
              <a:buClr>
                <a:srgbClr val="76B900"/>
              </a:buClr>
              <a:buFont typeface="Wingdings" pitchFamily="2" charset="2"/>
              <a:buChar char="§"/>
            </a:pPr>
            <a:r>
              <a:rPr lang="en-US" sz="1800" dirty="0">
                <a:solidFill>
                  <a:srgbClr val="000000"/>
                </a:solidFill>
                <a:effectLst/>
                <a:latin typeface="Calibri" panose="020F0502020204030204" pitchFamily="34" charset="0"/>
                <a:ea typeface="Times New Roman" panose="02020603050405020304" pitchFamily="18" charset="0"/>
              </a:rPr>
              <a:t>Target $16 to $20 by end of next year, maybe sooner </a:t>
            </a:r>
          </a:p>
          <a:p>
            <a:pPr marL="342900" indent="-342900" algn="l">
              <a:lnSpc>
                <a:spcPct val="100000"/>
              </a:lnSpc>
              <a:spcBef>
                <a:spcPts val="2200"/>
              </a:spcBef>
              <a:buClr>
                <a:srgbClr val="76B900"/>
              </a:buClr>
              <a:buFont typeface="Wingdings" pitchFamily="2" charset="2"/>
              <a:buChar char="§"/>
            </a:pPr>
            <a:r>
              <a:rPr lang="en-US" sz="1800" dirty="0">
                <a:solidFill>
                  <a:srgbClr val="000000"/>
                </a:solidFill>
                <a:effectLst/>
                <a:latin typeface="Calibri" panose="020F0502020204030204" pitchFamily="34" charset="0"/>
                <a:ea typeface="Times New Roman" panose="02020603050405020304" pitchFamily="18" charset="0"/>
              </a:rPr>
              <a:t>LEAP play, Stock buy at current levels </a:t>
            </a:r>
            <a:endParaRPr lang="en-US" sz="1800" b="0" i="0" dirty="0">
              <a:effectLst/>
              <a:latin typeface="Slack-Lato"/>
            </a:endParaRP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B10D2E50-0FFA-C173-D627-2ADBBB8F0813}"/>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138248"/>
      </p:ext>
    </p:extLst>
  </p:cSld>
  <p:clrMapOvr>
    <a:masterClrMapping/>
  </p:clrMapOvr>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E0CD1-6504-8A21-98E5-4324C08551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8FE31-637C-2660-9645-C79CC1778C38}"/>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George CLF </a:t>
            </a:r>
          </a:p>
        </p:txBody>
      </p:sp>
      <p:sp>
        <p:nvSpPr>
          <p:cNvPr id="5" name="Subtitle 4">
            <a:extLst>
              <a:ext uri="{FF2B5EF4-FFF2-40B4-BE49-F238E27FC236}">
                <a16:creationId xmlns:a16="http://schemas.microsoft.com/office/drawing/2014/main" id="{CF9200E0-E29F-F9AC-F259-883227A8840E}"/>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endParaRPr lang="en-US" b="0" i="0" dirty="0">
              <a:effectLst/>
              <a:latin typeface="Slack-Lato"/>
            </a:endParaRP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D7734E15-768D-2D17-1222-77407D5C0B6A}"/>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8AAB2A7-209E-FCD0-5443-B9BB8BF3E78B}"/>
              </a:ext>
            </a:extLst>
          </p:cNvPr>
          <p:cNvPicPr>
            <a:picLocks noChangeAspect="1"/>
          </p:cNvPicPr>
          <p:nvPr/>
        </p:nvPicPr>
        <p:blipFill>
          <a:blip r:embed="rId3"/>
          <a:stretch>
            <a:fillRect/>
          </a:stretch>
        </p:blipFill>
        <p:spPr>
          <a:xfrm>
            <a:off x="1899557" y="2776518"/>
            <a:ext cx="7772400" cy="2213746"/>
          </a:xfrm>
          <a:prstGeom prst="rect">
            <a:avLst/>
          </a:prstGeom>
        </p:spPr>
      </p:pic>
      <p:sp>
        <p:nvSpPr>
          <p:cNvPr id="4" name="Subtitle 4">
            <a:extLst>
              <a:ext uri="{FF2B5EF4-FFF2-40B4-BE49-F238E27FC236}">
                <a16:creationId xmlns:a16="http://schemas.microsoft.com/office/drawing/2014/main" id="{4124520B-43CC-1EEC-F740-E92D8736B253}"/>
              </a:ext>
            </a:extLst>
          </p:cNvPr>
          <p:cNvSpPr txBox="1">
            <a:spLocks/>
          </p:cNvSpPr>
          <p:nvPr/>
        </p:nvSpPr>
        <p:spPr>
          <a:xfrm>
            <a:off x="654910" y="1673780"/>
            <a:ext cx="10911017" cy="378790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spcBef>
                <a:spcPts val="2200"/>
              </a:spcBef>
              <a:buClr>
                <a:srgbClr val="76B900"/>
              </a:buClr>
              <a:buFont typeface="Wingdings" pitchFamily="2" charset="2"/>
              <a:buChar char="§"/>
            </a:pPr>
            <a:r>
              <a:rPr lang="en-US" sz="1800" dirty="0">
                <a:solidFill>
                  <a:srgbClr val="000000"/>
                </a:solidFill>
                <a:latin typeface="Calibri" panose="020F0502020204030204" pitchFamily="34" charset="0"/>
                <a:ea typeface="Times New Roman" panose="02020603050405020304" pitchFamily="18" charset="0"/>
              </a:rPr>
              <a:t>I’ve been talking about CLF for years</a:t>
            </a:r>
          </a:p>
          <a:p>
            <a:pPr marL="342900" indent="-342900" algn="l">
              <a:lnSpc>
                <a:spcPct val="100000"/>
              </a:lnSpc>
              <a:spcBef>
                <a:spcPts val="2200"/>
              </a:spcBef>
              <a:buClr>
                <a:srgbClr val="76B900"/>
              </a:buClr>
              <a:buFont typeface="Wingdings" pitchFamily="2" charset="2"/>
              <a:buChar char="§"/>
            </a:pPr>
            <a:r>
              <a:rPr lang="en-US" sz="1800" dirty="0">
                <a:solidFill>
                  <a:srgbClr val="000000"/>
                </a:solidFill>
                <a:latin typeface="Calibri" panose="020F0502020204030204" pitchFamily="34" charset="0"/>
                <a:ea typeface="Times New Roman" panose="02020603050405020304" pitchFamily="18" charset="0"/>
              </a:rPr>
              <a:t>George made his own LEAPS play and ended up with a huge winner</a:t>
            </a:r>
            <a:endParaRPr lang="en-US" dirty="0">
              <a:latin typeface="Rubik" pitchFamily="2" charset="-79"/>
              <a:cs typeface="Rubik" pitchFamily="2" charset="-79"/>
            </a:endParaRPr>
          </a:p>
        </p:txBody>
      </p:sp>
    </p:spTree>
    <p:extLst>
      <p:ext uri="{BB962C8B-B14F-4D97-AF65-F5344CB8AC3E}">
        <p14:creationId xmlns:p14="http://schemas.microsoft.com/office/powerpoint/2010/main" val="3233286748"/>
      </p:ext>
    </p:extLst>
  </p:cSld>
  <p:clrMapOvr>
    <a:masterClrMapping/>
  </p:clrMapOvr>
  <p:extLst>
    <p:ext uri="{6950BFC3-D8DA-4A85-94F7-54DA5524770B}">
      <p188:commentRel xmlns:p188="http://schemas.microsoft.com/office/powerpoint/2018/8/main" r:id="rId2"/>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7A1DF-1D6C-DB7F-2E06-66B1C4E84D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4BEDDD-90EE-CCD7-64E4-76EC7559345F}"/>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Polaris Inc (PII)</a:t>
            </a:r>
          </a:p>
        </p:txBody>
      </p:sp>
      <p:sp>
        <p:nvSpPr>
          <p:cNvPr id="5" name="Subtitle 4">
            <a:extLst>
              <a:ext uri="{FF2B5EF4-FFF2-40B4-BE49-F238E27FC236}">
                <a16:creationId xmlns:a16="http://schemas.microsoft.com/office/drawing/2014/main" id="{F8B8DC08-06C0-652E-0015-0F73A7BE5F7A}"/>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Polaris designs off-road vehicles (ORVs)</a:t>
            </a:r>
          </a:p>
          <a:p>
            <a:pPr marL="342900" indent="-342900" algn="l">
              <a:lnSpc>
                <a:spcPct val="100000"/>
              </a:lnSpc>
              <a:spcBef>
                <a:spcPts val="2200"/>
              </a:spcBef>
              <a:buClr>
                <a:srgbClr val="76B900"/>
              </a:buClr>
              <a:buFont typeface="Wingdings" pitchFamily="2"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Includes all-terrain vehicles and side-by-side vehicles… </a:t>
            </a:r>
          </a:p>
          <a:p>
            <a:pPr marL="342900" indent="-342900" algn="l">
              <a:lnSpc>
                <a:spcPct val="100000"/>
              </a:lnSpc>
              <a:spcBef>
                <a:spcPts val="2200"/>
              </a:spcBef>
              <a:buClr>
                <a:srgbClr val="76B900"/>
              </a:buClr>
              <a:buFont typeface="Wingdings" pitchFamily="2" charset="2"/>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Also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military and commercial ORVs, snowmobiles</a:t>
            </a:r>
            <a:r>
              <a:rPr lang="en-US" sz="1800" kern="100" dirty="0">
                <a:latin typeface="Aptos" panose="020B0004020202020204" pitchFamily="34" charset="0"/>
                <a:ea typeface="Aptos" panose="020B0004020202020204" pitchFamily="34" charset="0"/>
                <a:cs typeface="Times New Roman" panose="02020603050405020304" pitchFamily="18" charset="0"/>
              </a:rPr>
              <a: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motorcycles</a:t>
            </a:r>
          </a:p>
          <a:p>
            <a:pPr marL="342900" indent="-342900" algn="l">
              <a:lnSpc>
                <a:spcPct val="100000"/>
              </a:lnSpc>
              <a:spcBef>
                <a:spcPts val="2200"/>
              </a:spcBef>
              <a:buClr>
                <a:srgbClr val="76B900"/>
              </a:buClr>
              <a:buFont typeface="Wingdings" pitchFamily="2" charset="2"/>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Even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moto-roadsters, quadricycles, and boats. </a:t>
            </a:r>
          </a:p>
          <a:p>
            <a:pPr marL="342900" indent="-342900" algn="l">
              <a:lnSpc>
                <a:spcPct val="100000"/>
              </a:lnSpc>
              <a:spcBef>
                <a:spcPts val="2200"/>
              </a:spcBef>
              <a:buClr>
                <a:srgbClr val="76B900"/>
              </a:buClr>
              <a:buFont typeface="Wingdings" pitchFamily="2"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Every retirement community across American is now seeing more and more Polaris vehicles</a:t>
            </a:r>
          </a:p>
          <a:p>
            <a:pPr algn="l">
              <a:lnSpc>
                <a:spcPct val="100000"/>
              </a:lnSpc>
              <a:spcBef>
                <a:spcPts val="2200"/>
              </a:spcBef>
              <a:buClr>
                <a:srgbClr val="76B900"/>
              </a:buClr>
            </a:pPr>
            <a:endParaRPr lang="en-US" b="0" i="0" dirty="0">
              <a:effectLst/>
              <a:latin typeface="Slack-Lato"/>
            </a:endParaRPr>
          </a:p>
        </p:txBody>
      </p:sp>
      <p:sp>
        <p:nvSpPr>
          <p:cNvPr id="6" name="Rectangle 5">
            <a:extLst>
              <a:ext uri="{FF2B5EF4-FFF2-40B4-BE49-F238E27FC236}">
                <a16:creationId xmlns:a16="http://schemas.microsoft.com/office/drawing/2014/main" id="{FBF7C76E-137E-55D4-517C-E5CB3305D441}"/>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5456000"/>
      </p:ext>
    </p:extLst>
  </p:cSld>
  <p:clrMapOvr>
    <a:masterClrMapping/>
  </p:clrMapOvr>
  <p:extLst>
    <p:ext uri="{6950BFC3-D8DA-4A85-94F7-54DA5524770B}">
      <p188:commentRel xmlns:p188="http://schemas.microsoft.com/office/powerpoint/2018/8/main" r:id="rId2"/>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738EC-E270-38C3-239E-B109EE06EF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4B11A0-4935-5080-B5A8-6D35B18E0C4F}"/>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PII</a:t>
            </a:r>
          </a:p>
        </p:txBody>
      </p:sp>
      <p:sp>
        <p:nvSpPr>
          <p:cNvPr id="5" name="Subtitle 4">
            <a:extLst>
              <a:ext uri="{FF2B5EF4-FFF2-40B4-BE49-F238E27FC236}">
                <a16:creationId xmlns:a16="http://schemas.microsoft.com/office/drawing/2014/main" id="{559AE930-A022-904F-209A-22A23AF0B1C7}"/>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stock is at an ultimate dip buy support level at $40.00</a:t>
            </a:r>
          </a:p>
          <a:p>
            <a:pPr marL="342900" indent="-342900" algn="l">
              <a:lnSpc>
                <a:spcPct val="100000"/>
              </a:lnSpc>
              <a:spcBef>
                <a:spcPts val="2200"/>
              </a:spcBef>
              <a:buClr>
                <a:srgbClr val="76B900"/>
              </a:buClr>
              <a:buFont typeface="Wingdings" pitchFamily="2" charset="2"/>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Target: $85.00 by January 1</a:t>
            </a:r>
            <a:r>
              <a:rPr lang="en-US" sz="1800" b="1" kern="100" baseline="30000" dirty="0">
                <a:effectLst/>
                <a:latin typeface="Aptos" panose="020B0004020202020204" pitchFamily="34" charset="0"/>
                <a:ea typeface="Aptos" panose="020B0004020202020204" pitchFamily="34" charset="0"/>
                <a:cs typeface="Times New Roman" panose="02020603050405020304" pitchFamily="18" charset="0"/>
              </a:rPr>
              <a:t>st</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2026. More than a double from current levels.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E1986A1E-397D-8892-92B7-33B0C8EA28C5}"/>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917AF05-0954-30B9-13DA-C60A13A7A6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653" y="2972283"/>
            <a:ext cx="3979599" cy="3049159"/>
          </a:xfrm>
          <a:prstGeom prst="rect">
            <a:avLst/>
          </a:prstGeom>
          <a:noFill/>
        </p:spPr>
      </p:pic>
    </p:spTree>
    <p:extLst>
      <p:ext uri="{BB962C8B-B14F-4D97-AF65-F5344CB8AC3E}">
        <p14:creationId xmlns:p14="http://schemas.microsoft.com/office/powerpoint/2010/main" val="2663218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A355A-2A13-C646-717C-BDE9B63D5011}"/>
              </a:ext>
            </a:extLst>
          </p:cNvPr>
          <p:cNvSpPr>
            <a:spLocks noGrp="1"/>
          </p:cNvSpPr>
          <p:nvPr>
            <p:ph type="title"/>
          </p:nvPr>
        </p:nvSpPr>
        <p:spPr/>
        <p:txBody>
          <a:bodyPr/>
          <a:lstStyle/>
          <a:p>
            <a:r>
              <a:rPr lang="en-US" dirty="0"/>
              <a:t>Your Hosts</a:t>
            </a:r>
          </a:p>
        </p:txBody>
      </p:sp>
      <p:sp>
        <p:nvSpPr>
          <p:cNvPr id="3" name="Content Placeholder 2">
            <a:extLst>
              <a:ext uri="{FF2B5EF4-FFF2-40B4-BE49-F238E27FC236}">
                <a16:creationId xmlns:a16="http://schemas.microsoft.com/office/drawing/2014/main" id="{680744C8-75CE-FA67-BD95-0C903C5C6536}"/>
              </a:ext>
            </a:extLst>
          </p:cNvPr>
          <p:cNvSpPr>
            <a:spLocks noGrp="1"/>
          </p:cNvSpPr>
          <p:nvPr>
            <p:ph idx="1"/>
          </p:nvPr>
        </p:nvSpPr>
        <p:spPr/>
        <p:txBody>
          <a:bodyPr/>
          <a:lstStyle/>
          <a:p>
            <a:pPr marL="0" indent="0">
              <a:buNone/>
            </a:pPr>
            <a:r>
              <a:rPr lang="en-US" dirty="0"/>
              <a:t>Bryan </a:t>
            </a:r>
            <a:r>
              <a:rPr lang="en-US" dirty="0" err="1"/>
              <a:t>Bottarelli</a:t>
            </a:r>
            <a:r>
              <a:rPr lang="en-US" dirty="0"/>
              <a:t> </a:t>
            </a:r>
          </a:p>
          <a:p>
            <a:pPr marL="0" indent="0">
              <a:buNone/>
            </a:pPr>
            <a:endParaRPr lang="en-US" dirty="0"/>
          </a:p>
          <a:p>
            <a:pPr marL="0" indent="0">
              <a:buNone/>
            </a:pPr>
            <a:r>
              <a:rPr lang="en-US" dirty="0"/>
              <a:t>Karim </a:t>
            </a:r>
            <a:r>
              <a:rPr lang="en-US" dirty="0" err="1"/>
              <a:t>Rahemtulla</a:t>
            </a:r>
            <a:r>
              <a:rPr lang="en-US" dirty="0"/>
              <a:t> </a:t>
            </a:r>
          </a:p>
          <a:p>
            <a:pPr marL="0" indent="0">
              <a:buNone/>
            </a:pPr>
            <a:endParaRPr lang="en-US" dirty="0"/>
          </a:p>
          <a:p>
            <a:pPr marL="0" indent="0">
              <a:buNone/>
            </a:pPr>
            <a:r>
              <a:rPr lang="en-US" dirty="0"/>
              <a:t>Ryan Fitzwater </a:t>
            </a:r>
          </a:p>
          <a:p>
            <a:pPr marL="0" indent="0">
              <a:buNone/>
            </a:pPr>
            <a:endParaRPr lang="en-US" dirty="0"/>
          </a:p>
          <a:p>
            <a:pPr marL="0" indent="0">
              <a:buNone/>
            </a:pPr>
            <a:r>
              <a:rPr lang="en-US" dirty="0"/>
              <a:t>(headshots)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7403855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9A2C4-0124-46DF-31D5-F15719F0EA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1D1F3-4080-59D3-5B6D-4C562FEE849C}"/>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PII</a:t>
            </a:r>
          </a:p>
        </p:txBody>
      </p:sp>
      <p:sp>
        <p:nvSpPr>
          <p:cNvPr id="5" name="Subtitle 4">
            <a:extLst>
              <a:ext uri="{FF2B5EF4-FFF2-40B4-BE49-F238E27FC236}">
                <a16:creationId xmlns:a16="http://schemas.microsoft.com/office/drawing/2014/main" id="{5CC09DC0-9435-612B-5715-0751E26A092A}"/>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Possible Stock gain: +90% (buy at $40, 4 to 6 months)  </a:t>
            </a:r>
            <a:endParaRPr lang="en-US" sz="1800" kern="100" dirty="0">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342900" indent="-342900" algn="l">
              <a:lnSpc>
                <a:spcPct val="100000"/>
              </a:lnSpc>
              <a:spcBef>
                <a:spcPts val="2200"/>
              </a:spcBef>
              <a:buClr>
                <a:srgbClr val="76B900"/>
              </a:buClr>
              <a:buFont typeface="Wingdings" pitchFamily="2" charset="2"/>
              <a:buChar char="§"/>
            </a:pPr>
            <a:r>
              <a:rPr lang="en-US"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Possible Mid-Dated Call Gain: +450% (September 45 calls at stock of $80)</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gn="l">
              <a:lnSpc>
                <a:spcPct val="100000"/>
              </a:lnSpc>
              <a:spcBef>
                <a:spcPts val="2200"/>
              </a:spcBef>
              <a:buClr>
                <a:srgbClr val="76B900"/>
              </a:buClr>
              <a:buFont typeface="Wingdings" pitchFamily="2" charset="2"/>
              <a:buChar cha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0E08C2C9-09E5-5824-DE40-7D14FDE30245}"/>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62FE06A-2773-27C5-3B2E-5CA2DBBAD2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876" y="2951018"/>
            <a:ext cx="3979599" cy="3049159"/>
          </a:xfrm>
          <a:prstGeom prst="rect">
            <a:avLst/>
          </a:prstGeom>
          <a:noFill/>
        </p:spPr>
      </p:pic>
    </p:spTree>
    <p:extLst>
      <p:ext uri="{BB962C8B-B14F-4D97-AF65-F5344CB8AC3E}">
        <p14:creationId xmlns:p14="http://schemas.microsoft.com/office/powerpoint/2010/main" val="2033121385"/>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20860-EEE1-B051-4837-753545AE6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8D8461-A126-A11A-1C1C-40E15926E6D2}"/>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Akamai (AKAM)</a:t>
            </a:r>
          </a:p>
        </p:txBody>
      </p:sp>
      <p:sp>
        <p:nvSpPr>
          <p:cNvPr id="5" name="Subtitle 4">
            <a:extLst>
              <a:ext uri="{FF2B5EF4-FFF2-40B4-BE49-F238E27FC236}">
                <a16:creationId xmlns:a16="http://schemas.microsoft.com/office/drawing/2014/main" id="{78132EF7-3C20-3E9D-A2A6-0B54B289EBD8}"/>
              </a:ext>
            </a:extLst>
          </p:cNvPr>
          <p:cNvSpPr>
            <a:spLocks noGrp="1"/>
          </p:cNvSpPr>
          <p:nvPr>
            <p:ph type="subTitle" idx="1"/>
          </p:nvPr>
        </p:nvSpPr>
        <p:spPr>
          <a:xfrm>
            <a:off x="626073" y="1989438"/>
            <a:ext cx="10911017" cy="4280555"/>
          </a:xfrm>
        </p:spPr>
        <p:txBody>
          <a:bodyPr>
            <a:noAutofit/>
          </a:bodyPr>
          <a:lstStyle/>
          <a:p>
            <a:pPr marL="342900" indent="-342900" algn="l">
              <a:lnSpc>
                <a:spcPct val="100000"/>
              </a:lnSpc>
              <a:spcBef>
                <a:spcPts val="2200"/>
              </a:spcBef>
              <a:buClr>
                <a:srgbClr val="76B900"/>
              </a:buClr>
              <a:buFont typeface="Wingdings" pitchFamily="2" charset="2"/>
              <a:buChar char="§"/>
            </a:pPr>
            <a:r>
              <a:rPr lang="en-US" sz="2800" dirty="0">
                <a:solidFill>
                  <a:srgbClr val="000000"/>
                </a:solidFill>
                <a:effectLst/>
                <a:latin typeface="Calibri" panose="020F0502020204030204" pitchFamily="34" charset="0"/>
                <a:ea typeface="Times New Roman" panose="02020603050405020304" pitchFamily="18" charset="0"/>
              </a:rPr>
              <a:t>Heavy </a:t>
            </a:r>
            <a:r>
              <a:rPr lang="en-US" sz="2800" dirty="0">
                <a:solidFill>
                  <a:srgbClr val="000000"/>
                </a:solidFill>
                <a:latin typeface="Calibri" panose="020F0502020204030204" pitchFamily="34" charset="0"/>
                <a:ea typeface="Times New Roman" panose="02020603050405020304" pitchFamily="18" charset="0"/>
              </a:rPr>
              <a:t>Insider Buying </a:t>
            </a:r>
          </a:p>
          <a:p>
            <a:pPr marL="342900" indent="-342900" algn="l">
              <a:lnSpc>
                <a:spcPct val="100000"/>
              </a:lnSpc>
              <a:spcBef>
                <a:spcPts val="2200"/>
              </a:spcBef>
              <a:buClr>
                <a:srgbClr val="76B900"/>
              </a:buClr>
              <a:buFont typeface="Wingdings" pitchFamily="2" charset="2"/>
              <a:buChar char="§"/>
            </a:pPr>
            <a:r>
              <a:rPr lang="en-US" sz="2800" dirty="0">
                <a:solidFill>
                  <a:srgbClr val="000000"/>
                </a:solidFill>
                <a:effectLst/>
                <a:latin typeface="Calibri" panose="020F0502020204030204" pitchFamily="34" charset="0"/>
                <a:ea typeface="Times New Roman" panose="02020603050405020304" pitchFamily="18" charset="0"/>
              </a:rPr>
              <a:t>Second time I’ve liked AKAM (more insider buying than first time!) </a:t>
            </a:r>
          </a:p>
          <a:p>
            <a:pPr marL="342900" indent="-342900" algn="l">
              <a:lnSpc>
                <a:spcPct val="100000"/>
              </a:lnSpc>
              <a:spcBef>
                <a:spcPts val="2200"/>
              </a:spcBef>
              <a:buClr>
                <a:srgbClr val="76B900"/>
              </a:buClr>
              <a:buFont typeface="Wingdings" pitchFamily="2" charset="2"/>
              <a:buChar char="§"/>
            </a:pPr>
            <a:r>
              <a:rPr lang="en-US" sz="2800" dirty="0">
                <a:solidFill>
                  <a:srgbClr val="000000"/>
                </a:solidFill>
                <a:latin typeface="Calibri" panose="020F0502020204030204" pitchFamily="34" charset="0"/>
                <a:ea typeface="Times New Roman" panose="02020603050405020304" pitchFamily="18" charset="0"/>
              </a:rPr>
              <a:t>Strong profits</a:t>
            </a:r>
          </a:p>
          <a:p>
            <a:pPr marL="342900" indent="-342900" algn="l">
              <a:lnSpc>
                <a:spcPct val="100000"/>
              </a:lnSpc>
              <a:spcBef>
                <a:spcPts val="2200"/>
              </a:spcBef>
              <a:buClr>
                <a:srgbClr val="76B900"/>
              </a:buClr>
              <a:buFont typeface="Wingdings" pitchFamily="2" charset="2"/>
              <a:buChar char="§"/>
            </a:pPr>
            <a:r>
              <a:rPr lang="en-US" sz="2800" dirty="0">
                <a:solidFill>
                  <a:srgbClr val="000000"/>
                </a:solidFill>
                <a:effectLst/>
                <a:latin typeface="Calibri" panose="020F0502020204030204" pitchFamily="34" charset="0"/>
                <a:ea typeface="Times New Roman" panose="02020603050405020304" pitchFamily="18" charset="0"/>
              </a:rPr>
              <a:t>Increased guidance even in this market</a:t>
            </a:r>
          </a:p>
          <a:p>
            <a:pPr marL="342900" indent="-342900" algn="l">
              <a:lnSpc>
                <a:spcPct val="100000"/>
              </a:lnSpc>
              <a:spcBef>
                <a:spcPts val="2200"/>
              </a:spcBef>
              <a:buClr>
                <a:srgbClr val="76B900"/>
              </a:buClr>
              <a:buFont typeface="Wingdings" pitchFamily="2" charset="2"/>
              <a:buChar char="§"/>
            </a:pPr>
            <a:r>
              <a:rPr lang="en-US" sz="2800" dirty="0">
                <a:solidFill>
                  <a:srgbClr val="000000"/>
                </a:solidFill>
                <a:latin typeface="Calibri" panose="020F0502020204030204" pitchFamily="34" charset="0"/>
                <a:ea typeface="Times New Roman" panose="02020603050405020304" pitchFamily="18" charset="0"/>
              </a:rPr>
              <a:t>Stock is barely down</a:t>
            </a:r>
          </a:p>
          <a:p>
            <a:pPr marL="342900" indent="-342900" algn="l">
              <a:lnSpc>
                <a:spcPct val="100000"/>
              </a:lnSpc>
              <a:spcBef>
                <a:spcPts val="2200"/>
              </a:spcBef>
              <a:buClr>
                <a:srgbClr val="76B900"/>
              </a:buClr>
              <a:buFont typeface="Wingdings" pitchFamily="2" charset="2"/>
              <a:buChar char="§"/>
            </a:pPr>
            <a:r>
              <a:rPr lang="en-US" sz="2800" dirty="0">
                <a:solidFill>
                  <a:srgbClr val="000000"/>
                </a:solidFill>
                <a:effectLst/>
                <a:latin typeface="Calibri" panose="020F0502020204030204" pitchFamily="34" charset="0"/>
                <a:ea typeface="Times New Roman" panose="02020603050405020304" pitchFamily="18" charset="0"/>
              </a:rPr>
              <a:t>LEAPS play, Stock buy at current levels </a:t>
            </a:r>
          </a:p>
          <a:p>
            <a:pPr algn="l">
              <a:lnSpc>
                <a:spcPct val="100000"/>
              </a:lnSpc>
              <a:spcBef>
                <a:spcPts val="2200"/>
              </a:spcBef>
              <a:buClr>
                <a:srgbClr val="76B900"/>
              </a:buClr>
            </a:pPr>
            <a:endParaRPr lang="en-US" b="0" i="0" dirty="0">
              <a:effectLst/>
              <a:latin typeface="Slack-Lato"/>
            </a:endParaRP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B3935306-7CD2-5323-DE83-89379F2912F9}"/>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C1B2522-9F28-8DFD-A1A4-2BD232522E4E}"/>
              </a:ext>
            </a:extLst>
          </p:cNvPr>
          <p:cNvPicPr>
            <a:picLocks noChangeAspect="1"/>
          </p:cNvPicPr>
          <p:nvPr/>
        </p:nvPicPr>
        <p:blipFill>
          <a:blip r:embed="rId3"/>
          <a:stretch>
            <a:fillRect/>
          </a:stretch>
        </p:blipFill>
        <p:spPr>
          <a:xfrm>
            <a:off x="5275095" y="1548303"/>
            <a:ext cx="5984409" cy="1157037"/>
          </a:xfrm>
          <a:prstGeom prst="rect">
            <a:avLst/>
          </a:prstGeom>
        </p:spPr>
      </p:pic>
    </p:spTree>
    <p:extLst>
      <p:ext uri="{BB962C8B-B14F-4D97-AF65-F5344CB8AC3E}">
        <p14:creationId xmlns:p14="http://schemas.microsoft.com/office/powerpoint/2010/main" val="1153691519"/>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A4A59-2703-11AD-3220-A88F17E30B9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9E8F59B-8AAD-19E0-9A6A-671D570AAA4F}"/>
              </a:ext>
            </a:extLst>
          </p:cNvPr>
          <p:cNvSpPr/>
          <p:nvPr/>
        </p:nvSpPr>
        <p:spPr>
          <a:xfrm>
            <a:off x="0" y="0"/>
            <a:ext cx="12192000" cy="6858000"/>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3734EB-A665-E37E-A151-E754FCC2D166}"/>
              </a:ext>
            </a:extLst>
          </p:cNvPr>
          <p:cNvSpPr>
            <a:spLocks noGrp="1"/>
          </p:cNvSpPr>
          <p:nvPr>
            <p:ph type="ctrTitle"/>
          </p:nvPr>
        </p:nvSpPr>
        <p:spPr>
          <a:xfrm>
            <a:off x="0" y="0"/>
            <a:ext cx="12192000" cy="6858000"/>
          </a:xfrm>
        </p:spPr>
        <p:txBody>
          <a:bodyPr anchor="ctr">
            <a:normAutofit/>
          </a:bodyPr>
          <a:lstStyle/>
          <a:p>
            <a:r>
              <a:rPr lang="en-US" sz="8800" dirty="0">
                <a:solidFill>
                  <a:schemeClr val="bg1"/>
                </a:solidFill>
                <a:latin typeface="Rubik" pitchFamily="2" charset="-79"/>
                <a:cs typeface="Rubik" pitchFamily="2" charset="-79"/>
              </a:rPr>
              <a:t> </a:t>
            </a:r>
            <a:r>
              <a:rPr lang="en-US" sz="8800" dirty="0">
                <a:solidFill>
                  <a:srgbClr val="B8ED5B"/>
                </a:solidFill>
                <a:latin typeface="Rubik" pitchFamily="2" charset="-79"/>
                <a:cs typeface="Rubik" pitchFamily="2" charset="-79"/>
              </a:rPr>
              <a:t>Can You Tell Everyone Exactly What to Trade and When to Trade it? </a:t>
            </a:r>
          </a:p>
        </p:txBody>
      </p:sp>
    </p:spTree>
    <p:extLst>
      <p:ext uri="{BB962C8B-B14F-4D97-AF65-F5344CB8AC3E}">
        <p14:creationId xmlns:p14="http://schemas.microsoft.com/office/powerpoint/2010/main" val="32656850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The Tariff Ten </a:t>
            </a:r>
          </a:p>
        </p:txBody>
      </p:sp>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787907"/>
          </a:xfrm>
        </p:spPr>
        <p:txBody>
          <a:bodyPr>
            <a:normAutofit fontScale="92500" lnSpcReduction="10000"/>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We’ve given you our Five Tariff Stocks</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We’ve shown you trading strategies we could use for each one</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We also have five MORE tariff protection stocks we are watching</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That’s TEN in all we will be monitoring for the next few months for our Premium Tariff Trades </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We’ll make specific recommendations for options trades… insider buys… Overnight Trades… LEAPS trades</a:t>
            </a: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4376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EA2B3-7143-B417-E531-28D6C922EB9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16EE0FB-F043-E007-1EE8-39B0D914D7AF}"/>
              </a:ext>
            </a:extLst>
          </p:cNvPr>
          <p:cNvSpPr/>
          <p:nvPr/>
        </p:nvSpPr>
        <p:spPr>
          <a:xfrm>
            <a:off x="0" y="0"/>
            <a:ext cx="12192000" cy="6858000"/>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EA5622-4297-9997-17EC-127F4E5E67CE}"/>
              </a:ext>
            </a:extLst>
          </p:cNvPr>
          <p:cNvSpPr>
            <a:spLocks noGrp="1"/>
          </p:cNvSpPr>
          <p:nvPr>
            <p:ph type="ctrTitle"/>
          </p:nvPr>
        </p:nvSpPr>
        <p:spPr>
          <a:xfrm>
            <a:off x="0" y="0"/>
            <a:ext cx="12192000" cy="6858000"/>
          </a:xfrm>
        </p:spPr>
        <p:txBody>
          <a:bodyPr anchor="ctr">
            <a:normAutofit/>
          </a:bodyPr>
          <a:lstStyle/>
          <a:p>
            <a:r>
              <a:rPr lang="en-US" sz="8800" dirty="0">
                <a:solidFill>
                  <a:schemeClr val="bg1"/>
                </a:solidFill>
                <a:latin typeface="Rubik" pitchFamily="2" charset="-79"/>
                <a:cs typeface="Rubik" pitchFamily="2" charset="-79"/>
              </a:rPr>
              <a:t> </a:t>
            </a:r>
            <a:r>
              <a:rPr lang="en-US" sz="8800" dirty="0">
                <a:solidFill>
                  <a:srgbClr val="B8ED5B"/>
                </a:solidFill>
                <a:latin typeface="Rubik" pitchFamily="2" charset="-79"/>
                <a:cs typeface="Rubik" pitchFamily="2" charset="-79"/>
              </a:rPr>
              <a:t>Q&amp;A is coming in a few minutes… </a:t>
            </a:r>
          </a:p>
        </p:txBody>
      </p:sp>
    </p:spTree>
    <p:extLst>
      <p:ext uri="{BB962C8B-B14F-4D97-AF65-F5344CB8AC3E}">
        <p14:creationId xmlns:p14="http://schemas.microsoft.com/office/powerpoint/2010/main" val="2268506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626074" y="652805"/>
            <a:ext cx="11330399" cy="657011"/>
          </a:xfrm>
        </p:spPr>
        <p:txBody>
          <a:bodyPr anchor="t">
            <a:normAutofit fontScale="90000"/>
          </a:bodyPr>
          <a:lstStyle/>
          <a:p>
            <a:pPr algn="l"/>
            <a:r>
              <a:rPr lang="en-US" sz="5000" b="1" dirty="0">
                <a:latin typeface="Rubik" pitchFamily="2" charset="-79"/>
                <a:cs typeface="Rubik" pitchFamily="2" charset="-79"/>
              </a:rPr>
              <a:t>Set Your Alarm for 9:30 a.m. Tomorrow </a:t>
            </a:r>
          </a:p>
        </p:txBody>
      </p:sp>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787907"/>
          </a:xfrm>
        </p:spPr>
        <p:txBody>
          <a:bodyPr>
            <a:noAutofit/>
          </a:bodyPr>
          <a:lstStyle/>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We want you to get the exact instructions on how to make our FIRST PREMIUM tariff recommendation tomorrow </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We’ll tell you the exact trading strategy we will use… including precisely what to buy</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We’ll also give you the plan for exiting for maximum gains </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Not only that… you’ll get ALL of </a:t>
            </a:r>
            <a:r>
              <a:rPr lang="en-US" b="1" dirty="0">
                <a:latin typeface="Rubik" pitchFamily="2" charset="-79"/>
                <a:cs typeface="Rubik" pitchFamily="2" charset="-79"/>
              </a:rPr>
              <a:t>The Tariff Ten stocks on our watchlist</a:t>
            </a:r>
          </a:p>
          <a:p>
            <a:pPr marL="342900" indent="-342900" algn="l">
              <a:lnSpc>
                <a:spcPct val="100000"/>
              </a:lnSpc>
              <a:spcBef>
                <a:spcPts val="2200"/>
              </a:spcBef>
              <a:buClr>
                <a:srgbClr val="76B900"/>
              </a:buClr>
              <a:buFont typeface="Wingdings" pitchFamily="2" charset="2"/>
              <a:buChar char="§"/>
            </a:pPr>
            <a:r>
              <a:rPr lang="en-US" b="1" dirty="0">
                <a:latin typeface="Rubik" pitchFamily="2" charset="-79"/>
                <a:cs typeface="Rubik" pitchFamily="2" charset="-79"/>
              </a:rPr>
              <a:t>And every other the real time trade for 2025</a:t>
            </a: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3171201"/>
      </p:ext>
    </p:extLst>
  </p:cSld>
  <p:clrMapOvr>
    <a:masterClrMapping/>
  </p:clrMapOvr>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DAFD40-2793-B148-B0FD-E6D328F882A9}"/>
              </a:ext>
            </a:extLst>
          </p:cNvPr>
          <p:cNvSpPr/>
          <p:nvPr/>
        </p:nvSpPr>
        <p:spPr>
          <a:xfrm>
            <a:off x="0" y="0"/>
            <a:ext cx="12192000" cy="6054811"/>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0" y="0"/>
            <a:ext cx="12192000" cy="6858000"/>
          </a:xfrm>
          <a:solidFill>
            <a:schemeClr val="tx1">
              <a:lumMod val="95000"/>
              <a:lumOff val="5000"/>
            </a:schemeClr>
          </a:solidFill>
        </p:spPr>
        <p:txBody>
          <a:bodyPr anchor="ctr">
            <a:normAutofit/>
          </a:bodyPr>
          <a:lstStyle/>
          <a:p>
            <a:r>
              <a:rPr lang="en-US" sz="8800" dirty="0">
                <a:solidFill>
                  <a:schemeClr val="bg1"/>
                </a:solidFill>
                <a:latin typeface="Rubik" pitchFamily="2" charset="-79"/>
                <a:cs typeface="Rubik" pitchFamily="2" charset="-79"/>
              </a:rPr>
              <a:t>YOU’RE INVITED:</a:t>
            </a:r>
            <a:br>
              <a:rPr lang="en-US" sz="8800" dirty="0">
                <a:solidFill>
                  <a:schemeClr val="bg1"/>
                </a:solidFill>
                <a:latin typeface="Rubik" pitchFamily="2" charset="-79"/>
                <a:cs typeface="Rubik" pitchFamily="2" charset="-79"/>
              </a:rPr>
            </a:br>
            <a:r>
              <a:rPr lang="en-US" sz="8800" dirty="0">
                <a:solidFill>
                  <a:srgbClr val="B8ED5B"/>
                </a:solidFill>
                <a:latin typeface="Rubik" pitchFamily="2" charset="-79"/>
                <a:cs typeface="Rubik" pitchFamily="2" charset="-79"/>
              </a:rPr>
              <a:t>GET OUR PREMIUM TARIFF PICKS STARTING TOMORROW</a:t>
            </a:r>
          </a:p>
        </p:txBody>
      </p:sp>
    </p:spTree>
    <p:extLst>
      <p:ext uri="{BB962C8B-B14F-4D97-AF65-F5344CB8AC3E}">
        <p14:creationId xmlns:p14="http://schemas.microsoft.com/office/powerpoint/2010/main" val="3176210998"/>
      </p:ext>
    </p:extLst>
  </p:cSld>
  <p:clrMapOvr>
    <a:masterClrMapping/>
  </p:clrMapOvr>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4" y="1989438"/>
            <a:ext cx="6366398" cy="3645243"/>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The War Room is our LIVE chat room </a:t>
            </a:r>
          </a:p>
          <a:p>
            <a:pPr marL="342900" indent="-342900" algn="l">
              <a:lnSpc>
                <a:spcPct val="100000"/>
              </a:lnSpc>
              <a:spcBef>
                <a:spcPts val="2800"/>
              </a:spcBef>
              <a:buClr>
                <a:srgbClr val="76B900"/>
              </a:buClr>
              <a:buFont typeface="Wingdings" pitchFamily="2" charset="2"/>
              <a:buChar char="§"/>
            </a:pPr>
            <a:r>
              <a:rPr lang="en-US" sz="2400" dirty="0">
                <a:effectLst/>
                <a:latin typeface="Arial" panose="020B0604020202020204" pitchFamily="34" charset="0"/>
                <a:ea typeface="Times New Roman" panose="02020603050405020304" pitchFamily="18" charset="0"/>
              </a:rPr>
              <a:t>I can give you my market analysis, research, and live trade recommendations. </a:t>
            </a:r>
            <a:endParaRPr lang="en-US" sz="2400" dirty="0">
              <a:effectLst/>
              <a:latin typeface="Times New Roman" panose="02020603050405020304" pitchFamily="18" charset="0"/>
              <a:ea typeface="Times New Roman" panose="02020603050405020304" pitchFamily="18" charset="0"/>
            </a:endParaRP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You’ll be surrounded by people from around the world who are committed to one simple goal: </a:t>
            </a:r>
            <a:r>
              <a:rPr lang="en-US" b="1" dirty="0">
                <a:highlight>
                  <a:srgbClr val="B8ED5B"/>
                </a:highlight>
                <a:latin typeface="Rubik" pitchFamily="2" charset="-79"/>
                <a:cs typeface="Rubik" pitchFamily="2" charset="-79"/>
              </a:rPr>
              <a:t>Make Winning Trades Every Day</a:t>
            </a: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E73E0CCD-5821-8E2E-33E7-54773E836CC1}"/>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Enter The War Room</a:t>
            </a:r>
          </a:p>
        </p:txBody>
      </p:sp>
      <p:pic>
        <p:nvPicPr>
          <p:cNvPr id="11" name="Picture 10" descr="A computer screen with a message&#10;&#10;Description automatically generated">
            <a:extLst>
              <a:ext uri="{FF2B5EF4-FFF2-40B4-BE49-F238E27FC236}">
                <a16:creationId xmlns:a16="http://schemas.microsoft.com/office/drawing/2014/main" id="{CA1641E9-4839-A9A0-D3E1-18860EBD37B5}"/>
              </a:ext>
            </a:extLst>
          </p:cNvPr>
          <p:cNvPicPr>
            <a:picLocks noChangeAspect="1"/>
          </p:cNvPicPr>
          <p:nvPr/>
        </p:nvPicPr>
        <p:blipFill>
          <a:blip r:embed="rId2"/>
          <a:stretch>
            <a:fillRect/>
          </a:stretch>
        </p:blipFill>
        <p:spPr>
          <a:xfrm>
            <a:off x="7342093" y="1945091"/>
            <a:ext cx="4413875" cy="3689590"/>
          </a:xfrm>
          <a:prstGeom prst="rect">
            <a:avLst/>
          </a:prstGeom>
        </p:spPr>
      </p:pic>
    </p:spTree>
    <p:extLst>
      <p:ext uri="{BB962C8B-B14F-4D97-AF65-F5344CB8AC3E}">
        <p14:creationId xmlns:p14="http://schemas.microsoft.com/office/powerpoint/2010/main" val="5320012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rmAutofit lnSpcReduction="10000"/>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Since 2019… we’ve showed members more than 2,100 wins with a 76% win rate</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Here’s just a sample of a few of our best wins… </a:t>
            </a:r>
          </a:p>
          <a:p>
            <a:pPr marL="342900" indent="-342900" algn="l">
              <a:lnSpc>
                <a:spcPct val="100000"/>
              </a:lnSpc>
              <a:spcBef>
                <a:spcPts val="2800"/>
              </a:spcBef>
              <a:buClr>
                <a:srgbClr val="76B900"/>
              </a:buClr>
              <a:buFont typeface="Wingdings" pitchFamily="2" charset="2"/>
              <a:buChar char="§"/>
            </a:pPr>
            <a:r>
              <a:rPr lang="en-US" b="1" dirty="0">
                <a:highlight>
                  <a:srgbClr val="FF0000"/>
                </a:highlight>
                <a:latin typeface="Rubik" pitchFamily="2" charset="-79"/>
                <a:cs typeface="Rubik" pitchFamily="2" charset="-79"/>
              </a:rPr>
              <a:t>F</a:t>
            </a:r>
            <a:r>
              <a:rPr lang="en-US" b="1" dirty="0">
                <a:latin typeface="Rubik" pitchFamily="2" charset="-79"/>
                <a:cs typeface="Rubik" pitchFamily="2" charset="-79"/>
              </a:rPr>
              <a:t>ast gains like: </a:t>
            </a:r>
            <a:r>
              <a:rPr lang="en-US" b="1" dirty="0">
                <a:effectLst/>
                <a:latin typeface="Rubik" pitchFamily="2" charset="-79"/>
                <a:ea typeface="Aptos" panose="020B0004020202020204" pitchFamily="34" charset="0"/>
                <a:cs typeface="Rubik" pitchFamily="2" charset="-79"/>
              </a:rPr>
              <a:t>53% in 4 minutes… 73% in 10 minutes… And even 121% in just over an hour. </a:t>
            </a:r>
            <a:endParaRPr lang="en-US" b="1" dirty="0">
              <a:latin typeface="Rubik" pitchFamily="2" charset="-79"/>
              <a:cs typeface="Rubik" pitchFamily="2" charset="-79"/>
            </a:endParaRPr>
          </a:p>
          <a:p>
            <a:pPr marL="342900" indent="-342900" algn="l">
              <a:lnSpc>
                <a:spcPct val="100000"/>
              </a:lnSpc>
              <a:spcBef>
                <a:spcPts val="2800"/>
              </a:spcBef>
              <a:buClr>
                <a:srgbClr val="76B900"/>
              </a:buClr>
              <a:buFont typeface="Wingdings" pitchFamily="2" charset="2"/>
              <a:buChar char="§"/>
            </a:pPr>
            <a:r>
              <a:rPr lang="en-US" b="1" dirty="0">
                <a:latin typeface="Rubik" pitchFamily="2" charset="-79"/>
                <a:cs typeface="Rubik" pitchFamily="2" charset="-79"/>
              </a:rPr>
              <a:t>Overnight gains like </a:t>
            </a:r>
            <a:r>
              <a:rPr lang="en-US" b="1" dirty="0">
                <a:effectLst/>
                <a:latin typeface="Rubik" pitchFamily="2" charset="-79"/>
                <a:ea typeface="Calibri" panose="020F0502020204030204" pitchFamily="34" charset="0"/>
                <a:cs typeface="Rubik" pitchFamily="2" charset="-79"/>
              </a:rPr>
              <a:t>179%... 188%... even 292%! </a:t>
            </a:r>
            <a:br>
              <a:rPr lang="en-US" b="1" dirty="0">
                <a:latin typeface="Rubik" pitchFamily="2" charset="-79"/>
                <a:cs typeface="Rubik" pitchFamily="2" charset="-79"/>
              </a:rPr>
            </a:br>
            <a:endParaRPr lang="en-US" b="1"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F6850845-2299-80CF-AE82-9E06710D7C57}"/>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All About Results</a:t>
            </a:r>
          </a:p>
        </p:txBody>
      </p:sp>
    </p:spTree>
    <p:extLst>
      <p:ext uri="{BB962C8B-B14F-4D97-AF65-F5344CB8AC3E}">
        <p14:creationId xmlns:p14="http://schemas.microsoft.com/office/powerpoint/2010/main" val="1772655223"/>
      </p:ext>
    </p:extLst>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626074" y="652805"/>
            <a:ext cx="11121641" cy="657011"/>
          </a:xfrm>
        </p:spPr>
        <p:txBody>
          <a:bodyPr anchor="t">
            <a:normAutofit fontScale="90000"/>
          </a:bodyPr>
          <a:lstStyle/>
          <a:p>
            <a:pPr algn="l"/>
            <a:r>
              <a:rPr lang="en-US" sz="5000" b="1" dirty="0">
                <a:latin typeface="Rubik" pitchFamily="2" charset="-79"/>
                <a:cs typeface="Rubik" pitchFamily="2" charset="-79"/>
              </a:rPr>
              <a:t>Big Overnight Gains</a:t>
            </a:r>
          </a:p>
        </p:txBody>
      </p:sp>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4660744"/>
          </a:xfrm>
        </p:spPr>
        <p:txBody>
          <a:bodyPr>
            <a:normAutofit/>
          </a:bodyPr>
          <a:lstStyle/>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Take a look at just a few of Bryan’s best Overnight Trades </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Dollar General 189%</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Ambarella 124%</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Oracle 133%</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Yum Brands 179%</a:t>
            </a:r>
          </a:p>
          <a:p>
            <a:pPr marL="342900" indent="-342900" algn="l">
              <a:lnSpc>
                <a:spcPct val="100000"/>
              </a:lnSpc>
              <a:spcBef>
                <a:spcPts val="2200"/>
              </a:spcBef>
              <a:buClr>
                <a:srgbClr val="76B900"/>
              </a:buClr>
              <a:buFont typeface="Wingdings" pitchFamily="2" charset="2"/>
              <a:buChar char="§"/>
            </a:pPr>
            <a:r>
              <a:rPr lang="en-US" dirty="0">
                <a:latin typeface="Rubik" pitchFamily="2" charset="-79"/>
                <a:cs typeface="Rubik" pitchFamily="2" charset="-79"/>
              </a:rPr>
              <a:t>Cisco 125%</a:t>
            </a:r>
          </a:p>
          <a:p>
            <a:pPr marL="342900" indent="-342900" algn="l">
              <a:lnSpc>
                <a:spcPct val="100000"/>
              </a:lnSpc>
              <a:spcBef>
                <a:spcPts val="2200"/>
              </a:spcBef>
              <a:buClr>
                <a:srgbClr val="76B900"/>
              </a:buClr>
              <a:buFont typeface="Wingdings" pitchFamily="2" charset="2"/>
              <a:buChar char="§"/>
            </a:pPr>
            <a:endParaRPr lang="en-US" dirty="0">
              <a:latin typeface="Rubik" pitchFamily="2" charset="-79"/>
              <a:cs typeface="Rubik" pitchFamily="2" charset="-79"/>
            </a:endParaRPr>
          </a:p>
          <a:p>
            <a:pPr marL="342900" indent="-342900" algn="l">
              <a:lnSpc>
                <a:spcPct val="100000"/>
              </a:lnSpc>
              <a:spcBef>
                <a:spcPts val="2200"/>
              </a:spcBef>
              <a:buClr>
                <a:srgbClr val="76B900"/>
              </a:buClr>
              <a:buFont typeface="Wingdings" pitchFamily="2" charset="2"/>
              <a:buChar char="§"/>
            </a:pPr>
            <a:endParaRPr lang="en-US" dirty="0">
              <a:latin typeface="Rubik" pitchFamily="2" charset="-79"/>
              <a:cs typeface="Rubik" pitchFamily="2" charset="-79"/>
            </a:endParaRPr>
          </a:p>
          <a:p>
            <a:pPr algn="l">
              <a:lnSpc>
                <a:spcPct val="100000"/>
              </a:lnSpc>
              <a:spcBef>
                <a:spcPts val="22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2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5241378"/>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626073" y="739302"/>
            <a:ext cx="10041927" cy="657011"/>
          </a:xfrm>
        </p:spPr>
        <p:txBody>
          <a:bodyPr anchor="t">
            <a:normAutofit fontScale="90000"/>
          </a:bodyPr>
          <a:lstStyle/>
          <a:p>
            <a:pPr algn="l"/>
            <a:r>
              <a:rPr lang="en-US" sz="5000" b="1" dirty="0">
                <a:latin typeface="Rubik" pitchFamily="2" charset="-79"/>
                <a:cs typeface="Rubik" pitchFamily="2" charset="-79"/>
              </a:rPr>
              <a:t>Agenda</a:t>
            </a:r>
          </a:p>
        </p:txBody>
      </p:sp>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738262"/>
          </a:xfrm>
        </p:spPr>
        <p:txBody>
          <a:bodyPr>
            <a:noAutofit/>
          </a:bodyPr>
          <a:lstStyle/>
          <a:p>
            <a:pPr marL="342900" indent="-342900" algn="l">
              <a:lnSpc>
                <a:spcPct val="100000"/>
              </a:lnSpc>
              <a:buClr>
                <a:srgbClr val="76B900"/>
              </a:buClr>
              <a:buFont typeface="Wingdings" pitchFamily="2" charset="2"/>
              <a:buChar char="§"/>
            </a:pPr>
            <a:r>
              <a:rPr lang="en-US" b="0" i="0" dirty="0">
                <a:solidFill>
                  <a:srgbClr val="000000"/>
                </a:solidFill>
                <a:effectLst/>
                <a:highlight>
                  <a:srgbClr val="FFFFFF"/>
                </a:highlight>
                <a:latin typeface="Rubik" pitchFamily="2" charset="-79"/>
                <a:cs typeface="Rubik" pitchFamily="2" charset="-79"/>
              </a:rPr>
              <a:t>State of market (Is volatility is here to stay?)  </a:t>
            </a:r>
          </a:p>
          <a:p>
            <a:pPr marL="342900" indent="-342900" algn="l">
              <a:lnSpc>
                <a:spcPct val="100000"/>
              </a:lnSpc>
              <a:buClr>
                <a:srgbClr val="76B900"/>
              </a:buClr>
              <a:buFont typeface="Wingdings" pitchFamily="2" charset="2"/>
              <a:buChar char="§"/>
            </a:pPr>
            <a:r>
              <a:rPr lang="en-US" dirty="0">
                <a:solidFill>
                  <a:srgbClr val="000000"/>
                </a:solidFill>
                <a:highlight>
                  <a:srgbClr val="FFFFFF"/>
                </a:highlight>
                <a:latin typeface="Rubik" pitchFamily="2" charset="-79"/>
                <a:cs typeface="Rubik" pitchFamily="2" charset="-79"/>
              </a:rPr>
              <a:t>Biggest mistake most traders make in volatile markets</a:t>
            </a:r>
          </a:p>
          <a:p>
            <a:pPr marL="342900" indent="-342900" algn="l">
              <a:lnSpc>
                <a:spcPct val="100000"/>
              </a:lnSpc>
              <a:buClr>
                <a:srgbClr val="76B900"/>
              </a:buClr>
              <a:buFont typeface="Wingdings" pitchFamily="2" charset="2"/>
              <a:buChar char="§"/>
            </a:pPr>
            <a:r>
              <a:rPr lang="en-US" dirty="0">
                <a:solidFill>
                  <a:srgbClr val="000000"/>
                </a:solidFill>
                <a:highlight>
                  <a:srgbClr val="FFFFFF"/>
                </a:highlight>
                <a:latin typeface="Rubik" pitchFamily="2" charset="-79"/>
                <a:cs typeface="Rubik" pitchFamily="2" charset="-79"/>
              </a:rPr>
              <a:t>Pro Trader Strategies to WIN even in down markets </a:t>
            </a:r>
          </a:p>
          <a:p>
            <a:pPr marL="342900" indent="-342900" algn="l">
              <a:lnSpc>
                <a:spcPct val="100000"/>
              </a:lnSpc>
              <a:buClr>
                <a:srgbClr val="76B900"/>
              </a:buClr>
              <a:buFont typeface="Wingdings" pitchFamily="2" charset="2"/>
              <a:buChar char="§"/>
            </a:pPr>
            <a:r>
              <a:rPr lang="en-US" dirty="0">
                <a:solidFill>
                  <a:srgbClr val="000000"/>
                </a:solidFill>
                <a:highlight>
                  <a:srgbClr val="FFFFFF"/>
                </a:highlight>
                <a:latin typeface="Rubik" pitchFamily="2" charset="-79"/>
                <a:cs typeface="Rubik" pitchFamily="2" charset="-79"/>
              </a:rPr>
              <a:t>The immediate opportunities we have right now</a:t>
            </a:r>
            <a:endParaRPr lang="en-US" b="0" i="0" dirty="0">
              <a:solidFill>
                <a:srgbClr val="000000"/>
              </a:solidFill>
              <a:effectLst/>
              <a:highlight>
                <a:srgbClr val="FFFFFF"/>
              </a:highlight>
              <a:latin typeface="Rubik" pitchFamily="2" charset="-79"/>
              <a:cs typeface="Rubik" pitchFamily="2" charset="-79"/>
            </a:endParaRPr>
          </a:p>
          <a:p>
            <a:pPr marL="342900" indent="-342900" algn="l">
              <a:lnSpc>
                <a:spcPct val="100000"/>
              </a:lnSpc>
              <a:buClr>
                <a:srgbClr val="76B900"/>
              </a:buClr>
              <a:buFont typeface="Wingdings" pitchFamily="2" charset="2"/>
              <a:buChar char="§"/>
            </a:pPr>
            <a:r>
              <a:rPr lang="en-US" b="0" i="0" dirty="0">
                <a:solidFill>
                  <a:srgbClr val="000000"/>
                </a:solidFill>
                <a:effectLst/>
                <a:highlight>
                  <a:srgbClr val="FFFFFF"/>
                </a:highlight>
                <a:latin typeface="Rubik" pitchFamily="2" charset="-79"/>
                <a:cs typeface="Rubik" pitchFamily="2" charset="-79"/>
              </a:rPr>
              <a:t>Five of our favorite picks</a:t>
            </a:r>
          </a:p>
          <a:p>
            <a:pPr marL="342900" indent="-342900" algn="l">
              <a:lnSpc>
                <a:spcPct val="100000"/>
              </a:lnSpc>
              <a:buClr>
                <a:srgbClr val="76B900"/>
              </a:buClr>
              <a:buFont typeface="Wingdings" pitchFamily="2" charset="2"/>
              <a:buChar char="§"/>
            </a:pPr>
            <a:r>
              <a:rPr lang="en-US" dirty="0">
                <a:solidFill>
                  <a:srgbClr val="000000"/>
                </a:solidFill>
                <a:highlight>
                  <a:srgbClr val="FFFFFF"/>
                </a:highlight>
                <a:latin typeface="Rubik" pitchFamily="2" charset="-79"/>
                <a:cs typeface="Rubik" pitchFamily="2" charset="-79"/>
              </a:rPr>
              <a:t>How you can PROFIT in months ahead (even in a downturn) </a:t>
            </a:r>
          </a:p>
          <a:p>
            <a:pPr marL="342900" indent="-342900" algn="l">
              <a:lnSpc>
                <a:spcPct val="100000"/>
              </a:lnSpc>
              <a:buClr>
                <a:srgbClr val="76B900"/>
              </a:buClr>
              <a:buFont typeface="Wingdings" pitchFamily="2" charset="2"/>
              <a:buChar char="§"/>
            </a:pPr>
            <a:r>
              <a:rPr lang="en-US" dirty="0">
                <a:solidFill>
                  <a:srgbClr val="000000"/>
                </a:solidFill>
                <a:highlight>
                  <a:srgbClr val="FFFFFF"/>
                </a:highlight>
                <a:latin typeface="Rubik" pitchFamily="2" charset="-79"/>
                <a:cs typeface="Rubik" pitchFamily="2" charset="-79"/>
              </a:rPr>
              <a:t>Special Tariff Relief Deal for You </a:t>
            </a:r>
          </a:p>
          <a:p>
            <a:pPr marL="342900" indent="-342900" algn="l">
              <a:lnSpc>
                <a:spcPct val="100000"/>
              </a:lnSpc>
              <a:buClr>
                <a:srgbClr val="76B900"/>
              </a:buClr>
              <a:buFont typeface="Wingdings" pitchFamily="2" charset="2"/>
              <a:buChar char="§"/>
            </a:pPr>
            <a:r>
              <a:rPr lang="en-US" b="0" i="0" dirty="0">
                <a:solidFill>
                  <a:srgbClr val="000000"/>
                </a:solidFill>
                <a:effectLst/>
                <a:highlight>
                  <a:srgbClr val="FFFFFF"/>
                </a:highlight>
                <a:latin typeface="Rubik" pitchFamily="2" charset="-79"/>
                <a:cs typeface="Rubik" pitchFamily="2" charset="-79"/>
              </a:rPr>
              <a:t>Live Q&amp;A </a:t>
            </a:r>
          </a:p>
          <a:p>
            <a:pPr algn="l">
              <a:lnSpc>
                <a:spcPct val="100000"/>
              </a:lnSpc>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4239023"/>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Cashing in OVERNIGHT! </a:t>
            </a:r>
          </a:p>
        </p:txBody>
      </p:sp>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4" y="1989438"/>
            <a:ext cx="10628080" cy="4660744"/>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FedEx 188%</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Kellogg 133%</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First Solar 160%</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Urban Outfitters 145%</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Twitter 130%</a:t>
            </a:r>
          </a:p>
          <a:p>
            <a:pPr marL="342900" indent="-342900" algn="l">
              <a:lnSpc>
                <a:spcPct val="100000"/>
              </a:lnSpc>
              <a:spcBef>
                <a:spcPts val="2800"/>
              </a:spcBef>
              <a:buClr>
                <a:srgbClr val="76B900"/>
              </a:buClr>
              <a:buFont typeface="Wingdings" pitchFamily="2" charset="2"/>
              <a:buChar char="§"/>
            </a:pPr>
            <a:endParaRPr lang="en-US" dirty="0">
              <a:latin typeface="Rubik" pitchFamily="2" charset="-79"/>
              <a:cs typeface="Rubik" pitchFamily="2" charset="-79"/>
            </a:endParaRPr>
          </a:p>
          <a:p>
            <a:pPr marL="342900" indent="-342900" algn="l">
              <a:lnSpc>
                <a:spcPct val="100000"/>
              </a:lnSpc>
              <a:spcBef>
                <a:spcPts val="2800"/>
              </a:spcBef>
              <a:buClr>
                <a:srgbClr val="76B900"/>
              </a:buClr>
              <a:buFont typeface="Wingdings" pitchFamily="2" charset="2"/>
              <a:buChar char="§"/>
            </a:pPr>
            <a:endParaRPr lang="en-US" dirty="0">
              <a:latin typeface="Rubik" pitchFamily="2" charset="-79"/>
              <a:cs typeface="Rubik" pitchFamily="2" charset="-79"/>
            </a:endParaRP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1871544"/>
      </p:ext>
    </p:extLst>
  </p:cSld>
  <p:clrMapOvr>
    <a:masterClrMapping/>
  </p:clrMapOvr>
  <p:extLst>
    <p:ext uri="{6950BFC3-D8DA-4A85-94F7-54DA5524770B}">
      <p188:commentRel xmlns:p188="http://schemas.microsoft.com/office/powerpoint/2018/8/main" r:id="rId2"/>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There’s only 252 trading days in a year… </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But in 2024 The War Room </a:t>
            </a:r>
            <a:r>
              <a:rPr lang="en-US" dirty="0">
                <a:highlight>
                  <a:srgbClr val="FFFF00"/>
                </a:highlight>
                <a:latin typeface="Rubik" pitchFamily="2" charset="-79"/>
                <a:cs typeface="Rubik" pitchFamily="2" charset="-79"/>
              </a:rPr>
              <a:t>closed</a:t>
            </a:r>
            <a:r>
              <a:rPr lang="en-US" dirty="0">
                <a:latin typeface="Rubik" pitchFamily="2" charset="-79"/>
                <a:cs typeface="Rubik" pitchFamily="2" charset="-79"/>
              </a:rPr>
              <a:t>  </a:t>
            </a:r>
            <a:r>
              <a:rPr lang="en-US" b="1" i="0" u="sng" strike="noStrike" dirty="0">
                <a:solidFill>
                  <a:srgbClr val="000000"/>
                </a:solidFill>
                <a:effectLst/>
                <a:latin typeface="Rubik" pitchFamily="2" charset="-79"/>
                <a:cs typeface="Rubik" pitchFamily="2" charset="-79"/>
              </a:rPr>
              <a:t> 296 winners over the last 12 months with a  74% win-rate</a:t>
            </a:r>
            <a:r>
              <a:rPr lang="en-US" b="0" i="0" u="none" strike="noStrike" dirty="0">
                <a:solidFill>
                  <a:srgbClr val="000000"/>
                </a:solidFill>
                <a:effectLst/>
                <a:latin typeface="Rubik" pitchFamily="2" charset="-79"/>
                <a:cs typeface="Rubik" pitchFamily="2" charset="-79"/>
              </a:rPr>
              <a:t>.</a:t>
            </a:r>
          </a:p>
          <a:p>
            <a:pPr marL="342900" indent="-342900" algn="l">
              <a:lnSpc>
                <a:spcPct val="100000"/>
              </a:lnSpc>
              <a:spcBef>
                <a:spcPts val="2800"/>
              </a:spcBef>
              <a:buClr>
                <a:srgbClr val="76B900"/>
              </a:buClr>
              <a:buFont typeface="Wingdings" pitchFamily="2" charset="2"/>
              <a:buChar char="§"/>
            </a:pPr>
            <a:r>
              <a:rPr lang="en-US" dirty="0">
                <a:solidFill>
                  <a:srgbClr val="000000"/>
                </a:solidFill>
                <a:latin typeface="Rubik" pitchFamily="2" charset="-79"/>
                <a:cs typeface="Rubik" pitchFamily="2" charset="-79"/>
              </a:rPr>
              <a:t>We aren’t perfect… but winning more than 7 out of 10 is incredible</a:t>
            </a:r>
            <a:endParaRPr lang="en-US" b="0" i="0" u="none" strike="noStrike" dirty="0">
              <a:solidFill>
                <a:srgbClr val="000000"/>
              </a:solidFill>
              <a:effectLst/>
              <a:latin typeface="Rubik" pitchFamily="2" charset="-79"/>
              <a:cs typeface="Rubik" pitchFamily="2" charset="-79"/>
            </a:endParaRPr>
          </a:p>
          <a:p>
            <a:pPr marL="342900" indent="-342900" algn="l">
              <a:lnSpc>
                <a:spcPct val="100000"/>
              </a:lnSpc>
              <a:spcBef>
                <a:spcPts val="2800"/>
              </a:spcBef>
              <a:buClr>
                <a:srgbClr val="76B900"/>
              </a:buClr>
              <a:buFont typeface="Wingdings" pitchFamily="2" charset="2"/>
              <a:buChar char="§"/>
            </a:pPr>
            <a:r>
              <a:rPr lang="en-US" b="0" i="0" u="none" strike="noStrike" dirty="0">
                <a:solidFill>
                  <a:srgbClr val="000000"/>
                </a:solidFill>
                <a:effectLst/>
                <a:latin typeface="Rubik" pitchFamily="2" charset="-79"/>
                <a:cs typeface="Rubik" pitchFamily="2" charset="-79"/>
              </a:rPr>
              <a:t>That means on average, </a:t>
            </a:r>
            <a:r>
              <a:rPr lang="en-US" b="1" i="0" u="sng" strike="noStrike" dirty="0">
                <a:solidFill>
                  <a:srgbClr val="000000"/>
                </a:solidFill>
                <a:effectLst/>
                <a:latin typeface="Rubik" pitchFamily="2" charset="-79"/>
                <a:cs typeface="Rubik" pitchFamily="2" charset="-79"/>
              </a:rPr>
              <a:t>we </a:t>
            </a:r>
            <a:r>
              <a:rPr lang="en-US" b="1" i="0" u="sng" strike="sngStrike" dirty="0">
                <a:solidFill>
                  <a:srgbClr val="000000"/>
                </a:solidFill>
                <a:effectLst/>
                <a:latin typeface="Rubik" pitchFamily="2" charset="-79"/>
                <a:cs typeface="Rubik" pitchFamily="2" charset="-79"/>
              </a:rPr>
              <a:t>hit</a:t>
            </a:r>
            <a:r>
              <a:rPr lang="en-US" b="1" i="0" u="sng" strike="noStrike" dirty="0">
                <a:solidFill>
                  <a:srgbClr val="000000"/>
                </a:solidFill>
                <a:effectLst/>
                <a:latin typeface="Rubik" pitchFamily="2" charset="-79"/>
                <a:cs typeface="Rubik" pitchFamily="2" charset="-79"/>
              </a:rPr>
              <a:t> </a:t>
            </a:r>
            <a:r>
              <a:rPr lang="en-US" b="1" i="0" u="sng" strike="noStrike" dirty="0">
                <a:solidFill>
                  <a:srgbClr val="FF0000"/>
                </a:solidFill>
                <a:effectLst/>
                <a:latin typeface="Rubik" pitchFamily="2" charset="-79"/>
                <a:cs typeface="Rubik" pitchFamily="2" charset="-79"/>
              </a:rPr>
              <a:t>closed </a:t>
            </a:r>
            <a:r>
              <a:rPr lang="en-US" b="1" i="0" u="sng" strike="noStrike" dirty="0">
                <a:solidFill>
                  <a:srgbClr val="000000"/>
                </a:solidFill>
                <a:effectLst/>
                <a:latin typeface="Rubik" pitchFamily="2" charset="-79"/>
                <a:cs typeface="Rubik" pitchFamily="2" charset="-79"/>
              </a:rPr>
              <a:t> 1.2 winners every day the market was open in 2024.</a:t>
            </a:r>
          </a:p>
          <a:p>
            <a:pPr marL="342900" indent="-342900" algn="l">
              <a:lnSpc>
                <a:spcPct val="100000"/>
              </a:lnSpc>
              <a:spcBef>
                <a:spcPts val="2800"/>
              </a:spcBef>
              <a:buClr>
                <a:srgbClr val="76B900"/>
              </a:buClr>
              <a:buFont typeface="Wingdings" pitchFamily="2" charset="2"/>
              <a:buChar char="§"/>
            </a:pPr>
            <a:r>
              <a:rPr lang="en-US" b="0" i="0" u="none" strike="noStrike" dirty="0">
                <a:solidFill>
                  <a:srgbClr val="000000"/>
                </a:solidFill>
                <a:effectLst/>
                <a:latin typeface="Rubik" pitchFamily="2" charset="-79"/>
                <a:cs typeface="Rubik" pitchFamily="2" charset="-79"/>
              </a:rPr>
              <a:t>Hold time Average of 31 days</a:t>
            </a:r>
          </a:p>
          <a:p>
            <a:br>
              <a:rPr lang="en-US" dirty="0"/>
            </a:b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BF624877-FE6C-20A7-56C3-85D39A099EB0}"/>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2024 Ledger (</a:t>
            </a:r>
            <a:r>
              <a:rPr lang="en-US" sz="5000" b="1" dirty="0">
                <a:highlight>
                  <a:srgbClr val="FF0000"/>
                </a:highlight>
                <a:latin typeface="Rubik" pitchFamily="2" charset="-79"/>
                <a:cs typeface="Rubik" pitchFamily="2" charset="-79"/>
              </a:rPr>
              <a:t>NEED UPDATE</a:t>
            </a:r>
            <a:r>
              <a:rPr lang="en-US" sz="5000" b="1" dirty="0">
                <a:latin typeface="Rubik" pitchFamily="2" charset="-79"/>
                <a:cs typeface="Rubik" pitchFamily="2" charset="-79"/>
              </a:rPr>
              <a:t>)</a:t>
            </a:r>
          </a:p>
        </p:txBody>
      </p:sp>
    </p:spTree>
    <p:extLst>
      <p:ext uri="{BB962C8B-B14F-4D97-AF65-F5344CB8AC3E}">
        <p14:creationId xmlns:p14="http://schemas.microsoft.com/office/powerpoint/2010/main" val="792792880"/>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Autofit/>
          </a:bodyPr>
          <a:lstStyle/>
          <a:p>
            <a:pPr marL="342900" indent="-342900" algn="l">
              <a:lnSpc>
                <a:spcPct val="100000"/>
              </a:lnSpc>
              <a:spcBef>
                <a:spcPts val="2800"/>
              </a:spcBef>
              <a:buClr>
                <a:srgbClr val="76B900"/>
              </a:buClr>
              <a:buFont typeface="Wingdings" pitchFamily="2" charset="2"/>
              <a:buChar char="§"/>
            </a:pPr>
            <a:r>
              <a:rPr lang="en-US" dirty="0">
                <a:solidFill>
                  <a:srgbClr val="000000"/>
                </a:solidFill>
                <a:latin typeface="Rubik" pitchFamily="2" charset="-79"/>
                <a:cs typeface="Rubik" pitchFamily="2" charset="-79"/>
              </a:rPr>
              <a:t>1</a:t>
            </a:r>
            <a:r>
              <a:rPr lang="en-US" dirty="0">
                <a:solidFill>
                  <a:srgbClr val="000000"/>
                </a:solidFill>
                <a:highlight>
                  <a:srgbClr val="FFFF00"/>
                </a:highlight>
                <a:latin typeface="Rubik" pitchFamily="2" charset="-79"/>
                <a:cs typeface="Rubik" pitchFamily="2" charset="-79"/>
              </a:rPr>
              <a:t>93</a:t>
            </a:r>
            <a:r>
              <a:rPr lang="en-US" dirty="0">
                <a:solidFill>
                  <a:srgbClr val="000000"/>
                </a:solidFill>
                <a:latin typeface="Rubik" pitchFamily="2" charset="-79"/>
                <a:cs typeface="Rubik" pitchFamily="2" charset="-79"/>
              </a:rPr>
              <a:t> double-digit winners</a:t>
            </a:r>
          </a:p>
          <a:p>
            <a:pPr marL="342900" indent="-342900" algn="l">
              <a:lnSpc>
                <a:spcPct val="100000"/>
              </a:lnSpc>
              <a:spcBef>
                <a:spcPts val="2800"/>
              </a:spcBef>
              <a:buClr>
                <a:srgbClr val="76B900"/>
              </a:buClr>
              <a:buFont typeface="Wingdings" pitchFamily="2" charset="2"/>
              <a:buChar char="§"/>
            </a:pPr>
            <a:r>
              <a:rPr lang="en-US" b="0" i="0" u="none" strike="noStrike" dirty="0">
                <a:solidFill>
                  <a:srgbClr val="000000"/>
                </a:solidFill>
                <a:effectLst/>
                <a:latin typeface="Rubik" pitchFamily="2" charset="-79"/>
                <a:cs typeface="Rubik" pitchFamily="2" charset="-79"/>
              </a:rPr>
              <a:t> 13 triple-digit winners</a:t>
            </a:r>
          </a:p>
          <a:p>
            <a:pPr marL="342900" indent="-342900" algn="l">
              <a:lnSpc>
                <a:spcPct val="100000"/>
              </a:lnSpc>
              <a:spcBef>
                <a:spcPts val="2800"/>
              </a:spcBef>
              <a:buClr>
                <a:srgbClr val="76B900"/>
              </a:buClr>
              <a:buFont typeface="Wingdings" pitchFamily="2" charset="2"/>
              <a:buChar char="§"/>
            </a:pPr>
            <a:r>
              <a:rPr lang="en-US" b="0" i="0" u="none" strike="noStrike" dirty="0">
                <a:solidFill>
                  <a:srgbClr val="000000"/>
                </a:solidFill>
                <a:effectLst/>
                <a:latin typeface="Rubik" pitchFamily="2" charset="-79"/>
                <a:cs typeface="Rubik" pitchFamily="2" charset="-79"/>
              </a:rPr>
              <a:t>6 hedge trade winners</a:t>
            </a:r>
          </a:p>
          <a:p>
            <a:pPr marL="342900" indent="-342900" algn="l">
              <a:lnSpc>
                <a:spcPct val="100000"/>
              </a:lnSpc>
              <a:spcBef>
                <a:spcPts val="2800"/>
              </a:spcBef>
              <a:buClr>
                <a:srgbClr val="76B900"/>
              </a:buClr>
              <a:buFont typeface="Wingdings" pitchFamily="2" charset="2"/>
              <a:buChar char="§"/>
            </a:pPr>
            <a:r>
              <a:rPr lang="en-US" b="0" i="0" u="none" strike="noStrike" dirty="0">
                <a:solidFill>
                  <a:srgbClr val="000000"/>
                </a:solidFill>
                <a:effectLst/>
                <a:latin typeface="Rubik" pitchFamily="2" charset="-79"/>
                <a:cs typeface="Rubik" pitchFamily="2" charset="-79"/>
              </a:rPr>
              <a:t>44 overnight/earnings strangle winners</a:t>
            </a:r>
          </a:p>
          <a:p>
            <a:pPr marL="342900" indent="-342900" algn="l">
              <a:lnSpc>
                <a:spcPct val="100000"/>
              </a:lnSpc>
              <a:spcBef>
                <a:spcPts val="2800"/>
              </a:spcBef>
              <a:buClr>
                <a:srgbClr val="76B900"/>
              </a:buClr>
              <a:buFont typeface="Wingdings" pitchFamily="2" charset="2"/>
              <a:buChar char="§"/>
            </a:pPr>
            <a:r>
              <a:rPr lang="en-US" b="0" i="0" u="none" strike="noStrike" dirty="0">
                <a:solidFill>
                  <a:srgbClr val="000000"/>
                </a:solidFill>
                <a:effectLst/>
                <a:latin typeface="Rubik" pitchFamily="2" charset="-79"/>
                <a:cs typeface="Rubik" pitchFamily="2" charset="-79"/>
              </a:rPr>
              <a:t>28 put sell winners with a 100% win-rate</a:t>
            </a:r>
          </a:p>
          <a:p>
            <a:br>
              <a:rPr lang="en-US" dirty="0"/>
            </a:b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9CEE87A-CCAB-EAFB-EE41-FE5B84B8EF03}"/>
              </a:ext>
            </a:extLst>
          </p:cNvPr>
          <p:cNvSpPr txBox="1">
            <a:spLocks/>
          </p:cNvSpPr>
          <p:nvPr/>
        </p:nvSpPr>
        <p:spPr>
          <a:xfrm>
            <a:off x="626074" y="652805"/>
            <a:ext cx="10041927" cy="657011"/>
          </a:xfrm>
          <a:prstGeom prst="rect">
            <a:avLst/>
          </a:prstGeom>
        </p:spPr>
        <p:txBody>
          <a:bodyPr vert="horz" lIns="91440" tIns="45720" rIns="91440" bIns="45720" rtlCol="0" anchor="t">
            <a:normAutofit fontScale="7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More 2024 Closed Stats (</a:t>
            </a:r>
            <a:r>
              <a:rPr lang="en-US" sz="5000" b="1" dirty="0">
                <a:highlight>
                  <a:srgbClr val="FF0000"/>
                </a:highlight>
                <a:latin typeface="Rubik" pitchFamily="2" charset="-79"/>
                <a:cs typeface="Rubik" pitchFamily="2" charset="-79"/>
              </a:rPr>
              <a:t>NEED UPDATE</a:t>
            </a:r>
            <a:r>
              <a:rPr lang="en-US" sz="5000" b="1" dirty="0">
                <a:latin typeface="Rubik" pitchFamily="2" charset="-79"/>
                <a:cs typeface="Rubik" pitchFamily="2" charset="-79"/>
              </a:rPr>
              <a:t>)</a:t>
            </a:r>
          </a:p>
        </p:txBody>
      </p:sp>
    </p:spTree>
    <p:extLst>
      <p:ext uri="{BB962C8B-B14F-4D97-AF65-F5344CB8AC3E}">
        <p14:creationId xmlns:p14="http://schemas.microsoft.com/office/powerpoint/2010/main" val="3189728858"/>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The wins keep going…</a:t>
            </a:r>
          </a:p>
          <a:p>
            <a:pPr marL="342900" indent="-342900" algn="l">
              <a:lnSpc>
                <a:spcPct val="100000"/>
              </a:lnSpc>
              <a:spcBef>
                <a:spcPts val="2800"/>
              </a:spcBef>
              <a:buClr>
                <a:srgbClr val="76B900"/>
              </a:buClr>
              <a:buFont typeface="Wingdings" pitchFamily="2" charset="2"/>
              <a:buChar char="§"/>
            </a:pPr>
            <a:endParaRPr lang="en-US" dirty="0">
              <a:latin typeface="Rubik" pitchFamily="2" charset="-79"/>
              <a:cs typeface="Rubik" pitchFamily="2" charset="-79"/>
            </a:endParaRPr>
          </a:p>
          <a:p>
            <a:br>
              <a:rPr lang="en-US" dirty="0"/>
            </a:b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BF624877-FE6C-20A7-56C3-85D39A099EB0}"/>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Year to Date (Consistent Wins)</a:t>
            </a:r>
          </a:p>
        </p:txBody>
      </p:sp>
      <p:pic>
        <p:nvPicPr>
          <p:cNvPr id="4" name="Picture 3" descr="A screenshot of a graph&#10;&#10;AI-generated content may be incorrect.">
            <a:extLst>
              <a:ext uri="{FF2B5EF4-FFF2-40B4-BE49-F238E27FC236}">
                <a16:creationId xmlns:a16="http://schemas.microsoft.com/office/drawing/2014/main" id="{F216FD80-3E35-4573-8730-8E777D85917C}"/>
              </a:ext>
            </a:extLst>
          </p:cNvPr>
          <p:cNvPicPr>
            <a:picLocks noChangeAspect="1"/>
          </p:cNvPicPr>
          <p:nvPr/>
        </p:nvPicPr>
        <p:blipFill>
          <a:blip r:embed="rId3"/>
          <a:stretch>
            <a:fillRect/>
          </a:stretch>
        </p:blipFill>
        <p:spPr>
          <a:xfrm>
            <a:off x="4809776" y="3462640"/>
            <a:ext cx="5858225" cy="1238614"/>
          </a:xfrm>
          <a:prstGeom prst="rect">
            <a:avLst/>
          </a:prstGeom>
        </p:spPr>
      </p:pic>
      <p:graphicFrame>
        <p:nvGraphicFramePr>
          <p:cNvPr id="8" name="Table 7">
            <a:extLst>
              <a:ext uri="{FF2B5EF4-FFF2-40B4-BE49-F238E27FC236}">
                <a16:creationId xmlns:a16="http://schemas.microsoft.com/office/drawing/2014/main" id="{4032691B-F0C5-8115-F8AD-C75A6BC02399}"/>
              </a:ext>
            </a:extLst>
          </p:cNvPr>
          <p:cNvGraphicFramePr>
            <a:graphicFrameLocks noGrp="1"/>
          </p:cNvGraphicFramePr>
          <p:nvPr>
            <p:extLst>
              <p:ext uri="{D42A27DB-BD31-4B8C-83A1-F6EECF244321}">
                <p14:modId xmlns:p14="http://schemas.microsoft.com/office/powerpoint/2010/main" val="1603622330"/>
              </p:ext>
            </p:extLst>
          </p:nvPr>
        </p:nvGraphicFramePr>
        <p:xfrm>
          <a:off x="1427018" y="3553691"/>
          <a:ext cx="2190836" cy="1056513"/>
        </p:xfrm>
        <a:graphic>
          <a:graphicData uri="http://schemas.openxmlformats.org/drawingml/2006/table">
            <a:tbl>
              <a:tblPr>
                <a:tableStyleId>{5C22544A-7EE6-4342-B048-85BDC9FD1C3A}</a:tableStyleId>
              </a:tblPr>
              <a:tblGrid>
                <a:gridCol w="1096370">
                  <a:extLst>
                    <a:ext uri="{9D8B030D-6E8A-4147-A177-3AD203B41FA5}">
                      <a16:colId xmlns:a16="http://schemas.microsoft.com/office/drawing/2014/main" val="2700276508"/>
                    </a:ext>
                  </a:extLst>
                </a:gridCol>
                <a:gridCol w="1094466">
                  <a:extLst>
                    <a:ext uri="{9D8B030D-6E8A-4147-A177-3AD203B41FA5}">
                      <a16:colId xmlns:a16="http://schemas.microsoft.com/office/drawing/2014/main" val="2732126757"/>
                    </a:ext>
                  </a:extLst>
                </a:gridCol>
              </a:tblGrid>
              <a:tr h="220470">
                <a:tc>
                  <a:txBody>
                    <a:bodyPr/>
                    <a:lstStyle/>
                    <a:p>
                      <a:pPr marL="0" marR="0">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900" kern="0">
                          <a:effectLst/>
                        </a:rPr>
                        <a:t>Year to Date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800"/>
                        </a:spcAft>
                      </a:pPr>
                      <a:r>
                        <a:rPr lang="en-US" sz="1200" kern="100" dirty="0">
                          <a:effectLst/>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61275041"/>
                  </a:ext>
                </a:extLst>
              </a:tr>
              <a:tr h="229803">
                <a:tc>
                  <a:txBody>
                    <a:bodyPr/>
                    <a:lstStyle/>
                    <a:p>
                      <a:pPr marL="0" marR="0">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900" kern="0">
                          <a:effectLst/>
                        </a:rPr>
                        <a:t>74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800"/>
                        </a:spcAft>
                      </a:pPr>
                      <a:r>
                        <a:rPr lang="en-US" sz="1200" kern="10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01856527"/>
                  </a:ext>
                </a:extLst>
              </a:tr>
              <a:tr h="220470">
                <a:tc>
                  <a:txBody>
                    <a:bodyPr/>
                    <a:lstStyle/>
                    <a:p>
                      <a:pPr marL="0" marR="0">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900" kern="0">
                          <a:effectLst/>
                        </a:rPr>
                        <a:t>60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800"/>
                        </a:spcAft>
                      </a:pPr>
                      <a:r>
                        <a:rPr lang="en-US" sz="1200" kern="10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88881032"/>
                  </a:ext>
                </a:extLst>
              </a:tr>
              <a:tr h="220470">
                <a:tc>
                  <a:txBody>
                    <a:bodyPr/>
                    <a:lstStyle/>
                    <a:p>
                      <a:pPr marL="0" marR="0">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900" kern="0">
                          <a:effectLst/>
                        </a:rPr>
                        <a:t>25.6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800"/>
                        </a:spcAft>
                      </a:pPr>
                      <a:r>
                        <a:rPr lang="en-US" sz="1200" kern="10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15833310"/>
                  </a:ext>
                </a:extLst>
              </a:tr>
              <a:tr h="165300">
                <a:tc gridSpan="2">
                  <a:txBody>
                    <a:bodyPr/>
                    <a:lstStyle/>
                    <a:p>
                      <a:pPr marL="0" marR="0">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900" kern="0" dirty="0">
                          <a:effectLst/>
                        </a:rPr>
                        <a:t>81.1%</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134543091"/>
                  </a:ext>
                </a:extLst>
              </a:tr>
            </a:tbl>
          </a:graphicData>
        </a:graphic>
      </p:graphicFrame>
    </p:spTree>
    <p:extLst>
      <p:ext uri="{BB962C8B-B14F-4D97-AF65-F5344CB8AC3E}">
        <p14:creationId xmlns:p14="http://schemas.microsoft.com/office/powerpoint/2010/main" val="3049545598"/>
      </p:ext>
    </p:extLst>
  </p:cSld>
  <p:clrMapOvr>
    <a:masterClrMapping/>
  </p:clrMapOvr>
  <p:extLst>
    <p:ext uri="{6950BFC3-D8DA-4A85-94F7-54DA5524770B}">
      <p188:commentRel xmlns:p188="http://schemas.microsoft.com/office/powerpoint/2018/8/main" r:id="rId2"/>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rmAutofit fontScale="92500"/>
          </a:bodyPr>
          <a:lstStyle/>
          <a:p>
            <a:pPr marL="342900" indent="-342900" algn="l">
              <a:lnSpc>
                <a:spcPct val="100000"/>
              </a:lnSpc>
              <a:spcBef>
                <a:spcPts val="2800"/>
              </a:spcBef>
              <a:buClr>
                <a:srgbClr val="76B900"/>
              </a:buClr>
              <a:buFont typeface="Wingdings" pitchFamily="2" charset="2"/>
              <a:buChar char="§"/>
            </a:pPr>
            <a:r>
              <a:rPr lang="en-US" dirty="0">
                <a:effectLst/>
                <a:latin typeface="Rubik" pitchFamily="2" charset="-79"/>
                <a:ea typeface="Calibri" panose="020F0502020204030204" pitchFamily="34" charset="0"/>
                <a:cs typeface="Rubik" pitchFamily="2" charset="-79"/>
              </a:rPr>
              <a:t>I share my best trades in The War Room </a:t>
            </a:r>
          </a:p>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Calibri" panose="020F0502020204030204" pitchFamily="34" charset="0"/>
                <a:cs typeface="Rubik" pitchFamily="2" charset="-79"/>
              </a:rPr>
              <a:t>The recommendations are</a:t>
            </a:r>
            <a:r>
              <a:rPr lang="en-US" dirty="0">
                <a:effectLst/>
                <a:latin typeface="Rubik" pitchFamily="2" charset="-79"/>
                <a:ea typeface="Calibri" panose="020F0502020204030204" pitchFamily="34" charset="0"/>
                <a:cs typeface="Rubik" pitchFamily="2" charset="-79"/>
              </a:rPr>
              <a:t> live… in real time </a:t>
            </a:r>
          </a:p>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Calibri" panose="020F0502020204030204" pitchFamily="34" charset="0"/>
                <a:cs typeface="Rubik" pitchFamily="2" charset="-79"/>
              </a:rPr>
              <a:t>M</a:t>
            </a:r>
            <a:r>
              <a:rPr lang="en-US" dirty="0">
                <a:effectLst/>
                <a:latin typeface="Rubik" pitchFamily="2" charset="-79"/>
                <a:ea typeface="Calibri" panose="020F0502020204030204" pitchFamily="34" charset="0"/>
                <a:cs typeface="Rubik" pitchFamily="2" charset="-79"/>
              </a:rPr>
              <a:t>embers can immediately benefit </a:t>
            </a:r>
          </a:p>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Calibri" panose="020F0502020204030204" pitchFamily="34" charset="0"/>
                <a:cs typeface="Rubik" pitchFamily="2" charset="-79"/>
              </a:rPr>
              <a:t>Now everyone is different and individual results vary… but we want to show you some of our happiest members’ posts</a:t>
            </a:r>
          </a:p>
          <a:p>
            <a:pPr marL="342900" indent="-342900" algn="l">
              <a:lnSpc>
                <a:spcPct val="100000"/>
              </a:lnSpc>
              <a:spcBef>
                <a:spcPts val="2800"/>
              </a:spcBef>
              <a:buClr>
                <a:srgbClr val="76B900"/>
              </a:buClr>
              <a:buFont typeface="Wingdings" pitchFamily="2" charset="2"/>
              <a:buChar char="§"/>
            </a:pPr>
            <a:r>
              <a:rPr lang="en-US" dirty="0">
                <a:highlight>
                  <a:srgbClr val="FFFF00"/>
                </a:highlight>
                <a:latin typeface="Rubik" pitchFamily="2" charset="-79"/>
                <a:ea typeface="Calibri" panose="020F0502020204030204" pitchFamily="34" charset="0"/>
                <a:cs typeface="Rubik" pitchFamily="2" charset="-79"/>
              </a:rPr>
              <a:t>These readers took our strategies and turned them into record portfolio returns</a:t>
            </a: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D6D4237-905E-5C13-4563-DA0CA32185A7}"/>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Top Member’s Success</a:t>
            </a:r>
          </a:p>
        </p:txBody>
      </p:sp>
    </p:spTree>
    <p:extLst>
      <p:ext uri="{BB962C8B-B14F-4D97-AF65-F5344CB8AC3E}">
        <p14:creationId xmlns:p14="http://schemas.microsoft.com/office/powerpoint/2010/main" val="2870907130"/>
      </p:ext>
    </p:extLst>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a:extLst>
              <a:ext uri="{FF2B5EF4-FFF2-40B4-BE49-F238E27FC236}">
                <a16:creationId xmlns:a16="http://schemas.microsoft.com/office/drawing/2014/main" id="{0BECF85B-BE5A-C52A-A4E8-8BA9B627F608}"/>
              </a:ext>
            </a:extLst>
          </p:cNvPr>
          <p:cNvSpPr/>
          <p:nvPr/>
        </p:nvSpPr>
        <p:spPr>
          <a:xfrm>
            <a:off x="4881489" y="1899139"/>
            <a:ext cx="7047914" cy="1716260"/>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ject 9"/>
          <p:cNvSpPr txBox="1"/>
          <p:nvPr/>
        </p:nvSpPr>
        <p:spPr>
          <a:xfrm>
            <a:off x="5404665" y="2110286"/>
            <a:ext cx="1976151" cy="191665"/>
          </a:xfrm>
          <a:prstGeom prst="rect">
            <a:avLst/>
          </a:prstGeom>
        </p:spPr>
        <p:txBody>
          <a:bodyPr vert="horz" wrap="square" lIns="0" tIns="6931" rIns="0" bIns="0" rtlCol="0">
            <a:spAutoFit/>
          </a:bodyPr>
          <a:lstStyle/>
          <a:p>
            <a:pPr marL="7701">
              <a:spcBef>
                <a:spcPts val="55"/>
              </a:spcBef>
            </a:pPr>
            <a:r>
              <a:rPr sz="1122" b="1" dirty="0">
                <a:solidFill>
                  <a:srgbClr val="020303"/>
                </a:solidFill>
                <a:latin typeface="Rubik" pitchFamily="2" charset="-79"/>
                <a:cs typeface="Rubik" pitchFamily="2" charset="-79"/>
              </a:rPr>
              <a:t>David</a:t>
            </a:r>
            <a:r>
              <a:rPr sz="1122" b="1" spc="27" dirty="0">
                <a:solidFill>
                  <a:srgbClr val="020303"/>
                </a:solidFill>
                <a:latin typeface="Rubik" pitchFamily="2" charset="-79"/>
                <a:cs typeface="Rubik" pitchFamily="2" charset="-79"/>
              </a:rPr>
              <a:t> </a:t>
            </a:r>
            <a:r>
              <a:rPr sz="1122" b="1" dirty="0">
                <a:solidFill>
                  <a:srgbClr val="020303"/>
                </a:solidFill>
                <a:latin typeface="Rubik" pitchFamily="2" charset="-79"/>
                <a:cs typeface="Rubik" pitchFamily="2" charset="-79"/>
              </a:rPr>
              <a:t>D.</a:t>
            </a:r>
            <a:r>
              <a:rPr lang="en-US" sz="1122" b="1" dirty="0">
                <a:solidFill>
                  <a:srgbClr val="020303"/>
                </a:solidFill>
                <a:latin typeface="Rubik" pitchFamily="2" charset="-79"/>
                <a:cs typeface="Rubik" pitchFamily="2" charset="-79"/>
              </a:rPr>
              <a:t> </a:t>
            </a:r>
            <a:r>
              <a:rPr lang="en-US" sz="1200" dirty="0">
                <a:solidFill>
                  <a:srgbClr val="020303"/>
                </a:solidFill>
                <a:latin typeface="Rubik" pitchFamily="2" charset="-79"/>
                <a:cs typeface="Rubik" pitchFamily="2" charset="-79"/>
              </a:rPr>
              <a:t>10:40 a.m.</a:t>
            </a:r>
            <a:endParaRPr sz="1001" dirty="0">
              <a:latin typeface="Rubik" pitchFamily="2" charset="-79"/>
              <a:cs typeface="Rubik" pitchFamily="2" charset="-79"/>
            </a:endParaRPr>
          </a:p>
        </p:txBody>
      </p:sp>
      <p:grpSp>
        <p:nvGrpSpPr>
          <p:cNvPr id="10" name="object 10"/>
          <p:cNvGrpSpPr/>
          <p:nvPr/>
        </p:nvGrpSpPr>
        <p:grpSpPr>
          <a:xfrm>
            <a:off x="5102495" y="2085950"/>
            <a:ext cx="246056" cy="246056"/>
            <a:chOff x="884832" y="4186082"/>
            <a:chExt cx="405765" cy="405765"/>
          </a:xfrm>
        </p:grpSpPr>
        <p:sp>
          <p:nvSpPr>
            <p:cNvPr id="11" name="object 11"/>
            <p:cNvSpPr/>
            <p:nvPr/>
          </p:nvSpPr>
          <p:spPr>
            <a:xfrm>
              <a:off x="884832" y="4186082"/>
              <a:ext cx="405765" cy="405765"/>
            </a:xfrm>
            <a:custGeom>
              <a:avLst/>
              <a:gdLst/>
              <a:ahLst/>
              <a:cxnLst/>
              <a:rect l="l" t="t" r="r" b="b"/>
              <a:pathLst>
                <a:path w="405765" h="405764">
                  <a:moveTo>
                    <a:pt x="202695" y="0"/>
                  </a:moveTo>
                  <a:lnTo>
                    <a:pt x="156219" y="5353"/>
                  </a:lnTo>
                  <a:lnTo>
                    <a:pt x="113555" y="20602"/>
                  </a:lnTo>
                  <a:lnTo>
                    <a:pt x="75920" y="44530"/>
                  </a:lnTo>
                  <a:lnTo>
                    <a:pt x="44530" y="75920"/>
                  </a:lnTo>
                  <a:lnTo>
                    <a:pt x="20602" y="113555"/>
                  </a:lnTo>
                  <a:lnTo>
                    <a:pt x="5353" y="156219"/>
                  </a:lnTo>
                  <a:lnTo>
                    <a:pt x="0" y="202695"/>
                  </a:lnTo>
                  <a:lnTo>
                    <a:pt x="5353" y="249171"/>
                  </a:lnTo>
                  <a:lnTo>
                    <a:pt x="20602" y="291837"/>
                  </a:lnTo>
                  <a:lnTo>
                    <a:pt x="44530" y="329474"/>
                  </a:lnTo>
                  <a:lnTo>
                    <a:pt x="75920" y="360866"/>
                  </a:lnTo>
                  <a:lnTo>
                    <a:pt x="113555" y="384796"/>
                  </a:lnTo>
                  <a:lnTo>
                    <a:pt x="156219" y="400047"/>
                  </a:lnTo>
                  <a:lnTo>
                    <a:pt x="202695" y="405401"/>
                  </a:lnTo>
                  <a:lnTo>
                    <a:pt x="249175" y="400047"/>
                  </a:lnTo>
                  <a:lnTo>
                    <a:pt x="291841" y="384796"/>
                  </a:lnTo>
                  <a:lnTo>
                    <a:pt x="329478" y="360866"/>
                  </a:lnTo>
                  <a:lnTo>
                    <a:pt x="360870" y="329474"/>
                  </a:lnTo>
                  <a:lnTo>
                    <a:pt x="384798" y="291837"/>
                  </a:lnTo>
                  <a:lnTo>
                    <a:pt x="400047" y="249171"/>
                  </a:lnTo>
                  <a:lnTo>
                    <a:pt x="405401" y="202695"/>
                  </a:lnTo>
                  <a:lnTo>
                    <a:pt x="400047" y="156219"/>
                  </a:lnTo>
                  <a:lnTo>
                    <a:pt x="384798" y="113555"/>
                  </a:lnTo>
                  <a:lnTo>
                    <a:pt x="360870" y="75920"/>
                  </a:lnTo>
                  <a:lnTo>
                    <a:pt x="329478" y="44530"/>
                  </a:lnTo>
                  <a:lnTo>
                    <a:pt x="291841" y="20602"/>
                  </a:lnTo>
                  <a:lnTo>
                    <a:pt x="249175" y="5353"/>
                  </a:lnTo>
                  <a:lnTo>
                    <a:pt x="202695" y="0"/>
                  </a:lnTo>
                  <a:close/>
                </a:path>
              </a:pathLst>
            </a:custGeom>
            <a:solidFill>
              <a:srgbClr val="F37526"/>
            </a:solidFill>
          </p:spPr>
          <p:txBody>
            <a:bodyPr wrap="square" lIns="0" tIns="0" rIns="0" bIns="0" rtlCol="0"/>
            <a:lstStyle/>
            <a:p>
              <a:endParaRPr sz="1092"/>
            </a:p>
          </p:txBody>
        </p:sp>
        <p:pic>
          <p:nvPicPr>
            <p:cNvPr id="12" name="object 12"/>
            <p:cNvPicPr/>
            <p:nvPr/>
          </p:nvPicPr>
          <p:blipFill>
            <a:blip r:embed="rId4" cstate="print"/>
            <a:stretch>
              <a:fillRect/>
            </a:stretch>
          </p:blipFill>
          <p:spPr>
            <a:xfrm>
              <a:off x="990430" y="4234479"/>
              <a:ext cx="194203" cy="357004"/>
            </a:xfrm>
            <a:prstGeom prst="rect">
              <a:avLst/>
            </a:prstGeom>
          </p:spPr>
        </p:pic>
      </p:grpSp>
      <p:sp>
        <p:nvSpPr>
          <p:cNvPr id="13" name="object 13"/>
          <p:cNvSpPr txBox="1"/>
          <p:nvPr/>
        </p:nvSpPr>
        <p:spPr>
          <a:xfrm>
            <a:off x="5102495" y="2461965"/>
            <a:ext cx="6680644" cy="455904"/>
          </a:xfrm>
          <a:prstGeom prst="rect">
            <a:avLst/>
          </a:prstGeom>
        </p:spPr>
        <p:txBody>
          <a:bodyPr vert="horz" wrap="square" lIns="0" tIns="6931" rIns="0" bIns="0" rtlCol="0">
            <a:spAutoFit/>
          </a:bodyPr>
          <a:lstStyle/>
          <a:p>
            <a:pPr marL="7701" marR="3081">
              <a:lnSpc>
                <a:spcPct val="106700"/>
              </a:lnSpc>
              <a:spcBef>
                <a:spcPts val="55"/>
              </a:spcBef>
            </a:pPr>
            <a:r>
              <a:rPr sz="1400" dirty="0">
                <a:solidFill>
                  <a:srgbClr val="231F20"/>
                </a:solidFill>
                <a:latin typeface="Rubik" pitchFamily="2" charset="-79"/>
                <a:cs typeface="Rubik" pitchFamily="2" charset="-79"/>
              </a:rPr>
              <a:t>My</a:t>
            </a:r>
            <a:r>
              <a:rPr sz="1400" spc="-55"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original</a:t>
            </a:r>
            <a:r>
              <a:rPr sz="1400" spc="-73"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stake</a:t>
            </a:r>
            <a:r>
              <a:rPr sz="1400" spc="-15"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of</a:t>
            </a:r>
            <a:r>
              <a:rPr sz="1400" spc="-79" dirty="0">
                <a:solidFill>
                  <a:srgbClr val="231F20"/>
                </a:solidFill>
                <a:latin typeface="Rubik" pitchFamily="2" charset="-79"/>
                <a:cs typeface="Rubik" pitchFamily="2" charset="-79"/>
              </a:rPr>
              <a:t> </a:t>
            </a:r>
            <a:r>
              <a:rPr sz="1400" spc="-6" dirty="0">
                <a:solidFill>
                  <a:srgbClr val="231F20"/>
                </a:solidFill>
                <a:latin typeface="Rubik" pitchFamily="2" charset="-79"/>
                <a:cs typeface="Rubik" pitchFamily="2" charset="-79"/>
              </a:rPr>
              <a:t>$20,000 </a:t>
            </a:r>
            <a:r>
              <a:rPr sz="1400" dirty="0">
                <a:solidFill>
                  <a:srgbClr val="231F20"/>
                </a:solidFill>
                <a:latin typeface="Rubik" pitchFamily="2" charset="-79"/>
                <a:cs typeface="Rubik" pitchFamily="2" charset="-79"/>
              </a:rPr>
              <a:t>ended</a:t>
            </a:r>
            <a:r>
              <a:rPr sz="1400" spc="-3"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up being $185,000.</a:t>
            </a:r>
            <a:r>
              <a:rPr sz="1400"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I</a:t>
            </a:r>
            <a:r>
              <a:rPr sz="1400" b="1"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have</a:t>
            </a:r>
            <a:r>
              <a:rPr sz="1400" b="1"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proﬁted</a:t>
            </a:r>
            <a:r>
              <a:rPr sz="1400" b="1"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more</a:t>
            </a:r>
            <a:r>
              <a:rPr sz="1400" b="1" spc="-15"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than</a:t>
            </a:r>
            <a:r>
              <a:rPr sz="1400" b="1"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my</a:t>
            </a:r>
            <a:r>
              <a:rPr sz="1400" b="1" spc="-39"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day</a:t>
            </a:r>
            <a:r>
              <a:rPr sz="1400" b="1" spc="-36" dirty="0">
                <a:solidFill>
                  <a:srgbClr val="231F20"/>
                </a:solidFill>
                <a:latin typeface="Rubik" pitchFamily="2" charset="-79"/>
                <a:cs typeface="Rubik" pitchFamily="2" charset="-79"/>
              </a:rPr>
              <a:t> </a:t>
            </a:r>
            <a:r>
              <a:rPr sz="1400" b="1" spc="-15" dirty="0">
                <a:solidFill>
                  <a:srgbClr val="231F20"/>
                </a:solidFill>
                <a:latin typeface="Rubik" pitchFamily="2" charset="-79"/>
                <a:cs typeface="Rubik" pitchFamily="2" charset="-79"/>
              </a:rPr>
              <a:t>job </a:t>
            </a:r>
            <a:r>
              <a:rPr sz="1400" b="1" dirty="0">
                <a:solidFill>
                  <a:srgbClr val="231F20"/>
                </a:solidFill>
                <a:latin typeface="Rubik" pitchFamily="2" charset="-79"/>
                <a:cs typeface="Rubik" pitchFamily="2" charset="-79"/>
              </a:rPr>
              <a:t>paycheck... and</a:t>
            </a:r>
            <a:r>
              <a:rPr sz="1400" b="1" spc="-12"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that</a:t>
            </a:r>
            <a:r>
              <a:rPr sz="1400" b="1" spc="-3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was only</a:t>
            </a:r>
            <a:r>
              <a:rPr sz="1400" b="1" spc="-3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part</a:t>
            </a:r>
            <a:r>
              <a:rPr sz="1400" b="1" spc="-12"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time in</a:t>
            </a:r>
            <a:r>
              <a:rPr sz="1400" b="1" spc="-27"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The</a:t>
            </a:r>
            <a:r>
              <a:rPr sz="1400" b="1" spc="-30"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War</a:t>
            </a:r>
            <a:r>
              <a:rPr sz="1400" b="1" spc="-24"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Room.</a:t>
            </a:r>
            <a:r>
              <a:rPr sz="1400" b="1" spc="97" dirty="0">
                <a:solidFill>
                  <a:srgbClr val="231F20"/>
                </a:solidFill>
                <a:latin typeface="Rubik" pitchFamily="2" charset="-79"/>
                <a:cs typeface="Rubik" pitchFamily="2" charset="-79"/>
              </a:rPr>
              <a:t> </a:t>
            </a:r>
            <a:endParaRPr sz="1400" dirty="0">
              <a:latin typeface="Rubik" pitchFamily="2" charset="-79"/>
              <a:cs typeface="Rubik" pitchFamily="2" charset="-79"/>
            </a:endParaRPr>
          </a:p>
        </p:txBody>
      </p:sp>
      <p:grpSp>
        <p:nvGrpSpPr>
          <p:cNvPr id="30" name="Group 29">
            <a:extLst>
              <a:ext uri="{FF2B5EF4-FFF2-40B4-BE49-F238E27FC236}">
                <a16:creationId xmlns:a16="http://schemas.microsoft.com/office/drawing/2014/main" id="{8ADAFFA5-CD92-C52F-1BAA-DBA8768C2427}"/>
              </a:ext>
            </a:extLst>
          </p:cNvPr>
          <p:cNvGrpSpPr/>
          <p:nvPr/>
        </p:nvGrpSpPr>
        <p:grpSpPr>
          <a:xfrm>
            <a:off x="4881489" y="3824263"/>
            <a:ext cx="7047914" cy="1716259"/>
            <a:chOff x="4881489" y="4065563"/>
            <a:chExt cx="7047914" cy="1716259"/>
          </a:xfrm>
        </p:grpSpPr>
        <p:sp>
          <p:nvSpPr>
            <p:cNvPr id="28" name="Rounded Rectangle 27">
              <a:extLst>
                <a:ext uri="{FF2B5EF4-FFF2-40B4-BE49-F238E27FC236}">
                  <a16:creationId xmlns:a16="http://schemas.microsoft.com/office/drawing/2014/main" id="{19D89628-B56B-0C96-1796-1666AD31DD47}"/>
                </a:ext>
              </a:extLst>
            </p:cNvPr>
            <p:cNvSpPr/>
            <p:nvPr/>
          </p:nvSpPr>
          <p:spPr>
            <a:xfrm>
              <a:off x="4881489" y="4065563"/>
              <a:ext cx="7047914" cy="1716259"/>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bject 18"/>
            <p:cNvSpPr txBox="1"/>
            <p:nvPr/>
          </p:nvSpPr>
          <p:spPr>
            <a:xfrm>
              <a:off x="5102495" y="4654992"/>
              <a:ext cx="6380905" cy="686415"/>
            </a:xfrm>
            <a:prstGeom prst="rect">
              <a:avLst/>
            </a:prstGeom>
          </p:spPr>
          <p:txBody>
            <a:bodyPr vert="horz" wrap="square" lIns="0" tIns="6931" rIns="0" bIns="0" rtlCol="0">
              <a:spAutoFit/>
            </a:bodyPr>
            <a:lstStyle/>
            <a:p>
              <a:pPr marL="7701" marR="3081">
                <a:lnSpc>
                  <a:spcPct val="106700"/>
                </a:lnSpc>
                <a:spcBef>
                  <a:spcPts val="55"/>
                </a:spcBef>
              </a:pPr>
              <a:r>
                <a:rPr sz="1400" b="1" dirty="0">
                  <a:solidFill>
                    <a:srgbClr val="231F20"/>
                  </a:solidFill>
                  <a:latin typeface="Rubik" pitchFamily="2" charset="-79"/>
                  <a:cs typeface="Rubik" pitchFamily="2" charset="-79"/>
                </a:rPr>
                <a:t>My</a:t>
              </a:r>
              <a:r>
                <a:rPr sz="1400" b="1" spc="-64"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War</a:t>
              </a:r>
              <a:r>
                <a:rPr sz="1400" b="1" spc="-18"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Room</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portfolio</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has</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gone</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up</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over</a:t>
              </a:r>
              <a:r>
                <a:rPr sz="1400" b="1" spc="-18"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50%</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in</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the</a:t>
              </a:r>
              <a:r>
                <a:rPr sz="1400" b="1" spc="6" dirty="0">
                  <a:solidFill>
                    <a:srgbClr val="231F20"/>
                  </a:solidFill>
                  <a:latin typeface="Rubik" pitchFamily="2" charset="-79"/>
                  <a:cs typeface="Rubik" pitchFamily="2" charset="-79"/>
                </a:rPr>
                <a:t> </a:t>
              </a:r>
              <a:r>
                <a:rPr sz="1400" b="1" spc="-12" dirty="0">
                  <a:solidFill>
                    <a:srgbClr val="231F20"/>
                  </a:solidFill>
                  <a:latin typeface="Rubik" pitchFamily="2" charset="-79"/>
                  <a:cs typeface="Rubik" pitchFamily="2" charset="-79"/>
                </a:rPr>
                <a:t>last </a:t>
              </a:r>
              <a:r>
                <a:rPr sz="1400" b="1" dirty="0">
                  <a:solidFill>
                    <a:srgbClr val="231F20"/>
                  </a:solidFill>
                  <a:latin typeface="Rubik" pitchFamily="2" charset="-79"/>
                  <a:cs typeface="Rubik" pitchFamily="2" charset="-79"/>
                </a:rPr>
                <a:t>two</a:t>
              </a:r>
              <a:r>
                <a:rPr sz="1400" b="1" spc="21"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months,</a:t>
              </a:r>
              <a:r>
                <a:rPr sz="1400" b="1" spc="12"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from</a:t>
              </a:r>
              <a:r>
                <a:rPr sz="1400" b="1" spc="21"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$65,000</a:t>
              </a:r>
              <a:r>
                <a:rPr sz="1400" b="1" spc="12"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to</a:t>
              </a:r>
              <a:r>
                <a:rPr sz="1400" b="1" spc="21"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over</a:t>
              </a:r>
              <a:r>
                <a:rPr sz="1400" b="1"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$100,000.</a:t>
              </a:r>
              <a:r>
                <a:rPr sz="1400" b="1" spc="24"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I</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love</a:t>
              </a:r>
              <a:r>
                <a:rPr sz="1400" b="1" spc="-3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The</a:t>
              </a:r>
              <a:r>
                <a:rPr sz="1400" b="1" spc="-3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War</a:t>
              </a:r>
              <a:r>
                <a:rPr sz="1400" b="1" spc="-30"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Room</a:t>
              </a:r>
              <a:r>
                <a:rPr sz="1400" b="1" spc="88"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and</a:t>
              </a:r>
              <a:r>
                <a:rPr sz="1400" spc="-6"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can’t</a:t>
              </a:r>
              <a:r>
                <a:rPr sz="1400" spc="-39" dirty="0">
                  <a:solidFill>
                    <a:srgbClr val="231F20"/>
                  </a:solidFill>
                  <a:latin typeface="Rubik" pitchFamily="2" charset="-79"/>
                  <a:cs typeface="Rubik" pitchFamily="2" charset="-79"/>
                </a:rPr>
                <a:t> </a:t>
              </a:r>
              <a:r>
                <a:rPr sz="1400" spc="-6" dirty="0">
                  <a:solidFill>
                    <a:srgbClr val="231F20"/>
                  </a:solidFill>
                  <a:latin typeface="Rubik" pitchFamily="2" charset="-79"/>
                  <a:cs typeface="Rubik" pitchFamily="2" charset="-79"/>
                </a:rPr>
                <a:t>think </a:t>
              </a:r>
              <a:r>
                <a:rPr sz="1400" dirty="0">
                  <a:solidFill>
                    <a:srgbClr val="231F20"/>
                  </a:solidFill>
                  <a:latin typeface="Rubik" pitchFamily="2" charset="-79"/>
                  <a:cs typeface="Rubik" pitchFamily="2" charset="-79"/>
                </a:rPr>
                <a:t>of</a:t>
              </a:r>
              <a:r>
                <a:rPr sz="1400" spc="-69"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a</a:t>
              </a:r>
              <a:r>
                <a:rPr sz="1400" spc="-39" dirty="0">
                  <a:solidFill>
                    <a:srgbClr val="231F20"/>
                  </a:solidFill>
                  <a:latin typeface="Rubik" pitchFamily="2" charset="-79"/>
                  <a:cs typeface="Rubik" pitchFamily="2" charset="-79"/>
                </a:rPr>
                <a:t> </a:t>
              </a:r>
              <a:r>
                <a:rPr sz="1400" spc="-15" dirty="0">
                  <a:solidFill>
                    <a:srgbClr val="231F20"/>
                  </a:solidFill>
                  <a:latin typeface="Rubik" pitchFamily="2" charset="-79"/>
                  <a:cs typeface="Rubik" pitchFamily="2" charset="-79"/>
                </a:rPr>
                <a:t>better</a:t>
              </a:r>
              <a:r>
                <a:rPr sz="1400" spc="-76"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trading and</a:t>
              </a:r>
              <a:r>
                <a:rPr sz="1400" spc="3"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learning </a:t>
              </a:r>
              <a:r>
                <a:rPr sz="1400" spc="-6" dirty="0">
                  <a:solidFill>
                    <a:srgbClr val="231F20"/>
                  </a:solidFill>
                  <a:latin typeface="Rubik" pitchFamily="2" charset="-79"/>
                  <a:cs typeface="Rubik" pitchFamily="2" charset="-79"/>
                </a:rPr>
                <a:t>community.</a:t>
              </a:r>
              <a:endParaRPr sz="1400" dirty="0">
                <a:latin typeface="Rubik" pitchFamily="2" charset="-79"/>
                <a:cs typeface="Rubik" pitchFamily="2" charset="-79"/>
              </a:endParaRPr>
            </a:p>
          </p:txBody>
        </p:sp>
        <p:sp>
          <p:nvSpPr>
            <p:cNvPr id="19" name="object 19"/>
            <p:cNvSpPr txBox="1"/>
            <p:nvPr/>
          </p:nvSpPr>
          <p:spPr>
            <a:xfrm>
              <a:off x="5411164" y="4307250"/>
              <a:ext cx="1990784" cy="179675"/>
            </a:xfrm>
            <a:prstGeom prst="rect">
              <a:avLst/>
            </a:prstGeom>
          </p:spPr>
          <p:txBody>
            <a:bodyPr vert="horz" wrap="square" lIns="0" tIns="6931" rIns="0" bIns="0" rtlCol="0">
              <a:spAutoFit/>
            </a:bodyPr>
            <a:lstStyle/>
            <a:p>
              <a:pPr marL="7701">
                <a:spcBef>
                  <a:spcPts val="55"/>
                </a:spcBef>
              </a:pPr>
              <a:r>
                <a:rPr sz="1122" b="1" dirty="0">
                  <a:solidFill>
                    <a:srgbClr val="020303"/>
                  </a:solidFill>
                  <a:latin typeface="Rubik" pitchFamily="2" charset="-79"/>
                  <a:cs typeface="Rubik" pitchFamily="2" charset="-79"/>
                </a:rPr>
                <a:t>Matthew</a:t>
              </a:r>
              <a:r>
                <a:rPr lang="en-US" sz="1122" b="1" dirty="0">
                  <a:solidFill>
                    <a:srgbClr val="020303"/>
                  </a:solidFill>
                  <a:latin typeface="Rubik" pitchFamily="2" charset="-79"/>
                  <a:cs typeface="Rubik" pitchFamily="2" charset="-79"/>
                </a:rPr>
                <a:t> </a:t>
              </a:r>
              <a:r>
                <a:rPr lang="en-US" sz="1000" dirty="0">
                  <a:solidFill>
                    <a:srgbClr val="020303"/>
                  </a:solidFill>
                  <a:latin typeface="Rubik" pitchFamily="2" charset="-79"/>
                  <a:cs typeface="Rubik" pitchFamily="2" charset="-79"/>
                </a:rPr>
                <a:t>11:23 a.m.</a:t>
              </a:r>
              <a:endParaRPr sz="1001" dirty="0">
                <a:latin typeface="Rubik" pitchFamily="2" charset="-79"/>
                <a:cs typeface="Rubik" pitchFamily="2" charset="-79"/>
              </a:endParaRPr>
            </a:p>
          </p:txBody>
        </p:sp>
        <p:grpSp>
          <p:nvGrpSpPr>
            <p:cNvPr id="20" name="object 20"/>
            <p:cNvGrpSpPr/>
            <p:nvPr/>
          </p:nvGrpSpPr>
          <p:grpSpPr>
            <a:xfrm>
              <a:off x="5108991" y="4282911"/>
              <a:ext cx="246056" cy="246056"/>
              <a:chOff x="884832" y="7132434"/>
              <a:chExt cx="405765" cy="405765"/>
            </a:xfrm>
          </p:grpSpPr>
          <p:sp>
            <p:nvSpPr>
              <p:cNvPr id="21" name="object 21"/>
              <p:cNvSpPr/>
              <p:nvPr/>
            </p:nvSpPr>
            <p:spPr>
              <a:xfrm>
                <a:off x="884832" y="7132434"/>
                <a:ext cx="405765" cy="405765"/>
              </a:xfrm>
              <a:custGeom>
                <a:avLst/>
                <a:gdLst/>
                <a:ahLst/>
                <a:cxnLst/>
                <a:rect l="l" t="t" r="r" b="b"/>
                <a:pathLst>
                  <a:path w="405765" h="405765">
                    <a:moveTo>
                      <a:pt x="202695" y="0"/>
                    </a:moveTo>
                    <a:lnTo>
                      <a:pt x="156219" y="5353"/>
                    </a:lnTo>
                    <a:lnTo>
                      <a:pt x="113555" y="20602"/>
                    </a:lnTo>
                    <a:lnTo>
                      <a:pt x="75920" y="44530"/>
                    </a:lnTo>
                    <a:lnTo>
                      <a:pt x="44530" y="75920"/>
                    </a:lnTo>
                    <a:lnTo>
                      <a:pt x="20602" y="113555"/>
                    </a:lnTo>
                    <a:lnTo>
                      <a:pt x="5353" y="156219"/>
                    </a:lnTo>
                    <a:lnTo>
                      <a:pt x="0" y="202695"/>
                    </a:lnTo>
                    <a:lnTo>
                      <a:pt x="5353" y="249171"/>
                    </a:lnTo>
                    <a:lnTo>
                      <a:pt x="20602" y="291835"/>
                    </a:lnTo>
                    <a:lnTo>
                      <a:pt x="44530" y="329470"/>
                    </a:lnTo>
                    <a:lnTo>
                      <a:pt x="75920" y="360860"/>
                    </a:lnTo>
                    <a:lnTo>
                      <a:pt x="113555" y="384788"/>
                    </a:lnTo>
                    <a:lnTo>
                      <a:pt x="156219" y="400037"/>
                    </a:lnTo>
                    <a:lnTo>
                      <a:pt x="202695" y="405390"/>
                    </a:lnTo>
                    <a:lnTo>
                      <a:pt x="249175" y="400037"/>
                    </a:lnTo>
                    <a:lnTo>
                      <a:pt x="291841" y="384788"/>
                    </a:lnTo>
                    <a:lnTo>
                      <a:pt x="329478" y="360860"/>
                    </a:lnTo>
                    <a:lnTo>
                      <a:pt x="360870" y="329470"/>
                    </a:lnTo>
                    <a:lnTo>
                      <a:pt x="384798" y="291835"/>
                    </a:lnTo>
                    <a:lnTo>
                      <a:pt x="400047" y="249171"/>
                    </a:lnTo>
                    <a:lnTo>
                      <a:pt x="405401" y="202695"/>
                    </a:lnTo>
                    <a:lnTo>
                      <a:pt x="400047" y="156219"/>
                    </a:lnTo>
                    <a:lnTo>
                      <a:pt x="384798" y="113555"/>
                    </a:lnTo>
                    <a:lnTo>
                      <a:pt x="360870" y="75920"/>
                    </a:lnTo>
                    <a:lnTo>
                      <a:pt x="329478" y="44530"/>
                    </a:lnTo>
                    <a:lnTo>
                      <a:pt x="291841" y="20602"/>
                    </a:lnTo>
                    <a:lnTo>
                      <a:pt x="249175" y="5353"/>
                    </a:lnTo>
                    <a:lnTo>
                      <a:pt x="202695" y="0"/>
                    </a:lnTo>
                    <a:close/>
                  </a:path>
                </a:pathLst>
              </a:custGeom>
              <a:solidFill>
                <a:srgbClr val="68BD45"/>
              </a:solidFill>
            </p:spPr>
            <p:txBody>
              <a:bodyPr wrap="square" lIns="0" tIns="0" rIns="0" bIns="0" rtlCol="0"/>
              <a:lstStyle/>
              <a:p>
                <a:endParaRPr sz="1092"/>
              </a:p>
            </p:txBody>
          </p:sp>
          <p:pic>
            <p:nvPicPr>
              <p:cNvPr id="22" name="object 22"/>
              <p:cNvPicPr/>
              <p:nvPr/>
            </p:nvPicPr>
            <p:blipFill>
              <a:blip r:embed="rId5" cstate="print"/>
              <a:stretch>
                <a:fillRect/>
              </a:stretch>
            </p:blipFill>
            <p:spPr>
              <a:xfrm>
                <a:off x="989037" y="7258705"/>
                <a:ext cx="196988" cy="279127"/>
              </a:xfrm>
              <a:prstGeom prst="rect">
                <a:avLst/>
              </a:prstGeom>
            </p:spPr>
          </p:pic>
        </p:grpSp>
      </p:grpSp>
      <p:sp>
        <p:nvSpPr>
          <p:cNvPr id="25" name="Rectangle 24">
            <a:extLst>
              <a:ext uri="{FF2B5EF4-FFF2-40B4-BE49-F238E27FC236}">
                <a16:creationId xmlns:a16="http://schemas.microsoft.com/office/drawing/2014/main" id="{915CE59C-AC03-6144-6713-C603744C6C87}"/>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B7B6C71D-5026-82E1-B623-F027624683A4}"/>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Top War Room Success Stories </a:t>
            </a:r>
          </a:p>
        </p:txBody>
      </p:sp>
      <p:sp>
        <p:nvSpPr>
          <p:cNvPr id="29" name="Subtitle 4">
            <a:extLst>
              <a:ext uri="{FF2B5EF4-FFF2-40B4-BE49-F238E27FC236}">
                <a16:creationId xmlns:a16="http://schemas.microsoft.com/office/drawing/2014/main" id="{AFA20EC7-C76B-E19F-FDA4-41260A42AD7A}"/>
              </a:ext>
            </a:extLst>
          </p:cNvPr>
          <p:cNvSpPr txBox="1">
            <a:spLocks/>
          </p:cNvSpPr>
          <p:nvPr/>
        </p:nvSpPr>
        <p:spPr>
          <a:xfrm>
            <a:off x="626073" y="1989438"/>
            <a:ext cx="4030419" cy="3645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00000"/>
              </a:lnSpc>
              <a:spcBef>
                <a:spcPts val="2800"/>
              </a:spcBef>
              <a:buClr>
                <a:srgbClr val="76B900"/>
              </a:buClr>
              <a:buFont typeface="Wingdings" pitchFamily="2" charset="2"/>
              <a:buChar char="§"/>
            </a:pPr>
            <a:r>
              <a:rPr lang="en-US" sz="2400" dirty="0">
                <a:effectLst/>
                <a:latin typeface="Rubik" pitchFamily="2" charset="-79"/>
                <a:ea typeface="Calibri" panose="020F0502020204030204" pitchFamily="34" charset="0"/>
                <a:cs typeface="Rubik" pitchFamily="2" charset="-79"/>
              </a:rPr>
              <a:t>In David’s case, he started with a $20,000 portfolio and in 9 months, </a:t>
            </a:r>
            <a:r>
              <a:rPr lang="en-US" sz="2400" b="1" dirty="0">
                <a:effectLst/>
                <a:latin typeface="Rubik" pitchFamily="2" charset="-79"/>
                <a:ea typeface="Calibri" panose="020F0502020204030204" pitchFamily="34" charset="0"/>
                <a:cs typeface="Rubik" pitchFamily="2" charset="-79"/>
              </a:rPr>
              <a:t>it was already worth $185,000.</a:t>
            </a:r>
            <a:endParaRPr lang="en-US" sz="2400" b="1" dirty="0">
              <a:latin typeface="Rubik" pitchFamily="2" charset="-79"/>
              <a:ea typeface="Calibri" panose="020F0502020204030204" pitchFamily="34" charset="0"/>
              <a:cs typeface="Rubik" pitchFamily="2" charset="-79"/>
            </a:endParaRPr>
          </a:p>
          <a:p>
            <a:pPr marL="342900" indent="-342900" algn="l">
              <a:lnSpc>
                <a:spcPct val="100000"/>
              </a:lnSpc>
              <a:spcBef>
                <a:spcPts val="2800"/>
              </a:spcBef>
              <a:buClr>
                <a:srgbClr val="76B900"/>
              </a:buClr>
              <a:buFont typeface="Wingdings" pitchFamily="2" charset="2"/>
              <a:buChar char="§"/>
            </a:pPr>
            <a:r>
              <a:rPr lang="en-US" sz="2400" dirty="0">
                <a:effectLst/>
                <a:latin typeface="Rubik" pitchFamily="2" charset="-79"/>
                <a:ea typeface="Calibri" panose="020F0502020204030204" pitchFamily="34" charset="0"/>
                <a:cs typeface="Rubik" pitchFamily="2" charset="-79"/>
              </a:rPr>
              <a:t>He said he made more from his War Room trades than his entire income from his regular day job!</a:t>
            </a:r>
          </a:p>
          <a:p>
            <a:pPr algn="l">
              <a:lnSpc>
                <a:spcPct val="100000"/>
              </a:lnSpc>
              <a:spcBef>
                <a:spcPts val="2800"/>
              </a:spcBef>
              <a:buClr>
                <a:srgbClr val="76B900"/>
              </a:buClr>
            </a:pPr>
            <a:r>
              <a:rPr lang="en-US" sz="2800" dirty="0">
                <a:effectLst/>
                <a:latin typeface="Rubik" pitchFamily="2" charset="-79"/>
                <a:ea typeface="Calibri" panose="020F0502020204030204" pitchFamily="34" charset="0"/>
                <a:cs typeface="Rubik" pitchFamily="2" charset="-79"/>
              </a:rPr>
              <a:t>Matthew grew his portfolio </a:t>
            </a:r>
            <a:r>
              <a:rPr lang="en-US" sz="2800" b="1" dirty="0">
                <a:solidFill>
                  <a:srgbClr val="76B900"/>
                </a:solidFill>
                <a:effectLst/>
                <a:latin typeface="Rubik" pitchFamily="2" charset="-79"/>
                <a:ea typeface="Calibri" panose="020F0502020204030204" pitchFamily="34" charset="0"/>
                <a:cs typeface="Rubik" pitchFamily="2" charset="-79"/>
              </a:rPr>
              <a:t>50% in two months</a:t>
            </a:r>
            <a:r>
              <a:rPr lang="en-US" sz="2800" dirty="0">
                <a:effectLst/>
                <a:latin typeface="Rubik" pitchFamily="2" charset="-79"/>
                <a:ea typeface="Calibri" panose="020F0502020204030204" pitchFamily="34" charset="0"/>
                <a:cs typeface="Rubik" pitchFamily="2" charset="-79"/>
              </a:rPr>
              <a:t>… to over $100,000! </a:t>
            </a:r>
          </a:p>
          <a:p>
            <a:pPr marL="0" indent="0">
              <a:lnSpc>
                <a:spcPct val="100000"/>
              </a:lnSpc>
              <a:spcBef>
                <a:spcPts val="2800"/>
              </a:spcBef>
              <a:buClr>
                <a:srgbClr val="76B900"/>
              </a:buClr>
              <a:buNone/>
            </a:pPr>
            <a:endParaRPr lang="en-US" dirty="0">
              <a:latin typeface="Rubik" pitchFamily="2" charset="-79"/>
              <a:cs typeface="Rubik" pitchFamily="2" charset="-79"/>
            </a:endParaRPr>
          </a:p>
        </p:txBody>
      </p:sp>
    </p:spTree>
  </p:cSld>
  <p:clrMapOvr>
    <a:masterClrMapping/>
  </p:clrMapOvr>
  <p:extLst>
    <p:ext uri="{6950BFC3-D8DA-4A85-94F7-54DA5524770B}">
      <p188:commentRel xmlns:p188="http://schemas.microsoft.com/office/powerpoint/2018/8/main" r:id="rId3"/>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a:extLst>
              <a:ext uri="{FF2B5EF4-FFF2-40B4-BE49-F238E27FC236}">
                <a16:creationId xmlns:a16="http://schemas.microsoft.com/office/drawing/2014/main" id="{0BECF85B-BE5A-C52A-A4E8-8BA9B627F608}"/>
              </a:ext>
            </a:extLst>
          </p:cNvPr>
          <p:cNvSpPr/>
          <p:nvPr/>
        </p:nvSpPr>
        <p:spPr>
          <a:xfrm>
            <a:off x="4881489" y="1899139"/>
            <a:ext cx="7047914" cy="1716260"/>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ject 9"/>
          <p:cNvSpPr txBox="1"/>
          <p:nvPr/>
        </p:nvSpPr>
        <p:spPr>
          <a:xfrm>
            <a:off x="5404665" y="2110286"/>
            <a:ext cx="1976151" cy="191665"/>
          </a:xfrm>
          <a:prstGeom prst="rect">
            <a:avLst/>
          </a:prstGeom>
        </p:spPr>
        <p:txBody>
          <a:bodyPr vert="horz" wrap="square" lIns="0" tIns="6931" rIns="0" bIns="0" rtlCol="0">
            <a:spAutoFit/>
          </a:bodyPr>
          <a:lstStyle/>
          <a:p>
            <a:pPr marL="7701">
              <a:spcBef>
                <a:spcPts val="55"/>
              </a:spcBef>
            </a:pPr>
            <a:r>
              <a:rPr sz="1122" b="1" dirty="0">
                <a:solidFill>
                  <a:srgbClr val="020303"/>
                </a:solidFill>
                <a:latin typeface="Rubik" pitchFamily="2" charset="-79"/>
                <a:cs typeface="Rubik" pitchFamily="2" charset="-79"/>
              </a:rPr>
              <a:t>David</a:t>
            </a:r>
            <a:r>
              <a:rPr sz="1122" b="1" spc="27" dirty="0">
                <a:solidFill>
                  <a:srgbClr val="020303"/>
                </a:solidFill>
                <a:latin typeface="Rubik" pitchFamily="2" charset="-79"/>
                <a:cs typeface="Rubik" pitchFamily="2" charset="-79"/>
              </a:rPr>
              <a:t> </a:t>
            </a:r>
            <a:r>
              <a:rPr sz="1122" b="1" dirty="0">
                <a:solidFill>
                  <a:srgbClr val="020303"/>
                </a:solidFill>
                <a:latin typeface="Rubik" pitchFamily="2" charset="-79"/>
                <a:cs typeface="Rubik" pitchFamily="2" charset="-79"/>
              </a:rPr>
              <a:t>D.</a:t>
            </a:r>
            <a:r>
              <a:rPr lang="en-US" sz="1122" b="1" dirty="0">
                <a:solidFill>
                  <a:srgbClr val="020303"/>
                </a:solidFill>
                <a:latin typeface="Rubik" pitchFamily="2" charset="-79"/>
                <a:cs typeface="Rubik" pitchFamily="2" charset="-79"/>
              </a:rPr>
              <a:t> </a:t>
            </a:r>
            <a:r>
              <a:rPr lang="en-US" sz="1200" dirty="0">
                <a:solidFill>
                  <a:srgbClr val="020303"/>
                </a:solidFill>
                <a:latin typeface="Rubik" pitchFamily="2" charset="-79"/>
                <a:cs typeface="Rubik" pitchFamily="2" charset="-79"/>
              </a:rPr>
              <a:t>10:40 a.m.</a:t>
            </a:r>
            <a:endParaRPr sz="1001" dirty="0">
              <a:latin typeface="Rubik" pitchFamily="2" charset="-79"/>
              <a:cs typeface="Rubik" pitchFamily="2" charset="-79"/>
            </a:endParaRPr>
          </a:p>
        </p:txBody>
      </p:sp>
      <p:grpSp>
        <p:nvGrpSpPr>
          <p:cNvPr id="10" name="object 10"/>
          <p:cNvGrpSpPr/>
          <p:nvPr/>
        </p:nvGrpSpPr>
        <p:grpSpPr>
          <a:xfrm>
            <a:off x="5102495" y="2085950"/>
            <a:ext cx="246056" cy="246056"/>
            <a:chOff x="884832" y="4186082"/>
            <a:chExt cx="405765" cy="405765"/>
          </a:xfrm>
        </p:grpSpPr>
        <p:sp>
          <p:nvSpPr>
            <p:cNvPr id="11" name="object 11"/>
            <p:cNvSpPr/>
            <p:nvPr/>
          </p:nvSpPr>
          <p:spPr>
            <a:xfrm>
              <a:off x="884832" y="4186082"/>
              <a:ext cx="405765" cy="405765"/>
            </a:xfrm>
            <a:custGeom>
              <a:avLst/>
              <a:gdLst/>
              <a:ahLst/>
              <a:cxnLst/>
              <a:rect l="l" t="t" r="r" b="b"/>
              <a:pathLst>
                <a:path w="405765" h="405764">
                  <a:moveTo>
                    <a:pt x="202695" y="0"/>
                  </a:moveTo>
                  <a:lnTo>
                    <a:pt x="156219" y="5353"/>
                  </a:lnTo>
                  <a:lnTo>
                    <a:pt x="113555" y="20602"/>
                  </a:lnTo>
                  <a:lnTo>
                    <a:pt x="75920" y="44530"/>
                  </a:lnTo>
                  <a:lnTo>
                    <a:pt x="44530" y="75920"/>
                  </a:lnTo>
                  <a:lnTo>
                    <a:pt x="20602" y="113555"/>
                  </a:lnTo>
                  <a:lnTo>
                    <a:pt x="5353" y="156219"/>
                  </a:lnTo>
                  <a:lnTo>
                    <a:pt x="0" y="202695"/>
                  </a:lnTo>
                  <a:lnTo>
                    <a:pt x="5353" y="249171"/>
                  </a:lnTo>
                  <a:lnTo>
                    <a:pt x="20602" y="291837"/>
                  </a:lnTo>
                  <a:lnTo>
                    <a:pt x="44530" y="329474"/>
                  </a:lnTo>
                  <a:lnTo>
                    <a:pt x="75920" y="360866"/>
                  </a:lnTo>
                  <a:lnTo>
                    <a:pt x="113555" y="384796"/>
                  </a:lnTo>
                  <a:lnTo>
                    <a:pt x="156219" y="400047"/>
                  </a:lnTo>
                  <a:lnTo>
                    <a:pt x="202695" y="405401"/>
                  </a:lnTo>
                  <a:lnTo>
                    <a:pt x="249175" y="400047"/>
                  </a:lnTo>
                  <a:lnTo>
                    <a:pt x="291841" y="384796"/>
                  </a:lnTo>
                  <a:lnTo>
                    <a:pt x="329478" y="360866"/>
                  </a:lnTo>
                  <a:lnTo>
                    <a:pt x="360870" y="329474"/>
                  </a:lnTo>
                  <a:lnTo>
                    <a:pt x="384798" y="291837"/>
                  </a:lnTo>
                  <a:lnTo>
                    <a:pt x="400047" y="249171"/>
                  </a:lnTo>
                  <a:lnTo>
                    <a:pt x="405401" y="202695"/>
                  </a:lnTo>
                  <a:lnTo>
                    <a:pt x="400047" y="156219"/>
                  </a:lnTo>
                  <a:lnTo>
                    <a:pt x="384798" y="113555"/>
                  </a:lnTo>
                  <a:lnTo>
                    <a:pt x="360870" y="75920"/>
                  </a:lnTo>
                  <a:lnTo>
                    <a:pt x="329478" y="44530"/>
                  </a:lnTo>
                  <a:lnTo>
                    <a:pt x="291841" y="20602"/>
                  </a:lnTo>
                  <a:lnTo>
                    <a:pt x="249175" y="5353"/>
                  </a:lnTo>
                  <a:lnTo>
                    <a:pt x="202695" y="0"/>
                  </a:lnTo>
                  <a:close/>
                </a:path>
              </a:pathLst>
            </a:custGeom>
            <a:solidFill>
              <a:srgbClr val="F37526"/>
            </a:solidFill>
          </p:spPr>
          <p:txBody>
            <a:bodyPr wrap="square" lIns="0" tIns="0" rIns="0" bIns="0" rtlCol="0"/>
            <a:lstStyle/>
            <a:p>
              <a:endParaRPr sz="1092"/>
            </a:p>
          </p:txBody>
        </p:sp>
        <p:pic>
          <p:nvPicPr>
            <p:cNvPr id="12" name="object 12"/>
            <p:cNvPicPr/>
            <p:nvPr/>
          </p:nvPicPr>
          <p:blipFill>
            <a:blip r:embed="rId4" cstate="print"/>
            <a:stretch>
              <a:fillRect/>
            </a:stretch>
          </p:blipFill>
          <p:spPr>
            <a:xfrm>
              <a:off x="990430" y="4234479"/>
              <a:ext cx="194203" cy="357004"/>
            </a:xfrm>
            <a:prstGeom prst="rect">
              <a:avLst/>
            </a:prstGeom>
          </p:spPr>
        </p:pic>
      </p:grpSp>
      <p:sp>
        <p:nvSpPr>
          <p:cNvPr id="13" name="object 13"/>
          <p:cNvSpPr txBox="1"/>
          <p:nvPr/>
        </p:nvSpPr>
        <p:spPr>
          <a:xfrm>
            <a:off x="5102495" y="2461965"/>
            <a:ext cx="6680644" cy="455904"/>
          </a:xfrm>
          <a:prstGeom prst="rect">
            <a:avLst/>
          </a:prstGeom>
        </p:spPr>
        <p:txBody>
          <a:bodyPr vert="horz" wrap="square" lIns="0" tIns="6931" rIns="0" bIns="0" rtlCol="0">
            <a:spAutoFit/>
          </a:bodyPr>
          <a:lstStyle/>
          <a:p>
            <a:pPr marL="7701" marR="3081">
              <a:lnSpc>
                <a:spcPct val="106700"/>
              </a:lnSpc>
              <a:spcBef>
                <a:spcPts val="55"/>
              </a:spcBef>
            </a:pPr>
            <a:r>
              <a:rPr sz="1400" dirty="0">
                <a:solidFill>
                  <a:srgbClr val="231F20"/>
                </a:solidFill>
                <a:latin typeface="Rubik" pitchFamily="2" charset="-79"/>
                <a:cs typeface="Rubik" pitchFamily="2" charset="-79"/>
              </a:rPr>
              <a:t>My</a:t>
            </a:r>
            <a:r>
              <a:rPr sz="1400" spc="-55"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original</a:t>
            </a:r>
            <a:r>
              <a:rPr sz="1400" spc="-73"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stake</a:t>
            </a:r>
            <a:r>
              <a:rPr sz="1400" spc="-15"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of</a:t>
            </a:r>
            <a:r>
              <a:rPr sz="1400" spc="-79" dirty="0">
                <a:solidFill>
                  <a:srgbClr val="231F20"/>
                </a:solidFill>
                <a:latin typeface="Rubik" pitchFamily="2" charset="-79"/>
                <a:cs typeface="Rubik" pitchFamily="2" charset="-79"/>
              </a:rPr>
              <a:t> </a:t>
            </a:r>
            <a:r>
              <a:rPr sz="1400" spc="-6" dirty="0">
                <a:solidFill>
                  <a:srgbClr val="231F20"/>
                </a:solidFill>
                <a:latin typeface="Rubik" pitchFamily="2" charset="-79"/>
                <a:cs typeface="Rubik" pitchFamily="2" charset="-79"/>
              </a:rPr>
              <a:t>$20,000 </a:t>
            </a:r>
            <a:r>
              <a:rPr sz="1400" dirty="0">
                <a:solidFill>
                  <a:srgbClr val="231F20"/>
                </a:solidFill>
                <a:latin typeface="Rubik" pitchFamily="2" charset="-79"/>
                <a:cs typeface="Rubik" pitchFamily="2" charset="-79"/>
              </a:rPr>
              <a:t>ended</a:t>
            </a:r>
            <a:r>
              <a:rPr sz="1400" spc="-3"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up being $185,000.</a:t>
            </a:r>
            <a:r>
              <a:rPr sz="1400"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I</a:t>
            </a:r>
            <a:r>
              <a:rPr sz="1400" b="1"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have</a:t>
            </a:r>
            <a:r>
              <a:rPr sz="1400" b="1"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proﬁted</a:t>
            </a:r>
            <a:r>
              <a:rPr sz="1400" b="1"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more</a:t>
            </a:r>
            <a:r>
              <a:rPr sz="1400" b="1" spc="-15"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than</a:t>
            </a:r>
            <a:r>
              <a:rPr sz="1400" b="1"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my</a:t>
            </a:r>
            <a:r>
              <a:rPr sz="1400" b="1" spc="-39"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day</a:t>
            </a:r>
            <a:r>
              <a:rPr sz="1400" b="1" spc="-36" dirty="0">
                <a:solidFill>
                  <a:srgbClr val="231F20"/>
                </a:solidFill>
                <a:latin typeface="Rubik" pitchFamily="2" charset="-79"/>
                <a:cs typeface="Rubik" pitchFamily="2" charset="-79"/>
              </a:rPr>
              <a:t> </a:t>
            </a:r>
            <a:r>
              <a:rPr sz="1400" b="1" spc="-15" dirty="0">
                <a:solidFill>
                  <a:srgbClr val="231F20"/>
                </a:solidFill>
                <a:latin typeface="Rubik" pitchFamily="2" charset="-79"/>
                <a:cs typeface="Rubik" pitchFamily="2" charset="-79"/>
              </a:rPr>
              <a:t>job </a:t>
            </a:r>
            <a:r>
              <a:rPr sz="1400" b="1" dirty="0">
                <a:solidFill>
                  <a:srgbClr val="231F20"/>
                </a:solidFill>
                <a:latin typeface="Rubik" pitchFamily="2" charset="-79"/>
                <a:cs typeface="Rubik" pitchFamily="2" charset="-79"/>
              </a:rPr>
              <a:t>paycheck... and</a:t>
            </a:r>
            <a:r>
              <a:rPr sz="1400" b="1" spc="-12"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that</a:t>
            </a:r>
            <a:r>
              <a:rPr sz="1400" b="1" spc="-3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was only</a:t>
            </a:r>
            <a:r>
              <a:rPr sz="1400" b="1" spc="-3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part</a:t>
            </a:r>
            <a:r>
              <a:rPr sz="1400" b="1" spc="-12"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time in</a:t>
            </a:r>
            <a:r>
              <a:rPr sz="1400" b="1" spc="-27"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The</a:t>
            </a:r>
            <a:r>
              <a:rPr sz="1400" b="1" spc="-30"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War</a:t>
            </a:r>
            <a:r>
              <a:rPr sz="1400" b="1" spc="-24"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Room.</a:t>
            </a:r>
            <a:r>
              <a:rPr sz="1400" b="1" spc="97" dirty="0">
                <a:solidFill>
                  <a:srgbClr val="231F20"/>
                </a:solidFill>
                <a:latin typeface="Rubik" pitchFamily="2" charset="-79"/>
                <a:cs typeface="Rubik" pitchFamily="2" charset="-79"/>
              </a:rPr>
              <a:t> </a:t>
            </a:r>
            <a:endParaRPr sz="1400" dirty="0">
              <a:latin typeface="Rubik" pitchFamily="2" charset="-79"/>
              <a:cs typeface="Rubik" pitchFamily="2" charset="-79"/>
            </a:endParaRPr>
          </a:p>
        </p:txBody>
      </p:sp>
      <p:grpSp>
        <p:nvGrpSpPr>
          <p:cNvPr id="30" name="Group 29">
            <a:extLst>
              <a:ext uri="{FF2B5EF4-FFF2-40B4-BE49-F238E27FC236}">
                <a16:creationId xmlns:a16="http://schemas.microsoft.com/office/drawing/2014/main" id="{8ADAFFA5-CD92-C52F-1BAA-DBA8768C2427}"/>
              </a:ext>
            </a:extLst>
          </p:cNvPr>
          <p:cNvGrpSpPr/>
          <p:nvPr/>
        </p:nvGrpSpPr>
        <p:grpSpPr>
          <a:xfrm>
            <a:off x="4881489" y="3824263"/>
            <a:ext cx="7047914" cy="1716259"/>
            <a:chOff x="4881489" y="4065563"/>
            <a:chExt cx="7047914" cy="1716259"/>
          </a:xfrm>
        </p:grpSpPr>
        <p:sp>
          <p:nvSpPr>
            <p:cNvPr id="28" name="Rounded Rectangle 27">
              <a:extLst>
                <a:ext uri="{FF2B5EF4-FFF2-40B4-BE49-F238E27FC236}">
                  <a16:creationId xmlns:a16="http://schemas.microsoft.com/office/drawing/2014/main" id="{19D89628-B56B-0C96-1796-1666AD31DD47}"/>
                </a:ext>
              </a:extLst>
            </p:cNvPr>
            <p:cNvSpPr/>
            <p:nvPr/>
          </p:nvSpPr>
          <p:spPr>
            <a:xfrm>
              <a:off x="4881489" y="4065563"/>
              <a:ext cx="7047914" cy="1716259"/>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bject 18"/>
            <p:cNvSpPr txBox="1"/>
            <p:nvPr/>
          </p:nvSpPr>
          <p:spPr>
            <a:xfrm>
              <a:off x="5102495" y="4654992"/>
              <a:ext cx="6380905" cy="686415"/>
            </a:xfrm>
            <a:prstGeom prst="rect">
              <a:avLst/>
            </a:prstGeom>
          </p:spPr>
          <p:txBody>
            <a:bodyPr vert="horz" wrap="square" lIns="0" tIns="6931" rIns="0" bIns="0" rtlCol="0">
              <a:spAutoFit/>
            </a:bodyPr>
            <a:lstStyle/>
            <a:p>
              <a:pPr marL="7701" marR="3081">
                <a:lnSpc>
                  <a:spcPct val="106700"/>
                </a:lnSpc>
                <a:spcBef>
                  <a:spcPts val="55"/>
                </a:spcBef>
              </a:pPr>
              <a:r>
                <a:rPr sz="1400" b="1" dirty="0">
                  <a:solidFill>
                    <a:srgbClr val="231F20"/>
                  </a:solidFill>
                  <a:latin typeface="Rubik" pitchFamily="2" charset="-79"/>
                  <a:cs typeface="Rubik" pitchFamily="2" charset="-79"/>
                </a:rPr>
                <a:t>My</a:t>
              </a:r>
              <a:r>
                <a:rPr sz="1400" b="1" spc="-64"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War</a:t>
              </a:r>
              <a:r>
                <a:rPr sz="1400" b="1" spc="-18"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Room</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portfolio</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has</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gone</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up</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over</a:t>
              </a:r>
              <a:r>
                <a:rPr sz="1400" b="1" spc="-18"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50%</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in</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the</a:t>
              </a:r>
              <a:r>
                <a:rPr sz="1400" b="1" spc="6" dirty="0">
                  <a:solidFill>
                    <a:srgbClr val="231F20"/>
                  </a:solidFill>
                  <a:latin typeface="Rubik" pitchFamily="2" charset="-79"/>
                  <a:cs typeface="Rubik" pitchFamily="2" charset="-79"/>
                </a:rPr>
                <a:t> </a:t>
              </a:r>
              <a:r>
                <a:rPr sz="1400" b="1" spc="-12" dirty="0">
                  <a:solidFill>
                    <a:srgbClr val="231F20"/>
                  </a:solidFill>
                  <a:latin typeface="Rubik" pitchFamily="2" charset="-79"/>
                  <a:cs typeface="Rubik" pitchFamily="2" charset="-79"/>
                </a:rPr>
                <a:t>last </a:t>
              </a:r>
              <a:r>
                <a:rPr sz="1400" b="1" dirty="0">
                  <a:solidFill>
                    <a:srgbClr val="231F20"/>
                  </a:solidFill>
                  <a:latin typeface="Rubik" pitchFamily="2" charset="-79"/>
                  <a:cs typeface="Rubik" pitchFamily="2" charset="-79"/>
                </a:rPr>
                <a:t>two</a:t>
              </a:r>
              <a:r>
                <a:rPr sz="1400" b="1" spc="21"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months,</a:t>
              </a:r>
              <a:r>
                <a:rPr sz="1400" b="1" spc="12"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from</a:t>
              </a:r>
              <a:r>
                <a:rPr sz="1400" b="1" spc="21"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$65,000</a:t>
              </a:r>
              <a:r>
                <a:rPr sz="1400" b="1" spc="12"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to</a:t>
              </a:r>
              <a:r>
                <a:rPr sz="1400" b="1" spc="21"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over</a:t>
              </a:r>
              <a:r>
                <a:rPr sz="1400" b="1" spc="-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$100,000.</a:t>
              </a:r>
              <a:r>
                <a:rPr sz="1400" b="1" spc="24"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I</a:t>
              </a:r>
              <a:r>
                <a:rPr sz="1400" b="1" spc="-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love</a:t>
              </a:r>
              <a:r>
                <a:rPr sz="1400" b="1" spc="-33"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The</a:t>
              </a:r>
              <a:r>
                <a:rPr sz="1400" b="1" spc="-36"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War</a:t>
              </a:r>
              <a:r>
                <a:rPr sz="1400" b="1" spc="-30" dirty="0">
                  <a:solidFill>
                    <a:srgbClr val="231F20"/>
                  </a:solidFill>
                  <a:latin typeface="Rubik" pitchFamily="2" charset="-79"/>
                  <a:cs typeface="Rubik" pitchFamily="2" charset="-79"/>
                </a:rPr>
                <a:t> </a:t>
              </a:r>
              <a:r>
                <a:rPr sz="1400" b="1" dirty="0">
                  <a:solidFill>
                    <a:srgbClr val="231F20"/>
                  </a:solidFill>
                  <a:latin typeface="Rubik" pitchFamily="2" charset="-79"/>
                  <a:cs typeface="Rubik" pitchFamily="2" charset="-79"/>
                </a:rPr>
                <a:t>Room</a:t>
              </a:r>
              <a:r>
                <a:rPr sz="1400" b="1" spc="88"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and</a:t>
              </a:r>
              <a:r>
                <a:rPr sz="1400" spc="-6"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can’t</a:t>
              </a:r>
              <a:r>
                <a:rPr sz="1400" spc="-39" dirty="0">
                  <a:solidFill>
                    <a:srgbClr val="231F20"/>
                  </a:solidFill>
                  <a:latin typeface="Rubik" pitchFamily="2" charset="-79"/>
                  <a:cs typeface="Rubik" pitchFamily="2" charset="-79"/>
                </a:rPr>
                <a:t> </a:t>
              </a:r>
              <a:r>
                <a:rPr sz="1400" spc="-6" dirty="0">
                  <a:solidFill>
                    <a:srgbClr val="231F20"/>
                  </a:solidFill>
                  <a:latin typeface="Rubik" pitchFamily="2" charset="-79"/>
                  <a:cs typeface="Rubik" pitchFamily="2" charset="-79"/>
                </a:rPr>
                <a:t>think </a:t>
              </a:r>
              <a:r>
                <a:rPr sz="1400" dirty="0">
                  <a:solidFill>
                    <a:srgbClr val="231F20"/>
                  </a:solidFill>
                  <a:latin typeface="Rubik" pitchFamily="2" charset="-79"/>
                  <a:cs typeface="Rubik" pitchFamily="2" charset="-79"/>
                </a:rPr>
                <a:t>of</a:t>
              </a:r>
              <a:r>
                <a:rPr sz="1400" spc="-69"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a</a:t>
              </a:r>
              <a:r>
                <a:rPr sz="1400" spc="-39" dirty="0">
                  <a:solidFill>
                    <a:srgbClr val="231F20"/>
                  </a:solidFill>
                  <a:latin typeface="Rubik" pitchFamily="2" charset="-79"/>
                  <a:cs typeface="Rubik" pitchFamily="2" charset="-79"/>
                </a:rPr>
                <a:t> </a:t>
              </a:r>
              <a:r>
                <a:rPr sz="1400" spc="-15" dirty="0">
                  <a:solidFill>
                    <a:srgbClr val="231F20"/>
                  </a:solidFill>
                  <a:latin typeface="Rubik" pitchFamily="2" charset="-79"/>
                  <a:cs typeface="Rubik" pitchFamily="2" charset="-79"/>
                </a:rPr>
                <a:t>better</a:t>
              </a:r>
              <a:r>
                <a:rPr sz="1400" spc="-76"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trading and</a:t>
              </a:r>
              <a:r>
                <a:rPr sz="1400" spc="3" dirty="0">
                  <a:solidFill>
                    <a:srgbClr val="231F20"/>
                  </a:solidFill>
                  <a:latin typeface="Rubik" pitchFamily="2" charset="-79"/>
                  <a:cs typeface="Rubik" pitchFamily="2" charset="-79"/>
                </a:rPr>
                <a:t> </a:t>
              </a:r>
              <a:r>
                <a:rPr sz="1400" dirty="0">
                  <a:solidFill>
                    <a:srgbClr val="231F20"/>
                  </a:solidFill>
                  <a:latin typeface="Rubik" pitchFamily="2" charset="-79"/>
                  <a:cs typeface="Rubik" pitchFamily="2" charset="-79"/>
                </a:rPr>
                <a:t>learning </a:t>
              </a:r>
              <a:r>
                <a:rPr sz="1400" spc="-6" dirty="0">
                  <a:solidFill>
                    <a:srgbClr val="231F20"/>
                  </a:solidFill>
                  <a:latin typeface="Rubik" pitchFamily="2" charset="-79"/>
                  <a:cs typeface="Rubik" pitchFamily="2" charset="-79"/>
                </a:rPr>
                <a:t>community.</a:t>
              </a:r>
              <a:endParaRPr sz="1400" dirty="0">
                <a:latin typeface="Rubik" pitchFamily="2" charset="-79"/>
                <a:cs typeface="Rubik" pitchFamily="2" charset="-79"/>
              </a:endParaRPr>
            </a:p>
          </p:txBody>
        </p:sp>
        <p:sp>
          <p:nvSpPr>
            <p:cNvPr id="19" name="object 19"/>
            <p:cNvSpPr txBox="1"/>
            <p:nvPr/>
          </p:nvSpPr>
          <p:spPr>
            <a:xfrm>
              <a:off x="5411164" y="4307250"/>
              <a:ext cx="1990784" cy="179675"/>
            </a:xfrm>
            <a:prstGeom prst="rect">
              <a:avLst/>
            </a:prstGeom>
          </p:spPr>
          <p:txBody>
            <a:bodyPr vert="horz" wrap="square" lIns="0" tIns="6931" rIns="0" bIns="0" rtlCol="0">
              <a:spAutoFit/>
            </a:bodyPr>
            <a:lstStyle/>
            <a:p>
              <a:pPr marL="7701">
                <a:spcBef>
                  <a:spcPts val="55"/>
                </a:spcBef>
              </a:pPr>
              <a:r>
                <a:rPr sz="1122" b="1" dirty="0">
                  <a:solidFill>
                    <a:srgbClr val="020303"/>
                  </a:solidFill>
                  <a:latin typeface="Rubik" pitchFamily="2" charset="-79"/>
                  <a:cs typeface="Rubik" pitchFamily="2" charset="-79"/>
                </a:rPr>
                <a:t>Matthew</a:t>
              </a:r>
              <a:r>
                <a:rPr lang="en-US" sz="1122" b="1" dirty="0">
                  <a:solidFill>
                    <a:srgbClr val="020303"/>
                  </a:solidFill>
                  <a:latin typeface="Rubik" pitchFamily="2" charset="-79"/>
                  <a:cs typeface="Rubik" pitchFamily="2" charset="-79"/>
                </a:rPr>
                <a:t> </a:t>
              </a:r>
              <a:r>
                <a:rPr lang="en-US" sz="1000" dirty="0">
                  <a:solidFill>
                    <a:srgbClr val="020303"/>
                  </a:solidFill>
                  <a:latin typeface="Rubik" pitchFamily="2" charset="-79"/>
                  <a:cs typeface="Rubik" pitchFamily="2" charset="-79"/>
                </a:rPr>
                <a:t>11:23 a.m.</a:t>
              </a:r>
              <a:endParaRPr sz="1001" dirty="0">
                <a:latin typeface="Rubik" pitchFamily="2" charset="-79"/>
                <a:cs typeface="Rubik" pitchFamily="2" charset="-79"/>
              </a:endParaRPr>
            </a:p>
          </p:txBody>
        </p:sp>
        <p:grpSp>
          <p:nvGrpSpPr>
            <p:cNvPr id="20" name="object 20"/>
            <p:cNvGrpSpPr/>
            <p:nvPr/>
          </p:nvGrpSpPr>
          <p:grpSpPr>
            <a:xfrm>
              <a:off x="5108991" y="4282911"/>
              <a:ext cx="246056" cy="246056"/>
              <a:chOff x="884832" y="7132434"/>
              <a:chExt cx="405765" cy="405765"/>
            </a:xfrm>
          </p:grpSpPr>
          <p:sp>
            <p:nvSpPr>
              <p:cNvPr id="21" name="object 21"/>
              <p:cNvSpPr/>
              <p:nvPr/>
            </p:nvSpPr>
            <p:spPr>
              <a:xfrm>
                <a:off x="884832" y="7132434"/>
                <a:ext cx="405765" cy="405765"/>
              </a:xfrm>
              <a:custGeom>
                <a:avLst/>
                <a:gdLst/>
                <a:ahLst/>
                <a:cxnLst/>
                <a:rect l="l" t="t" r="r" b="b"/>
                <a:pathLst>
                  <a:path w="405765" h="405765">
                    <a:moveTo>
                      <a:pt x="202695" y="0"/>
                    </a:moveTo>
                    <a:lnTo>
                      <a:pt x="156219" y="5353"/>
                    </a:lnTo>
                    <a:lnTo>
                      <a:pt x="113555" y="20602"/>
                    </a:lnTo>
                    <a:lnTo>
                      <a:pt x="75920" y="44530"/>
                    </a:lnTo>
                    <a:lnTo>
                      <a:pt x="44530" y="75920"/>
                    </a:lnTo>
                    <a:lnTo>
                      <a:pt x="20602" y="113555"/>
                    </a:lnTo>
                    <a:lnTo>
                      <a:pt x="5353" y="156219"/>
                    </a:lnTo>
                    <a:lnTo>
                      <a:pt x="0" y="202695"/>
                    </a:lnTo>
                    <a:lnTo>
                      <a:pt x="5353" y="249171"/>
                    </a:lnTo>
                    <a:lnTo>
                      <a:pt x="20602" y="291835"/>
                    </a:lnTo>
                    <a:lnTo>
                      <a:pt x="44530" y="329470"/>
                    </a:lnTo>
                    <a:lnTo>
                      <a:pt x="75920" y="360860"/>
                    </a:lnTo>
                    <a:lnTo>
                      <a:pt x="113555" y="384788"/>
                    </a:lnTo>
                    <a:lnTo>
                      <a:pt x="156219" y="400037"/>
                    </a:lnTo>
                    <a:lnTo>
                      <a:pt x="202695" y="405390"/>
                    </a:lnTo>
                    <a:lnTo>
                      <a:pt x="249175" y="400037"/>
                    </a:lnTo>
                    <a:lnTo>
                      <a:pt x="291841" y="384788"/>
                    </a:lnTo>
                    <a:lnTo>
                      <a:pt x="329478" y="360860"/>
                    </a:lnTo>
                    <a:lnTo>
                      <a:pt x="360870" y="329470"/>
                    </a:lnTo>
                    <a:lnTo>
                      <a:pt x="384798" y="291835"/>
                    </a:lnTo>
                    <a:lnTo>
                      <a:pt x="400047" y="249171"/>
                    </a:lnTo>
                    <a:lnTo>
                      <a:pt x="405401" y="202695"/>
                    </a:lnTo>
                    <a:lnTo>
                      <a:pt x="400047" y="156219"/>
                    </a:lnTo>
                    <a:lnTo>
                      <a:pt x="384798" y="113555"/>
                    </a:lnTo>
                    <a:lnTo>
                      <a:pt x="360870" y="75920"/>
                    </a:lnTo>
                    <a:lnTo>
                      <a:pt x="329478" y="44530"/>
                    </a:lnTo>
                    <a:lnTo>
                      <a:pt x="291841" y="20602"/>
                    </a:lnTo>
                    <a:lnTo>
                      <a:pt x="249175" y="5353"/>
                    </a:lnTo>
                    <a:lnTo>
                      <a:pt x="202695" y="0"/>
                    </a:lnTo>
                    <a:close/>
                  </a:path>
                </a:pathLst>
              </a:custGeom>
              <a:solidFill>
                <a:srgbClr val="68BD45"/>
              </a:solidFill>
            </p:spPr>
            <p:txBody>
              <a:bodyPr wrap="square" lIns="0" tIns="0" rIns="0" bIns="0" rtlCol="0"/>
              <a:lstStyle/>
              <a:p>
                <a:endParaRPr sz="1092"/>
              </a:p>
            </p:txBody>
          </p:sp>
          <p:pic>
            <p:nvPicPr>
              <p:cNvPr id="22" name="object 22"/>
              <p:cNvPicPr/>
              <p:nvPr/>
            </p:nvPicPr>
            <p:blipFill>
              <a:blip r:embed="rId5" cstate="print"/>
              <a:stretch>
                <a:fillRect/>
              </a:stretch>
            </p:blipFill>
            <p:spPr>
              <a:xfrm>
                <a:off x="989037" y="7258705"/>
                <a:ext cx="196988" cy="279127"/>
              </a:xfrm>
              <a:prstGeom prst="rect">
                <a:avLst/>
              </a:prstGeom>
            </p:spPr>
          </p:pic>
        </p:grpSp>
      </p:grpSp>
      <p:sp>
        <p:nvSpPr>
          <p:cNvPr id="25" name="Rectangle 24">
            <a:extLst>
              <a:ext uri="{FF2B5EF4-FFF2-40B4-BE49-F238E27FC236}">
                <a16:creationId xmlns:a16="http://schemas.microsoft.com/office/drawing/2014/main" id="{915CE59C-AC03-6144-6713-C603744C6C87}"/>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B7B6C71D-5026-82E1-B623-F027624683A4}"/>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Top War Room Success Stories </a:t>
            </a:r>
          </a:p>
        </p:txBody>
      </p:sp>
      <p:sp>
        <p:nvSpPr>
          <p:cNvPr id="29" name="Subtitle 4">
            <a:extLst>
              <a:ext uri="{FF2B5EF4-FFF2-40B4-BE49-F238E27FC236}">
                <a16:creationId xmlns:a16="http://schemas.microsoft.com/office/drawing/2014/main" id="{AFA20EC7-C76B-E19F-FDA4-41260A42AD7A}"/>
              </a:ext>
            </a:extLst>
          </p:cNvPr>
          <p:cNvSpPr txBox="1">
            <a:spLocks/>
          </p:cNvSpPr>
          <p:nvPr/>
        </p:nvSpPr>
        <p:spPr>
          <a:xfrm>
            <a:off x="626073" y="1989438"/>
            <a:ext cx="4030419" cy="3645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spcBef>
                <a:spcPts val="2800"/>
              </a:spcBef>
              <a:buClr>
                <a:srgbClr val="76B900"/>
              </a:buClr>
            </a:pPr>
            <a:r>
              <a:rPr lang="en-US" sz="2800" dirty="0">
                <a:effectLst/>
                <a:latin typeface="Rubik" pitchFamily="2" charset="-79"/>
                <a:ea typeface="Calibri" panose="020F0502020204030204" pitchFamily="34" charset="0"/>
                <a:cs typeface="Rubik" pitchFamily="2" charset="-79"/>
              </a:rPr>
              <a:t>Matthew grew his portfolio </a:t>
            </a:r>
            <a:r>
              <a:rPr lang="en-US" sz="2800" b="1" dirty="0">
                <a:solidFill>
                  <a:srgbClr val="76B900"/>
                </a:solidFill>
                <a:effectLst/>
                <a:latin typeface="Rubik" pitchFamily="2" charset="-79"/>
                <a:ea typeface="Calibri" panose="020F0502020204030204" pitchFamily="34" charset="0"/>
                <a:cs typeface="Rubik" pitchFamily="2" charset="-79"/>
              </a:rPr>
              <a:t>50% in two months</a:t>
            </a:r>
            <a:r>
              <a:rPr lang="en-US" sz="2800" dirty="0">
                <a:effectLst/>
                <a:latin typeface="Rubik" pitchFamily="2" charset="-79"/>
                <a:ea typeface="Calibri" panose="020F0502020204030204" pitchFamily="34" charset="0"/>
                <a:cs typeface="Rubik" pitchFamily="2" charset="-79"/>
              </a:rPr>
              <a:t>… to over $100,000! </a:t>
            </a:r>
          </a:p>
          <a:p>
            <a:pPr marL="0" indent="0">
              <a:lnSpc>
                <a:spcPct val="100000"/>
              </a:lnSpc>
              <a:spcBef>
                <a:spcPts val="2800"/>
              </a:spcBef>
              <a:buClr>
                <a:srgbClr val="76B900"/>
              </a:buClr>
              <a:buNone/>
            </a:pPr>
            <a:endParaRPr lang="en-US" dirty="0">
              <a:latin typeface="Rubik" pitchFamily="2" charset="-79"/>
              <a:cs typeface="Rubik" pitchFamily="2" charset="-79"/>
            </a:endParaRPr>
          </a:p>
        </p:txBody>
      </p:sp>
    </p:spTree>
    <p:extLst>
      <p:ext uri="{BB962C8B-B14F-4D97-AF65-F5344CB8AC3E}">
        <p14:creationId xmlns:p14="http://schemas.microsoft.com/office/powerpoint/2010/main" val="1415729339"/>
      </p:ext>
    </p:extLst>
  </p:cSld>
  <p:clrMapOvr>
    <a:masterClrMapping/>
  </p:clrMapOvr>
  <p:extLst>
    <p:ext uri="{6950BFC3-D8DA-4A85-94F7-54DA5524770B}">
      <p188:commentRel xmlns:p188="http://schemas.microsoft.com/office/powerpoint/2018/8/main" r:id="rId3"/>
    </p:ext>
  </p:extLs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428" y="0"/>
            <a:ext cx="12191144" cy="6857615"/>
          </a:xfrm>
          <a:custGeom>
            <a:avLst/>
            <a:gdLst/>
            <a:ahLst/>
            <a:cxnLst/>
            <a:rect l="l" t="t" r="r" b="b"/>
            <a:pathLst>
              <a:path w="20104100" h="11308715">
                <a:moveTo>
                  <a:pt x="20104099" y="11308556"/>
                </a:moveTo>
                <a:lnTo>
                  <a:pt x="0" y="11308556"/>
                </a:lnTo>
                <a:lnTo>
                  <a:pt x="0" y="0"/>
                </a:lnTo>
                <a:lnTo>
                  <a:pt x="20104099" y="0"/>
                </a:lnTo>
                <a:lnTo>
                  <a:pt x="20104099" y="11308556"/>
                </a:lnTo>
                <a:close/>
              </a:path>
            </a:pathLst>
          </a:custGeom>
          <a:ln w="10470">
            <a:solidFill>
              <a:srgbClr val="231F20"/>
            </a:solidFill>
          </a:ln>
        </p:spPr>
        <p:txBody>
          <a:bodyPr wrap="square" lIns="0" tIns="0" rIns="0" bIns="0" rtlCol="0"/>
          <a:lstStyle/>
          <a:p>
            <a:endParaRPr sz="1092"/>
          </a:p>
        </p:txBody>
      </p:sp>
      <p:sp>
        <p:nvSpPr>
          <p:cNvPr id="24" name="Rectangle 23">
            <a:extLst>
              <a:ext uri="{FF2B5EF4-FFF2-40B4-BE49-F238E27FC236}">
                <a16:creationId xmlns:a16="http://schemas.microsoft.com/office/drawing/2014/main" id="{A8530650-311F-4DFE-82A8-A450D5933AFD}"/>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05C82AA6-BD53-9A10-1C4E-03D72EADE340}"/>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Top War Room Success Stories </a:t>
            </a:r>
          </a:p>
        </p:txBody>
      </p:sp>
      <p:grpSp>
        <p:nvGrpSpPr>
          <p:cNvPr id="29" name="Group 28">
            <a:extLst>
              <a:ext uri="{FF2B5EF4-FFF2-40B4-BE49-F238E27FC236}">
                <a16:creationId xmlns:a16="http://schemas.microsoft.com/office/drawing/2014/main" id="{1B38DC48-CE57-53CE-45A8-15CEDC06EF48}"/>
              </a:ext>
            </a:extLst>
          </p:cNvPr>
          <p:cNvGrpSpPr/>
          <p:nvPr/>
        </p:nvGrpSpPr>
        <p:grpSpPr>
          <a:xfrm>
            <a:off x="4881489" y="1838368"/>
            <a:ext cx="7047914" cy="1895432"/>
            <a:chOff x="4881489" y="4065563"/>
            <a:chExt cx="7047914" cy="1895432"/>
          </a:xfrm>
        </p:grpSpPr>
        <p:sp>
          <p:nvSpPr>
            <p:cNvPr id="30" name="Rounded Rectangle 29">
              <a:extLst>
                <a:ext uri="{FF2B5EF4-FFF2-40B4-BE49-F238E27FC236}">
                  <a16:creationId xmlns:a16="http://schemas.microsoft.com/office/drawing/2014/main" id="{89E971E4-232E-716B-5129-91BB889DAEA9}"/>
                </a:ext>
              </a:extLst>
            </p:cNvPr>
            <p:cNvSpPr/>
            <p:nvPr/>
          </p:nvSpPr>
          <p:spPr>
            <a:xfrm>
              <a:off x="4881489" y="4065563"/>
              <a:ext cx="7047914" cy="1895432"/>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bject 18">
              <a:extLst>
                <a:ext uri="{FF2B5EF4-FFF2-40B4-BE49-F238E27FC236}">
                  <a16:creationId xmlns:a16="http://schemas.microsoft.com/office/drawing/2014/main" id="{07EA4A77-1592-BFBF-E9D8-CED95BF4B07C}"/>
                </a:ext>
              </a:extLst>
            </p:cNvPr>
            <p:cNvSpPr txBox="1"/>
            <p:nvPr/>
          </p:nvSpPr>
          <p:spPr>
            <a:xfrm>
              <a:off x="5102494" y="4654992"/>
              <a:ext cx="6559011" cy="912311"/>
            </a:xfrm>
            <a:prstGeom prst="rect">
              <a:avLst/>
            </a:prstGeom>
          </p:spPr>
          <p:txBody>
            <a:bodyPr vert="horz" wrap="square" lIns="0" tIns="6931" rIns="0" bIns="0" rtlCol="0">
              <a:spAutoFit/>
            </a:bodyPr>
            <a:lstStyle/>
            <a:p>
              <a:pPr marL="7701" marR="3081">
                <a:lnSpc>
                  <a:spcPct val="106700"/>
                </a:lnSpc>
                <a:spcBef>
                  <a:spcPts val="55"/>
                </a:spcBef>
              </a:pPr>
              <a:r>
                <a:rPr lang="en-US" sz="1400" dirty="0">
                  <a:solidFill>
                    <a:srgbClr val="231F20"/>
                  </a:solidFill>
                  <a:latin typeface="Rubik" pitchFamily="2" charset="-79"/>
                  <a:cs typeface="Rubik" pitchFamily="2" charset="-79"/>
                </a:rPr>
                <a:t>With</a:t>
              </a:r>
              <a:r>
                <a:rPr lang="en-US" sz="1400" spc="-103"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this</a:t>
              </a:r>
              <a:r>
                <a:rPr lang="en-US" sz="1400" spc="-67"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last</a:t>
              </a:r>
              <a:r>
                <a:rPr lang="en-US" sz="1400" spc="-103"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trade</a:t>
              </a:r>
              <a:r>
                <a:rPr lang="en-US" sz="1400" spc="-67"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in</a:t>
              </a:r>
              <a:r>
                <a:rPr lang="en-US" sz="1400" spc="-69"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Roku</a:t>
              </a:r>
              <a:r>
                <a:rPr lang="en-US" sz="1400" spc="-100" dirty="0">
                  <a:solidFill>
                    <a:srgbClr val="231F20"/>
                  </a:solidFill>
                  <a:latin typeface="Rubik" pitchFamily="2" charset="-79"/>
                  <a:cs typeface="Rubik" pitchFamily="2" charset="-79"/>
                </a:rPr>
                <a:t> </a:t>
              </a:r>
              <a:r>
                <a:rPr lang="en-US" sz="1400" spc="-39" dirty="0">
                  <a:solidFill>
                    <a:srgbClr val="231F20"/>
                  </a:solidFill>
                  <a:latin typeface="Rubik" pitchFamily="2" charset="-79"/>
                  <a:cs typeface="Rubik" pitchFamily="2" charset="-79"/>
                </a:rPr>
                <a:t>today,</a:t>
              </a:r>
              <a:r>
                <a:rPr lang="en-US" sz="1400" spc="-69"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I</a:t>
              </a:r>
              <a:r>
                <a:rPr lang="en-US" sz="1400" b="1" spc="-64"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managed</a:t>
              </a:r>
              <a:r>
                <a:rPr lang="en-US" sz="1400" b="1" spc="-64"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a</a:t>
              </a:r>
              <a:r>
                <a:rPr lang="en-US" sz="1400" b="1" spc="-76"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proﬁt</a:t>
              </a:r>
              <a:r>
                <a:rPr lang="en-US" sz="1400" b="1" spc="-64"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of</a:t>
              </a:r>
              <a:r>
                <a:rPr lang="en-US" sz="1400" b="1" spc="-88" dirty="0">
                  <a:solidFill>
                    <a:srgbClr val="231F20"/>
                  </a:solidFill>
                  <a:latin typeface="Rubik" pitchFamily="2" charset="-79"/>
                  <a:cs typeface="Rubik" pitchFamily="2" charset="-79"/>
                </a:rPr>
                <a:t> </a:t>
              </a:r>
              <a:r>
                <a:rPr lang="en-US" sz="1400" b="1" spc="-6" dirty="0">
                  <a:solidFill>
                    <a:srgbClr val="231F20"/>
                  </a:solidFill>
                  <a:latin typeface="Rubik" pitchFamily="2" charset="-79"/>
                  <a:cs typeface="Rubik" pitchFamily="2" charset="-79"/>
                </a:rPr>
                <a:t>$2</a:t>
              </a:r>
              <a:r>
                <a:rPr lang="en-US" sz="1400" b="1" spc="-6" dirty="0">
                  <a:solidFill>
                    <a:srgbClr val="231F20"/>
                  </a:solidFill>
                  <a:highlight>
                    <a:srgbClr val="00FF00"/>
                  </a:highlight>
                  <a:latin typeface="Rubik" pitchFamily="2" charset="-79"/>
                  <a:cs typeface="Rubik" pitchFamily="2" charset="-79"/>
                </a:rPr>
                <a:t>0</a:t>
              </a:r>
              <a:r>
                <a:rPr lang="en-US" sz="1400" b="1" spc="-6" dirty="0">
                  <a:solidFill>
                    <a:srgbClr val="231F20"/>
                  </a:solidFill>
                  <a:latin typeface="Rubik" pitchFamily="2" charset="-79"/>
                  <a:cs typeface="Rubik" pitchFamily="2" charset="-79"/>
                </a:rPr>
                <a:t>0,000</a:t>
              </a:r>
              <a:r>
                <a:rPr lang="en-US" sz="1400" b="1" spc="-97"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with</a:t>
              </a:r>
              <a:r>
                <a:rPr lang="en-US" sz="1400" b="1" spc="-61"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a</a:t>
              </a:r>
              <a:r>
                <a:rPr lang="en-US" sz="1400" b="1" spc="-79"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starting</a:t>
              </a:r>
              <a:r>
                <a:rPr lang="en-US" sz="1400" b="1" spc="-61"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stake</a:t>
              </a:r>
              <a:r>
                <a:rPr lang="en-US" sz="1400" b="1" spc="-64"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of</a:t>
              </a:r>
              <a:r>
                <a:rPr lang="en-US" sz="1400" b="1" spc="-88" dirty="0">
                  <a:solidFill>
                    <a:srgbClr val="231F20"/>
                  </a:solidFill>
                  <a:latin typeface="Rubik" pitchFamily="2" charset="-79"/>
                  <a:cs typeface="Rubik" pitchFamily="2" charset="-79"/>
                </a:rPr>
                <a:t> </a:t>
              </a:r>
              <a:r>
                <a:rPr lang="en-US" sz="1400" b="1" spc="-6" dirty="0">
                  <a:solidFill>
                    <a:srgbClr val="231F20"/>
                  </a:solidFill>
                  <a:latin typeface="Rubik" pitchFamily="2" charset="-79"/>
                  <a:cs typeface="Rubik" pitchFamily="2" charset="-79"/>
                </a:rPr>
                <a:t>$25,000 </a:t>
              </a:r>
              <a:r>
                <a:rPr lang="en-US" sz="1400" b="1" dirty="0">
                  <a:solidFill>
                    <a:srgbClr val="231F20"/>
                  </a:solidFill>
                  <a:latin typeface="Rubik" pitchFamily="2" charset="-79"/>
                  <a:cs typeface="Rubik" pitchFamily="2" charset="-79"/>
                </a:rPr>
                <a:t>in</a:t>
              </a:r>
              <a:r>
                <a:rPr lang="en-US" sz="1400" b="1" spc="-73"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just</a:t>
              </a:r>
              <a:r>
                <a:rPr lang="en-US" sz="1400" b="1" spc="-79"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four</a:t>
              </a:r>
              <a:r>
                <a:rPr lang="en-US" sz="1400" b="1" spc="-94"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months</a:t>
              </a:r>
              <a:r>
                <a:rPr lang="en-US" sz="1400" b="1" spc="-79" dirty="0">
                  <a:solidFill>
                    <a:srgbClr val="231F20"/>
                  </a:solidFill>
                  <a:latin typeface="Rubik" pitchFamily="2" charset="-79"/>
                  <a:cs typeface="Rubik" pitchFamily="2" charset="-79"/>
                </a:rPr>
                <a:t> </a:t>
              </a:r>
              <a:r>
                <a:rPr lang="en-US" sz="1400" b="1" spc="-6" dirty="0">
                  <a:solidFill>
                    <a:srgbClr val="231F20"/>
                  </a:solidFill>
                  <a:latin typeface="Rubik" pitchFamily="2" charset="-79"/>
                  <a:cs typeface="Rubik" pitchFamily="2" charset="-79"/>
                </a:rPr>
                <a:t>trading</a:t>
              </a:r>
              <a:r>
                <a:rPr lang="en-US" sz="1400" b="1" spc="-69"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in</a:t>
              </a:r>
              <a:r>
                <a:rPr lang="en-US" sz="1400" b="1" spc="-100"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The</a:t>
              </a:r>
              <a:r>
                <a:rPr lang="en-US" sz="1400" b="1" spc="-97" dirty="0">
                  <a:solidFill>
                    <a:srgbClr val="231F20"/>
                  </a:solidFill>
                  <a:latin typeface="Rubik" pitchFamily="2" charset="-79"/>
                  <a:cs typeface="Rubik" pitchFamily="2" charset="-79"/>
                </a:rPr>
                <a:t> </a:t>
              </a:r>
              <a:r>
                <a:rPr lang="en-US" sz="1400" b="1" spc="-6" dirty="0">
                  <a:solidFill>
                    <a:srgbClr val="231F20"/>
                  </a:solidFill>
                  <a:latin typeface="Rubik" pitchFamily="2" charset="-79"/>
                  <a:cs typeface="Rubik" pitchFamily="2" charset="-79"/>
                </a:rPr>
                <a:t>War</a:t>
              </a:r>
              <a:r>
                <a:rPr lang="en-US" sz="1400" b="1" spc="-91"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Room</a:t>
              </a:r>
              <a:r>
                <a:rPr lang="en-US" sz="1400" dirty="0">
                  <a:solidFill>
                    <a:srgbClr val="231F20"/>
                  </a:solidFill>
                  <a:latin typeface="Rubik" pitchFamily="2" charset="-79"/>
                  <a:cs typeface="Rubik" pitchFamily="2" charset="-79"/>
                </a:rPr>
                <a:t>.</a:t>
              </a:r>
              <a:r>
                <a:rPr lang="en-US" sz="1400" spc="-79"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I</a:t>
              </a:r>
              <a:r>
                <a:rPr lang="en-US" sz="1400" spc="-79" dirty="0">
                  <a:solidFill>
                    <a:srgbClr val="231F20"/>
                  </a:solidFill>
                  <a:latin typeface="Rubik" pitchFamily="2" charset="-79"/>
                  <a:cs typeface="Rubik" pitchFamily="2" charset="-79"/>
                </a:rPr>
                <a:t> </a:t>
              </a:r>
              <a:r>
                <a:rPr lang="en-US" sz="1400" spc="-15" dirty="0">
                  <a:solidFill>
                    <a:srgbClr val="231F20"/>
                  </a:solidFill>
                  <a:latin typeface="Rubik" pitchFamily="2" charset="-79"/>
                  <a:cs typeface="Rubik" pitchFamily="2" charset="-79"/>
                </a:rPr>
                <a:t>couldn’t</a:t>
              </a:r>
              <a:r>
                <a:rPr lang="en-US" sz="1400" spc="-76" dirty="0">
                  <a:solidFill>
                    <a:srgbClr val="231F20"/>
                  </a:solidFill>
                  <a:latin typeface="Rubik" pitchFamily="2" charset="-79"/>
                  <a:cs typeface="Rubik" pitchFamily="2" charset="-79"/>
                </a:rPr>
                <a:t> </a:t>
              </a:r>
              <a:r>
                <a:rPr lang="en-US" sz="1400" spc="-6" dirty="0">
                  <a:solidFill>
                    <a:srgbClr val="231F20"/>
                  </a:solidFill>
                  <a:latin typeface="Rubik" pitchFamily="2" charset="-79"/>
                  <a:cs typeface="Rubik" pitchFamily="2" charset="-79"/>
                </a:rPr>
                <a:t>manage</a:t>
              </a:r>
              <a:r>
                <a:rPr lang="en-US" sz="1400" spc="-109"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this</a:t>
              </a:r>
              <a:r>
                <a:rPr lang="en-US" sz="1400" spc="-112" dirty="0">
                  <a:solidFill>
                    <a:srgbClr val="231F20"/>
                  </a:solidFill>
                  <a:latin typeface="Rubik" pitchFamily="2" charset="-79"/>
                  <a:cs typeface="Rubik" pitchFamily="2" charset="-79"/>
                </a:rPr>
                <a:t> </a:t>
              </a:r>
              <a:r>
                <a:rPr lang="en-US" sz="1400" spc="-6" dirty="0">
                  <a:solidFill>
                    <a:srgbClr val="231F20"/>
                  </a:solidFill>
                  <a:latin typeface="Rubik" pitchFamily="2" charset="-79"/>
                  <a:cs typeface="Rubik" pitchFamily="2" charset="-79"/>
                </a:rPr>
                <a:t>without</a:t>
              </a:r>
              <a:r>
                <a:rPr lang="en-US" sz="1400" spc="-106"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the</a:t>
              </a:r>
              <a:r>
                <a:rPr lang="en-US" sz="1400" spc="-109"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trades</a:t>
              </a:r>
              <a:r>
                <a:rPr lang="en-US" sz="1400" spc="-79"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of</a:t>
              </a:r>
              <a:r>
                <a:rPr lang="en-US" sz="1400" spc="-139" dirty="0">
                  <a:solidFill>
                    <a:srgbClr val="231F20"/>
                  </a:solidFill>
                  <a:latin typeface="Rubik" pitchFamily="2" charset="-79"/>
                  <a:cs typeface="Rubik" pitchFamily="2" charset="-79"/>
                </a:rPr>
                <a:t> </a:t>
              </a:r>
              <a:r>
                <a:rPr lang="en-US" sz="1400" spc="-6" dirty="0">
                  <a:solidFill>
                    <a:srgbClr val="231F20"/>
                  </a:solidFill>
                  <a:latin typeface="Rubik" pitchFamily="2" charset="-79"/>
                  <a:cs typeface="Rubik" pitchFamily="2" charset="-79"/>
                </a:rPr>
                <a:t>Bryan, </a:t>
              </a:r>
              <a:r>
                <a:rPr lang="en-US" sz="1400" dirty="0">
                  <a:solidFill>
                    <a:srgbClr val="231F20"/>
                  </a:solidFill>
                  <a:latin typeface="Rubik" pitchFamily="2" charset="-79"/>
                  <a:cs typeface="Rubik" pitchFamily="2" charset="-79"/>
                </a:rPr>
                <a:t>Karim,</a:t>
              </a:r>
              <a:r>
                <a:rPr lang="en-US" sz="1400" spc="-91"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and</a:t>
              </a:r>
              <a:r>
                <a:rPr lang="en-US" sz="1400" spc="-88" dirty="0">
                  <a:solidFill>
                    <a:srgbClr val="231F20"/>
                  </a:solidFill>
                  <a:latin typeface="Rubik" pitchFamily="2" charset="-79"/>
                  <a:cs typeface="Rubik" pitchFamily="2" charset="-79"/>
                </a:rPr>
                <a:t> </a:t>
              </a:r>
              <a:r>
                <a:rPr lang="en-US" sz="1400" spc="-12" dirty="0">
                  <a:solidFill>
                    <a:srgbClr val="231F20"/>
                  </a:solidFill>
                  <a:latin typeface="Rubik" pitchFamily="2" charset="-79"/>
                  <a:cs typeface="Rubik" pitchFamily="2" charset="-79"/>
                </a:rPr>
                <a:t>George.</a:t>
              </a:r>
              <a:r>
                <a:rPr lang="en-US" sz="1400" spc="-88"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My</a:t>
              </a:r>
              <a:r>
                <a:rPr lang="en-US" sz="1400" spc="-124"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son</a:t>
              </a:r>
              <a:r>
                <a:rPr lang="en-US" sz="1400" spc="-121"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wants</a:t>
              </a:r>
              <a:r>
                <a:rPr lang="en-US" sz="1400" spc="-88"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me</a:t>
              </a:r>
              <a:r>
                <a:rPr lang="en-US" sz="1400" spc="-118"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to</a:t>
              </a:r>
              <a:r>
                <a:rPr lang="en-US" sz="1400" spc="-88"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buy</a:t>
              </a:r>
              <a:r>
                <a:rPr lang="en-US" sz="1400" spc="-127"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a</a:t>
              </a:r>
              <a:r>
                <a:rPr lang="en-US" sz="1400" spc="-124" dirty="0">
                  <a:solidFill>
                    <a:srgbClr val="231F20"/>
                  </a:solidFill>
                  <a:latin typeface="Rubik" pitchFamily="2" charset="-79"/>
                  <a:cs typeface="Rubik" pitchFamily="2" charset="-79"/>
                </a:rPr>
                <a:t> </a:t>
              </a:r>
              <a:r>
                <a:rPr lang="en-US" sz="1400" spc="-6" dirty="0" err="1">
                  <a:solidFill>
                    <a:srgbClr val="231F20"/>
                  </a:solidFill>
                  <a:latin typeface="Rubik" pitchFamily="2" charset="-79"/>
                  <a:cs typeface="Rubik" pitchFamily="2" charset="-79"/>
                </a:rPr>
                <a:t>lambo</a:t>
              </a:r>
              <a:r>
                <a:rPr lang="en-US" sz="1400" spc="-6" dirty="0">
                  <a:solidFill>
                    <a:srgbClr val="231F20"/>
                  </a:solidFill>
                  <a:latin typeface="Rubik" pitchFamily="2" charset="-79"/>
                  <a:cs typeface="Rubik" pitchFamily="2" charset="-79"/>
                </a:rPr>
                <a:t>,</a:t>
              </a:r>
              <a:r>
                <a:rPr lang="en-US" sz="1400" spc="-88"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but</a:t>
              </a:r>
              <a:r>
                <a:rPr lang="en-US" sz="1400" spc="-118" dirty="0">
                  <a:solidFill>
                    <a:srgbClr val="231F20"/>
                  </a:solidFill>
                  <a:latin typeface="Rubik" pitchFamily="2" charset="-79"/>
                  <a:cs typeface="Rubik" pitchFamily="2" charset="-79"/>
                </a:rPr>
                <a:t> </a:t>
              </a:r>
              <a:r>
                <a:rPr lang="en-US" sz="1400" spc="-12" dirty="0">
                  <a:solidFill>
                    <a:srgbClr val="231F20"/>
                  </a:solidFill>
                  <a:latin typeface="Rubik" pitchFamily="2" charset="-79"/>
                  <a:cs typeface="Rubik" pitchFamily="2" charset="-79"/>
                </a:rPr>
                <a:t>that’s</a:t>
              </a:r>
              <a:r>
                <a:rPr lang="en-US" sz="1400" spc="-88"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not</a:t>
              </a:r>
              <a:r>
                <a:rPr lang="en-US" sz="1400" spc="-88" dirty="0">
                  <a:solidFill>
                    <a:srgbClr val="231F20"/>
                  </a:solidFill>
                  <a:latin typeface="Rubik" pitchFamily="2" charset="-79"/>
                  <a:cs typeface="Rubik" pitchFamily="2" charset="-79"/>
                </a:rPr>
                <a:t> </a:t>
              </a:r>
              <a:r>
                <a:rPr lang="en-US" sz="1400" dirty="0" err="1">
                  <a:solidFill>
                    <a:srgbClr val="231F20"/>
                  </a:solidFill>
                  <a:latin typeface="Rubik" pitchFamily="2" charset="-79"/>
                  <a:cs typeface="Rubik" pitchFamily="2" charset="-79"/>
                </a:rPr>
                <a:t>gonna</a:t>
              </a:r>
              <a:r>
                <a:rPr lang="en-US" sz="1400" spc="-121"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happen.</a:t>
              </a:r>
              <a:r>
                <a:rPr lang="en-US" sz="1400" spc="-88" dirty="0">
                  <a:solidFill>
                    <a:srgbClr val="231F20"/>
                  </a:solidFill>
                  <a:latin typeface="Rubik" pitchFamily="2" charset="-79"/>
                  <a:cs typeface="Rubik" pitchFamily="2" charset="-79"/>
                </a:rPr>
                <a:t> </a:t>
              </a:r>
              <a:r>
                <a:rPr lang="en-US" sz="1400" b="1" spc="-6" dirty="0">
                  <a:solidFill>
                    <a:srgbClr val="231F20"/>
                  </a:solidFill>
                  <a:latin typeface="Rubik" pitchFamily="2" charset="-79"/>
                  <a:cs typeface="Rubik" pitchFamily="2" charset="-79"/>
                </a:rPr>
                <a:t>Maybe</a:t>
              </a:r>
              <a:r>
                <a:rPr lang="en-US" sz="1400" b="1" spc="-79" dirty="0">
                  <a:solidFill>
                    <a:srgbClr val="231F20"/>
                  </a:solidFill>
                  <a:latin typeface="Rubik" pitchFamily="2" charset="-79"/>
                  <a:cs typeface="Rubik" pitchFamily="2" charset="-79"/>
                </a:rPr>
                <a:t> </a:t>
              </a:r>
              <a:r>
                <a:rPr lang="en-US" sz="1400" b="1" spc="-30" dirty="0">
                  <a:solidFill>
                    <a:srgbClr val="231F20"/>
                  </a:solidFill>
                  <a:latin typeface="Rubik" pitchFamily="2" charset="-79"/>
                  <a:cs typeface="Rubik" pitchFamily="2" charset="-79"/>
                </a:rPr>
                <a:t>a </a:t>
              </a:r>
              <a:r>
                <a:rPr lang="en-US" sz="1400" b="1" spc="-6" dirty="0">
                  <a:solidFill>
                    <a:srgbClr val="231F20"/>
                  </a:solidFill>
                  <a:latin typeface="Rubik" pitchFamily="2" charset="-79"/>
                  <a:cs typeface="Rubik" pitchFamily="2" charset="-79"/>
                </a:rPr>
                <a:t>beautiful</a:t>
              </a:r>
              <a:r>
                <a:rPr lang="en-US" sz="1400" b="1" spc="-91" dirty="0">
                  <a:solidFill>
                    <a:srgbClr val="231F20"/>
                  </a:solidFill>
                  <a:latin typeface="Rubik" pitchFamily="2" charset="-79"/>
                  <a:cs typeface="Rubik" pitchFamily="2" charset="-79"/>
                </a:rPr>
                <a:t> </a:t>
              </a:r>
              <a:r>
                <a:rPr lang="en-US" sz="1400" b="1" spc="-6" dirty="0">
                  <a:solidFill>
                    <a:srgbClr val="231F20"/>
                  </a:solidFill>
                  <a:latin typeface="Rubik" pitchFamily="2" charset="-79"/>
                  <a:cs typeface="Rubik" pitchFamily="2" charset="-79"/>
                </a:rPr>
                <a:t>classic</a:t>
              </a:r>
              <a:r>
                <a:rPr lang="en-US" sz="1400" b="1" spc="-64" dirty="0">
                  <a:solidFill>
                    <a:srgbClr val="231F20"/>
                  </a:solidFill>
                  <a:latin typeface="Rubik" pitchFamily="2" charset="-79"/>
                  <a:cs typeface="Rubik" pitchFamily="2" charset="-79"/>
                </a:rPr>
                <a:t> </a:t>
              </a:r>
              <a:r>
                <a:rPr lang="en-US" sz="1400" b="1" spc="-12" dirty="0">
                  <a:solidFill>
                    <a:srgbClr val="231F20"/>
                  </a:solidFill>
                  <a:latin typeface="Rubik" pitchFamily="2" charset="-79"/>
                  <a:cs typeface="Rubik" pitchFamily="2" charset="-79"/>
                </a:rPr>
                <a:t>car!</a:t>
              </a:r>
              <a:endParaRPr lang="en-US" sz="1400" dirty="0">
                <a:latin typeface="Rubik" pitchFamily="2" charset="-79"/>
                <a:cs typeface="Rubik" pitchFamily="2" charset="-79"/>
              </a:endParaRPr>
            </a:p>
          </p:txBody>
        </p:sp>
        <p:sp>
          <p:nvSpPr>
            <p:cNvPr id="32" name="object 19">
              <a:extLst>
                <a:ext uri="{FF2B5EF4-FFF2-40B4-BE49-F238E27FC236}">
                  <a16:creationId xmlns:a16="http://schemas.microsoft.com/office/drawing/2014/main" id="{1200BE12-5287-B27D-DCE3-E648054D9AFB}"/>
                </a:ext>
              </a:extLst>
            </p:cNvPr>
            <p:cNvSpPr txBox="1"/>
            <p:nvPr/>
          </p:nvSpPr>
          <p:spPr>
            <a:xfrm>
              <a:off x="5411164" y="4307250"/>
              <a:ext cx="1990784" cy="179675"/>
            </a:xfrm>
            <a:prstGeom prst="rect">
              <a:avLst/>
            </a:prstGeom>
          </p:spPr>
          <p:txBody>
            <a:bodyPr vert="horz" wrap="square" lIns="0" tIns="6931" rIns="0" bIns="0" rtlCol="0">
              <a:spAutoFit/>
            </a:bodyPr>
            <a:lstStyle/>
            <a:p>
              <a:pPr marL="7701">
                <a:spcBef>
                  <a:spcPts val="55"/>
                </a:spcBef>
              </a:pPr>
              <a:r>
                <a:rPr lang="en-US" sz="1122" b="1" dirty="0">
                  <a:solidFill>
                    <a:srgbClr val="020303"/>
                  </a:solidFill>
                  <a:latin typeface="Rubik" pitchFamily="2" charset="-79"/>
                  <a:cs typeface="Rubik" pitchFamily="2" charset="-79"/>
                </a:rPr>
                <a:t>Mohammed  </a:t>
              </a:r>
              <a:r>
                <a:rPr lang="en-US" sz="1000" dirty="0">
                  <a:solidFill>
                    <a:srgbClr val="020303"/>
                  </a:solidFill>
                  <a:latin typeface="Rubik" pitchFamily="2" charset="-79"/>
                  <a:cs typeface="Rubik" pitchFamily="2" charset="-79"/>
                </a:rPr>
                <a:t>12:19 p.m.</a:t>
              </a:r>
              <a:endParaRPr sz="1001" dirty="0">
                <a:latin typeface="Rubik" pitchFamily="2" charset="-79"/>
                <a:cs typeface="Rubik" pitchFamily="2" charset="-79"/>
              </a:endParaRPr>
            </a:p>
          </p:txBody>
        </p:sp>
      </p:grpSp>
      <p:grpSp>
        <p:nvGrpSpPr>
          <p:cNvPr id="40" name="Group 39">
            <a:extLst>
              <a:ext uri="{FF2B5EF4-FFF2-40B4-BE49-F238E27FC236}">
                <a16:creationId xmlns:a16="http://schemas.microsoft.com/office/drawing/2014/main" id="{C201374C-8E43-0CFC-B9F1-FEC7608DE60D}"/>
              </a:ext>
            </a:extLst>
          </p:cNvPr>
          <p:cNvGrpSpPr/>
          <p:nvPr/>
        </p:nvGrpSpPr>
        <p:grpSpPr>
          <a:xfrm>
            <a:off x="5108991" y="2056048"/>
            <a:ext cx="246056" cy="246056"/>
            <a:chOff x="3427779" y="2055937"/>
            <a:chExt cx="246056" cy="246056"/>
          </a:xfrm>
        </p:grpSpPr>
        <p:sp>
          <p:nvSpPr>
            <p:cNvPr id="41" name="object 9">
              <a:extLst>
                <a:ext uri="{FF2B5EF4-FFF2-40B4-BE49-F238E27FC236}">
                  <a16:creationId xmlns:a16="http://schemas.microsoft.com/office/drawing/2014/main" id="{3CE25E01-2E60-2463-A1B8-AD2BA0DB9C1C}"/>
                </a:ext>
              </a:extLst>
            </p:cNvPr>
            <p:cNvSpPr/>
            <p:nvPr/>
          </p:nvSpPr>
          <p:spPr>
            <a:xfrm>
              <a:off x="3427779" y="2055937"/>
              <a:ext cx="246056" cy="246056"/>
            </a:xfrm>
            <a:custGeom>
              <a:avLst/>
              <a:gdLst/>
              <a:ahLst/>
              <a:cxnLst/>
              <a:rect l="l" t="t" r="r" b="b"/>
              <a:pathLst>
                <a:path w="405765" h="405764">
                  <a:moveTo>
                    <a:pt x="202695" y="0"/>
                  </a:moveTo>
                  <a:lnTo>
                    <a:pt x="156219" y="5353"/>
                  </a:lnTo>
                  <a:lnTo>
                    <a:pt x="113555" y="20602"/>
                  </a:lnTo>
                  <a:lnTo>
                    <a:pt x="75920" y="44530"/>
                  </a:lnTo>
                  <a:lnTo>
                    <a:pt x="44530" y="75920"/>
                  </a:lnTo>
                  <a:lnTo>
                    <a:pt x="20602" y="113555"/>
                  </a:lnTo>
                  <a:lnTo>
                    <a:pt x="5353" y="156219"/>
                  </a:lnTo>
                  <a:lnTo>
                    <a:pt x="0" y="202695"/>
                  </a:lnTo>
                  <a:lnTo>
                    <a:pt x="5353" y="249171"/>
                  </a:lnTo>
                  <a:lnTo>
                    <a:pt x="20602" y="291837"/>
                  </a:lnTo>
                  <a:lnTo>
                    <a:pt x="44530" y="329474"/>
                  </a:lnTo>
                  <a:lnTo>
                    <a:pt x="75920" y="360866"/>
                  </a:lnTo>
                  <a:lnTo>
                    <a:pt x="113555" y="384796"/>
                  </a:lnTo>
                  <a:lnTo>
                    <a:pt x="156219" y="400047"/>
                  </a:lnTo>
                  <a:lnTo>
                    <a:pt x="202695" y="405401"/>
                  </a:lnTo>
                  <a:lnTo>
                    <a:pt x="249175" y="400047"/>
                  </a:lnTo>
                  <a:lnTo>
                    <a:pt x="291841" y="384796"/>
                  </a:lnTo>
                  <a:lnTo>
                    <a:pt x="329478" y="360866"/>
                  </a:lnTo>
                  <a:lnTo>
                    <a:pt x="360870" y="329474"/>
                  </a:lnTo>
                  <a:lnTo>
                    <a:pt x="384798" y="291837"/>
                  </a:lnTo>
                  <a:lnTo>
                    <a:pt x="400047" y="249171"/>
                  </a:lnTo>
                  <a:lnTo>
                    <a:pt x="405401" y="202695"/>
                  </a:lnTo>
                  <a:lnTo>
                    <a:pt x="400047" y="156219"/>
                  </a:lnTo>
                  <a:lnTo>
                    <a:pt x="384798" y="113555"/>
                  </a:lnTo>
                  <a:lnTo>
                    <a:pt x="360870" y="75920"/>
                  </a:lnTo>
                  <a:lnTo>
                    <a:pt x="329478" y="44530"/>
                  </a:lnTo>
                  <a:lnTo>
                    <a:pt x="291841" y="20602"/>
                  </a:lnTo>
                  <a:lnTo>
                    <a:pt x="249175" y="5353"/>
                  </a:lnTo>
                  <a:lnTo>
                    <a:pt x="202695" y="0"/>
                  </a:lnTo>
                  <a:close/>
                </a:path>
              </a:pathLst>
            </a:custGeom>
            <a:solidFill>
              <a:srgbClr val="FEC116"/>
            </a:solidFill>
          </p:spPr>
          <p:txBody>
            <a:bodyPr wrap="square" lIns="0" tIns="0" rIns="0" bIns="0" rtlCol="0"/>
            <a:lstStyle/>
            <a:p>
              <a:endParaRPr sz="1092"/>
            </a:p>
          </p:txBody>
        </p:sp>
        <p:pic>
          <p:nvPicPr>
            <p:cNvPr id="42" name="object 10">
              <a:extLst>
                <a:ext uri="{FF2B5EF4-FFF2-40B4-BE49-F238E27FC236}">
                  <a16:creationId xmlns:a16="http://schemas.microsoft.com/office/drawing/2014/main" id="{3EF4F4EE-1303-DF1D-E300-422195E6FF9A}"/>
                </a:ext>
              </a:extLst>
            </p:cNvPr>
            <p:cNvPicPr/>
            <p:nvPr/>
          </p:nvPicPr>
          <p:blipFill>
            <a:blip r:embed="rId4" cstate="print"/>
            <a:stretch>
              <a:fillRect/>
            </a:stretch>
          </p:blipFill>
          <p:spPr>
            <a:xfrm>
              <a:off x="3477541" y="2137460"/>
              <a:ext cx="146312" cy="164312"/>
            </a:xfrm>
            <a:prstGeom prst="rect">
              <a:avLst/>
            </a:prstGeom>
          </p:spPr>
        </p:pic>
      </p:grpSp>
      <p:sp>
        <p:nvSpPr>
          <p:cNvPr id="47" name="Rounded Rectangle 46">
            <a:extLst>
              <a:ext uri="{FF2B5EF4-FFF2-40B4-BE49-F238E27FC236}">
                <a16:creationId xmlns:a16="http://schemas.microsoft.com/office/drawing/2014/main" id="{FE9256D1-A43F-4A93-6DB8-0F6334ED2DDE}"/>
              </a:ext>
            </a:extLst>
          </p:cNvPr>
          <p:cNvSpPr/>
          <p:nvPr/>
        </p:nvSpPr>
        <p:spPr>
          <a:xfrm>
            <a:off x="4779889" y="3847892"/>
            <a:ext cx="7047914" cy="1037253"/>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bject 18">
            <a:extLst>
              <a:ext uri="{FF2B5EF4-FFF2-40B4-BE49-F238E27FC236}">
                <a16:creationId xmlns:a16="http://schemas.microsoft.com/office/drawing/2014/main" id="{B09425DF-A226-873C-F92D-B0F5FCD177CD}"/>
              </a:ext>
            </a:extLst>
          </p:cNvPr>
          <p:cNvSpPr txBox="1"/>
          <p:nvPr/>
        </p:nvSpPr>
        <p:spPr>
          <a:xfrm>
            <a:off x="5102494" y="4446905"/>
            <a:ext cx="6559011" cy="222442"/>
          </a:xfrm>
          <a:prstGeom prst="rect">
            <a:avLst/>
          </a:prstGeom>
        </p:spPr>
        <p:txBody>
          <a:bodyPr vert="horz" wrap="square" lIns="0" tIns="6931" rIns="0" bIns="0" rtlCol="0">
            <a:spAutoFit/>
          </a:bodyPr>
          <a:lstStyle/>
          <a:p>
            <a:pPr marL="7701">
              <a:spcBef>
                <a:spcPts val="82"/>
              </a:spcBef>
            </a:pPr>
            <a:r>
              <a:rPr lang="en-US" sz="1400" dirty="0">
                <a:solidFill>
                  <a:srgbClr val="231F20"/>
                </a:solidFill>
                <a:latin typeface="Rubik" pitchFamily="2" charset="-79"/>
                <a:cs typeface="Rubik" pitchFamily="2" charset="-79"/>
              </a:rPr>
              <a:t>First</a:t>
            </a:r>
            <a:r>
              <a:rPr lang="en-US" sz="1400" spc="-49"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10</a:t>
            </a:r>
            <a:r>
              <a:rPr lang="en-US" sz="1400" spc="-15"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days</a:t>
            </a:r>
            <a:r>
              <a:rPr lang="en-US" sz="1400" spc="-12"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of</a:t>
            </a:r>
            <a:r>
              <a:rPr lang="en-US" sz="1400" spc="-79"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May</a:t>
            </a:r>
            <a:r>
              <a:rPr lang="en-US" sz="1400" spc="-55" dirty="0">
                <a:solidFill>
                  <a:srgbClr val="231F20"/>
                </a:solidFill>
                <a:latin typeface="Rubik" pitchFamily="2" charset="-79"/>
                <a:cs typeface="Rubik" pitchFamily="2" charset="-79"/>
              </a:rPr>
              <a:t> </a:t>
            </a:r>
            <a:r>
              <a:rPr lang="en-US" sz="1400" dirty="0">
                <a:solidFill>
                  <a:srgbClr val="231F20"/>
                </a:solidFill>
                <a:latin typeface="Rubik" pitchFamily="2" charset="-79"/>
                <a:cs typeface="Rubik" pitchFamily="2" charset="-79"/>
              </a:rPr>
              <a:t>and</a:t>
            </a:r>
            <a:r>
              <a:rPr lang="en-US" sz="1400" spc="-12"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my</a:t>
            </a:r>
            <a:r>
              <a:rPr lang="en-US" sz="1400" b="1" spc="-49"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account</a:t>
            </a:r>
            <a:r>
              <a:rPr lang="en-US" sz="1400" b="1" spc="-12"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is</a:t>
            </a:r>
            <a:r>
              <a:rPr lang="en-US" sz="1400" b="1" spc="-15" dirty="0">
                <a:solidFill>
                  <a:srgbClr val="231F20"/>
                </a:solidFill>
                <a:latin typeface="Rubik" pitchFamily="2" charset="-79"/>
                <a:cs typeface="Rubik" pitchFamily="2" charset="-79"/>
              </a:rPr>
              <a:t> </a:t>
            </a:r>
            <a:r>
              <a:rPr lang="en-US" sz="1400" b="1" dirty="0">
                <a:solidFill>
                  <a:srgbClr val="231F20"/>
                </a:solidFill>
                <a:latin typeface="Rubik" pitchFamily="2" charset="-79"/>
                <a:cs typeface="Rubik" pitchFamily="2" charset="-79"/>
              </a:rPr>
              <a:t>up</a:t>
            </a:r>
            <a:r>
              <a:rPr lang="en-US" sz="1400" b="1" spc="-12" dirty="0">
                <a:solidFill>
                  <a:srgbClr val="231F20"/>
                </a:solidFill>
                <a:latin typeface="Rubik" pitchFamily="2" charset="-79"/>
                <a:cs typeface="Rubik" pitchFamily="2" charset="-79"/>
              </a:rPr>
              <a:t> 53%</a:t>
            </a:r>
            <a:r>
              <a:rPr lang="en-US" sz="1400" spc="-12" dirty="0">
                <a:solidFill>
                  <a:srgbClr val="231F20"/>
                </a:solidFill>
                <a:latin typeface="Rubik" pitchFamily="2" charset="-79"/>
                <a:cs typeface="Rubik" pitchFamily="2" charset="-79"/>
              </a:rPr>
              <a:t>.</a:t>
            </a:r>
            <a:endParaRPr lang="en-US" sz="1400" dirty="0">
              <a:latin typeface="Rubik" pitchFamily="2" charset="-79"/>
              <a:cs typeface="Rubik" pitchFamily="2" charset="-79"/>
            </a:endParaRPr>
          </a:p>
        </p:txBody>
      </p:sp>
      <p:sp>
        <p:nvSpPr>
          <p:cNvPr id="49" name="object 19">
            <a:extLst>
              <a:ext uri="{FF2B5EF4-FFF2-40B4-BE49-F238E27FC236}">
                <a16:creationId xmlns:a16="http://schemas.microsoft.com/office/drawing/2014/main" id="{4844E4A8-ADC4-C89C-5A82-F536934E591D}"/>
              </a:ext>
            </a:extLst>
          </p:cNvPr>
          <p:cNvSpPr txBox="1"/>
          <p:nvPr/>
        </p:nvSpPr>
        <p:spPr>
          <a:xfrm>
            <a:off x="5411164" y="4098258"/>
            <a:ext cx="1990784" cy="179675"/>
          </a:xfrm>
          <a:prstGeom prst="rect">
            <a:avLst/>
          </a:prstGeom>
        </p:spPr>
        <p:txBody>
          <a:bodyPr vert="horz" wrap="square" lIns="0" tIns="6931" rIns="0" bIns="0" rtlCol="0">
            <a:spAutoFit/>
          </a:bodyPr>
          <a:lstStyle/>
          <a:p>
            <a:pPr marL="7701">
              <a:spcBef>
                <a:spcPts val="55"/>
              </a:spcBef>
            </a:pPr>
            <a:r>
              <a:rPr lang="en-US" sz="1122" b="1" dirty="0">
                <a:solidFill>
                  <a:srgbClr val="020303"/>
                </a:solidFill>
                <a:latin typeface="Rubik" pitchFamily="2" charset="-79"/>
                <a:cs typeface="Rubik" pitchFamily="2" charset="-79"/>
              </a:rPr>
              <a:t>Thom  </a:t>
            </a:r>
            <a:r>
              <a:rPr lang="en-US" sz="1000" dirty="0">
                <a:solidFill>
                  <a:srgbClr val="020303"/>
                </a:solidFill>
                <a:latin typeface="Rubik" pitchFamily="2" charset="-79"/>
                <a:cs typeface="Rubik" pitchFamily="2" charset="-79"/>
              </a:rPr>
              <a:t>11:57 a.m.</a:t>
            </a:r>
            <a:endParaRPr sz="1001" dirty="0">
              <a:latin typeface="Rubik" pitchFamily="2" charset="-79"/>
              <a:cs typeface="Rubik" pitchFamily="2" charset="-79"/>
            </a:endParaRPr>
          </a:p>
        </p:txBody>
      </p:sp>
      <p:grpSp>
        <p:nvGrpSpPr>
          <p:cNvPr id="52" name="Group 51">
            <a:extLst>
              <a:ext uri="{FF2B5EF4-FFF2-40B4-BE49-F238E27FC236}">
                <a16:creationId xmlns:a16="http://schemas.microsoft.com/office/drawing/2014/main" id="{FA2F17F6-3226-6E11-12B8-1BC082847A04}"/>
              </a:ext>
            </a:extLst>
          </p:cNvPr>
          <p:cNvGrpSpPr/>
          <p:nvPr/>
        </p:nvGrpSpPr>
        <p:grpSpPr>
          <a:xfrm>
            <a:off x="5108991" y="4075087"/>
            <a:ext cx="246056" cy="246056"/>
            <a:chOff x="536991" y="4628788"/>
            <a:chExt cx="246056" cy="246056"/>
          </a:xfrm>
        </p:grpSpPr>
        <p:sp>
          <p:nvSpPr>
            <p:cNvPr id="50" name="object 18">
              <a:extLst>
                <a:ext uri="{FF2B5EF4-FFF2-40B4-BE49-F238E27FC236}">
                  <a16:creationId xmlns:a16="http://schemas.microsoft.com/office/drawing/2014/main" id="{1D86FCC9-193F-791D-DA90-E1B9227FB198}"/>
                </a:ext>
              </a:extLst>
            </p:cNvPr>
            <p:cNvSpPr/>
            <p:nvPr/>
          </p:nvSpPr>
          <p:spPr>
            <a:xfrm>
              <a:off x="536991" y="4628788"/>
              <a:ext cx="246056" cy="246056"/>
            </a:xfrm>
            <a:custGeom>
              <a:avLst/>
              <a:gdLst/>
              <a:ahLst/>
              <a:cxnLst/>
              <a:rect l="l" t="t" r="r" b="b"/>
              <a:pathLst>
                <a:path w="405765" h="405765">
                  <a:moveTo>
                    <a:pt x="202695" y="0"/>
                  </a:moveTo>
                  <a:lnTo>
                    <a:pt x="156219" y="5353"/>
                  </a:lnTo>
                  <a:lnTo>
                    <a:pt x="113555" y="20602"/>
                  </a:lnTo>
                  <a:lnTo>
                    <a:pt x="75920" y="44530"/>
                  </a:lnTo>
                  <a:lnTo>
                    <a:pt x="44530" y="75920"/>
                  </a:lnTo>
                  <a:lnTo>
                    <a:pt x="20602" y="113555"/>
                  </a:lnTo>
                  <a:lnTo>
                    <a:pt x="5353" y="156219"/>
                  </a:lnTo>
                  <a:lnTo>
                    <a:pt x="0" y="202695"/>
                  </a:lnTo>
                  <a:lnTo>
                    <a:pt x="5353" y="249171"/>
                  </a:lnTo>
                  <a:lnTo>
                    <a:pt x="20602" y="291837"/>
                  </a:lnTo>
                  <a:lnTo>
                    <a:pt x="44530" y="329474"/>
                  </a:lnTo>
                  <a:lnTo>
                    <a:pt x="75920" y="360866"/>
                  </a:lnTo>
                  <a:lnTo>
                    <a:pt x="113555" y="384796"/>
                  </a:lnTo>
                  <a:lnTo>
                    <a:pt x="156219" y="400047"/>
                  </a:lnTo>
                  <a:lnTo>
                    <a:pt x="202695" y="405401"/>
                  </a:lnTo>
                  <a:lnTo>
                    <a:pt x="249175" y="400047"/>
                  </a:lnTo>
                  <a:lnTo>
                    <a:pt x="291841" y="384796"/>
                  </a:lnTo>
                  <a:lnTo>
                    <a:pt x="329478" y="360866"/>
                  </a:lnTo>
                  <a:lnTo>
                    <a:pt x="360870" y="329474"/>
                  </a:lnTo>
                  <a:lnTo>
                    <a:pt x="384798" y="291837"/>
                  </a:lnTo>
                  <a:lnTo>
                    <a:pt x="400047" y="249171"/>
                  </a:lnTo>
                  <a:lnTo>
                    <a:pt x="405401" y="202695"/>
                  </a:lnTo>
                  <a:lnTo>
                    <a:pt x="400047" y="156219"/>
                  </a:lnTo>
                  <a:lnTo>
                    <a:pt x="384798" y="113555"/>
                  </a:lnTo>
                  <a:lnTo>
                    <a:pt x="360870" y="75920"/>
                  </a:lnTo>
                  <a:lnTo>
                    <a:pt x="329478" y="44530"/>
                  </a:lnTo>
                  <a:lnTo>
                    <a:pt x="291841" y="20602"/>
                  </a:lnTo>
                  <a:lnTo>
                    <a:pt x="249175" y="5353"/>
                  </a:lnTo>
                  <a:lnTo>
                    <a:pt x="202695" y="0"/>
                  </a:lnTo>
                  <a:close/>
                </a:path>
              </a:pathLst>
            </a:custGeom>
            <a:solidFill>
              <a:srgbClr val="0CABB6"/>
            </a:solidFill>
          </p:spPr>
          <p:txBody>
            <a:bodyPr wrap="square" lIns="0" tIns="0" rIns="0" bIns="0" rtlCol="0"/>
            <a:lstStyle/>
            <a:p>
              <a:endParaRPr sz="1092"/>
            </a:p>
          </p:txBody>
        </p:sp>
        <p:pic>
          <p:nvPicPr>
            <p:cNvPr id="51" name="object 19">
              <a:extLst>
                <a:ext uri="{FF2B5EF4-FFF2-40B4-BE49-F238E27FC236}">
                  <a16:creationId xmlns:a16="http://schemas.microsoft.com/office/drawing/2014/main" id="{2638C017-D7EC-DC76-CEFF-5505470BF165}"/>
                </a:ext>
              </a:extLst>
            </p:cNvPr>
            <p:cNvPicPr/>
            <p:nvPr/>
          </p:nvPicPr>
          <p:blipFill>
            <a:blip r:embed="rId5" cstate="print"/>
            <a:stretch>
              <a:fillRect/>
            </a:stretch>
          </p:blipFill>
          <p:spPr>
            <a:xfrm>
              <a:off x="595870" y="4670034"/>
              <a:ext cx="128083" cy="204588"/>
            </a:xfrm>
            <a:prstGeom prst="rect">
              <a:avLst/>
            </a:prstGeom>
          </p:spPr>
        </p:pic>
      </p:grpSp>
      <p:sp>
        <p:nvSpPr>
          <p:cNvPr id="53" name="Subtitle 4">
            <a:extLst>
              <a:ext uri="{FF2B5EF4-FFF2-40B4-BE49-F238E27FC236}">
                <a16:creationId xmlns:a16="http://schemas.microsoft.com/office/drawing/2014/main" id="{A3695B35-CA3D-288B-B672-6151F2BA380F}"/>
              </a:ext>
            </a:extLst>
          </p:cNvPr>
          <p:cNvSpPr txBox="1">
            <a:spLocks/>
          </p:cNvSpPr>
          <p:nvPr/>
        </p:nvSpPr>
        <p:spPr>
          <a:xfrm>
            <a:off x="626073" y="1989438"/>
            <a:ext cx="4030419" cy="3645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spcBef>
                <a:spcPts val="2800"/>
              </a:spcBef>
              <a:buClr>
                <a:srgbClr val="76B900"/>
              </a:buClr>
            </a:pPr>
            <a:r>
              <a:rPr lang="en-US" sz="2800" dirty="0">
                <a:effectLst/>
                <a:latin typeface="Rubik" pitchFamily="2" charset="-79"/>
                <a:ea typeface="Calibri" panose="020F0502020204030204" pitchFamily="34" charset="0"/>
                <a:cs typeface="Rubik" pitchFamily="2" charset="-79"/>
              </a:rPr>
              <a:t>Mohammed </a:t>
            </a:r>
            <a:r>
              <a:rPr lang="en-US" sz="2800" b="1" dirty="0">
                <a:solidFill>
                  <a:srgbClr val="76B900"/>
                </a:solidFill>
                <a:highlight>
                  <a:srgbClr val="00FF00"/>
                </a:highlight>
                <a:latin typeface="Rubik" pitchFamily="2" charset="-79"/>
                <a:ea typeface="Calibri" panose="020F0502020204030204" pitchFamily="34" charset="0"/>
                <a:cs typeface="Rubik" pitchFamily="2" charset="-79"/>
              </a:rPr>
              <a:t>8</a:t>
            </a:r>
            <a:r>
              <a:rPr lang="en-US" sz="2800" b="1" dirty="0">
                <a:solidFill>
                  <a:srgbClr val="76B900"/>
                </a:solidFill>
                <a:effectLst/>
                <a:latin typeface="Rubik" pitchFamily="2" charset="-79"/>
                <a:ea typeface="Calibri" panose="020F0502020204030204" pitchFamily="34" charset="0"/>
                <a:cs typeface="Rubik" pitchFamily="2" charset="-79"/>
              </a:rPr>
              <a:t>X’d his portfolio </a:t>
            </a:r>
            <a:r>
              <a:rPr lang="en-US" sz="2800" dirty="0">
                <a:effectLst/>
                <a:latin typeface="Rubik" pitchFamily="2" charset="-79"/>
                <a:ea typeface="Calibri" panose="020F0502020204030204" pitchFamily="34" charset="0"/>
                <a:cs typeface="Rubik" pitchFamily="2" charset="-79"/>
              </a:rPr>
              <a:t>in just 4 months! </a:t>
            </a:r>
            <a:endParaRPr lang="en-US" sz="2800" b="0" i="0" dirty="0">
              <a:solidFill>
                <a:srgbClr val="000000"/>
              </a:solidFill>
              <a:effectLst/>
              <a:highlight>
                <a:srgbClr val="FFFFFF"/>
              </a:highlight>
              <a:latin typeface="Rubik" pitchFamily="2" charset="-79"/>
              <a:cs typeface="Rubik" pitchFamily="2" charset="-79"/>
            </a:endParaRPr>
          </a:p>
          <a:p>
            <a:pPr marL="342900" indent="-342900">
              <a:lnSpc>
                <a:spcPct val="100000"/>
              </a:lnSpc>
              <a:spcBef>
                <a:spcPts val="2800"/>
              </a:spcBef>
              <a:buClr>
                <a:srgbClr val="76B900"/>
              </a:buClr>
              <a:buFont typeface="Wingdings" pitchFamily="2" charset="2"/>
              <a:buChar char="§"/>
            </a:pPr>
            <a:r>
              <a:rPr lang="en-US" dirty="0">
                <a:solidFill>
                  <a:srgbClr val="000000"/>
                </a:solidFill>
                <a:latin typeface="Rubik" pitchFamily="2" charset="-79"/>
                <a:cs typeface="Rubik" pitchFamily="2" charset="-79"/>
              </a:rPr>
              <a:t>Tom grew his account by 53% in just 10 days!</a:t>
            </a:r>
            <a:endParaRPr lang="en-US" dirty="0">
              <a:latin typeface="Rubik" pitchFamily="2" charset="-79"/>
              <a:cs typeface="Rubik" pitchFamily="2" charset="-79"/>
            </a:endParaRPr>
          </a:p>
          <a:p>
            <a:pPr marL="0" indent="0">
              <a:lnSpc>
                <a:spcPct val="100000"/>
              </a:lnSpc>
              <a:spcBef>
                <a:spcPts val="2800"/>
              </a:spcBef>
              <a:buClr>
                <a:srgbClr val="76B900"/>
              </a:buClr>
              <a:buNone/>
            </a:pPr>
            <a:endParaRPr lang="en-US" dirty="0">
              <a:latin typeface="Rubik" pitchFamily="2" charset="-79"/>
              <a:cs typeface="Rubik" pitchFamily="2" charset="-79"/>
            </a:endParaRPr>
          </a:p>
        </p:txBody>
      </p:sp>
    </p:spTree>
  </p:cSld>
  <p:clrMapOvr>
    <a:masterClrMapping/>
  </p:clrMapOvr>
  <p:extLst>
    <p:ext uri="{6950BFC3-D8DA-4A85-94F7-54DA5524770B}">
      <p188:commentRel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object 6"/>
          <p:cNvGrpSpPr/>
          <p:nvPr/>
        </p:nvGrpSpPr>
        <p:grpSpPr>
          <a:xfrm>
            <a:off x="5889811" y="1808017"/>
            <a:ext cx="5913383" cy="3899638"/>
            <a:chOff x="535171" y="3802035"/>
            <a:chExt cx="16555719" cy="5041265"/>
          </a:xfrm>
          <a:solidFill>
            <a:schemeClr val="bg1">
              <a:lumMod val="95000"/>
            </a:schemeClr>
          </a:solidFill>
        </p:grpSpPr>
        <p:sp>
          <p:nvSpPr>
            <p:cNvPr id="7" name="object 7"/>
            <p:cNvSpPr/>
            <p:nvPr/>
          </p:nvSpPr>
          <p:spPr>
            <a:xfrm>
              <a:off x="547871" y="3814735"/>
              <a:ext cx="16530319" cy="5015865"/>
            </a:xfrm>
            <a:custGeom>
              <a:avLst/>
              <a:gdLst/>
              <a:ahLst/>
              <a:cxnLst/>
              <a:rect l="l" t="t" r="r" b="b"/>
              <a:pathLst>
                <a:path w="16530319" h="5015865">
                  <a:moveTo>
                    <a:pt x="16226594" y="0"/>
                  </a:moveTo>
                  <a:lnTo>
                    <a:pt x="303655" y="0"/>
                  </a:lnTo>
                  <a:lnTo>
                    <a:pt x="254399" y="3974"/>
                  </a:lnTo>
                  <a:lnTo>
                    <a:pt x="207674" y="15480"/>
                  </a:lnTo>
                  <a:lnTo>
                    <a:pt x="164104" y="33894"/>
                  </a:lnTo>
                  <a:lnTo>
                    <a:pt x="124317" y="58588"/>
                  </a:lnTo>
                  <a:lnTo>
                    <a:pt x="88935" y="88939"/>
                  </a:lnTo>
                  <a:lnTo>
                    <a:pt x="58585" y="124321"/>
                  </a:lnTo>
                  <a:lnTo>
                    <a:pt x="33892" y="164109"/>
                  </a:lnTo>
                  <a:lnTo>
                    <a:pt x="15479" y="207678"/>
                  </a:lnTo>
                  <a:lnTo>
                    <a:pt x="3974" y="254401"/>
                  </a:lnTo>
                  <a:lnTo>
                    <a:pt x="0" y="303655"/>
                  </a:lnTo>
                  <a:lnTo>
                    <a:pt x="0" y="4712128"/>
                  </a:lnTo>
                  <a:lnTo>
                    <a:pt x="3974" y="4761382"/>
                  </a:lnTo>
                  <a:lnTo>
                    <a:pt x="15479" y="4808106"/>
                  </a:lnTo>
                  <a:lnTo>
                    <a:pt x="33892" y="4851674"/>
                  </a:lnTo>
                  <a:lnTo>
                    <a:pt x="58585" y="4891462"/>
                  </a:lnTo>
                  <a:lnTo>
                    <a:pt x="88935" y="4926844"/>
                  </a:lnTo>
                  <a:lnTo>
                    <a:pt x="124317" y="4957195"/>
                  </a:lnTo>
                  <a:lnTo>
                    <a:pt x="164104" y="4981890"/>
                  </a:lnTo>
                  <a:lnTo>
                    <a:pt x="207674" y="5000303"/>
                  </a:lnTo>
                  <a:lnTo>
                    <a:pt x="254399" y="5011810"/>
                  </a:lnTo>
                  <a:lnTo>
                    <a:pt x="303655" y="5015784"/>
                  </a:lnTo>
                  <a:lnTo>
                    <a:pt x="16226594" y="5015784"/>
                  </a:lnTo>
                  <a:lnTo>
                    <a:pt x="16275848" y="5011810"/>
                  </a:lnTo>
                  <a:lnTo>
                    <a:pt x="16322572" y="5000303"/>
                  </a:lnTo>
                  <a:lnTo>
                    <a:pt x="16366141" y="4981890"/>
                  </a:lnTo>
                  <a:lnTo>
                    <a:pt x="16405928" y="4957195"/>
                  </a:lnTo>
                  <a:lnTo>
                    <a:pt x="16441310" y="4926844"/>
                  </a:lnTo>
                  <a:lnTo>
                    <a:pt x="16471661" y="4891462"/>
                  </a:lnTo>
                  <a:lnTo>
                    <a:pt x="16496356" y="4851674"/>
                  </a:lnTo>
                  <a:lnTo>
                    <a:pt x="16514769" y="4808106"/>
                  </a:lnTo>
                  <a:lnTo>
                    <a:pt x="16526276" y="4761382"/>
                  </a:lnTo>
                  <a:lnTo>
                    <a:pt x="16530250" y="4712128"/>
                  </a:lnTo>
                  <a:lnTo>
                    <a:pt x="16530250" y="303655"/>
                  </a:lnTo>
                  <a:lnTo>
                    <a:pt x="16526276" y="254401"/>
                  </a:lnTo>
                  <a:lnTo>
                    <a:pt x="16514769" y="207678"/>
                  </a:lnTo>
                  <a:lnTo>
                    <a:pt x="16496356" y="164109"/>
                  </a:lnTo>
                  <a:lnTo>
                    <a:pt x="16471661" y="124321"/>
                  </a:lnTo>
                  <a:lnTo>
                    <a:pt x="16441310" y="88939"/>
                  </a:lnTo>
                  <a:lnTo>
                    <a:pt x="16405928" y="58588"/>
                  </a:lnTo>
                  <a:lnTo>
                    <a:pt x="16366141" y="33894"/>
                  </a:lnTo>
                  <a:lnTo>
                    <a:pt x="16322572" y="15480"/>
                  </a:lnTo>
                  <a:lnTo>
                    <a:pt x="16275848" y="3974"/>
                  </a:lnTo>
                  <a:lnTo>
                    <a:pt x="16226594" y="0"/>
                  </a:lnTo>
                  <a:close/>
                </a:path>
              </a:pathLst>
            </a:custGeom>
            <a:grpFill/>
          </p:spPr>
          <p:txBody>
            <a:bodyPr wrap="square" lIns="0" tIns="0" rIns="0" bIns="0" rtlCol="0"/>
            <a:lstStyle/>
            <a:p>
              <a:endParaRPr sz="1092"/>
            </a:p>
          </p:txBody>
        </p:sp>
        <p:sp>
          <p:nvSpPr>
            <p:cNvPr id="8" name="object 8"/>
            <p:cNvSpPr/>
            <p:nvPr/>
          </p:nvSpPr>
          <p:spPr>
            <a:xfrm>
              <a:off x="547871" y="3814735"/>
              <a:ext cx="16530319" cy="5015865"/>
            </a:xfrm>
            <a:custGeom>
              <a:avLst/>
              <a:gdLst/>
              <a:ahLst/>
              <a:cxnLst/>
              <a:rect l="l" t="t" r="r" b="b"/>
              <a:pathLst>
                <a:path w="16530319" h="5015865">
                  <a:moveTo>
                    <a:pt x="16226594" y="5015784"/>
                  </a:moveTo>
                  <a:lnTo>
                    <a:pt x="303655" y="5015784"/>
                  </a:lnTo>
                  <a:lnTo>
                    <a:pt x="254399" y="5011810"/>
                  </a:lnTo>
                  <a:lnTo>
                    <a:pt x="207674" y="5000303"/>
                  </a:lnTo>
                  <a:lnTo>
                    <a:pt x="164104" y="4981890"/>
                  </a:lnTo>
                  <a:lnTo>
                    <a:pt x="124317" y="4957195"/>
                  </a:lnTo>
                  <a:lnTo>
                    <a:pt x="88935" y="4926844"/>
                  </a:lnTo>
                  <a:lnTo>
                    <a:pt x="58585" y="4891462"/>
                  </a:lnTo>
                  <a:lnTo>
                    <a:pt x="33892" y="4851674"/>
                  </a:lnTo>
                  <a:lnTo>
                    <a:pt x="15479" y="4808106"/>
                  </a:lnTo>
                  <a:lnTo>
                    <a:pt x="3974" y="4761382"/>
                  </a:lnTo>
                  <a:lnTo>
                    <a:pt x="0" y="4712128"/>
                  </a:lnTo>
                  <a:lnTo>
                    <a:pt x="0" y="303655"/>
                  </a:lnTo>
                  <a:lnTo>
                    <a:pt x="3974" y="254401"/>
                  </a:lnTo>
                  <a:lnTo>
                    <a:pt x="15479" y="207678"/>
                  </a:lnTo>
                  <a:lnTo>
                    <a:pt x="33892" y="164109"/>
                  </a:lnTo>
                  <a:lnTo>
                    <a:pt x="58585" y="124321"/>
                  </a:lnTo>
                  <a:lnTo>
                    <a:pt x="88935" y="88939"/>
                  </a:lnTo>
                  <a:lnTo>
                    <a:pt x="124317" y="58588"/>
                  </a:lnTo>
                  <a:lnTo>
                    <a:pt x="164104" y="33894"/>
                  </a:lnTo>
                  <a:lnTo>
                    <a:pt x="207674" y="15480"/>
                  </a:lnTo>
                  <a:lnTo>
                    <a:pt x="254399" y="3974"/>
                  </a:lnTo>
                  <a:lnTo>
                    <a:pt x="303655" y="0"/>
                  </a:lnTo>
                  <a:lnTo>
                    <a:pt x="16226594" y="0"/>
                  </a:lnTo>
                  <a:lnTo>
                    <a:pt x="16275848" y="3974"/>
                  </a:lnTo>
                  <a:lnTo>
                    <a:pt x="16322572" y="15480"/>
                  </a:lnTo>
                  <a:lnTo>
                    <a:pt x="16366141" y="33894"/>
                  </a:lnTo>
                  <a:lnTo>
                    <a:pt x="16405928" y="58588"/>
                  </a:lnTo>
                  <a:lnTo>
                    <a:pt x="16441310" y="88939"/>
                  </a:lnTo>
                  <a:lnTo>
                    <a:pt x="16471661" y="124321"/>
                  </a:lnTo>
                  <a:lnTo>
                    <a:pt x="16496356" y="164109"/>
                  </a:lnTo>
                  <a:lnTo>
                    <a:pt x="16514769" y="207678"/>
                  </a:lnTo>
                  <a:lnTo>
                    <a:pt x="16526276" y="254401"/>
                  </a:lnTo>
                  <a:lnTo>
                    <a:pt x="16530250" y="303655"/>
                  </a:lnTo>
                  <a:lnTo>
                    <a:pt x="16530250" y="4712128"/>
                  </a:lnTo>
                  <a:lnTo>
                    <a:pt x="16526276" y="4761382"/>
                  </a:lnTo>
                  <a:lnTo>
                    <a:pt x="16514769" y="4808106"/>
                  </a:lnTo>
                  <a:lnTo>
                    <a:pt x="16496356" y="4851674"/>
                  </a:lnTo>
                  <a:lnTo>
                    <a:pt x="16471661" y="4891462"/>
                  </a:lnTo>
                  <a:lnTo>
                    <a:pt x="16441310" y="4926844"/>
                  </a:lnTo>
                  <a:lnTo>
                    <a:pt x="16405928" y="4957195"/>
                  </a:lnTo>
                  <a:lnTo>
                    <a:pt x="16366141" y="4981890"/>
                  </a:lnTo>
                  <a:lnTo>
                    <a:pt x="16322572" y="5000303"/>
                  </a:lnTo>
                  <a:lnTo>
                    <a:pt x="16275848" y="5011810"/>
                  </a:lnTo>
                  <a:lnTo>
                    <a:pt x="16226594" y="5015784"/>
                  </a:lnTo>
                  <a:close/>
                </a:path>
              </a:pathLst>
            </a:custGeom>
            <a:grpFill/>
            <a:ln w="25192">
              <a:solidFill>
                <a:srgbClr val="231F20"/>
              </a:solidFill>
            </a:ln>
          </p:spPr>
          <p:txBody>
            <a:bodyPr wrap="square" lIns="0" tIns="0" rIns="0" bIns="0" rtlCol="0"/>
            <a:lstStyle/>
            <a:p>
              <a:endParaRPr sz="1092"/>
            </a:p>
          </p:txBody>
        </p:sp>
      </p:grpSp>
      <p:sp>
        <p:nvSpPr>
          <p:cNvPr id="9" name="object 9"/>
          <p:cNvSpPr txBox="1"/>
          <p:nvPr/>
        </p:nvSpPr>
        <p:spPr>
          <a:xfrm>
            <a:off x="6516917" y="2054442"/>
            <a:ext cx="2035836" cy="186235"/>
          </a:xfrm>
          <a:prstGeom prst="rect">
            <a:avLst/>
          </a:prstGeom>
        </p:spPr>
        <p:txBody>
          <a:bodyPr vert="horz" wrap="square" lIns="0" tIns="8856" rIns="0" bIns="0" rtlCol="0">
            <a:spAutoFit/>
          </a:bodyPr>
          <a:lstStyle/>
          <a:p>
            <a:pPr marL="7701">
              <a:spcBef>
                <a:spcPts val="69"/>
              </a:spcBef>
            </a:pPr>
            <a:r>
              <a:rPr lang="en-US" sz="1152" b="1" dirty="0">
                <a:solidFill>
                  <a:srgbClr val="020303"/>
                </a:solidFill>
                <a:latin typeface="Work Sans Bold Roman"/>
                <a:cs typeface="Work Sans Bold Roman"/>
              </a:rPr>
              <a:t>Ken</a:t>
            </a:r>
            <a:r>
              <a:rPr lang="en-US" sz="1152" b="1" spc="9" dirty="0">
                <a:solidFill>
                  <a:srgbClr val="020303"/>
                </a:solidFill>
                <a:latin typeface="Work Sans Bold Roman"/>
                <a:cs typeface="Work Sans Bold Roman"/>
              </a:rPr>
              <a:t> </a:t>
            </a:r>
            <a:r>
              <a:rPr lang="en-US" sz="1152" b="1" spc="-18" dirty="0">
                <a:solidFill>
                  <a:srgbClr val="020303"/>
                </a:solidFill>
                <a:latin typeface="Work Sans Bold Roman"/>
                <a:cs typeface="Work Sans Bold Roman"/>
              </a:rPr>
              <a:t>W.</a:t>
            </a:r>
            <a:r>
              <a:rPr lang="en-US" sz="1152" b="1" dirty="0">
                <a:solidFill>
                  <a:srgbClr val="020303"/>
                </a:solidFill>
                <a:latin typeface="Work Sans Bold Roman"/>
                <a:cs typeface="Work Sans Bold Roman"/>
              </a:rPr>
              <a:t> </a:t>
            </a:r>
            <a:r>
              <a:rPr sz="1031" dirty="0">
                <a:solidFill>
                  <a:srgbClr val="020303"/>
                </a:solidFill>
                <a:latin typeface="Work Sans Regular Roman"/>
                <a:cs typeface="Work Sans Regular Roman"/>
              </a:rPr>
              <a:t>3:48</a:t>
            </a:r>
            <a:r>
              <a:rPr sz="1031" spc="33" dirty="0">
                <a:solidFill>
                  <a:srgbClr val="020303"/>
                </a:solidFill>
                <a:latin typeface="Work Sans Regular Roman"/>
                <a:cs typeface="Work Sans Regular Roman"/>
              </a:rPr>
              <a:t> </a:t>
            </a:r>
            <a:r>
              <a:rPr sz="1031" spc="-15" dirty="0">
                <a:solidFill>
                  <a:srgbClr val="020303"/>
                </a:solidFill>
                <a:latin typeface="Work Sans Regular Roman"/>
                <a:cs typeface="Work Sans Regular Roman"/>
              </a:rPr>
              <a:t>pm</a:t>
            </a:r>
            <a:endParaRPr sz="1031" dirty="0">
              <a:latin typeface="Work Sans Regular Roman"/>
              <a:cs typeface="Work Sans Regular Roman"/>
            </a:endParaRPr>
          </a:p>
        </p:txBody>
      </p:sp>
      <p:grpSp>
        <p:nvGrpSpPr>
          <p:cNvPr id="10" name="object 10"/>
          <p:cNvGrpSpPr/>
          <p:nvPr/>
        </p:nvGrpSpPr>
        <p:grpSpPr>
          <a:xfrm>
            <a:off x="6225084" y="2036794"/>
            <a:ext cx="246056" cy="246173"/>
            <a:chOff x="884832" y="4174076"/>
            <a:chExt cx="405765" cy="405958"/>
          </a:xfrm>
        </p:grpSpPr>
        <p:sp>
          <p:nvSpPr>
            <p:cNvPr id="11" name="object 11"/>
            <p:cNvSpPr/>
            <p:nvPr/>
          </p:nvSpPr>
          <p:spPr>
            <a:xfrm>
              <a:off x="884832" y="4174076"/>
              <a:ext cx="405765" cy="405765"/>
            </a:xfrm>
            <a:custGeom>
              <a:avLst/>
              <a:gdLst/>
              <a:ahLst/>
              <a:cxnLst/>
              <a:rect l="l" t="t" r="r" b="b"/>
              <a:pathLst>
                <a:path w="405765" h="405764">
                  <a:moveTo>
                    <a:pt x="202695" y="0"/>
                  </a:moveTo>
                  <a:lnTo>
                    <a:pt x="156219" y="5353"/>
                  </a:lnTo>
                  <a:lnTo>
                    <a:pt x="113555" y="20602"/>
                  </a:lnTo>
                  <a:lnTo>
                    <a:pt x="75920" y="44530"/>
                  </a:lnTo>
                  <a:lnTo>
                    <a:pt x="44530" y="75920"/>
                  </a:lnTo>
                  <a:lnTo>
                    <a:pt x="20602" y="113555"/>
                  </a:lnTo>
                  <a:lnTo>
                    <a:pt x="5353" y="156219"/>
                  </a:lnTo>
                  <a:lnTo>
                    <a:pt x="0" y="202695"/>
                  </a:lnTo>
                  <a:lnTo>
                    <a:pt x="5353" y="249171"/>
                  </a:lnTo>
                  <a:lnTo>
                    <a:pt x="20602" y="291837"/>
                  </a:lnTo>
                  <a:lnTo>
                    <a:pt x="44530" y="329474"/>
                  </a:lnTo>
                  <a:lnTo>
                    <a:pt x="75920" y="360866"/>
                  </a:lnTo>
                  <a:lnTo>
                    <a:pt x="113555" y="384796"/>
                  </a:lnTo>
                  <a:lnTo>
                    <a:pt x="156219" y="400047"/>
                  </a:lnTo>
                  <a:lnTo>
                    <a:pt x="202695" y="405401"/>
                  </a:lnTo>
                  <a:lnTo>
                    <a:pt x="249175" y="400047"/>
                  </a:lnTo>
                  <a:lnTo>
                    <a:pt x="291841" y="384796"/>
                  </a:lnTo>
                  <a:lnTo>
                    <a:pt x="329478" y="360866"/>
                  </a:lnTo>
                  <a:lnTo>
                    <a:pt x="360870" y="329474"/>
                  </a:lnTo>
                  <a:lnTo>
                    <a:pt x="384798" y="291837"/>
                  </a:lnTo>
                  <a:lnTo>
                    <a:pt x="400047" y="249171"/>
                  </a:lnTo>
                  <a:lnTo>
                    <a:pt x="405401" y="202695"/>
                  </a:lnTo>
                  <a:lnTo>
                    <a:pt x="400047" y="156219"/>
                  </a:lnTo>
                  <a:lnTo>
                    <a:pt x="384798" y="113555"/>
                  </a:lnTo>
                  <a:lnTo>
                    <a:pt x="360870" y="75920"/>
                  </a:lnTo>
                  <a:lnTo>
                    <a:pt x="329478" y="44530"/>
                  </a:lnTo>
                  <a:lnTo>
                    <a:pt x="291841" y="20602"/>
                  </a:lnTo>
                  <a:lnTo>
                    <a:pt x="249175" y="5353"/>
                  </a:lnTo>
                  <a:lnTo>
                    <a:pt x="202695" y="0"/>
                  </a:lnTo>
                  <a:close/>
                </a:path>
              </a:pathLst>
            </a:custGeom>
            <a:solidFill>
              <a:srgbClr val="3A71B8"/>
            </a:solidFill>
          </p:spPr>
          <p:txBody>
            <a:bodyPr wrap="square" lIns="0" tIns="0" rIns="0" bIns="0" rtlCol="0"/>
            <a:lstStyle/>
            <a:p>
              <a:endParaRPr sz="1092"/>
            </a:p>
          </p:txBody>
        </p:sp>
        <p:sp>
          <p:nvSpPr>
            <p:cNvPr id="12" name="object 12"/>
            <p:cNvSpPr/>
            <p:nvPr/>
          </p:nvSpPr>
          <p:spPr>
            <a:xfrm>
              <a:off x="958138" y="4251104"/>
              <a:ext cx="250190" cy="328930"/>
            </a:xfrm>
            <a:custGeom>
              <a:avLst/>
              <a:gdLst/>
              <a:ahLst/>
              <a:cxnLst/>
              <a:rect l="l" t="t" r="r" b="b"/>
              <a:pathLst>
                <a:path w="250190" h="328929">
                  <a:moveTo>
                    <a:pt x="242867" y="147817"/>
                  </a:moveTo>
                  <a:lnTo>
                    <a:pt x="130655" y="147817"/>
                  </a:lnTo>
                  <a:lnTo>
                    <a:pt x="33747" y="272515"/>
                  </a:lnTo>
                  <a:lnTo>
                    <a:pt x="62450" y="315698"/>
                  </a:lnTo>
                  <a:lnTo>
                    <a:pt x="82922" y="323015"/>
                  </a:lnTo>
                  <a:lnTo>
                    <a:pt x="129399" y="328369"/>
                  </a:lnTo>
                  <a:lnTo>
                    <a:pt x="175874" y="323015"/>
                  </a:lnTo>
                  <a:lnTo>
                    <a:pt x="215046" y="301336"/>
                  </a:lnTo>
                  <a:lnTo>
                    <a:pt x="245659" y="233567"/>
                  </a:lnTo>
                  <a:lnTo>
                    <a:pt x="249824" y="194737"/>
                  </a:lnTo>
                  <a:lnTo>
                    <a:pt x="246121" y="158243"/>
                  </a:lnTo>
                  <a:lnTo>
                    <a:pt x="242867" y="147817"/>
                  </a:lnTo>
                  <a:close/>
                </a:path>
                <a:path w="250190" h="328929">
                  <a:moveTo>
                    <a:pt x="81777" y="0"/>
                  </a:moveTo>
                  <a:lnTo>
                    <a:pt x="81915" y="10271"/>
                  </a:lnTo>
                  <a:lnTo>
                    <a:pt x="82867" y="19868"/>
                  </a:lnTo>
                  <a:lnTo>
                    <a:pt x="85439" y="28459"/>
                  </a:lnTo>
                  <a:lnTo>
                    <a:pt x="90437" y="35716"/>
                  </a:lnTo>
                  <a:lnTo>
                    <a:pt x="649" y="138697"/>
                  </a:lnTo>
                  <a:lnTo>
                    <a:pt x="3235" y="142100"/>
                  </a:lnTo>
                  <a:lnTo>
                    <a:pt x="4785" y="146341"/>
                  </a:lnTo>
                  <a:lnTo>
                    <a:pt x="4785" y="155984"/>
                  </a:lnTo>
                  <a:lnTo>
                    <a:pt x="2984" y="160550"/>
                  </a:lnTo>
                  <a:lnTo>
                    <a:pt x="0" y="164110"/>
                  </a:lnTo>
                  <a:lnTo>
                    <a:pt x="32889" y="191428"/>
                  </a:lnTo>
                  <a:lnTo>
                    <a:pt x="53747" y="175011"/>
                  </a:lnTo>
                  <a:lnTo>
                    <a:pt x="78729" y="161086"/>
                  </a:lnTo>
                  <a:lnTo>
                    <a:pt x="105232" y="151430"/>
                  </a:lnTo>
                  <a:lnTo>
                    <a:pt x="130655" y="147817"/>
                  </a:lnTo>
                  <a:lnTo>
                    <a:pt x="242867" y="147817"/>
                  </a:lnTo>
                  <a:lnTo>
                    <a:pt x="235543" y="124356"/>
                  </a:lnTo>
                  <a:lnTo>
                    <a:pt x="196957" y="67223"/>
                  </a:lnTo>
                  <a:lnTo>
                    <a:pt x="148378" y="32284"/>
                  </a:lnTo>
                  <a:lnTo>
                    <a:pt x="117062" y="16160"/>
                  </a:lnTo>
                  <a:lnTo>
                    <a:pt x="81777" y="0"/>
                  </a:lnTo>
                  <a:close/>
                </a:path>
              </a:pathLst>
            </a:custGeom>
            <a:solidFill>
              <a:srgbClr val="F5FAFD"/>
            </a:solidFill>
          </p:spPr>
          <p:txBody>
            <a:bodyPr wrap="square" lIns="0" tIns="0" rIns="0" bIns="0" rtlCol="0"/>
            <a:lstStyle/>
            <a:p>
              <a:endParaRPr sz="1092"/>
            </a:p>
          </p:txBody>
        </p:sp>
        <p:sp>
          <p:nvSpPr>
            <p:cNvPr id="13" name="object 13"/>
            <p:cNvSpPr/>
            <p:nvPr/>
          </p:nvSpPr>
          <p:spPr>
            <a:xfrm>
              <a:off x="991889" y="4523621"/>
              <a:ext cx="97155" cy="55880"/>
            </a:xfrm>
            <a:custGeom>
              <a:avLst/>
              <a:gdLst/>
              <a:ahLst/>
              <a:cxnLst/>
              <a:rect l="l" t="t" r="r" b="b"/>
              <a:pathLst>
                <a:path w="97155" h="55879">
                  <a:moveTo>
                    <a:pt x="96906" y="0"/>
                  </a:moveTo>
                  <a:lnTo>
                    <a:pt x="0" y="0"/>
                  </a:lnTo>
                  <a:lnTo>
                    <a:pt x="28701" y="43182"/>
                  </a:lnTo>
                  <a:lnTo>
                    <a:pt x="49171" y="50498"/>
                  </a:lnTo>
                  <a:lnTo>
                    <a:pt x="95647" y="55851"/>
                  </a:lnTo>
                  <a:lnTo>
                    <a:pt x="96906" y="55706"/>
                  </a:lnTo>
                  <a:lnTo>
                    <a:pt x="96906" y="0"/>
                  </a:lnTo>
                  <a:close/>
                </a:path>
              </a:pathLst>
            </a:custGeom>
            <a:solidFill>
              <a:srgbClr val="0E54A0">
                <a:alpha val="5000"/>
              </a:srgbClr>
            </a:solidFill>
          </p:spPr>
          <p:txBody>
            <a:bodyPr wrap="square" lIns="0" tIns="0" rIns="0" bIns="0" rtlCol="0"/>
            <a:lstStyle/>
            <a:p>
              <a:endParaRPr sz="1092"/>
            </a:p>
          </p:txBody>
        </p:sp>
        <p:sp>
          <p:nvSpPr>
            <p:cNvPr id="14" name="object 14"/>
            <p:cNvSpPr/>
            <p:nvPr/>
          </p:nvSpPr>
          <p:spPr>
            <a:xfrm>
              <a:off x="1039915" y="4251109"/>
              <a:ext cx="168275" cy="328295"/>
            </a:xfrm>
            <a:custGeom>
              <a:avLst/>
              <a:gdLst/>
              <a:ahLst/>
              <a:cxnLst/>
              <a:rect l="l" t="t" r="r" b="b"/>
              <a:pathLst>
                <a:path w="168275" h="328295">
                  <a:moveTo>
                    <a:pt x="0" y="0"/>
                  </a:moveTo>
                  <a:lnTo>
                    <a:pt x="37045" y="25540"/>
                  </a:lnTo>
                  <a:lnTo>
                    <a:pt x="74979" y="56688"/>
                  </a:lnTo>
                  <a:lnTo>
                    <a:pt x="106312" y="102812"/>
                  </a:lnTo>
                  <a:lnTo>
                    <a:pt x="118727" y="159303"/>
                  </a:lnTo>
                  <a:lnTo>
                    <a:pt x="114331" y="195184"/>
                  </a:lnTo>
                  <a:lnTo>
                    <a:pt x="100188" y="227099"/>
                  </a:lnTo>
                  <a:lnTo>
                    <a:pt x="77854" y="253411"/>
                  </a:lnTo>
                  <a:lnTo>
                    <a:pt x="48886" y="272482"/>
                  </a:lnTo>
                  <a:lnTo>
                    <a:pt x="48886" y="328218"/>
                  </a:lnTo>
                  <a:lnTo>
                    <a:pt x="94097" y="323011"/>
                  </a:lnTo>
                  <a:lnTo>
                    <a:pt x="133266" y="301334"/>
                  </a:lnTo>
                  <a:lnTo>
                    <a:pt x="163880" y="233562"/>
                  </a:lnTo>
                  <a:lnTo>
                    <a:pt x="168045" y="194736"/>
                  </a:lnTo>
                  <a:lnTo>
                    <a:pt x="164343" y="158241"/>
                  </a:lnTo>
                  <a:lnTo>
                    <a:pt x="137114" y="93775"/>
                  </a:lnTo>
                  <a:lnTo>
                    <a:pt x="93409" y="49070"/>
                  </a:lnTo>
                  <a:lnTo>
                    <a:pt x="35282" y="16159"/>
                  </a:lnTo>
                  <a:lnTo>
                    <a:pt x="0" y="0"/>
                  </a:lnTo>
                  <a:close/>
                </a:path>
              </a:pathLst>
            </a:custGeom>
            <a:solidFill>
              <a:srgbClr val="0E54A0">
                <a:alpha val="16998"/>
              </a:srgbClr>
            </a:solidFill>
          </p:spPr>
          <p:txBody>
            <a:bodyPr wrap="square" lIns="0" tIns="0" rIns="0" bIns="0" rtlCol="0"/>
            <a:lstStyle/>
            <a:p>
              <a:endParaRPr sz="1092"/>
            </a:p>
          </p:txBody>
        </p:sp>
        <p:sp>
          <p:nvSpPr>
            <p:cNvPr id="15" name="object 15"/>
            <p:cNvSpPr/>
            <p:nvPr/>
          </p:nvSpPr>
          <p:spPr>
            <a:xfrm>
              <a:off x="958133" y="4251108"/>
              <a:ext cx="200660" cy="273050"/>
            </a:xfrm>
            <a:custGeom>
              <a:avLst/>
              <a:gdLst/>
              <a:ahLst/>
              <a:cxnLst/>
              <a:rect l="l" t="t" r="r" b="b"/>
              <a:pathLst>
                <a:path w="200659" h="273050">
                  <a:moveTo>
                    <a:pt x="81777" y="0"/>
                  </a:moveTo>
                  <a:lnTo>
                    <a:pt x="81917" y="10267"/>
                  </a:lnTo>
                  <a:lnTo>
                    <a:pt x="82873" y="19864"/>
                  </a:lnTo>
                  <a:lnTo>
                    <a:pt x="85448" y="28458"/>
                  </a:lnTo>
                  <a:lnTo>
                    <a:pt x="90447" y="35716"/>
                  </a:lnTo>
                  <a:lnTo>
                    <a:pt x="649" y="138697"/>
                  </a:lnTo>
                  <a:lnTo>
                    <a:pt x="3235" y="142100"/>
                  </a:lnTo>
                  <a:lnTo>
                    <a:pt x="4785" y="146341"/>
                  </a:lnTo>
                  <a:lnTo>
                    <a:pt x="4785" y="155984"/>
                  </a:lnTo>
                  <a:lnTo>
                    <a:pt x="2984" y="160550"/>
                  </a:lnTo>
                  <a:lnTo>
                    <a:pt x="0" y="164099"/>
                  </a:lnTo>
                  <a:lnTo>
                    <a:pt x="32899" y="191428"/>
                  </a:lnTo>
                  <a:lnTo>
                    <a:pt x="53751" y="175006"/>
                  </a:lnTo>
                  <a:lnTo>
                    <a:pt x="78731" y="161082"/>
                  </a:lnTo>
                  <a:lnTo>
                    <a:pt x="105237" y="151429"/>
                  </a:lnTo>
                  <a:lnTo>
                    <a:pt x="130666" y="147817"/>
                  </a:lnTo>
                  <a:lnTo>
                    <a:pt x="33758" y="272515"/>
                  </a:lnTo>
                  <a:lnTo>
                    <a:pt x="130666" y="272483"/>
                  </a:lnTo>
                  <a:lnTo>
                    <a:pt x="159634" y="253412"/>
                  </a:lnTo>
                  <a:lnTo>
                    <a:pt x="181969" y="227100"/>
                  </a:lnTo>
                  <a:lnTo>
                    <a:pt x="196115" y="195185"/>
                  </a:lnTo>
                  <a:lnTo>
                    <a:pt x="200517" y="159304"/>
                  </a:lnTo>
                  <a:lnTo>
                    <a:pt x="196928" y="130044"/>
                  </a:lnTo>
                  <a:lnTo>
                    <a:pt x="174543" y="78173"/>
                  </a:lnTo>
                  <a:lnTo>
                    <a:pt x="138694" y="40593"/>
                  </a:lnTo>
                  <a:lnTo>
                    <a:pt x="118828" y="25541"/>
                  </a:lnTo>
                  <a:lnTo>
                    <a:pt x="81777" y="0"/>
                  </a:lnTo>
                  <a:close/>
                </a:path>
              </a:pathLst>
            </a:custGeom>
            <a:solidFill>
              <a:srgbClr val="0E54A0">
                <a:alpha val="999"/>
              </a:srgbClr>
            </a:solidFill>
          </p:spPr>
          <p:txBody>
            <a:bodyPr wrap="square" lIns="0" tIns="0" rIns="0" bIns="0" rtlCol="0"/>
            <a:lstStyle/>
            <a:p>
              <a:endParaRPr sz="1092"/>
            </a:p>
          </p:txBody>
        </p:sp>
      </p:grpSp>
      <p:sp>
        <p:nvSpPr>
          <p:cNvPr id="17" name="object 17"/>
          <p:cNvSpPr txBox="1"/>
          <p:nvPr/>
        </p:nvSpPr>
        <p:spPr>
          <a:xfrm>
            <a:off x="6199094" y="2409639"/>
            <a:ext cx="5386838" cy="3067452"/>
          </a:xfrm>
          <a:prstGeom prst="rect">
            <a:avLst/>
          </a:prstGeom>
        </p:spPr>
        <p:txBody>
          <a:bodyPr vert="horz" wrap="square" lIns="0" tIns="6931" rIns="0" bIns="0" rtlCol="0">
            <a:spAutoFit/>
          </a:bodyPr>
          <a:lstStyle/>
          <a:p>
            <a:pPr marL="7701" marR="3081">
              <a:lnSpc>
                <a:spcPct val="106700"/>
              </a:lnSpc>
              <a:spcBef>
                <a:spcPts val="55"/>
              </a:spcBef>
            </a:pPr>
            <a:r>
              <a:rPr sz="1698" dirty="0">
                <a:solidFill>
                  <a:srgbClr val="231F20"/>
                </a:solidFill>
                <a:latin typeface="Rubik" pitchFamily="2" charset="-79"/>
                <a:cs typeface="Rubik" pitchFamily="2" charset="-79"/>
              </a:rPr>
              <a:t>I</a:t>
            </a:r>
            <a:r>
              <a:rPr sz="1698" spc="-88" dirty="0">
                <a:solidFill>
                  <a:srgbClr val="231F20"/>
                </a:solidFill>
                <a:latin typeface="Rubik" pitchFamily="2" charset="-79"/>
                <a:cs typeface="Rubik" pitchFamily="2" charset="-79"/>
              </a:rPr>
              <a:t> </a:t>
            </a:r>
            <a:r>
              <a:rPr sz="1698" spc="-12" dirty="0">
                <a:solidFill>
                  <a:srgbClr val="231F20"/>
                </a:solidFill>
                <a:latin typeface="Rubik" pitchFamily="2" charset="-79"/>
                <a:cs typeface="Rubik" pitchFamily="2" charset="-79"/>
              </a:rPr>
              <a:t>know</a:t>
            </a:r>
            <a:r>
              <a:rPr sz="1698" spc="-118"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many</a:t>
            </a:r>
            <a:r>
              <a:rPr sz="1698" spc="-121"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here</a:t>
            </a:r>
            <a:r>
              <a:rPr sz="1698" spc="-88"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are</a:t>
            </a:r>
            <a:r>
              <a:rPr sz="1698" spc="-8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like</a:t>
            </a:r>
            <a:r>
              <a:rPr sz="1698" spc="-8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me,</a:t>
            </a:r>
            <a:r>
              <a:rPr sz="1698" spc="-85" dirty="0">
                <a:solidFill>
                  <a:srgbClr val="231F20"/>
                </a:solidFill>
                <a:latin typeface="Rubik" pitchFamily="2" charset="-79"/>
                <a:cs typeface="Rubik" pitchFamily="2" charset="-79"/>
              </a:rPr>
              <a:t> </a:t>
            </a:r>
            <a:r>
              <a:rPr sz="1698" spc="-12" dirty="0">
                <a:solidFill>
                  <a:srgbClr val="231F20"/>
                </a:solidFill>
                <a:latin typeface="Rubik" pitchFamily="2" charset="-79"/>
                <a:cs typeface="Rubik" pitchFamily="2" charset="-79"/>
              </a:rPr>
              <a:t>joining</a:t>
            </a:r>
            <a:r>
              <a:rPr sz="1698" spc="-127"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The</a:t>
            </a:r>
            <a:r>
              <a:rPr sz="1698" spc="-121"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War</a:t>
            </a:r>
            <a:r>
              <a:rPr sz="1698" spc="-118"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Room</a:t>
            </a:r>
            <a:r>
              <a:rPr sz="1698" spc="-118"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with</a:t>
            </a:r>
            <a:r>
              <a:rPr sz="1698" spc="-11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the</a:t>
            </a:r>
            <a:r>
              <a:rPr sz="1698" spc="-88"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hope</a:t>
            </a:r>
            <a:r>
              <a:rPr sz="1698" spc="-11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to</a:t>
            </a:r>
            <a:r>
              <a:rPr sz="1698" spc="-8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improve</a:t>
            </a:r>
            <a:r>
              <a:rPr sz="1698" spc="-85" dirty="0">
                <a:solidFill>
                  <a:srgbClr val="231F20"/>
                </a:solidFill>
                <a:latin typeface="Rubik" pitchFamily="2" charset="-79"/>
                <a:cs typeface="Rubik" pitchFamily="2" charset="-79"/>
              </a:rPr>
              <a:t> </a:t>
            </a:r>
            <a:r>
              <a:rPr sz="1698" spc="-15" dirty="0">
                <a:solidFill>
                  <a:srgbClr val="231F20"/>
                </a:solidFill>
                <a:latin typeface="Rubik" pitchFamily="2" charset="-79"/>
                <a:cs typeface="Rubik" pitchFamily="2" charset="-79"/>
              </a:rPr>
              <a:t>our retirement</a:t>
            </a:r>
            <a:r>
              <a:rPr sz="1698" spc="-91"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account.</a:t>
            </a:r>
            <a:r>
              <a:rPr sz="1698" spc="-82"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I</a:t>
            </a:r>
            <a:r>
              <a:rPr sz="1698" b="1" spc="-76"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had</a:t>
            </a:r>
            <a:r>
              <a:rPr sz="1698" b="1" spc="-76" dirty="0">
                <a:solidFill>
                  <a:srgbClr val="231F20"/>
                </a:solidFill>
                <a:latin typeface="Rubik" pitchFamily="2" charset="-79"/>
                <a:cs typeface="Rubik" pitchFamily="2" charset="-79"/>
              </a:rPr>
              <a:t> </a:t>
            </a:r>
            <a:r>
              <a:rPr sz="1698" b="1" spc="-15" dirty="0">
                <a:solidFill>
                  <a:srgbClr val="231F20"/>
                </a:solidFill>
                <a:latin typeface="Rubik" pitchFamily="2" charset="-79"/>
                <a:cs typeface="Rubik" pitchFamily="2" charset="-79"/>
              </a:rPr>
              <a:t>never</a:t>
            </a:r>
            <a:r>
              <a:rPr sz="1698" b="1" spc="-106" dirty="0">
                <a:solidFill>
                  <a:srgbClr val="231F20"/>
                </a:solidFill>
                <a:latin typeface="Rubik" pitchFamily="2" charset="-79"/>
                <a:cs typeface="Rubik" pitchFamily="2" charset="-79"/>
              </a:rPr>
              <a:t> </a:t>
            </a:r>
            <a:r>
              <a:rPr sz="1698" b="1" spc="-6" dirty="0">
                <a:solidFill>
                  <a:srgbClr val="231F20"/>
                </a:solidFill>
                <a:latin typeface="Rubik" pitchFamily="2" charset="-79"/>
                <a:cs typeface="Rubik" pitchFamily="2" charset="-79"/>
              </a:rPr>
              <a:t>traded</a:t>
            </a:r>
            <a:r>
              <a:rPr sz="1698" b="1" spc="-73"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options</a:t>
            </a:r>
            <a:r>
              <a:rPr sz="1698" b="1" spc="-76" dirty="0">
                <a:solidFill>
                  <a:srgbClr val="231F20"/>
                </a:solidFill>
                <a:latin typeface="Rubik" pitchFamily="2" charset="-79"/>
                <a:cs typeface="Rubik" pitchFamily="2" charset="-79"/>
              </a:rPr>
              <a:t> </a:t>
            </a:r>
            <a:r>
              <a:rPr sz="1698" b="1" spc="-6" dirty="0">
                <a:solidFill>
                  <a:srgbClr val="231F20"/>
                </a:solidFill>
                <a:latin typeface="Rubik" pitchFamily="2" charset="-79"/>
                <a:cs typeface="Rubik" pitchFamily="2" charset="-79"/>
              </a:rPr>
              <a:t>before</a:t>
            </a:r>
            <a:r>
              <a:rPr sz="1698" b="1" spc="-76" dirty="0">
                <a:solidFill>
                  <a:srgbClr val="231F20"/>
                </a:solidFill>
                <a:latin typeface="Rubik" pitchFamily="2" charset="-79"/>
                <a:cs typeface="Rubik" pitchFamily="2" charset="-79"/>
              </a:rPr>
              <a:t> </a:t>
            </a:r>
            <a:r>
              <a:rPr sz="1698" b="1" spc="-12" dirty="0">
                <a:solidFill>
                  <a:srgbClr val="231F20"/>
                </a:solidFill>
                <a:latin typeface="Rubik" pitchFamily="2" charset="-79"/>
                <a:cs typeface="Rubik" pitchFamily="2" charset="-79"/>
              </a:rPr>
              <a:t>joining</a:t>
            </a:r>
            <a:r>
              <a:rPr sz="1698" b="1" spc="-100"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The</a:t>
            </a:r>
            <a:r>
              <a:rPr sz="1698" b="1" spc="-103" dirty="0">
                <a:solidFill>
                  <a:srgbClr val="231F20"/>
                </a:solidFill>
                <a:latin typeface="Rubik" pitchFamily="2" charset="-79"/>
                <a:cs typeface="Rubik" pitchFamily="2" charset="-79"/>
              </a:rPr>
              <a:t> </a:t>
            </a:r>
            <a:r>
              <a:rPr sz="1698" b="1" spc="-6" dirty="0">
                <a:solidFill>
                  <a:srgbClr val="231F20"/>
                </a:solidFill>
                <a:latin typeface="Rubik" pitchFamily="2" charset="-79"/>
                <a:cs typeface="Rubik" pitchFamily="2" charset="-79"/>
              </a:rPr>
              <a:t>War</a:t>
            </a:r>
            <a:r>
              <a:rPr sz="1698" b="1" spc="-97"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Room.</a:t>
            </a:r>
            <a:r>
              <a:rPr sz="1698" b="1" spc="-73" dirty="0">
                <a:solidFill>
                  <a:srgbClr val="231F20"/>
                </a:solidFill>
                <a:latin typeface="Rubik" pitchFamily="2" charset="-79"/>
                <a:cs typeface="Rubik" pitchFamily="2" charset="-79"/>
              </a:rPr>
              <a:t> </a:t>
            </a:r>
            <a:r>
              <a:rPr sz="1698" spc="-36" dirty="0">
                <a:solidFill>
                  <a:srgbClr val="231F20"/>
                </a:solidFill>
                <a:latin typeface="Rubik" pitchFamily="2" charset="-79"/>
                <a:cs typeface="Rubik" pitchFamily="2" charset="-79"/>
              </a:rPr>
              <a:t>[Yet]</a:t>
            </a:r>
            <a:r>
              <a:rPr sz="1698" spc="-8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I</a:t>
            </a:r>
            <a:r>
              <a:rPr sz="1698" spc="-85" dirty="0">
                <a:solidFill>
                  <a:srgbClr val="231F20"/>
                </a:solidFill>
                <a:latin typeface="Rubik" pitchFamily="2" charset="-79"/>
                <a:cs typeface="Rubik" pitchFamily="2" charset="-79"/>
              </a:rPr>
              <a:t> </a:t>
            </a:r>
            <a:r>
              <a:rPr sz="1698" spc="-15" dirty="0">
                <a:solidFill>
                  <a:srgbClr val="231F20"/>
                </a:solidFill>
                <a:latin typeface="Rubik" pitchFamily="2" charset="-79"/>
                <a:cs typeface="Rubik" pitchFamily="2" charset="-79"/>
              </a:rPr>
              <a:t>can </a:t>
            </a:r>
            <a:r>
              <a:rPr sz="1698" spc="-24" dirty="0">
                <a:solidFill>
                  <a:srgbClr val="231F20"/>
                </a:solidFill>
                <a:latin typeface="Rubik" pitchFamily="2" charset="-79"/>
                <a:cs typeface="Rubik" pitchFamily="2" charset="-79"/>
              </a:rPr>
              <a:t>comfortably</a:t>
            </a:r>
            <a:r>
              <a:rPr sz="1698" spc="-115" dirty="0">
                <a:solidFill>
                  <a:srgbClr val="231F20"/>
                </a:solidFill>
                <a:latin typeface="Rubik" pitchFamily="2" charset="-79"/>
                <a:cs typeface="Rubik" pitchFamily="2" charset="-79"/>
              </a:rPr>
              <a:t> </a:t>
            </a:r>
            <a:r>
              <a:rPr sz="1698" spc="-18" dirty="0">
                <a:solidFill>
                  <a:srgbClr val="231F20"/>
                </a:solidFill>
                <a:latin typeface="Rubik" pitchFamily="2" charset="-79"/>
                <a:cs typeface="Rubik" pitchFamily="2" charset="-79"/>
              </a:rPr>
              <a:t>say</a:t>
            </a:r>
            <a:r>
              <a:rPr sz="1698" spc="-112" dirty="0">
                <a:solidFill>
                  <a:srgbClr val="231F20"/>
                </a:solidFill>
                <a:latin typeface="Rubik" pitchFamily="2" charset="-79"/>
                <a:cs typeface="Rubik" pitchFamily="2" charset="-79"/>
              </a:rPr>
              <a:t> </a:t>
            </a:r>
            <a:r>
              <a:rPr sz="1698" spc="-30" dirty="0">
                <a:solidFill>
                  <a:srgbClr val="231F20"/>
                </a:solidFill>
                <a:latin typeface="Rubik" pitchFamily="2" charset="-79"/>
                <a:cs typeface="Rubik" pitchFamily="2" charset="-79"/>
              </a:rPr>
              <a:t>(even</a:t>
            </a:r>
            <a:r>
              <a:rPr sz="1698" spc="-10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with</a:t>
            </a:r>
            <a:r>
              <a:rPr sz="1698" spc="-7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market</a:t>
            </a:r>
            <a:r>
              <a:rPr sz="1698" spc="-73"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ups</a:t>
            </a:r>
            <a:r>
              <a:rPr sz="1698" spc="-7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and</a:t>
            </a:r>
            <a:r>
              <a:rPr sz="1698" spc="-76" dirty="0">
                <a:solidFill>
                  <a:srgbClr val="231F20"/>
                </a:solidFill>
                <a:latin typeface="Rubik" pitchFamily="2" charset="-79"/>
                <a:cs typeface="Rubik" pitchFamily="2" charset="-79"/>
              </a:rPr>
              <a:t> </a:t>
            </a:r>
            <a:r>
              <a:rPr sz="1698" spc="-30" dirty="0">
                <a:solidFill>
                  <a:srgbClr val="231F20"/>
                </a:solidFill>
                <a:latin typeface="Rubik" pitchFamily="2" charset="-79"/>
                <a:cs typeface="Rubik" pitchFamily="2" charset="-79"/>
              </a:rPr>
              <a:t>downs)</a:t>
            </a:r>
            <a:r>
              <a:rPr sz="1698" spc="-103"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that</a:t>
            </a:r>
            <a:r>
              <a:rPr sz="1698" spc="-7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I</a:t>
            </a:r>
            <a:r>
              <a:rPr sz="1698" spc="-7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have</a:t>
            </a:r>
            <a:r>
              <a:rPr sz="1698" spc="-73" dirty="0">
                <a:solidFill>
                  <a:srgbClr val="231F20"/>
                </a:solidFill>
                <a:latin typeface="Rubik" pitchFamily="2" charset="-79"/>
                <a:cs typeface="Rubik" pitchFamily="2" charset="-79"/>
              </a:rPr>
              <a:t> </a:t>
            </a:r>
            <a:r>
              <a:rPr sz="1698" spc="-12" dirty="0">
                <a:solidFill>
                  <a:srgbClr val="231F20"/>
                </a:solidFill>
                <a:latin typeface="Rubik" pitchFamily="2" charset="-79"/>
                <a:cs typeface="Rubik" pitchFamily="2" charset="-79"/>
              </a:rPr>
              <a:t>now</a:t>
            </a:r>
            <a:r>
              <a:rPr sz="1698" spc="-109"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achieved</a:t>
            </a:r>
            <a:r>
              <a:rPr sz="1698" spc="-73"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a</a:t>
            </a:r>
            <a:r>
              <a:rPr sz="1698" spc="-112"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100%</a:t>
            </a:r>
            <a:r>
              <a:rPr sz="1698" b="1" spc="-67" dirty="0">
                <a:solidFill>
                  <a:srgbClr val="231F20"/>
                </a:solidFill>
                <a:latin typeface="Rubik" pitchFamily="2" charset="-79"/>
                <a:cs typeface="Rubik" pitchFamily="2" charset="-79"/>
              </a:rPr>
              <a:t> </a:t>
            </a:r>
            <a:r>
              <a:rPr sz="1698" b="1" spc="-6" dirty="0">
                <a:solidFill>
                  <a:srgbClr val="231F20"/>
                </a:solidFill>
                <a:latin typeface="Rubik" pitchFamily="2" charset="-79"/>
                <a:cs typeface="Rubik" pitchFamily="2" charset="-79"/>
              </a:rPr>
              <a:t>return </a:t>
            </a:r>
            <a:r>
              <a:rPr sz="1698" b="1" dirty="0">
                <a:solidFill>
                  <a:srgbClr val="231F20"/>
                </a:solidFill>
                <a:latin typeface="Rubik" pitchFamily="2" charset="-79"/>
                <a:cs typeface="Rubik" pitchFamily="2" charset="-79"/>
              </a:rPr>
              <a:t>from</a:t>
            </a:r>
            <a:r>
              <a:rPr sz="1698" b="1" spc="-76"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my</a:t>
            </a:r>
            <a:r>
              <a:rPr sz="1698" b="1" spc="-106"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initial</a:t>
            </a:r>
            <a:r>
              <a:rPr sz="1698" b="1" spc="-97"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capital</a:t>
            </a:r>
            <a:r>
              <a:rPr sz="1698" b="1" spc="9" dirty="0">
                <a:solidFill>
                  <a:srgbClr val="231F20"/>
                </a:solidFill>
                <a:latin typeface="Rubik" pitchFamily="2" charset="-79"/>
                <a:cs typeface="Rubik" pitchFamily="2" charset="-79"/>
              </a:rPr>
              <a:t> </a:t>
            </a:r>
            <a:r>
              <a:rPr sz="1698" spc="-18" dirty="0">
                <a:solidFill>
                  <a:srgbClr val="231F20"/>
                </a:solidFill>
                <a:latin typeface="Rubik" pitchFamily="2" charset="-79"/>
                <a:cs typeface="Rubik" pitchFamily="2" charset="-79"/>
              </a:rPr>
              <a:t>($150,000</a:t>
            </a:r>
            <a:r>
              <a:rPr sz="1698" spc="-82"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into</a:t>
            </a:r>
            <a:r>
              <a:rPr sz="1698" spc="-85"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more</a:t>
            </a:r>
            <a:r>
              <a:rPr sz="1698" spc="-112"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than</a:t>
            </a:r>
            <a:r>
              <a:rPr sz="1698" spc="-85"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$300,000).</a:t>
            </a:r>
            <a:r>
              <a:rPr lang="en-US" sz="1698" spc="-6" dirty="0">
                <a:latin typeface="Rubik" pitchFamily="2" charset="-79"/>
                <a:cs typeface="Rubik" pitchFamily="2" charset="-79"/>
              </a:rPr>
              <a:t> </a:t>
            </a:r>
            <a:r>
              <a:rPr sz="1698" b="1" dirty="0">
                <a:solidFill>
                  <a:srgbClr val="231F20"/>
                </a:solidFill>
                <a:latin typeface="Rubik" pitchFamily="2" charset="-79"/>
                <a:cs typeface="Rubik" pitchFamily="2" charset="-79"/>
              </a:rPr>
              <a:t>The</a:t>
            </a:r>
            <a:r>
              <a:rPr sz="1698" b="1" spc="-61" dirty="0">
                <a:solidFill>
                  <a:srgbClr val="231F20"/>
                </a:solidFill>
                <a:latin typeface="Rubik" pitchFamily="2" charset="-79"/>
                <a:cs typeface="Rubik" pitchFamily="2" charset="-79"/>
              </a:rPr>
              <a:t> </a:t>
            </a:r>
            <a:r>
              <a:rPr sz="1698" b="1" spc="-27" dirty="0">
                <a:solidFill>
                  <a:srgbClr val="231F20"/>
                </a:solidFill>
                <a:latin typeface="Rubik" pitchFamily="2" charset="-79"/>
                <a:cs typeface="Rubik" pitchFamily="2" charset="-79"/>
              </a:rPr>
              <a:t>eight-</a:t>
            </a:r>
            <a:r>
              <a:rPr sz="1698" b="1" dirty="0">
                <a:solidFill>
                  <a:srgbClr val="231F20"/>
                </a:solidFill>
                <a:latin typeface="Rubik" pitchFamily="2" charset="-79"/>
                <a:cs typeface="Rubik" pitchFamily="2" charset="-79"/>
              </a:rPr>
              <a:t>month</a:t>
            </a:r>
            <a:r>
              <a:rPr sz="1698" b="1" spc="-61"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gain</a:t>
            </a:r>
            <a:r>
              <a:rPr sz="1698" b="1" spc="-73"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from</a:t>
            </a:r>
            <a:r>
              <a:rPr sz="1698" b="1" spc="-69" dirty="0">
                <a:solidFill>
                  <a:srgbClr val="231F20"/>
                </a:solidFill>
                <a:latin typeface="Rubik" pitchFamily="2" charset="-79"/>
                <a:cs typeface="Rubik" pitchFamily="2" charset="-79"/>
              </a:rPr>
              <a:t> </a:t>
            </a:r>
            <a:r>
              <a:rPr sz="1698" b="1" spc="-6" dirty="0">
                <a:solidFill>
                  <a:srgbClr val="231F20"/>
                </a:solidFill>
                <a:latin typeface="Rubik" pitchFamily="2" charset="-79"/>
                <a:cs typeface="Rubik" pitchFamily="2" charset="-79"/>
              </a:rPr>
              <a:t>trading</a:t>
            </a:r>
            <a:r>
              <a:rPr sz="1698" b="1" spc="-61"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has</a:t>
            </a:r>
            <a:r>
              <a:rPr sz="1698" b="1" spc="-61" dirty="0">
                <a:solidFill>
                  <a:srgbClr val="231F20"/>
                </a:solidFill>
                <a:latin typeface="Rubik" pitchFamily="2" charset="-79"/>
                <a:cs typeface="Rubik" pitchFamily="2" charset="-79"/>
              </a:rPr>
              <a:t> </a:t>
            </a:r>
            <a:r>
              <a:rPr sz="1698" b="1" spc="-18" dirty="0">
                <a:solidFill>
                  <a:srgbClr val="231F20"/>
                </a:solidFill>
                <a:latin typeface="Rubik" pitchFamily="2" charset="-79"/>
                <a:cs typeface="Rubik" pitchFamily="2" charset="-79"/>
              </a:rPr>
              <a:t>easily</a:t>
            </a:r>
            <a:r>
              <a:rPr sz="1698" b="1" spc="-94" dirty="0">
                <a:solidFill>
                  <a:srgbClr val="231F20"/>
                </a:solidFill>
                <a:latin typeface="Rubik" pitchFamily="2" charset="-79"/>
                <a:cs typeface="Rubik" pitchFamily="2" charset="-79"/>
              </a:rPr>
              <a:t> </a:t>
            </a:r>
            <a:r>
              <a:rPr sz="1698" b="1" spc="-12" dirty="0">
                <a:solidFill>
                  <a:srgbClr val="231F20"/>
                </a:solidFill>
                <a:latin typeface="Rubik" pitchFamily="2" charset="-79"/>
                <a:cs typeface="Rubik" pitchFamily="2" charset="-79"/>
              </a:rPr>
              <a:t>outearned</a:t>
            </a:r>
            <a:r>
              <a:rPr sz="1698" b="1" spc="-61" dirty="0">
                <a:solidFill>
                  <a:srgbClr val="231F20"/>
                </a:solidFill>
                <a:latin typeface="Rubik" pitchFamily="2" charset="-79"/>
                <a:cs typeface="Rubik" pitchFamily="2" charset="-79"/>
              </a:rPr>
              <a:t> </a:t>
            </a:r>
            <a:r>
              <a:rPr sz="1698" b="1" spc="-15" dirty="0">
                <a:solidFill>
                  <a:srgbClr val="231F20"/>
                </a:solidFill>
                <a:latin typeface="Rubik" pitchFamily="2" charset="-79"/>
                <a:cs typeface="Rubik" pitchFamily="2" charset="-79"/>
              </a:rPr>
              <a:t>my </a:t>
            </a:r>
            <a:r>
              <a:rPr sz="1698" b="1" dirty="0">
                <a:solidFill>
                  <a:srgbClr val="231F20"/>
                </a:solidFill>
                <a:latin typeface="Rubik" pitchFamily="2" charset="-79"/>
                <a:cs typeface="Rubik" pitchFamily="2" charset="-79"/>
              </a:rPr>
              <a:t>salary</a:t>
            </a:r>
            <a:r>
              <a:rPr sz="1698" b="1" spc="24" dirty="0">
                <a:solidFill>
                  <a:srgbClr val="231F20"/>
                </a:solidFill>
                <a:latin typeface="Rubik" pitchFamily="2" charset="-79"/>
                <a:cs typeface="Rubik" pitchFamily="2" charset="-79"/>
              </a:rPr>
              <a:t> </a:t>
            </a:r>
            <a:r>
              <a:rPr sz="1698" spc="-15" dirty="0">
                <a:solidFill>
                  <a:srgbClr val="231F20"/>
                </a:solidFill>
                <a:latin typeface="Rubik" pitchFamily="2" charset="-79"/>
                <a:cs typeface="Rubik" pitchFamily="2" charset="-79"/>
              </a:rPr>
              <a:t>(before</a:t>
            </a:r>
            <a:r>
              <a:rPr sz="1698" spc="-103"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tax).</a:t>
            </a:r>
            <a:r>
              <a:rPr sz="1698" spc="-10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This</a:t>
            </a:r>
            <a:r>
              <a:rPr sz="1698" spc="-6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has</a:t>
            </a:r>
            <a:r>
              <a:rPr sz="1698" spc="-6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been</a:t>
            </a:r>
            <a:r>
              <a:rPr sz="1698" spc="-6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an</a:t>
            </a:r>
            <a:r>
              <a:rPr sz="1698" spc="-69" dirty="0">
                <a:solidFill>
                  <a:srgbClr val="231F20"/>
                </a:solidFill>
                <a:latin typeface="Rubik" pitchFamily="2" charset="-79"/>
                <a:cs typeface="Rubik" pitchFamily="2" charset="-79"/>
              </a:rPr>
              <a:t> </a:t>
            </a:r>
            <a:r>
              <a:rPr sz="1698" spc="-12" dirty="0">
                <a:solidFill>
                  <a:srgbClr val="231F20"/>
                </a:solidFill>
                <a:latin typeface="Rubik" pitchFamily="2" charset="-79"/>
                <a:cs typeface="Rubik" pitchFamily="2" charset="-79"/>
              </a:rPr>
              <a:t>incredible</a:t>
            </a:r>
            <a:r>
              <a:rPr sz="1698" spc="-69" dirty="0">
                <a:solidFill>
                  <a:srgbClr val="231F20"/>
                </a:solidFill>
                <a:latin typeface="Rubik" pitchFamily="2" charset="-79"/>
                <a:cs typeface="Rubik" pitchFamily="2" charset="-79"/>
              </a:rPr>
              <a:t> </a:t>
            </a:r>
            <a:r>
              <a:rPr sz="1698" spc="-39" dirty="0">
                <a:solidFill>
                  <a:srgbClr val="231F20"/>
                </a:solidFill>
                <a:latin typeface="Rubik" pitchFamily="2" charset="-79"/>
                <a:cs typeface="Rubik" pitchFamily="2" charset="-79"/>
              </a:rPr>
              <a:t>journey,</a:t>
            </a:r>
            <a:r>
              <a:rPr sz="1698" spc="-97" dirty="0">
                <a:solidFill>
                  <a:srgbClr val="231F20"/>
                </a:solidFill>
                <a:latin typeface="Rubik" pitchFamily="2" charset="-79"/>
                <a:cs typeface="Rubik" pitchFamily="2" charset="-79"/>
              </a:rPr>
              <a:t> </a:t>
            </a:r>
            <a:r>
              <a:rPr sz="1698" spc="-12" dirty="0">
                <a:solidFill>
                  <a:srgbClr val="231F20"/>
                </a:solidFill>
                <a:latin typeface="Rubik" pitchFamily="2" charset="-79"/>
                <a:cs typeface="Rubik" pitchFamily="2" charset="-79"/>
              </a:rPr>
              <a:t>from </a:t>
            </a:r>
            <a:r>
              <a:rPr sz="1698" dirty="0">
                <a:solidFill>
                  <a:srgbClr val="231F20"/>
                </a:solidFill>
                <a:latin typeface="Rubik" pitchFamily="2" charset="-79"/>
                <a:cs typeface="Rubik" pitchFamily="2" charset="-79"/>
              </a:rPr>
              <a:t>not</a:t>
            </a:r>
            <a:r>
              <a:rPr sz="1698" spc="-85" dirty="0">
                <a:solidFill>
                  <a:srgbClr val="231F20"/>
                </a:solidFill>
                <a:latin typeface="Rubik" pitchFamily="2" charset="-79"/>
                <a:cs typeface="Rubik" pitchFamily="2" charset="-79"/>
              </a:rPr>
              <a:t> </a:t>
            </a:r>
            <a:r>
              <a:rPr sz="1698" spc="-12" dirty="0">
                <a:solidFill>
                  <a:srgbClr val="231F20"/>
                </a:solidFill>
                <a:latin typeface="Rubik" pitchFamily="2" charset="-79"/>
                <a:cs typeface="Rubik" pitchFamily="2" charset="-79"/>
              </a:rPr>
              <a:t>knowing</a:t>
            </a:r>
            <a:r>
              <a:rPr sz="1698" spc="-85" dirty="0">
                <a:solidFill>
                  <a:srgbClr val="231F20"/>
                </a:solidFill>
                <a:latin typeface="Rubik" pitchFamily="2" charset="-79"/>
                <a:cs typeface="Rubik" pitchFamily="2" charset="-79"/>
              </a:rPr>
              <a:t> </a:t>
            </a:r>
            <a:r>
              <a:rPr sz="1698" spc="-12" dirty="0">
                <a:solidFill>
                  <a:srgbClr val="231F20"/>
                </a:solidFill>
                <a:latin typeface="Rubik" pitchFamily="2" charset="-79"/>
                <a:cs typeface="Rubik" pitchFamily="2" charset="-79"/>
              </a:rPr>
              <a:t>options</a:t>
            </a:r>
            <a:r>
              <a:rPr sz="1698" spc="-115" dirty="0">
                <a:solidFill>
                  <a:srgbClr val="231F20"/>
                </a:solidFill>
                <a:latin typeface="Rubik" pitchFamily="2" charset="-79"/>
                <a:cs typeface="Rubik" pitchFamily="2" charset="-79"/>
              </a:rPr>
              <a:t> </a:t>
            </a:r>
            <a:r>
              <a:rPr sz="1698" spc="-12" dirty="0">
                <a:solidFill>
                  <a:srgbClr val="231F20"/>
                </a:solidFill>
                <a:latin typeface="Rubik" pitchFamily="2" charset="-79"/>
                <a:cs typeface="Rubik" pitchFamily="2" charset="-79"/>
              </a:rPr>
              <a:t>trading</a:t>
            </a:r>
            <a:r>
              <a:rPr sz="1698" spc="-11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to</a:t>
            </a:r>
            <a:r>
              <a:rPr sz="1698" spc="-85"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doubling</a:t>
            </a:r>
            <a:r>
              <a:rPr sz="1698" spc="-82"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my</a:t>
            </a:r>
            <a:r>
              <a:rPr sz="1698" spc="-124"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account</a:t>
            </a:r>
            <a:r>
              <a:rPr sz="1698" spc="-8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in</a:t>
            </a:r>
            <a:r>
              <a:rPr sz="1698" spc="-85" dirty="0">
                <a:solidFill>
                  <a:srgbClr val="231F20"/>
                </a:solidFill>
                <a:latin typeface="Rubik" pitchFamily="2" charset="-79"/>
                <a:cs typeface="Rubik" pitchFamily="2" charset="-79"/>
              </a:rPr>
              <a:t> </a:t>
            </a:r>
            <a:r>
              <a:rPr sz="1698" spc="-12" dirty="0">
                <a:solidFill>
                  <a:srgbClr val="231F20"/>
                </a:solidFill>
                <a:latin typeface="Rubik" pitchFamily="2" charset="-79"/>
                <a:cs typeface="Rubik" pitchFamily="2" charset="-79"/>
              </a:rPr>
              <a:t>less </a:t>
            </a:r>
            <a:r>
              <a:rPr sz="1698" dirty="0">
                <a:solidFill>
                  <a:srgbClr val="231F20"/>
                </a:solidFill>
                <a:latin typeface="Rubik" pitchFamily="2" charset="-79"/>
                <a:cs typeface="Rubik" pitchFamily="2" charset="-79"/>
              </a:rPr>
              <a:t>than</a:t>
            </a:r>
            <a:r>
              <a:rPr sz="1698" spc="-10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nine</a:t>
            </a:r>
            <a:r>
              <a:rPr sz="1698" spc="-7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months.</a:t>
            </a:r>
            <a:r>
              <a:rPr sz="1698" spc="-76"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Thank</a:t>
            </a:r>
            <a:r>
              <a:rPr sz="1698" b="1" spc="-106"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you,</a:t>
            </a:r>
            <a:r>
              <a:rPr sz="1698" b="1" spc="-67" dirty="0">
                <a:solidFill>
                  <a:srgbClr val="231F20"/>
                </a:solidFill>
                <a:latin typeface="Rubik" pitchFamily="2" charset="-79"/>
                <a:cs typeface="Rubik" pitchFamily="2" charset="-79"/>
              </a:rPr>
              <a:t> </a:t>
            </a:r>
            <a:r>
              <a:rPr sz="1698" b="1" spc="-27" dirty="0">
                <a:solidFill>
                  <a:srgbClr val="231F20"/>
                </a:solidFill>
                <a:latin typeface="Rubik" pitchFamily="2" charset="-79"/>
                <a:cs typeface="Rubik" pitchFamily="2" charset="-79"/>
              </a:rPr>
              <a:t>my</a:t>
            </a:r>
            <a:r>
              <a:rPr sz="1698" b="1" spc="-97" dirty="0">
                <a:solidFill>
                  <a:srgbClr val="231F20"/>
                </a:solidFill>
                <a:latin typeface="Rubik" pitchFamily="2" charset="-79"/>
                <a:cs typeface="Rubik" pitchFamily="2" charset="-79"/>
              </a:rPr>
              <a:t> </a:t>
            </a:r>
            <a:r>
              <a:rPr sz="1698" b="1" spc="-6" dirty="0">
                <a:solidFill>
                  <a:srgbClr val="231F20"/>
                </a:solidFill>
                <a:latin typeface="Rubik" pitchFamily="2" charset="-79"/>
                <a:cs typeface="Rubik" pitchFamily="2" charset="-79"/>
              </a:rPr>
              <a:t>TEACHERS.</a:t>
            </a:r>
            <a:endParaRPr sz="1698" dirty="0">
              <a:latin typeface="Rubik" pitchFamily="2" charset="-79"/>
              <a:cs typeface="Rubik" pitchFamily="2" charset="-79"/>
            </a:endParaRPr>
          </a:p>
        </p:txBody>
      </p:sp>
      <p:sp>
        <p:nvSpPr>
          <p:cNvPr id="19" name="Rectangle 18">
            <a:extLst>
              <a:ext uri="{FF2B5EF4-FFF2-40B4-BE49-F238E27FC236}">
                <a16:creationId xmlns:a16="http://schemas.microsoft.com/office/drawing/2014/main" id="{0A047F87-839D-1847-236B-62AFEE78CDE2}"/>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A05D7295-5F76-F668-CCEA-2E8C797CC9CE}"/>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Top War Room Success Stories </a:t>
            </a:r>
          </a:p>
        </p:txBody>
      </p:sp>
      <p:sp>
        <p:nvSpPr>
          <p:cNvPr id="22" name="Subtitle 4">
            <a:extLst>
              <a:ext uri="{FF2B5EF4-FFF2-40B4-BE49-F238E27FC236}">
                <a16:creationId xmlns:a16="http://schemas.microsoft.com/office/drawing/2014/main" id="{33280F1A-997A-43D0-2F85-D91BBE9E8BFF}"/>
              </a:ext>
            </a:extLst>
          </p:cNvPr>
          <p:cNvSpPr txBox="1">
            <a:spLocks/>
          </p:cNvSpPr>
          <p:nvPr/>
        </p:nvSpPr>
        <p:spPr>
          <a:xfrm>
            <a:off x="626073" y="1989438"/>
            <a:ext cx="4819986" cy="3645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00000"/>
              </a:lnSpc>
              <a:spcBef>
                <a:spcPts val="2800"/>
              </a:spcBef>
              <a:buClr>
                <a:srgbClr val="76B900"/>
              </a:buClr>
              <a:buFont typeface="Wingdings" pitchFamily="2" charset="2"/>
              <a:buChar char="§"/>
            </a:pPr>
            <a:r>
              <a:rPr lang="en-US" sz="2800" dirty="0">
                <a:effectLst/>
                <a:latin typeface="Rubik" pitchFamily="2" charset="-79"/>
                <a:ea typeface="Calibri" panose="020F0502020204030204" pitchFamily="34" charset="0"/>
                <a:cs typeface="Rubik" pitchFamily="2" charset="-79"/>
              </a:rPr>
              <a:t>Ken was brand new to trading options</a:t>
            </a:r>
          </a:p>
          <a:p>
            <a:pPr marL="342900" indent="-342900" algn="l">
              <a:lnSpc>
                <a:spcPct val="100000"/>
              </a:lnSpc>
              <a:spcBef>
                <a:spcPts val="2800"/>
              </a:spcBef>
              <a:buClr>
                <a:srgbClr val="76B900"/>
              </a:buClr>
              <a:buFont typeface="Wingdings" pitchFamily="2" charset="2"/>
              <a:buChar char="§"/>
            </a:pPr>
            <a:r>
              <a:rPr lang="en-US" sz="2800" dirty="0">
                <a:latin typeface="Rubik" pitchFamily="2" charset="-79"/>
                <a:ea typeface="Calibri" panose="020F0502020204030204" pitchFamily="34" charset="0"/>
                <a:cs typeface="Rubik" pitchFamily="2" charset="-79"/>
              </a:rPr>
              <a:t>But he still </a:t>
            </a:r>
            <a:r>
              <a:rPr lang="en-US" sz="2800" dirty="0">
                <a:effectLst/>
                <a:latin typeface="Rubik" pitchFamily="2" charset="-79"/>
                <a:ea typeface="Calibri" panose="020F0502020204030204" pitchFamily="34" charset="0"/>
                <a:cs typeface="Rubik" pitchFamily="2" charset="-79"/>
              </a:rPr>
              <a:t>doubled his money in just 8 months </a:t>
            </a:r>
          </a:p>
          <a:p>
            <a:pPr marL="342900" indent="-342900" algn="l">
              <a:lnSpc>
                <a:spcPct val="100000"/>
              </a:lnSpc>
              <a:spcBef>
                <a:spcPts val="2800"/>
              </a:spcBef>
              <a:buClr>
                <a:srgbClr val="76B900"/>
              </a:buClr>
              <a:buFont typeface="Wingdings" pitchFamily="2" charset="2"/>
              <a:buChar char="§"/>
            </a:pPr>
            <a:r>
              <a:rPr lang="en-US" sz="2800" dirty="0">
                <a:effectLst/>
                <a:latin typeface="Rubik" pitchFamily="2" charset="-79"/>
                <a:ea typeface="Calibri" panose="020F0502020204030204" pitchFamily="34" charset="0"/>
                <a:cs typeface="Rubik" pitchFamily="2" charset="-79"/>
              </a:rPr>
              <a:t>He was another member who made more trading than his salary! </a:t>
            </a:r>
            <a:endParaRPr lang="en-US" sz="2800" b="0" i="0" dirty="0">
              <a:solidFill>
                <a:srgbClr val="000000"/>
              </a:solidFill>
              <a:effectLst/>
              <a:highlight>
                <a:srgbClr val="FFFFFF"/>
              </a:highlight>
              <a:latin typeface="Rubik" pitchFamily="2" charset="-79"/>
              <a:cs typeface="Rubik" pitchFamily="2" charset="-79"/>
            </a:endParaRPr>
          </a:p>
          <a:p>
            <a:pPr marL="0" indent="0">
              <a:lnSpc>
                <a:spcPct val="100000"/>
              </a:lnSpc>
              <a:spcBef>
                <a:spcPts val="2800"/>
              </a:spcBef>
              <a:buClr>
                <a:srgbClr val="76B900"/>
              </a:buClr>
              <a:buNone/>
            </a:pPr>
            <a:endParaRPr lang="en-US" dirty="0">
              <a:latin typeface="Rubik" pitchFamily="2" charset="-79"/>
              <a:cs typeface="Rubik" pitchFamily="2" charset="-79"/>
            </a:endParaRPr>
          </a:p>
        </p:txBody>
      </p:sp>
    </p:spTree>
  </p:cSld>
  <p:clrMapOvr>
    <a:masterClrMapping/>
  </p:clrMapOvr>
  <p:extLst>
    <p:ext uri="{6950BFC3-D8DA-4A85-94F7-54DA5524770B}">
      <p188:commentRel xmlns:p188="http://schemas.microsoft.com/office/powerpoint/2018/8/main" r:id="rId3"/>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5185893" y="3857830"/>
            <a:ext cx="6832201" cy="1611881"/>
          </a:xfrm>
          <a:custGeom>
            <a:avLst/>
            <a:gdLst/>
            <a:ahLst/>
            <a:cxnLst/>
            <a:rect l="l" t="t" r="r" b="b"/>
            <a:pathLst>
              <a:path w="11266805" h="2658109">
                <a:moveTo>
                  <a:pt x="10962608" y="0"/>
                </a:moveTo>
                <a:lnTo>
                  <a:pt x="303655" y="0"/>
                </a:lnTo>
                <a:lnTo>
                  <a:pt x="254401" y="3974"/>
                </a:lnTo>
                <a:lnTo>
                  <a:pt x="207678" y="15480"/>
                </a:lnTo>
                <a:lnTo>
                  <a:pt x="164109" y="33894"/>
                </a:lnTo>
                <a:lnTo>
                  <a:pt x="124321" y="58588"/>
                </a:lnTo>
                <a:lnTo>
                  <a:pt x="88939" y="88939"/>
                </a:lnTo>
                <a:lnTo>
                  <a:pt x="58588" y="124321"/>
                </a:lnTo>
                <a:lnTo>
                  <a:pt x="33894" y="164109"/>
                </a:lnTo>
                <a:lnTo>
                  <a:pt x="15480" y="207678"/>
                </a:lnTo>
                <a:lnTo>
                  <a:pt x="3974" y="254401"/>
                </a:lnTo>
                <a:lnTo>
                  <a:pt x="0" y="303655"/>
                </a:lnTo>
                <a:lnTo>
                  <a:pt x="0" y="2353886"/>
                </a:lnTo>
                <a:lnTo>
                  <a:pt x="3974" y="2403140"/>
                </a:lnTo>
                <a:lnTo>
                  <a:pt x="15480" y="2449864"/>
                </a:lnTo>
                <a:lnTo>
                  <a:pt x="33894" y="2493432"/>
                </a:lnTo>
                <a:lnTo>
                  <a:pt x="58588" y="2533220"/>
                </a:lnTo>
                <a:lnTo>
                  <a:pt x="88939" y="2568602"/>
                </a:lnTo>
                <a:lnTo>
                  <a:pt x="124321" y="2598953"/>
                </a:lnTo>
                <a:lnTo>
                  <a:pt x="164109" y="2623648"/>
                </a:lnTo>
                <a:lnTo>
                  <a:pt x="207678" y="2642061"/>
                </a:lnTo>
                <a:lnTo>
                  <a:pt x="254401" y="2653567"/>
                </a:lnTo>
                <a:lnTo>
                  <a:pt x="303655" y="2657542"/>
                </a:lnTo>
                <a:lnTo>
                  <a:pt x="10962608" y="2657542"/>
                </a:lnTo>
                <a:lnTo>
                  <a:pt x="11011862" y="2653567"/>
                </a:lnTo>
                <a:lnTo>
                  <a:pt x="11058586" y="2642061"/>
                </a:lnTo>
                <a:lnTo>
                  <a:pt x="11102154" y="2623648"/>
                </a:lnTo>
                <a:lnTo>
                  <a:pt x="11141942" y="2598953"/>
                </a:lnTo>
                <a:lnTo>
                  <a:pt x="11177324" y="2568602"/>
                </a:lnTo>
                <a:lnTo>
                  <a:pt x="11207675" y="2533220"/>
                </a:lnTo>
                <a:lnTo>
                  <a:pt x="11232370" y="2493432"/>
                </a:lnTo>
                <a:lnTo>
                  <a:pt x="11250783" y="2449864"/>
                </a:lnTo>
                <a:lnTo>
                  <a:pt x="11262289" y="2403140"/>
                </a:lnTo>
                <a:lnTo>
                  <a:pt x="11266264" y="2353886"/>
                </a:lnTo>
                <a:lnTo>
                  <a:pt x="11266264" y="303655"/>
                </a:lnTo>
                <a:lnTo>
                  <a:pt x="11262289" y="254401"/>
                </a:lnTo>
                <a:lnTo>
                  <a:pt x="11250783" y="207678"/>
                </a:lnTo>
                <a:lnTo>
                  <a:pt x="11232370" y="164109"/>
                </a:lnTo>
                <a:lnTo>
                  <a:pt x="11207675" y="124321"/>
                </a:lnTo>
                <a:lnTo>
                  <a:pt x="11177324" y="88939"/>
                </a:lnTo>
                <a:lnTo>
                  <a:pt x="11141942" y="58588"/>
                </a:lnTo>
                <a:lnTo>
                  <a:pt x="11102154" y="33894"/>
                </a:lnTo>
                <a:lnTo>
                  <a:pt x="11058586" y="15480"/>
                </a:lnTo>
                <a:lnTo>
                  <a:pt x="11011862" y="3974"/>
                </a:lnTo>
                <a:lnTo>
                  <a:pt x="10962608" y="0"/>
                </a:lnTo>
                <a:close/>
              </a:path>
            </a:pathLst>
          </a:custGeom>
          <a:solidFill>
            <a:srgbClr val="FFFFFF"/>
          </a:solidFill>
        </p:spPr>
        <p:txBody>
          <a:bodyPr wrap="square" lIns="0" tIns="0" rIns="0" bIns="0" rtlCol="0"/>
          <a:lstStyle/>
          <a:p>
            <a:endParaRPr sz="1092"/>
          </a:p>
        </p:txBody>
      </p:sp>
      <p:sp>
        <p:nvSpPr>
          <p:cNvPr id="8" name="object 8"/>
          <p:cNvSpPr/>
          <p:nvPr/>
        </p:nvSpPr>
        <p:spPr>
          <a:xfrm>
            <a:off x="5586302" y="3857830"/>
            <a:ext cx="6273043" cy="1611881"/>
          </a:xfrm>
          <a:custGeom>
            <a:avLst/>
            <a:gdLst/>
            <a:ahLst/>
            <a:cxnLst/>
            <a:rect l="l" t="t" r="r" b="b"/>
            <a:pathLst>
              <a:path w="11266805" h="2658109">
                <a:moveTo>
                  <a:pt x="10962608" y="2657542"/>
                </a:moveTo>
                <a:lnTo>
                  <a:pt x="303655" y="2657542"/>
                </a:lnTo>
                <a:lnTo>
                  <a:pt x="254401" y="2653567"/>
                </a:lnTo>
                <a:lnTo>
                  <a:pt x="207678" y="2642061"/>
                </a:lnTo>
                <a:lnTo>
                  <a:pt x="164109" y="2623648"/>
                </a:lnTo>
                <a:lnTo>
                  <a:pt x="124321" y="2598953"/>
                </a:lnTo>
                <a:lnTo>
                  <a:pt x="88939" y="2568602"/>
                </a:lnTo>
                <a:lnTo>
                  <a:pt x="58588" y="2533220"/>
                </a:lnTo>
                <a:lnTo>
                  <a:pt x="33894" y="2493432"/>
                </a:lnTo>
                <a:lnTo>
                  <a:pt x="15480" y="2449864"/>
                </a:lnTo>
                <a:lnTo>
                  <a:pt x="3974" y="2403140"/>
                </a:lnTo>
                <a:lnTo>
                  <a:pt x="0" y="2353886"/>
                </a:lnTo>
                <a:lnTo>
                  <a:pt x="0" y="303655"/>
                </a:lnTo>
                <a:lnTo>
                  <a:pt x="3974" y="254401"/>
                </a:lnTo>
                <a:lnTo>
                  <a:pt x="15480" y="207678"/>
                </a:lnTo>
                <a:lnTo>
                  <a:pt x="33894" y="164109"/>
                </a:lnTo>
                <a:lnTo>
                  <a:pt x="58588" y="124321"/>
                </a:lnTo>
                <a:lnTo>
                  <a:pt x="88939" y="88939"/>
                </a:lnTo>
                <a:lnTo>
                  <a:pt x="124321" y="58588"/>
                </a:lnTo>
                <a:lnTo>
                  <a:pt x="164109" y="33894"/>
                </a:lnTo>
                <a:lnTo>
                  <a:pt x="207678" y="15480"/>
                </a:lnTo>
                <a:lnTo>
                  <a:pt x="254401" y="3974"/>
                </a:lnTo>
                <a:lnTo>
                  <a:pt x="303655" y="0"/>
                </a:lnTo>
                <a:lnTo>
                  <a:pt x="10962608" y="0"/>
                </a:lnTo>
                <a:lnTo>
                  <a:pt x="11011862" y="3974"/>
                </a:lnTo>
                <a:lnTo>
                  <a:pt x="11058586" y="15480"/>
                </a:lnTo>
                <a:lnTo>
                  <a:pt x="11102154" y="33894"/>
                </a:lnTo>
                <a:lnTo>
                  <a:pt x="11141942" y="58588"/>
                </a:lnTo>
                <a:lnTo>
                  <a:pt x="11177324" y="88939"/>
                </a:lnTo>
                <a:lnTo>
                  <a:pt x="11207675" y="124321"/>
                </a:lnTo>
                <a:lnTo>
                  <a:pt x="11232370" y="164109"/>
                </a:lnTo>
                <a:lnTo>
                  <a:pt x="11250783" y="207678"/>
                </a:lnTo>
                <a:lnTo>
                  <a:pt x="11262289" y="254401"/>
                </a:lnTo>
                <a:lnTo>
                  <a:pt x="11266264" y="303655"/>
                </a:lnTo>
                <a:lnTo>
                  <a:pt x="11266264" y="2353886"/>
                </a:lnTo>
                <a:lnTo>
                  <a:pt x="11262289" y="2403140"/>
                </a:lnTo>
                <a:lnTo>
                  <a:pt x="11250783" y="2449864"/>
                </a:lnTo>
                <a:lnTo>
                  <a:pt x="11232370" y="2493432"/>
                </a:lnTo>
                <a:lnTo>
                  <a:pt x="11207675" y="2533220"/>
                </a:lnTo>
                <a:lnTo>
                  <a:pt x="11177324" y="2568602"/>
                </a:lnTo>
                <a:lnTo>
                  <a:pt x="11141942" y="2598953"/>
                </a:lnTo>
                <a:lnTo>
                  <a:pt x="11102154" y="2623648"/>
                </a:lnTo>
                <a:lnTo>
                  <a:pt x="11058586" y="2642061"/>
                </a:lnTo>
                <a:lnTo>
                  <a:pt x="11011862" y="2653567"/>
                </a:lnTo>
                <a:lnTo>
                  <a:pt x="10962608" y="2657542"/>
                </a:lnTo>
                <a:close/>
              </a:path>
            </a:pathLst>
          </a:custGeom>
          <a:solidFill>
            <a:schemeClr val="bg1">
              <a:lumMod val="95000"/>
            </a:schemeClr>
          </a:solidFill>
          <a:ln w="15140">
            <a:solidFill>
              <a:srgbClr val="231F20"/>
            </a:solidFill>
          </a:ln>
        </p:spPr>
        <p:txBody>
          <a:bodyPr wrap="square" lIns="0" tIns="0" rIns="0" bIns="0" rtlCol="0"/>
          <a:lstStyle/>
          <a:p>
            <a:endParaRPr sz="1092"/>
          </a:p>
        </p:txBody>
      </p:sp>
      <p:sp>
        <p:nvSpPr>
          <p:cNvPr id="9" name="object 9"/>
          <p:cNvSpPr/>
          <p:nvPr/>
        </p:nvSpPr>
        <p:spPr>
          <a:xfrm>
            <a:off x="332655" y="1620143"/>
            <a:ext cx="6832202" cy="1386233"/>
          </a:xfrm>
          <a:custGeom>
            <a:avLst/>
            <a:gdLst/>
            <a:ahLst/>
            <a:cxnLst/>
            <a:rect l="l" t="t" r="r" b="b"/>
            <a:pathLst>
              <a:path w="14033500" h="2286000">
                <a:moveTo>
                  <a:pt x="13729424" y="0"/>
                </a:moveTo>
                <a:lnTo>
                  <a:pt x="303655" y="0"/>
                </a:lnTo>
                <a:lnTo>
                  <a:pt x="254401" y="3974"/>
                </a:lnTo>
                <a:lnTo>
                  <a:pt x="207678" y="15480"/>
                </a:lnTo>
                <a:lnTo>
                  <a:pt x="164109" y="33894"/>
                </a:lnTo>
                <a:lnTo>
                  <a:pt x="124321" y="58588"/>
                </a:lnTo>
                <a:lnTo>
                  <a:pt x="88939" y="88939"/>
                </a:lnTo>
                <a:lnTo>
                  <a:pt x="58588" y="124321"/>
                </a:lnTo>
                <a:lnTo>
                  <a:pt x="33894" y="164109"/>
                </a:lnTo>
                <a:lnTo>
                  <a:pt x="15480" y="207678"/>
                </a:lnTo>
                <a:lnTo>
                  <a:pt x="3974" y="254401"/>
                </a:lnTo>
                <a:lnTo>
                  <a:pt x="0" y="303655"/>
                </a:lnTo>
                <a:lnTo>
                  <a:pt x="0" y="1982190"/>
                </a:lnTo>
                <a:lnTo>
                  <a:pt x="3974" y="2031444"/>
                </a:lnTo>
                <a:lnTo>
                  <a:pt x="15480" y="2078168"/>
                </a:lnTo>
                <a:lnTo>
                  <a:pt x="33894" y="2121737"/>
                </a:lnTo>
                <a:lnTo>
                  <a:pt x="58588" y="2161524"/>
                </a:lnTo>
                <a:lnTo>
                  <a:pt x="88939" y="2196906"/>
                </a:lnTo>
                <a:lnTo>
                  <a:pt x="124321" y="2227257"/>
                </a:lnTo>
                <a:lnTo>
                  <a:pt x="164109" y="2251952"/>
                </a:lnTo>
                <a:lnTo>
                  <a:pt x="207678" y="2270365"/>
                </a:lnTo>
                <a:lnTo>
                  <a:pt x="254401" y="2281872"/>
                </a:lnTo>
                <a:lnTo>
                  <a:pt x="303655" y="2285846"/>
                </a:lnTo>
                <a:lnTo>
                  <a:pt x="13729424" y="2285846"/>
                </a:lnTo>
                <a:lnTo>
                  <a:pt x="13778678" y="2281872"/>
                </a:lnTo>
                <a:lnTo>
                  <a:pt x="13825402" y="2270365"/>
                </a:lnTo>
                <a:lnTo>
                  <a:pt x="13868970" y="2251952"/>
                </a:lnTo>
                <a:lnTo>
                  <a:pt x="13908758" y="2227257"/>
                </a:lnTo>
                <a:lnTo>
                  <a:pt x="13944140" y="2196906"/>
                </a:lnTo>
                <a:lnTo>
                  <a:pt x="13974491" y="2161524"/>
                </a:lnTo>
                <a:lnTo>
                  <a:pt x="13999186" y="2121737"/>
                </a:lnTo>
                <a:lnTo>
                  <a:pt x="14017599" y="2078168"/>
                </a:lnTo>
                <a:lnTo>
                  <a:pt x="14029106" y="2031444"/>
                </a:lnTo>
                <a:lnTo>
                  <a:pt x="14033080" y="1982190"/>
                </a:lnTo>
                <a:lnTo>
                  <a:pt x="14033080" y="303655"/>
                </a:lnTo>
                <a:lnTo>
                  <a:pt x="14029106" y="254401"/>
                </a:lnTo>
                <a:lnTo>
                  <a:pt x="14017599" y="207678"/>
                </a:lnTo>
                <a:lnTo>
                  <a:pt x="13999186" y="164109"/>
                </a:lnTo>
                <a:lnTo>
                  <a:pt x="13974491" y="124321"/>
                </a:lnTo>
                <a:lnTo>
                  <a:pt x="13944140" y="88939"/>
                </a:lnTo>
                <a:lnTo>
                  <a:pt x="13908758" y="58588"/>
                </a:lnTo>
                <a:lnTo>
                  <a:pt x="13868970" y="33894"/>
                </a:lnTo>
                <a:lnTo>
                  <a:pt x="13825402" y="15480"/>
                </a:lnTo>
                <a:lnTo>
                  <a:pt x="13778678" y="3974"/>
                </a:lnTo>
                <a:lnTo>
                  <a:pt x="13729424" y="0"/>
                </a:lnTo>
                <a:close/>
              </a:path>
            </a:pathLst>
          </a:custGeom>
          <a:solidFill>
            <a:srgbClr val="FFFFFF"/>
          </a:solidFill>
        </p:spPr>
        <p:txBody>
          <a:bodyPr wrap="square" lIns="0" tIns="0" rIns="0" bIns="0" rtlCol="0"/>
          <a:lstStyle/>
          <a:p>
            <a:endParaRPr sz="1092" dirty="0"/>
          </a:p>
        </p:txBody>
      </p:sp>
      <p:sp>
        <p:nvSpPr>
          <p:cNvPr id="10" name="object 10"/>
          <p:cNvSpPr/>
          <p:nvPr/>
        </p:nvSpPr>
        <p:spPr>
          <a:xfrm>
            <a:off x="5586303" y="1914787"/>
            <a:ext cx="6273042" cy="1514213"/>
          </a:xfrm>
          <a:custGeom>
            <a:avLst/>
            <a:gdLst/>
            <a:ahLst/>
            <a:cxnLst/>
            <a:rect l="l" t="t" r="r" b="b"/>
            <a:pathLst>
              <a:path w="14033500" h="2286000">
                <a:moveTo>
                  <a:pt x="13729424" y="2285846"/>
                </a:moveTo>
                <a:lnTo>
                  <a:pt x="303655" y="2285846"/>
                </a:lnTo>
                <a:lnTo>
                  <a:pt x="254401" y="2281872"/>
                </a:lnTo>
                <a:lnTo>
                  <a:pt x="207678" y="2270365"/>
                </a:lnTo>
                <a:lnTo>
                  <a:pt x="164109" y="2251952"/>
                </a:lnTo>
                <a:lnTo>
                  <a:pt x="124321" y="2227257"/>
                </a:lnTo>
                <a:lnTo>
                  <a:pt x="88939" y="2196906"/>
                </a:lnTo>
                <a:lnTo>
                  <a:pt x="58588" y="2161524"/>
                </a:lnTo>
                <a:lnTo>
                  <a:pt x="33894" y="2121737"/>
                </a:lnTo>
                <a:lnTo>
                  <a:pt x="15480" y="2078168"/>
                </a:lnTo>
                <a:lnTo>
                  <a:pt x="3974" y="2031444"/>
                </a:lnTo>
                <a:lnTo>
                  <a:pt x="0" y="1982190"/>
                </a:lnTo>
                <a:lnTo>
                  <a:pt x="0" y="303655"/>
                </a:lnTo>
                <a:lnTo>
                  <a:pt x="3974" y="254401"/>
                </a:lnTo>
                <a:lnTo>
                  <a:pt x="15480" y="207678"/>
                </a:lnTo>
                <a:lnTo>
                  <a:pt x="33894" y="164109"/>
                </a:lnTo>
                <a:lnTo>
                  <a:pt x="58588" y="124321"/>
                </a:lnTo>
                <a:lnTo>
                  <a:pt x="88939" y="88939"/>
                </a:lnTo>
                <a:lnTo>
                  <a:pt x="124321" y="58588"/>
                </a:lnTo>
                <a:lnTo>
                  <a:pt x="164109" y="33894"/>
                </a:lnTo>
                <a:lnTo>
                  <a:pt x="207678" y="15480"/>
                </a:lnTo>
                <a:lnTo>
                  <a:pt x="254401" y="3974"/>
                </a:lnTo>
                <a:lnTo>
                  <a:pt x="303655" y="0"/>
                </a:lnTo>
                <a:lnTo>
                  <a:pt x="13729424" y="0"/>
                </a:lnTo>
                <a:lnTo>
                  <a:pt x="13778678" y="3974"/>
                </a:lnTo>
                <a:lnTo>
                  <a:pt x="13825402" y="15480"/>
                </a:lnTo>
                <a:lnTo>
                  <a:pt x="13868970" y="33894"/>
                </a:lnTo>
                <a:lnTo>
                  <a:pt x="13908758" y="58588"/>
                </a:lnTo>
                <a:lnTo>
                  <a:pt x="13944140" y="88939"/>
                </a:lnTo>
                <a:lnTo>
                  <a:pt x="13974491" y="124321"/>
                </a:lnTo>
                <a:lnTo>
                  <a:pt x="13999186" y="164109"/>
                </a:lnTo>
                <a:lnTo>
                  <a:pt x="14017599" y="207678"/>
                </a:lnTo>
                <a:lnTo>
                  <a:pt x="14029106" y="254401"/>
                </a:lnTo>
                <a:lnTo>
                  <a:pt x="14033080" y="303655"/>
                </a:lnTo>
                <a:lnTo>
                  <a:pt x="14033080" y="1982190"/>
                </a:lnTo>
                <a:lnTo>
                  <a:pt x="14029106" y="2031444"/>
                </a:lnTo>
                <a:lnTo>
                  <a:pt x="14017599" y="2078168"/>
                </a:lnTo>
                <a:lnTo>
                  <a:pt x="13999186" y="2121737"/>
                </a:lnTo>
                <a:lnTo>
                  <a:pt x="13974491" y="2161524"/>
                </a:lnTo>
                <a:lnTo>
                  <a:pt x="13944140" y="2196906"/>
                </a:lnTo>
                <a:lnTo>
                  <a:pt x="13908758" y="2227257"/>
                </a:lnTo>
                <a:lnTo>
                  <a:pt x="13868970" y="2251952"/>
                </a:lnTo>
                <a:lnTo>
                  <a:pt x="13825402" y="2270365"/>
                </a:lnTo>
                <a:lnTo>
                  <a:pt x="13778678" y="2281872"/>
                </a:lnTo>
                <a:lnTo>
                  <a:pt x="13729424" y="2285846"/>
                </a:lnTo>
                <a:close/>
              </a:path>
            </a:pathLst>
          </a:custGeom>
          <a:solidFill>
            <a:schemeClr val="bg1">
              <a:lumMod val="95000"/>
            </a:schemeClr>
          </a:solidFill>
          <a:ln w="15664">
            <a:solidFill>
              <a:srgbClr val="231F20"/>
            </a:solidFill>
          </a:ln>
        </p:spPr>
        <p:txBody>
          <a:bodyPr wrap="square" lIns="0" tIns="0" rIns="0" bIns="0" rtlCol="0"/>
          <a:lstStyle/>
          <a:p>
            <a:endParaRPr sz="1092"/>
          </a:p>
        </p:txBody>
      </p:sp>
      <p:sp>
        <p:nvSpPr>
          <p:cNvPr id="11" name="object 11"/>
          <p:cNvSpPr txBox="1"/>
          <p:nvPr/>
        </p:nvSpPr>
        <p:spPr>
          <a:xfrm>
            <a:off x="6083948" y="2116814"/>
            <a:ext cx="1990784" cy="179675"/>
          </a:xfrm>
          <a:prstGeom prst="rect">
            <a:avLst/>
          </a:prstGeom>
        </p:spPr>
        <p:txBody>
          <a:bodyPr vert="horz" wrap="square" lIns="0" tIns="6931" rIns="0" bIns="0" rtlCol="0">
            <a:spAutoFit/>
          </a:bodyPr>
          <a:lstStyle/>
          <a:p>
            <a:pPr marL="7701">
              <a:spcBef>
                <a:spcPts val="55"/>
              </a:spcBef>
            </a:pPr>
            <a:r>
              <a:rPr lang="en-US" sz="1122" b="1" dirty="0">
                <a:solidFill>
                  <a:srgbClr val="020303"/>
                </a:solidFill>
                <a:latin typeface="Rubik" pitchFamily="2" charset="-79"/>
                <a:cs typeface="Rubik" pitchFamily="2" charset="-79"/>
              </a:rPr>
              <a:t>George</a:t>
            </a:r>
            <a:r>
              <a:rPr sz="1122" b="1" spc="-15" dirty="0">
                <a:solidFill>
                  <a:srgbClr val="020303"/>
                </a:solidFill>
                <a:latin typeface="Rubik" pitchFamily="2" charset="-79"/>
                <a:cs typeface="Rubik" pitchFamily="2" charset="-79"/>
              </a:rPr>
              <a:t> </a:t>
            </a:r>
            <a:r>
              <a:rPr sz="1001" dirty="0">
                <a:solidFill>
                  <a:srgbClr val="020303"/>
                </a:solidFill>
                <a:latin typeface="Rubik" pitchFamily="2" charset="-79"/>
                <a:cs typeface="Rubik" pitchFamily="2" charset="-79"/>
              </a:rPr>
              <a:t>11:23</a:t>
            </a:r>
            <a:r>
              <a:rPr sz="1001" spc="18" dirty="0">
                <a:solidFill>
                  <a:srgbClr val="020303"/>
                </a:solidFill>
                <a:latin typeface="Rubik" pitchFamily="2" charset="-79"/>
                <a:cs typeface="Rubik" pitchFamily="2" charset="-79"/>
              </a:rPr>
              <a:t> </a:t>
            </a:r>
            <a:r>
              <a:rPr sz="1001" spc="-15" dirty="0">
                <a:solidFill>
                  <a:srgbClr val="020303"/>
                </a:solidFill>
                <a:latin typeface="Rubik" pitchFamily="2" charset="-79"/>
                <a:cs typeface="Rubik" pitchFamily="2" charset="-79"/>
              </a:rPr>
              <a:t>am</a:t>
            </a:r>
            <a:endParaRPr sz="1001" dirty="0">
              <a:latin typeface="Rubik" pitchFamily="2" charset="-79"/>
              <a:cs typeface="Rubik" pitchFamily="2" charset="-79"/>
            </a:endParaRPr>
          </a:p>
        </p:txBody>
      </p:sp>
      <p:grpSp>
        <p:nvGrpSpPr>
          <p:cNvPr id="12" name="object 12"/>
          <p:cNvGrpSpPr/>
          <p:nvPr/>
        </p:nvGrpSpPr>
        <p:grpSpPr>
          <a:xfrm>
            <a:off x="5781781" y="2092474"/>
            <a:ext cx="246056" cy="246056"/>
            <a:chOff x="884832" y="4174076"/>
            <a:chExt cx="405765" cy="405765"/>
          </a:xfrm>
        </p:grpSpPr>
        <p:sp>
          <p:nvSpPr>
            <p:cNvPr id="13" name="object 13"/>
            <p:cNvSpPr/>
            <p:nvPr/>
          </p:nvSpPr>
          <p:spPr>
            <a:xfrm>
              <a:off x="884832" y="4174076"/>
              <a:ext cx="405765" cy="405765"/>
            </a:xfrm>
            <a:custGeom>
              <a:avLst/>
              <a:gdLst/>
              <a:ahLst/>
              <a:cxnLst/>
              <a:rect l="l" t="t" r="r" b="b"/>
              <a:pathLst>
                <a:path w="405765" h="405764">
                  <a:moveTo>
                    <a:pt x="202695" y="0"/>
                  </a:moveTo>
                  <a:lnTo>
                    <a:pt x="156219" y="5353"/>
                  </a:lnTo>
                  <a:lnTo>
                    <a:pt x="113555" y="20602"/>
                  </a:lnTo>
                  <a:lnTo>
                    <a:pt x="75920" y="44530"/>
                  </a:lnTo>
                  <a:lnTo>
                    <a:pt x="44530" y="75920"/>
                  </a:lnTo>
                  <a:lnTo>
                    <a:pt x="20602" y="113555"/>
                  </a:lnTo>
                  <a:lnTo>
                    <a:pt x="5353" y="156219"/>
                  </a:lnTo>
                  <a:lnTo>
                    <a:pt x="0" y="202695"/>
                  </a:lnTo>
                  <a:lnTo>
                    <a:pt x="5353" y="249171"/>
                  </a:lnTo>
                  <a:lnTo>
                    <a:pt x="20602" y="291837"/>
                  </a:lnTo>
                  <a:lnTo>
                    <a:pt x="44530" y="329474"/>
                  </a:lnTo>
                  <a:lnTo>
                    <a:pt x="75920" y="360866"/>
                  </a:lnTo>
                  <a:lnTo>
                    <a:pt x="113555" y="384796"/>
                  </a:lnTo>
                  <a:lnTo>
                    <a:pt x="156219" y="400047"/>
                  </a:lnTo>
                  <a:lnTo>
                    <a:pt x="202695" y="405401"/>
                  </a:lnTo>
                  <a:lnTo>
                    <a:pt x="249175" y="400047"/>
                  </a:lnTo>
                  <a:lnTo>
                    <a:pt x="291841" y="384796"/>
                  </a:lnTo>
                  <a:lnTo>
                    <a:pt x="329478" y="360866"/>
                  </a:lnTo>
                  <a:lnTo>
                    <a:pt x="360870" y="329474"/>
                  </a:lnTo>
                  <a:lnTo>
                    <a:pt x="384798" y="291837"/>
                  </a:lnTo>
                  <a:lnTo>
                    <a:pt x="400047" y="249171"/>
                  </a:lnTo>
                  <a:lnTo>
                    <a:pt x="405401" y="202695"/>
                  </a:lnTo>
                  <a:lnTo>
                    <a:pt x="400047" y="156219"/>
                  </a:lnTo>
                  <a:lnTo>
                    <a:pt x="384798" y="113555"/>
                  </a:lnTo>
                  <a:lnTo>
                    <a:pt x="360870" y="75920"/>
                  </a:lnTo>
                  <a:lnTo>
                    <a:pt x="329478" y="44530"/>
                  </a:lnTo>
                  <a:lnTo>
                    <a:pt x="291841" y="20602"/>
                  </a:lnTo>
                  <a:lnTo>
                    <a:pt x="249175" y="5353"/>
                  </a:lnTo>
                  <a:lnTo>
                    <a:pt x="202695" y="0"/>
                  </a:lnTo>
                  <a:close/>
                </a:path>
              </a:pathLst>
            </a:custGeom>
            <a:solidFill>
              <a:srgbClr val="68BD45"/>
            </a:solidFill>
          </p:spPr>
          <p:txBody>
            <a:bodyPr wrap="square" lIns="0" tIns="0" rIns="0" bIns="0" rtlCol="0"/>
            <a:lstStyle/>
            <a:p>
              <a:endParaRPr sz="1092"/>
            </a:p>
          </p:txBody>
        </p:sp>
        <p:pic>
          <p:nvPicPr>
            <p:cNvPr id="14" name="object 14"/>
            <p:cNvPicPr/>
            <p:nvPr/>
          </p:nvPicPr>
          <p:blipFill>
            <a:blip r:embed="rId4" cstate="print"/>
            <a:stretch>
              <a:fillRect/>
            </a:stretch>
          </p:blipFill>
          <p:spPr>
            <a:xfrm>
              <a:off x="989037" y="4300346"/>
              <a:ext cx="196988" cy="279126"/>
            </a:xfrm>
            <a:prstGeom prst="rect">
              <a:avLst/>
            </a:prstGeom>
          </p:spPr>
        </p:pic>
      </p:grpSp>
      <p:sp>
        <p:nvSpPr>
          <p:cNvPr id="16" name="object 16"/>
          <p:cNvSpPr txBox="1"/>
          <p:nvPr/>
        </p:nvSpPr>
        <p:spPr>
          <a:xfrm>
            <a:off x="5775286" y="2468493"/>
            <a:ext cx="5790641" cy="808365"/>
          </a:xfrm>
          <a:prstGeom prst="rect">
            <a:avLst/>
          </a:prstGeom>
        </p:spPr>
        <p:txBody>
          <a:bodyPr vert="horz" wrap="square" lIns="0" tIns="24259" rIns="0" bIns="0" rtlCol="0">
            <a:spAutoFit/>
          </a:bodyPr>
          <a:lstStyle/>
          <a:p>
            <a:pPr marL="7701">
              <a:spcBef>
                <a:spcPts val="191"/>
              </a:spcBef>
            </a:pPr>
            <a:r>
              <a:rPr sz="1698" dirty="0">
                <a:solidFill>
                  <a:srgbClr val="231F20"/>
                </a:solidFill>
                <a:latin typeface="Rubik" pitchFamily="2" charset="-79"/>
                <a:cs typeface="Rubik" pitchFamily="2" charset="-79"/>
              </a:rPr>
              <a:t>When</a:t>
            </a:r>
            <a:r>
              <a:rPr sz="1698" spc="-7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I</a:t>
            </a:r>
            <a:r>
              <a:rPr sz="1698" spc="-76"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started</a:t>
            </a:r>
            <a:r>
              <a:rPr sz="1698" spc="-7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at</a:t>
            </a:r>
            <a:r>
              <a:rPr sz="1698" spc="-11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The</a:t>
            </a:r>
            <a:r>
              <a:rPr sz="1698" spc="-112"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War</a:t>
            </a:r>
            <a:r>
              <a:rPr sz="1698" spc="-112"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Room,</a:t>
            </a:r>
            <a:r>
              <a:rPr sz="1698" spc="-7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I</a:t>
            </a:r>
            <a:r>
              <a:rPr sz="1698" spc="-10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was</a:t>
            </a:r>
            <a:r>
              <a:rPr sz="1698" spc="-11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very</a:t>
            </a:r>
            <a:r>
              <a:rPr sz="1698" spc="-115"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new</a:t>
            </a:r>
            <a:r>
              <a:rPr sz="1698" spc="-10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at</a:t>
            </a:r>
            <a:r>
              <a:rPr sz="1698" spc="-103"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this.</a:t>
            </a:r>
            <a:r>
              <a:rPr sz="1698" spc="-7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But</a:t>
            </a:r>
            <a:r>
              <a:rPr sz="1698" spc="-7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in</a:t>
            </a:r>
            <a:r>
              <a:rPr sz="1698" spc="-106"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three</a:t>
            </a:r>
            <a:r>
              <a:rPr sz="1698" spc="-76"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months,</a:t>
            </a:r>
            <a:r>
              <a:rPr lang="en-US" sz="1698" spc="-6" dirty="0">
                <a:latin typeface="Rubik" pitchFamily="2" charset="-79"/>
                <a:cs typeface="Rubik" pitchFamily="2" charset="-79"/>
              </a:rPr>
              <a:t> </a:t>
            </a:r>
            <a:r>
              <a:rPr sz="1698" b="1" dirty="0">
                <a:solidFill>
                  <a:srgbClr val="231F20"/>
                </a:solidFill>
                <a:latin typeface="Rubik" pitchFamily="2" charset="-79"/>
                <a:cs typeface="Rubik" pitchFamily="2" charset="-79"/>
              </a:rPr>
              <a:t>I</a:t>
            </a:r>
            <a:r>
              <a:rPr sz="1698" b="1" spc="-82"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turned</a:t>
            </a:r>
            <a:r>
              <a:rPr sz="1698" b="1" spc="-67"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$165,000</a:t>
            </a:r>
            <a:r>
              <a:rPr sz="1698" b="1" spc="-69"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into</a:t>
            </a:r>
            <a:r>
              <a:rPr sz="1698" b="1" spc="-67"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peak</a:t>
            </a:r>
            <a:r>
              <a:rPr sz="1698" b="1" spc="-91"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gains</a:t>
            </a:r>
            <a:r>
              <a:rPr sz="1698" b="1" spc="-67"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of</a:t>
            </a:r>
            <a:r>
              <a:rPr sz="1698" b="1" spc="-94"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$2.35</a:t>
            </a:r>
            <a:r>
              <a:rPr sz="1698" b="1" spc="-69" dirty="0">
                <a:solidFill>
                  <a:srgbClr val="231F20"/>
                </a:solidFill>
                <a:latin typeface="Rubik" pitchFamily="2" charset="-79"/>
                <a:cs typeface="Rubik" pitchFamily="2" charset="-79"/>
              </a:rPr>
              <a:t> </a:t>
            </a:r>
            <a:r>
              <a:rPr sz="1698" b="1" spc="-6" dirty="0">
                <a:solidFill>
                  <a:srgbClr val="231F20"/>
                </a:solidFill>
                <a:latin typeface="Rubik" pitchFamily="2" charset="-79"/>
                <a:cs typeface="Rubik" pitchFamily="2" charset="-79"/>
              </a:rPr>
              <a:t>MILLION</a:t>
            </a:r>
            <a:r>
              <a:rPr sz="1698" spc="-6" dirty="0">
                <a:solidFill>
                  <a:srgbClr val="231F20"/>
                </a:solidFill>
                <a:latin typeface="Rubik" pitchFamily="2" charset="-79"/>
                <a:cs typeface="Rubik" pitchFamily="2" charset="-79"/>
              </a:rPr>
              <a:t>!</a:t>
            </a:r>
            <a:endParaRPr sz="1698" dirty="0">
              <a:latin typeface="Rubik" pitchFamily="2" charset="-79"/>
              <a:cs typeface="Rubik" pitchFamily="2" charset="-79"/>
            </a:endParaRPr>
          </a:p>
        </p:txBody>
      </p:sp>
      <p:sp>
        <p:nvSpPr>
          <p:cNvPr id="17" name="object 17"/>
          <p:cNvSpPr txBox="1"/>
          <p:nvPr/>
        </p:nvSpPr>
        <p:spPr>
          <a:xfrm>
            <a:off x="6138920" y="4095192"/>
            <a:ext cx="1473642" cy="179675"/>
          </a:xfrm>
          <a:prstGeom prst="rect">
            <a:avLst/>
          </a:prstGeom>
        </p:spPr>
        <p:txBody>
          <a:bodyPr vert="horz" wrap="square" lIns="0" tIns="6931" rIns="0" bIns="0" rtlCol="0">
            <a:spAutoFit/>
          </a:bodyPr>
          <a:lstStyle/>
          <a:p>
            <a:pPr marL="7701">
              <a:spcBef>
                <a:spcPts val="55"/>
              </a:spcBef>
            </a:pPr>
            <a:r>
              <a:rPr sz="1122" b="1" spc="-21" dirty="0">
                <a:solidFill>
                  <a:srgbClr val="020303"/>
                </a:solidFill>
                <a:latin typeface="Rubik" pitchFamily="2" charset="-79"/>
                <a:cs typeface="Rubik" pitchFamily="2" charset="-79"/>
              </a:rPr>
              <a:t>Tad</a:t>
            </a:r>
            <a:r>
              <a:rPr sz="1122" b="1" dirty="0">
                <a:solidFill>
                  <a:srgbClr val="020303"/>
                </a:solidFill>
                <a:latin typeface="Rubik" pitchFamily="2" charset="-79"/>
                <a:cs typeface="Rubik" pitchFamily="2" charset="-79"/>
              </a:rPr>
              <a:t> </a:t>
            </a:r>
            <a:r>
              <a:rPr sz="1001" dirty="0">
                <a:solidFill>
                  <a:srgbClr val="020303"/>
                </a:solidFill>
                <a:latin typeface="Rubik" pitchFamily="2" charset="-79"/>
                <a:cs typeface="Rubik" pitchFamily="2" charset="-79"/>
              </a:rPr>
              <a:t>10:28</a:t>
            </a:r>
            <a:r>
              <a:rPr sz="1001" spc="39" dirty="0">
                <a:solidFill>
                  <a:srgbClr val="020303"/>
                </a:solidFill>
                <a:latin typeface="Rubik" pitchFamily="2" charset="-79"/>
                <a:cs typeface="Rubik" pitchFamily="2" charset="-79"/>
              </a:rPr>
              <a:t> </a:t>
            </a:r>
            <a:r>
              <a:rPr sz="1001" spc="-15" dirty="0">
                <a:solidFill>
                  <a:srgbClr val="020303"/>
                </a:solidFill>
                <a:latin typeface="Rubik" pitchFamily="2" charset="-79"/>
                <a:cs typeface="Rubik" pitchFamily="2" charset="-79"/>
              </a:rPr>
              <a:t>am</a:t>
            </a:r>
            <a:endParaRPr sz="1001" dirty="0">
              <a:latin typeface="Rubik" pitchFamily="2" charset="-79"/>
              <a:cs typeface="Rubik" pitchFamily="2" charset="-79"/>
            </a:endParaRPr>
          </a:p>
        </p:txBody>
      </p:sp>
      <p:grpSp>
        <p:nvGrpSpPr>
          <p:cNvPr id="18" name="object 18"/>
          <p:cNvGrpSpPr/>
          <p:nvPr/>
        </p:nvGrpSpPr>
        <p:grpSpPr>
          <a:xfrm>
            <a:off x="5813209" y="4066969"/>
            <a:ext cx="246056" cy="246056"/>
            <a:chOff x="884832" y="6782290"/>
            <a:chExt cx="405765" cy="405765"/>
          </a:xfrm>
        </p:grpSpPr>
        <p:sp>
          <p:nvSpPr>
            <p:cNvPr id="19" name="object 19"/>
            <p:cNvSpPr/>
            <p:nvPr/>
          </p:nvSpPr>
          <p:spPr>
            <a:xfrm>
              <a:off x="884832" y="6782290"/>
              <a:ext cx="405765" cy="405765"/>
            </a:xfrm>
            <a:custGeom>
              <a:avLst/>
              <a:gdLst/>
              <a:ahLst/>
              <a:cxnLst/>
              <a:rect l="l" t="t" r="r" b="b"/>
              <a:pathLst>
                <a:path w="405765" h="405765">
                  <a:moveTo>
                    <a:pt x="202695" y="0"/>
                  </a:moveTo>
                  <a:lnTo>
                    <a:pt x="156219" y="5353"/>
                  </a:lnTo>
                  <a:lnTo>
                    <a:pt x="113555" y="20602"/>
                  </a:lnTo>
                  <a:lnTo>
                    <a:pt x="75920" y="44530"/>
                  </a:lnTo>
                  <a:lnTo>
                    <a:pt x="44530" y="75920"/>
                  </a:lnTo>
                  <a:lnTo>
                    <a:pt x="20602" y="113555"/>
                  </a:lnTo>
                  <a:lnTo>
                    <a:pt x="5353" y="156219"/>
                  </a:lnTo>
                  <a:lnTo>
                    <a:pt x="0" y="202695"/>
                  </a:lnTo>
                  <a:lnTo>
                    <a:pt x="5353" y="249171"/>
                  </a:lnTo>
                  <a:lnTo>
                    <a:pt x="20602" y="291835"/>
                  </a:lnTo>
                  <a:lnTo>
                    <a:pt x="44530" y="329470"/>
                  </a:lnTo>
                  <a:lnTo>
                    <a:pt x="75920" y="360860"/>
                  </a:lnTo>
                  <a:lnTo>
                    <a:pt x="113555" y="384788"/>
                  </a:lnTo>
                  <a:lnTo>
                    <a:pt x="156219" y="400037"/>
                  </a:lnTo>
                  <a:lnTo>
                    <a:pt x="202695" y="405390"/>
                  </a:lnTo>
                  <a:lnTo>
                    <a:pt x="249175" y="400037"/>
                  </a:lnTo>
                  <a:lnTo>
                    <a:pt x="291841" y="384788"/>
                  </a:lnTo>
                  <a:lnTo>
                    <a:pt x="329478" y="360860"/>
                  </a:lnTo>
                  <a:lnTo>
                    <a:pt x="360870" y="329470"/>
                  </a:lnTo>
                  <a:lnTo>
                    <a:pt x="384798" y="291835"/>
                  </a:lnTo>
                  <a:lnTo>
                    <a:pt x="400047" y="249171"/>
                  </a:lnTo>
                  <a:lnTo>
                    <a:pt x="405401" y="202695"/>
                  </a:lnTo>
                  <a:lnTo>
                    <a:pt x="400047" y="156219"/>
                  </a:lnTo>
                  <a:lnTo>
                    <a:pt x="384798" y="113555"/>
                  </a:lnTo>
                  <a:lnTo>
                    <a:pt x="360870" y="75920"/>
                  </a:lnTo>
                  <a:lnTo>
                    <a:pt x="329478" y="44530"/>
                  </a:lnTo>
                  <a:lnTo>
                    <a:pt x="291841" y="20602"/>
                  </a:lnTo>
                  <a:lnTo>
                    <a:pt x="249175" y="5353"/>
                  </a:lnTo>
                  <a:lnTo>
                    <a:pt x="202695" y="0"/>
                  </a:lnTo>
                  <a:close/>
                </a:path>
              </a:pathLst>
            </a:custGeom>
            <a:solidFill>
              <a:srgbClr val="FEC116"/>
            </a:solidFill>
          </p:spPr>
          <p:txBody>
            <a:bodyPr wrap="square" lIns="0" tIns="0" rIns="0" bIns="0" rtlCol="0"/>
            <a:lstStyle/>
            <a:p>
              <a:endParaRPr sz="1092"/>
            </a:p>
          </p:txBody>
        </p:sp>
        <p:pic>
          <p:nvPicPr>
            <p:cNvPr id="20" name="object 20"/>
            <p:cNvPicPr/>
            <p:nvPr/>
          </p:nvPicPr>
          <p:blipFill>
            <a:blip r:embed="rId5" cstate="print"/>
            <a:stretch>
              <a:fillRect/>
            </a:stretch>
          </p:blipFill>
          <p:spPr>
            <a:xfrm>
              <a:off x="966893" y="6916727"/>
              <a:ext cx="241280" cy="270959"/>
            </a:xfrm>
            <a:prstGeom prst="rect">
              <a:avLst/>
            </a:prstGeom>
          </p:spPr>
        </p:pic>
      </p:grpSp>
      <p:sp>
        <p:nvSpPr>
          <p:cNvPr id="21" name="object 21"/>
          <p:cNvSpPr txBox="1"/>
          <p:nvPr/>
        </p:nvSpPr>
        <p:spPr>
          <a:xfrm>
            <a:off x="5806712" y="4442984"/>
            <a:ext cx="5892229" cy="829916"/>
          </a:xfrm>
          <a:prstGeom prst="rect">
            <a:avLst/>
          </a:prstGeom>
        </p:spPr>
        <p:txBody>
          <a:bodyPr vert="horz" wrap="square" lIns="0" tIns="6931" rIns="0" bIns="0" rtlCol="0">
            <a:spAutoFit/>
          </a:bodyPr>
          <a:lstStyle/>
          <a:p>
            <a:pPr marL="7701" marR="3081">
              <a:lnSpc>
                <a:spcPct val="106700"/>
              </a:lnSpc>
              <a:spcBef>
                <a:spcPts val="55"/>
              </a:spcBef>
            </a:pPr>
            <a:r>
              <a:rPr sz="1698" dirty="0">
                <a:solidFill>
                  <a:srgbClr val="231F20"/>
                </a:solidFill>
                <a:latin typeface="Rubik" pitchFamily="2" charset="-79"/>
                <a:cs typeface="Rubik" pitchFamily="2" charset="-79"/>
              </a:rPr>
              <a:t>I</a:t>
            </a:r>
            <a:r>
              <a:rPr sz="1698" spc="-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started</a:t>
            </a:r>
            <a:r>
              <a:rPr sz="1698" spc="-5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The</a:t>
            </a:r>
            <a:r>
              <a:rPr sz="1698" spc="-52"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War</a:t>
            </a:r>
            <a:r>
              <a:rPr sz="1698" spc="-4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Room</a:t>
            </a:r>
            <a:r>
              <a:rPr sz="1698" spc="-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back</a:t>
            </a:r>
            <a:r>
              <a:rPr sz="1698" spc="-4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on</a:t>
            </a:r>
            <a:r>
              <a:rPr sz="1698" spc="-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May</a:t>
            </a:r>
            <a:r>
              <a:rPr sz="1698" spc="-4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25,</a:t>
            </a:r>
            <a:r>
              <a:rPr sz="1698" spc="-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2020.</a:t>
            </a:r>
            <a:r>
              <a:rPr sz="1698" spc="-9"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By</a:t>
            </a:r>
            <a:r>
              <a:rPr sz="1698" spc="-52"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February </a:t>
            </a:r>
            <a:r>
              <a:rPr sz="1698" dirty="0">
                <a:solidFill>
                  <a:srgbClr val="231F20"/>
                </a:solidFill>
                <a:latin typeface="Rubik" pitchFamily="2" charset="-79"/>
                <a:cs typeface="Rubik" pitchFamily="2" charset="-79"/>
              </a:rPr>
              <a:t>2021</a:t>
            </a:r>
            <a:r>
              <a:rPr sz="1698" spc="30"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I</a:t>
            </a:r>
            <a:r>
              <a:rPr sz="1698" b="1" spc="12"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turned</a:t>
            </a:r>
            <a:r>
              <a:rPr sz="1698" b="1" spc="24"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$90,000</a:t>
            </a:r>
            <a:r>
              <a:rPr sz="1698" b="1" spc="24"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into</a:t>
            </a:r>
            <a:r>
              <a:rPr sz="1698" b="1" spc="24"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$178,000</a:t>
            </a:r>
            <a:r>
              <a:rPr sz="1698" dirty="0">
                <a:solidFill>
                  <a:srgbClr val="231F20"/>
                </a:solidFill>
                <a:latin typeface="Rubik" pitchFamily="2" charset="-79"/>
                <a:cs typeface="Rubik" pitchFamily="2" charset="-79"/>
              </a:rPr>
              <a:t>.</a:t>
            </a:r>
            <a:r>
              <a:rPr sz="1698" spc="30"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I</a:t>
            </a:r>
            <a:r>
              <a:rPr sz="1698" spc="30"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almost</a:t>
            </a:r>
            <a:r>
              <a:rPr sz="1698" spc="33" dirty="0">
                <a:solidFill>
                  <a:srgbClr val="231F20"/>
                </a:solidFill>
                <a:latin typeface="Rubik" pitchFamily="2" charset="-79"/>
                <a:cs typeface="Rubik" pitchFamily="2" charset="-79"/>
              </a:rPr>
              <a:t> </a:t>
            </a:r>
            <a:r>
              <a:rPr sz="1698" b="1" dirty="0">
                <a:solidFill>
                  <a:srgbClr val="231F20"/>
                </a:solidFill>
                <a:latin typeface="Rubik" pitchFamily="2" charset="-79"/>
                <a:cs typeface="Rubik" pitchFamily="2" charset="-79"/>
              </a:rPr>
              <a:t>DOUBLED</a:t>
            </a:r>
            <a:r>
              <a:rPr sz="1698" b="1" spc="24" dirty="0">
                <a:solidFill>
                  <a:srgbClr val="231F20"/>
                </a:solidFill>
                <a:latin typeface="Rubik" pitchFamily="2" charset="-79"/>
                <a:cs typeface="Rubik" pitchFamily="2" charset="-79"/>
              </a:rPr>
              <a:t> </a:t>
            </a:r>
            <a:r>
              <a:rPr sz="1698" spc="-15" dirty="0">
                <a:solidFill>
                  <a:srgbClr val="231F20"/>
                </a:solidFill>
                <a:latin typeface="Rubik" pitchFamily="2" charset="-79"/>
                <a:cs typeface="Rubik" pitchFamily="2" charset="-79"/>
              </a:rPr>
              <a:t>my </a:t>
            </a:r>
            <a:r>
              <a:rPr sz="1698" dirty="0">
                <a:solidFill>
                  <a:srgbClr val="231F20"/>
                </a:solidFill>
                <a:latin typeface="Rubik" pitchFamily="2" charset="-79"/>
                <a:cs typeface="Rubik" pitchFamily="2" charset="-79"/>
              </a:rPr>
              <a:t>entire</a:t>
            </a:r>
            <a:r>
              <a:rPr sz="1698" spc="15"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account</a:t>
            </a:r>
            <a:r>
              <a:rPr sz="1698" spc="18"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in</a:t>
            </a:r>
            <a:r>
              <a:rPr sz="1698" spc="18"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less</a:t>
            </a:r>
            <a:r>
              <a:rPr sz="1698" spc="-21"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than</a:t>
            </a:r>
            <a:r>
              <a:rPr sz="1698" spc="18" dirty="0">
                <a:solidFill>
                  <a:srgbClr val="231F20"/>
                </a:solidFill>
                <a:latin typeface="Rubik" pitchFamily="2" charset="-79"/>
                <a:cs typeface="Rubik" pitchFamily="2" charset="-79"/>
              </a:rPr>
              <a:t> </a:t>
            </a:r>
            <a:r>
              <a:rPr sz="1698" dirty="0">
                <a:solidFill>
                  <a:srgbClr val="231F20"/>
                </a:solidFill>
                <a:latin typeface="Rubik" pitchFamily="2" charset="-79"/>
                <a:cs typeface="Rubik" pitchFamily="2" charset="-79"/>
              </a:rPr>
              <a:t>a</a:t>
            </a:r>
            <a:r>
              <a:rPr sz="1698" spc="-67" dirty="0">
                <a:solidFill>
                  <a:srgbClr val="231F20"/>
                </a:solidFill>
                <a:latin typeface="Rubik" pitchFamily="2" charset="-79"/>
                <a:cs typeface="Rubik" pitchFamily="2" charset="-79"/>
              </a:rPr>
              <a:t> </a:t>
            </a:r>
            <a:r>
              <a:rPr sz="1698" spc="-6" dirty="0">
                <a:solidFill>
                  <a:srgbClr val="231F20"/>
                </a:solidFill>
                <a:latin typeface="Rubik" pitchFamily="2" charset="-79"/>
                <a:cs typeface="Rubik" pitchFamily="2" charset="-79"/>
              </a:rPr>
              <a:t>year!</a:t>
            </a:r>
            <a:endParaRPr sz="1698" dirty="0">
              <a:latin typeface="Rubik" pitchFamily="2" charset="-79"/>
              <a:cs typeface="Rubik" pitchFamily="2" charset="-79"/>
            </a:endParaRPr>
          </a:p>
        </p:txBody>
      </p:sp>
      <p:sp>
        <p:nvSpPr>
          <p:cNvPr id="23" name="Rectangle 22">
            <a:extLst>
              <a:ext uri="{FF2B5EF4-FFF2-40B4-BE49-F238E27FC236}">
                <a16:creationId xmlns:a16="http://schemas.microsoft.com/office/drawing/2014/main" id="{5C0948BA-3C8E-E49C-B4ED-0B5EC577B793}"/>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F889547E-588A-BD3A-9346-57C4D2AF87AE}"/>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Even MORE! </a:t>
            </a:r>
          </a:p>
        </p:txBody>
      </p:sp>
      <p:sp>
        <p:nvSpPr>
          <p:cNvPr id="26" name="Subtitle 4">
            <a:extLst>
              <a:ext uri="{FF2B5EF4-FFF2-40B4-BE49-F238E27FC236}">
                <a16:creationId xmlns:a16="http://schemas.microsoft.com/office/drawing/2014/main" id="{B0585256-2A36-9387-44E0-0488C8FEADEF}"/>
              </a:ext>
            </a:extLst>
          </p:cNvPr>
          <p:cNvSpPr txBox="1">
            <a:spLocks/>
          </p:cNvSpPr>
          <p:nvPr/>
        </p:nvSpPr>
        <p:spPr>
          <a:xfrm>
            <a:off x="626073" y="1989438"/>
            <a:ext cx="4666811" cy="3645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2800"/>
              </a:spcBef>
              <a:buClr>
                <a:srgbClr val="76B900"/>
              </a:buClr>
              <a:buFont typeface="Wingdings" pitchFamily="2" charset="2"/>
              <a:buChar char="§"/>
            </a:pPr>
            <a:r>
              <a:rPr lang="en-US" sz="2400" dirty="0">
                <a:solidFill>
                  <a:srgbClr val="000000"/>
                </a:solidFill>
                <a:latin typeface="Rubik" pitchFamily="2" charset="-79"/>
                <a:cs typeface="Rubik" pitchFamily="2" charset="-79"/>
              </a:rPr>
              <a:t>While these are a few of our best stories… they aren’t all</a:t>
            </a:r>
          </a:p>
          <a:p>
            <a:pPr marL="342900" indent="-342900">
              <a:lnSpc>
                <a:spcPct val="100000"/>
              </a:lnSpc>
              <a:spcBef>
                <a:spcPts val="2800"/>
              </a:spcBef>
              <a:buClr>
                <a:srgbClr val="76B900"/>
              </a:buClr>
              <a:buFont typeface="Wingdings" pitchFamily="2" charset="2"/>
              <a:buChar char="§"/>
            </a:pPr>
            <a:r>
              <a:rPr lang="en-US" sz="2400" dirty="0">
                <a:solidFill>
                  <a:srgbClr val="000000"/>
                </a:solidFill>
                <a:latin typeface="Rubik" pitchFamily="2" charset="-79"/>
                <a:cs typeface="Rubik" pitchFamily="2" charset="-79"/>
              </a:rPr>
              <a:t>We have hundreds of posts of people bragging about their wins </a:t>
            </a:r>
          </a:p>
          <a:p>
            <a:pPr marL="342900" indent="-342900">
              <a:lnSpc>
                <a:spcPct val="100000"/>
              </a:lnSpc>
              <a:spcBef>
                <a:spcPts val="2800"/>
              </a:spcBef>
              <a:buClr>
                <a:srgbClr val="76B900"/>
              </a:buClr>
              <a:buFont typeface="Wingdings" pitchFamily="2" charset="2"/>
              <a:buChar char="§"/>
            </a:pPr>
            <a:r>
              <a:rPr lang="en-US" sz="2400" dirty="0">
                <a:solidFill>
                  <a:srgbClr val="000000"/>
                </a:solidFill>
                <a:latin typeface="Rubik" pitchFamily="2" charset="-79"/>
                <a:cs typeface="Rubik" pitchFamily="2" charset="-79"/>
              </a:rPr>
              <a:t>From getting their first win… to small wins… to huge portfolio growth</a:t>
            </a:r>
            <a:endParaRPr lang="en-US" dirty="0">
              <a:latin typeface="Rubik" pitchFamily="2" charset="-79"/>
              <a:cs typeface="Rubik" pitchFamily="2" charset="-79"/>
            </a:endParaRPr>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DAFD40-2793-B148-B0FD-E6D328F882A9}"/>
              </a:ext>
            </a:extLst>
          </p:cNvPr>
          <p:cNvSpPr/>
          <p:nvPr/>
        </p:nvSpPr>
        <p:spPr>
          <a:xfrm>
            <a:off x="0" y="0"/>
            <a:ext cx="12192000" cy="6858000"/>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0" y="0"/>
            <a:ext cx="12192000" cy="6858000"/>
          </a:xfrm>
        </p:spPr>
        <p:txBody>
          <a:bodyPr anchor="ctr">
            <a:normAutofit/>
          </a:bodyPr>
          <a:lstStyle/>
          <a:p>
            <a:r>
              <a:rPr lang="en-US" sz="8800" dirty="0">
                <a:solidFill>
                  <a:schemeClr val="bg1"/>
                </a:solidFill>
                <a:latin typeface="Rubik" pitchFamily="2" charset="-79"/>
                <a:cs typeface="Rubik" pitchFamily="2" charset="-79"/>
              </a:rPr>
              <a:t>Is Volatility Here to Stay?  </a:t>
            </a:r>
            <a:br>
              <a:rPr lang="en-US" sz="8800" dirty="0">
                <a:solidFill>
                  <a:schemeClr val="bg1"/>
                </a:solidFill>
                <a:latin typeface="Rubik" pitchFamily="2" charset="-79"/>
                <a:cs typeface="Rubik" pitchFamily="2" charset="-79"/>
              </a:rPr>
            </a:br>
            <a:endParaRPr lang="en-US" sz="8800" dirty="0">
              <a:solidFill>
                <a:srgbClr val="B8ED5B"/>
              </a:solidFill>
              <a:latin typeface="Rubik" pitchFamily="2" charset="-79"/>
              <a:cs typeface="Rubik" pitchFamily="2" charset="-79"/>
            </a:endParaRPr>
          </a:p>
        </p:txBody>
      </p:sp>
    </p:spTree>
    <p:extLst>
      <p:ext uri="{BB962C8B-B14F-4D97-AF65-F5344CB8AC3E}">
        <p14:creationId xmlns:p14="http://schemas.microsoft.com/office/powerpoint/2010/main" val="2488635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rmAutofit/>
          </a:bodyPr>
          <a:lstStyle/>
          <a:p>
            <a:pPr marL="342900" indent="-342900" algn="l">
              <a:lnSpc>
                <a:spcPct val="100000"/>
              </a:lnSpc>
              <a:spcBef>
                <a:spcPts val="2800"/>
              </a:spcBef>
              <a:buClr>
                <a:srgbClr val="76B900"/>
              </a:buClr>
              <a:buFont typeface="Wingdings" pitchFamily="2" charset="2"/>
              <a:buChar char="§"/>
            </a:pPr>
            <a:r>
              <a:rPr lang="en-US" b="1" dirty="0">
                <a:latin typeface="Rubik" pitchFamily="2" charset="-79"/>
                <a:cs typeface="Rubik" pitchFamily="2" charset="-79"/>
              </a:rPr>
              <a:t>Bottom line: </a:t>
            </a:r>
            <a:r>
              <a:rPr lang="en-US" dirty="0">
                <a:latin typeface="Rubik" pitchFamily="2" charset="-79"/>
                <a:cs typeface="Rubik" pitchFamily="2" charset="-79"/>
              </a:rPr>
              <a:t>This isn’t a Reddit group of losers  living in their parent’s basement</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They are the real deal… and their results prove it </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We think you would be a PERFECT new member</a:t>
            </a: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54491E0-1F34-D072-0A3C-B0A2A9D1F900}"/>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A Community Built for You</a:t>
            </a:r>
          </a:p>
        </p:txBody>
      </p:sp>
    </p:spTree>
    <p:extLst>
      <p:ext uri="{BB962C8B-B14F-4D97-AF65-F5344CB8AC3E}">
        <p14:creationId xmlns:p14="http://schemas.microsoft.com/office/powerpoint/2010/main" val="37003052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War Room Members are serious about making winning trades… but we are all committed to helping YOU succeed</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You can ask them questions</a:t>
            </a:r>
            <a:endParaRPr lang="en-US" sz="2400" dirty="0">
              <a:effectLst/>
              <a:latin typeface="Times New Roman" panose="02020603050405020304" pitchFamily="18" charset="0"/>
              <a:ea typeface="Times New Roman" panose="02020603050405020304" pitchFamily="18" charset="0"/>
            </a:endParaRP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Read their trade ideas</a:t>
            </a:r>
            <a:endParaRPr lang="en-US" b="1" dirty="0">
              <a:latin typeface="Rubik" pitchFamily="2" charset="-79"/>
              <a:cs typeface="Rubik" pitchFamily="2" charset="-79"/>
            </a:endParaRP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And you can all celebrate your wins together</a:t>
            </a: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DA467D39-C349-1E92-0BA8-DE760E4957F6}"/>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Here for YOUR Success</a:t>
            </a:r>
          </a:p>
        </p:txBody>
      </p:sp>
    </p:spTree>
    <p:extLst>
      <p:ext uri="{BB962C8B-B14F-4D97-AF65-F5344CB8AC3E}">
        <p14:creationId xmlns:p14="http://schemas.microsoft.com/office/powerpoint/2010/main" val="15166406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DAFD40-2793-B148-B0FD-E6D328F882A9}"/>
              </a:ext>
            </a:extLst>
          </p:cNvPr>
          <p:cNvSpPr/>
          <p:nvPr/>
        </p:nvSpPr>
        <p:spPr>
          <a:xfrm>
            <a:off x="0" y="0"/>
            <a:ext cx="12192000" cy="6858000"/>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0" y="0"/>
            <a:ext cx="12192000" cy="6858000"/>
          </a:xfrm>
        </p:spPr>
        <p:txBody>
          <a:bodyPr anchor="ctr">
            <a:normAutofit/>
          </a:bodyPr>
          <a:lstStyle/>
          <a:p>
            <a:r>
              <a:rPr lang="en-US" sz="8800" dirty="0">
                <a:solidFill>
                  <a:schemeClr val="bg1"/>
                </a:solidFill>
                <a:latin typeface="Rubik" pitchFamily="2" charset="-79"/>
                <a:cs typeface="Rubik" pitchFamily="2" charset="-79"/>
              </a:rPr>
              <a:t>THIS YOUR CHANCE</a:t>
            </a:r>
            <a:br>
              <a:rPr lang="en-US" sz="8800" dirty="0">
                <a:solidFill>
                  <a:schemeClr val="bg1"/>
                </a:solidFill>
                <a:latin typeface="Rubik" pitchFamily="2" charset="-79"/>
                <a:cs typeface="Rubik" pitchFamily="2" charset="-79"/>
              </a:rPr>
            </a:br>
            <a:r>
              <a:rPr lang="en-US" sz="8800" dirty="0">
                <a:solidFill>
                  <a:srgbClr val="B8ED5B"/>
                </a:solidFill>
                <a:latin typeface="Rubik" pitchFamily="2" charset="-79"/>
                <a:cs typeface="Rubik" pitchFamily="2" charset="-79"/>
              </a:rPr>
              <a:t>TO JOIN THEM! </a:t>
            </a:r>
          </a:p>
        </p:txBody>
      </p:sp>
    </p:spTree>
    <p:extLst>
      <p:ext uri="{BB962C8B-B14F-4D97-AF65-F5344CB8AC3E}">
        <p14:creationId xmlns:p14="http://schemas.microsoft.com/office/powerpoint/2010/main" val="2066685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DAFD40-2793-B148-B0FD-E6D328F882A9}"/>
              </a:ext>
            </a:extLst>
          </p:cNvPr>
          <p:cNvSpPr/>
          <p:nvPr/>
        </p:nvSpPr>
        <p:spPr>
          <a:xfrm>
            <a:off x="0" y="0"/>
            <a:ext cx="12192000" cy="6858000"/>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0" y="0"/>
            <a:ext cx="12192000" cy="6858000"/>
          </a:xfrm>
        </p:spPr>
        <p:txBody>
          <a:bodyPr anchor="ctr">
            <a:normAutofit/>
          </a:bodyPr>
          <a:lstStyle/>
          <a:p>
            <a:r>
              <a:rPr lang="en-US" sz="8800" dirty="0">
                <a:solidFill>
                  <a:schemeClr val="bg1"/>
                </a:solidFill>
                <a:latin typeface="Rubik" pitchFamily="2" charset="-79"/>
                <a:cs typeface="Rubik" pitchFamily="2" charset="-79"/>
              </a:rPr>
              <a:t>EVERYTHING INCLUDED</a:t>
            </a:r>
            <a:br>
              <a:rPr lang="en-US" sz="8800" dirty="0">
                <a:solidFill>
                  <a:schemeClr val="bg1"/>
                </a:solidFill>
                <a:latin typeface="Rubik" pitchFamily="2" charset="-79"/>
                <a:cs typeface="Rubik" pitchFamily="2" charset="-79"/>
              </a:rPr>
            </a:br>
            <a:r>
              <a:rPr lang="en-US" sz="8800" dirty="0">
                <a:solidFill>
                  <a:srgbClr val="B8ED5B"/>
                </a:solidFill>
                <a:latin typeface="Rubik" pitchFamily="2" charset="-79"/>
                <a:cs typeface="Rubik" pitchFamily="2" charset="-79"/>
              </a:rPr>
              <a:t>WITH YOUR WAR ROOM MEMBERSHIP </a:t>
            </a:r>
          </a:p>
        </p:txBody>
      </p:sp>
    </p:spTree>
    <p:extLst>
      <p:ext uri="{BB962C8B-B14F-4D97-AF65-F5344CB8AC3E}">
        <p14:creationId xmlns:p14="http://schemas.microsoft.com/office/powerpoint/2010/main" val="27585506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Times New Roman" panose="02020603050405020304" pitchFamily="18" charset="0"/>
                <a:cs typeface="Rubik" pitchFamily="2" charset="-79"/>
              </a:rPr>
              <a:t>Every morning at 9 a.m., I deliver all my premarket notes to War Room members </a:t>
            </a:r>
          </a:p>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Times New Roman" panose="02020603050405020304" pitchFamily="18" charset="0"/>
                <a:cs typeface="Rubik" pitchFamily="2" charset="-79"/>
              </a:rPr>
              <a:t>I break down the big macro trends I’m seeing and the companies I’m watching. </a:t>
            </a:r>
          </a:p>
          <a:p>
            <a:pPr marL="342900" indent="-342900" algn="l">
              <a:lnSpc>
                <a:spcPct val="100000"/>
              </a:lnSpc>
              <a:spcBef>
                <a:spcPts val="2800"/>
              </a:spcBef>
              <a:buClr>
                <a:srgbClr val="76B900"/>
              </a:buClr>
              <a:buFont typeface="Wingdings" pitchFamily="2" charset="2"/>
              <a:buChar char="§"/>
            </a:pPr>
            <a:r>
              <a:rPr lang="en-US" dirty="0">
                <a:effectLst/>
                <a:latin typeface="Rubik" pitchFamily="2" charset="-79"/>
                <a:ea typeface="Times New Roman" panose="02020603050405020304" pitchFamily="18" charset="0"/>
                <a:cs typeface="Rubik" pitchFamily="2" charset="-79"/>
              </a:rPr>
              <a:t>You get FULL access to all of my market analysis 30 minutes before the Opening Bell. </a:t>
            </a: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80CDD21-8143-7639-F73B-CD401EAB0D03}"/>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Premarket Commentary</a:t>
            </a:r>
          </a:p>
        </p:txBody>
      </p:sp>
    </p:spTree>
    <p:extLst>
      <p:ext uri="{BB962C8B-B14F-4D97-AF65-F5344CB8AC3E}">
        <p14:creationId xmlns:p14="http://schemas.microsoft.com/office/powerpoint/2010/main" val="18383711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Once Opening Bell rings at 9:30… we are off to the races</a:t>
            </a:r>
          </a:p>
          <a:p>
            <a:pPr marL="342900" indent="-342900" algn="l">
              <a:lnSpc>
                <a:spcPct val="100000"/>
              </a:lnSpc>
              <a:spcBef>
                <a:spcPts val="2800"/>
              </a:spcBef>
              <a:buClr>
                <a:srgbClr val="76B900"/>
              </a:buClr>
              <a:buFont typeface="Wingdings" pitchFamily="2" charset="2"/>
              <a:buChar char="§"/>
            </a:pPr>
            <a:r>
              <a:rPr lang="en-US" dirty="0">
                <a:effectLst/>
                <a:latin typeface="Rubik" pitchFamily="2" charset="-79"/>
                <a:ea typeface="Times New Roman" panose="02020603050405020304" pitchFamily="18" charset="0"/>
                <a:cs typeface="Rubik" pitchFamily="2" charset="-79"/>
              </a:rPr>
              <a:t>The SECOND there’s a recommendation… </a:t>
            </a:r>
            <a:endParaRPr lang="en-US" dirty="0">
              <a:latin typeface="Rubik" pitchFamily="2" charset="-79"/>
              <a:ea typeface="Times New Roman" panose="02020603050405020304" pitchFamily="18" charset="0"/>
              <a:cs typeface="Rubik" pitchFamily="2" charset="-79"/>
            </a:endParaRPr>
          </a:p>
          <a:p>
            <a:pPr marL="342900" indent="-342900" algn="l">
              <a:lnSpc>
                <a:spcPct val="100000"/>
              </a:lnSpc>
              <a:spcBef>
                <a:spcPts val="2800"/>
              </a:spcBef>
              <a:buClr>
                <a:srgbClr val="76B900"/>
              </a:buClr>
              <a:buFont typeface="Wingdings" pitchFamily="2" charset="2"/>
              <a:buChar char="§"/>
            </a:pPr>
            <a:r>
              <a:rPr lang="en-US" dirty="0">
                <a:effectLst/>
                <a:latin typeface="Rubik" pitchFamily="2" charset="-79"/>
                <a:ea typeface="Times New Roman" panose="02020603050405020304" pitchFamily="18" charset="0"/>
                <a:cs typeface="Rubik" pitchFamily="2" charset="-79"/>
              </a:rPr>
              <a:t> We type it up… hit enter… </a:t>
            </a:r>
            <a:endParaRPr lang="en-US" dirty="0">
              <a:latin typeface="Rubik" pitchFamily="2" charset="-79"/>
              <a:ea typeface="Times New Roman" panose="02020603050405020304" pitchFamily="18" charset="0"/>
              <a:cs typeface="Rubik" pitchFamily="2" charset="-79"/>
            </a:endParaRPr>
          </a:p>
          <a:p>
            <a:pPr marL="342900" indent="-342900" algn="l">
              <a:lnSpc>
                <a:spcPct val="100000"/>
              </a:lnSpc>
              <a:spcBef>
                <a:spcPts val="2800"/>
              </a:spcBef>
              <a:buClr>
                <a:srgbClr val="76B900"/>
              </a:buClr>
              <a:buFont typeface="Wingdings" pitchFamily="2" charset="2"/>
              <a:buChar char="§"/>
            </a:pPr>
            <a:r>
              <a:rPr lang="en-US" dirty="0">
                <a:effectLst/>
                <a:latin typeface="Rubik" pitchFamily="2" charset="-79"/>
                <a:ea typeface="Times New Roman" panose="02020603050405020304" pitchFamily="18" charset="0"/>
                <a:cs typeface="Rubik" pitchFamily="2" charset="-79"/>
              </a:rPr>
              <a:t>And you IMMEDIATELY get all the relevant information you need. </a:t>
            </a: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6AAFC87-4B14-73BC-DEA1-6447B6A94823}"/>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All Our LIVE Recommendations</a:t>
            </a:r>
          </a:p>
        </p:txBody>
      </p:sp>
    </p:spTree>
    <p:extLst>
      <p:ext uri="{BB962C8B-B14F-4D97-AF65-F5344CB8AC3E}">
        <p14:creationId xmlns:p14="http://schemas.microsoft.com/office/powerpoint/2010/main" val="17741464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4" y="1989438"/>
            <a:ext cx="8087620" cy="3645243"/>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Do you have to be in front of your computer all day? </a:t>
            </a:r>
            <a:r>
              <a:rPr lang="en-US" b="1" dirty="0">
                <a:latin typeface="Rubik" pitchFamily="2" charset="-79"/>
                <a:cs typeface="Rubik" pitchFamily="2" charset="-79"/>
              </a:rPr>
              <a:t>NO!</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You can get an alert to your phone or computer any time there’s a trade</a:t>
            </a:r>
          </a:p>
          <a:p>
            <a:pPr marL="342900" indent="-342900" algn="l">
              <a:lnSpc>
                <a:spcPct val="100000"/>
              </a:lnSpc>
              <a:spcBef>
                <a:spcPts val="2800"/>
              </a:spcBef>
              <a:buClr>
                <a:srgbClr val="76B900"/>
              </a:buClr>
              <a:buFont typeface="Wingdings" pitchFamily="2" charset="2"/>
              <a:buChar char="§"/>
            </a:pPr>
            <a:r>
              <a:rPr lang="en-US" b="0" i="0" dirty="0">
                <a:solidFill>
                  <a:srgbClr val="000000"/>
                </a:solidFill>
                <a:effectLst/>
                <a:highlight>
                  <a:srgbClr val="FFFFFF"/>
                </a:highlight>
                <a:latin typeface="Rubik" pitchFamily="2" charset="-79"/>
                <a:cs typeface="Rubik" pitchFamily="2" charset="-79"/>
              </a:rPr>
              <a:t>The War Room is designed to work around YOUR schedule</a:t>
            </a: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7">
            <a:extLst>
              <a:ext uri="{FF2B5EF4-FFF2-40B4-BE49-F238E27FC236}">
                <a16:creationId xmlns:a16="http://schemas.microsoft.com/office/drawing/2014/main" id="{58A5C2D7-61D9-A606-DECD-9C743A8ADB38}"/>
              </a:ext>
            </a:extLst>
          </p:cNvPr>
          <p:cNvSpPr>
            <a:spLocks noChangeArrowheads="1"/>
          </p:cNvSpPr>
          <p:nvPr/>
        </p:nvSpPr>
        <p:spPr bwMode="auto">
          <a:xfrm>
            <a:off x="10106891" y="2836862"/>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222" name="Picture 14" descr="https://s3.amazonaws.com/assets.monumenttradersalliance.com/promos/war-celebration/3-trade-alert.jpg">
            <a:extLst>
              <a:ext uri="{FF2B5EF4-FFF2-40B4-BE49-F238E27FC236}">
                <a16:creationId xmlns:a16="http://schemas.microsoft.com/office/drawing/2014/main" id="{90DCCAD7-1743-8373-66A8-9FE988142E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7942" y="1756210"/>
            <a:ext cx="1957897" cy="3943964"/>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AE870268-6189-ADA4-B8A8-937DE6E8091A}"/>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Trade Alerts</a:t>
            </a:r>
          </a:p>
        </p:txBody>
      </p:sp>
    </p:spTree>
    <p:extLst>
      <p:ext uri="{BB962C8B-B14F-4D97-AF65-F5344CB8AC3E}">
        <p14:creationId xmlns:p14="http://schemas.microsoft.com/office/powerpoint/2010/main" val="26564825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4" y="1855696"/>
            <a:ext cx="8491032" cy="3778986"/>
          </a:xfrm>
        </p:spPr>
        <p:txBody>
          <a:bodyPr>
            <a:noAutofit/>
          </a:bodyPr>
          <a:lstStyle/>
          <a:p>
            <a:pPr algn="l">
              <a:lnSpc>
                <a:spcPct val="100000"/>
              </a:lnSpc>
              <a:spcBef>
                <a:spcPts val="2000"/>
              </a:spcBef>
              <a:buClr>
                <a:srgbClr val="76B900"/>
              </a:buClr>
            </a:pPr>
            <a:r>
              <a:rPr lang="en-US" dirty="0">
                <a:latin typeface="Rubik" pitchFamily="2" charset="-79"/>
                <a:cs typeface="Rubik" pitchFamily="2" charset="-79"/>
              </a:rPr>
              <a:t>Here’s just a few things in our educational resources tab (called The War Room Headquarters):</a:t>
            </a:r>
          </a:p>
          <a:p>
            <a:pPr marL="342900" indent="-342900" algn="l">
              <a:lnSpc>
                <a:spcPct val="100000"/>
              </a:lnSpc>
              <a:spcBef>
                <a:spcPts val="2000"/>
              </a:spcBef>
              <a:buClr>
                <a:srgbClr val="76B900"/>
              </a:buClr>
              <a:buFont typeface="Wingdings" pitchFamily="2" charset="2"/>
              <a:buChar char="§"/>
            </a:pPr>
            <a:r>
              <a:rPr lang="en-US" b="1" dirty="0">
                <a:effectLst/>
                <a:latin typeface="Rubik" pitchFamily="2" charset="-79"/>
                <a:ea typeface="Times New Roman" panose="02020603050405020304" pitchFamily="18" charset="0"/>
                <a:cs typeface="Rubik" pitchFamily="2" charset="-79"/>
              </a:rPr>
              <a:t>The War Room’s Options Primer plu</a:t>
            </a:r>
            <a:r>
              <a:rPr lang="en-US" b="1" dirty="0">
                <a:latin typeface="Rubik" pitchFamily="2" charset="-79"/>
                <a:ea typeface="Times New Roman" panose="02020603050405020304" pitchFamily="18" charset="0"/>
                <a:cs typeface="Rubik" pitchFamily="2" charset="-79"/>
              </a:rPr>
              <a:t>s our Options Masterclass</a:t>
            </a:r>
          </a:p>
          <a:p>
            <a:pPr marL="342900" indent="-342900" algn="l">
              <a:lnSpc>
                <a:spcPct val="100000"/>
              </a:lnSpc>
              <a:spcBef>
                <a:spcPts val="2000"/>
              </a:spcBef>
              <a:buClr>
                <a:srgbClr val="76B900"/>
              </a:buClr>
              <a:buFont typeface="Wingdings" pitchFamily="2" charset="2"/>
              <a:buChar char="§"/>
            </a:pPr>
            <a:r>
              <a:rPr lang="en-US" b="1" dirty="0">
                <a:effectLst/>
                <a:latin typeface="Rubik" pitchFamily="2" charset="-79"/>
                <a:ea typeface="Times New Roman" panose="02020603050405020304" pitchFamily="18" charset="0"/>
                <a:cs typeface="Rubik" pitchFamily="2" charset="-79"/>
              </a:rPr>
              <a:t>Premium reports like: </a:t>
            </a:r>
          </a:p>
          <a:p>
            <a:pPr marL="800100" lvl="1" indent="-342900" algn="l">
              <a:lnSpc>
                <a:spcPct val="100000"/>
              </a:lnSpc>
              <a:spcBef>
                <a:spcPts val="2000"/>
              </a:spcBef>
              <a:buClr>
                <a:srgbClr val="76B900"/>
              </a:buClr>
              <a:buFont typeface="Wingdings" pitchFamily="2" charset="2"/>
              <a:buChar char="§"/>
            </a:pPr>
            <a:r>
              <a:rPr lang="en-US" sz="2400" dirty="0">
                <a:effectLst/>
                <a:latin typeface="Rubik" pitchFamily="2" charset="-79"/>
                <a:ea typeface="Times New Roman" panose="02020603050405020304" pitchFamily="18" charset="0"/>
                <a:cs typeface="Rubik" pitchFamily="2" charset="-79"/>
              </a:rPr>
              <a:t>How To Follow The Money With Legal Insider Trading</a:t>
            </a:r>
            <a:endParaRPr lang="en-US" sz="2400" dirty="0">
              <a:latin typeface="Rubik" pitchFamily="2" charset="-79"/>
              <a:ea typeface="Times New Roman" panose="02020603050405020304" pitchFamily="18" charset="0"/>
              <a:cs typeface="Rubik" pitchFamily="2" charset="-79"/>
            </a:endParaRPr>
          </a:p>
          <a:p>
            <a:pPr marL="800100" lvl="1" indent="-342900" algn="l">
              <a:lnSpc>
                <a:spcPct val="100000"/>
              </a:lnSpc>
              <a:spcBef>
                <a:spcPts val="2000"/>
              </a:spcBef>
              <a:buClr>
                <a:srgbClr val="76B900"/>
              </a:buClr>
              <a:buFont typeface="Wingdings" pitchFamily="2" charset="2"/>
              <a:buChar char="§"/>
            </a:pPr>
            <a:r>
              <a:rPr lang="en-US" sz="2400" dirty="0">
                <a:effectLst/>
                <a:latin typeface="Rubik" pitchFamily="2" charset="-79"/>
                <a:ea typeface="Times New Roman" panose="02020603050405020304" pitchFamily="18" charset="0"/>
                <a:cs typeface="Rubik" pitchFamily="2" charset="-79"/>
              </a:rPr>
              <a:t>Developing The Winning Mindset of a Smart Trader</a:t>
            </a:r>
          </a:p>
          <a:p>
            <a:pPr marL="0" marR="0" fontAlgn="base">
              <a:lnSpc>
                <a:spcPct val="100000"/>
              </a:lnSpc>
              <a:spcBef>
                <a:spcPts val="2000"/>
              </a:spcBef>
              <a:spcAft>
                <a:spcPts val="0"/>
              </a:spcAft>
            </a:pPr>
            <a:r>
              <a:rPr lang="en-US" dirty="0">
                <a:effectLst/>
                <a:latin typeface="Rubik" pitchFamily="2" charset="-79"/>
                <a:ea typeface="Times New Roman" panose="02020603050405020304" pitchFamily="18" charset="0"/>
                <a:cs typeface="Rubik" pitchFamily="2" charset="-79"/>
              </a:rPr>
              <a:t> </a:t>
            </a:r>
          </a:p>
          <a:p>
            <a:pPr marL="342900" indent="-342900" algn="l">
              <a:lnSpc>
                <a:spcPct val="100000"/>
              </a:lnSpc>
              <a:spcBef>
                <a:spcPts val="2000"/>
              </a:spcBef>
              <a:buClr>
                <a:srgbClr val="76B900"/>
              </a:buClr>
              <a:buFont typeface="Wingdings" pitchFamily="2" charset="2"/>
              <a:buChar char="§"/>
            </a:pPr>
            <a:endParaRPr lang="en-US" dirty="0">
              <a:latin typeface="Rubik" pitchFamily="2" charset="-79"/>
              <a:cs typeface="Rubik" pitchFamily="2" charset="-79"/>
            </a:endParaRPr>
          </a:p>
          <a:p>
            <a:pPr algn="l">
              <a:lnSpc>
                <a:spcPct val="100000"/>
              </a:lnSpc>
              <a:spcBef>
                <a:spcPts val="20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1F852F56-5399-2F8B-97DA-DC04CDE6ED44}"/>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Bryan and Karim’s Library</a:t>
            </a:r>
          </a:p>
        </p:txBody>
      </p:sp>
      <p:pic>
        <p:nvPicPr>
          <p:cNvPr id="17" name="Picture 16" descr="A group of books with text&#10;&#10;Description automatically generated">
            <a:extLst>
              <a:ext uri="{FF2B5EF4-FFF2-40B4-BE49-F238E27FC236}">
                <a16:creationId xmlns:a16="http://schemas.microsoft.com/office/drawing/2014/main" id="{1B9E3F25-7997-FE5C-B778-F3B154CB9306}"/>
              </a:ext>
            </a:extLst>
          </p:cNvPr>
          <p:cNvPicPr>
            <a:picLocks noChangeAspect="1"/>
          </p:cNvPicPr>
          <p:nvPr/>
        </p:nvPicPr>
        <p:blipFill>
          <a:blip r:embed="rId2"/>
          <a:stretch>
            <a:fillRect/>
          </a:stretch>
        </p:blipFill>
        <p:spPr>
          <a:xfrm>
            <a:off x="8674848" y="2393576"/>
            <a:ext cx="3261549" cy="3343088"/>
          </a:xfrm>
          <a:prstGeom prst="rect">
            <a:avLst/>
          </a:prstGeom>
        </p:spPr>
      </p:pic>
    </p:spTree>
    <p:extLst>
      <p:ext uri="{BB962C8B-B14F-4D97-AF65-F5344CB8AC3E}">
        <p14:creationId xmlns:p14="http://schemas.microsoft.com/office/powerpoint/2010/main" val="30328369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2487712"/>
            <a:ext cx="10911017" cy="3187310"/>
          </a:xfrm>
        </p:spPr>
        <p:txBody>
          <a:bodyPr>
            <a:noAutofit/>
          </a:bodyPr>
          <a:lstStyle/>
          <a:p>
            <a:pPr marL="342900" indent="-342900" algn="l">
              <a:lnSpc>
                <a:spcPct val="100000"/>
              </a:lnSpc>
              <a:spcBef>
                <a:spcPts val="1400"/>
              </a:spcBef>
              <a:buClr>
                <a:srgbClr val="76B900"/>
              </a:buClr>
              <a:buFont typeface="Wingdings" pitchFamily="2" charset="2"/>
              <a:buChar char="§"/>
            </a:pPr>
            <a:r>
              <a:rPr lang="en-US" dirty="0">
                <a:effectLst/>
                <a:latin typeface="Rubik" pitchFamily="2" charset="-79"/>
                <a:ea typeface="Times New Roman" panose="02020603050405020304" pitchFamily="18" charset="0"/>
                <a:cs typeface="Rubik" pitchFamily="2" charset="-79"/>
              </a:rPr>
              <a:t>How To Make 200% to 300% Overnight With Earnings Strangles</a:t>
            </a:r>
          </a:p>
          <a:p>
            <a:pPr marL="342900" indent="-342900" algn="l">
              <a:lnSpc>
                <a:spcPct val="100000"/>
              </a:lnSpc>
              <a:spcBef>
                <a:spcPts val="1400"/>
              </a:spcBef>
              <a:buClr>
                <a:srgbClr val="76B900"/>
              </a:buClr>
              <a:buFont typeface="Wingdings" pitchFamily="2" charset="2"/>
              <a:buChar char="§"/>
            </a:pPr>
            <a:r>
              <a:rPr lang="en-US" dirty="0">
                <a:effectLst/>
                <a:latin typeface="Rubik" pitchFamily="2" charset="-79"/>
                <a:ea typeface="Times New Roman" panose="02020603050405020304" pitchFamily="18" charset="0"/>
                <a:cs typeface="Rubik" pitchFamily="2" charset="-79"/>
              </a:rPr>
              <a:t>Big Gains From The Black Candle of Death (And Avoiding Trading Disaster)…</a:t>
            </a:r>
            <a:endParaRPr lang="en-US" dirty="0">
              <a:latin typeface="Rubik" pitchFamily="2" charset="-79"/>
              <a:ea typeface="Times New Roman" panose="02020603050405020304" pitchFamily="18" charset="0"/>
              <a:cs typeface="Rubik" pitchFamily="2" charset="-79"/>
            </a:endParaRPr>
          </a:p>
          <a:p>
            <a:pPr marL="342900" indent="-342900" algn="l">
              <a:lnSpc>
                <a:spcPct val="100000"/>
              </a:lnSpc>
              <a:spcBef>
                <a:spcPts val="1400"/>
              </a:spcBef>
              <a:buClr>
                <a:srgbClr val="76B900"/>
              </a:buClr>
              <a:buFont typeface="Wingdings" pitchFamily="2" charset="2"/>
              <a:buChar char="§"/>
            </a:pPr>
            <a:r>
              <a:rPr lang="en-US" dirty="0">
                <a:effectLst/>
                <a:latin typeface="Rubik" pitchFamily="2" charset="-79"/>
                <a:ea typeface="Times New Roman" panose="02020603050405020304" pitchFamily="18" charset="0"/>
                <a:cs typeface="Rubik" pitchFamily="2" charset="-79"/>
              </a:rPr>
              <a:t>Making Quick 20% to 40% in Minutes With Gift Gaps and Gap Fills… </a:t>
            </a:r>
            <a:endParaRPr lang="en-US" dirty="0">
              <a:latin typeface="Rubik" pitchFamily="2" charset="-79"/>
              <a:ea typeface="Times New Roman" panose="02020603050405020304" pitchFamily="18" charset="0"/>
              <a:cs typeface="Rubik" pitchFamily="2" charset="-79"/>
            </a:endParaRPr>
          </a:p>
          <a:p>
            <a:pPr marL="342900" indent="-342900" algn="l">
              <a:lnSpc>
                <a:spcPct val="100000"/>
              </a:lnSpc>
              <a:spcBef>
                <a:spcPts val="1400"/>
              </a:spcBef>
              <a:buClr>
                <a:srgbClr val="76B900"/>
              </a:buClr>
              <a:buFont typeface="Wingdings" pitchFamily="2" charset="2"/>
              <a:buChar char="§"/>
            </a:pPr>
            <a:r>
              <a:rPr lang="en-US" dirty="0">
                <a:effectLst/>
                <a:latin typeface="Rubik" pitchFamily="2" charset="-79"/>
                <a:ea typeface="Times New Roman" panose="02020603050405020304" pitchFamily="18" charset="0"/>
                <a:cs typeface="Rubik" pitchFamily="2" charset="-79"/>
              </a:rPr>
              <a:t>The Power of Preset Profit Targets…</a:t>
            </a:r>
            <a:endParaRPr lang="en-US" dirty="0">
              <a:latin typeface="Rubik" pitchFamily="2" charset="-79"/>
              <a:ea typeface="Times New Roman" panose="02020603050405020304" pitchFamily="18" charset="0"/>
              <a:cs typeface="Rubik" pitchFamily="2" charset="-79"/>
            </a:endParaRPr>
          </a:p>
          <a:p>
            <a:pPr marL="342900" indent="-342900" algn="l">
              <a:lnSpc>
                <a:spcPct val="100000"/>
              </a:lnSpc>
              <a:spcBef>
                <a:spcPts val="1400"/>
              </a:spcBef>
              <a:buClr>
                <a:srgbClr val="76B900"/>
              </a:buClr>
              <a:buFont typeface="Wingdings" pitchFamily="2" charset="2"/>
              <a:buChar char="§"/>
            </a:pPr>
            <a:r>
              <a:rPr lang="en-US" dirty="0">
                <a:effectLst/>
                <a:latin typeface="Rubik" pitchFamily="2" charset="-79"/>
                <a:ea typeface="Times New Roman" panose="02020603050405020304" pitchFamily="18" charset="0"/>
                <a:cs typeface="Rubik" pitchFamily="2" charset="-79"/>
              </a:rPr>
              <a:t>And so much more! </a:t>
            </a:r>
          </a:p>
          <a:p>
            <a:pPr marL="0" marR="0" fontAlgn="base">
              <a:spcBef>
                <a:spcPts val="1400"/>
              </a:spcBef>
              <a:spcAft>
                <a:spcPts val="0"/>
              </a:spcAft>
            </a:pPr>
            <a:r>
              <a:rPr lang="en-US" dirty="0">
                <a:effectLst/>
                <a:latin typeface="Arial" panose="020B0604020202020204" pitchFamily="34"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342900" indent="-342900" algn="l">
              <a:lnSpc>
                <a:spcPct val="100000"/>
              </a:lnSpc>
              <a:spcBef>
                <a:spcPts val="1400"/>
              </a:spcBef>
              <a:buClr>
                <a:srgbClr val="76B900"/>
              </a:buClr>
              <a:buFont typeface="Wingdings" pitchFamily="2" charset="2"/>
              <a:buChar char="§"/>
            </a:pPr>
            <a:endParaRPr lang="en-US" dirty="0">
              <a:latin typeface="Rubik" pitchFamily="2" charset="-79"/>
              <a:cs typeface="Rubik" pitchFamily="2" charset="-79"/>
            </a:endParaRPr>
          </a:p>
        </p:txBody>
      </p:sp>
      <p:sp>
        <p:nvSpPr>
          <p:cNvPr id="3" name="Title 1">
            <a:extLst>
              <a:ext uri="{FF2B5EF4-FFF2-40B4-BE49-F238E27FC236}">
                <a16:creationId xmlns:a16="http://schemas.microsoft.com/office/drawing/2014/main" id="{DD12CA7F-ECBC-D24F-F64C-1A893B88F91D}"/>
              </a:ext>
            </a:extLst>
          </p:cNvPr>
          <p:cNvSpPr txBox="1">
            <a:spLocks/>
          </p:cNvSpPr>
          <p:nvPr/>
        </p:nvSpPr>
        <p:spPr>
          <a:xfrm>
            <a:off x="626074" y="518335"/>
            <a:ext cx="10723244" cy="133663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4500" b="1" dirty="0">
                <a:latin typeface="Rubik" pitchFamily="2" charset="-79"/>
                <a:cs typeface="Rubik" pitchFamily="2" charset="-79"/>
              </a:rPr>
              <a:t>Volatile Market Strategies You Won’t Get Anywhere Else!</a:t>
            </a:r>
          </a:p>
        </p:txBody>
      </p:sp>
      <p:sp>
        <p:nvSpPr>
          <p:cNvPr id="4" name="Rectangle 3">
            <a:extLst>
              <a:ext uri="{FF2B5EF4-FFF2-40B4-BE49-F238E27FC236}">
                <a16:creationId xmlns:a16="http://schemas.microsoft.com/office/drawing/2014/main" id="{BC2158F4-071E-CC0F-51E9-52DC1DC98CB3}"/>
              </a:ext>
            </a:extLst>
          </p:cNvPr>
          <p:cNvSpPr/>
          <p:nvPr/>
        </p:nvSpPr>
        <p:spPr>
          <a:xfrm flipV="1">
            <a:off x="626074" y="2026296"/>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5762088"/>
      </p:ext>
    </p:extLst>
  </p:cSld>
  <p:clrMapOvr>
    <a:masterClrMapping/>
  </p:clrMapOvr>
  <p:extLst>
    <p:ext uri="{6950BFC3-D8DA-4A85-94F7-54DA5524770B}">
      <p188:commentRel xmlns:p188="http://schemas.microsoft.com/office/powerpoint/2018/8/main" r:id="rId2"/>
    </p:ext>
  </p:extLs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E9B4B7-7AEF-CBA1-4B67-20C058DC96FC}"/>
              </a:ext>
            </a:extLst>
          </p:cNvPr>
          <p:cNvSpPr>
            <a:spLocks noGrp="1"/>
          </p:cNvSpPr>
          <p:nvPr>
            <p:ph idx="1"/>
          </p:nvPr>
        </p:nvSpPr>
        <p:spPr>
          <a:xfrm>
            <a:off x="7637928" y="2460812"/>
            <a:ext cx="4173071" cy="2354822"/>
          </a:xfrm>
        </p:spPr>
        <p:txBody>
          <a:bodyPr>
            <a:normAutofit/>
          </a:bodyPr>
          <a:lstStyle/>
          <a:p>
            <a:pPr marL="0" indent="0">
              <a:buNone/>
            </a:pPr>
            <a:r>
              <a:rPr lang="en-US" b="1" dirty="0">
                <a:latin typeface="Rubik" pitchFamily="2" charset="-79"/>
                <a:cs typeface="Rubik" pitchFamily="2" charset="-79"/>
              </a:rPr>
              <a:t>One Year Membership: </a:t>
            </a:r>
            <a:r>
              <a:rPr lang="en-US" strike="sngStrike" dirty="0">
                <a:latin typeface="Rubik" pitchFamily="2" charset="-79"/>
                <a:cs typeface="Rubik" pitchFamily="2" charset="-79"/>
              </a:rPr>
              <a:t>$7,499</a:t>
            </a:r>
            <a:endParaRPr lang="en-US" dirty="0">
              <a:latin typeface="Rubik" pitchFamily="2" charset="-79"/>
              <a:cs typeface="Rubik" pitchFamily="2" charset="-79"/>
            </a:endParaRPr>
          </a:p>
          <a:p>
            <a:pPr marL="0" indent="0">
              <a:buNone/>
            </a:pPr>
            <a:r>
              <a:rPr lang="en-US" b="1" dirty="0">
                <a:latin typeface="Rubik" pitchFamily="2" charset="-79"/>
                <a:cs typeface="Rubik" pitchFamily="2" charset="-79"/>
              </a:rPr>
              <a:t>Special Discount: </a:t>
            </a:r>
            <a:r>
              <a:rPr lang="en-US" dirty="0">
                <a:highlight>
                  <a:srgbClr val="B8ED5B"/>
                </a:highlight>
                <a:latin typeface="Rubik" pitchFamily="2" charset="-79"/>
                <a:cs typeface="Rubik" pitchFamily="2" charset="-79"/>
              </a:rPr>
              <a:t>$1,997</a:t>
            </a:r>
          </a:p>
        </p:txBody>
      </p:sp>
      <p:sp>
        <p:nvSpPr>
          <p:cNvPr id="4" name="object 14">
            <a:extLst>
              <a:ext uri="{FF2B5EF4-FFF2-40B4-BE49-F238E27FC236}">
                <a16:creationId xmlns:a16="http://schemas.microsoft.com/office/drawing/2014/main" id="{C01B38AB-E120-10C5-2D97-9106CC7A9889}"/>
              </a:ext>
            </a:extLst>
          </p:cNvPr>
          <p:cNvSpPr txBox="1"/>
          <p:nvPr/>
        </p:nvSpPr>
        <p:spPr>
          <a:xfrm>
            <a:off x="0" y="5389853"/>
            <a:ext cx="12192000" cy="656570"/>
          </a:xfrm>
          <a:prstGeom prst="rect">
            <a:avLst/>
          </a:prstGeom>
          <a:solidFill>
            <a:srgbClr val="FF3300"/>
          </a:solidFill>
        </p:spPr>
        <p:txBody>
          <a:bodyPr vert="horz" wrap="square" lIns="0" tIns="127841" rIns="0" bIns="110899" rtlCol="0">
            <a:spAutoFit/>
          </a:bodyPr>
          <a:lstStyle/>
          <a:p>
            <a:pPr marL="770" algn="ctr">
              <a:spcBef>
                <a:spcPts val="1007"/>
              </a:spcBef>
            </a:pPr>
            <a:r>
              <a:rPr lang="en-US" sz="2700" b="1" dirty="0">
                <a:solidFill>
                  <a:srgbClr val="FFFFFF"/>
                </a:solidFill>
                <a:latin typeface="Rubik" pitchFamily="2" charset="-79"/>
                <a:cs typeface="Rubik" pitchFamily="2" charset="-79"/>
              </a:rPr>
              <a:t>STAY TUNED... SEE HOW TO GET YOUR TARIFF RELIEF DISCOUNT!</a:t>
            </a:r>
          </a:p>
        </p:txBody>
      </p:sp>
      <p:sp>
        <p:nvSpPr>
          <p:cNvPr id="7" name="Rectangle 6">
            <a:extLst>
              <a:ext uri="{FF2B5EF4-FFF2-40B4-BE49-F238E27FC236}">
                <a16:creationId xmlns:a16="http://schemas.microsoft.com/office/drawing/2014/main" id="{483C8FEB-E1CF-C3C4-273A-15F1B7117BA2}"/>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61DE0BBF-447E-6947-46F1-FF33CE03297B}"/>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Join Us Today!</a:t>
            </a:r>
          </a:p>
        </p:txBody>
      </p:sp>
      <p:pic>
        <p:nvPicPr>
          <p:cNvPr id="10" name="Picture 9" descr="A computer and mobile devices&#10;&#10;Description automatically generated with medium confidence">
            <a:extLst>
              <a:ext uri="{FF2B5EF4-FFF2-40B4-BE49-F238E27FC236}">
                <a16:creationId xmlns:a16="http://schemas.microsoft.com/office/drawing/2014/main" id="{19D3A3D1-61C2-6C37-1E82-9440F76AC038}"/>
              </a:ext>
            </a:extLst>
          </p:cNvPr>
          <p:cNvPicPr>
            <a:picLocks noChangeAspect="1"/>
          </p:cNvPicPr>
          <p:nvPr/>
        </p:nvPicPr>
        <p:blipFill>
          <a:blip r:embed="rId2"/>
          <a:stretch>
            <a:fillRect/>
          </a:stretch>
        </p:blipFill>
        <p:spPr>
          <a:xfrm>
            <a:off x="626074" y="1664353"/>
            <a:ext cx="6450105" cy="3645412"/>
          </a:xfrm>
          <a:prstGeom prst="rect">
            <a:avLst/>
          </a:prstGeom>
        </p:spPr>
      </p:pic>
    </p:spTree>
    <p:extLst>
      <p:ext uri="{BB962C8B-B14F-4D97-AF65-F5344CB8AC3E}">
        <p14:creationId xmlns:p14="http://schemas.microsoft.com/office/powerpoint/2010/main" val="58754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9E7EC-ECB5-08A3-46A5-E67296CD2F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2FFB7E-A825-778D-2F34-E5C4AB6AB3CA}"/>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Tariff Uncertainty Surge </a:t>
            </a:r>
          </a:p>
        </p:txBody>
      </p:sp>
      <p:sp>
        <p:nvSpPr>
          <p:cNvPr id="5" name="Subtitle 4">
            <a:extLst>
              <a:ext uri="{FF2B5EF4-FFF2-40B4-BE49-F238E27FC236}">
                <a16:creationId xmlns:a16="http://schemas.microsoft.com/office/drawing/2014/main" id="{427296B2-5858-9ABC-8D87-55D6CAA2BF08}"/>
              </a:ext>
            </a:extLst>
          </p:cNvPr>
          <p:cNvSpPr>
            <a:spLocks noGrp="1"/>
          </p:cNvSpPr>
          <p:nvPr>
            <p:ph type="subTitle" idx="1"/>
          </p:nvPr>
        </p:nvSpPr>
        <p:spPr>
          <a:xfrm>
            <a:off x="626073" y="1989438"/>
            <a:ext cx="10911017" cy="3738262"/>
          </a:xfrm>
        </p:spPr>
        <p:txBody>
          <a:bodyPr>
            <a:noAutofit/>
          </a:bodyPr>
          <a:lstStyle/>
          <a:p>
            <a:pPr algn="l">
              <a:lnSpc>
                <a:spcPct val="100000"/>
              </a:lnSpc>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D0384159-BDD3-35C7-D2A4-BA446DC8C1C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875DCB5-62F4-2F10-EDBB-57E17DF2BEA3}"/>
              </a:ext>
            </a:extLst>
          </p:cNvPr>
          <p:cNvPicPr>
            <a:picLocks noChangeAspect="1"/>
          </p:cNvPicPr>
          <p:nvPr/>
        </p:nvPicPr>
        <p:blipFill>
          <a:blip r:embed="rId3"/>
          <a:stretch>
            <a:fillRect/>
          </a:stretch>
        </p:blipFill>
        <p:spPr>
          <a:xfrm>
            <a:off x="2360468" y="1664855"/>
            <a:ext cx="6972300" cy="4165600"/>
          </a:xfrm>
          <a:prstGeom prst="rect">
            <a:avLst/>
          </a:prstGeom>
        </p:spPr>
      </p:pic>
    </p:spTree>
    <p:extLst>
      <p:ext uri="{BB962C8B-B14F-4D97-AF65-F5344CB8AC3E}">
        <p14:creationId xmlns:p14="http://schemas.microsoft.com/office/powerpoint/2010/main" val="1756649431"/>
      </p:ext>
    </p:extLst>
  </p:cSld>
  <p:clrMapOvr>
    <a:masterClrMapping/>
  </p:clrMapOvr>
  <p:extLst>
    <p:ext uri="{6950BFC3-D8DA-4A85-94F7-54DA5524770B}">
      <p188:commentRel xmlns:p188="http://schemas.microsoft.com/office/powerpoint/2018/8/main" r:id="rId2"/>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842247"/>
            <a:ext cx="10911017" cy="3792434"/>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Times New Roman" panose="02020603050405020304" pitchFamily="18" charset="0"/>
                <a:cs typeface="Rubik" pitchFamily="2" charset="-79"/>
              </a:rPr>
              <a:t>There’s 252 trading days in a year</a:t>
            </a:r>
          </a:p>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Times New Roman" panose="02020603050405020304" pitchFamily="18" charset="0"/>
                <a:cs typeface="Rubik" pitchFamily="2" charset="-79"/>
              </a:rPr>
              <a:t>If I don’t give you at least 252 winning recommendations this next year per </a:t>
            </a:r>
            <a:r>
              <a:rPr lang="en-US" dirty="0">
                <a:highlight>
                  <a:srgbClr val="FF0000"/>
                </a:highlight>
                <a:latin typeface="Rubik" pitchFamily="2" charset="-79"/>
                <a:ea typeface="Times New Roman" panose="02020603050405020304" pitchFamily="18" charset="0"/>
                <a:cs typeface="Rubik" pitchFamily="2" charset="-79"/>
              </a:rPr>
              <a:t>our model portfolio</a:t>
            </a:r>
            <a:r>
              <a:rPr lang="en-US" dirty="0">
                <a:latin typeface="Rubik" pitchFamily="2" charset="-79"/>
                <a:ea typeface="Times New Roman" panose="02020603050405020304" pitchFamily="18" charset="0"/>
                <a:cs typeface="Rubik" pitchFamily="2" charset="-79"/>
              </a:rPr>
              <a:t>…</a:t>
            </a:r>
          </a:p>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Times New Roman" panose="02020603050405020304" pitchFamily="18" charset="0"/>
                <a:cs typeface="Rubik" pitchFamily="2" charset="-79"/>
              </a:rPr>
              <a:t>I’ll give you a lifetime membership to The War Room for free</a:t>
            </a:r>
          </a:p>
          <a:p>
            <a:pPr marL="342900" indent="-342900" algn="l">
              <a:lnSpc>
                <a:spcPct val="100000"/>
              </a:lnSpc>
              <a:spcBef>
                <a:spcPts val="2800"/>
              </a:spcBef>
              <a:buClr>
                <a:srgbClr val="76B900"/>
              </a:buClr>
              <a:buFont typeface="Wingdings" pitchFamily="2" charset="2"/>
              <a:buChar char="§"/>
            </a:pPr>
            <a:r>
              <a:rPr lang="en-US" b="0" i="0" dirty="0">
                <a:solidFill>
                  <a:srgbClr val="000000"/>
                </a:solidFill>
                <a:effectLst/>
                <a:highlight>
                  <a:srgbClr val="FFFFFF"/>
                </a:highlight>
                <a:latin typeface="Rubik" pitchFamily="2" charset="-79"/>
                <a:cs typeface="Rubik" pitchFamily="2" charset="-79"/>
              </a:rPr>
              <a:t>PLUS… WE HAVE SOMETHING BIG… </a:t>
            </a: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F4399B6E-9755-86F4-2F0F-DA9A596A8C06}"/>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highlight>
                  <a:srgbClr val="FF0000"/>
                </a:highlight>
                <a:latin typeface="Rubik" pitchFamily="2" charset="-79"/>
                <a:cs typeface="Rubik" pitchFamily="2" charset="-79"/>
              </a:rPr>
              <a:t>‘</a:t>
            </a:r>
            <a:r>
              <a:rPr lang="en-US" sz="5000" b="1" dirty="0">
                <a:latin typeface="Rubik" pitchFamily="2" charset="-79"/>
                <a:cs typeface="Rubik" pitchFamily="2" charset="-79"/>
              </a:rPr>
              <a:t>Winner Every Day Guarantee</a:t>
            </a:r>
            <a:r>
              <a:rPr lang="en-US" sz="5000" b="1" dirty="0">
                <a:highlight>
                  <a:srgbClr val="FF0000"/>
                </a:highlight>
                <a:latin typeface="Rubik" pitchFamily="2" charset="-79"/>
                <a:cs typeface="Rubik" pitchFamily="2" charset="-79"/>
              </a:rPr>
              <a:t>’</a:t>
            </a:r>
          </a:p>
        </p:txBody>
      </p:sp>
    </p:spTree>
    <p:extLst>
      <p:ext uri="{BB962C8B-B14F-4D97-AF65-F5344CB8AC3E}">
        <p14:creationId xmlns:p14="http://schemas.microsoft.com/office/powerpoint/2010/main" val="3709523524"/>
      </p:ext>
    </p:extLst>
  </p:cSld>
  <p:clrMapOvr>
    <a:masterClrMapping/>
  </p:clrMapOvr>
  <p:extLst>
    <p:ext uri="{6950BFC3-D8DA-4A85-94F7-54DA5524770B}">
      <p188:commentRel xmlns:p188="http://schemas.microsoft.com/office/powerpoint/2018/8/main" r:id="rId2"/>
    </p:ext>
  </p:extLs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Times New Roman" panose="02020603050405020304" pitchFamily="18" charset="0"/>
                <a:cs typeface="Rubik" pitchFamily="2" charset="-79"/>
              </a:rPr>
              <a:t>If you act by MIDNIGHT TONIGHT</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You can use code </a:t>
            </a:r>
            <a:r>
              <a:rPr lang="en-US" b="1" dirty="0">
                <a:latin typeface="Rubik" pitchFamily="2" charset="-79"/>
                <a:cs typeface="Rubik" pitchFamily="2" charset="-79"/>
              </a:rPr>
              <a:t>TARIFF300</a:t>
            </a:r>
            <a:r>
              <a:rPr lang="en-US" dirty="0">
                <a:latin typeface="Rubik" pitchFamily="2" charset="-79"/>
                <a:cs typeface="Rubik" pitchFamily="2" charset="-79"/>
              </a:rPr>
              <a:t> on the Order Form for an </a:t>
            </a:r>
            <a:r>
              <a:rPr lang="en-US" b="1" dirty="0">
                <a:highlight>
                  <a:srgbClr val="B8ED5B"/>
                </a:highlight>
                <a:latin typeface="Rubik" pitchFamily="2" charset="-79"/>
                <a:cs typeface="Rubik" pitchFamily="2" charset="-79"/>
              </a:rPr>
              <a:t>extra $300 off</a:t>
            </a:r>
          </a:p>
          <a:p>
            <a:pPr marL="342900" indent="-342900" algn="l">
              <a:lnSpc>
                <a:spcPct val="100000"/>
              </a:lnSpc>
              <a:spcBef>
                <a:spcPts val="2800"/>
              </a:spcBef>
              <a:buClr>
                <a:srgbClr val="76B900"/>
              </a:buClr>
              <a:buFont typeface="Wingdings" pitchFamily="2" charset="2"/>
              <a:buChar char="§"/>
            </a:pPr>
            <a:r>
              <a:rPr lang="en-US" dirty="0">
                <a:latin typeface="Rubik" pitchFamily="2" charset="-79"/>
                <a:cs typeface="Rubik" pitchFamily="2" charset="-79"/>
              </a:rPr>
              <a:t>Click on the link above… or in our chat </a:t>
            </a:r>
          </a:p>
          <a:p>
            <a:pPr marL="342900" indent="-342900" algn="l">
              <a:lnSpc>
                <a:spcPct val="100000"/>
              </a:lnSpc>
              <a:spcBef>
                <a:spcPts val="2800"/>
              </a:spcBef>
              <a:buClr>
                <a:srgbClr val="76B900"/>
              </a:buClr>
              <a:buFont typeface="Wingdings" pitchFamily="2" charset="2"/>
              <a:buChar char="§"/>
            </a:pPr>
            <a:r>
              <a:rPr lang="en-US" b="1" dirty="0">
                <a:latin typeface="Rubik" pitchFamily="2" charset="-79"/>
                <a:cs typeface="Rubik" pitchFamily="2" charset="-79"/>
              </a:rPr>
              <a:t>Your price for a full year: $1,697 </a:t>
            </a:r>
            <a:r>
              <a:rPr lang="en-US" b="1" dirty="0">
                <a:solidFill>
                  <a:srgbClr val="FF3300"/>
                </a:solidFill>
                <a:latin typeface="Rubik" pitchFamily="2" charset="-79"/>
                <a:cs typeface="Rubik" pitchFamily="2" charset="-79"/>
              </a:rPr>
              <a:t>(expires MIDNIGHT TONIGHT!) </a:t>
            </a: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4DA988AB-7542-4AA2-F6F5-9D9AED0037BC}"/>
              </a:ext>
            </a:extLst>
          </p:cNvPr>
          <p:cNvSpPr txBox="1">
            <a:spLocks/>
          </p:cNvSpPr>
          <p:nvPr/>
        </p:nvSpPr>
        <p:spPr>
          <a:xfrm>
            <a:off x="626074" y="652805"/>
            <a:ext cx="10041927" cy="657011"/>
          </a:xfrm>
          <a:prstGeom prst="rect">
            <a:avLst/>
          </a:prstGeom>
        </p:spPr>
        <p:txBody>
          <a:bodyPr vert="horz" lIns="91440" tIns="45720" rIns="91440" bIns="45720" rtlCol="0" anchor="t">
            <a:normAutofit fontScale="7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TARIFF RELIEF DISCOUNT (TODAY ONLY) </a:t>
            </a:r>
          </a:p>
        </p:txBody>
      </p:sp>
    </p:spTree>
    <p:extLst>
      <p:ext uri="{BB962C8B-B14F-4D97-AF65-F5344CB8AC3E}">
        <p14:creationId xmlns:p14="http://schemas.microsoft.com/office/powerpoint/2010/main" val="5808327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7292E-C6CB-8A4D-5705-1AF246B12ABB}"/>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8E83F34E-70FA-3002-62D4-EAD5C006F877}"/>
              </a:ext>
            </a:extLst>
          </p:cNvPr>
          <p:cNvSpPr>
            <a:spLocks noGrp="1"/>
          </p:cNvSpPr>
          <p:nvPr>
            <p:ph type="subTitle" idx="1"/>
          </p:nvPr>
        </p:nvSpPr>
        <p:spPr>
          <a:xfrm>
            <a:off x="626073" y="1842247"/>
            <a:ext cx="10911017" cy="3792434"/>
          </a:xfrm>
        </p:spPr>
        <p:txBody>
          <a:bodyPr>
            <a:normAutofit/>
          </a:bodyPr>
          <a:lstStyle/>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Times New Roman" panose="02020603050405020304" pitchFamily="18" charset="0"/>
                <a:cs typeface="Rubik" pitchFamily="2" charset="-79"/>
              </a:rPr>
              <a:t>We know times are tough right now</a:t>
            </a:r>
          </a:p>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Times New Roman" panose="02020603050405020304" pitchFamily="18" charset="0"/>
                <a:cs typeface="Rubik" pitchFamily="2" charset="-79"/>
              </a:rPr>
              <a:t>We want to make this as easy of a decision as possible for you</a:t>
            </a:r>
          </a:p>
          <a:p>
            <a:pPr marL="342900" indent="-342900" algn="l">
              <a:lnSpc>
                <a:spcPct val="100000"/>
              </a:lnSpc>
              <a:spcBef>
                <a:spcPts val="2800"/>
              </a:spcBef>
              <a:buClr>
                <a:srgbClr val="76B900"/>
              </a:buClr>
              <a:buFont typeface="Wingdings" pitchFamily="2" charset="2"/>
              <a:buChar char="§"/>
            </a:pPr>
            <a:r>
              <a:rPr lang="en-US" dirty="0">
                <a:latin typeface="Rubik" pitchFamily="2" charset="-79"/>
                <a:ea typeface="Times New Roman" panose="02020603050405020304" pitchFamily="18" charset="0"/>
                <a:cs typeface="Rubik" pitchFamily="2" charset="-79"/>
              </a:rPr>
              <a:t>Try the War Room for a full two months</a:t>
            </a:r>
          </a:p>
          <a:p>
            <a:pPr marL="342900" indent="-342900" algn="l">
              <a:lnSpc>
                <a:spcPct val="100000"/>
              </a:lnSpc>
              <a:spcBef>
                <a:spcPts val="2800"/>
              </a:spcBef>
              <a:buClr>
                <a:srgbClr val="76B900"/>
              </a:buClr>
              <a:buFont typeface="Wingdings" pitchFamily="2" charset="2"/>
              <a:buChar char="§"/>
            </a:pPr>
            <a:r>
              <a:rPr lang="en-US" b="0" i="0" dirty="0">
                <a:solidFill>
                  <a:srgbClr val="000000"/>
                </a:solidFill>
                <a:effectLst/>
                <a:highlight>
                  <a:srgbClr val="FFFFFF"/>
                </a:highlight>
                <a:latin typeface="Rubik" pitchFamily="2" charset="-79"/>
                <a:cs typeface="Rubik" pitchFamily="2" charset="-79"/>
              </a:rPr>
              <a:t>If it’s not for you… give us a call and we will refund everything you pay today (minus a small 10% processing fee) </a:t>
            </a: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FD941EF5-0513-2FDB-359C-E4DE68BC9FA2}"/>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5C6D1DCF-DC13-97C8-8F8C-7F1005D31C10}"/>
              </a:ext>
            </a:extLst>
          </p:cNvPr>
          <p:cNvSpPr txBox="1">
            <a:spLocks/>
          </p:cNvSpPr>
          <p:nvPr/>
        </p:nvSpPr>
        <p:spPr>
          <a:xfrm>
            <a:off x="626074" y="652805"/>
            <a:ext cx="10041927"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highlight>
                  <a:srgbClr val="FF0000"/>
                </a:highlight>
                <a:latin typeface="Rubik" pitchFamily="2" charset="-79"/>
                <a:cs typeface="Rubik" pitchFamily="2" charset="-79"/>
              </a:rPr>
              <a:t>60 Day Money Back Guarantee</a:t>
            </a:r>
          </a:p>
        </p:txBody>
      </p:sp>
    </p:spTree>
    <p:extLst>
      <p:ext uri="{BB962C8B-B14F-4D97-AF65-F5344CB8AC3E}">
        <p14:creationId xmlns:p14="http://schemas.microsoft.com/office/powerpoint/2010/main" val="890686360"/>
      </p:ext>
    </p:extLst>
  </p:cSld>
  <p:clrMapOvr>
    <a:masterClrMapping/>
  </p:clrMapOvr>
  <p:extLst>
    <p:ext uri="{6950BFC3-D8DA-4A85-94F7-54DA5524770B}">
      <p188:commentRel xmlns:p188="http://schemas.microsoft.com/office/powerpoint/2018/8/main" r:id="rId2"/>
    </p:ext>
  </p:extLs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DAFD40-2793-B148-B0FD-E6D328F882A9}"/>
              </a:ext>
            </a:extLst>
          </p:cNvPr>
          <p:cNvSpPr/>
          <p:nvPr/>
        </p:nvSpPr>
        <p:spPr>
          <a:xfrm>
            <a:off x="0" y="0"/>
            <a:ext cx="12192000" cy="6054811"/>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0" y="0"/>
            <a:ext cx="12192000" cy="6858000"/>
          </a:xfrm>
        </p:spPr>
        <p:txBody>
          <a:bodyPr anchor="ctr">
            <a:normAutofit/>
          </a:bodyPr>
          <a:lstStyle/>
          <a:p>
            <a:r>
              <a:rPr lang="en-US" sz="7000" dirty="0">
                <a:solidFill>
                  <a:schemeClr val="bg1"/>
                </a:solidFill>
                <a:latin typeface="Rubik" pitchFamily="2" charset="-79"/>
                <a:cs typeface="Rubik" pitchFamily="2" charset="-79"/>
              </a:rPr>
              <a:t>JOINING TODAY </a:t>
            </a:r>
            <a:br>
              <a:rPr lang="en-US" sz="7000" dirty="0">
                <a:solidFill>
                  <a:schemeClr val="bg1"/>
                </a:solidFill>
                <a:latin typeface="Rubik" pitchFamily="2" charset="-79"/>
                <a:cs typeface="Rubik" pitchFamily="2" charset="-79"/>
              </a:rPr>
            </a:br>
            <a:r>
              <a:rPr lang="en-US" sz="7000" dirty="0">
                <a:solidFill>
                  <a:schemeClr val="bg1"/>
                </a:solidFill>
                <a:latin typeface="Rubik" pitchFamily="2" charset="-79"/>
                <a:cs typeface="Rubik" pitchFamily="2" charset="-79"/>
              </a:rPr>
              <a:t>ENSURES YOU’LL GET</a:t>
            </a:r>
            <a:br>
              <a:rPr lang="en-US" sz="7000" dirty="0">
                <a:solidFill>
                  <a:schemeClr val="bg1"/>
                </a:solidFill>
                <a:latin typeface="Rubik" pitchFamily="2" charset="-79"/>
                <a:cs typeface="Rubik" pitchFamily="2" charset="-79"/>
              </a:rPr>
            </a:br>
            <a:r>
              <a:rPr lang="en-US" sz="7000" dirty="0">
                <a:solidFill>
                  <a:srgbClr val="B8ED5B"/>
                </a:solidFill>
                <a:latin typeface="Rubik" pitchFamily="2" charset="-79"/>
                <a:cs typeface="Rubik" pitchFamily="2" charset="-79"/>
              </a:rPr>
              <a:t>TOMORROW’S </a:t>
            </a:r>
            <a:br>
              <a:rPr lang="en-US" sz="7000" dirty="0">
                <a:solidFill>
                  <a:srgbClr val="B8ED5B"/>
                </a:solidFill>
                <a:latin typeface="Rubik" pitchFamily="2" charset="-79"/>
                <a:cs typeface="Rubik" pitchFamily="2" charset="-79"/>
              </a:rPr>
            </a:br>
            <a:r>
              <a:rPr lang="en-US" sz="7000" dirty="0">
                <a:solidFill>
                  <a:srgbClr val="B8ED5B"/>
                </a:solidFill>
                <a:latin typeface="Rubik" pitchFamily="2" charset="-79"/>
                <a:cs typeface="Rubik" pitchFamily="2" charset="-79"/>
              </a:rPr>
              <a:t>URGENT NEW TARIFF TRADE</a:t>
            </a:r>
          </a:p>
        </p:txBody>
      </p:sp>
    </p:spTree>
    <p:extLst>
      <p:ext uri="{BB962C8B-B14F-4D97-AF65-F5344CB8AC3E}">
        <p14:creationId xmlns:p14="http://schemas.microsoft.com/office/powerpoint/2010/main" val="29977328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F04EDDA7-2A8F-9B5C-FE3D-52C65F61CFB3}"/>
              </a:ext>
            </a:extLst>
          </p:cNvPr>
          <p:cNvSpPr/>
          <p:nvPr/>
        </p:nvSpPr>
        <p:spPr>
          <a:xfrm>
            <a:off x="0" y="5735259"/>
            <a:ext cx="12192000" cy="112274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ject 14"/>
          <p:cNvSpPr txBox="1"/>
          <p:nvPr/>
        </p:nvSpPr>
        <p:spPr>
          <a:xfrm>
            <a:off x="8471647" y="2982829"/>
            <a:ext cx="3065444" cy="2575044"/>
          </a:xfrm>
          <a:prstGeom prst="rect">
            <a:avLst/>
          </a:prstGeom>
          <a:solidFill>
            <a:srgbClr val="FF3300"/>
          </a:solidFill>
        </p:spPr>
        <p:txBody>
          <a:bodyPr vert="horz" wrap="square" lIns="0" tIns="127841" rIns="0" bIns="110899" rtlCol="0">
            <a:spAutoFit/>
          </a:bodyPr>
          <a:lstStyle/>
          <a:p>
            <a:pPr marL="770" algn="ctr">
              <a:spcBef>
                <a:spcPts val="1007"/>
              </a:spcBef>
            </a:pPr>
            <a:r>
              <a:rPr lang="en-US" sz="2700" b="1" dirty="0">
                <a:solidFill>
                  <a:srgbClr val="FFFFFF"/>
                </a:solidFill>
                <a:latin typeface="Rubik" pitchFamily="2" charset="-79"/>
                <a:cs typeface="Rubik" pitchFamily="2" charset="-79"/>
              </a:rPr>
              <a:t>YOUR PRICE: </a:t>
            </a:r>
            <a:r>
              <a:rPr lang="en-US" sz="2700" strike="sngStrike" dirty="0">
                <a:solidFill>
                  <a:srgbClr val="FFFFFF"/>
                </a:solidFill>
                <a:latin typeface="Rubik" pitchFamily="2" charset="-79"/>
                <a:cs typeface="Rubik" pitchFamily="2" charset="-79"/>
              </a:rPr>
              <a:t>$1,997</a:t>
            </a:r>
          </a:p>
          <a:p>
            <a:pPr marL="770" algn="ctr">
              <a:spcBef>
                <a:spcPts val="1007"/>
              </a:spcBef>
            </a:pPr>
            <a:r>
              <a:rPr lang="en-US" sz="2700" b="1" dirty="0">
                <a:solidFill>
                  <a:srgbClr val="FFFFFF"/>
                </a:solidFill>
                <a:latin typeface="Rubik" pitchFamily="2" charset="-79"/>
                <a:cs typeface="Rubik" pitchFamily="2" charset="-79"/>
              </a:rPr>
              <a:t>$1,697</a:t>
            </a:r>
          </a:p>
          <a:p>
            <a:pPr marL="770" algn="ctr">
              <a:spcBef>
                <a:spcPts val="1007"/>
              </a:spcBef>
            </a:pPr>
            <a:r>
              <a:rPr lang="en-US" sz="2700" dirty="0">
                <a:solidFill>
                  <a:srgbClr val="FFFFFF"/>
                </a:solidFill>
                <a:latin typeface="Rubik" pitchFamily="2" charset="-79"/>
                <a:cs typeface="Rubik" pitchFamily="2" charset="-79"/>
              </a:rPr>
              <a:t>Expires Midnight Tonight!</a:t>
            </a:r>
            <a:endParaRPr sz="2700" dirty="0">
              <a:latin typeface="Rubik" pitchFamily="2" charset="-79"/>
              <a:cs typeface="Rubik" pitchFamily="2" charset="-79"/>
            </a:endParaRPr>
          </a:p>
        </p:txBody>
      </p:sp>
      <p:sp>
        <p:nvSpPr>
          <p:cNvPr id="15" name="object 15"/>
          <p:cNvSpPr txBox="1"/>
          <p:nvPr/>
        </p:nvSpPr>
        <p:spPr>
          <a:xfrm>
            <a:off x="450296" y="5898128"/>
            <a:ext cx="11467880" cy="840718"/>
          </a:xfrm>
          <a:prstGeom prst="rect">
            <a:avLst/>
          </a:prstGeom>
        </p:spPr>
        <p:txBody>
          <a:bodyPr vert="horz" wrap="square" lIns="0" tIns="9627" rIns="0" bIns="0" rtlCol="0">
            <a:spAutoFit/>
          </a:bodyPr>
          <a:lstStyle/>
          <a:p>
            <a:pPr marL="7701" algn="ctr"/>
            <a:r>
              <a:rPr sz="2700" b="1" dirty="0">
                <a:solidFill>
                  <a:srgbClr val="B8ED5B"/>
                </a:solidFill>
                <a:latin typeface="Rubik" pitchFamily="2" charset="-79"/>
                <a:cs typeface="Rubik" pitchFamily="2" charset="-79"/>
              </a:rPr>
              <a:t>CLICK LINK </a:t>
            </a:r>
            <a:r>
              <a:rPr lang="en-US" sz="2700" b="1" dirty="0">
                <a:solidFill>
                  <a:srgbClr val="B8ED5B"/>
                </a:solidFill>
                <a:latin typeface="Rubik" pitchFamily="2" charset="-79"/>
                <a:cs typeface="Rubik" pitchFamily="2" charset="-79"/>
              </a:rPr>
              <a:t>ABOVE OR IN CHAT</a:t>
            </a:r>
            <a:r>
              <a:rPr sz="2700" b="1" dirty="0">
                <a:solidFill>
                  <a:srgbClr val="B8ED5B"/>
                </a:solidFill>
                <a:latin typeface="Rubik" pitchFamily="2" charset="-79"/>
                <a:cs typeface="Rubik" pitchFamily="2" charset="-79"/>
              </a:rPr>
              <a:t> </a:t>
            </a:r>
            <a:endParaRPr lang="en-US" sz="2700" b="1" dirty="0">
              <a:solidFill>
                <a:srgbClr val="B8ED5B"/>
              </a:solidFill>
              <a:latin typeface="Rubik" pitchFamily="2" charset="-79"/>
              <a:cs typeface="Rubik" pitchFamily="2" charset="-79"/>
            </a:endParaRPr>
          </a:p>
          <a:p>
            <a:pPr marL="7701" algn="ctr"/>
            <a:r>
              <a:rPr lang="en-US" sz="2700" dirty="0">
                <a:solidFill>
                  <a:srgbClr val="B8ED5B"/>
                </a:solidFill>
                <a:latin typeface="Rubik" pitchFamily="2" charset="-79"/>
                <a:cs typeface="Rubik" pitchFamily="2" charset="-79"/>
              </a:rPr>
              <a:t>TARIFF RELIEF </a:t>
            </a:r>
            <a:r>
              <a:rPr sz="2700" dirty="0">
                <a:solidFill>
                  <a:srgbClr val="B8ED5B"/>
                </a:solidFill>
                <a:latin typeface="Rubik" pitchFamily="2" charset="-79"/>
                <a:cs typeface="Rubik" pitchFamily="2" charset="-79"/>
              </a:rPr>
              <a:t>DISCOUNT PAGE!</a:t>
            </a:r>
          </a:p>
        </p:txBody>
      </p:sp>
      <p:sp>
        <p:nvSpPr>
          <p:cNvPr id="16" name="object 16"/>
          <p:cNvSpPr txBox="1"/>
          <p:nvPr/>
        </p:nvSpPr>
        <p:spPr>
          <a:xfrm>
            <a:off x="7960659" y="2182931"/>
            <a:ext cx="3576432" cy="668686"/>
          </a:xfrm>
          <a:prstGeom prst="rect">
            <a:avLst/>
          </a:prstGeom>
        </p:spPr>
        <p:txBody>
          <a:bodyPr vert="horz" wrap="square" lIns="0" tIns="51984" rIns="0" bIns="0" rtlCol="0">
            <a:spAutoFit/>
          </a:bodyPr>
          <a:lstStyle/>
          <a:p>
            <a:pPr marL="7701" marR="3081" algn="r">
              <a:lnSpc>
                <a:spcPct val="90800"/>
              </a:lnSpc>
              <a:spcBef>
                <a:spcPts val="409"/>
              </a:spcBef>
            </a:pPr>
            <a:r>
              <a:rPr lang="en-US" sz="2200" b="1" dirty="0">
                <a:highlight>
                  <a:srgbClr val="B8ED5B"/>
                </a:highlight>
                <a:latin typeface="Rubik" pitchFamily="2" charset="-79"/>
                <a:cs typeface="Rubik" pitchFamily="2" charset="-79"/>
              </a:rPr>
              <a:t>USE CODE “TARIFF300” FOR AN EXTRA $300 OFF</a:t>
            </a:r>
            <a:endParaRPr lang="en-US" sz="2200" b="1" dirty="0">
              <a:solidFill>
                <a:srgbClr val="FF3300"/>
              </a:solidFill>
              <a:highlight>
                <a:srgbClr val="B8ED5B"/>
              </a:highlight>
              <a:latin typeface="Rubik" pitchFamily="2" charset="-79"/>
              <a:cs typeface="Rubik" pitchFamily="2" charset="-79"/>
            </a:endParaRPr>
          </a:p>
        </p:txBody>
      </p:sp>
      <p:sp>
        <p:nvSpPr>
          <p:cNvPr id="18" name="object 18"/>
          <p:cNvSpPr/>
          <p:nvPr/>
        </p:nvSpPr>
        <p:spPr>
          <a:xfrm>
            <a:off x="5562637" y="371397"/>
            <a:ext cx="0" cy="927235"/>
          </a:xfrm>
          <a:custGeom>
            <a:avLst/>
            <a:gdLst/>
            <a:ahLst/>
            <a:cxnLst/>
            <a:rect l="l" t="t" r="r" b="b"/>
            <a:pathLst>
              <a:path h="1529080">
                <a:moveTo>
                  <a:pt x="0" y="1528916"/>
                </a:moveTo>
                <a:lnTo>
                  <a:pt x="0" y="0"/>
                </a:lnTo>
              </a:path>
            </a:pathLst>
          </a:custGeom>
          <a:ln w="41883">
            <a:solidFill>
              <a:srgbClr val="FFFFFF"/>
            </a:solidFill>
          </a:ln>
        </p:spPr>
        <p:txBody>
          <a:bodyPr wrap="square" lIns="0" tIns="0" rIns="0" bIns="0" rtlCol="0"/>
          <a:lstStyle/>
          <a:p>
            <a:endParaRPr sz="1092"/>
          </a:p>
        </p:txBody>
      </p:sp>
      <p:sp>
        <p:nvSpPr>
          <p:cNvPr id="21" name="Rectangle 20">
            <a:extLst>
              <a:ext uri="{FF2B5EF4-FFF2-40B4-BE49-F238E27FC236}">
                <a16:creationId xmlns:a16="http://schemas.microsoft.com/office/drawing/2014/main" id="{9FF93179-2ABB-0803-7C27-A63AE1D6DDDB}"/>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a:extLst>
              <a:ext uri="{FF2B5EF4-FFF2-40B4-BE49-F238E27FC236}">
                <a16:creationId xmlns:a16="http://schemas.microsoft.com/office/drawing/2014/main" id="{48CFBF2F-7133-8A01-C0B0-59E58A9CEBD8}"/>
              </a:ext>
            </a:extLst>
          </p:cNvPr>
          <p:cNvSpPr txBox="1">
            <a:spLocks/>
          </p:cNvSpPr>
          <p:nvPr/>
        </p:nvSpPr>
        <p:spPr>
          <a:xfrm>
            <a:off x="626075" y="652805"/>
            <a:ext cx="4577938"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Q&amp;A Time!</a:t>
            </a:r>
          </a:p>
        </p:txBody>
      </p:sp>
      <p:pic>
        <p:nvPicPr>
          <p:cNvPr id="27" name="Picture 26" descr="A computer and mobile devices&#10;&#10;Description automatically generated with medium confidence">
            <a:extLst>
              <a:ext uri="{FF2B5EF4-FFF2-40B4-BE49-F238E27FC236}">
                <a16:creationId xmlns:a16="http://schemas.microsoft.com/office/drawing/2014/main" id="{B1EC946A-80FE-80E6-1F0C-FF96ADC9826B}"/>
              </a:ext>
            </a:extLst>
          </p:cNvPr>
          <p:cNvPicPr>
            <a:picLocks noChangeAspect="1"/>
          </p:cNvPicPr>
          <p:nvPr/>
        </p:nvPicPr>
        <p:blipFill>
          <a:blip r:embed="rId3"/>
          <a:stretch>
            <a:fillRect/>
          </a:stretch>
        </p:blipFill>
        <p:spPr>
          <a:xfrm>
            <a:off x="450296" y="1687270"/>
            <a:ext cx="7122458" cy="4025406"/>
          </a:xfrm>
          <a:prstGeom prst="rect">
            <a:avLst/>
          </a:prstGeom>
        </p:spPr>
      </p:pic>
      <p:sp>
        <p:nvSpPr>
          <p:cNvPr id="29" name="object 14">
            <a:extLst>
              <a:ext uri="{FF2B5EF4-FFF2-40B4-BE49-F238E27FC236}">
                <a16:creationId xmlns:a16="http://schemas.microsoft.com/office/drawing/2014/main" id="{BD5C7807-4817-3D6A-2AFA-D6D946335F59}"/>
              </a:ext>
            </a:extLst>
          </p:cNvPr>
          <p:cNvSpPr txBox="1"/>
          <p:nvPr/>
        </p:nvSpPr>
        <p:spPr>
          <a:xfrm>
            <a:off x="6111507" y="2666010"/>
            <a:ext cx="1583847" cy="610403"/>
          </a:xfrm>
          <a:prstGeom prst="rect">
            <a:avLst/>
          </a:prstGeom>
          <a:solidFill>
            <a:schemeClr val="bg1"/>
          </a:solidFill>
          <a:ln w="38100">
            <a:solidFill>
              <a:srgbClr val="FF3300"/>
            </a:solidFill>
          </a:ln>
          <a:effectLst>
            <a:outerShdw blurRad="50800" dist="38100" algn="l" rotWithShape="0">
              <a:prstClr val="black">
                <a:alpha val="40000"/>
              </a:prstClr>
            </a:outerShdw>
          </a:effectLst>
        </p:spPr>
        <p:txBody>
          <a:bodyPr vert="horz" wrap="square" lIns="0" tIns="127841" rIns="0" bIns="110899" rtlCol="0">
            <a:spAutoFit/>
          </a:bodyPr>
          <a:lstStyle/>
          <a:p>
            <a:pPr marL="770" algn="ctr">
              <a:spcBef>
                <a:spcPts val="1007"/>
              </a:spcBef>
            </a:pPr>
            <a:r>
              <a:rPr lang="en-US" sz="2400" b="1" strike="sngStrike" dirty="0">
                <a:latin typeface="Rubik" pitchFamily="2" charset="-79"/>
                <a:cs typeface="Rubik" pitchFamily="2" charset="-79"/>
              </a:rPr>
              <a:t>$7,499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F04EDDA7-2A8F-9B5C-FE3D-52C65F61CFB3}"/>
              </a:ext>
            </a:extLst>
          </p:cNvPr>
          <p:cNvSpPr/>
          <p:nvPr/>
        </p:nvSpPr>
        <p:spPr>
          <a:xfrm>
            <a:off x="0" y="5735259"/>
            <a:ext cx="12192000" cy="112274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ject 14"/>
          <p:cNvSpPr txBox="1"/>
          <p:nvPr/>
        </p:nvSpPr>
        <p:spPr>
          <a:xfrm>
            <a:off x="8471647" y="2982829"/>
            <a:ext cx="3065444" cy="2575044"/>
          </a:xfrm>
          <a:prstGeom prst="rect">
            <a:avLst/>
          </a:prstGeom>
          <a:solidFill>
            <a:srgbClr val="FF3300"/>
          </a:solidFill>
        </p:spPr>
        <p:txBody>
          <a:bodyPr vert="horz" wrap="square" lIns="0" tIns="127841" rIns="0" bIns="110899" rtlCol="0">
            <a:spAutoFit/>
          </a:bodyPr>
          <a:lstStyle/>
          <a:p>
            <a:pPr marL="770" algn="ctr">
              <a:spcBef>
                <a:spcPts val="1007"/>
              </a:spcBef>
            </a:pPr>
            <a:r>
              <a:rPr lang="en-US" sz="2700" b="1" dirty="0">
                <a:solidFill>
                  <a:srgbClr val="FFFFFF"/>
                </a:solidFill>
                <a:latin typeface="Rubik" pitchFamily="2" charset="-79"/>
                <a:cs typeface="Rubik" pitchFamily="2" charset="-79"/>
              </a:rPr>
              <a:t>YOUR PRICE: </a:t>
            </a:r>
            <a:r>
              <a:rPr lang="en-US" sz="2700" strike="sngStrike" dirty="0">
                <a:solidFill>
                  <a:srgbClr val="FFFFFF"/>
                </a:solidFill>
                <a:latin typeface="Rubik" pitchFamily="2" charset="-79"/>
                <a:cs typeface="Rubik" pitchFamily="2" charset="-79"/>
              </a:rPr>
              <a:t>$1,997 </a:t>
            </a:r>
          </a:p>
          <a:p>
            <a:pPr marL="770" algn="ctr">
              <a:spcBef>
                <a:spcPts val="1007"/>
              </a:spcBef>
            </a:pPr>
            <a:r>
              <a:rPr lang="en-US" sz="2700" b="1" dirty="0">
                <a:solidFill>
                  <a:srgbClr val="FFFFFF"/>
                </a:solidFill>
                <a:latin typeface="Rubik" pitchFamily="2" charset="-79"/>
                <a:cs typeface="Rubik" pitchFamily="2" charset="-79"/>
              </a:rPr>
              <a:t>$1,697</a:t>
            </a:r>
          </a:p>
          <a:p>
            <a:pPr marL="770" algn="ctr">
              <a:spcBef>
                <a:spcPts val="1007"/>
              </a:spcBef>
            </a:pPr>
            <a:r>
              <a:rPr lang="en-US" sz="2700" dirty="0">
                <a:solidFill>
                  <a:srgbClr val="FFFFFF"/>
                </a:solidFill>
                <a:latin typeface="Rubik" pitchFamily="2" charset="-79"/>
                <a:cs typeface="Rubik" pitchFamily="2" charset="-79"/>
              </a:rPr>
              <a:t>Expires Midnight Tonight!</a:t>
            </a:r>
            <a:endParaRPr sz="2700" dirty="0">
              <a:latin typeface="Rubik" pitchFamily="2" charset="-79"/>
              <a:cs typeface="Rubik" pitchFamily="2" charset="-79"/>
            </a:endParaRPr>
          </a:p>
        </p:txBody>
      </p:sp>
      <p:sp>
        <p:nvSpPr>
          <p:cNvPr id="15" name="object 15"/>
          <p:cNvSpPr txBox="1"/>
          <p:nvPr/>
        </p:nvSpPr>
        <p:spPr>
          <a:xfrm>
            <a:off x="450296" y="5898128"/>
            <a:ext cx="11467880" cy="840718"/>
          </a:xfrm>
          <a:prstGeom prst="rect">
            <a:avLst/>
          </a:prstGeom>
        </p:spPr>
        <p:txBody>
          <a:bodyPr vert="horz" wrap="square" lIns="0" tIns="9627" rIns="0" bIns="0" rtlCol="0">
            <a:spAutoFit/>
          </a:bodyPr>
          <a:lstStyle/>
          <a:p>
            <a:pPr marL="7701" algn="ctr"/>
            <a:r>
              <a:rPr sz="2700" b="1" dirty="0">
                <a:solidFill>
                  <a:srgbClr val="B8ED5B"/>
                </a:solidFill>
                <a:latin typeface="Rubik" pitchFamily="2" charset="-79"/>
                <a:cs typeface="Rubik" pitchFamily="2" charset="-79"/>
              </a:rPr>
              <a:t>CLICK LINK </a:t>
            </a:r>
            <a:r>
              <a:rPr lang="en-US" sz="2700" b="1" dirty="0">
                <a:solidFill>
                  <a:srgbClr val="B8ED5B"/>
                </a:solidFill>
                <a:latin typeface="Rubik" pitchFamily="2" charset="-79"/>
                <a:cs typeface="Rubik" pitchFamily="2" charset="-79"/>
              </a:rPr>
              <a:t>ABOVE OR IN CHAT</a:t>
            </a:r>
            <a:r>
              <a:rPr sz="2700" b="1" dirty="0">
                <a:solidFill>
                  <a:srgbClr val="B8ED5B"/>
                </a:solidFill>
                <a:latin typeface="Rubik" pitchFamily="2" charset="-79"/>
                <a:cs typeface="Rubik" pitchFamily="2" charset="-79"/>
              </a:rPr>
              <a:t> </a:t>
            </a:r>
            <a:endParaRPr lang="en-US" sz="2700" b="1" dirty="0">
              <a:solidFill>
                <a:srgbClr val="B8ED5B"/>
              </a:solidFill>
              <a:latin typeface="Rubik" pitchFamily="2" charset="-79"/>
              <a:cs typeface="Rubik" pitchFamily="2" charset="-79"/>
            </a:endParaRPr>
          </a:p>
          <a:p>
            <a:pPr marL="7701" algn="ctr"/>
            <a:r>
              <a:rPr lang="en-US" sz="2700" dirty="0">
                <a:solidFill>
                  <a:schemeClr val="bg1"/>
                </a:solidFill>
                <a:latin typeface="Rubik" pitchFamily="2" charset="-79"/>
                <a:cs typeface="Rubik" pitchFamily="2" charset="-79"/>
              </a:rPr>
              <a:t>OR CALL 888.215.5311 OR 410.864.3083</a:t>
            </a:r>
          </a:p>
        </p:txBody>
      </p:sp>
      <p:sp>
        <p:nvSpPr>
          <p:cNvPr id="16" name="object 16"/>
          <p:cNvSpPr txBox="1"/>
          <p:nvPr/>
        </p:nvSpPr>
        <p:spPr>
          <a:xfrm>
            <a:off x="7960659" y="2182931"/>
            <a:ext cx="3576432" cy="668686"/>
          </a:xfrm>
          <a:prstGeom prst="rect">
            <a:avLst/>
          </a:prstGeom>
        </p:spPr>
        <p:txBody>
          <a:bodyPr vert="horz" wrap="square" lIns="0" tIns="51984" rIns="0" bIns="0" rtlCol="0">
            <a:spAutoFit/>
          </a:bodyPr>
          <a:lstStyle/>
          <a:p>
            <a:pPr marL="7701" marR="3081" algn="r">
              <a:lnSpc>
                <a:spcPct val="90800"/>
              </a:lnSpc>
              <a:spcBef>
                <a:spcPts val="409"/>
              </a:spcBef>
            </a:pPr>
            <a:r>
              <a:rPr lang="en-US" sz="2200" b="1" dirty="0">
                <a:highlight>
                  <a:srgbClr val="B8ED5B"/>
                </a:highlight>
                <a:latin typeface="Rubik" pitchFamily="2" charset="-79"/>
                <a:cs typeface="Rubik" pitchFamily="2" charset="-79"/>
              </a:rPr>
              <a:t>USE CODE “TARIFF300” FOR AN EXTRA $300 OFF</a:t>
            </a:r>
            <a:endParaRPr lang="en-US" sz="2200" b="1" dirty="0">
              <a:solidFill>
                <a:srgbClr val="FF3300"/>
              </a:solidFill>
              <a:highlight>
                <a:srgbClr val="B8ED5B"/>
              </a:highlight>
              <a:latin typeface="Rubik" pitchFamily="2" charset="-79"/>
              <a:cs typeface="Rubik" pitchFamily="2" charset="-79"/>
            </a:endParaRPr>
          </a:p>
        </p:txBody>
      </p:sp>
      <p:sp>
        <p:nvSpPr>
          <p:cNvPr id="18" name="object 18"/>
          <p:cNvSpPr/>
          <p:nvPr/>
        </p:nvSpPr>
        <p:spPr>
          <a:xfrm>
            <a:off x="5562637" y="371397"/>
            <a:ext cx="0" cy="927235"/>
          </a:xfrm>
          <a:custGeom>
            <a:avLst/>
            <a:gdLst/>
            <a:ahLst/>
            <a:cxnLst/>
            <a:rect l="l" t="t" r="r" b="b"/>
            <a:pathLst>
              <a:path h="1529080">
                <a:moveTo>
                  <a:pt x="0" y="1528916"/>
                </a:moveTo>
                <a:lnTo>
                  <a:pt x="0" y="0"/>
                </a:lnTo>
              </a:path>
            </a:pathLst>
          </a:custGeom>
          <a:ln w="41883">
            <a:solidFill>
              <a:srgbClr val="FFFFFF"/>
            </a:solidFill>
          </a:ln>
        </p:spPr>
        <p:txBody>
          <a:bodyPr wrap="square" lIns="0" tIns="0" rIns="0" bIns="0" rtlCol="0"/>
          <a:lstStyle/>
          <a:p>
            <a:endParaRPr sz="1092"/>
          </a:p>
        </p:txBody>
      </p:sp>
      <p:sp>
        <p:nvSpPr>
          <p:cNvPr id="21" name="Rectangle 20">
            <a:extLst>
              <a:ext uri="{FF2B5EF4-FFF2-40B4-BE49-F238E27FC236}">
                <a16:creationId xmlns:a16="http://schemas.microsoft.com/office/drawing/2014/main" id="{9FF93179-2ABB-0803-7C27-A63AE1D6DDDB}"/>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a:extLst>
              <a:ext uri="{FF2B5EF4-FFF2-40B4-BE49-F238E27FC236}">
                <a16:creationId xmlns:a16="http://schemas.microsoft.com/office/drawing/2014/main" id="{48CFBF2F-7133-8A01-C0B0-59E58A9CEBD8}"/>
              </a:ext>
            </a:extLst>
          </p:cNvPr>
          <p:cNvSpPr txBox="1">
            <a:spLocks/>
          </p:cNvSpPr>
          <p:nvPr/>
        </p:nvSpPr>
        <p:spPr>
          <a:xfrm>
            <a:off x="626075" y="652805"/>
            <a:ext cx="4577938" cy="657011"/>
          </a:xfrm>
          <a:prstGeom prst="rect">
            <a:avLst/>
          </a:prstGeom>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latin typeface="Rubik" pitchFamily="2" charset="-79"/>
                <a:cs typeface="Rubik" pitchFamily="2" charset="-79"/>
              </a:rPr>
              <a:t>Q&amp;A Time!</a:t>
            </a:r>
          </a:p>
        </p:txBody>
      </p:sp>
      <p:pic>
        <p:nvPicPr>
          <p:cNvPr id="4" name="Picture 3" descr="A computer and mobile devices&#10;&#10;Description automatically generated with medium confidence">
            <a:extLst>
              <a:ext uri="{FF2B5EF4-FFF2-40B4-BE49-F238E27FC236}">
                <a16:creationId xmlns:a16="http://schemas.microsoft.com/office/drawing/2014/main" id="{31A4F072-F9AF-03DA-215D-90EBDE27FDA4}"/>
              </a:ext>
            </a:extLst>
          </p:cNvPr>
          <p:cNvPicPr>
            <a:picLocks noChangeAspect="1"/>
          </p:cNvPicPr>
          <p:nvPr/>
        </p:nvPicPr>
        <p:blipFill>
          <a:blip r:embed="rId3"/>
          <a:stretch>
            <a:fillRect/>
          </a:stretch>
        </p:blipFill>
        <p:spPr>
          <a:xfrm>
            <a:off x="450296" y="1687270"/>
            <a:ext cx="7122458" cy="4025406"/>
          </a:xfrm>
          <a:prstGeom prst="rect">
            <a:avLst/>
          </a:prstGeom>
        </p:spPr>
      </p:pic>
      <p:sp>
        <p:nvSpPr>
          <p:cNvPr id="5" name="object 14">
            <a:extLst>
              <a:ext uri="{FF2B5EF4-FFF2-40B4-BE49-F238E27FC236}">
                <a16:creationId xmlns:a16="http://schemas.microsoft.com/office/drawing/2014/main" id="{85DADE4A-216D-2ED6-D33F-657651FF548C}"/>
              </a:ext>
            </a:extLst>
          </p:cNvPr>
          <p:cNvSpPr txBox="1"/>
          <p:nvPr/>
        </p:nvSpPr>
        <p:spPr>
          <a:xfrm>
            <a:off x="6111507" y="2666010"/>
            <a:ext cx="1583847" cy="610403"/>
          </a:xfrm>
          <a:prstGeom prst="rect">
            <a:avLst/>
          </a:prstGeom>
          <a:solidFill>
            <a:schemeClr val="bg1"/>
          </a:solidFill>
          <a:ln w="38100">
            <a:solidFill>
              <a:srgbClr val="FF3300"/>
            </a:solidFill>
          </a:ln>
          <a:effectLst>
            <a:outerShdw blurRad="50800" dist="38100" algn="l" rotWithShape="0">
              <a:prstClr val="black">
                <a:alpha val="40000"/>
              </a:prstClr>
            </a:outerShdw>
          </a:effectLst>
        </p:spPr>
        <p:txBody>
          <a:bodyPr vert="horz" wrap="square" lIns="0" tIns="127841" rIns="0" bIns="110899" rtlCol="0">
            <a:spAutoFit/>
          </a:bodyPr>
          <a:lstStyle/>
          <a:p>
            <a:pPr marL="770" algn="ctr">
              <a:spcBef>
                <a:spcPts val="1007"/>
              </a:spcBef>
            </a:pPr>
            <a:r>
              <a:rPr lang="en-US" sz="2400" b="1" strike="sngStrike" dirty="0">
                <a:latin typeface="Rubik" pitchFamily="2" charset="-79"/>
                <a:cs typeface="Rubik" pitchFamily="2" charset="-79"/>
              </a:rPr>
              <a:t>$7,499</a:t>
            </a:r>
          </a:p>
        </p:txBody>
      </p:sp>
    </p:spTree>
    <p:extLst>
      <p:ext uri="{BB962C8B-B14F-4D97-AF65-F5344CB8AC3E}">
        <p14:creationId xmlns:p14="http://schemas.microsoft.com/office/powerpoint/2010/main" val="1759884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72268-15D8-02E5-E395-94318E6D488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AB22406B-BCBA-3383-8790-96E7D711CAE3}"/>
              </a:ext>
            </a:extLst>
          </p:cNvPr>
          <p:cNvSpPr/>
          <p:nvPr/>
        </p:nvSpPr>
        <p:spPr>
          <a:xfrm>
            <a:off x="0" y="0"/>
            <a:ext cx="12192000" cy="6858000"/>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54FFAE-DE4E-999A-26CB-60061C980ACD}"/>
              </a:ext>
            </a:extLst>
          </p:cNvPr>
          <p:cNvSpPr>
            <a:spLocks noGrp="1"/>
          </p:cNvSpPr>
          <p:nvPr>
            <p:ph type="ctrTitle"/>
          </p:nvPr>
        </p:nvSpPr>
        <p:spPr>
          <a:xfrm>
            <a:off x="0" y="0"/>
            <a:ext cx="12192000" cy="6858000"/>
          </a:xfrm>
        </p:spPr>
        <p:txBody>
          <a:bodyPr anchor="ctr">
            <a:normAutofit/>
          </a:bodyPr>
          <a:lstStyle/>
          <a:p>
            <a:r>
              <a:rPr lang="en-US" sz="8800" dirty="0">
                <a:solidFill>
                  <a:srgbClr val="B8ED5B"/>
                </a:solidFill>
                <a:latin typeface="Rubik" pitchFamily="2" charset="-79"/>
                <a:cs typeface="Rubik" pitchFamily="2" charset="-79"/>
              </a:rPr>
              <a:t>What Are The Immediate Opportunities in Highly Volatile Markets? </a:t>
            </a:r>
          </a:p>
        </p:txBody>
      </p:sp>
    </p:spTree>
    <p:extLst>
      <p:ext uri="{BB962C8B-B14F-4D97-AF65-F5344CB8AC3E}">
        <p14:creationId xmlns:p14="http://schemas.microsoft.com/office/powerpoint/2010/main" val="3152911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55FFF-94F9-53A8-B905-C4594C8E6C99}"/>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Disclaimer</a:t>
            </a:r>
          </a:p>
        </p:txBody>
      </p:sp>
      <p:sp>
        <p:nvSpPr>
          <p:cNvPr id="5" name="Subtitle 4">
            <a:extLst>
              <a:ext uri="{FF2B5EF4-FFF2-40B4-BE49-F238E27FC236}">
                <a16:creationId xmlns:a16="http://schemas.microsoft.com/office/drawing/2014/main" id="{E5A328AA-8CB3-72F1-12DE-E2792B4E7179}"/>
              </a:ext>
            </a:extLst>
          </p:cNvPr>
          <p:cNvSpPr>
            <a:spLocks noGrp="1"/>
          </p:cNvSpPr>
          <p:nvPr>
            <p:ph type="subTitle" idx="1"/>
          </p:nvPr>
        </p:nvSpPr>
        <p:spPr>
          <a:xfrm>
            <a:off x="626073" y="1989438"/>
            <a:ext cx="10911017" cy="3645243"/>
          </a:xfrm>
        </p:spPr>
        <p:txBody>
          <a:bodyPr>
            <a:normAutofit fontScale="85000" lnSpcReduction="20000"/>
          </a:bodyPr>
          <a:lstStyle/>
          <a:p>
            <a:pPr marL="342900" indent="-342900" algn="l">
              <a:lnSpc>
                <a:spcPct val="100000"/>
              </a:lnSpc>
              <a:spcBef>
                <a:spcPts val="2800"/>
              </a:spcBef>
              <a:buClr>
                <a:srgbClr val="76B900"/>
              </a:buClr>
              <a:buFont typeface="Wingdings" pitchFamily="2" charset="2"/>
              <a:buChar char="§"/>
            </a:pPr>
            <a:r>
              <a:rPr lang="en-US" b="0" i="0" dirty="0">
                <a:solidFill>
                  <a:srgbClr val="000000"/>
                </a:solidFill>
                <a:effectLst/>
                <a:highlight>
                  <a:srgbClr val="FFFFFF"/>
                </a:highlight>
                <a:latin typeface="Rubik" pitchFamily="2" charset="-79"/>
                <a:cs typeface="Rubik" pitchFamily="2" charset="-79"/>
              </a:rPr>
              <a:t>Nothing is guaranteed… you should never risk more than you can afford to lose.</a:t>
            </a:r>
          </a:p>
          <a:p>
            <a:pPr marL="342900" indent="-342900" algn="l">
              <a:lnSpc>
                <a:spcPct val="100000"/>
              </a:lnSpc>
              <a:spcBef>
                <a:spcPts val="2800"/>
              </a:spcBef>
              <a:buClr>
                <a:srgbClr val="76B900"/>
              </a:buClr>
              <a:buFont typeface="Wingdings" pitchFamily="2" charset="2"/>
              <a:buChar char="§"/>
            </a:pPr>
            <a:r>
              <a:rPr lang="en-US" dirty="0">
                <a:solidFill>
                  <a:srgbClr val="000000"/>
                </a:solidFill>
                <a:highlight>
                  <a:srgbClr val="FFFFFF"/>
                </a:highlight>
                <a:latin typeface="Rubik" pitchFamily="2" charset="-79"/>
                <a:cs typeface="Rubik" pitchFamily="2" charset="-79"/>
              </a:rPr>
              <a:t>We will be showcasing some of the top examples from our model portfolio and some of our best subscriber success stories, but remember individual results will vary and all investing carries risk.</a:t>
            </a:r>
          </a:p>
          <a:p>
            <a:pPr marL="342900" indent="-342900" algn="l">
              <a:lnSpc>
                <a:spcPct val="100000"/>
              </a:lnSpc>
              <a:spcBef>
                <a:spcPts val="2800"/>
              </a:spcBef>
              <a:buClr>
                <a:srgbClr val="76B900"/>
              </a:buClr>
              <a:buFont typeface="Wingdings" pitchFamily="2" charset="2"/>
              <a:buChar char="§"/>
            </a:pPr>
            <a:r>
              <a:rPr lang="en-US" dirty="0">
                <a:solidFill>
                  <a:srgbClr val="000000"/>
                </a:solidFill>
                <a:highlight>
                  <a:srgbClr val="FFFFFF"/>
                </a:highlight>
                <a:latin typeface="Rubik" pitchFamily="2" charset="-79"/>
                <a:cs typeface="Rubik" pitchFamily="2" charset="-79"/>
              </a:rPr>
              <a:t>We are publishers providing research and making recommendations.</a:t>
            </a:r>
          </a:p>
          <a:p>
            <a:pPr marL="342900" indent="-342900" algn="l">
              <a:lnSpc>
                <a:spcPct val="100000"/>
              </a:lnSpc>
              <a:spcBef>
                <a:spcPts val="2800"/>
              </a:spcBef>
              <a:buClr>
                <a:srgbClr val="76B900"/>
              </a:buClr>
              <a:buFont typeface="Wingdings" pitchFamily="2" charset="2"/>
              <a:buChar char="§"/>
            </a:pPr>
            <a:r>
              <a:rPr lang="en-US" dirty="0">
                <a:solidFill>
                  <a:srgbClr val="000000"/>
                </a:solidFill>
                <a:highlight>
                  <a:srgbClr val="FFFFFF"/>
                </a:highlight>
                <a:latin typeface="Rubik" pitchFamily="2" charset="-79"/>
                <a:cs typeface="Rubik" pitchFamily="2" charset="-79"/>
              </a:rPr>
              <a:t>We do not offer personalized investment advice.</a:t>
            </a:r>
          </a:p>
          <a:p>
            <a:pPr marL="342900" indent="-342900" algn="l">
              <a:lnSpc>
                <a:spcPct val="100000"/>
              </a:lnSpc>
              <a:spcBef>
                <a:spcPts val="2800"/>
              </a:spcBef>
              <a:buClr>
                <a:srgbClr val="76B900"/>
              </a:buClr>
              <a:buFont typeface="Wingdings" pitchFamily="2" charset="2"/>
              <a:buChar char="§"/>
            </a:pPr>
            <a:r>
              <a:rPr lang="en-US" dirty="0">
                <a:solidFill>
                  <a:srgbClr val="000000"/>
                </a:solidFill>
                <a:highlight>
                  <a:srgbClr val="FFFFFF"/>
                </a:highlight>
                <a:latin typeface="Rubik" pitchFamily="2" charset="-79"/>
                <a:cs typeface="Rubik" pitchFamily="2" charset="-79"/>
              </a:rPr>
              <a:t>For the live the Q&amp;A at the end – and anyone joining us in the chat right now – we cannot answer specific question about these stocks or any other specific securities.</a:t>
            </a:r>
          </a:p>
          <a:p>
            <a:pPr algn="l">
              <a:lnSpc>
                <a:spcPct val="100000"/>
              </a:lnSpc>
              <a:spcBef>
                <a:spcPts val="2800"/>
              </a:spcBef>
              <a:buClr>
                <a:srgbClr val="76B900"/>
              </a:buClr>
            </a:pPr>
            <a:endParaRPr lang="en-US" dirty="0">
              <a:latin typeface="Rubik" pitchFamily="2" charset="-79"/>
              <a:cs typeface="Rubik" pitchFamily="2" charset="-79"/>
            </a:endParaRPr>
          </a:p>
        </p:txBody>
      </p:sp>
      <p:sp>
        <p:nvSpPr>
          <p:cNvPr id="6" name="Rectangle 5">
            <a:extLst>
              <a:ext uri="{FF2B5EF4-FFF2-40B4-BE49-F238E27FC236}">
                <a16:creationId xmlns:a16="http://schemas.microsoft.com/office/drawing/2014/main" id="{67E6FF6C-0083-5CE4-1C42-2CAE7DBE06AC}"/>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3099324"/>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90BD1-440D-0F59-04C5-C388680CA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1449EF-E9DF-C069-45AD-3B02DA5862DC}"/>
              </a:ext>
            </a:extLst>
          </p:cNvPr>
          <p:cNvSpPr>
            <a:spLocks noGrp="1"/>
          </p:cNvSpPr>
          <p:nvPr>
            <p:ph type="ctrTitle"/>
          </p:nvPr>
        </p:nvSpPr>
        <p:spPr>
          <a:xfrm>
            <a:off x="626074" y="652805"/>
            <a:ext cx="10041927" cy="657011"/>
          </a:xfrm>
        </p:spPr>
        <p:txBody>
          <a:bodyPr anchor="t">
            <a:normAutofit fontScale="90000"/>
          </a:bodyPr>
          <a:lstStyle/>
          <a:p>
            <a:pPr algn="l"/>
            <a:r>
              <a:rPr lang="en-US" sz="5000" b="1" dirty="0">
                <a:latin typeface="Rubik" pitchFamily="2" charset="-79"/>
                <a:cs typeface="Rubik" pitchFamily="2" charset="-79"/>
              </a:rPr>
              <a:t>Should You… </a:t>
            </a:r>
          </a:p>
        </p:txBody>
      </p:sp>
      <p:sp>
        <p:nvSpPr>
          <p:cNvPr id="5" name="Subtitle 4">
            <a:extLst>
              <a:ext uri="{FF2B5EF4-FFF2-40B4-BE49-F238E27FC236}">
                <a16:creationId xmlns:a16="http://schemas.microsoft.com/office/drawing/2014/main" id="{533B83D4-087F-363B-DCA5-54A6F999E820}"/>
              </a:ext>
            </a:extLst>
          </p:cNvPr>
          <p:cNvSpPr>
            <a:spLocks noGrp="1"/>
          </p:cNvSpPr>
          <p:nvPr>
            <p:ph type="subTitle" idx="1"/>
          </p:nvPr>
        </p:nvSpPr>
        <p:spPr>
          <a:xfrm>
            <a:off x="626073" y="1989438"/>
            <a:ext cx="10911017" cy="3645243"/>
          </a:xfrm>
        </p:spPr>
        <p:txBody>
          <a:bodyPr>
            <a:normAutofit fontScale="92500" lnSpcReduction="10000"/>
          </a:bodyPr>
          <a:lstStyle/>
          <a:p>
            <a:pPr marL="342900" indent="-342900" algn="l">
              <a:lnSpc>
                <a:spcPct val="100000"/>
              </a:lnSpc>
              <a:spcBef>
                <a:spcPts val="2800"/>
              </a:spcBef>
              <a:buClr>
                <a:srgbClr val="76B900"/>
              </a:buClr>
              <a:buFont typeface="Wingdings" pitchFamily="2" charset="2"/>
              <a:buChar char="§"/>
            </a:pPr>
            <a:r>
              <a:rPr lang="en-US" dirty="0"/>
              <a:t>Go to Cash</a:t>
            </a:r>
          </a:p>
          <a:p>
            <a:pPr marL="342900" indent="-342900" algn="l">
              <a:lnSpc>
                <a:spcPct val="100000"/>
              </a:lnSpc>
              <a:spcBef>
                <a:spcPts val="2800"/>
              </a:spcBef>
              <a:buClr>
                <a:srgbClr val="76B900"/>
              </a:buClr>
              <a:buFont typeface="Wingdings" pitchFamily="2" charset="2"/>
              <a:buChar char="§"/>
            </a:pPr>
            <a:r>
              <a:rPr lang="en-US" dirty="0"/>
              <a:t>Wait it Out</a:t>
            </a:r>
          </a:p>
          <a:p>
            <a:pPr marL="342900" indent="-342900" algn="l">
              <a:lnSpc>
                <a:spcPct val="100000"/>
              </a:lnSpc>
              <a:spcBef>
                <a:spcPts val="2800"/>
              </a:spcBef>
              <a:buClr>
                <a:srgbClr val="76B900"/>
              </a:buClr>
              <a:buFont typeface="Wingdings" pitchFamily="2" charset="2"/>
              <a:buChar char="§"/>
            </a:pPr>
            <a:r>
              <a:rPr lang="en-US" dirty="0"/>
              <a:t>Sell</a:t>
            </a:r>
          </a:p>
          <a:p>
            <a:pPr marL="342900" indent="-342900" algn="l">
              <a:lnSpc>
                <a:spcPct val="100000"/>
              </a:lnSpc>
              <a:spcBef>
                <a:spcPts val="2800"/>
              </a:spcBef>
              <a:buClr>
                <a:srgbClr val="76B900"/>
              </a:buClr>
              <a:buFont typeface="Wingdings" pitchFamily="2" charset="2"/>
              <a:buChar char="§"/>
            </a:pPr>
            <a:r>
              <a:rPr lang="en-US" dirty="0"/>
              <a:t>Ignore Your Account (Hope)</a:t>
            </a:r>
            <a:br>
              <a:rPr lang="en-US" dirty="0"/>
            </a:br>
            <a:endParaRPr lang="en-US" dirty="0"/>
          </a:p>
          <a:p>
            <a:pPr>
              <a:lnSpc>
                <a:spcPct val="100000"/>
              </a:lnSpc>
              <a:spcBef>
                <a:spcPts val="2800"/>
              </a:spcBef>
              <a:buClr>
                <a:srgbClr val="76B900"/>
              </a:buClr>
            </a:pPr>
            <a:r>
              <a:rPr lang="en-US" sz="4300" dirty="0">
                <a:solidFill>
                  <a:srgbClr val="C00000"/>
                </a:solidFill>
                <a:latin typeface="Rubik" pitchFamily="2" charset="-79"/>
                <a:cs typeface="Rubik" pitchFamily="2" charset="-79"/>
              </a:rPr>
              <a:t>ALL MISTAKES!!!</a:t>
            </a:r>
          </a:p>
        </p:txBody>
      </p:sp>
      <p:sp>
        <p:nvSpPr>
          <p:cNvPr id="6" name="Rectangle 5">
            <a:extLst>
              <a:ext uri="{FF2B5EF4-FFF2-40B4-BE49-F238E27FC236}">
                <a16:creationId xmlns:a16="http://schemas.microsoft.com/office/drawing/2014/main" id="{75880A1A-0059-9FC2-CC73-2BBFC3BFF821}"/>
              </a:ext>
            </a:extLst>
          </p:cNvPr>
          <p:cNvSpPr/>
          <p:nvPr/>
        </p:nvSpPr>
        <p:spPr>
          <a:xfrm flipV="1">
            <a:off x="626074" y="1396313"/>
            <a:ext cx="10911017" cy="65493"/>
          </a:xfrm>
          <a:prstGeom prst="rect">
            <a:avLst/>
          </a:prstGeom>
          <a:solidFill>
            <a:srgbClr val="76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4353045"/>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3.png"/></Relationships>
</file>

<file path=ppt/webextensions/webextension1.xml><?xml version="1.0" encoding="utf-8"?>
<we:webextension xmlns:we="http://schemas.microsoft.com/office/webextensions/webextension/2010/11" id="{6446A020-DD61-0B45-99BB-3D9BF00CF0A8}">
  <we:reference id="wa200001661" version="2.1.0.2" store="en-US" storeType="OMEX"/>
  <we:alternateReferences>
    <we:reference id="WA200001661" version="2.1.0.2" store="" storeType="OMEX"/>
  </we:alternateReferences>
  <we:properties>
    <we:property name="showcontrols" value="false"/>
    <we:property name="type" value="&quot;None&quot;"/>
    <we:property name="breaktime.flosim.com_fontColour" value="null"/>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6B493F-3D4A-4961-A373-76057F640399}">
  <ds:schemaRefs>
    <ds:schemaRef ds:uri="http://schemas.microsoft.com/sharepoint/v3/contenttype/forms"/>
  </ds:schemaRefs>
</ds:datastoreItem>
</file>

<file path=customXml/itemProps2.xml><?xml version="1.0" encoding="utf-8"?>
<ds:datastoreItem xmlns:ds="http://schemas.openxmlformats.org/officeDocument/2006/customXml" ds:itemID="{EC380C9A-C1EF-4DCB-ABD6-C59D934FE945}">
  <ds:schemaRefs>
    <ds:schemaRef ds:uri="http://schemas.microsoft.com/office/2006/metadata/properties"/>
    <ds:schemaRef ds:uri="http://schemas.microsoft.com/office/infopath/2007/PartnerControls"/>
    <ds:schemaRef ds:uri="2251ad64-67db-4c38-9aa8-5eaa7f9c85b4"/>
    <ds:schemaRef ds:uri="459bff93-d594-4266-b2e6-8f9552c763c9"/>
  </ds:schemaRefs>
</ds:datastoreItem>
</file>

<file path=customXml/itemProps3.xml><?xml version="1.0" encoding="utf-8"?>
<ds:datastoreItem xmlns:ds="http://schemas.openxmlformats.org/officeDocument/2006/customXml" ds:itemID="{AAF20C69-E0D1-4D27-952F-55CA18ADA76F}"/>
</file>

<file path=docProps/app.xml><?xml version="1.0" encoding="utf-8"?>
<Properties xmlns="http://schemas.openxmlformats.org/officeDocument/2006/extended-properties" xmlns:vt="http://schemas.openxmlformats.org/officeDocument/2006/docPropsVTypes">
  <TotalTime>9119</TotalTime>
  <Words>3133</Words>
  <Application>Microsoft Office PowerPoint</Application>
  <PresentationFormat>Widescreen</PresentationFormat>
  <Paragraphs>347</Paragraphs>
  <Slides>65</Slides>
  <Notes>11</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Office Theme</vt:lpstr>
      <vt:lpstr>PowerPoint Presentation</vt:lpstr>
      <vt:lpstr>PowerPoint Presentation</vt:lpstr>
      <vt:lpstr>Your Hosts</vt:lpstr>
      <vt:lpstr>Agenda</vt:lpstr>
      <vt:lpstr>Is Volatility Here to Stay?   </vt:lpstr>
      <vt:lpstr>Tariff Uncertainty Surge </vt:lpstr>
      <vt:lpstr>What Are The Immediate Opportunities in Highly Volatile Markets? </vt:lpstr>
      <vt:lpstr>Disclaimer</vt:lpstr>
      <vt:lpstr>Should You… </vt:lpstr>
      <vt:lpstr> Can You Really Make Money in a Volatile Markets? </vt:lpstr>
      <vt:lpstr>2025 Volatile Market Success</vt:lpstr>
      <vt:lpstr>Most Volatile Market… Still Winning </vt:lpstr>
      <vt:lpstr>More Proof… </vt:lpstr>
      <vt:lpstr>WHAT STRATEGIES DO YOU USE TO WIN IN VOLATILE MARKETS?</vt:lpstr>
      <vt:lpstr>LEAPS</vt:lpstr>
      <vt:lpstr>Overnight Trades: Win Up or Down</vt:lpstr>
      <vt:lpstr>Clorox Goes Up… We Win</vt:lpstr>
      <vt:lpstr>PowerPoint Presentation</vt:lpstr>
      <vt:lpstr>Insider Buying </vt:lpstr>
      <vt:lpstr>Biggest Insider Win… Rolls Royce </vt:lpstr>
      <vt:lpstr> Tell Us Your Picks!!!!</vt:lpstr>
      <vt:lpstr>Recursion Pharmaceuticals (RXRX)</vt:lpstr>
      <vt:lpstr>TJX Companies (TJX)</vt:lpstr>
      <vt:lpstr>TJX</vt:lpstr>
      <vt:lpstr>TJX</vt:lpstr>
      <vt:lpstr>Cleveland-Cliffs Inc (CLF)</vt:lpstr>
      <vt:lpstr>George CLF </vt:lpstr>
      <vt:lpstr>Polaris Inc (PII)</vt:lpstr>
      <vt:lpstr>PII</vt:lpstr>
      <vt:lpstr>PII</vt:lpstr>
      <vt:lpstr>Akamai (AKAM)</vt:lpstr>
      <vt:lpstr> Can You Tell Everyone Exactly What to Trade and When to Trade it? </vt:lpstr>
      <vt:lpstr>The Tariff Ten </vt:lpstr>
      <vt:lpstr> Q&amp;A is coming in a few minutes… </vt:lpstr>
      <vt:lpstr>Set Your Alarm for 9:30 a.m. Tomorrow </vt:lpstr>
      <vt:lpstr>YOU’RE INVITED: GET OUR PREMIUM TARIFF PICKS STARTING TOMORROW</vt:lpstr>
      <vt:lpstr>PowerPoint Presentation</vt:lpstr>
      <vt:lpstr>All About Results</vt:lpstr>
      <vt:lpstr>Big Overnight Gains</vt:lpstr>
      <vt:lpstr>Cashing in OVERNIGHT! </vt:lpstr>
      <vt:lpstr>2024 Ledger (NEED UPDATE)</vt:lpstr>
      <vt:lpstr>PowerPoint Presentation</vt:lpstr>
      <vt:lpstr>Year to Date (Consistent Wins)</vt:lpstr>
      <vt:lpstr>Top Member’s Success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THIS YOUR CHANCE TO JOIN THEM! </vt:lpstr>
      <vt:lpstr>EVERYTHING INCLUDED WITH YOUR WAR ROOM MEMBERSHIP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JOINING TODAY  ENSURES YOU’LL GET TOMORROW’S  URGENT NEW TARIFF TRADE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Here</dc:title>
  <dc:creator>Alison Kleeman</dc:creator>
  <cp:lastModifiedBy>Rachel Blackert</cp:lastModifiedBy>
  <cp:revision>223</cp:revision>
  <dcterms:created xsi:type="dcterms:W3CDTF">2024-04-11T14:53:14Z</dcterms:created>
  <dcterms:modified xsi:type="dcterms:W3CDTF">2025-09-22T15:18:42Z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y fmtid="{D5CDD505-2E9C-101B-9397-08002B2CF9AE}" pid="3" name="MediaServiceImageTags">
    <vt:lpwstr/>
  </property>
</Properties>
</file>