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Masters/slideMaster1.xml" ContentType="application/vnd.openxmlformats-officedocument.presentationml.slideMaster+xml"/>
  <Override PartName="/ppt/notesSlides/notesSlide2.xml" ContentType="application/vnd.openxmlformats-officedocument.presentationml.notesSlide+xml"/>
  <Override PartName="/ppt/notesSlides/notesSlide6.xml" ContentType="application/vnd.openxmlformats-officedocument.presentationml.notesSlide+xml"/>
  <Override PartName="/ppt/notesSlides/notesSlide3.xml" ContentType="application/vnd.openxmlformats-officedocument.presentationml.notesSlide+xml"/>
  <Override PartName="/ppt/notesSlides/notesSlide5.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7.xml" ContentType="application/vnd.openxmlformats-officedocument.presentationml.notesSlide+xml"/>
  <Override PartName="/ppt/notesSlides/notesSlide1.xml" ContentType="application/vnd.openxmlformats-officedocument.presentationml.notesSlide+xml"/>
  <Override PartName="/ppt/notesSlides/notesSlide4.xml" ContentType="application/vnd.openxmlformats-officedocument.presentationml.notesSlide+xml"/>
  <Override PartName="/ppt/comments/modernComment_162_2ED42A6F.xml" ContentType="application/vnd.ms-powerpoint.comments+xml"/>
  <Override PartName="/ppt/comments/modernComment_103_751299F9.xml" ContentType="application/vnd.ms-powerpoint.comments+xml"/>
  <Override PartName="/ppt/comments/modernComment_168_57A8301B.xml" ContentType="application/vnd.ms-powerpoint.comments+xml"/>
  <Override PartName="/ppt/comments/modernComment_108_CF9ADA07.xml" ContentType="application/vnd.ms-powerpoint.comments+xml"/>
  <Override PartName="/ppt/comments/modernComment_10A_2C360958.xml" ContentType="application/vnd.ms-powerpoint.comments+xml"/>
  <Override PartName="/ppt/comments/modernComment_11B_8076EB2.xml" ContentType="application/vnd.ms-powerpoint.comments+xml"/>
  <Override PartName="/ppt/comments/modernComment_115_3EBD171C.xml" ContentType="application/vnd.ms-powerpoint.comments+xml"/>
  <Override PartName="/ppt/comments/modernComment_151_E26204C3.xml" ContentType="application/vnd.ms-powerpoint.comments+xml"/>
  <Override PartName="/ppt/comments/modernComment_11F_3AA0CE74.xml" ContentType="application/vnd.ms-powerpoint.comments+xml"/>
  <Override PartName="/ppt/comments/modernComment_142_9078D153.xml" ContentType="application/vnd.ms-powerpoint.comments+xml"/>
  <Override PartName="/ppt/comments/modernComment_143_4C5C0598.xml" ContentType="application/vnd.ms-powerpoint.comments+xml"/>
  <Override PartName="/ppt/comments/modernComment_144_30C0A5C.xml" ContentType="application/vnd.ms-powerpoint.comments+xml"/>
  <Override PartName="/ppt/comments/modernComment_14C_C8A6FEAF.xml" ContentType="application/vnd.ms-powerpoint.comments+xml"/>
  <Override PartName="/ppt/comments/modernComment_169_4C6FAFCF.xml" ContentType="application/vnd.ms-powerpoint.comments+xml"/>
  <Override PartName="/ppt/authors.xml" ContentType="application/vnd.ms-powerpoint.authors+xml"/>
  <Override PartName="/ppt/comments/modernComment_124_90F056BF.xml" ContentType="application/vnd.ms-powerpoint.comments+xml"/>
  <Override PartName="/ppt/comments/modernComment_128_96B1C3CE.xml" ContentType="application/vnd.ms-powerpoint.comments+xml"/>
  <Override PartName="/ppt/notesMasters/notesMaster1.xml" ContentType="application/vnd.openxmlformats-officedocument.presentationml.notesMaster+xml"/>
  <Override PartName="/ppt/comments/modernComment_12D_C8F0138B.xml" ContentType="application/vnd.ms-powerpoint.comments+xml"/>
  <Override PartName="/ppt/theme/theme1.xml" ContentType="application/vnd.openxmlformats-officedocument.theme+xml"/>
  <Override PartName="/ppt/comments/modernComment_15B_54EBFA83.xml" ContentType="application/vnd.ms-powerpoint.comments+xml"/>
  <Override PartName="/ppt/comments/modernComment_163_8F3DC176.xml" ContentType="application/vnd.ms-powerpoint.comments+xml"/>
  <Override PartName="/ppt/theme/theme2.xml" ContentType="application/vnd.openxmlformats-officedocument.theme+xml"/>
  <Override PartName="/ppt/comments/modernComment_100_3EC711DB.xml" ContentType="application/vnd.ms-powerpoint.comments+xml"/>
  <Override PartName="/ppt/comments/modernComment_166_84931AC0.xml" ContentType="application/vnd.ms-powerpoint.comments+xml"/>
  <Override PartName="/ppt/comments/modernComment_16B_FC0F681A.xml" ContentType="application/vnd.ms-powerpoint.comments+xml"/>
  <Override PartName="/ppt/comments/modernComment_167_CD682A8A.xml" ContentType="application/vnd.ms-powerpoint.comments+xml"/>
  <Override PartName="/ppt/comments/modernComment_16C_AE1579FD.xml" ContentType="application/vnd.ms-powerpoint.comments+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8"/>
  </p:notesMasterIdLst>
  <p:sldIdLst>
    <p:sldId id="256" r:id="rId2"/>
    <p:sldId id="358" r:id="rId3"/>
    <p:sldId id="363" r:id="rId4"/>
    <p:sldId id="359" r:id="rId5"/>
    <p:sldId id="354" r:id="rId6"/>
    <p:sldId id="259" r:id="rId7"/>
    <p:sldId id="360" r:id="rId8"/>
    <p:sldId id="264" r:id="rId9"/>
    <p:sldId id="265" r:id="rId10"/>
    <p:sldId id="266" r:id="rId11"/>
    <p:sldId id="269" r:id="rId12"/>
    <p:sldId id="336" r:id="rId13"/>
    <p:sldId id="352" r:id="rId14"/>
    <p:sldId id="283" r:id="rId15"/>
    <p:sldId id="275" r:id="rId16"/>
    <p:sldId id="276" r:id="rId17"/>
    <p:sldId id="277" r:id="rId18"/>
    <p:sldId id="337" r:id="rId19"/>
    <p:sldId id="263" r:id="rId20"/>
    <p:sldId id="284" r:id="rId21"/>
    <p:sldId id="285" r:id="rId22"/>
    <p:sldId id="286" r:id="rId23"/>
    <p:sldId id="287" r:id="rId24"/>
    <p:sldId id="288" r:id="rId25"/>
    <p:sldId id="289" r:id="rId26"/>
    <p:sldId id="290" r:id="rId27"/>
    <p:sldId id="291" r:id="rId28"/>
    <p:sldId id="292" r:id="rId29"/>
    <p:sldId id="293" r:id="rId30"/>
    <p:sldId id="294" r:id="rId31"/>
    <p:sldId id="295" r:id="rId32"/>
    <p:sldId id="296" r:id="rId33"/>
    <p:sldId id="297" r:id="rId34"/>
    <p:sldId id="298" r:id="rId35"/>
    <p:sldId id="299" r:id="rId36"/>
    <p:sldId id="300" r:id="rId37"/>
    <p:sldId id="301" r:id="rId38"/>
    <p:sldId id="338" r:id="rId39"/>
    <p:sldId id="339" r:id="rId40"/>
    <p:sldId id="345" r:id="rId41"/>
    <p:sldId id="353" r:id="rId42"/>
    <p:sldId id="347" r:id="rId43"/>
    <p:sldId id="348" r:id="rId44"/>
    <p:sldId id="355" r:id="rId45"/>
    <p:sldId id="364" r:id="rId46"/>
    <p:sldId id="361" r:id="rId47"/>
    <p:sldId id="356" r:id="rId48"/>
    <p:sldId id="349" r:id="rId49"/>
    <p:sldId id="320" r:id="rId50"/>
    <p:sldId id="319" r:id="rId51"/>
    <p:sldId id="350" r:id="rId52"/>
    <p:sldId id="321" r:id="rId53"/>
    <p:sldId id="322" r:id="rId54"/>
    <p:sldId id="323" r:id="rId55"/>
    <p:sldId id="324" r:id="rId56"/>
    <p:sldId id="325" r:id="rId57"/>
    <p:sldId id="326" r:id="rId58"/>
    <p:sldId id="327" r:id="rId59"/>
    <p:sldId id="328" r:id="rId60"/>
    <p:sldId id="329" r:id="rId61"/>
    <p:sldId id="330" r:id="rId62"/>
    <p:sldId id="331" r:id="rId63"/>
    <p:sldId id="332" r:id="rId64"/>
    <p:sldId id="333" r:id="rId65"/>
    <p:sldId id="335" r:id="rId66"/>
    <p:sldId id="351" r:id="rId6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A5D3B03-E02E-0E82-2905-50B8648B2AE4}" name="Meghan Cox" initials="MC" userId="S::mcox@theagora.com::3e40dfc9-9357-4d0c-8033-f5385012a4ce" providerId="AD"/>
  <p188:author id="{D6DEC80C-D476-DB4E-4FD5-A84186547776}" name="Meghan Cox" initials="MC" userId="S::mcox@14west.us::3e40dfc9-9357-4d0c-8033-f5385012a4ce" providerId="AD"/>
  <p188:author id="{D66C1F4F-3930-94EA-4291-8CBA69EAA413}" name="David Baumann" initials="DB" userId="26d9b6a30ee5cac6" providerId="Windows Live"/>
  <p188:author id="{5CF4D17D-2A5A-0C7D-3045-55FEF3DF3BE8}" name="Stephen Prior" initials="SP" userId="Stephen Prior" providerId="None"/>
  <p188:author id="{0C73F281-EFCD-212F-D874-086619A56A66}" name="Stephen Prior" initials="SP" userId="S::sprior@cw.monumenttradersalliance.com::3245b2ed-2dda-4e29-9c5b-5bd7a9a1c9e2" providerId="AD"/>
  <p188:author id="{709D4A8D-7CFB-C58D-6751-03DF6B036009}" name="leonard kardelis" initials="lk" userId="9de441c2ad045654"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B7A7"/>
    <a:srgbClr val="161B6D"/>
    <a:srgbClr val="00A1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8880"/>
    <p:restoredTop sz="94014"/>
  </p:normalViewPr>
  <p:slideViewPr>
    <p:cSldViewPr snapToGrid="0">
      <p:cViewPr varScale="1">
        <p:scale>
          <a:sx n="103" d="100"/>
          <a:sy n="103" d="100"/>
        </p:scale>
        <p:origin x="114" y="17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customXml" Target="../customXml/item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75"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customXml" Target="../customXml/item3.xml"/><Relationship Id="rId7" Type="http://schemas.openxmlformats.org/officeDocument/2006/relationships/slide" Target="slides/slide6.xml"/><Relationship Id="rId71" Type="http://schemas.openxmlformats.org/officeDocument/2006/relationships/theme" Target="theme/theme1.xml"/></Relationships>
</file>

<file path=ppt/comments/modernComment_100_3EC711DB.xml><?xml version="1.0" encoding="utf-8"?>
<p188:cmLst xmlns:a="http://schemas.openxmlformats.org/drawingml/2006/main" xmlns:r="http://schemas.openxmlformats.org/officeDocument/2006/relationships" xmlns:p188="http://schemas.microsoft.com/office/powerpoint/2018/8/main">
  <p188:cm id="{DFDBC761-1ABE-4CB5-BB13-A83FED3E0BBE}" authorId="{D6DEC80C-D476-DB4E-4FD5-A84186547776}" status="resolved" created="2024-10-10T19:19:26.197">
    <pc:sldMkLst xmlns:pc="http://schemas.microsoft.com/office/powerpoint/2013/main/command">
      <pc:docMk/>
      <pc:sldMk cId="1053233627" sldId="256"/>
    </pc:sldMkLst>
    <p188:txBody>
      <a:bodyPr/>
      <a:lstStyle/>
      <a:p>
        <a:r>
          <a:rPr lang="en-US"/>
          <a:t>"AI-powered trading tool" might be OK within the context of "trade setups" but "trading research tool" is preferred</a:t>
        </a:r>
      </a:p>
    </p188:txBody>
  </p188:cm>
  <p188:cm id="{6A430CED-0C14-0445-B57E-2F2EDC3E2DD8}" authorId="{5CF4D17D-2A5A-0C7D-3045-55FEF3DF3BE8}" status="resolved" created="2025-04-04T11:53:17.148">
    <pc:sldMkLst xmlns:pc="http://schemas.microsoft.com/office/powerpoint/2013/main/command">
      <pc:docMk/>
      <pc:sldMk cId="1053233627" sldId="256"/>
    </pc:sldMkLst>
    <p188:replyLst>
      <p188:reply id="{99547739-CAE9-4136-A8FA-A6D720594D60}" authorId="{DA5D3B03-E02E-0E82-2905-50B8648B2AE4}" created="2025-04-04T14:29:58.016">
        <p188:txBody>
          <a:bodyPr/>
          <a:lstStyle/>
          <a:p>
            <a:r>
              <a:rPr lang="en-US"/>
              <a:t>Power of AI is good since they did update the tool to give a bit of AI generated commentary on the setups. </a:t>
            </a:r>
          </a:p>
        </p188:txBody>
      </p188:reply>
    </p188:replyLst>
    <p188:txBody>
      <a:bodyPr/>
      <a:lstStyle/>
      <a:p>
        <a:r>
          <a:rPr lang="en-US"/>
          <a:t>UPDATED</a:t>
        </a:r>
      </a:p>
    </p188:txBody>
  </p188:cm>
</p188:cmLst>
</file>

<file path=ppt/comments/modernComment_103_751299F9.xml><?xml version="1.0" encoding="utf-8"?>
<p188:cmLst xmlns:a="http://schemas.openxmlformats.org/drawingml/2006/main" xmlns:r="http://schemas.openxmlformats.org/officeDocument/2006/relationships" xmlns:p188="http://schemas.microsoft.com/office/powerpoint/2018/8/main">
  <p188:cm id="{A0EF4D98-C55B-7F4A-B803-A11725F3B87B}" authorId="{5CF4D17D-2A5A-0C7D-3045-55FEF3DF3BE8}" status="resolved" created="2025-04-04T11:53:32.678">
    <pc:sldMkLst xmlns:pc="http://schemas.microsoft.com/office/powerpoint/2013/main/command">
      <pc:docMk/>
      <pc:sldMk cId="1964153337" sldId="259"/>
    </pc:sldMkLst>
    <p188:replyLst>
      <p188:reply id="{4B96C975-0CEB-402B-ACA9-6D92A26ED7F4}" authorId="{DA5D3B03-E02E-0E82-2905-50B8648B2AE4}" created="2025-04-04T14:43:42.980">
        <p188:txBody>
          <a:bodyPr/>
          <a:lstStyle/>
          <a:p>
            <a:r>
              <a:rPr lang="en-US"/>
              <a:t>OK</a:t>
            </a:r>
          </a:p>
        </p188:txBody>
      </p188:reply>
    </p188:replyLst>
    <p188:txBody>
      <a:bodyPr/>
      <a:lstStyle/>
      <a:p>
        <a:r>
          <a:rPr lang="en-US"/>
          <a:t>Added Testimonials </a:t>
        </a:r>
      </a:p>
    </p188:txBody>
  </p188:cm>
</p188:cmLst>
</file>

<file path=ppt/comments/modernComment_108_CF9ADA07.xml><?xml version="1.0" encoding="utf-8"?>
<p188:cmLst xmlns:a="http://schemas.openxmlformats.org/drawingml/2006/main" xmlns:r="http://schemas.openxmlformats.org/officeDocument/2006/relationships" xmlns:p188="http://schemas.microsoft.com/office/powerpoint/2018/8/main">
  <p188:cm id="{5D5D036A-4872-B540-9D72-983FC89FD237}" authorId="{5CF4D17D-2A5A-0C7D-3045-55FEF3DF3BE8}" status="resolved" created="2025-04-04T11:54:13.785">
    <pc:sldMkLst xmlns:pc="http://schemas.microsoft.com/office/powerpoint/2013/main/command">
      <pc:docMk/>
      <pc:sldMk cId="3483032071" sldId="264"/>
    </pc:sldMkLst>
    <p188:replyLst>
      <p188:reply id="{15ABB60A-AAFB-4DE7-A576-96B33C47B47F}" authorId="{DA5D3B03-E02E-0E82-2905-50B8648B2AE4}" created="2025-04-04T13:38:33.813">
        <p188:txBody>
          <a:bodyPr/>
          <a:lstStyle/>
          <a:p>
            <a:r>
              <a:rPr lang="en-US"/>
              <a:t>OK</a:t>
            </a:r>
          </a:p>
        </p188:txBody>
      </p188:reply>
    </p188:replyLst>
    <p188:txBody>
      <a:bodyPr/>
      <a:lstStyle/>
      <a:p>
        <a:r>
          <a:rPr lang="en-US"/>
          <a:t>Slightly updated “Works in these markets” </a:t>
        </a:r>
      </a:p>
    </p188:txBody>
  </p188:cm>
</p188:cmLst>
</file>

<file path=ppt/comments/modernComment_10A_2C360958.xml><?xml version="1.0" encoding="utf-8"?>
<p188:cmLst xmlns:a="http://schemas.openxmlformats.org/drawingml/2006/main" xmlns:r="http://schemas.openxmlformats.org/officeDocument/2006/relationships" xmlns:p188="http://schemas.microsoft.com/office/powerpoint/2018/8/main">
  <p188:cm id="{CB7B2FC6-871F-5D45-BCC5-9883F03592B5}" authorId="{5CF4D17D-2A5A-0C7D-3045-55FEF3DF3BE8}" status="resolved" created="2024-10-10T13:37:38.344">
    <ac:txMkLst xmlns:ac="http://schemas.microsoft.com/office/drawing/2013/main/command">
      <pc:docMk xmlns:pc="http://schemas.microsoft.com/office/powerpoint/2013/main/command"/>
      <pc:sldMk xmlns:pc="http://schemas.microsoft.com/office/powerpoint/2013/main/command" cId="741738840" sldId="266"/>
      <ac:spMk id="9" creationId="{9C24EDB3-02C1-8256-7BAE-A021D55F19E8}"/>
      <ac:txMk cp="176" len="33">
        <ac:context len="210" hash="329500965"/>
      </ac:txMk>
    </ac:txMkLst>
    <p188:pos x="7266125" y="3769394"/>
    <p188:replyLst>
      <p188:reply id="{F6D64C39-EF21-45CC-A4CD-4CF4AF7E9685}" authorId="{D6DEC80C-D476-DB4E-4FD5-A84186547776}" created="2024-10-10T20:19:21.181">
        <p188:txBody>
          <a:bodyPr/>
          <a:lstStyle/>
          <a:p>
            <a:r>
              <a:rPr lang="en-US"/>
              <a:t>CLAIMS - Stephen provided this video for his methodology and backup here: https://share.zight.com/QwuJjxPx </a:t>
            </a:r>
          </a:p>
        </p188:txBody>
      </p188:reply>
      <p188:reply id="{FD93B088-C568-4A42-B826-7799A0C75D3C}" authorId="{709D4A8D-7CFB-C58D-6751-03DF6B036009}" created="2024-10-11T10:57:01.363">
        <p188:txBody>
          <a:bodyPr/>
          <a:lstStyle/>
          <a:p>
            <a:r>
              <a:rPr lang="en-US"/>
              <a:t>This is OK</a:t>
            </a:r>
          </a:p>
        </p188:txBody>
      </p188:reply>
    </p188:replyLst>
    <p188:txBody>
      <a:bodyPr/>
      <a:lstStyle/>
      <a:p>
        <a:r>
          <a:rPr lang="en-US"/>
          <a:t>Updated since last webinar</a:t>
        </a:r>
      </a:p>
    </p188:txBody>
  </p188:cm>
  <p188:cm id="{389B4106-3801-5B47-A690-5431AAC0467E}" authorId="{5CF4D17D-2A5A-0C7D-3045-55FEF3DF3BE8}" created="2025-04-04T11:59:16.724">
    <pc:sldMkLst xmlns:pc="http://schemas.microsoft.com/office/powerpoint/2013/main/command">
      <pc:docMk/>
      <pc:sldMk cId="741738840" sldId="266"/>
    </pc:sldMkLst>
    <p188:replyLst>
      <p188:reply id="{A1FF5849-B443-4149-B760-4E2D9EA69345}" authorId="{DA5D3B03-E02E-0E82-2905-50B8648B2AE4}" created="2025-04-04T13:39:32.663">
        <p188:txBody>
          <a:bodyPr/>
          <a:lstStyle/>
          <a:p>
            <a:r>
              <a:rPr lang="en-US"/>
              <a:t>CLAIMS</a:t>
            </a:r>
          </a:p>
        </p188:txBody>
      </p188:reply>
      <p188:reply id="{54AA0909-F290-4D6A-BE7B-5D0EC434EBAF}" authorId="{709D4A8D-7CFB-C58D-6751-03DF6B036009}" created="2025-04-04T15:59:07.487">
        <p188:txBody>
          <a:bodyPr/>
          <a:lstStyle/>
          <a:p>
            <a:r>
              <a:rPr lang="en-US"/>
              <a:t>I think we need to remove “winning strategies” based on the performance of DPL.
It looks like 121 X 100%. If you want to highlight this, we need to include the averages or ROI somewhere. </a:t>
            </a:r>
          </a:p>
        </p188:txBody>
      </p188:reply>
      <p188:reply id="{E3A31A53-2909-334B-B057-199B959A086B}" authorId="{5CF4D17D-2A5A-0C7D-3045-55FEF3DF3BE8}" created="2025-04-04T16:47:34.800">
        <p188:txBody>
          <a:bodyPr/>
          <a:lstStyle/>
          <a:p>
            <a:r>
              <a:rPr lang="en-US"/>
              <a:t>This copy is completely unedited (outside of updating the # of 100 winners) and has been approved multiple times with the track record being negative. He still has a lot of wins.
The 100% wins is all we have to sell it.   We will not be listing negative averages or ROI anywhere. What has fundamentally changed since Jan or the Open House in Feb?
We will need to loop in Tim/Nicole, Ryan, Todd to make either of these changes as they have huge implications. 
The 121… how are we getting that?  I posted a screenshot of 125 above (and how to find those). I don’t particularly care  about this edit but I don’t understand  why the 4 shouldn’t be counted </a:t>
            </a:r>
          </a:p>
        </p188:txBody>
      </p188:reply>
      <p188:reply id="{43202975-0C55-477C-B49D-95FCD5867BA0}" authorId="{DA5D3B03-E02E-0E82-2905-50B8648B2AE4}" created="2025-04-04T17:27:56.524">
        <p188:txBody>
          <a:bodyPr/>
          <a:lstStyle/>
          <a:p>
            <a:r>
              <a:rPr lang="en-US"/>
              <a:t>OK, we do not need to add averages to the copy.  We pushed the 'winning' edit up to Tim. We are getting close to the “misleading” line when we highlight all our triple digit winners but the TR has a negative ROI.  Thankfully for this, it’s not selling that actual service so we do have some extra leeway as compared to DPL copy.    Ultimately, we think this is okay here since it is more of a bio slide and we are not selling DPL, but in DPL copy moving forward we will want to avoid this type of language and will need to rely more on the TR than Nate's past personal gains.</a:t>
            </a:r>
          </a:p>
        </p188:txBody>
      </p188:reply>
    </p188:replyLst>
    <p188:txBody>
      <a:bodyPr/>
      <a:lstStyle/>
      <a:p>
        <a:r>
          <a:rPr lang="en-US"/>
          <a:t>Trader Sync Backup for 125 #
https://share.zight.com/GGu9vDqo</a:t>
        </a:r>
      </a:p>
    </p188:txBody>
  </p188:cm>
</p188:cmLst>
</file>

<file path=ppt/comments/modernComment_115_3EBD171C.xml><?xml version="1.0" encoding="utf-8"?>
<p188:cmLst xmlns:a="http://schemas.openxmlformats.org/drawingml/2006/main" xmlns:r="http://schemas.openxmlformats.org/officeDocument/2006/relationships" xmlns:p188="http://schemas.microsoft.com/office/powerpoint/2018/8/main">
  <p188:cm id="{78B3BDC8-701C-4451-8245-7F92A6868DAF}" authorId="{0C73F281-EFCD-212F-D874-086619A56A66}" status="resolved" created="2024-06-24T19:24:58.726" complete="100000">
    <ac:deMkLst xmlns:ac="http://schemas.microsoft.com/office/drawing/2013/main/command">
      <pc:docMk xmlns:pc="http://schemas.microsoft.com/office/powerpoint/2013/main/command"/>
      <pc:sldMk xmlns:pc="http://schemas.microsoft.com/office/powerpoint/2013/main/command" cId="1052579612" sldId="277"/>
      <ac:picMk id="8" creationId="{8AB8FC30-CEE8-8B10-D1F1-7634E0270E34}"/>
    </ac:deMkLst>
    <p188:txBody>
      <a:bodyPr/>
      <a:lstStyle/>
      <a:p>
        <a:r>
          <a:rPr lang="en-US"/>
          <a:t>This  should be "in 2 days!"</a:t>
        </a:r>
      </a:p>
    </p188:txBody>
  </p188:cm>
</p188:cmLst>
</file>

<file path=ppt/comments/modernComment_11B_8076EB2.xml><?xml version="1.0" encoding="utf-8"?>
<p188:cmLst xmlns:a="http://schemas.openxmlformats.org/drawingml/2006/main" xmlns:r="http://schemas.openxmlformats.org/officeDocument/2006/relationships" xmlns:p188="http://schemas.microsoft.com/office/powerpoint/2018/8/main">
  <p188:cm id="{4FFA90AE-014C-4E9B-8BC4-DF947279B91F}" authorId="{D6DEC80C-D476-DB4E-4FD5-A84186547776}" status="resolved" created="2024-10-10T20:35:44.188">
    <pc:sldMkLst xmlns:pc="http://schemas.microsoft.com/office/powerpoint/2013/main/command">
      <pc:docMk/>
      <pc:sldMk cId="134704818" sldId="283"/>
    </pc:sldMkLst>
    <p188:txBody>
      <a:bodyPr/>
      <a:lstStyle/>
      <a:p>
        <a:r>
          <a:rPr lang="en-US"/>
          <a:t>CLAIMS - This slide was previously approved. Just making a note in case you have any questions. </a:t>
        </a:r>
      </a:p>
    </p188:txBody>
  </p188:cm>
</p188:cmLst>
</file>

<file path=ppt/comments/modernComment_11F_3AA0CE74.xml><?xml version="1.0" encoding="utf-8"?>
<p188:cmLst xmlns:a="http://schemas.openxmlformats.org/drawingml/2006/main" xmlns:r="http://schemas.openxmlformats.org/officeDocument/2006/relationships" xmlns:p188="http://schemas.microsoft.com/office/powerpoint/2018/8/main">
  <p188:cm id="{D72D9028-E942-4772-8640-96EE6A573B31}" authorId="{D6DEC80C-D476-DB4E-4FD5-A84186547776}" status="resolved" created="2024-10-10T20:44:20.700">
    <pc:sldMkLst xmlns:pc="http://schemas.microsoft.com/office/powerpoint/2013/main/command">
      <pc:docMk/>
      <pc:sldMk cId="983617140" sldId="287"/>
    </pc:sldMkLst>
    <p188:txBody>
      <a:bodyPr/>
      <a:lstStyle/>
      <a:p>
        <a:r>
          <a:rPr lang="en-US"/>
          <a:t>This should be OK per 
https://14westit.sharepoint.com/:p:/r/sites/14WLegal/Shared%20Documents/Legal-%20Shared/Legal%20Archives/Marketing%20Review/Oxford%20Club/2024/DPS%20Camp%206.2024/DPS%20Launch%20Bootcamp%20Slides%20V1db%20S1.LK1_LEGALfinal_RB_SP.LK2.%20SP4%20-%20CLOSE%20EDITS%20(1).pptx?d=w486d6629c6204b4f8236f15ec9e764d1&amp;csf=1&amp;web=1&amp;e=PuyLXt</a:t>
        </a:r>
      </a:p>
    </p188:txBody>
  </p188:cm>
</p188:cmLst>
</file>

<file path=ppt/comments/modernComment_124_90F056BF.xml><?xml version="1.0" encoding="utf-8"?>
<p188:cmLst xmlns:a="http://schemas.openxmlformats.org/drawingml/2006/main" xmlns:r="http://schemas.openxmlformats.org/officeDocument/2006/relationships" xmlns:p188="http://schemas.microsoft.com/office/powerpoint/2018/8/main">
  <p188:cm id="{3200BBE6-26A4-418F-B217-B3207B1E1321}" authorId="{DA5D3B03-E02E-0E82-2905-50B8648B2AE4}" created="2025-04-04T16:30:00.680">
    <ac:deMkLst xmlns:ac="http://schemas.microsoft.com/office/drawing/2013/main/command">
      <pc:docMk xmlns:pc="http://schemas.microsoft.com/office/powerpoint/2013/main/command"/>
      <pc:sldMk xmlns:pc="http://schemas.microsoft.com/office/powerpoint/2013/main/command" cId="2431669951" sldId="292"/>
      <ac:spMk id="9" creationId="{25B3A478-50B5-C97F-070F-4E24D6473557}"/>
    </ac:deMkLst>
    <p188:replyLst>
      <p188:reply id="{34E4D23E-D158-EC4B-AA02-B0AE53023FCF}" authorId="{5CF4D17D-2A5A-0C7D-3045-55FEF3DF3BE8}" created="2025-04-04T16:48:58.973">
        <p188:txBody>
          <a:bodyPr/>
          <a:lstStyle/>
          <a:p>
            <a:r>
              <a:rPr lang="en-US"/>
              <a:t>I think its 2023.  But I would prefer not to have any date then. </a:t>
            </a:r>
          </a:p>
        </p188:txBody>
      </p188:reply>
    </p188:replyLst>
    <p188:txBody>
      <a:bodyPr/>
      <a:lstStyle/>
      <a:p>
        <a:r>
          <a:rPr lang="en-US"/>
          <a:t>Could we add 2024 here?</a:t>
        </a:r>
      </a:p>
    </p188:txBody>
  </p188:cm>
</p188:cmLst>
</file>

<file path=ppt/comments/modernComment_128_96B1C3CE.xml><?xml version="1.0" encoding="utf-8"?>
<p188:cmLst xmlns:a="http://schemas.openxmlformats.org/drawingml/2006/main" xmlns:r="http://schemas.openxmlformats.org/officeDocument/2006/relationships" xmlns:p188="http://schemas.microsoft.com/office/powerpoint/2018/8/main">
  <p188:cm id="{B9CD13AE-B045-4B38-A44E-EA021F826B1F}" authorId="{DA5D3B03-E02E-0E82-2905-50B8648B2AE4}" status="resolved" created="2025-04-04T13:45:02.615">
    <pc:sldMkLst xmlns:pc="http://schemas.microsoft.com/office/powerpoint/2013/main/command">
      <pc:docMk/>
      <pc:sldMk cId="2528232398" sldId="296"/>
    </pc:sldMkLst>
    <p188:replyLst>
      <p188:reply id="{C55AD119-ADC0-684F-8D2A-A9131B7E1EE6}" authorId="{5CF4D17D-2A5A-0C7D-3045-55FEF3DF3BE8}" created="2025-04-04T16:49:58.398">
        <p188:txBody>
          <a:bodyPr/>
          <a:lstStyle/>
          <a:p>
            <a:r>
              <a:rPr lang="en-US"/>
              <a:t>This is unedted copy and has been approved multiple times. 
I am not interested in tinkering it unless there has been new litigation or policy since Jan 2025. </a:t>
            </a:r>
          </a:p>
        </p188:txBody>
      </p188:reply>
      <p188:reply id="{26F3C95D-99F5-4066-8F2D-4ADB7582C814}" authorId="{DA5D3B03-E02E-0E82-2905-50B8648B2AE4}" created="2025-04-04T18:04:47.002">
        <p188:txBody>
          <a:bodyPr/>
          <a:lstStyle/>
          <a:p>
            <a:r>
              <a:rPr lang="en-US"/>
              <a:t>OK, I think we can let this go since it is SAM finding the setups and not readers trading on auto-pilot. </a:t>
            </a:r>
          </a:p>
        </p188:txBody>
      </p188:reply>
    </p188:replyLst>
    <p188:txBody>
      <a:bodyPr/>
      <a:lstStyle/>
      <a:p>
        <a:r>
          <a:rPr lang="en-US"/>
          <a:t>"With the power of AI"? I think we want to avoid auto-pilot language even with a system</a:t>
        </a:r>
      </a:p>
    </p188:txBody>
  </p188:cm>
</p188:cmLst>
</file>

<file path=ppt/comments/modernComment_12D_C8F0138B.xml><?xml version="1.0" encoding="utf-8"?>
<p188:cmLst xmlns:a="http://schemas.openxmlformats.org/drawingml/2006/main" xmlns:r="http://schemas.openxmlformats.org/officeDocument/2006/relationships" xmlns:p188="http://schemas.microsoft.com/office/powerpoint/2018/8/main">
  <p188:cm id="{FA4B33FF-AC77-4634-A750-FFD6AD70F64F}" authorId="{D6DEC80C-D476-DB4E-4FD5-A84186547776}" status="resolved" created="2024-10-10T21:09:01.315">
    <pc:sldMkLst xmlns:pc="http://schemas.microsoft.com/office/powerpoint/2013/main/command">
      <pc:docMk/>
      <pc:sldMk cId="3371176843" sldId="301"/>
    </pc:sldMkLst>
    <p188:txBody>
      <a:bodyPr/>
      <a:lstStyle/>
      <a:p>
        <a:r>
          <a:rPr lang="en-US"/>
          <a:t>Is this true? Are there new features with this effort? </a:t>
        </a:r>
      </a:p>
    </p188:txBody>
  </p188:cm>
</p188:cmLst>
</file>

<file path=ppt/comments/modernComment_142_9078D153.xml><?xml version="1.0" encoding="utf-8"?>
<p188:cmLst xmlns:a="http://schemas.openxmlformats.org/drawingml/2006/main" xmlns:r="http://schemas.openxmlformats.org/officeDocument/2006/relationships" xmlns:p188="http://schemas.microsoft.com/office/powerpoint/2018/8/main">
  <p188:cm id="{23FC4D71-6BA1-4DBC-8680-8F1A90E4B13D}" authorId="{D6DEC80C-D476-DB4E-4FD5-A84186547776}" status="resolved" created="2024-10-10T21:11:55.145">
    <ac:deMkLst xmlns:ac="http://schemas.microsoft.com/office/drawing/2013/main/command">
      <pc:docMk xmlns:pc="http://schemas.microsoft.com/office/powerpoint/2013/main/command"/>
      <pc:sldMk xmlns:pc="http://schemas.microsoft.com/office/powerpoint/2013/main/command" cId="2423837011" sldId="322"/>
      <ac:spMk id="3" creationId="{FF092C33-3C7F-31C4-1AD2-B7C99053EF66}"/>
    </ac:deMkLst>
    <p188:txBody>
      <a:bodyPr/>
      <a:lstStyle/>
      <a:p>
        <a:r>
          <a:rPr lang="en-US"/>
          <a:t>https://share.zight.com/jku8OgwA</a:t>
        </a:r>
      </a:p>
    </p188:txBody>
  </p188:cm>
  <p188:cm id="{308AD51E-AEDF-49A5-8405-4C9888BC7484}" authorId="{D6DEC80C-D476-DB4E-4FD5-A84186547776}" status="resolved" created="2024-10-10T21:12:18.483">
    <ac:deMkLst xmlns:ac="http://schemas.microsoft.com/office/drawing/2013/main/command">
      <pc:docMk xmlns:pc="http://schemas.microsoft.com/office/powerpoint/2013/main/command"/>
      <pc:sldMk xmlns:pc="http://schemas.microsoft.com/office/powerpoint/2013/main/command" cId="2423837011" sldId="322"/>
      <ac:spMk id="5" creationId="{2A406B72-EFBE-B82A-26E6-80E535ADD3C1}"/>
    </ac:deMkLst>
    <p188:replyLst>
      <p188:reply id="{49E3A079-EB05-4696-9026-DE4C39C1D99C}" authorId="{D6DEC80C-D476-DB4E-4FD5-A84186547776}" created="2024-10-10T21:12:52.840">
        <p188:txBody>
          <a:bodyPr/>
          <a:lstStyle/>
          <a:p>
            <a:r>
              <a:rPr lang="en-US"/>
              <a:t>https://14west.atlassian.net/wiki/spaces/TL/pages/47716401167/OldGuy</a:t>
            </a:r>
          </a:p>
        </p188:txBody>
      </p188:reply>
    </p188:replyLst>
    <p188:txBody>
      <a:bodyPr/>
      <a:lstStyle/>
      <a:p>
        <a:r>
          <a:rPr lang="en-US"/>
          <a:t>https://share.zight.com/L1uyv8Zm</a:t>
        </a:r>
      </a:p>
    </p188:txBody>
  </p188:cm>
  <p188:cm id="{A7AC25D9-AA51-4F9D-B877-9D0DC552BA70}" authorId="{D6DEC80C-D476-DB4E-4FD5-A84186547776}" status="resolved" created="2024-10-10T21:13:17.853">
    <ac:deMkLst xmlns:ac="http://schemas.microsoft.com/office/drawing/2013/main/command">
      <pc:docMk xmlns:pc="http://schemas.microsoft.com/office/powerpoint/2013/main/command"/>
      <pc:sldMk xmlns:pc="http://schemas.microsoft.com/office/powerpoint/2013/main/command" cId="2423837011" sldId="322"/>
      <ac:spMk id="6" creationId="{9246DA5C-9B7E-5E11-DF96-29689CBA5337}"/>
    </ac:deMkLst>
    <p188:txBody>
      <a:bodyPr/>
      <a:lstStyle/>
      <a:p>
        <a:r>
          <a:rPr lang="en-US"/>
          <a:t>https://share.zight.com/WnuX6pjj
https://14west.atlassian.net/wiki/spaces/TL/pages/47716630586/BillyBub</a:t>
        </a:r>
      </a:p>
    </p188:txBody>
  </p188:cm>
  <p188:cm id="{2094A7DF-21CD-4571-A6DC-871B4A1A5374}" authorId="{D6DEC80C-D476-DB4E-4FD5-A84186547776}" status="resolved" created="2024-10-10T21:14:03.068">
    <ac:deMkLst xmlns:ac="http://schemas.microsoft.com/office/drawing/2013/main/command">
      <pc:docMk xmlns:pc="http://schemas.microsoft.com/office/powerpoint/2013/main/command"/>
      <pc:sldMk xmlns:pc="http://schemas.microsoft.com/office/powerpoint/2013/main/command" cId="2423837011" sldId="322"/>
      <ac:spMk id="7" creationId="{6FC21A6B-B1FD-C260-5D2B-0CC2D635FB66}"/>
    </ac:deMkLst>
    <p188:txBody>
      <a:bodyPr/>
      <a:lstStyle/>
      <a:p>
        <a:r>
          <a:rPr lang="en-US"/>
          <a:t>https://share.zight.com/DOuJkRQX
https://14west.atlassian.net/wiki/spaces/TL/pages/47709913090/Nina</a:t>
        </a:r>
      </a:p>
    </p188:txBody>
  </p188:cm>
</p188:cmLst>
</file>

<file path=ppt/comments/modernComment_143_4C5C0598.xml><?xml version="1.0" encoding="utf-8"?>
<p188:cmLst xmlns:a="http://schemas.openxmlformats.org/drawingml/2006/main" xmlns:r="http://schemas.openxmlformats.org/officeDocument/2006/relationships" xmlns:p188="http://schemas.microsoft.com/office/powerpoint/2018/8/main">
  <p188:cm id="{7735E17B-C41F-5948-AB5E-1AF61BBCB1D5}" authorId="{5CF4D17D-2A5A-0C7D-3045-55FEF3DF3BE8}" status="resolved" created="2024-10-10T13:42:34.882">
    <ac:txMkLst xmlns:ac="http://schemas.microsoft.com/office/drawing/2013/main/command">
      <pc:docMk xmlns:pc="http://schemas.microsoft.com/office/powerpoint/2013/main/command"/>
      <pc:sldMk xmlns:pc="http://schemas.microsoft.com/office/powerpoint/2013/main/command" cId="1281099160" sldId="323"/>
      <ac:spMk id="6" creationId="{9246DA5C-9B7E-5E11-DF96-29689CBA5337}"/>
      <ac:txMk cp="0" len="87">
        <ac:context len="88" hash="3237842491"/>
      </ac:txMk>
    </ac:txMkLst>
    <p188:pos x="9872574" y="507485"/>
    <p188:replyLst>
      <p188:reply id="{3B830FE0-10DB-4F9D-A682-287D5971ACFC}" authorId="{D6DEC80C-D476-DB4E-4FD5-A84186547776}" created="2024-10-10T21:17:19.919">
        <p188:txBody>
          <a:bodyPr/>
          <a:lstStyle/>
          <a:p>
            <a:r>
              <a:rPr lang="en-US"/>
              <a:t>OK</a:t>
            </a:r>
          </a:p>
        </p188:txBody>
      </p188:reply>
    </p188:replyLst>
    <p188:txBody>
      <a:bodyPr/>
      <a:lstStyle/>
      <a:p>
        <a:r>
          <a:rPr lang="en-US"/>
          <a:t>New Testimonial: 
https://share.zight.com/wbuqQp64
</a:t>
        </a:r>
      </a:p>
    </p188:txBody>
  </p188:cm>
  <p188:cm id="{2BC10560-B3FC-6B48-8368-261FB6B4A49A}" authorId="{5CF4D17D-2A5A-0C7D-3045-55FEF3DF3BE8}" status="resolved" created="2024-10-10T13:45:24.979">
    <ac:deMkLst xmlns:ac="http://schemas.microsoft.com/office/drawing/2013/main/command">
      <pc:docMk xmlns:pc="http://schemas.microsoft.com/office/powerpoint/2013/main/command"/>
      <pc:sldMk xmlns:pc="http://schemas.microsoft.com/office/powerpoint/2013/main/command" cId="1281099160" sldId="323"/>
      <ac:spMk id="3" creationId="{FF092C33-3C7F-31C4-1AD2-B7C99053EF66}"/>
    </ac:deMkLst>
    <p188:replyLst>
      <p188:reply id="{A614B0BB-A280-477E-A2E1-4F1078679BC1}" authorId="{D6DEC80C-D476-DB4E-4FD5-A84186547776}" created="2024-10-10T21:16:31.512">
        <p188:txBody>
          <a:bodyPr/>
          <a:lstStyle/>
          <a:p>
            <a:r>
              <a:rPr lang="en-US"/>
              <a:t>OK</a:t>
            </a:r>
          </a:p>
        </p188:txBody>
      </p188:reply>
    </p188:replyLst>
    <p188:txBody>
      <a:bodyPr/>
      <a:lstStyle/>
      <a:p>
        <a:r>
          <a:rPr lang="en-US"/>
          <a:t>New Testimonial: 
https://share.zight.com/YEubW0rW
</a:t>
        </a:r>
      </a:p>
    </p188:txBody>
  </p188:cm>
  <p188:cm id="{95ACB36C-C948-4F63-AD0F-7546CC0922AB}" authorId="{D6DEC80C-D476-DB4E-4FD5-A84186547776}" status="resolved" created="2024-10-10T21:14:52.686">
    <ac:deMkLst xmlns:ac="http://schemas.microsoft.com/office/drawing/2013/main/command">
      <pc:docMk xmlns:pc="http://schemas.microsoft.com/office/powerpoint/2013/main/command"/>
      <pc:sldMk xmlns:pc="http://schemas.microsoft.com/office/powerpoint/2013/main/command" cId="1281099160" sldId="323"/>
      <ac:spMk id="5" creationId="{2A406B72-EFBE-B82A-26E6-80E535ADD3C1}"/>
    </ac:deMkLst>
    <p188:txBody>
      <a:bodyPr/>
      <a:lstStyle/>
      <a:p>
        <a:r>
          <a:rPr lang="en-US"/>
          <a:t>https://share.zight.com/E0uJXA8k
 https://14west.atlassian.net/wiki/spaces/TL/pages/47714173004/DocSteve</a:t>
        </a:r>
      </a:p>
    </p188:txBody>
  </p188:cm>
  <p188:cm id="{548ABBAC-798A-44E4-BEE9-C2BAF725C30F}" authorId="{D6DEC80C-D476-DB4E-4FD5-A84186547776}" status="resolved" created="2024-10-10T21:15:59.778">
    <ac:deMkLst xmlns:ac="http://schemas.microsoft.com/office/drawing/2013/main/command">
      <pc:docMk xmlns:pc="http://schemas.microsoft.com/office/powerpoint/2013/main/command"/>
      <pc:sldMk xmlns:pc="http://schemas.microsoft.com/office/powerpoint/2013/main/command" cId="1281099160" sldId="323"/>
      <ac:spMk id="7" creationId="{6FC21A6B-B1FD-C260-5D2B-0CC2D635FB66}"/>
    </ac:deMkLst>
    <p188:txBody>
      <a:bodyPr/>
      <a:lstStyle/>
      <a:p>
        <a:r>
          <a:rPr lang="en-US"/>
          <a:t>Nate had 2 AMD trades (a swing trade and a lotto trade)…  given the return size I presume this was based on Nate’s swing trade  on Friday.
It’s either 6 or 7 days. 
https://share.zight.com/Z4u2nKxb </a:t>
        </a:r>
      </a:p>
    </p188:txBody>
  </p188:cm>
</p188:cmLst>
</file>

<file path=ppt/comments/modernComment_144_30C0A5C.xml><?xml version="1.0" encoding="utf-8"?>
<p188:cmLst xmlns:a="http://schemas.openxmlformats.org/drawingml/2006/main" xmlns:r="http://schemas.openxmlformats.org/officeDocument/2006/relationships" xmlns:p188="http://schemas.microsoft.com/office/powerpoint/2018/8/main">
  <p188:cm id="{9E5A9F43-8544-489E-A972-0A02896CEE22}" authorId="{D6DEC80C-D476-DB4E-4FD5-A84186547776}" status="resolved" created="2024-10-10T21:17:46.525">
    <ac:deMkLst xmlns:ac="http://schemas.microsoft.com/office/drawing/2013/main/command">
      <pc:docMk xmlns:pc="http://schemas.microsoft.com/office/powerpoint/2013/main/command"/>
      <pc:sldMk xmlns:pc="http://schemas.microsoft.com/office/powerpoint/2013/main/command" cId="51120732" sldId="324"/>
      <ac:spMk id="3" creationId="{FF092C33-3C7F-31C4-1AD2-B7C99053EF66}"/>
    </ac:deMkLst>
    <p188:txBody>
      <a:bodyPr/>
      <a:lstStyle/>
      <a:p>
        <a:r>
          <a:rPr lang="en-US"/>
          <a:t>https://14west.atlassian.net/wiki/spaces/TL/pages/47719383251/Mike</a:t>
        </a:r>
      </a:p>
    </p188:txBody>
  </p188:cm>
</p188:cmLst>
</file>

<file path=ppt/comments/modernComment_14C_C8A6FEAF.xml><?xml version="1.0" encoding="utf-8"?>
<p188:cmLst xmlns:a="http://schemas.openxmlformats.org/drawingml/2006/main" xmlns:r="http://schemas.openxmlformats.org/officeDocument/2006/relationships" xmlns:p188="http://schemas.microsoft.com/office/powerpoint/2018/8/main">
  <p188:cm id="{B69166D8-E0FB-4660-A56A-9887B1654C51}" authorId="{D6DEC80C-D476-DB4E-4FD5-A84186547776}" status="resolved" created="2024-10-10T21:20:54.337">
    <ac:deMkLst xmlns:ac="http://schemas.microsoft.com/office/drawing/2013/main/command">
      <pc:docMk xmlns:pc="http://schemas.microsoft.com/office/powerpoint/2013/main/command"/>
      <pc:sldMk xmlns:pc="http://schemas.microsoft.com/office/powerpoint/2013/main/command" cId="3366387375" sldId="332"/>
      <ac:spMk id="12" creationId="{73F5C108-1882-C64C-870E-7FD333EEF385}"/>
    </ac:deMkLst>
    <p188:txBody>
      <a:bodyPr/>
      <a:lstStyle/>
      <a:p>
        <a:r>
          <a:rPr lang="en-US"/>
          <a:t>https://14westit.sharepoint.com/:p:/r/sites/14WLegal/_layouts/15/Doc.aspx?sourcedoc=%7B486D6629-C620-4B4F-8236-F15EC9E764D1%7D&amp;file=DPS%20Launch%20Bootcamp%20Slides%20V1db%20S1.LK1_LEGALfinal_RB_SP.LK2.%20SP4%20-%20CLOSE%20EDITS%20(1).pptx&amp;action=edit&amp;mobileredirect=true
Slide 38
</a:t>
        </a:r>
      </a:p>
    </p188:txBody>
  </p188:cm>
</p188:cmLst>
</file>

<file path=ppt/comments/modernComment_151_E26204C3.xml><?xml version="1.0" encoding="utf-8"?>
<p188:cmLst xmlns:a="http://schemas.openxmlformats.org/drawingml/2006/main" xmlns:r="http://schemas.openxmlformats.org/officeDocument/2006/relationships" xmlns:p188="http://schemas.microsoft.com/office/powerpoint/2018/8/main">
  <p188:cm id="{61C669DF-9116-4B82-9412-483CE62EFA9D}" authorId="{D6DEC80C-D476-DB4E-4FD5-A84186547776}" status="resolved" created="2024-10-10T20:43:20.524">
    <pc:sldMkLst xmlns:pc="http://schemas.microsoft.com/office/powerpoint/2013/main/command">
      <pc:docMk/>
      <pc:sldMk cId="3798074563" sldId="337"/>
    </pc:sldMkLst>
    <p188:txBody>
      <a:bodyPr/>
      <a:lstStyle/>
      <a:p>
        <a:r>
          <a:rPr lang="en-US"/>
          <a:t>Previously approved - https://14west.atlassian.net/wiki/spaces/TL/pages/47650865344/DPL-+Daily+Profits+Live</a:t>
        </a:r>
      </a:p>
    </p188:txBody>
  </p188:cm>
</p188:cmLst>
</file>

<file path=ppt/comments/modernComment_15B_54EBFA83.xml><?xml version="1.0" encoding="utf-8"?>
<p188:cmLst xmlns:a="http://schemas.openxmlformats.org/drawingml/2006/main" xmlns:r="http://schemas.openxmlformats.org/officeDocument/2006/relationships" xmlns:p188="http://schemas.microsoft.com/office/powerpoint/2018/8/main">
  <p188:cm id="{CB36FBC3-36B2-4042-9055-3EF2E0768A04}" authorId="{5CF4D17D-2A5A-0C7D-3045-55FEF3DF3BE8}" status="resolved" created="2025-04-04T12:00:42.217">
    <pc:sldMkLst xmlns:pc="http://schemas.microsoft.com/office/powerpoint/2013/main/command">
      <pc:docMk/>
      <pc:sldMk cId="1424751235" sldId="347"/>
    </pc:sldMkLst>
    <p188:replyLst>
      <p188:reply id="{AEBA55C0-E9BC-4DC4-A871-36534BE63C6E}" authorId="{DA5D3B03-E02E-0E82-2905-50B8648B2AE4}" created="2025-04-04T13:46:47.939">
        <p188:txBody>
          <a:bodyPr/>
          <a:lstStyle/>
          <a:p>
            <a:r>
              <a:rPr lang="en-US"/>
              <a:t>OK</a:t>
            </a:r>
          </a:p>
        </p188:txBody>
      </p188:reply>
    </p188:replyLst>
    <p188:txBody>
      <a:bodyPr/>
      <a:lstStyle/>
      <a:p>
        <a:r>
          <a:rPr lang="en-US"/>
          <a:t>Clarified we are talking about Nate Bear here</a:t>
        </a:r>
      </a:p>
    </p188:txBody>
  </p188:cm>
</p188:cmLst>
</file>

<file path=ppt/comments/modernComment_162_2ED42A6F.xml><?xml version="1.0" encoding="utf-8"?>
<p188:cmLst xmlns:a="http://schemas.openxmlformats.org/drawingml/2006/main" xmlns:r="http://schemas.openxmlformats.org/officeDocument/2006/relationships" xmlns:p188="http://schemas.microsoft.com/office/powerpoint/2018/8/main">
  <p188:cm id="{0BAD1973-E138-4143-91B7-817776E79983}" authorId="{5CF4D17D-2A5A-0C7D-3045-55FEF3DF3BE8}" status="resolved" created="2024-10-10T13:37:03.753">
    <pc:sldMkLst xmlns:pc="http://schemas.microsoft.com/office/powerpoint/2013/main/command">
      <pc:docMk/>
      <pc:sldMk cId="785656431" sldId="354"/>
    </pc:sldMkLst>
    <p188:replyLst>
      <p188:reply id="{3ABC4DDC-D284-447A-B279-533D13773E69}" authorId="{D6DEC80C-D476-DB4E-4FD5-A84186547776}" created="2024-10-10T21:22:12.074">
        <p188:txBody>
          <a:bodyPr/>
          <a:lstStyle/>
          <a:p>
            <a:r>
              <a:rPr lang="en-US"/>
              <a:t>OK</a:t>
            </a:r>
          </a:p>
        </p188:txBody>
      </p188:reply>
    </p188:replyLst>
    <p188:txBody>
      <a:bodyPr/>
      <a:lstStyle/>
      <a:p>
        <a:r>
          <a:rPr lang="en-US"/>
          <a:t>Added</a:t>
        </a:r>
      </a:p>
    </p188:txBody>
  </p188:cm>
  <p188:cm id="{F649BBF5-91DE-A448-BBCA-F8AF64A88956}" authorId="{5CF4D17D-2A5A-0C7D-3045-55FEF3DF3BE8}" status="resolved" created="2025-04-04T11:53:25.142">
    <pc:sldMkLst xmlns:pc="http://schemas.microsoft.com/office/powerpoint/2013/main/command">
      <pc:docMk/>
      <pc:sldMk cId="785656431" sldId="354"/>
    </pc:sldMkLst>
    <p188:txBody>
      <a:bodyPr/>
      <a:lstStyle/>
      <a:p>
        <a:r>
          <a:rPr lang="en-US"/>
          <a:t>UPDATED
</a:t>
        </a:r>
      </a:p>
    </p188:txBody>
  </p188:cm>
</p188:cmLst>
</file>

<file path=ppt/comments/modernComment_163_8F3DC176.xml><?xml version="1.0" encoding="utf-8"?>
<p188:cmLst xmlns:a="http://schemas.openxmlformats.org/drawingml/2006/main" xmlns:r="http://schemas.openxmlformats.org/officeDocument/2006/relationships" xmlns:p188="http://schemas.microsoft.com/office/powerpoint/2018/8/main">
  <p188:cm id="{C2AC9510-C0C7-485A-BB8F-7011EA9A73F6}" authorId="{DA5D3B03-E02E-0E82-2905-50B8648B2AE4}" status="resolved" created="2025-04-04T14:21:57.005">
    <pc:sldMkLst xmlns:pc="http://schemas.microsoft.com/office/powerpoint/2013/main/command">
      <pc:docMk/>
      <pc:sldMk cId="2403189110" sldId="355"/>
    </pc:sldMkLst>
    <p188:replyLst>
      <p188:reply id="{51CF78A5-56C1-4148-A964-1930A6EC02E4}" authorId="{709D4A8D-7CFB-C58D-6751-03DF6B036009}" created="2025-04-04T16:01:18.449">
        <p188:txBody>
          <a:bodyPr/>
          <a:lstStyle/>
          <a:p>
            <a:r>
              <a:rPr lang="en-US"/>
              <a:t>334% is DPL and gain is OK
Stephen, can you answer Meghan's question regarding fitting the strategy since you know this better than anyone. </a:t>
            </a:r>
          </a:p>
        </p188:txBody>
      </p188:reply>
      <p188:reply id="{D773F173-CCBB-ED40-993C-0891BB94F293}" authorId="{5CF4D17D-2A5A-0C7D-3045-55FEF3DF3BE8}" created="2025-04-04T16:52:58.452">
        <p188:txBody>
          <a:bodyPr/>
          <a:lstStyle/>
          <a:p>
            <a:r>
              <a:rPr lang="en-US"/>
              <a:t>This was in the last presentation. 
The only thing I tweaked was i said “coming in Feb” in Jan…
It was released in Feb (as promised to everyone)… so I just change to new. 
The feature strictly designed for the strategy used to find that 334% gain. </a:t>
            </a:r>
          </a:p>
        </p188:txBody>
      </p188:reply>
      <p188:reply id="{71A7BB67-CDCC-46AB-9654-4A804B334069}" authorId="{DA5D3B03-E02E-0E82-2905-50B8648B2AE4}" created="2025-04-04T17:22:57.854">
        <p188:txBody>
          <a:bodyPr/>
          <a:lstStyle/>
          <a:p>
            <a:r>
              <a:rPr lang="en-US"/>
              <a:t>OK</a:t>
            </a:r>
          </a:p>
        </p188:txBody>
      </p188:reply>
    </p188:replyLst>
    <p188:txBody>
      <a:bodyPr/>
      <a:lstStyle/>
      <a:p>
        <a:r>
          <a:rPr lang="en-US"/>
          <a:t>CLAIMS - I think the 334% is coming from PSU. These are new slides/features, so we 'd like to make sure these trades do fit the strategy we are walking out.</a:t>
        </a:r>
      </a:p>
    </p188:txBody>
  </p188:cm>
</p188:cmLst>
</file>

<file path=ppt/comments/modernComment_166_84931AC0.xml><?xml version="1.0" encoding="utf-8"?>
<p188:cmLst xmlns:a="http://schemas.openxmlformats.org/drawingml/2006/main" xmlns:r="http://schemas.openxmlformats.org/officeDocument/2006/relationships" xmlns:p188="http://schemas.microsoft.com/office/powerpoint/2018/8/main">
  <p188:cm id="{7C26D51C-902F-514E-858C-0824143807AE}" authorId="{5CF4D17D-2A5A-0C7D-3045-55FEF3DF3BE8}" status="resolved" created="2025-04-04T11:52:51.645">
    <pc:sldMkLst xmlns:pc="http://schemas.microsoft.com/office/powerpoint/2013/main/command">
      <pc:docMk/>
      <pc:sldMk cId="2224233152" sldId="358"/>
    </pc:sldMkLst>
    <p188:replyLst>
      <p188:reply id="{B284D576-7A18-4B6B-B280-2259F96190CB}" authorId="{DA5D3B03-E02E-0E82-2905-50B8648B2AE4}" created="2025-04-04T13:17:56.173">
        <p188:txBody>
          <a:bodyPr/>
          <a:lstStyle/>
          <a:p>
            <a:r>
              <a:rPr lang="en-US"/>
              <a:t>https://www.cnbc.com/2025/03/14/us-stock-market-loses-5-trillion-in-value-in-three-weeks.html#:~:text=A%20trader%20reacts%20while%20working,on%20Feb.%2025%2C%202025.&amp;text=The%20S%26P%20500%20's%20rapid,of%20dollars%20in%20market%20value.
https://finance.yahoo.com/news/p-500-loses-2-4-204729497.html
</a:t>
            </a:r>
          </a:p>
        </p188:txBody>
      </p188:reply>
      <p188:reply id="{3923316E-D008-47E8-90C8-9916A3BF87ED}" authorId="{DA5D3B03-E02E-0E82-2905-50B8648B2AE4}" created="2025-04-04T13:18:01.731">
        <p188:txBody>
          <a:bodyPr/>
          <a:lstStyle/>
          <a:p>
            <a:r>
              <a:rPr lang="en-US"/>
              <a:t>OK</a:t>
            </a:r>
          </a:p>
        </p188:txBody>
      </p188:reply>
    </p188:replyLst>
    <p188:txBody>
      <a:bodyPr/>
      <a:lstStyle/>
      <a:p>
        <a:r>
          <a:rPr lang="en-US"/>
          <a:t>NEW</a:t>
        </a:r>
      </a:p>
    </p188:txBody>
  </p188:cm>
</p188:cmLst>
</file>

<file path=ppt/comments/modernComment_167_CD682A8A.xml><?xml version="1.0" encoding="utf-8"?>
<p188:cmLst xmlns:a="http://schemas.openxmlformats.org/drawingml/2006/main" xmlns:r="http://schemas.openxmlformats.org/officeDocument/2006/relationships" xmlns:p188="http://schemas.microsoft.com/office/powerpoint/2018/8/main">
  <p188:cm id="{B1194F22-E686-9340-B937-BE5F8EF6A10C}" authorId="{5CF4D17D-2A5A-0C7D-3045-55FEF3DF3BE8}" status="resolved" created="2025-04-04T11:52:42.544">
    <pc:sldMkLst xmlns:pc="http://schemas.microsoft.com/office/powerpoint/2013/main/command">
      <pc:docMk/>
      <pc:sldMk cId="3446155914" sldId="359"/>
    </pc:sldMkLst>
    <p188:replyLst>
      <p188:reply id="{567D99CB-D5E8-445D-B2A8-67862EF86EEA}" authorId="{DA5D3B03-E02E-0E82-2905-50B8648B2AE4}" created="2025-04-04T13:31:02.901">
        <p188:txBody>
          <a:bodyPr/>
          <a:lstStyle/>
          <a:p>
            <a:r>
              <a:rPr lang="en-US"/>
              <a:t>OK per https://14westit.sharepoint.com/:p:/r/sites/14WLegal/Shared%20Documents/Legal-%20Shared/Legal%20Archives/Marketing%20Review/Oxford%20Club/2024/DPS%20Camp%20Update%2010.2024/DPS-OCT%20-%20PPT_LegalEditsFINAL%20MC.pptx?d=wc0bbb974263d467e9f0fed5ad0168496&amp;csf=1&amp;web=1&amp;e=GbG1p4</a:t>
            </a:r>
          </a:p>
        </p188:txBody>
      </p188:reply>
    </p188:replyLst>
    <p188:txBody>
      <a:bodyPr/>
      <a:lstStyle/>
      <a:p>
        <a:r>
          <a:rPr lang="en-US"/>
          <a:t>Unchanged</a:t>
        </a:r>
      </a:p>
    </p188:txBody>
  </p188:cm>
</p188:cmLst>
</file>

<file path=ppt/comments/modernComment_168_57A8301B.xml><?xml version="1.0" encoding="utf-8"?>
<p188:cmLst xmlns:a="http://schemas.openxmlformats.org/drawingml/2006/main" xmlns:r="http://schemas.openxmlformats.org/officeDocument/2006/relationships" xmlns:p188="http://schemas.microsoft.com/office/powerpoint/2018/8/main">
  <p188:cm id="{74502AF2-EC5D-2B41-BF19-B7FB46A9D921}" authorId="{5CF4D17D-2A5A-0C7D-3045-55FEF3DF3BE8}" status="resolved" created="2025-04-04T11:54:01.025">
    <pc:sldMkLst xmlns:pc="http://schemas.microsoft.com/office/powerpoint/2013/main/command">
      <pc:docMk/>
      <pc:sldMk cId="1470640155" sldId="360"/>
    </pc:sldMkLst>
    <p188:replyLst>
      <p188:reply id="{7E85E13A-C1EF-432C-9425-613EDE9C7BB7}" authorId="{DA5D3B03-E02E-0E82-2905-50B8648B2AE4}" created="2025-04-04T14:37:11.380">
        <p188:txBody>
          <a:bodyPr/>
          <a:lstStyle/>
          <a:p>
            <a:r>
              <a:rPr lang="en-US"/>
              <a:t>OK</a:t>
            </a:r>
          </a:p>
        </p188:txBody>
      </p188:reply>
    </p188:replyLst>
    <p188:txBody>
      <a:bodyPr/>
      <a:lstStyle/>
      <a:p>
        <a:r>
          <a:rPr lang="en-US"/>
          <a:t>NEW</a:t>
        </a:r>
      </a:p>
    </p188:txBody>
  </p188:cm>
</p188:cmLst>
</file>

<file path=ppt/comments/modernComment_169_4C6FAFCF.xml><?xml version="1.0" encoding="utf-8"?>
<p188:cmLst xmlns:a="http://schemas.openxmlformats.org/drawingml/2006/main" xmlns:r="http://schemas.openxmlformats.org/officeDocument/2006/relationships" xmlns:p188="http://schemas.microsoft.com/office/powerpoint/2018/8/main">
  <p188:cm id="{AB368E66-2641-5740-BABE-E54D9CD1D1F5}" authorId="{5CF4D17D-2A5A-0C7D-3045-55FEF3DF3BE8}" status="resolved" created="2025-04-04T12:25:39.949">
    <pc:sldMkLst xmlns:pc="http://schemas.microsoft.com/office/powerpoint/2013/main/command">
      <pc:docMk/>
      <pc:sldMk cId="1282387919" sldId="361"/>
    </pc:sldMkLst>
    <p188:replyLst>
      <p188:reply id="{A09C6D8F-79CE-4EAE-A449-38386667EF40}" authorId="{DA5D3B03-E02E-0E82-2905-50B8648B2AE4}" created="2025-04-04T14:41:43.179">
        <p188:txBody>
          <a:bodyPr/>
          <a:lstStyle/>
          <a:p>
            <a:r>
              <a:rPr lang="en-US"/>
              <a:t>CLAIMS - confirming this is all set on your end</a:t>
            </a:r>
          </a:p>
        </p188:txBody>
      </p188:reply>
      <p188:reply id="{F1241CE1-8D9A-4D12-B8BC-31BE279BCE21}" authorId="{709D4A8D-7CFB-C58D-6751-03DF6B036009}" created="2025-04-04T16:14:22.193">
        <p188:txBody>
          <a:bodyPr/>
          <a:lstStyle/>
          <a:p>
            <a:r>
              <a:rPr lang="en-US"/>
              <a:t>Looks good. </a:t>
            </a:r>
          </a:p>
        </p188:txBody>
      </p188:reply>
    </p188:replyLst>
    <p188:txBody>
      <a:bodyPr/>
      <a:lstStyle/>
      <a:p>
        <a:r>
          <a:rPr lang="en-US"/>
          <a:t>NEW</a:t>
        </a:r>
      </a:p>
    </p188:txBody>
  </p188:cm>
  <p188:cm id="{98E081BA-3842-FE4D-A41E-35E84105E1B7}" authorId="{5CF4D17D-2A5A-0C7D-3045-55FEF3DF3BE8}" status="resolved" created="2025-04-04T16:58:17.510">
    <ac:deMkLst xmlns:ac="http://schemas.microsoft.com/office/drawing/2013/main/command">
      <pc:docMk xmlns:pc="http://schemas.microsoft.com/office/powerpoint/2013/main/command"/>
      <pc:sldMk xmlns:pc="http://schemas.microsoft.com/office/powerpoint/2013/main/command" cId="1282387919" sldId="361"/>
      <ac:spMk id="5" creationId="{D233088C-3E68-106A-68CF-DB6898D3B898}"/>
    </ac:deMkLst>
    <p188:replyLst>
      <p188:reply id="{4825D54F-0DD5-4480-B607-4836918730EE}" authorId="{DA5D3B03-E02E-0E82-2905-50B8648B2AE4}" created="2025-04-04T17:19:49.202">
        <p188:txBody>
          <a:bodyPr/>
          <a:lstStyle/>
          <a:p>
            <a:r>
              <a:rPr lang="en-US"/>
              <a:t>OK</a:t>
            </a:r>
          </a:p>
        </p188:txBody>
      </p188:reply>
    </p188:replyLst>
    <p188:txBody>
      <a:bodyPr/>
      <a:lstStyle/>
      <a:p>
        <a:r>
          <a:rPr lang="en-US"/>
          <a:t>I updated this based on Nate Bear’s explanation to me this morning.  
Just to make it a little more accurate/clear. </a:t>
        </a:r>
      </a:p>
    </p188:txBody>
  </p188:cm>
</p188:cmLst>
</file>

<file path=ppt/comments/modernComment_16B_FC0F681A.xml><?xml version="1.0" encoding="utf-8"?>
<p188:cmLst xmlns:a="http://schemas.openxmlformats.org/drawingml/2006/main" xmlns:r="http://schemas.openxmlformats.org/officeDocument/2006/relationships" xmlns:p188="http://schemas.microsoft.com/office/powerpoint/2018/8/main">
  <p188:cm id="{F7A475F3-FECE-4F49-85E6-0A3420FF4D71}" authorId="{5CF4D17D-2A5A-0C7D-3045-55FEF3DF3BE8}" status="resolved" created="2025-04-04T11:52:46.711">
    <pc:sldMkLst xmlns:pc="http://schemas.microsoft.com/office/powerpoint/2013/main/command">
      <pc:docMk/>
      <pc:sldMk cId="4228868122" sldId="363"/>
    </pc:sldMkLst>
    <p188:replyLst/>
    <p188:txBody>
      <a:bodyPr/>
      <a:lstStyle/>
      <a:p>
        <a:r>
          <a:rPr lang="en-US"/>
          <a:t>New</a:t>
        </a:r>
      </a:p>
    </p188:txBody>
  </p188:cm>
  <p188:cm id="{0DCF6253-743E-FA46-A6AD-0C9DC5E04A28}" authorId="{5CF4D17D-2A5A-0C7D-3045-55FEF3DF3BE8}" status="resolved" created="2025-04-04T11:54:54.420">
    <pc:sldMkLst xmlns:pc="http://schemas.microsoft.com/office/powerpoint/2013/main/command">
      <pc:docMk/>
      <pc:sldMk cId="4228868122" sldId="363"/>
    </pc:sldMkLst>
    <p188:replyLst>
      <p188:reply id="{907FCA71-EC32-44D2-AD07-FB958855C003}" authorId="{DA5D3B03-E02E-0E82-2905-50B8648B2AE4}" created="2025-04-04T13:20:23.834">
        <p188:txBody>
          <a:bodyPr/>
          <a:lstStyle/>
          <a:p>
            <a:r>
              <a:rPr lang="en-US"/>
              <a:t>CLAIMS</a:t>
            </a:r>
          </a:p>
        </p188:txBody>
      </p188:reply>
      <p188:reply id="{45A14F62-3B9E-4C19-9A66-A212A41C37AC}" authorId="{709D4A8D-7CFB-C58D-6751-03DF6B036009}" created="2025-04-04T15:45:32.238">
        <p188:txBody>
          <a:bodyPr/>
          <a:lstStyle/>
          <a:p>
            <a:r>
              <a:rPr lang="en-US"/>
              <a:t>This is OK</a:t>
            </a:r>
          </a:p>
        </p188:txBody>
      </p188:reply>
    </p188:replyLst>
    <p188:txBody>
      <a:bodyPr/>
      <a:lstStyle/>
      <a:p>
        <a:r>
          <a:rPr lang="en-US"/>
          <a:t>Trader Sync back up for Nate’s TMUS trade
https://share.zight.com/qGu8p2xO</a:t>
        </a:r>
      </a:p>
    </p188:txBody>
  </p188:cm>
</p188:cmLst>
</file>

<file path=ppt/comments/modernComment_16C_AE1579FD.xml><?xml version="1.0" encoding="utf-8"?>
<p188:cmLst xmlns:a="http://schemas.openxmlformats.org/drawingml/2006/main" xmlns:r="http://schemas.openxmlformats.org/officeDocument/2006/relationships" xmlns:p188="http://schemas.microsoft.com/office/powerpoint/2018/8/main">
  <p188:cm id="{074DECC5-DA7B-1746-91CB-37CCD5258D78}" authorId="{5CF4D17D-2A5A-0C7D-3045-55FEF3DF3BE8}" status="resolved" created="2025-04-04T12:06:46.436">
    <pc:sldMkLst xmlns:pc="http://schemas.microsoft.com/office/powerpoint/2013/main/command">
      <pc:docMk/>
      <pc:sldMk cId="2920643069" sldId="364"/>
    </pc:sldMkLst>
    <p188:replyLst>
      <p188:reply id="{AA4335B6-56C2-4BEF-A04E-D570354F6853}" authorId="{DA5D3B03-E02E-0E82-2905-50B8648B2AE4}" created="2025-04-04T14:41:08.729">
        <p188:txBody>
          <a:bodyPr/>
          <a:lstStyle/>
          <a:p>
            <a:r>
              <a:rPr lang="en-US"/>
              <a:t>CLAIMS - Same here, does the RILY trade fit "short floats"?</a:t>
            </a:r>
          </a:p>
        </p188:txBody>
      </p188:reply>
      <p188:reply id="{6E41D5E0-3675-4DC1-B356-C328BD0B9AF6}" authorId="{709D4A8D-7CFB-C58D-6751-03DF6B036009}" created="2025-04-04T16:13:56.852">
        <p188:txBody>
          <a:bodyPr/>
          <a:lstStyle/>
          <a:p>
            <a:r>
              <a:rPr lang="en-US"/>
              <a:t>Yes, based on the squeeze.
Gain is OK</a:t>
            </a:r>
          </a:p>
        </p188:txBody>
      </p188:reply>
    </p188:replyLst>
    <p188:txBody>
      <a:bodyPr/>
      <a:lstStyle/>
      <a:p>
        <a:r>
          <a:rPr lang="en-US"/>
          <a:t>NEW</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7F385E-2650-804C-929E-0C4D242A134F}" type="datetimeFigureOut">
              <a:rPr lang="en-US" smtClean="0"/>
              <a:t>4/4/2025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32239A-F0C4-8B41-B037-A775D0AC8509}" type="slidenum">
              <a:rPr lang="en-US" smtClean="0"/>
              <a:t>‹#›</a:t>
            </a:fld>
            <a:endParaRPr lang="en-US"/>
          </a:p>
        </p:txBody>
      </p:sp>
    </p:spTree>
    <p:extLst>
      <p:ext uri="{BB962C8B-B14F-4D97-AF65-F5344CB8AC3E}">
        <p14:creationId xmlns:p14="http://schemas.microsoft.com/office/powerpoint/2010/main" val="38208834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98EE9E-6470-7341-C147-C0AD9E93B4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75A0DC-AD4B-1462-BF94-3841CF239C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005674-CE13-3481-445F-92A8315B850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8B2C378-2795-D6BE-E634-F5582A66D774}"/>
              </a:ext>
            </a:extLst>
          </p:cNvPr>
          <p:cNvSpPr>
            <a:spLocks noGrp="1"/>
          </p:cNvSpPr>
          <p:nvPr>
            <p:ph type="sldNum" sz="quarter" idx="5"/>
          </p:nvPr>
        </p:nvSpPr>
        <p:spPr/>
        <p:txBody>
          <a:bodyPr/>
          <a:lstStyle/>
          <a:p>
            <a:fld id="{7E32239A-F0C4-8B41-B037-A775D0AC8509}" type="slidenum">
              <a:rPr lang="en-US" smtClean="0"/>
              <a:t>2</a:t>
            </a:fld>
            <a:endParaRPr lang="en-US"/>
          </a:p>
        </p:txBody>
      </p:sp>
    </p:spTree>
    <p:extLst>
      <p:ext uri="{BB962C8B-B14F-4D97-AF65-F5344CB8AC3E}">
        <p14:creationId xmlns:p14="http://schemas.microsoft.com/office/powerpoint/2010/main" val="3922600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B8BE9-C29F-13F8-AF2B-8E732A6BFF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706698-D000-28DD-63F5-2F3C53B901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A536C9-B3C5-4A7D-B935-024FF1FAE6F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660C77C-728E-54A7-A77D-F156D6FC4603}"/>
              </a:ext>
            </a:extLst>
          </p:cNvPr>
          <p:cNvSpPr>
            <a:spLocks noGrp="1"/>
          </p:cNvSpPr>
          <p:nvPr>
            <p:ph type="sldNum" sz="quarter" idx="5"/>
          </p:nvPr>
        </p:nvSpPr>
        <p:spPr/>
        <p:txBody>
          <a:bodyPr/>
          <a:lstStyle/>
          <a:p>
            <a:fld id="{7E32239A-F0C4-8B41-B037-A775D0AC8509}" type="slidenum">
              <a:rPr lang="en-US" smtClean="0"/>
              <a:t>3</a:t>
            </a:fld>
            <a:endParaRPr lang="en-US"/>
          </a:p>
        </p:txBody>
      </p:sp>
    </p:spTree>
    <p:extLst>
      <p:ext uri="{BB962C8B-B14F-4D97-AF65-F5344CB8AC3E}">
        <p14:creationId xmlns:p14="http://schemas.microsoft.com/office/powerpoint/2010/main" val="28837295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73B00F-C42C-6DEB-F32D-3EC52364DD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FCCFA8-5FFA-7A2B-0245-C70D76C096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781A78-529D-2947-0A77-19266474AC2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DCA31C-BDD0-3F5A-4190-BEC31D0DE193}"/>
              </a:ext>
            </a:extLst>
          </p:cNvPr>
          <p:cNvSpPr>
            <a:spLocks noGrp="1"/>
          </p:cNvSpPr>
          <p:nvPr>
            <p:ph type="sldNum" sz="quarter" idx="5"/>
          </p:nvPr>
        </p:nvSpPr>
        <p:spPr/>
        <p:txBody>
          <a:bodyPr/>
          <a:lstStyle/>
          <a:p>
            <a:fld id="{7E32239A-F0C4-8B41-B037-A775D0AC8509}" type="slidenum">
              <a:rPr lang="en-US" smtClean="0"/>
              <a:t>4</a:t>
            </a:fld>
            <a:endParaRPr lang="en-US"/>
          </a:p>
        </p:txBody>
      </p:sp>
    </p:spTree>
    <p:extLst>
      <p:ext uri="{BB962C8B-B14F-4D97-AF65-F5344CB8AC3E}">
        <p14:creationId xmlns:p14="http://schemas.microsoft.com/office/powerpoint/2010/main" val="38473467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32239A-F0C4-8B41-B037-A775D0AC8509}" type="slidenum">
              <a:rPr lang="en-US" smtClean="0"/>
              <a:t>35</a:t>
            </a:fld>
            <a:endParaRPr lang="en-US"/>
          </a:p>
        </p:txBody>
      </p:sp>
    </p:spTree>
    <p:extLst>
      <p:ext uri="{BB962C8B-B14F-4D97-AF65-F5344CB8AC3E}">
        <p14:creationId xmlns:p14="http://schemas.microsoft.com/office/powerpoint/2010/main" val="33311639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32239A-F0C4-8B41-B037-A775D0AC8509}" type="slidenum">
              <a:rPr lang="en-US" smtClean="0"/>
              <a:t>64</a:t>
            </a:fld>
            <a:endParaRPr lang="en-US"/>
          </a:p>
        </p:txBody>
      </p:sp>
    </p:spTree>
    <p:extLst>
      <p:ext uri="{BB962C8B-B14F-4D97-AF65-F5344CB8AC3E}">
        <p14:creationId xmlns:p14="http://schemas.microsoft.com/office/powerpoint/2010/main" val="3681486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32239A-F0C4-8B41-B037-A775D0AC8509}" type="slidenum">
              <a:rPr lang="en-US" smtClean="0"/>
              <a:t>65</a:t>
            </a:fld>
            <a:endParaRPr lang="en-US"/>
          </a:p>
        </p:txBody>
      </p:sp>
    </p:spTree>
    <p:extLst>
      <p:ext uri="{BB962C8B-B14F-4D97-AF65-F5344CB8AC3E}">
        <p14:creationId xmlns:p14="http://schemas.microsoft.com/office/powerpoint/2010/main" val="35980518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32239A-F0C4-8B41-B037-A775D0AC8509}" type="slidenum">
              <a:rPr lang="en-US" smtClean="0"/>
              <a:t>66</a:t>
            </a:fld>
            <a:endParaRPr lang="en-US"/>
          </a:p>
        </p:txBody>
      </p:sp>
    </p:spTree>
    <p:extLst>
      <p:ext uri="{BB962C8B-B14F-4D97-AF65-F5344CB8AC3E}">
        <p14:creationId xmlns:p14="http://schemas.microsoft.com/office/powerpoint/2010/main" val="8829767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A9E89-6F06-DA12-F0D4-790445C32B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5525D22-4639-1ED6-302A-2712384B0F5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A6CB721-8687-9CA3-3295-6A3F9BB04B0C}"/>
              </a:ext>
            </a:extLst>
          </p:cNvPr>
          <p:cNvSpPr>
            <a:spLocks noGrp="1"/>
          </p:cNvSpPr>
          <p:nvPr>
            <p:ph type="dt" sz="half" idx="10"/>
          </p:nvPr>
        </p:nvSpPr>
        <p:spPr/>
        <p:txBody>
          <a:bodyPr/>
          <a:lstStyle/>
          <a:p>
            <a:fld id="{9A55E583-582B-6A44-8040-D00CA44C77CA}" type="datetimeFigureOut">
              <a:rPr lang="en-US" smtClean="0"/>
              <a:t>4/4/2025</a:t>
            </a:fld>
            <a:endParaRPr lang="en-US"/>
          </a:p>
        </p:txBody>
      </p:sp>
      <p:sp>
        <p:nvSpPr>
          <p:cNvPr id="5" name="Footer Placeholder 4">
            <a:extLst>
              <a:ext uri="{FF2B5EF4-FFF2-40B4-BE49-F238E27FC236}">
                <a16:creationId xmlns:a16="http://schemas.microsoft.com/office/drawing/2014/main" id="{9638716F-50B1-6BC1-7ECB-027CED2C8D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470276-3DE5-3D5D-A849-9DEE43AF30A9}"/>
              </a:ext>
            </a:extLst>
          </p:cNvPr>
          <p:cNvSpPr>
            <a:spLocks noGrp="1"/>
          </p:cNvSpPr>
          <p:nvPr>
            <p:ph type="sldNum" sz="quarter" idx="12"/>
          </p:nvPr>
        </p:nvSpPr>
        <p:spPr/>
        <p:txBody>
          <a:bodyPr/>
          <a:lstStyle/>
          <a:p>
            <a:fld id="{54A86FE6-13A3-E34B-8B57-78E220885993}" type="slidenum">
              <a:rPr lang="en-US" smtClean="0"/>
              <a:t>‹#›</a:t>
            </a:fld>
            <a:endParaRPr lang="en-US"/>
          </a:p>
        </p:txBody>
      </p:sp>
    </p:spTree>
    <p:extLst>
      <p:ext uri="{BB962C8B-B14F-4D97-AF65-F5344CB8AC3E}">
        <p14:creationId xmlns:p14="http://schemas.microsoft.com/office/powerpoint/2010/main" val="2082034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D899C-861D-31F1-C9EB-F33FDBD0CDF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3EF284D-A8C0-E6BC-57A8-F8852A68FB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EDD13E-5B18-46AC-97FE-EFA7E1EAD83A}"/>
              </a:ext>
            </a:extLst>
          </p:cNvPr>
          <p:cNvSpPr>
            <a:spLocks noGrp="1"/>
          </p:cNvSpPr>
          <p:nvPr>
            <p:ph type="dt" sz="half" idx="10"/>
          </p:nvPr>
        </p:nvSpPr>
        <p:spPr/>
        <p:txBody>
          <a:bodyPr/>
          <a:lstStyle/>
          <a:p>
            <a:fld id="{9A55E583-582B-6A44-8040-D00CA44C77CA}" type="datetimeFigureOut">
              <a:rPr lang="en-US" smtClean="0"/>
              <a:t>4/4/2025</a:t>
            </a:fld>
            <a:endParaRPr lang="en-US"/>
          </a:p>
        </p:txBody>
      </p:sp>
      <p:sp>
        <p:nvSpPr>
          <p:cNvPr id="5" name="Footer Placeholder 4">
            <a:extLst>
              <a:ext uri="{FF2B5EF4-FFF2-40B4-BE49-F238E27FC236}">
                <a16:creationId xmlns:a16="http://schemas.microsoft.com/office/drawing/2014/main" id="{89A003A5-D8CE-E256-0DD5-AAC40ED9F2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0FA5A2-6F20-C258-30EC-B42F44564722}"/>
              </a:ext>
            </a:extLst>
          </p:cNvPr>
          <p:cNvSpPr>
            <a:spLocks noGrp="1"/>
          </p:cNvSpPr>
          <p:nvPr>
            <p:ph type="sldNum" sz="quarter" idx="12"/>
          </p:nvPr>
        </p:nvSpPr>
        <p:spPr/>
        <p:txBody>
          <a:bodyPr/>
          <a:lstStyle/>
          <a:p>
            <a:fld id="{54A86FE6-13A3-E34B-8B57-78E220885993}" type="slidenum">
              <a:rPr lang="en-US" smtClean="0"/>
              <a:t>‹#›</a:t>
            </a:fld>
            <a:endParaRPr lang="en-US"/>
          </a:p>
        </p:txBody>
      </p:sp>
    </p:spTree>
    <p:extLst>
      <p:ext uri="{BB962C8B-B14F-4D97-AF65-F5344CB8AC3E}">
        <p14:creationId xmlns:p14="http://schemas.microsoft.com/office/powerpoint/2010/main" val="11557558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1E1B0B3-5191-12C8-7842-AFB48FE829B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C0B0575-D3DD-C79F-9E55-5666E864238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D72825-07C3-C36D-A455-28FCFBF75F41}"/>
              </a:ext>
            </a:extLst>
          </p:cNvPr>
          <p:cNvSpPr>
            <a:spLocks noGrp="1"/>
          </p:cNvSpPr>
          <p:nvPr>
            <p:ph type="dt" sz="half" idx="10"/>
          </p:nvPr>
        </p:nvSpPr>
        <p:spPr/>
        <p:txBody>
          <a:bodyPr/>
          <a:lstStyle/>
          <a:p>
            <a:fld id="{9A55E583-582B-6A44-8040-D00CA44C77CA}" type="datetimeFigureOut">
              <a:rPr lang="en-US" smtClean="0"/>
              <a:t>4/4/2025</a:t>
            </a:fld>
            <a:endParaRPr lang="en-US"/>
          </a:p>
        </p:txBody>
      </p:sp>
      <p:sp>
        <p:nvSpPr>
          <p:cNvPr id="5" name="Footer Placeholder 4">
            <a:extLst>
              <a:ext uri="{FF2B5EF4-FFF2-40B4-BE49-F238E27FC236}">
                <a16:creationId xmlns:a16="http://schemas.microsoft.com/office/drawing/2014/main" id="{3323D755-54A3-76C9-FD2C-34D74C976A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597FA0-7C75-717E-F025-3069A467DA4A}"/>
              </a:ext>
            </a:extLst>
          </p:cNvPr>
          <p:cNvSpPr>
            <a:spLocks noGrp="1"/>
          </p:cNvSpPr>
          <p:nvPr>
            <p:ph type="sldNum" sz="quarter" idx="12"/>
          </p:nvPr>
        </p:nvSpPr>
        <p:spPr/>
        <p:txBody>
          <a:bodyPr/>
          <a:lstStyle/>
          <a:p>
            <a:fld id="{54A86FE6-13A3-E34B-8B57-78E220885993}" type="slidenum">
              <a:rPr lang="en-US" smtClean="0"/>
              <a:t>‹#›</a:t>
            </a:fld>
            <a:endParaRPr lang="en-US"/>
          </a:p>
        </p:txBody>
      </p:sp>
    </p:spTree>
    <p:extLst>
      <p:ext uri="{BB962C8B-B14F-4D97-AF65-F5344CB8AC3E}">
        <p14:creationId xmlns:p14="http://schemas.microsoft.com/office/powerpoint/2010/main" val="2035525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8C3D0-AA61-7465-66DB-CC6DB0AD99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74F1C2A-6FF5-0A5A-70C3-EDCFBB421ED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94073E-07F4-3B59-341A-3631E07771AF}"/>
              </a:ext>
            </a:extLst>
          </p:cNvPr>
          <p:cNvSpPr>
            <a:spLocks noGrp="1"/>
          </p:cNvSpPr>
          <p:nvPr>
            <p:ph type="dt" sz="half" idx="10"/>
          </p:nvPr>
        </p:nvSpPr>
        <p:spPr/>
        <p:txBody>
          <a:bodyPr/>
          <a:lstStyle/>
          <a:p>
            <a:fld id="{9A55E583-582B-6A44-8040-D00CA44C77CA}" type="datetimeFigureOut">
              <a:rPr lang="en-US" smtClean="0"/>
              <a:t>4/4/2025</a:t>
            </a:fld>
            <a:endParaRPr lang="en-US"/>
          </a:p>
        </p:txBody>
      </p:sp>
      <p:sp>
        <p:nvSpPr>
          <p:cNvPr id="5" name="Footer Placeholder 4">
            <a:extLst>
              <a:ext uri="{FF2B5EF4-FFF2-40B4-BE49-F238E27FC236}">
                <a16:creationId xmlns:a16="http://schemas.microsoft.com/office/drawing/2014/main" id="{63762820-1FA4-BEFA-96D8-BACA6CC991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FA815C-FB56-F5BD-50C4-468CCA7E31EA}"/>
              </a:ext>
            </a:extLst>
          </p:cNvPr>
          <p:cNvSpPr>
            <a:spLocks noGrp="1"/>
          </p:cNvSpPr>
          <p:nvPr>
            <p:ph type="sldNum" sz="quarter" idx="12"/>
          </p:nvPr>
        </p:nvSpPr>
        <p:spPr/>
        <p:txBody>
          <a:bodyPr/>
          <a:lstStyle/>
          <a:p>
            <a:fld id="{54A86FE6-13A3-E34B-8B57-78E220885993}" type="slidenum">
              <a:rPr lang="en-US" smtClean="0"/>
              <a:t>‹#›</a:t>
            </a:fld>
            <a:endParaRPr lang="en-US"/>
          </a:p>
        </p:txBody>
      </p:sp>
    </p:spTree>
    <p:extLst>
      <p:ext uri="{BB962C8B-B14F-4D97-AF65-F5344CB8AC3E}">
        <p14:creationId xmlns:p14="http://schemas.microsoft.com/office/powerpoint/2010/main" val="29097343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5FF78-07F3-45AE-E946-72FBD815DD6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17A2F72-3F07-B52D-D466-E00CCB4F50F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65E57BC-485F-2CA4-236D-D71DF8D5AB66}"/>
              </a:ext>
            </a:extLst>
          </p:cNvPr>
          <p:cNvSpPr>
            <a:spLocks noGrp="1"/>
          </p:cNvSpPr>
          <p:nvPr>
            <p:ph type="dt" sz="half" idx="10"/>
          </p:nvPr>
        </p:nvSpPr>
        <p:spPr/>
        <p:txBody>
          <a:bodyPr/>
          <a:lstStyle/>
          <a:p>
            <a:fld id="{9A55E583-582B-6A44-8040-D00CA44C77CA}" type="datetimeFigureOut">
              <a:rPr lang="en-US" smtClean="0"/>
              <a:t>4/4/2025</a:t>
            </a:fld>
            <a:endParaRPr lang="en-US"/>
          </a:p>
        </p:txBody>
      </p:sp>
      <p:sp>
        <p:nvSpPr>
          <p:cNvPr id="5" name="Footer Placeholder 4">
            <a:extLst>
              <a:ext uri="{FF2B5EF4-FFF2-40B4-BE49-F238E27FC236}">
                <a16:creationId xmlns:a16="http://schemas.microsoft.com/office/drawing/2014/main" id="{FA82ED60-18EB-A8ED-03E1-D3613A8429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B1BC49-18DC-DC3C-F12A-94AC056AB64D}"/>
              </a:ext>
            </a:extLst>
          </p:cNvPr>
          <p:cNvSpPr>
            <a:spLocks noGrp="1"/>
          </p:cNvSpPr>
          <p:nvPr>
            <p:ph type="sldNum" sz="quarter" idx="12"/>
          </p:nvPr>
        </p:nvSpPr>
        <p:spPr/>
        <p:txBody>
          <a:bodyPr/>
          <a:lstStyle/>
          <a:p>
            <a:fld id="{54A86FE6-13A3-E34B-8B57-78E220885993}" type="slidenum">
              <a:rPr lang="en-US" smtClean="0"/>
              <a:t>‹#›</a:t>
            </a:fld>
            <a:endParaRPr lang="en-US"/>
          </a:p>
        </p:txBody>
      </p:sp>
    </p:spTree>
    <p:extLst>
      <p:ext uri="{BB962C8B-B14F-4D97-AF65-F5344CB8AC3E}">
        <p14:creationId xmlns:p14="http://schemas.microsoft.com/office/powerpoint/2010/main" val="20303158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D602F-EF79-D7BC-5999-981F9B45F5E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C2C5E21-33EB-934B-71BF-573B644EFFB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C7899E5-D74B-D3D9-3D3D-41675581DF5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D6119C8-0E9A-454D-530E-26EF6E0A6C8A}"/>
              </a:ext>
            </a:extLst>
          </p:cNvPr>
          <p:cNvSpPr>
            <a:spLocks noGrp="1"/>
          </p:cNvSpPr>
          <p:nvPr>
            <p:ph type="dt" sz="half" idx="10"/>
          </p:nvPr>
        </p:nvSpPr>
        <p:spPr/>
        <p:txBody>
          <a:bodyPr/>
          <a:lstStyle/>
          <a:p>
            <a:fld id="{9A55E583-582B-6A44-8040-D00CA44C77CA}" type="datetimeFigureOut">
              <a:rPr lang="en-US" smtClean="0"/>
              <a:t>4/4/2025</a:t>
            </a:fld>
            <a:endParaRPr lang="en-US"/>
          </a:p>
        </p:txBody>
      </p:sp>
      <p:sp>
        <p:nvSpPr>
          <p:cNvPr id="6" name="Footer Placeholder 5">
            <a:extLst>
              <a:ext uri="{FF2B5EF4-FFF2-40B4-BE49-F238E27FC236}">
                <a16:creationId xmlns:a16="http://schemas.microsoft.com/office/drawing/2014/main" id="{2A2C99BB-BDA5-A69B-FF22-CA59A060E2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1FAB1F-9764-50E4-EB99-B85E93197B39}"/>
              </a:ext>
            </a:extLst>
          </p:cNvPr>
          <p:cNvSpPr>
            <a:spLocks noGrp="1"/>
          </p:cNvSpPr>
          <p:nvPr>
            <p:ph type="sldNum" sz="quarter" idx="12"/>
          </p:nvPr>
        </p:nvSpPr>
        <p:spPr/>
        <p:txBody>
          <a:bodyPr/>
          <a:lstStyle/>
          <a:p>
            <a:fld id="{54A86FE6-13A3-E34B-8B57-78E220885993}" type="slidenum">
              <a:rPr lang="en-US" smtClean="0"/>
              <a:t>‹#›</a:t>
            </a:fld>
            <a:endParaRPr lang="en-US"/>
          </a:p>
        </p:txBody>
      </p:sp>
    </p:spTree>
    <p:extLst>
      <p:ext uri="{BB962C8B-B14F-4D97-AF65-F5344CB8AC3E}">
        <p14:creationId xmlns:p14="http://schemas.microsoft.com/office/powerpoint/2010/main" val="1990075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82DBD-AC5E-9028-25C5-E88D7834B29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52AD04F-2F7D-8000-1315-B24B78867B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9BFE8F1-28C1-4E69-6A4F-DEF4CFD8668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B574BA0-DDF5-C507-5B0D-6FB0C5DE4B5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E8F9F9F-905C-54AA-D3A5-4C34D6901DC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36B8915-8216-6568-A9FC-F3BC989C55C8}"/>
              </a:ext>
            </a:extLst>
          </p:cNvPr>
          <p:cNvSpPr>
            <a:spLocks noGrp="1"/>
          </p:cNvSpPr>
          <p:nvPr>
            <p:ph type="dt" sz="half" idx="10"/>
          </p:nvPr>
        </p:nvSpPr>
        <p:spPr/>
        <p:txBody>
          <a:bodyPr/>
          <a:lstStyle/>
          <a:p>
            <a:fld id="{9A55E583-582B-6A44-8040-D00CA44C77CA}" type="datetimeFigureOut">
              <a:rPr lang="en-US" smtClean="0"/>
              <a:t>4/4/2025</a:t>
            </a:fld>
            <a:endParaRPr lang="en-US"/>
          </a:p>
        </p:txBody>
      </p:sp>
      <p:sp>
        <p:nvSpPr>
          <p:cNvPr id="8" name="Footer Placeholder 7">
            <a:extLst>
              <a:ext uri="{FF2B5EF4-FFF2-40B4-BE49-F238E27FC236}">
                <a16:creationId xmlns:a16="http://schemas.microsoft.com/office/drawing/2014/main" id="{E13CC8FC-CF05-52A7-0420-351AAB5DDF6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883C242-47AE-FC6D-2169-C23DA818EA08}"/>
              </a:ext>
            </a:extLst>
          </p:cNvPr>
          <p:cNvSpPr>
            <a:spLocks noGrp="1"/>
          </p:cNvSpPr>
          <p:nvPr>
            <p:ph type="sldNum" sz="quarter" idx="12"/>
          </p:nvPr>
        </p:nvSpPr>
        <p:spPr/>
        <p:txBody>
          <a:bodyPr/>
          <a:lstStyle/>
          <a:p>
            <a:fld id="{54A86FE6-13A3-E34B-8B57-78E220885993}" type="slidenum">
              <a:rPr lang="en-US" smtClean="0"/>
              <a:t>‹#›</a:t>
            </a:fld>
            <a:endParaRPr lang="en-US"/>
          </a:p>
        </p:txBody>
      </p:sp>
    </p:spTree>
    <p:extLst>
      <p:ext uri="{BB962C8B-B14F-4D97-AF65-F5344CB8AC3E}">
        <p14:creationId xmlns:p14="http://schemas.microsoft.com/office/powerpoint/2010/main" val="4015681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50768-DF95-F9C1-BB8A-CFE10A739B9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836DE4F-DBF0-E0F3-F50C-35B3B554C34A}"/>
              </a:ext>
            </a:extLst>
          </p:cNvPr>
          <p:cNvSpPr>
            <a:spLocks noGrp="1"/>
          </p:cNvSpPr>
          <p:nvPr>
            <p:ph type="dt" sz="half" idx="10"/>
          </p:nvPr>
        </p:nvSpPr>
        <p:spPr/>
        <p:txBody>
          <a:bodyPr/>
          <a:lstStyle/>
          <a:p>
            <a:fld id="{9A55E583-582B-6A44-8040-D00CA44C77CA}" type="datetimeFigureOut">
              <a:rPr lang="en-US" smtClean="0"/>
              <a:t>4/4/2025</a:t>
            </a:fld>
            <a:endParaRPr lang="en-US"/>
          </a:p>
        </p:txBody>
      </p:sp>
      <p:sp>
        <p:nvSpPr>
          <p:cNvPr id="4" name="Footer Placeholder 3">
            <a:extLst>
              <a:ext uri="{FF2B5EF4-FFF2-40B4-BE49-F238E27FC236}">
                <a16:creationId xmlns:a16="http://schemas.microsoft.com/office/drawing/2014/main" id="{3F1CC8EB-DCA7-0956-B5EE-2DD85730124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E743D52-0F9D-D2A9-7A5A-7C9F51BDA3D2}"/>
              </a:ext>
            </a:extLst>
          </p:cNvPr>
          <p:cNvSpPr>
            <a:spLocks noGrp="1"/>
          </p:cNvSpPr>
          <p:nvPr>
            <p:ph type="sldNum" sz="quarter" idx="12"/>
          </p:nvPr>
        </p:nvSpPr>
        <p:spPr/>
        <p:txBody>
          <a:bodyPr/>
          <a:lstStyle/>
          <a:p>
            <a:fld id="{54A86FE6-13A3-E34B-8B57-78E220885993}" type="slidenum">
              <a:rPr lang="en-US" smtClean="0"/>
              <a:t>‹#›</a:t>
            </a:fld>
            <a:endParaRPr lang="en-US"/>
          </a:p>
        </p:txBody>
      </p:sp>
    </p:spTree>
    <p:extLst>
      <p:ext uri="{BB962C8B-B14F-4D97-AF65-F5344CB8AC3E}">
        <p14:creationId xmlns:p14="http://schemas.microsoft.com/office/powerpoint/2010/main" val="4263988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40DE25A-7F50-F52F-E17A-87E89AAEF524}"/>
              </a:ext>
            </a:extLst>
          </p:cNvPr>
          <p:cNvSpPr>
            <a:spLocks noGrp="1"/>
          </p:cNvSpPr>
          <p:nvPr>
            <p:ph type="dt" sz="half" idx="10"/>
          </p:nvPr>
        </p:nvSpPr>
        <p:spPr/>
        <p:txBody>
          <a:bodyPr/>
          <a:lstStyle/>
          <a:p>
            <a:fld id="{9A55E583-582B-6A44-8040-D00CA44C77CA}" type="datetimeFigureOut">
              <a:rPr lang="en-US" smtClean="0"/>
              <a:t>4/4/2025</a:t>
            </a:fld>
            <a:endParaRPr lang="en-US"/>
          </a:p>
        </p:txBody>
      </p:sp>
      <p:sp>
        <p:nvSpPr>
          <p:cNvPr id="3" name="Footer Placeholder 2">
            <a:extLst>
              <a:ext uri="{FF2B5EF4-FFF2-40B4-BE49-F238E27FC236}">
                <a16:creationId xmlns:a16="http://schemas.microsoft.com/office/drawing/2014/main" id="{C6DA10CC-3086-4D7D-1BEB-701CCEACC28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9DFA7BB-F90D-6059-F79A-D85ECA9E6A52}"/>
              </a:ext>
            </a:extLst>
          </p:cNvPr>
          <p:cNvSpPr>
            <a:spLocks noGrp="1"/>
          </p:cNvSpPr>
          <p:nvPr>
            <p:ph type="sldNum" sz="quarter" idx="12"/>
          </p:nvPr>
        </p:nvSpPr>
        <p:spPr/>
        <p:txBody>
          <a:bodyPr/>
          <a:lstStyle/>
          <a:p>
            <a:fld id="{54A86FE6-13A3-E34B-8B57-78E220885993}" type="slidenum">
              <a:rPr lang="en-US" smtClean="0"/>
              <a:t>‹#›</a:t>
            </a:fld>
            <a:endParaRPr lang="en-US"/>
          </a:p>
        </p:txBody>
      </p:sp>
    </p:spTree>
    <p:extLst>
      <p:ext uri="{BB962C8B-B14F-4D97-AF65-F5344CB8AC3E}">
        <p14:creationId xmlns:p14="http://schemas.microsoft.com/office/powerpoint/2010/main" val="395631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5AB8A-B40F-080A-5EDA-5E764E9133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94AEA10-3188-E644-DFD9-1EEA0420CC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ECE4DD-7990-23EB-F27E-0A4058C463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CEF3FB-A8B7-09DF-6E1C-AF7D28481AA5}"/>
              </a:ext>
            </a:extLst>
          </p:cNvPr>
          <p:cNvSpPr>
            <a:spLocks noGrp="1"/>
          </p:cNvSpPr>
          <p:nvPr>
            <p:ph type="dt" sz="half" idx="10"/>
          </p:nvPr>
        </p:nvSpPr>
        <p:spPr/>
        <p:txBody>
          <a:bodyPr/>
          <a:lstStyle/>
          <a:p>
            <a:fld id="{9A55E583-582B-6A44-8040-D00CA44C77CA}" type="datetimeFigureOut">
              <a:rPr lang="en-US" smtClean="0"/>
              <a:t>4/4/2025</a:t>
            </a:fld>
            <a:endParaRPr lang="en-US"/>
          </a:p>
        </p:txBody>
      </p:sp>
      <p:sp>
        <p:nvSpPr>
          <p:cNvPr id="6" name="Footer Placeholder 5">
            <a:extLst>
              <a:ext uri="{FF2B5EF4-FFF2-40B4-BE49-F238E27FC236}">
                <a16:creationId xmlns:a16="http://schemas.microsoft.com/office/drawing/2014/main" id="{2AC66940-C38C-2FE7-EE7D-A712608A61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F8B4FB-68DC-4FA9-FE23-E306CDA5132F}"/>
              </a:ext>
            </a:extLst>
          </p:cNvPr>
          <p:cNvSpPr>
            <a:spLocks noGrp="1"/>
          </p:cNvSpPr>
          <p:nvPr>
            <p:ph type="sldNum" sz="quarter" idx="12"/>
          </p:nvPr>
        </p:nvSpPr>
        <p:spPr/>
        <p:txBody>
          <a:bodyPr/>
          <a:lstStyle/>
          <a:p>
            <a:fld id="{54A86FE6-13A3-E34B-8B57-78E220885993}" type="slidenum">
              <a:rPr lang="en-US" smtClean="0"/>
              <a:t>‹#›</a:t>
            </a:fld>
            <a:endParaRPr lang="en-US"/>
          </a:p>
        </p:txBody>
      </p:sp>
    </p:spTree>
    <p:extLst>
      <p:ext uri="{BB962C8B-B14F-4D97-AF65-F5344CB8AC3E}">
        <p14:creationId xmlns:p14="http://schemas.microsoft.com/office/powerpoint/2010/main" val="42736419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990B7-6A1B-CFB4-4698-FA22D35E2C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1FC2888-A112-13C3-22C6-967435290AA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9922D2-8D60-416B-8548-18CC3AFD62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46E3560-936C-FA80-BC1C-0DB3C0846EB8}"/>
              </a:ext>
            </a:extLst>
          </p:cNvPr>
          <p:cNvSpPr>
            <a:spLocks noGrp="1"/>
          </p:cNvSpPr>
          <p:nvPr>
            <p:ph type="dt" sz="half" idx="10"/>
          </p:nvPr>
        </p:nvSpPr>
        <p:spPr/>
        <p:txBody>
          <a:bodyPr/>
          <a:lstStyle/>
          <a:p>
            <a:fld id="{9A55E583-582B-6A44-8040-D00CA44C77CA}" type="datetimeFigureOut">
              <a:rPr lang="en-US" smtClean="0"/>
              <a:t>4/4/2025</a:t>
            </a:fld>
            <a:endParaRPr lang="en-US"/>
          </a:p>
        </p:txBody>
      </p:sp>
      <p:sp>
        <p:nvSpPr>
          <p:cNvPr id="6" name="Footer Placeholder 5">
            <a:extLst>
              <a:ext uri="{FF2B5EF4-FFF2-40B4-BE49-F238E27FC236}">
                <a16:creationId xmlns:a16="http://schemas.microsoft.com/office/drawing/2014/main" id="{934562D8-FBBA-E073-E7E0-A6FE9B38E50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17BE8D-D031-47AC-5F71-BB7C07F3429E}"/>
              </a:ext>
            </a:extLst>
          </p:cNvPr>
          <p:cNvSpPr>
            <a:spLocks noGrp="1"/>
          </p:cNvSpPr>
          <p:nvPr>
            <p:ph type="sldNum" sz="quarter" idx="12"/>
          </p:nvPr>
        </p:nvSpPr>
        <p:spPr/>
        <p:txBody>
          <a:bodyPr/>
          <a:lstStyle/>
          <a:p>
            <a:fld id="{54A86FE6-13A3-E34B-8B57-78E220885993}" type="slidenum">
              <a:rPr lang="en-US" smtClean="0"/>
              <a:t>‹#›</a:t>
            </a:fld>
            <a:endParaRPr lang="en-US"/>
          </a:p>
        </p:txBody>
      </p:sp>
    </p:spTree>
    <p:extLst>
      <p:ext uri="{BB962C8B-B14F-4D97-AF65-F5344CB8AC3E}">
        <p14:creationId xmlns:p14="http://schemas.microsoft.com/office/powerpoint/2010/main" val="20220872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7D8FC0E-7BAC-BFB4-0B10-E9CD64B380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1D57A23-A3C4-6223-5944-C4F56A215A3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F99752-9B7F-4012-160A-18FF2E978F2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55E583-582B-6A44-8040-D00CA44C77CA}" type="datetimeFigureOut">
              <a:rPr lang="en-US" smtClean="0"/>
              <a:t>4/4/2025</a:t>
            </a:fld>
            <a:endParaRPr lang="en-US"/>
          </a:p>
        </p:txBody>
      </p:sp>
      <p:sp>
        <p:nvSpPr>
          <p:cNvPr id="5" name="Footer Placeholder 4">
            <a:extLst>
              <a:ext uri="{FF2B5EF4-FFF2-40B4-BE49-F238E27FC236}">
                <a16:creationId xmlns:a16="http://schemas.microsoft.com/office/drawing/2014/main" id="{F06B68DB-019B-35EA-CC1B-00637A2A70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B7275A9-1D35-BEDE-25C6-BE439A9689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A86FE6-13A3-E34B-8B57-78E220885993}" type="slidenum">
              <a:rPr lang="en-US" smtClean="0"/>
              <a:t>‹#›</a:t>
            </a:fld>
            <a:endParaRPr lang="en-US"/>
          </a:p>
        </p:txBody>
      </p:sp>
    </p:spTree>
    <p:extLst>
      <p:ext uri="{BB962C8B-B14F-4D97-AF65-F5344CB8AC3E}">
        <p14:creationId xmlns:p14="http://schemas.microsoft.com/office/powerpoint/2010/main" val="32416902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microsoft.com/office/2018/10/relationships/comments" Target="../comments/modernComment_100_3EC711DB.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microsoft.com/office/2018/10/relationships/comments" Target="../comments/modernComment_10A_2C36095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microsoft.com/office/2018/10/relationships/comments" Target="../comments/modernComment_11B_8076EB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microsoft.com/office/2018/10/relationships/comments" Target="../comments/modernComment_115_3EBD171C.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microsoft.com/office/2018/10/relationships/comments" Target="../comments/modernComment_151_E26204C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18/10/relationships/comments" Target="../comments/modernComment_166_84931AC0.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microsoft.com/office/2018/10/relationships/comments" Target="../comments/modernComment_11F_3AA0CE7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microsoft.com/office/2018/10/relationships/comments" Target="../comments/modernComment_124_90F056BF.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microsoft.com/office/2018/10/relationships/comments" Target="../comments/modernComment_16B_FC0F681A.xml"/><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3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microsoft.com/office/2018/10/relationships/comments" Target="../comments/modernComment_128_96B1C3CE.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microsoft.com/office/2018/10/relationships/comments" Target="../comments/modernComment_12D_C8F0138B.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18/10/relationships/comments" Target="../comments/modernComment_167_CD682A8A.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4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2.jpeg"/><Relationship Id="rId2" Type="http://schemas.microsoft.com/office/2018/10/relationships/comments" Target="../comments/modernComment_15B_54EBFA8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5.jpg"/></Relationships>
</file>

<file path=ppt/slides/_rels/slide44.xml.rels><?xml version="1.0" encoding="UTF-8" standalone="yes"?>
<Relationships xmlns="http://schemas.openxmlformats.org/package/2006/relationships"><Relationship Id="rId2" Type="http://schemas.microsoft.com/office/2018/10/relationships/comments" Target="../comments/modernComment_163_8F3DC17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1.jpeg"/><Relationship Id="rId2" Type="http://schemas.microsoft.com/office/2018/10/relationships/comments" Target="../comments/modernComment_16C_AE1579FD.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microsoft.com/office/2018/10/relationships/comments" Target="../comments/modernComment_169_4C6FAFCF.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microsoft.com/office/2018/10/relationships/comments" Target="../comments/modernComment_162_2ED42A6F.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microsoft.com/office/2018/10/relationships/comments" Target="../comments/modernComment_142_9078D1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microsoft.com/office/2018/10/relationships/comments" Target="../comments/modernComment_143_4C5C0598.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microsoft.com/office/2018/10/relationships/comments" Target="../comments/modernComment_144_30C0A5C.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microsoft.com/office/2018/10/relationships/comments" Target="../comments/modernComment_103_751299F9.xml"/><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4.jpg"/></Relationships>
</file>

<file path=ppt/slides/_rels/slide6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7.png"/><Relationship Id="rId2" Type="http://schemas.microsoft.com/office/2018/10/relationships/comments" Target="../comments/modernComment_14C_C8A6FEAF.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6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6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52.png"/></Relationships>
</file>

<file path=ppt/slides/_rels/slide6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52.pn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microsoft.com/office/2018/10/relationships/comments" Target="../comments/modernComment_168_57A8301B.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microsoft.com/office/2018/10/relationships/comments" Target="../comments/modernComment_108_CF9ADA0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D386C19-CFEF-CA87-83CD-838197AFCFE8}"/>
              </a:ext>
            </a:extLst>
          </p:cNvPr>
          <p:cNvSpPr/>
          <p:nvPr/>
        </p:nvSpPr>
        <p:spPr>
          <a:xfrm>
            <a:off x="0" y="3671100"/>
            <a:ext cx="12192000" cy="136226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9264A53-FC6C-7B4B-D848-D8217E4C3D3F}"/>
              </a:ext>
            </a:extLst>
          </p:cNvPr>
          <p:cNvSpPr txBox="1"/>
          <p:nvPr/>
        </p:nvSpPr>
        <p:spPr>
          <a:xfrm>
            <a:off x="1095972" y="3905956"/>
            <a:ext cx="10000056" cy="892552"/>
          </a:xfrm>
          <a:prstGeom prst="rect">
            <a:avLst/>
          </a:prstGeom>
          <a:noFill/>
        </p:spPr>
        <p:txBody>
          <a:bodyPr wrap="square" rtlCol="0">
            <a:spAutoFit/>
          </a:bodyPr>
          <a:lstStyle/>
          <a:p>
            <a:pPr algn="ctr"/>
            <a:r>
              <a:rPr lang="en-US" sz="2600" b="1" dirty="0">
                <a:solidFill>
                  <a:sysClr val="windowText" lastClr="000000"/>
                </a:solidFill>
                <a:latin typeface="Montserrat" pitchFamily="2" charset="77"/>
              </a:rPr>
              <a:t>Discover how to find MASSIVE trade setups in this chaotic market using the power of AI</a:t>
            </a:r>
          </a:p>
        </p:txBody>
      </p:sp>
      <p:pic>
        <p:nvPicPr>
          <p:cNvPr id="4" name="Picture 3" descr="A black background with white text&#10;&#10;AI-generated content may be incorrect.">
            <a:extLst>
              <a:ext uri="{FF2B5EF4-FFF2-40B4-BE49-F238E27FC236}">
                <a16:creationId xmlns:a16="http://schemas.microsoft.com/office/drawing/2014/main" id="{397E9109-28E0-E36B-0307-55BD9828973E}"/>
              </a:ext>
            </a:extLst>
          </p:cNvPr>
          <p:cNvPicPr>
            <a:picLocks noChangeAspect="1"/>
          </p:cNvPicPr>
          <p:nvPr/>
        </p:nvPicPr>
        <p:blipFill>
          <a:blip r:embed="rId4"/>
          <a:stretch>
            <a:fillRect/>
          </a:stretch>
        </p:blipFill>
        <p:spPr>
          <a:xfrm>
            <a:off x="1686941" y="1202823"/>
            <a:ext cx="8818118" cy="1984077"/>
          </a:xfrm>
          <a:prstGeom prst="rect">
            <a:avLst/>
          </a:prstGeom>
        </p:spPr>
      </p:pic>
    </p:spTree>
    <p:extLst>
      <p:ext uri="{BB962C8B-B14F-4D97-AF65-F5344CB8AC3E}">
        <p14:creationId xmlns:p14="http://schemas.microsoft.com/office/powerpoint/2010/main" val="1053233627"/>
      </p:ext>
    </p:extLst>
  </p:cSld>
  <p:clrMapOvr>
    <a:masterClrMapping/>
  </p:clrMapOvr>
  <p:extLst>
    <p:ext uri="{6950BFC3-D8DA-4A85-94F7-54DA5524770B}">
      <p188:commentRel xmlns:p188="http://schemas.microsoft.com/office/powerpoint/2018/8/main" r:id="rId2"/>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741406" y="362693"/>
            <a:ext cx="11121068" cy="965696"/>
          </a:xfrm>
        </p:spPr>
        <p:txBody>
          <a:bodyPr>
            <a:normAutofit fontScale="90000"/>
          </a:bodyPr>
          <a:lstStyle/>
          <a:p>
            <a:r>
              <a:rPr lang="en-US" sz="4400" b="1" dirty="0">
                <a:solidFill>
                  <a:srgbClr val="161B6D"/>
                </a:solidFill>
                <a:latin typeface="Montserrat ExtraBold" pitchFamily="2" charset="77"/>
                <a:cs typeface="Rubik" pitchFamily="2" charset="-79"/>
              </a:rPr>
              <a:t>Developed by our very own Millionaire Trader Nate Bear...</a:t>
            </a:r>
            <a:endParaRPr lang="en-US" b="1" dirty="0">
              <a:solidFill>
                <a:srgbClr val="161B6D"/>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741406" y="1560252"/>
            <a:ext cx="7586668" cy="4168521"/>
          </a:xfrm>
        </p:spPr>
        <p:txBody>
          <a:bodyPr anchor="t">
            <a:noAutofit/>
          </a:bodyPr>
          <a:lstStyle/>
          <a:p>
            <a:pPr>
              <a:lnSpc>
                <a:spcPct val="100000"/>
              </a:lnSpc>
              <a:spcBef>
                <a:spcPts val="2800"/>
              </a:spcBef>
              <a:buClr>
                <a:srgbClr val="161B6D"/>
              </a:buClr>
              <a:buSzPct val="75000"/>
            </a:pPr>
            <a:r>
              <a:rPr lang="en-US" dirty="0">
                <a:latin typeface="Montserrat Medium" pitchFamily="2" charset="77"/>
                <a:cs typeface="Rubik" pitchFamily="2" charset="-79"/>
              </a:rPr>
              <a:t>Former Construction Worker </a:t>
            </a:r>
            <a:br>
              <a:rPr lang="en-US" dirty="0">
                <a:latin typeface="Montserrat Medium" pitchFamily="2" charset="77"/>
                <a:cs typeface="Rubik" pitchFamily="2" charset="-79"/>
              </a:rPr>
            </a:br>
            <a:r>
              <a:rPr lang="en-US" dirty="0">
                <a:latin typeface="Montserrat Medium" pitchFamily="2" charset="77"/>
                <a:cs typeface="Rubik" pitchFamily="2" charset="-79"/>
              </a:rPr>
              <a:t>To Pro Trader</a:t>
            </a:r>
          </a:p>
          <a:p>
            <a:pPr>
              <a:lnSpc>
                <a:spcPct val="100000"/>
              </a:lnSpc>
              <a:spcBef>
                <a:spcPts val="2800"/>
              </a:spcBef>
              <a:buClr>
                <a:srgbClr val="161B6D"/>
              </a:buClr>
              <a:buSzPct val="75000"/>
            </a:pPr>
            <a:r>
              <a:rPr lang="en-US" dirty="0">
                <a:latin typeface="Montserrat Medium" pitchFamily="2" charset="77"/>
                <a:cs typeface="Rubik" pitchFamily="2" charset="-79"/>
              </a:rPr>
              <a:t>Turned </a:t>
            </a:r>
            <a:r>
              <a:rPr lang="en-US" b="1" dirty="0">
                <a:solidFill>
                  <a:srgbClr val="16B7A7"/>
                </a:solidFill>
                <a:latin typeface="Montserrat ExtraBold" pitchFamily="2" charset="77"/>
                <a:cs typeface="Rubik" pitchFamily="2" charset="-79"/>
              </a:rPr>
              <a:t>$37k into $2.7 Million </a:t>
            </a:r>
            <a:br>
              <a:rPr lang="en-US" b="1" dirty="0">
                <a:solidFill>
                  <a:srgbClr val="16B7A7"/>
                </a:solidFill>
                <a:latin typeface="Montserrat ExtraBold" pitchFamily="2" charset="77"/>
                <a:cs typeface="Rubik" pitchFamily="2" charset="-79"/>
              </a:rPr>
            </a:br>
            <a:r>
              <a:rPr lang="en-US" dirty="0">
                <a:latin typeface="Montserrat Medium" pitchFamily="2" charset="77"/>
                <a:cs typeface="Rubik" pitchFamily="2" charset="-79"/>
              </a:rPr>
              <a:t>(7,127% Total Return) in 4 years!</a:t>
            </a:r>
          </a:p>
          <a:p>
            <a:pPr>
              <a:lnSpc>
                <a:spcPct val="100000"/>
              </a:lnSpc>
              <a:spcBef>
                <a:spcPts val="2800"/>
              </a:spcBef>
              <a:buClr>
                <a:srgbClr val="161B6D"/>
              </a:buClr>
              <a:buSzPct val="75000"/>
            </a:pPr>
            <a:r>
              <a:rPr lang="en-US" dirty="0">
                <a:latin typeface="Montserrat Medium" pitchFamily="2" charset="77"/>
                <a:cs typeface="Rubik" pitchFamily="2" charset="-79"/>
              </a:rPr>
              <a:t>Teaches his winning strategies to thousands of Americans each day</a:t>
            </a:r>
          </a:p>
          <a:p>
            <a:pPr>
              <a:lnSpc>
                <a:spcPct val="100000"/>
              </a:lnSpc>
              <a:spcBef>
                <a:spcPts val="2800"/>
              </a:spcBef>
              <a:buClr>
                <a:srgbClr val="161B6D"/>
              </a:buClr>
              <a:buSzPct val="75000"/>
            </a:pPr>
            <a:r>
              <a:rPr lang="en-US" b="1" dirty="0">
                <a:solidFill>
                  <a:srgbClr val="16B7A7"/>
                </a:solidFill>
                <a:latin typeface="Montserrat ExtraBold" pitchFamily="2" charset="77"/>
                <a:cs typeface="Rubik" pitchFamily="2" charset="-79"/>
              </a:rPr>
              <a:t>125 x 100% winners </a:t>
            </a:r>
            <a:r>
              <a:rPr lang="en-US" dirty="0">
                <a:latin typeface="Montserrat Medium" pitchFamily="2" charset="77"/>
                <a:cs typeface="Rubik" pitchFamily="2" charset="-79"/>
              </a:rPr>
              <a:t>since March 2023!</a:t>
            </a:r>
          </a:p>
        </p:txBody>
      </p:sp>
      <p:cxnSp>
        <p:nvCxnSpPr>
          <p:cNvPr id="4" name="Straight Connector 3">
            <a:extLst>
              <a:ext uri="{FF2B5EF4-FFF2-40B4-BE49-F238E27FC236}">
                <a16:creationId xmlns:a16="http://schemas.microsoft.com/office/drawing/2014/main" id="{466154ED-4682-4711-69A6-F742DCB8752B}"/>
              </a:ext>
            </a:extLst>
          </p:cNvPr>
          <p:cNvCxnSpPr/>
          <p:nvPr/>
        </p:nvCxnSpPr>
        <p:spPr>
          <a:xfrm>
            <a:off x="506627" y="476373"/>
            <a:ext cx="0" cy="642552"/>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FEC598EF-B7AE-F7BC-31F6-FF4C1AF96B67}"/>
              </a:ext>
            </a:extLst>
          </p:cNvPr>
          <p:cNvPicPr>
            <a:picLocks noChangeAspect="1"/>
          </p:cNvPicPr>
          <p:nvPr/>
        </p:nvPicPr>
        <p:blipFill>
          <a:blip r:embed="rId3"/>
          <a:stretch>
            <a:fillRect/>
          </a:stretch>
        </p:blipFill>
        <p:spPr>
          <a:xfrm>
            <a:off x="8165988" y="1560251"/>
            <a:ext cx="3164164" cy="4168521"/>
          </a:xfrm>
          <a:prstGeom prst="rect">
            <a:avLst/>
          </a:prstGeom>
        </p:spPr>
      </p:pic>
    </p:spTree>
    <p:extLst>
      <p:ext uri="{BB962C8B-B14F-4D97-AF65-F5344CB8AC3E}">
        <p14:creationId xmlns:p14="http://schemas.microsoft.com/office/powerpoint/2010/main" val="741738840"/>
      </p:ext>
    </p:extLst>
  </p:cSld>
  <p:clrMapOvr>
    <a:masterClrMapping/>
  </p:clrMapOvr>
  <p:extLst>
    <p:ext uri="{6950BFC3-D8DA-4A85-94F7-54DA5524770B}">
      <p188:commentRel xmlns:p188="http://schemas.microsoft.com/office/powerpoint/2018/8/main" r:id="rId2"/>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506628" y="1722475"/>
            <a:ext cx="7933180" cy="4433776"/>
          </a:xfrm>
        </p:spPr>
        <p:txBody>
          <a:bodyPr anchor="t">
            <a:normAutofit fontScale="62500" lnSpcReduction="20000"/>
          </a:bodyPr>
          <a:lstStyle/>
          <a:p>
            <a:pPr>
              <a:lnSpc>
                <a:spcPct val="120000"/>
              </a:lnSpc>
              <a:spcBef>
                <a:spcPts val="1600"/>
              </a:spcBef>
              <a:spcAft>
                <a:spcPts val="600"/>
              </a:spcAft>
              <a:buClr>
                <a:srgbClr val="161B6D"/>
              </a:buClr>
              <a:buSzPct val="75000"/>
            </a:pPr>
            <a:r>
              <a:rPr lang="en-US" sz="3200">
                <a:latin typeface="Montserrat Medium" pitchFamily="2" charset="77"/>
                <a:cs typeface="Rubik" pitchFamily="2" charset="-79"/>
              </a:rPr>
              <a:t>Developed by Trader John Carter 20 years ago. Carter famously made $18.2 Million in 2020 alone! (a 1,270% gain!)</a:t>
            </a:r>
          </a:p>
          <a:p>
            <a:pPr>
              <a:lnSpc>
                <a:spcPct val="120000"/>
              </a:lnSpc>
              <a:spcBef>
                <a:spcPts val="1600"/>
              </a:spcBef>
              <a:spcAft>
                <a:spcPts val="600"/>
              </a:spcAft>
              <a:buClr>
                <a:srgbClr val="161B6D"/>
              </a:buClr>
              <a:buSzPct val="75000"/>
            </a:pPr>
            <a:r>
              <a:rPr lang="en-US" sz="3200">
                <a:latin typeface="Montserrat Medium" pitchFamily="2" charset="77"/>
                <a:cs typeface="Rubik" pitchFamily="2" charset="-79"/>
              </a:rPr>
              <a:t>It’s an indicator that measures whether a stock’s price is compressed and poised to break out.</a:t>
            </a:r>
          </a:p>
          <a:p>
            <a:pPr>
              <a:lnSpc>
                <a:spcPct val="120000"/>
              </a:lnSpc>
              <a:spcBef>
                <a:spcPts val="1600"/>
              </a:spcBef>
              <a:spcAft>
                <a:spcPts val="600"/>
              </a:spcAft>
              <a:buClr>
                <a:srgbClr val="161B6D"/>
              </a:buClr>
              <a:buSzPct val="75000"/>
            </a:pPr>
            <a:r>
              <a:rPr lang="en-US" sz="3200">
                <a:latin typeface="Montserrat Medium" pitchFamily="2" charset="77"/>
                <a:cs typeface="Rubik" pitchFamily="2" charset="-79"/>
              </a:rPr>
              <a:t>Think of a compressed air rocket… When enough pressure builds… eventually the stock’s price will explode upwards.</a:t>
            </a:r>
          </a:p>
          <a:p>
            <a:pPr>
              <a:lnSpc>
                <a:spcPct val="120000"/>
              </a:lnSpc>
              <a:spcBef>
                <a:spcPts val="1600"/>
              </a:spcBef>
              <a:spcAft>
                <a:spcPts val="600"/>
              </a:spcAft>
              <a:buClr>
                <a:srgbClr val="161B6D"/>
              </a:buClr>
              <a:buSzPct val="75000"/>
            </a:pPr>
            <a:r>
              <a:rPr lang="en-US" sz="3200" i="1">
                <a:latin typeface="Montserrat Medium" pitchFamily="2" charset="77"/>
                <a:cs typeface="Rubik" pitchFamily="2" charset="-79"/>
              </a:rPr>
              <a:t>Traditionally</a:t>
            </a:r>
            <a:r>
              <a:rPr lang="en-US" sz="3200">
                <a:latin typeface="Montserrat Medium" pitchFamily="2" charset="77"/>
                <a:cs typeface="Rubik" pitchFamily="2" charset="-79"/>
              </a:rPr>
              <a:t> these trade setups are found by </a:t>
            </a:r>
            <a:r>
              <a:rPr lang="en-US" sz="3200" b="1" u="sng">
                <a:latin typeface="Montserrat ExtraBold" pitchFamily="2" charset="77"/>
                <a:cs typeface="Rubik" pitchFamily="2" charset="-79"/>
              </a:rPr>
              <a:t>manually</a:t>
            </a:r>
            <a:r>
              <a:rPr lang="en-US" sz="3200">
                <a:latin typeface="Montserrat Medium" pitchFamily="2" charset="77"/>
                <a:cs typeface="Rubik" pitchFamily="2" charset="-79"/>
              </a:rPr>
              <a:t> searching for a series of colored dots across multiple timeframes beneath a stock chart.</a:t>
            </a:r>
          </a:p>
          <a:p>
            <a:pPr>
              <a:lnSpc>
                <a:spcPct val="120000"/>
              </a:lnSpc>
              <a:spcBef>
                <a:spcPts val="1600"/>
              </a:spcBef>
              <a:spcAft>
                <a:spcPts val="600"/>
              </a:spcAft>
              <a:buClr>
                <a:srgbClr val="161B6D"/>
              </a:buClr>
              <a:buSzPct val="75000"/>
            </a:pPr>
            <a:r>
              <a:rPr lang="en-US" sz="3200">
                <a:latin typeface="Montserrat Medium" pitchFamily="2" charset="77"/>
                <a:cs typeface="Rubik" pitchFamily="2" charset="-79"/>
              </a:rPr>
              <a:t>10 timeframes = 10 charts to look at for 1 stock! </a:t>
            </a:r>
          </a:p>
          <a:p>
            <a:pPr>
              <a:lnSpc>
                <a:spcPct val="100000"/>
              </a:lnSpc>
              <a:spcBef>
                <a:spcPts val="2800"/>
              </a:spcBef>
              <a:buClr>
                <a:srgbClr val="161B6D"/>
              </a:buClr>
              <a:buSzPct val="75000"/>
            </a:pPr>
            <a:endParaRPr lang="en-US">
              <a:latin typeface="Montserrat Medium" pitchFamily="2" charset="77"/>
              <a:cs typeface="Rubik" pitchFamily="2" charset="-79"/>
            </a:endParaRPr>
          </a:p>
        </p:txBody>
      </p:sp>
      <p:pic>
        <p:nvPicPr>
          <p:cNvPr id="3" name="Picture 2">
            <a:extLst>
              <a:ext uri="{FF2B5EF4-FFF2-40B4-BE49-F238E27FC236}">
                <a16:creationId xmlns:a16="http://schemas.microsoft.com/office/drawing/2014/main" id="{BD3F5B68-AE66-B86C-28BF-50F8C9CB337C}"/>
              </a:ext>
            </a:extLst>
          </p:cNvPr>
          <p:cNvPicPr>
            <a:picLocks noChangeAspect="1"/>
          </p:cNvPicPr>
          <p:nvPr/>
        </p:nvPicPr>
        <p:blipFill>
          <a:blip r:embed="rId2"/>
          <a:stretch>
            <a:fillRect/>
          </a:stretch>
        </p:blipFill>
        <p:spPr>
          <a:xfrm>
            <a:off x="8498365" y="1839433"/>
            <a:ext cx="3187007" cy="3473668"/>
          </a:xfrm>
          <a:prstGeom prst="rect">
            <a:avLst/>
          </a:prstGeom>
        </p:spPr>
      </p:pic>
      <p:sp>
        <p:nvSpPr>
          <p:cNvPr id="10" name="Title 1">
            <a:extLst>
              <a:ext uri="{FF2B5EF4-FFF2-40B4-BE49-F238E27FC236}">
                <a16:creationId xmlns:a16="http://schemas.microsoft.com/office/drawing/2014/main" id="{0DC2BB6D-AB02-1E2A-9A25-05189A9AE64D}"/>
              </a:ext>
            </a:extLst>
          </p:cNvPr>
          <p:cNvSpPr>
            <a:spLocks noGrp="1"/>
          </p:cNvSpPr>
          <p:nvPr>
            <p:ph type="title"/>
          </p:nvPr>
        </p:nvSpPr>
        <p:spPr>
          <a:xfrm>
            <a:off x="691980" y="386131"/>
            <a:ext cx="10993392" cy="1251247"/>
          </a:xfrm>
        </p:spPr>
        <p:txBody>
          <a:bodyPr>
            <a:normAutofit/>
          </a:bodyPr>
          <a:lstStyle/>
          <a:p>
            <a:r>
              <a:rPr lang="en-US" sz="4400" b="1" dirty="0">
                <a:solidFill>
                  <a:srgbClr val="161B6D"/>
                </a:solidFill>
                <a:latin typeface="Montserrat ExtraBold" pitchFamily="2" charset="77"/>
                <a:cs typeface="Rubik" pitchFamily="2" charset="-79"/>
              </a:rPr>
              <a:t>What is the “The Squeeze?”</a:t>
            </a:r>
            <a:endParaRPr lang="en-US" b="1" dirty="0">
              <a:solidFill>
                <a:srgbClr val="161B6D"/>
              </a:solidFill>
              <a:latin typeface="Montserrat ExtraBold" pitchFamily="2" charset="77"/>
            </a:endParaRPr>
          </a:p>
        </p:txBody>
      </p:sp>
      <p:cxnSp>
        <p:nvCxnSpPr>
          <p:cNvPr id="11" name="Straight Connector 10">
            <a:extLst>
              <a:ext uri="{FF2B5EF4-FFF2-40B4-BE49-F238E27FC236}">
                <a16:creationId xmlns:a16="http://schemas.microsoft.com/office/drawing/2014/main" id="{5D085E61-5E48-93B4-5959-E29B9EC9182A}"/>
              </a:ext>
            </a:extLst>
          </p:cNvPr>
          <p:cNvCxnSpPr>
            <a:cxnSpLocks/>
          </p:cNvCxnSpPr>
          <p:nvPr/>
        </p:nvCxnSpPr>
        <p:spPr>
          <a:xfrm>
            <a:off x="506627" y="481914"/>
            <a:ext cx="0" cy="988541"/>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88431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0139B55-EC0D-42FB-7A31-40D26F686B3A}"/>
              </a:ext>
            </a:extLst>
          </p:cNvPr>
          <p:cNvSpPr txBox="1"/>
          <p:nvPr/>
        </p:nvSpPr>
        <p:spPr>
          <a:xfrm>
            <a:off x="388070" y="2123041"/>
            <a:ext cx="11415860" cy="2215991"/>
          </a:xfrm>
          <a:prstGeom prst="rect">
            <a:avLst/>
          </a:prstGeom>
          <a:noFill/>
        </p:spPr>
        <p:txBody>
          <a:bodyPr wrap="square" rtlCol="0" anchor="ctr">
            <a:spAutoFit/>
          </a:bodyPr>
          <a:lstStyle/>
          <a:p>
            <a:pPr algn="ctr"/>
            <a:r>
              <a:rPr lang="en-US" sz="6000" b="1" dirty="0">
                <a:latin typeface="Montserrat ExtraBold" pitchFamily="2" charset="77"/>
                <a:cs typeface="Rubik" pitchFamily="2" charset="-79"/>
              </a:rPr>
              <a:t>Let’s See The Squeeze </a:t>
            </a:r>
            <a:br>
              <a:rPr lang="en-US" sz="6000" b="1" dirty="0">
                <a:latin typeface="Montserrat ExtraBold" pitchFamily="2" charset="77"/>
                <a:cs typeface="Rubik" pitchFamily="2" charset="-79"/>
              </a:rPr>
            </a:br>
            <a:r>
              <a:rPr lang="en-US" sz="6000" b="1" dirty="0">
                <a:latin typeface="Montserrat ExtraBold" pitchFamily="2" charset="77"/>
                <a:cs typeface="Rubik" pitchFamily="2" charset="-79"/>
              </a:rPr>
              <a:t>In Real Time…</a:t>
            </a:r>
            <a:endParaRPr lang="en-US" sz="6000" b="1" dirty="0">
              <a:latin typeface="Montserrat ExtraBold" pitchFamily="2" charset="77"/>
            </a:endParaRPr>
          </a:p>
          <a:p>
            <a:endParaRPr lang="en-US" dirty="0"/>
          </a:p>
        </p:txBody>
      </p:sp>
    </p:spTree>
    <p:extLst>
      <p:ext uri="{BB962C8B-B14F-4D97-AF65-F5344CB8AC3E}">
        <p14:creationId xmlns:p14="http://schemas.microsoft.com/office/powerpoint/2010/main" val="12498009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0139B55-EC0D-42FB-7A31-40D26F686B3A}"/>
              </a:ext>
            </a:extLst>
          </p:cNvPr>
          <p:cNvSpPr txBox="1"/>
          <p:nvPr/>
        </p:nvSpPr>
        <p:spPr>
          <a:xfrm>
            <a:off x="388070" y="1661376"/>
            <a:ext cx="11415860" cy="3139321"/>
          </a:xfrm>
          <a:prstGeom prst="rect">
            <a:avLst/>
          </a:prstGeom>
          <a:noFill/>
        </p:spPr>
        <p:txBody>
          <a:bodyPr wrap="square" rtlCol="0" anchor="ctr">
            <a:spAutoFit/>
          </a:bodyPr>
          <a:lstStyle/>
          <a:p>
            <a:pPr algn="ctr"/>
            <a:r>
              <a:rPr lang="en-US" sz="6000" b="1">
                <a:latin typeface="Montserrat ExtraBold" pitchFamily="2" charset="77"/>
                <a:cs typeface="Rubik" pitchFamily="2" charset="-79"/>
              </a:rPr>
              <a:t>We’ve Been Scoring </a:t>
            </a:r>
            <a:r>
              <a:rPr lang="en-US" sz="6000" b="1">
                <a:solidFill>
                  <a:srgbClr val="16B7A7"/>
                </a:solidFill>
                <a:latin typeface="Montserrat Black" pitchFamily="2" charset="77"/>
                <a:cs typeface="Rubik" pitchFamily="2" charset="-79"/>
              </a:rPr>
              <a:t>Big Profits </a:t>
            </a:r>
            <a:r>
              <a:rPr lang="en-US" sz="6000" b="1">
                <a:latin typeface="Montserrat ExtraBold" pitchFamily="2" charset="77"/>
                <a:cs typeface="Rubik" pitchFamily="2" charset="-79"/>
              </a:rPr>
              <a:t>Off The Squeeze Over The Past Year…</a:t>
            </a:r>
            <a:endParaRPr lang="en-US" sz="6000" b="1">
              <a:latin typeface="Montserrat ExtraBold" pitchFamily="2" charset="77"/>
            </a:endParaRPr>
          </a:p>
          <a:p>
            <a:endParaRPr lang="en-US"/>
          </a:p>
        </p:txBody>
      </p:sp>
    </p:spTree>
    <p:extLst>
      <p:ext uri="{BB962C8B-B14F-4D97-AF65-F5344CB8AC3E}">
        <p14:creationId xmlns:p14="http://schemas.microsoft.com/office/powerpoint/2010/main" val="17304913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91979" y="848043"/>
            <a:ext cx="11182861" cy="1251247"/>
          </a:xfrm>
        </p:spPr>
        <p:txBody>
          <a:bodyPr>
            <a:normAutofit fontScale="90000"/>
          </a:bodyPr>
          <a:lstStyle/>
          <a:p>
            <a:r>
              <a:rPr lang="en-US" sz="4400" b="1" dirty="0">
                <a:solidFill>
                  <a:srgbClr val="161B6D"/>
                </a:solidFill>
                <a:latin typeface="Montserrat ExtraBold" pitchFamily="2" charset="77"/>
                <a:cs typeface="Rubik" pitchFamily="2" charset="-79"/>
              </a:rPr>
              <a:t>Some of the top trades in our </a:t>
            </a:r>
            <a:r>
              <a:rPr lang="en-US" sz="4400" b="1" i="1" dirty="0">
                <a:solidFill>
                  <a:srgbClr val="161B6D"/>
                </a:solidFill>
                <a:latin typeface="Montserrat ExtraBold" pitchFamily="2" charset="77"/>
                <a:cs typeface="Rubik" pitchFamily="2" charset="-79"/>
              </a:rPr>
              <a:t>Daily Profits Live</a:t>
            </a:r>
            <a:r>
              <a:rPr lang="en-US" sz="4400" b="1" dirty="0">
                <a:solidFill>
                  <a:srgbClr val="161B6D"/>
                </a:solidFill>
                <a:latin typeface="Montserrat ExtraBold" pitchFamily="2" charset="77"/>
                <a:cs typeface="Rubik" pitchFamily="2" charset="-79"/>
              </a:rPr>
              <a:t> chatroom: </a:t>
            </a:r>
            <a:endParaRPr lang="en-US" b="1" dirty="0">
              <a:solidFill>
                <a:srgbClr val="161B6D"/>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91979" y="2426637"/>
            <a:ext cx="11182861" cy="3927027"/>
          </a:xfrm>
        </p:spPr>
        <p:txBody>
          <a:bodyPr numCol="2">
            <a:normAutofit fontScale="85000" lnSpcReduction="20000"/>
          </a:bodyPr>
          <a:lstStyle/>
          <a:p>
            <a:pPr>
              <a:lnSpc>
                <a:spcPct val="100000"/>
              </a:lnSpc>
              <a:spcBef>
                <a:spcPts val="2800"/>
              </a:spcBef>
              <a:buClr>
                <a:srgbClr val="161B6D"/>
              </a:buClr>
              <a:buSzPct val="85000"/>
            </a:pPr>
            <a:r>
              <a:rPr lang="en-US" sz="3000" b="1">
                <a:solidFill>
                  <a:srgbClr val="16B7A7"/>
                </a:solidFill>
                <a:latin typeface="Montserrat ExtraBold" pitchFamily="2" charset="77"/>
                <a:cs typeface="Rubik" pitchFamily="2" charset="-79"/>
              </a:rPr>
              <a:t>295% </a:t>
            </a:r>
            <a:r>
              <a:rPr lang="en-US" sz="3000">
                <a:latin typeface="Montserrat Medium" pitchFamily="2" charset="77"/>
                <a:cs typeface="Rubik" pitchFamily="2" charset="-79"/>
              </a:rPr>
              <a:t>on the </a:t>
            </a:r>
            <a:r>
              <a:rPr lang="en-US" sz="3000" b="1">
                <a:latin typeface="Montserrat ExtraBold" pitchFamily="2" charset="77"/>
                <a:cs typeface="Rubik" pitchFamily="2" charset="-79"/>
              </a:rPr>
              <a:t>QQQ</a:t>
            </a:r>
            <a:r>
              <a:rPr lang="en-US" sz="3000">
                <a:latin typeface="Montserrat Medium" pitchFamily="2" charset="77"/>
                <a:cs typeface="Rubik" pitchFamily="2" charset="-79"/>
              </a:rPr>
              <a:t> overnight</a:t>
            </a:r>
          </a:p>
          <a:p>
            <a:pPr>
              <a:lnSpc>
                <a:spcPct val="100000"/>
              </a:lnSpc>
              <a:spcBef>
                <a:spcPts val="2800"/>
              </a:spcBef>
              <a:buClr>
                <a:srgbClr val="161B6D"/>
              </a:buClr>
              <a:buSzPct val="85000"/>
            </a:pPr>
            <a:r>
              <a:rPr lang="en-US" sz="3000" b="1">
                <a:solidFill>
                  <a:srgbClr val="16B7A7"/>
                </a:solidFill>
                <a:effectLst/>
                <a:latin typeface="Montserrat ExtraBold" pitchFamily="2" charset="77"/>
                <a:cs typeface="Rubik" pitchFamily="2" charset="-79"/>
              </a:rPr>
              <a:t>150% </a:t>
            </a:r>
            <a:r>
              <a:rPr lang="en-US" sz="3000">
                <a:latin typeface="Montserrat Medium" pitchFamily="2" charset="77"/>
                <a:cs typeface="Rubik" pitchFamily="2" charset="-79"/>
              </a:rPr>
              <a:t>on </a:t>
            </a:r>
            <a:r>
              <a:rPr lang="en-US" sz="3000" b="1">
                <a:latin typeface="Montserrat ExtraBold" pitchFamily="2" charset="77"/>
                <a:cs typeface="Rubik" pitchFamily="2" charset="-79"/>
              </a:rPr>
              <a:t>SMCI</a:t>
            </a:r>
            <a:r>
              <a:rPr lang="en-US" sz="3000">
                <a:latin typeface="Montserrat Medium" pitchFamily="2" charset="77"/>
                <a:cs typeface="Rubik" pitchFamily="2" charset="-79"/>
              </a:rPr>
              <a:t> within hours</a:t>
            </a:r>
          </a:p>
          <a:p>
            <a:pPr>
              <a:lnSpc>
                <a:spcPct val="100000"/>
              </a:lnSpc>
              <a:spcBef>
                <a:spcPts val="2800"/>
              </a:spcBef>
              <a:buClr>
                <a:srgbClr val="161B6D"/>
              </a:buClr>
              <a:buSzPct val="85000"/>
            </a:pPr>
            <a:r>
              <a:rPr lang="en-US" sz="3000" b="1">
                <a:solidFill>
                  <a:srgbClr val="16B7A7"/>
                </a:solidFill>
                <a:latin typeface="Montserrat ExtraBold" pitchFamily="2" charset="77"/>
                <a:cs typeface="Rubik" pitchFamily="2" charset="-79"/>
              </a:rPr>
              <a:t>261% </a:t>
            </a:r>
            <a:r>
              <a:rPr lang="en-US" sz="3000">
                <a:latin typeface="Montserrat Medium" pitchFamily="2" charset="77"/>
                <a:cs typeface="Rubik" pitchFamily="2" charset="-79"/>
              </a:rPr>
              <a:t>on </a:t>
            </a:r>
            <a:r>
              <a:rPr lang="en-US" sz="3000" b="1">
                <a:latin typeface="Montserrat ExtraBold" pitchFamily="2" charset="77"/>
                <a:cs typeface="Rubik" pitchFamily="2" charset="-79"/>
              </a:rPr>
              <a:t>META</a:t>
            </a:r>
            <a:r>
              <a:rPr lang="en-US" sz="3000">
                <a:latin typeface="Montserrat Medium" pitchFamily="2" charset="77"/>
                <a:cs typeface="Rubik" pitchFamily="2" charset="-79"/>
              </a:rPr>
              <a:t> within hours</a:t>
            </a:r>
          </a:p>
          <a:p>
            <a:pPr>
              <a:lnSpc>
                <a:spcPct val="100000"/>
              </a:lnSpc>
              <a:spcBef>
                <a:spcPts val="2800"/>
              </a:spcBef>
              <a:buClr>
                <a:srgbClr val="161B6D"/>
              </a:buClr>
              <a:buSzPct val="85000"/>
            </a:pPr>
            <a:r>
              <a:rPr lang="en-US" sz="3000" b="1">
                <a:solidFill>
                  <a:srgbClr val="16B7A7"/>
                </a:solidFill>
                <a:effectLst/>
                <a:latin typeface="Montserrat ExtraBold" pitchFamily="2" charset="77"/>
                <a:cs typeface="Rubik" pitchFamily="2" charset="-79"/>
              </a:rPr>
              <a:t>178% </a:t>
            </a:r>
            <a:r>
              <a:rPr lang="en-US" sz="3000">
                <a:latin typeface="Montserrat Medium" pitchFamily="2" charset="77"/>
                <a:cs typeface="Rubik" pitchFamily="2" charset="-79"/>
              </a:rPr>
              <a:t>on </a:t>
            </a:r>
            <a:r>
              <a:rPr lang="en-US" sz="3000" b="1">
                <a:latin typeface="Montserrat ExtraBold" pitchFamily="2" charset="77"/>
                <a:cs typeface="Rubik" pitchFamily="2" charset="-79"/>
              </a:rPr>
              <a:t>NVDA</a:t>
            </a:r>
            <a:r>
              <a:rPr lang="en-US" sz="3000">
                <a:latin typeface="Montserrat Medium" pitchFamily="2" charset="77"/>
                <a:cs typeface="Rubik" pitchFamily="2" charset="-79"/>
              </a:rPr>
              <a:t> overnight</a:t>
            </a:r>
            <a:endParaRPr lang="en-US" sz="3000">
              <a:effectLst/>
              <a:latin typeface="Montserrat Medium" pitchFamily="2" charset="77"/>
              <a:cs typeface="Rubik" pitchFamily="2" charset="-79"/>
            </a:endParaRPr>
          </a:p>
          <a:p>
            <a:pPr>
              <a:lnSpc>
                <a:spcPct val="100000"/>
              </a:lnSpc>
              <a:spcBef>
                <a:spcPts val="2800"/>
              </a:spcBef>
              <a:buClr>
                <a:srgbClr val="161B6D"/>
              </a:buClr>
              <a:buSzPct val="85000"/>
            </a:pPr>
            <a:r>
              <a:rPr lang="en-US" sz="3000" b="1">
                <a:solidFill>
                  <a:srgbClr val="16B7A7"/>
                </a:solidFill>
                <a:effectLst/>
                <a:latin typeface="Montserrat ExtraBold" pitchFamily="2" charset="77"/>
                <a:cs typeface="Rubik" pitchFamily="2" charset="-79"/>
              </a:rPr>
              <a:t>418% </a:t>
            </a:r>
            <a:r>
              <a:rPr lang="en-US" sz="3000">
                <a:latin typeface="Montserrat Medium" pitchFamily="2" charset="77"/>
                <a:cs typeface="Rubik" pitchFamily="2" charset="-79"/>
              </a:rPr>
              <a:t>on </a:t>
            </a:r>
            <a:r>
              <a:rPr lang="en-US" sz="3000" b="1">
                <a:latin typeface="Montserrat ExtraBold" pitchFamily="2" charset="77"/>
                <a:cs typeface="Rubik" pitchFamily="2" charset="-79"/>
              </a:rPr>
              <a:t>AVGO</a:t>
            </a:r>
            <a:r>
              <a:rPr lang="en-US" sz="3000">
                <a:latin typeface="Montserrat Medium" pitchFamily="2" charset="77"/>
                <a:cs typeface="Rubik" pitchFamily="2" charset="-79"/>
              </a:rPr>
              <a:t> within hours</a:t>
            </a:r>
          </a:p>
          <a:p>
            <a:pPr>
              <a:lnSpc>
                <a:spcPct val="100000"/>
              </a:lnSpc>
              <a:spcBef>
                <a:spcPts val="2800"/>
              </a:spcBef>
              <a:buClr>
                <a:srgbClr val="161B6D"/>
              </a:buClr>
              <a:buSzPct val="85000"/>
            </a:pPr>
            <a:endParaRPr lang="en-US" sz="3000">
              <a:latin typeface="Montserrat Medium" pitchFamily="2" charset="77"/>
              <a:cs typeface="Rubik" pitchFamily="2" charset="-79"/>
            </a:endParaRPr>
          </a:p>
          <a:p>
            <a:pPr>
              <a:lnSpc>
                <a:spcPct val="100000"/>
              </a:lnSpc>
              <a:spcBef>
                <a:spcPts val="2800"/>
              </a:spcBef>
              <a:buClr>
                <a:srgbClr val="161B6D"/>
              </a:buClr>
              <a:buSzPct val="85000"/>
            </a:pPr>
            <a:r>
              <a:rPr lang="en-US" sz="3000" b="1">
                <a:solidFill>
                  <a:srgbClr val="16B7A7"/>
                </a:solidFill>
                <a:latin typeface="Montserrat ExtraBold" pitchFamily="2" charset="77"/>
                <a:cs typeface="Rubik" pitchFamily="2" charset="-79"/>
              </a:rPr>
              <a:t>122% </a:t>
            </a:r>
            <a:r>
              <a:rPr lang="en-US" sz="3000">
                <a:latin typeface="Montserrat Medium" pitchFamily="2" charset="77"/>
                <a:cs typeface="Rubik" pitchFamily="2" charset="-79"/>
              </a:rPr>
              <a:t>on </a:t>
            </a:r>
            <a:r>
              <a:rPr lang="en-US" sz="3000" b="1">
                <a:latin typeface="Montserrat ExtraBold" pitchFamily="2" charset="77"/>
                <a:cs typeface="Rubik" pitchFamily="2" charset="-79"/>
              </a:rPr>
              <a:t>TSLA</a:t>
            </a:r>
            <a:r>
              <a:rPr lang="en-US" sz="3000">
                <a:latin typeface="Montserrat Medium" pitchFamily="2" charset="77"/>
                <a:cs typeface="Rubik" pitchFamily="2" charset="-79"/>
              </a:rPr>
              <a:t> overnight</a:t>
            </a:r>
          </a:p>
          <a:p>
            <a:pPr>
              <a:lnSpc>
                <a:spcPct val="100000"/>
              </a:lnSpc>
              <a:spcBef>
                <a:spcPts val="2800"/>
              </a:spcBef>
              <a:buClr>
                <a:srgbClr val="161B6D"/>
              </a:buClr>
              <a:buSzPct val="85000"/>
            </a:pPr>
            <a:r>
              <a:rPr lang="en-US" sz="3000" b="1">
                <a:solidFill>
                  <a:srgbClr val="16B7A7"/>
                </a:solidFill>
                <a:effectLst/>
                <a:latin typeface="Montserrat ExtraBold" pitchFamily="2" charset="77"/>
                <a:cs typeface="Rubik" pitchFamily="2" charset="-79"/>
              </a:rPr>
              <a:t>387% </a:t>
            </a:r>
            <a:r>
              <a:rPr lang="en-US" sz="3000">
                <a:latin typeface="Montserrat Medium" pitchFamily="2" charset="77"/>
                <a:cs typeface="Rubik" pitchFamily="2" charset="-79"/>
              </a:rPr>
              <a:t>on </a:t>
            </a:r>
            <a:r>
              <a:rPr lang="en-US" sz="3000" b="1">
                <a:latin typeface="Montserrat ExtraBold" pitchFamily="2" charset="77"/>
                <a:cs typeface="Rubik" pitchFamily="2" charset="-79"/>
              </a:rPr>
              <a:t>CVNA</a:t>
            </a:r>
            <a:r>
              <a:rPr lang="en-US" sz="3000">
                <a:latin typeface="Montserrat Medium" pitchFamily="2" charset="77"/>
                <a:cs typeface="Rubik" pitchFamily="2" charset="-79"/>
              </a:rPr>
              <a:t> overnight</a:t>
            </a:r>
          </a:p>
          <a:p>
            <a:pPr>
              <a:lnSpc>
                <a:spcPct val="100000"/>
              </a:lnSpc>
              <a:spcBef>
                <a:spcPts val="2800"/>
              </a:spcBef>
              <a:buClr>
                <a:srgbClr val="161B6D"/>
              </a:buClr>
              <a:buSzPct val="85000"/>
            </a:pPr>
            <a:r>
              <a:rPr lang="en-US" sz="3000" b="1">
                <a:solidFill>
                  <a:srgbClr val="16B7A7"/>
                </a:solidFill>
                <a:latin typeface="Montserrat ExtraBold" pitchFamily="2" charset="77"/>
                <a:cs typeface="Rubik" pitchFamily="2" charset="-79"/>
              </a:rPr>
              <a:t>494% </a:t>
            </a:r>
            <a:r>
              <a:rPr lang="en-US" sz="3000">
                <a:latin typeface="Montserrat Medium" pitchFamily="2" charset="77"/>
                <a:cs typeface="Rubik" pitchFamily="2" charset="-79"/>
              </a:rPr>
              <a:t>on </a:t>
            </a:r>
            <a:r>
              <a:rPr lang="en-US" sz="3000" b="1">
                <a:latin typeface="Montserrat ExtraBold" pitchFamily="2" charset="77"/>
                <a:cs typeface="Rubik" pitchFamily="2" charset="-79"/>
              </a:rPr>
              <a:t>RILY</a:t>
            </a:r>
            <a:r>
              <a:rPr lang="en-US" sz="3000">
                <a:latin typeface="Montserrat Medium" pitchFamily="2" charset="77"/>
                <a:cs typeface="Rubik" pitchFamily="2" charset="-79"/>
              </a:rPr>
              <a:t> within hours</a:t>
            </a:r>
          </a:p>
          <a:p>
            <a:pPr>
              <a:lnSpc>
                <a:spcPct val="100000"/>
              </a:lnSpc>
              <a:spcBef>
                <a:spcPts val="2800"/>
              </a:spcBef>
              <a:buClr>
                <a:srgbClr val="161B6D"/>
              </a:buClr>
              <a:buSzPct val="85000"/>
            </a:pPr>
            <a:r>
              <a:rPr lang="en-US" sz="3000" b="1">
                <a:solidFill>
                  <a:srgbClr val="16B7A7"/>
                </a:solidFill>
                <a:effectLst/>
                <a:latin typeface="Montserrat ExtraBold" pitchFamily="2" charset="77"/>
                <a:cs typeface="Rubik" pitchFamily="2" charset="-79"/>
              </a:rPr>
              <a:t>102% </a:t>
            </a:r>
            <a:r>
              <a:rPr lang="en-US" sz="3000">
                <a:latin typeface="Montserrat Medium" pitchFamily="2" charset="77"/>
                <a:cs typeface="Rubik" pitchFamily="2" charset="-79"/>
              </a:rPr>
              <a:t>on </a:t>
            </a:r>
            <a:r>
              <a:rPr lang="en-US" sz="3000" b="1">
                <a:latin typeface="Montserrat ExtraBold" pitchFamily="2" charset="77"/>
                <a:cs typeface="Rubik" pitchFamily="2" charset="-79"/>
              </a:rPr>
              <a:t>LYFT</a:t>
            </a:r>
            <a:r>
              <a:rPr lang="en-US" sz="3000">
                <a:latin typeface="Montserrat Medium" pitchFamily="2" charset="77"/>
                <a:cs typeface="Rubik" pitchFamily="2" charset="-79"/>
              </a:rPr>
              <a:t> within hours</a:t>
            </a:r>
            <a:endParaRPr lang="en-US" sz="3000">
              <a:effectLst/>
              <a:latin typeface="Montserrat Medium" pitchFamily="2" charset="77"/>
              <a:cs typeface="Rubik" pitchFamily="2" charset="-79"/>
            </a:endParaRPr>
          </a:p>
          <a:p>
            <a:pPr>
              <a:lnSpc>
                <a:spcPct val="100000"/>
              </a:lnSpc>
              <a:spcBef>
                <a:spcPts val="2800"/>
              </a:spcBef>
              <a:buClr>
                <a:srgbClr val="161B6D"/>
              </a:buClr>
              <a:buSzPct val="85000"/>
            </a:pPr>
            <a:r>
              <a:rPr lang="en-US" sz="3000" b="1">
                <a:solidFill>
                  <a:srgbClr val="16B7A7"/>
                </a:solidFill>
                <a:effectLst/>
                <a:latin typeface="Montserrat ExtraBold" pitchFamily="2" charset="77"/>
                <a:cs typeface="Rubik" pitchFamily="2" charset="-79"/>
              </a:rPr>
              <a:t>217% </a:t>
            </a:r>
            <a:r>
              <a:rPr lang="en-US" sz="3000">
                <a:latin typeface="Montserrat Medium" pitchFamily="2" charset="77"/>
                <a:cs typeface="Rubik" pitchFamily="2" charset="-79"/>
              </a:rPr>
              <a:t>on </a:t>
            </a:r>
            <a:r>
              <a:rPr lang="en-US" sz="3000" b="1">
                <a:latin typeface="Montserrat ExtraBold" pitchFamily="2" charset="77"/>
                <a:cs typeface="Rubik" pitchFamily="2" charset="-79"/>
              </a:rPr>
              <a:t>NFLX</a:t>
            </a:r>
            <a:r>
              <a:rPr lang="en-US" sz="3000">
                <a:latin typeface="Montserrat Medium" pitchFamily="2" charset="77"/>
                <a:cs typeface="Rubik" pitchFamily="2" charset="-79"/>
              </a:rPr>
              <a:t> in 1 day</a:t>
            </a:r>
            <a:endParaRPr lang="en-US" sz="3000" b="0" i="0">
              <a:solidFill>
                <a:srgbClr val="000000"/>
              </a:solidFill>
              <a:effectLst/>
              <a:highlight>
                <a:srgbClr val="FFFFFF"/>
              </a:highlight>
              <a:latin typeface="Rubik" pitchFamily="2" charset="-79"/>
              <a:cs typeface="Rubik" pitchFamily="2" charset="-79"/>
            </a:endParaRPr>
          </a:p>
          <a:p>
            <a:pPr algn="l">
              <a:lnSpc>
                <a:spcPct val="100000"/>
              </a:lnSpc>
              <a:spcBef>
                <a:spcPts val="2800"/>
              </a:spcBef>
              <a:buClr>
                <a:srgbClr val="76B900"/>
              </a:buClr>
            </a:pPr>
            <a:endParaRPr lang="en-US">
              <a:latin typeface="Rubik" pitchFamily="2" charset="-79"/>
              <a:cs typeface="Rubik" pitchFamily="2" charset="-79"/>
            </a:endParaRPr>
          </a:p>
          <a:p>
            <a:endParaRPr lang="en-US"/>
          </a:p>
        </p:txBody>
      </p:sp>
      <p:cxnSp>
        <p:nvCxnSpPr>
          <p:cNvPr id="4" name="Straight Connector 3">
            <a:extLst>
              <a:ext uri="{FF2B5EF4-FFF2-40B4-BE49-F238E27FC236}">
                <a16:creationId xmlns:a16="http://schemas.microsoft.com/office/drawing/2014/main" id="{466154ED-4682-4711-69A6-F742DCB8752B}"/>
              </a:ext>
            </a:extLst>
          </p:cNvPr>
          <p:cNvCxnSpPr>
            <a:cxnSpLocks/>
          </p:cNvCxnSpPr>
          <p:nvPr/>
        </p:nvCxnSpPr>
        <p:spPr>
          <a:xfrm>
            <a:off x="506627" y="943826"/>
            <a:ext cx="0" cy="988541"/>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C8C4FB26-5928-BDBB-6476-8E06A51449F9}"/>
              </a:ext>
            </a:extLst>
          </p:cNvPr>
          <p:cNvSpPr/>
          <p:nvPr/>
        </p:nvSpPr>
        <p:spPr>
          <a:xfrm>
            <a:off x="0" y="0"/>
            <a:ext cx="12192000" cy="532085"/>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823A0C6-75F5-D341-521B-DA9BF311F226}"/>
              </a:ext>
            </a:extLst>
          </p:cNvPr>
          <p:cNvSpPr txBox="1"/>
          <p:nvPr/>
        </p:nvSpPr>
        <p:spPr>
          <a:xfrm>
            <a:off x="320511" y="56559"/>
            <a:ext cx="11462994" cy="400110"/>
          </a:xfrm>
          <a:prstGeom prst="rect">
            <a:avLst/>
          </a:prstGeom>
          <a:noFill/>
        </p:spPr>
        <p:txBody>
          <a:bodyPr wrap="square" rtlCol="0">
            <a:spAutoFit/>
          </a:bodyPr>
          <a:lstStyle/>
          <a:p>
            <a:pPr algn="ctr"/>
            <a:r>
              <a:rPr lang="en-US" sz="2000" b="1">
                <a:latin typeface="Montserrat" pitchFamily="2" charset="77"/>
              </a:rPr>
              <a:t>COMING UP! Stay Tuned For </a:t>
            </a:r>
            <a:r>
              <a:rPr lang="en-US" sz="2000" b="1" i="1">
                <a:latin typeface="Montserrat" pitchFamily="2" charset="77"/>
              </a:rPr>
              <a:t>MORE</a:t>
            </a:r>
            <a:r>
              <a:rPr lang="en-US" sz="2000" b="1">
                <a:latin typeface="Montserrat" pitchFamily="2" charset="77"/>
              </a:rPr>
              <a:t> Live Trading &amp; Q&amp;A Shortly!</a:t>
            </a:r>
          </a:p>
        </p:txBody>
      </p:sp>
    </p:spTree>
    <p:extLst>
      <p:ext uri="{BB962C8B-B14F-4D97-AF65-F5344CB8AC3E}">
        <p14:creationId xmlns:p14="http://schemas.microsoft.com/office/powerpoint/2010/main" val="134704818"/>
      </p:ext>
    </p:extLst>
  </p:cSld>
  <p:clrMapOvr>
    <a:masterClrMapping/>
  </p:clrMapOvr>
  <p:extLst>
    <p:ext uri="{6950BFC3-D8DA-4A85-94F7-54DA5524770B}">
      <p188:commentRel xmlns:p188="http://schemas.microsoft.com/office/powerpoint/2018/8/main" r:id="rId2"/>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5B3A478-50B5-C97F-070F-4E24D6473557}"/>
              </a:ext>
            </a:extLst>
          </p:cNvPr>
          <p:cNvSpPr txBox="1">
            <a:spLocks/>
          </p:cNvSpPr>
          <p:nvPr/>
        </p:nvSpPr>
        <p:spPr>
          <a:xfrm>
            <a:off x="741406" y="362693"/>
            <a:ext cx="11271918" cy="965696"/>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161B6D"/>
                </a:solidFill>
                <a:latin typeface="Montserrat ExtraBold" pitchFamily="2" charset="77"/>
                <a:cs typeface="Rubik" pitchFamily="2" charset="-79"/>
              </a:rPr>
              <a:t>Nate Bear’s RILY Trade From April 2024…</a:t>
            </a:r>
            <a:endParaRPr lang="en-US" b="1" dirty="0">
              <a:solidFill>
                <a:srgbClr val="161B6D"/>
              </a:solidFill>
              <a:latin typeface="Montserrat ExtraBold" pitchFamily="2" charset="77"/>
            </a:endParaRPr>
          </a:p>
        </p:txBody>
      </p:sp>
      <p:cxnSp>
        <p:nvCxnSpPr>
          <p:cNvPr id="10" name="Straight Connector 9">
            <a:extLst>
              <a:ext uri="{FF2B5EF4-FFF2-40B4-BE49-F238E27FC236}">
                <a16:creationId xmlns:a16="http://schemas.microsoft.com/office/drawing/2014/main" id="{CA9DE19C-6FDF-2C98-D9DC-F2665C13A8E7}"/>
              </a:ext>
            </a:extLst>
          </p:cNvPr>
          <p:cNvCxnSpPr/>
          <p:nvPr/>
        </p:nvCxnSpPr>
        <p:spPr>
          <a:xfrm>
            <a:off x="506627" y="476373"/>
            <a:ext cx="0" cy="642552"/>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6595F5A0-C1E0-E8B0-4259-224CE43876A1}"/>
              </a:ext>
            </a:extLst>
          </p:cNvPr>
          <p:cNvPicPr>
            <a:picLocks noChangeAspect="1"/>
          </p:cNvPicPr>
          <p:nvPr/>
        </p:nvPicPr>
        <p:blipFill>
          <a:blip r:embed="rId2"/>
          <a:stretch>
            <a:fillRect/>
          </a:stretch>
        </p:blipFill>
        <p:spPr>
          <a:xfrm>
            <a:off x="1862431" y="1378365"/>
            <a:ext cx="8467137" cy="410126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626292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5B3A478-50B5-C97F-070F-4E24D6473557}"/>
              </a:ext>
            </a:extLst>
          </p:cNvPr>
          <p:cNvSpPr txBox="1">
            <a:spLocks/>
          </p:cNvSpPr>
          <p:nvPr/>
        </p:nvSpPr>
        <p:spPr>
          <a:xfrm>
            <a:off x="741406" y="362693"/>
            <a:ext cx="11271918" cy="965696"/>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161B6D"/>
                </a:solidFill>
                <a:latin typeface="Montserrat ExtraBold" pitchFamily="2" charset="77"/>
                <a:cs typeface="Rubik" pitchFamily="2" charset="-79"/>
              </a:rPr>
              <a:t>Nate Bear’s RILY Trade From April’s Open House…</a:t>
            </a:r>
            <a:endParaRPr lang="en-US" b="1" dirty="0">
              <a:solidFill>
                <a:srgbClr val="161B6D"/>
              </a:solidFill>
              <a:latin typeface="Montserrat ExtraBold" pitchFamily="2" charset="77"/>
            </a:endParaRPr>
          </a:p>
        </p:txBody>
      </p:sp>
      <p:cxnSp>
        <p:nvCxnSpPr>
          <p:cNvPr id="10" name="Straight Connector 9">
            <a:extLst>
              <a:ext uri="{FF2B5EF4-FFF2-40B4-BE49-F238E27FC236}">
                <a16:creationId xmlns:a16="http://schemas.microsoft.com/office/drawing/2014/main" id="{CA9DE19C-6FDF-2C98-D9DC-F2665C13A8E7}"/>
              </a:ext>
            </a:extLst>
          </p:cNvPr>
          <p:cNvCxnSpPr/>
          <p:nvPr/>
        </p:nvCxnSpPr>
        <p:spPr>
          <a:xfrm>
            <a:off x="506627" y="476373"/>
            <a:ext cx="0" cy="642552"/>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AB66DE04-E2BE-C625-8E82-CDB234907080}"/>
              </a:ext>
            </a:extLst>
          </p:cNvPr>
          <p:cNvPicPr>
            <a:picLocks noChangeAspect="1"/>
          </p:cNvPicPr>
          <p:nvPr/>
        </p:nvPicPr>
        <p:blipFill>
          <a:blip r:embed="rId2"/>
          <a:stretch>
            <a:fillRect/>
          </a:stretch>
        </p:blipFill>
        <p:spPr>
          <a:xfrm>
            <a:off x="1862430" y="1378365"/>
            <a:ext cx="8467139" cy="410127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821670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F16676B6-0970-9DD6-69CB-A31B235D7C74}"/>
              </a:ext>
            </a:extLst>
          </p:cNvPr>
          <p:cNvCxnSpPr>
            <a:cxnSpLocks/>
          </p:cNvCxnSpPr>
          <p:nvPr/>
        </p:nvCxnSpPr>
        <p:spPr>
          <a:xfrm>
            <a:off x="506627" y="458308"/>
            <a:ext cx="0" cy="988541"/>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21FDBA82-6B15-9AA5-FD73-6FB37747AF0E}"/>
              </a:ext>
            </a:extLst>
          </p:cNvPr>
          <p:cNvSpPr txBox="1">
            <a:spLocks/>
          </p:cNvSpPr>
          <p:nvPr/>
        </p:nvSpPr>
        <p:spPr>
          <a:xfrm>
            <a:off x="691979" y="362525"/>
            <a:ext cx="11149496" cy="1251247"/>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500" b="1" dirty="0">
                <a:solidFill>
                  <a:srgbClr val="161B6D"/>
                </a:solidFill>
                <a:latin typeface="Montserrat ExtraBold" pitchFamily="2" charset="77"/>
                <a:cs typeface="Rubik" pitchFamily="2" charset="-79"/>
              </a:rPr>
              <a:t>RILY: </a:t>
            </a:r>
            <a:r>
              <a:rPr lang="en-US" sz="4500" b="1" dirty="0">
                <a:solidFill>
                  <a:srgbClr val="16B7A7"/>
                </a:solidFill>
                <a:latin typeface="Montserrat ExtraBold" pitchFamily="2" charset="77"/>
                <a:cs typeface="Rubik" pitchFamily="2" charset="-79"/>
              </a:rPr>
              <a:t>1,129% Winner </a:t>
            </a:r>
            <a:r>
              <a:rPr lang="en-US" sz="4500" b="1" dirty="0">
                <a:solidFill>
                  <a:srgbClr val="161B6D"/>
                </a:solidFill>
                <a:latin typeface="Montserrat ExtraBold" pitchFamily="2" charset="77"/>
                <a:cs typeface="Rubik" pitchFamily="2" charset="-79"/>
              </a:rPr>
              <a:t>In 2 Days!</a:t>
            </a:r>
            <a:br>
              <a:rPr lang="en-US" sz="4500" b="1" dirty="0">
                <a:solidFill>
                  <a:srgbClr val="161B6D"/>
                </a:solidFill>
                <a:latin typeface="Montserrat ExtraBold" pitchFamily="2" charset="77"/>
                <a:cs typeface="Rubik" pitchFamily="2" charset="-79"/>
              </a:rPr>
            </a:br>
            <a:r>
              <a:rPr lang="en-US" sz="2700" b="1" dirty="0">
                <a:solidFill>
                  <a:srgbClr val="161B6D"/>
                </a:solidFill>
                <a:latin typeface="Montserrat ExtraBold" pitchFamily="2" charset="77"/>
                <a:cs typeface="Rubik" pitchFamily="2" charset="-79"/>
              </a:rPr>
              <a:t>(#1 Trade from April’s Daily Profits Live Trading Blitz)</a:t>
            </a:r>
            <a:endParaRPr lang="en-US" sz="2700" b="1" dirty="0">
              <a:solidFill>
                <a:srgbClr val="161B6D"/>
              </a:solidFill>
              <a:latin typeface="Montserrat ExtraBold" pitchFamily="2" charset="77"/>
            </a:endParaRPr>
          </a:p>
        </p:txBody>
      </p:sp>
      <p:pic>
        <p:nvPicPr>
          <p:cNvPr id="5" name="Picture 4">
            <a:extLst>
              <a:ext uri="{FF2B5EF4-FFF2-40B4-BE49-F238E27FC236}">
                <a16:creationId xmlns:a16="http://schemas.microsoft.com/office/drawing/2014/main" id="{069008EC-4489-D0B5-33F9-22C30E8FEA1F}"/>
              </a:ext>
            </a:extLst>
          </p:cNvPr>
          <p:cNvPicPr>
            <a:picLocks noChangeAspect="1"/>
          </p:cNvPicPr>
          <p:nvPr/>
        </p:nvPicPr>
        <p:blipFill>
          <a:blip r:embed="rId3"/>
          <a:stretch>
            <a:fillRect/>
          </a:stretch>
        </p:blipFill>
        <p:spPr>
          <a:xfrm>
            <a:off x="2037705" y="1725837"/>
            <a:ext cx="8458039" cy="410126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052579612"/>
      </p:ext>
    </p:extLst>
  </p:cSld>
  <p:clrMapOvr>
    <a:masterClrMapping/>
  </p:clrMapOvr>
  <p:extLst>
    <p:ext uri="{6950BFC3-D8DA-4A85-94F7-54DA5524770B}">
      <p188:commentRel xmlns:p188="http://schemas.microsoft.com/office/powerpoint/2018/8/main" r:id="rId2"/>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91980" y="386131"/>
            <a:ext cx="10217758" cy="1251247"/>
          </a:xfrm>
        </p:spPr>
        <p:txBody>
          <a:bodyPr>
            <a:normAutofit fontScale="90000"/>
          </a:bodyPr>
          <a:lstStyle/>
          <a:p>
            <a:r>
              <a:rPr lang="en-US" sz="4400" b="1" dirty="0">
                <a:solidFill>
                  <a:srgbClr val="161B6D"/>
                </a:solidFill>
                <a:latin typeface="Montserrat ExtraBold" pitchFamily="2" charset="77"/>
                <a:cs typeface="Rubik" pitchFamily="2" charset="-79"/>
              </a:rPr>
              <a:t>Members Profited Off This Squeeze on RILY!</a:t>
            </a:r>
            <a:endParaRPr lang="en-US" b="1" dirty="0">
              <a:solidFill>
                <a:srgbClr val="161B6D"/>
              </a:solidFill>
              <a:latin typeface="Montserrat ExtraBold" pitchFamily="2" charset="77"/>
            </a:endParaRPr>
          </a:p>
        </p:txBody>
      </p:sp>
      <p:cxnSp>
        <p:nvCxnSpPr>
          <p:cNvPr id="4" name="Straight Connector 3">
            <a:extLst>
              <a:ext uri="{FF2B5EF4-FFF2-40B4-BE49-F238E27FC236}">
                <a16:creationId xmlns:a16="http://schemas.microsoft.com/office/drawing/2014/main" id="{466154ED-4682-4711-69A6-F742DCB8752B}"/>
              </a:ext>
            </a:extLst>
          </p:cNvPr>
          <p:cNvCxnSpPr>
            <a:cxnSpLocks/>
          </p:cNvCxnSpPr>
          <p:nvPr/>
        </p:nvCxnSpPr>
        <p:spPr>
          <a:xfrm>
            <a:off x="506627" y="481914"/>
            <a:ext cx="0" cy="988541"/>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4A1067EF-394B-FB92-9913-71C3E73F0A71}"/>
              </a:ext>
            </a:extLst>
          </p:cNvPr>
          <p:cNvGrpSpPr/>
          <p:nvPr/>
        </p:nvGrpSpPr>
        <p:grpSpPr>
          <a:xfrm>
            <a:off x="506629" y="1803355"/>
            <a:ext cx="4280897" cy="903611"/>
            <a:chOff x="861849" y="1870841"/>
            <a:chExt cx="4280897" cy="1126234"/>
          </a:xfrm>
        </p:grpSpPr>
        <p:sp>
          <p:nvSpPr>
            <p:cNvPr id="2" name="Rounded Rectangle 1">
              <a:extLst>
                <a:ext uri="{FF2B5EF4-FFF2-40B4-BE49-F238E27FC236}">
                  <a16:creationId xmlns:a16="http://schemas.microsoft.com/office/drawing/2014/main" id="{3BED563A-3A41-BC5D-9ADE-F8748CD10D74}"/>
                </a:ext>
              </a:extLst>
            </p:cNvPr>
            <p:cNvSpPr/>
            <p:nvPr/>
          </p:nvSpPr>
          <p:spPr>
            <a:xfrm>
              <a:off x="861849" y="1870841"/>
              <a:ext cx="4280897" cy="1126234"/>
            </a:xfrm>
            <a:prstGeom prst="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D103E73-3988-2467-FD6D-27AC7CB9292B}"/>
                </a:ext>
              </a:extLst>
            </p:cNvPr>
            <p:cNvSpPr txBox="1"/>
            <p:nvPr/>
          </p:nvSpPr>
          <p:spPr>
            <a:xfrm>
              <a:off x="1019503" y="2021771"/>
              <a:ext cx="3570208" cy="345243"/>
            </a:xfrm>
            <a:prstGeom prst="rect">
              <a:avLst/>
            </a:prstGeom>
            <a:noFill/>
          </p:spPr>
          <p:txBody>
            <a:bodyPr wrap="none" rtlCol="0">
              <a:spAutoFit/>
            </a:bodyPr>
            <a:lstStyle/>
            <a:p>
              <a:r>
                <a:rPr lang="en-US" sz="1200" b="1">
                  <a:solidFill>
                    <a:srgbClr val="FFC000"/>
                  </a:solidFill>
                  <a:latin typeface="Montserrat ExtraBold" pitchFamily="2" charset="77"/>
                </a:rPr>
                <a:t>Grumpy Grandpa</a:t>
              </a:r>
              <a:r>
                <a:rPr lang="en-US" sz="1200" b="1">
                  <a:solidFill>
                    <a:srgbClr val="16B7A7"/>
                  </a:solidFill>
                  <a:latin typeface="Montserrat ExtraBold" pitchFamily="2" charset="77"/>
                </a:rPr>
                <a:t> </a:t>
              </a:r>
              <a:r>
                <a:rPr lang="en-US" sz="1200" b="1">
                  <a:solidFill>
                    <a:schemeClr val="bg1"/>
                  </a:solidFill>
                  <a:latin typeface="Montserrat SemiBold" pitchFamily="2" charset="77"/>
                </a:rPr>
                <a:t>4/24/2024 AT 9:37:29 AM</a:t>
              </a:r>
            </a:p>
          </p:txBody>
        </p:sp>
        <p:sp>
          <p:nvSpPr>
            <p:cNvPr id="6" name="TextBox 5">
              <a:extLst>
                <a:ext uri="{FF2B5EF4-FFF2-40B4-BE49-F238E27FC236}">
                  <a16:creationId xmlns:a16="http://schemas.microsoft.com/office/drawing/2014/main" id="{00CBD40E-0860-9A81-0E7B-86DB60B2E322}"/>
                </a:ext>
              </a:extLst>
            </p:cNvPr>
            <p:cNvSpPr txBox="1"/>
            <p:nvPr/>
          </p:nvSpPr>
          <p:spPr>
            <a:xfrm>
              <a:off x="1019503" y="2385113"/>
              <a:ext cx="4030181" cy="460324"/>
            </a:xfrm>
            <a:prstGeom prst="rect">
              <a:avLst/>
            </a:prstGeom>
            <a:noFill/>
          </p:spPr>
          <p:txBody>
            <a:bodyPr wrap="square" rtlCol="0">
              <a:spAutoFit/>
            </a:bodyPr>
            <a:lstStyle/>
            <a:p>
              <a:r>
                <a:rPr lang="en-US" b="1">
                  <a:solidFill>
                    <a:srgbClr val="16B7A7"/>
                  </a:solidFill>
                  <a:latin typeface="Montserrat ExtraBold" pitchFamily="2" charset="77"/>
                </a:rPr>
                <a:t>1,180% on RILY</a:t>
              </a:r>
              <a:r>
                <a:rPr lang="en-US" b="1">
                  <a:solidFill>
                    <a:schemeClr val="bg1"/>
                  </a:solidFill>
                  <a:latin typeface="Montserrat" pitchFamily="2" charset="77"/>
                </a:rPr>
                <a:t>. Great play Nate.</a:t>
              </a:r>
              <a:endParaRPr lang="en-US" b="1">
                <a:solidFill>
                  <a:srgbClr val="16B7A7"/>
                </a:solidFill>
                <a:latin typeface="Montserrat ExtraBold" pitchFamily="2" charset="77"/>
              </a:endParaRPr>
            </a:p>
          </p:txBody>
        </p:sp>
      </p:grpSp>
      <p:grpSp>
        <p:nvGrpSpPr>
          <p:cNvPr id="9" name="Group 8">
            <a:extLst>
              <a:ext uri="{FF2B5EF4-FFF2-40B4-BE49-F238E27FC236}">
                <a16:creationId xmlns:a16="http://schemas.microsoft.com/office/drawing/2014/main" id="{BEDCFDE9-1DB1-BA3C-7784-825EEA24A2E7}"/>
              </a:ext>
            </a:extLst>
          </p:cNvPr>
          <p:cNvGrpSpPr/>
          <p:nvPr/>
        </p:nvGrpSpPr>
        <p:grpSpPr>
          <a:xfrm>
            <a:off x="506627" y="2759381"/>
            <a:ext cx="4280892" cy="1146273"/>
            <a:chOff x="861848" y="1870840"/>
            <a:chExt cx="4902253" cy="1518598"/>
          </a:xfrm>
        </p:grpSpPr>
        <p:sp>
          <p:nvSpPr>
            <p:cNvPr id="10" name="Rounded Rectangle 9">
              <a:extLst>
                <a:ext uri="{FF2B5EF4-FFF2-40B4-BE49-F238E27FC236}">
                  <a16:creationId xmlns:a16="http://schemas.microsoft.com/office/drawing/2014/main" id="{021EEDB9-545B-CBCB-E269-4320FCC3F0E9}"/>
                </a:ext>
              </a:extLst>
            </p:cNvPr>
            <p:cNvSpPr/>
            <p:nvPr/>
          </p:nvSpPr>
          <p:spPr>
            <a:xfrm>
              <a:off x="861848" y="1870840"/>
              <a:ext cx="4902253" cy="1518598"/>
            </a:xfrm>
            <a:prstGeom prst="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DD8D370-AE85-D282-0AF8-95AB46B6CD13}"/>
                </a:ext>
              </a:extLst>
            </p:cNvPr>
            <p:cNvSpPr txBox="1"/>
            <p:nvPr/>
          </p:nvSpPr>
          <p:spPr>
            <a:xfrm>
              <a:off x="1019503" y="2021770"/>
              <a:ext cx="3464285" cy="366972"/>
            </a:xfrm>
            <a:prstGeom prst="rect">
              <a:avLst/>
            </a:prstGeom>
            <a:noFill/>
          </p:spPr>
          <p:txBody>
            <a:bodyPr wrap="none" rtlCol="0">
              <a:spAutoFit/>
            </a:bodyPr>
            <a:lstStyle/>
            <a:p>
              <a:r>
                <a:rPr lang="en-US" sz="1200" b="1">
                  <a:solidFill>
                    <a:srgbClr val="FFC000"/>
                  </a:solidFill>
                  <a:latin typeface="Montserrat" pitchFamily="2" charset="77"/>
                </a:rPr>
                <a:t>ERICGLAD</a:t>
              </a:r>
              <a:r>
                <a:rPr lang="en-US" sz="1200" b="1">
                  <a:solidFill>
                    <a:srgbClr val="16B7A7"/>
                  </a:solidFill>
                  <a:latin typeface="Montserrat" pitchFamily="2" charset="77"/>
                </a:rPr>
                <a:t> </a:t>
              </a:r>
              <a:r>
                <a:rPr lang="en-US" sz="1200" b="1">
                  <a:solidFill>
                    <a:schemeClr val="bg1"/>
                  </a:solidFill>
                  <a:latin typeface="Montserrat SemiBold" pitchFamily="2" charset="77"/>
                </a:rPr>
                <a:t>4/24/2024 AT 9:46:02 AM</a:t>
              </a:r>
            </a:p>
          </p:txBody>
        </p:sp>
        <p:sp>
          <p:nvSpPr>
            <p:cNvPr id="12" name="TextBox 11">
              <a:extLst>
                <a:ext uri="{FF2B5EF4-FFF2-40B4-BE49-F238E27FC236}">
                  <a16:creationId xmlns:a16="http://schemas.microsoft.com/office/drawing/2014/main" id="{93256AA9-1A70-075E-E893-B8220D2B2A10}"/>
                </a:ext>
              </a:extLst>
            </p:cNvPr>
            <p:cNvSpPr txBox="1"/>
            <p:nvPr/>
          </p:nvSpPr>
          <p:spPr>
            <a:xfrm>
              <a:off x="1019504" y="2385113"/>
              <a:ext cx="4638036" cy="856268"/>
            </a:xfrm>
            <a:prstGeom prst="rect">
              <a:avLst/>
            </a:prstGeom>
            <a:noFill/>
          </p:spPr>
          <p:txBody>
            <a:bodyPr wrap="square" rtlCol="0">
              <a:spAutoFit/>
            </a:bodyPr>
            <a:lstStyle/>
            <a:p>
              <a:r>
                <a:rPr lang="en-US" b="1">
                  <a:solidFill>
                    <a:schemeClr val="bg1"/>
                  </a:solidFill>
                  <a:latin typeface="Montserrat" pitchFamily="2" charset="77"/>
                </a:rPr>
                <a:t>1,385% on RILY! </a:t>
              </a:r>
              <a:r>
                <a:rPr lang="en-US" b="1">
                  <a:solidFill>
                    <a:srgbClr val="16B7A7"/>
                  </a:solidFill>
                  <a:latin typeface="Montserrat ExtraBold" pitchFamily="2" charset="77"/>
                </a:rPr>
                <a:t>Best trade of my life</a:t>
              </a:r>
            </a:p>
          </p:txBody>
        </p:sp>
      </p:grpSp>
      <p:grpSp>
        <p:nvGrpSpPr>
          <p:cNvPr id="3" name="Group 2">
            <a:extLst>
              <a:ext uri="{FF2B5EF4-FFF2-40B4-BE49-F238E27FC236}">
                <a16:creationId xmlns:a16="http://schemas.microsoft.com/office/drawing/2014/main" id="{84A511B7-61E6-A1C9-21F1-A12E33F110B6}"/>
              </a:ext>
            </a:extLst>
          </p:cNvPr>
          <p:cNvGrpSpPr/>
          <p:nvPr/>
        </p:nvGrpSpPr>
        <p:grpSpPr>
          <a:xfrm>
            <a:off x="8919578" y="1829565"/>
            <a:ext cx="3111563" cy="872944"/>
            <a:chOff x="861847" y="1870842"/>
            <a:chExt cx="3563200" cy="1156488"/>
          </a:xfrm>
        </p:grpSpPr>
        <p:sp>
          <p:nvSpPr>
            <p:cNvPr id="13" name="Rounded Rectangle 12">
              <a:extLst>
                <a:ext uri="{FF2B5EF4-FFF2-40B4-BE49-F238E27FC236}">
                  <a16:creationId xmlns:a16="http://schemas.microsoft.com/office/drawing/2014/main" id="{06727AFB-9E7D-AD7F-F18A-38D8B97C0514}"/>
                </a:ext>
              </a:extLst>
            </p:cNvPr>
            <p:cNvSpPr/>
            <p:nvPr/>
          </p:nvSpPr>
          <p:spPr>
            <a:xfrm>
              <a:off x="861847" y="1870842"/>
              <a:ext cx="3563200" cy="1156488"/>
            </a:xfrm>
            <a:prstGeom prst="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56861164-92CA-CC1C-5935-527685B2F5EB}"/>
                </a:ext>
              </a:extLst>
            </p:cNvPr>
            <p:cNvSpPr txBox="1"/>
            <p:nvPr/>
          </p:nvSpPr>
          <p:spPr>
            <a:xfrm>
              <a:off x="1019503" y="2021770"/>
              <a:ext cx="2948463" cy="366972"/>
            </a:xfrm>
            <a:prstGeom prst="rect">
              <a:avLst/>
            </a:prstGeom>
            <a:noFill/>
          </p:spPr>
          <p:txBody>
            <a:bodyPr wrap="none" rtlCol="0">
              <a:spAutoFit/>
            </a:bodyPr>
            <a:lstStyle/>
            <a:p>
              <a:r>
                <a:rPr lang="en-US" sz="1200" b="1">
                  <a:solidFill>
                    <a:srgbClr val="FFC000"/>
                  </a:solidFill>
                  <a:latin typeface="Montserrat" pitchFamily="2" charset="77"/>
                </a:rPr>
                <a:t>WEB</a:t>
              </a:r>
              <a:r>
                <a:rPr lang="en-US" sz="1200" b="1">
                  <a:solidFill>
                    <a:srgbClr val="16B7A7"/>
                  </a:solidFill>
                  <a:latin typeface="Montserrat" pitchFamily="2" charset="77"/>
                </a:rPr>
                <a:t> </a:t>
              </a:r>
              <a:r>
                <a:rPr lang="en-US" sz="1200" b="1">
                  <a:solidFill>
                    <a:schemeClr val="bg1"/>
                  </a:solidFill>
                  <a:latin typeface="Montserrat SemiBold" pitchFamily="2" charset="77"/>
                </a:rPr>
                <a:t>4/24/2024 AT 9:43:36 AM</a:t>
              </a:r>
            </a:p>
          </p:txBody>
        </p:sp>
        <p:sp>
          <p:nvSpPr>
            <p:cNvPr id="15" name="TextBox 14">
              <a:extLst>
                <a:ext uri="{FF2B5EF4-FFF2-40B4-BE49-F238E27FC236}">
                  <a16:creationId xmlns:a16="http://schemas.microsoft.com/office/drawing/2014/main" id="{29D7848F-ED6E-F2D7-4657-3CD7297CEB25}"/>
                </a:ext>
              </a:extLst>
            </p:cNvPr>
            <p:cNvSpPr txBox="1"/>
            <p:nvPr/>
          </p:nvSpPr>
          <p:spPr>
            <a:xfrm>
              <a:off x="1019504" y="2385113"/>
              <a:ext cx="3282133" cy="489296"/>
            </a:xfrm>
            <a:prstGeom prst="rect">
              <a:avLst/>
            </a:prstGeom>
            <a:noFill/>
          </p:spPr>
          <p:txBody>
            <a:bodyPr wrap="square" rtlCol="0">
              <a:spAutoFit/>
            </a:bodyPr>
            <a:lstStyle/>
            <a:p>
              <a:r>
                <a:rPr lang="en-US" b="1">
                  <a:solidFill>
                    <a:srgbClr val="16B7A7"/>
                  </a:solidFill>
                  <a:latin typeface="Montserrat ExtraBold" pitchFamily="2" charset="77"/>
                </a:rPr>
                <a:t>1,550% </a:t>
              </a:r>
              <a:r>
                <a:rPr lang="en-US" b="1">
                  <a:solidFill>
                    <a:schemeClr val="bg1"/>
                  </a:solidFill>
                  <a:latin typeface="Montserrat" pitchFamily="2" charset="77"/>
                </a:rPr>
                <a:t>on RILY</a:t>
              </a:r>
              <a:endParaRPr lang="en-US" b="1">
                <a:solidFill>
                  <a:schemeClr val="bg1"/>
                </a:solidFill>
                <a:latin typeface="Montserrat ExtraBold" pitchFamily="2" charset="77"/>
              </a:endParaRPr>
            </a:p>
          </p:txBody>
        </p:sp>
      </p:grpSp>
      <p:grpSp>
        <p:nvGrpSpPr>
          <p:cNvPr id="16" name="Group 15">
            <a:extLst>
              <a:ext uri="{FF2B5EF4-FFF2-40B4-BE49-F238E27FC236}">
                <a16:creationId xmlns:a16="http://schemas.microsoft.com/office/drawing/2014/main" id="{5EB022EF-A654-B714-5C64-72A203CB09DB}"/>
              </a:ext>
            </a:extLst>
          </p:cNvPr>
          <p:cNvGrpSpPr/>
          <p:nvPr/>
        </p:nvGrpSpPr>
        <p:grpSpPr>
          <a:xfrm>
            <a:off x="506627" y="3958069"/>
            <a:ext cx="4380064" cy="1286387"/>
            <a:chOff x="861848" y="1870840"/>
            <a:chExt cx="5015820" cy="1325538"/>
          </a:xfrm>
        </p:grpSpPr>
        <p:sp>
          <p:nvSpPr>
            <p:cNvPr id="25" name="Rounded Rectangle 24">
              <a:extLst>
                <a:ext uri="{FF2B5EF4-FFF2-40B4-BE49-F238E27FC236}">
                  <a16:creationId xmlns:a16="http://schemas.microsoft.com/office/drawing/2014/main" id="{C52ACF11-BC72-580D-6D7A-DBCF26C67013}"/>
                </a:ext>
              </a:extLst>
            </p:cNvPr>
            <p:cNvSpPr/>
            <p:nvPr/>
          </p:nvSpPr>
          <p:spPr>
            <a:xfrm>
              <a:off x="861848" y="1870840"/>
              <a:ext cx="4902253" cy="1325538"/>
            </a:xfrm>
            <a:prstGeom prst="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2F6D79DF-4C4E-FE56-0185-B3F54FCC3018}"/>
                </a:ext>
              </a:extLst>
            </p:cNvPr>
            <p:cNvSpPr txBox="1"/>
            <p:nvPr/>
          </p:nvSpPr>
          <p:spPr>
            <a:xfrm>
              <a:off x="1019503" y="2021770"/>
              <a:ext cx="3383516" cy="285429"/>
            </a:xfrm>
            <a:prstGeom prst="rect">
              <a:avLst/>
            </a:prstGeom>
            <a:noFill/>
          </p:spPr>
          <p:txBody>
            <a:bodyPr wrap="none" rtlCol="0">
              <a:spAutoFit/>
            </a:bodyPr>
            <a:lstStyle/>
            <a:p>
              <a:r>
                <a:rPr lang="en-US" sz="1200" b="1" err="1">
                  <a:solidFill>
                    <a:srgbClr val="FFC000"/>
                  </a:solidFill>
                  <a:latin typeface="Montserrat" pitchFamily="2" charset="77"/>
                </a:rPr>
                <a:t>QuintonE</a:t>
              </a:r>
              <a:r>
                <a:rPr lang="en-US" sz="1200" b="1">
                  <a:solidFill>
                    <a:srgbClr val="16B7A7"/>
                  </a:solidFill>
                  <a:latin typeface="Montserrat" pitchFamily="2" charset="77"/>
                </a:rPr>
                <a:t> </a:t>
              </a:r>
              <a:r>
                <a:rPr lang="en-US" sz="1200" b="1">
                  <a:solidFill>
                    <a:schemeClr val="bg1"/>
                  </a:solidFill>
                  <a:latin typeface="Montserrat SemiBold" pitchFamily="2" charset="77"/>
                </a:rPr>
                <a:t>4/24/2024 AT 9:46:02 AM</a:t>
              </a:r>
            </a:p>
          </p:txBody>
        </p:sp>
        <p:sp>
          <p:nvSpPr>
            <p:cNvPr id="27" name="TextBox 26">
              <a:extLst>
                <a:ext uri="{FF2B5EF4-FFF2-40B4-BE49-F238E27FC236}">
                  <a16:creationId xmlns:a16="http://schemas.microsoft.com/office/drawing/2014/main" id="{4898B249-3C30-D684-6FE7-05E07B3A0CA3}"/>
                </a:ext>
              </a:extLst>
            </p:cNvPr>
            <p:cNvSpPr txBox="1"/>
            <p:nvPr/>
          </p:nvSpPr>
          <p:spPr>
            <a:xfrm>
              <a:off x="1019504" y="2385112"/>
              <a:ext cx="4858164" cy="666002"/>
            </a:xfrm>
            <a:prstGeom prst="rect">
              <a:avLst/>
            </a:prstGeom>
            <a:noFill/>
          </p:spPr>
          <p:txBody>
            <a:bodyPr wrap="square" rtlCol="0">
              <a:spAutoFit/>
            </a:bodyPr>
            <a:lstStyle/>
            <a:p>
              <a:r>
                <a:rPr lang="en-US" b="1">
                  <a:solidFill>
                    <a:schemeClr val="bg1"/>
                  </a:solidFill>
                  <a:latin typeface="Montserrat" pitchFamily="2" charset="77"/>
                </a:rPr>
                <a:t>Nate Big thanks; RILY Lotto in: $.50 out avg $10.49, </a:t>
              </a:r>
              <a:r>
                <a:rPr lang="en-US" b="1">
                  <a:solidFill>
                    <a:srgbClr val="16B7A7"/>
                  </a:solidFill>
                  <a:latin typeface="Montserrat ExtraBold" pitchFamily="2" charset="77"/>
                </a:rPr>
                <a:t>1,987% gain</a:t>
              </a:r>
            </a:p>
          </p:txBody>
        </p:sp>
      </p:grpSp>
      <p:grpSp>
        <p:nvGrpSpPr>
          <p:cNvPr id="28" name="Group 27">
            <a:extLst>
              <a:ext uri="{FF2B5EF4-FFF2-40B4-BE49-F238E27FC236}">
                <a16:creationId xmlns:a16="http://schemas.microsoft.com/office/drawing/2014/main" id="{3900C267-4B18-C180-B83F-394EEE1AFDCE}"/>
              </a:ext>
            </a:extLst>
          </p:cNvPr>
          <p:cNvGrpSpPr/>
          <p:nvPr/>
        </p:nvGrpSpPr>
        <p:grpSpPr>
          <a:xfrm>
            <a:off x="4850115" y="1829565"/>
            <a:ext cx="4016020" cy="872944"/>
            <a:chOff x="818755" y="1949824"/>
            <a:chExt cx="4598936" cy="1156488"/>
          </a:xfrm>
        </p:grpSpPr>
        <p:sp>
          <p:nvSpPr>
            <p:cNvPr id="29" name="Rounded Rectangle 28">
              <a:extLst>
                <a:ext uri="{FF2B5EF4-FFF2-40B4-BE49-F238E27FC236}">
                  <a16:creationId xmlns:a16="http://schemas.microsoft.com/office/drawing/2014/main" id="{818181B9-4D24-DEE9-84C3-FD151F4E4A0F}"/>
                </a:ext>
              </a:extLst>
            </p:cNvPr>
            <p:cNvSpPr/>
            <p:nvPr/>
          </p:nvSpPr>
          <p:spPr>
            <a:xfrm>
              <a:off x="818755" y="1949824"/>
              <a:ext cx="4598936" cy="1156488"/>
            </a:xfrm>
            <a:prstGeom prst="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CDBDAED7-AD57-17BE-1DF1-622B228E8C65}"/>
                </a:ext>
              </a:extLst>
            </p:cNvPr>
            <p:cNvSpPr txBox="1"/>
            <p:nvPr/>
          </p:nvSpPr>
          <p:spPr>
            <a:xfrm>
              <a:off x="1019503" y="2021771"/>
              <a:ext cx="3036574" cy="366972"/>
            </a:xfrm>
            <a:prstGeom prst="rect">
              <a:avLst/>
            </a:prstGeom>
            <a:noFill/>
          </p:spPr>
          <p:txBody>
            <a:bodyPr wrap="none" rtlCol="0">
              <a:spAutoFit/>
            </a:bodyPr>
            <a:lstStyle/>
            <a:p>
              <a:r>
                <a:rPr lang="en-US" sz="1200" b="1" err="1">
                  <a:solidFill>
                    <a:srgbClr val="FFC000"/>
                  </a:solidFill>
                  <a:latin typeface="Montserrat" pitchFamily="2" charset="77"/>
                </a:rPr>
                <a:t>RichN</a:t>
              </a:r>
              <a:r>
                <a:rPr lang="en-US" sz="1200" b="1">
                  <a:solidFill>
                    <a:srgbClr val="16B7A7"/>
                  </a:solidFill>
                  <a:latin typeface="Montserrat" pitchFamily="2" charset="77"/>
                </a:rPr>
                <a:t> </a:t>
              </a:r>
              <a:r>
                <a:rPr lang="en-US" sz="1200" b="1">
                  <a:solidFill>
                    <a:schemeClr val="bg1"/>
                  </a:solidFill>
                  <a:latin typeface="Montserrat SemiBold" pitchFamily="2" charset="77"/>
                </a:rPr>
                <a:t>4/24/2024 AT 9:32:34 AM</a:t>
              </a:r>
            </a:p>
          </p:txBody>
        </p:sp>
        <p:sp>
          <p:nvSpPr>
            <p:cNvPr id="31" name="TextBox 30">
              <a:extLst>
                <a:ext uri="{FF2B5EF4-FFF2-40B4-BE49-F238E27FC236}">
                  <a16:creationId xmlns:a16="http://schemas.microsoft.com/office/drawing/2014/main" id="{DD74F159-2B16-DB38-9C2D-E482C9402C3B}"/>
                </a:ext>
              </a:extLst>
            </p:cNvPr>
            <p:cNvSpPr txBox="1"/>
            <p:nvPr/>
          </p:nvSpPr>
          <p:spPr>
            <a:xfrm>
              <a:off x="1019504" y="2385112"/>
              <a:ext cx="2955501" cy="489296"/>
            </a:xfrm>
            <a:prstGeom prst="rect">
              <a:avLst/>
            </a:prstGeom>
            <a:noFill/>
          </p:spPr>
          <p:txBody>
            <a:bodyPr wrap="square" rtlCol="0">
              <a:spAutoFit/>
            </a:bodyPr>
            <a:lstStyle/>
            <a:p>
              <a:r>
                <a:rPr lang="en-US" b="1">
                  <a:solidFill>
                    <a:srgbClr val="16B7A7"/>
                  </a:solidFill>
                  <a:latin typeface="Montserrat ExtraBold" pitchFamily="2" charset="77"/>
                </a:rPr>
                <a:t>Over 1,000% </a:t>
              </a:r>
              <a:r>
                <a:rPr lang="en-US" b="1">
                  <a:solidFill>
                    <a:schemeClr val="bg1"/>
                  </a:solidFill>
                  <a:latin typeface="Montserrat" pitchFamily="2" charset="77"/>
                </a:rPr>
                <a:t>for me</a:t>
              </a:r>
              <a:endParaRPr lang="en-US" b="1">
                <a:solidFill>
                  <a:srgbClr val="16B7A7"/>
                </a:solidFill>
                <a:latin typeface="Montserrat ExtraBold" pitchFamily="2" charset="77"/>
              </a:endParaRPr>
            </a:p>
          </p:txBody>
        </p:sp>
      </p:grpSp>
      <p:grpSp>
        <p:nvGrpSpPr>
          <p:cNvPr id="32" name="Group 31">
            <a:extLst>
              <a:ext uri="{FF2B5EF4-FFF2-40B4-BE49-F238E27FC236}">
                <a16:creationId xmlns:a16="http://schemas.microsoft.com/office/drawing/2014/main" id="{863217EE-5D60-FFE8-9AE9-180F75E139C0}"/>
              </a:ext>
            </a:extLst>
          </p:cNvPr>
          <p:cNvGrpSpPr/>
          <p:nvPr/>
        </p:nvGrpSpPr>
        <p:grpSpPr>
          <a:xfrm>
            <a:off x="8919570" y="2759381"/>
            <a:ext cx="3111562" cy="1146274"/>
            <a:chOff x="861848" y="1870840"/>
            <a:chExt cx="3563198" cy="1518601"/>
          </a:xfrm>
        </p:grpSpPr>
        <p:sp>
          <p:nvSpPr>
            <p:cNvPr id="33" name="Rounded Rectangle 32">
              <a:extLst>
                <a:ext uri="{FF2B5EF4-FFF2-40B4-BE49-F238E27FC236}">
                  <a16:creationId xmlns:a16="http://schemas.microsoft.com/office/drawing/2014/main" id="{70CDC983-EA8D-C031-A794-3EC2CE582F00}"/>
                </a:ext>
              </a:extLst>
            </p:cNvPr>
            <p:cNvSpPr/>
            <p:nvPr/>
          </p:nvSpPr>
          <p:spPr>
            <a:xfrm>
              <a:off x="861848" y="1870840"/>
              <a:ext cx="3563198" cy="1518601"/>
            </a:xfrm>
            <a:prstGeom prst="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82B5D94A-1179-C277-86EF-060FC5A96D0A}"/>
                </a:ext>
              </a:extLst>
            </p:cNvPr>
            <p:cNvSpPr txBox="1"/>
            <p:nvPr/>
          </p:nvSpPr>
          <p:spPr>
            <a:xfrm>
              <a:off x="1019503" y="2021770"/>
              <a:ext cx="3220141" cy="366972"/>
            </a:xfrm>
            <a:prstGeom prst="rect">
              <a:avLst/>
            </a:prstGeom>
            <a:noFill/>
          </p:spPr>
          <p:txBody>
            <a:bodyPr wrap="none" rtlCol="0">
              <a:spAutoFit/>
            </a:bodyPr>
            <a:lstStyle/>
            <a:p>
              <a:r>
                <a:rPr lang="en-US" sz="1200" b="1">
                  <a:solidFill>
                    <a:srgbClr val="FFC000"/>
                  </a:solidFill>
                  <a:latin typeface="Montserrat" pitchFamily="2" charset="77"/>
                </a:rPr>
                <a:t>rodm72</a:t>
              </a:r>
              <a:r>
                <a:rPr lang="en-US" sz="1200" b="1">
                  <a:solidFill>
                    <a:srgbClr val="16B7A7"/>
                  </a:solidFill>
                  <a:latin typeface="Montserrat" pitchFamily="2" charset="77"/>
                </a:rPr>
                <a:t> </a:t>
              </a:r>
              <a:r>
                <a:rPr lang="en-US" sz="1200" b="1">
                  <a:solidFill>
                    <a:schemeClr val="bg1"/>
                  </a:solidFill>
                  <a:latin typeface="Montserrat SemiBold" pitchFamily="2" charset="77"/>
                </a:rPr>
                <a:t>4/24/2024 AT 9:46:02 AM</a:t>
              </a:r>
            </a:p>
          </p:txBody>
        </p:sp>
        <p:sp>
          <p:nvSpPr>
            <p:cNvPr id="35" name="TextBox 34">
              <a:extLst>
                <a:ext uri="{FF2B5EF4-FFF2-40B4-BE49-F238E27FC236}">
                  <a16:creationId xmlns:a16="http://schemas.microsoft.com/office/drawing/2014/main" id="{B01B7F0A-C054-1CC7-B2F0-21BB178CA9C9}"/>
                </a:ext>
              </a:extLst>
            </p:cNvPr>
            <p:cNvSpPr txBox="1"/>
            <p:nvPr/>
          </p:nvSpPr>
          <p:spPr>
            <a:xfrm>
              <a:off x="1019504" y="2385113"/>
              <a:ext cx="3155084" cy="856269"/>
            </a:xfrm>
            <a:prstGeom prst="rect">
              <a:avLst/>
            </a:prstGeom>
            <a:noFill/>
          </p:spPr>
          <p:txBody>
            <a:bodyPr wrap="square" rtlCol="0">
              <a:spAutoFit/>
            </a:bodyPr>
            <a:lstStyle/>
            <a:p>
              <a:r>
                <a:rPr lang="en-US" b="1">
                  <a:solidFill>
                    <a:srgbClr val="16B7A7"/>
                  </a:solidFill>
                  <a:latin typeface="Montserrat ExtraBold" pitchFamily="2" charset="77"/>
                </a:rPr>
                <a:t>RILY out @ 800% </a:t>
              </a:r>
              <a:r>
                <a:rPr lang="en-US" b="1">
                  <a:solidFill>
                    <a:schemeClr val="bg1"/>
                  </a:solidFill>
                  <a:latin typeface="Montserrat" pitchFamily="2" charset="77"/>
                </a:rPr>
                <a:t>thanks Nate</a:t>
              </a:r>
              <a:endParaRPr lang="en-US" b="1">
                <a:solidFill>
                  <a:srgbClr val="16B7A7"/>
                </a:solidFill>
                <a:latin typeface="Montserrat ExtraBold" pitchFamily="2" charset="77"/>
              </a:endParaRPr>
            </a:p>
          </p:txBody>
        </p:sp>
      </p:grpSp>
      <p:grpSp>
        <p:nvGrpSpPr>
          <p:cNvPr id="36" name="Group 35">
            <a:extLst>
              <a:ext uri="{FF2B5EF4-FFF2-40B4-BE49-F238E27FC236}">
                <a16:creationId xmlns:a16="http://schemas.microsoft.com/office/drawing/2014/main" id="{7611E2BB-E37A-F9F5-C0DB-A12029D64C42}"/>
              </a:ext>
            </a:extLst>
          </p:cNvPr>
          <p:cNvGrpSpPr/>
          <p:nvPr/>
        </p:nvGrpSpPr>
        <p:grpSpPr>
          <a:xfrm>
            <a:off x="4850079" y="3971610"/>
            <a:ext cx="4029061" cy="845809"/>
            <a:chOff x="861846" y="1870841"/>
            <a:chExt cx="4613870" cy="1120540"/>
          </a:xfrm>
        </p:grpSpPr>
        <p:sp>
          <p:nvSpPr>
            <p:cNvPr id="37" name="Rounded Rectangle 36">
              <a:extLst>
                <a:ext uri="{FF2B5EF4-FFF2-40B4-BE49-F238E27FC236}">
                  <a16:creationId xmlns:a16="http://schemas.microsoft.com/office/drawing/2014/main" id="{3F21BE61-396B-404F-6D76-74BCB56885BE}"/>
                </a:ext>
              </a:extLst>
            </p:cNvPr>
            <p:cNvSpPr/>
            <p:nvPr/>
          </p:nvSpPr>
          <p:spPr>
            <a:xfrm>
              <a:off x="861846" y="1870841"/>
              <a:ext cx="4613870" cy="1120540"/>
            </a:xfrm>
            <a:prstGeom prst="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A1E57705-9338-9780-AECC-9D9632472976}"/>
                </a:ext>
              </a:extLst>
            </p:cNvPr>
            <p:cNvSpPr txBox="1"/>
            <p:nvPr/>
          </p:nvSpPr>
          <p:spPr>
            <a:xfrm>
              <a:off x="1019503" y="2021770"/>
              <a:ext cx="3405544" cy="366972"/>
            </a:xfrm>
            <a:prstGeom prst="rect">
              <a:avLst/>
            </a:prstGeom>
            <a:noFill/>
          </p:spPr>
          <p:txBody>
            <a:bodyPr wrap="none" rtlCol="0">
              <a:spAutoFit/>
            </a:bodyPr>
            <a:lstStyle/>
            <a:p>
              <a:r>
                <a:rPr lang="en-US" sz="1200" b="1">
                  <a:solidFill>
                    <a:srgbClr val="FFC000"/>
                  </a:solidFill>
                  <a:latin typeface="Montserrat" pitchFamily="2" charset="77"/>
                </a:rPr>
                <a:t>Cypher00</a:t>
              </a:r>
              <a:r>
                <a:rPr lang="en-US" sz="1200" b="1">
                  <a:solidFill>
                    <a:srgbClr val="16B7A7"/>
                  </a:solidFill>
                  <a:latin typeface="Montserrat" pitchFamily="2" charset="77"/>
                </a:rPr>
                <a:t> </a:t>
              </a:r>
              <a:r>
                <a:rPr lang="en-US" sz="1200" b="1">
                  <a:solidFill>
                    <a:schemeClr val="bg1"/>
                  </a:solidFill>
                  <a:latin typeface="Montserrat SemiBold" pitchFamily="2" charset="77"/>
                </a:rPr>
                <a:t>4/24/2024 AT 9:37:00 AM</a:t>
              </a:r>
            </a:p>
          </p:txBody>
        </p:sp>
        <p:sp>
          <p:nvSpPr>
            <p:cNvPr id="39" name="TextBox 38">
              <a:extLst>
                <a:ext uri="{FF2B5EF4-FFF2-40B4-BE49-F238E27FC236}">
                  <a16:creationId xmlns:a16="http://schemas.microsoft.com/office/drawing/2014/main" id="{1DFA204C-DAE1-04ED-356C-FE800155B6BC}"/>
                </a:ext>
              </a:extLst>
            </p:cNvPr>
            <p:cNvSpPr txBox="1"/>
            <p:nvPr/>
          </p:nvSpPr>
          <p:spPr>
            <a:xfrm>
              <a:off x="1019504" y="2385113"/>
              <a:ext cx="2998633" cy="489297"/>
            </a:xfrm>
            <a:prstGeom prst="rect">
              <a:avLst/>
            </a:prstGeom>
            <a:noFill/>
          </p:spPr>
          <p:txBody>
            <a:bodyPr wrap="square" rtlCol="0">
              <a:spAutoFit/>
            </a:bodyPr>
            <a:lstStyle/>
            <a:p>
              <a:r>
                <a:rPr lang="en-US" b="1">
                  <a:solidFill>
                    <a:schemeClr val="bg1"/>
                  </a:solidFill>
                  <a:latin typeface="Montserrat" pitchFamily="2" charset="77"/>
                </a:rPr>
                <a:t>RILY! </a:t>
              </a:r>
              <a:r>
                <a:rPr lang="en-US" b="1">
                  <a:solidFill>
                    <a:srgbClr val="16B7A7"/>
                  </a:solidFill>
                  <a:latin typeface="Montserrat ExtraBold" pitchFamily="2" charset="77"/>
                </a:rPr>
                <a:t>1,506%</a:t>
              </a:r>
            </a:p>
          </p:txBody>
        </p:sp>
      </p:grpSp>
      <p:grpSp>
        <p:nvGrpSpPr>
          <p:cNvPr id="40" name="Group 39">
            <a:extLst>
              <a:ext uri="{FF2B5EF4-FFF2-40B4-BE49-F238E27FC236}">
                <a16:creationId xmlns:a16="http://schemas.microsoft.com/office/drawing/2014/main" id="{B5A91C82-FC1B-4682-2A14-E4465C58ED2F}"/>
              </a:ext>
            </a:extLst>
          </p:cNvPr>
          <p:cNvGrpSpPr/>
          <p:nvPr/>
        </p:nvGrpSpPr>
        <p:grpSpPr>
          <a:xfrm>
            <a:off x="4845534" y="2768876"/>
            <a:ext cx="4016021" cy="1136779"/>
            <a:chOff x="861847" y="1870840"/>
            <a:chExt cx="4598937" cy="1506021"/>
          </a:xfrm>
        </p:grpSpPr>
        <p:sp>
          <p:nvSpPr>
            <p:cNvPr id="41" name="Rounded Rectangle 40">
              <a:extLst>
                <a:ext uri="{FF2B5EF4-FFF2-40B4-BE49-F238E27FC236}">
                  <a16:creationId xmlns:a16="http://schemas.microsoft.com/office/drawing/2014/main" id="{FD3B60BF-5CB2-839D-0142-7453BBC04263}"/>
                </a:ext>
              </a:extLst>
            </p:cNvPr>
            <p:cNvSpPr/>
            <p:nvPr/>
          </p:nvSpPr>
          <p:spPr>
            <a:xfrm>
              <a:off x="861847" y="1870840"/>
              <a:ext cx="4598937" cy="1506021"/>
            </a:xfrm>
            <a:prstGeom prst="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00DDF443-C797-7AF8-1D57-24DA37DF5399}"/>
                </a:ext>
              </a:extLst>
            </p:cNvPr>
            <p:cNvSpPr txBox="1"/>
            <p:nvPr/>
          </p:nvSpPr>
          <p:spPr>
            <a:xfrm>
              <a:off x="1019503" y="2021769"/>
              <a:ext cx="3337624" cy="366972"/>
            </a:xfrm>
            <a:prstGeom prst="rect">
              <a:avLst/>
            </a:prstGeom>
            <a:noFill/>
          </p:spPr>
          <p:txBody>
            <a:bodyPr wrap="none" rtlCol="0">
              <a:spAutoFit/>
            </a:bodyPr>
            <a:lstStyle/>
            <a:p>
              <a:r>
                <a:rPr lang="en-US" sz="1200" b="1" err="1">
                  <a:solidFill>
                    <a:srgbClr val="FFC000"/>
                  </a:solidFill>
                  <a:latin typeface="Montserrat" pitchFamily="2" charset="77"/>
                </a:rPr>
                <a:t>BoilerUp</a:t>
              </a:r>
              <a:r>
                <a:rPr lang="en-US" sz="1200" b="1">
                  <a:solidFill>
                    <a:srgbClr val="16B7A7"/>
                  </a:solidFill>
                  <a:latin typeface="Montserrat" pitchFamily="2" charset="77"/>
                </a:rPr>
                <a:t> </a:t>
              </a:r>
              <a:r>
                <a:rPr lang="en-US" sz="1200" b="1">
                  <a:solidFill>
                    <a:schemeClr val="bg1"/>
                  </a:solidFill>
                  <a:latin typeface="Montserrat SemiBold" pitchFamily="2" charset="77"/>
                </a:rPr>
                <a:t>4/24/2024 AT 10:06:21 AM</a:t>
              </a:r>
            </a:p>
          </p:txBody>
        </p:sp>
        <p:sp>
          <p:nvSpPr>
            <p:cNvPr id="43" name="TextBox 42">
              <a:extLst>
                <a:ext uri="{FF2B5EF4-FFF2-40B4-BE49-F238E27FC236}">
                  <a16:creationId xmlns:a16="http://schemas.microsoft.com/office/drawing/2014/main" id="{AA5CDF5D-FABE-AFA2-25DA-B68717A531B0}"/>
                </a:ext>
              </a:extLst>
            </p:cNvPr>
            <p:cNvSpPr txBox="1"/>
            <p:nvPr/>
          </p:nvSpPr>
          <p:spPr>
            <a:xfrm>
              <a:off x="1019504" y="2385113"/>
              <a:ext cx="4441280" cy="856269"/>
            </a:xfrm>
            <a:prstGeom prst="rect">
              <a:avLst/>
            </a:prstGeom>
            <a:noFill/>
          </p:spPr>
          <p:txBody>
            <a:bodyPr wrap="square" rtlCol="0">
              <a:spAutoFit/>
            </a:bodyPr>
            <a:lstStyle/>
            <a:p>
              <a:r>
                <a:rPr lang="en-US" b="1" err="1">
                  <a:solidFill>
                    <a:schemeClr val="bg1"/>
                  </a:solidFill>
                  <a:latin typeface="Montserrat" pitchFamily="2" charset="77"/>
                </a:rPr>
                <a:t>Rily</a:t>
              </a:r>
              <a:r>
                <a:rPr lang="en-US" b="1">
                  <a:solidFill>
                    <a:schemeClr val="bg1"/>
                  </a:solidFill>
                  <a:latin typeface="Montserrat" pitchFamily="2" charset="77"/>
                </a:rPr>
                <a:t> 20. In @ .78. Out @ $10.20. </a:t>
              </a:r>
              <a:r>
                <a:rPr lang="en-US" b="1">
                  <a:solidFill>
                    <a:srgbClr val="16B7A7"/>
                  </a:solidFill>
                  <a:latin typeface="Montserrat ExtraBold" pitchFamily="2" charset="77"/>
                </a:rPr>
                <a:t>$18,840 profit.  1,206% gain</a:t>
              </a:r>
            </a:p>
          </p:txBody>
        </p:sp>
      </p:grpSp>
    </p:spTree>
    <p:extLst>
      <p:ext uri="{BB962C8B-B14F-4D97-AF65-F5344CB8AC3E}">
        <p14:creationId xmlns:p14="http://schemas.microsoft.com/office/powerpoint/2010/main" val="3798074563"/>
      </p:ext>
    </p:extLst>
  </p:cSld>
  <p:clrMapOvr>
    <a:masterClrMapping/>
  </p:clrMapOvr>
  <p:extLst>
    <p:ext uri="{6950BFC3-D8DA-4A85-94F7-54DA5524770B}">
      <p188:commentRel xmlns:p188="http://schemas.microsoft.com/office/powerpoint/2018/8/main" r:id="rId2"/>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0139B55-EC0D-42FB-7A31-40D26F686B3A}"/>
              </a:ext>
            </a:extLst>
          </p:cNvPr>
          <p:cNvSpPr txBox="1"/>
          <p:nvPr/>
        </p:nvSpPr>
        <p:spPr>
          <a:xfrm>
            <a:off x="388070" y="1199711"/>
            <a:ext cx="11415860" cy="4062651"/>
          </a:xfrm>
          <a:prstGeom prst="rect">
            <a:avLst/>
          </a:prstGeom>
          <a:noFill/>
        </p:spPr>
        <p:txBody>
          <a:bodyPr wrap="square" rtlCol="0" anchor="ctr">
            <a:spAutoFit/>
          </a:bodyPr>
          <a:lstStyle/>
          <a:p>
            <a:pPr algn="ctr"/>
            <a:r>
              <a:rPr lang="en-US" sz="6000" b="1">
                <a:latin typeface="Montserrat ExtraBold" pitchFamily="2" charset="77"/>
                <a:cs typeface="Rubik" pitchFamily="2" charset="-79"/>
              </a:rPr>
              <a:t>We Built </a:t>
            </a:r>
            <a:r>
              <a:rPr lang="en-US" sz="6000" b="1">
                <a:solidFill>
                  <a:srgbClr val="16B7A7"/>
                </a:solidFill>
                <a:latin typeface="Montserrat Black" pitchFamily="2" charset="77"/>
                <a:cs typeface="Rubik" pitchFamily="2" charset="-79"/>
              </a:rPr>
              <a:t>S.A.M.</a:t>
            </a:r>
            <a:r>
              <a:rPr lang="en-US" sz="6000" b="1">
                <a:latin typeface="Montserrat ExtraBold" pitchFamily="2" charset="77"/>
                <a:cs typeface="Rubik" pitchFamily="2" charset="-79"/>
              </a:rPr>
              <a:t> To Search For Squeeze Setups </a:t>
            </a:r>
            <a:r>
              <a:rPr lang="en-US" sz="6000" b="1" i="1">
                <a:latin typeface="Montserrat ExtraBold" pitchFamily="2" charset="77"/>
                <a:cs typeface="Rubik" pitchFamily="2" charset="-79"/>
              </a:rPr>
              <a:t>Automatically</a:t>
            </a:r>
            <a:r>
              <a:rPr lang="en-US" sz="6000" b="1">
                <a:latin typeface="Montserrat ExtraBold" pitchFamily="2" charset="77"/>
                <a:cs typeface="Rubik" pitchFamily="2" charset="-79"/>
              </a:rPr>
              <a:t> By Using The Power of AI!</a:t>
            </a:r>
            <a:endParaRPr lang="en-US" sz="6000" b="1">
              <a:latin typeface="Montserrat ExtraBold" pitchFamily="2" charset="77"/>
            </a:endParaRPr>
          </a:p>
          <a:p>
            <a:endParaRPr lang="en-US"/>
          </a:p>
        </p:txBody>
      </p:sp>
    </p:spTree>
    <p:extLst>
      <p:ext uri="{BB962C8B-B14F-4D97-AF65-F5344CB8AC3E}">
        <p14:creationId xmlns:p14="http://schemas.microsoft.com/office/powerpoint/2010/main" val="42598248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967BE-0438-DC2A-0BA5-C902DCBA6C5C}"/>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99471AC6-B633-C5E1-B955-96BC84DFA747}"/>
              </a:ext>
            </a:extLst>
          </p:cNvPr>
          <p:cNvSpPr>
            <a:spLocks noGrp="1"/>
          </p:cNvSpPr>
          <p:nvPr>
            <p:ph type="title"/>
          </p:nvPr>
        </p:nvSpPr>
        <p:spPr>
          <a:xfrm>
            <a:off x="345989" y="212511"/>
            <a:ext cx="11500021" cy="1251247"/>
          </a:xfrm>
        </p:spPr>
        <p:txBody>
          <a:bodyPr>
            <a:normAutofit fontScale="90000"/>
          </a:bodyPr>
          <a:lstStyle/>
          <a:p>
            <a:pPr algn="ctr"/>
            <a:r>
              <a:rPr lang="en-US" b="1" dirty="0">
                <a:solidFill>
                  <a:srgbClr val="161B6D"/>
                </a:solidFill>
                <a:latin typeface="Montserrat ExtraBold" pitchFamily="2" charset="77"/>
              </a:rPr>
              <a:t>We’re Dealing With Market Conditions We Haven’t Seen in YEARS!</a:t>
            </a:r>
          </a:p>
        </p:txBody>
      </p:sp>
      <p:pic>
        <p:nvPicPr>
          <p:cNvPr id="7" name="Picture 6" descr="A screen shot of a website&#10;&#10;AI-generated content may be incorrect.">
            <a:extLst>
              <a:ext uri="{FF2B5EF4-FFF2-40B4-BE49-F238E27FC236}">
                <a16:creationId xmlns:a16="http://schemas.microsoft.com/office/drawing/2014/main" id="{520859F7-51ED-31DE-F216-F8C8DB8258CD}"/>
              </a:ext>
            </a:extLst>
          </p:cNvPr>
          <p:cNvPicPr>
            <a:picLocks noChangeAspect="1"/>
          </p:cNvPicPr>
          <p:nvPr/>
        </p:nvPicPr>
        <p:blipFill>
          <a:blip r:embed="rId4"/>
          <a:stretch>
            <a:fillRect/>
          </a:stretch>
        </p:blipFill>
        <p:spPr>
          <a:xfrm>
            <a:off x="345989" y="1612647"/>
            <a:ext cx="7772400" cy="2441819"/>
          </a:xfrm>
          <a:prstGeom prst="rect">
            <a:avLst/>
          </a:prstGeom>
        </p:spPr>
      </p:pic>
      <p:pic>
        <p:nvPicPr>
          <p:cNvPr id="11" name="Picture 10" descr="A screenshot of a computer&#10;&#10;AI-generated content may be incorrect.">
            <a:extLst>
              <a:ext uri="{FF2B5EF4-FFF2-40B4-BE49-F238E27FC236}">
                <a16:creationId xmlns:a16="http://schemas.microsoft.com/office/drawing/2014/main" id="{741729AF-2697-6381-1E41-ED4443856BF2}"/>
              </a:ext>
            </a:extLst>
          </p:cNvPr>
          <p:cNvPicPr>
            <a:picLocks noChangeAspect="1"/>
          </p:cNvPicPr>
          <p:nvPr/>
        </p:nvPicPr>
        <p:blipFill>
          <a:blip r:embed="rId5"/>
          <a:stretch>
            <a:fillRect/>
          </a:stretch>
        </p:blipFill>
        <p:spPr>
          <a:xfrm>
            <a:off x="283764" y="4203355"/>
            <a:ext cx="7772400" cy="1649967"/>
          </a:xfrm>
          <a:prstGeom prst="rect">
            <a:avLst/>
          </a:prstGeom>
        </p:spPr>
      </p:pic>
    </p:spTree>
    <p:extLst>
      <p:ext uri="{BB962C8B-B14F-4D97-AF65-F5344CB8AC3E}">
        <p14:creationId xmlns:p14="http://schemas.microsoft.com/office/powerpoint/2010/main" val="2224233152"/>
      </p:ext>
    </p:extLst>
  </p:cSld>
  <p:clrMapOvr>
    <a:masterClrMapping/>
  </p:clrMapOvr>
  <p:extLst>
    <p:ext uri="{6950BFC3-D8DA-4A85-94F7-54DA5524770B}">
      <p188:commentRel xmlns:p188="http://schemas.microsoft.com/office/powerpoint/2018/8/main" r:id="rId3"/>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445176" y="1600200"/>
            <a:ext cx="11424817" cy="4133335"/>
          </a:xfrm>
        </p:spPr>
        <p:txBody>
          <a:bodyPr vert="horz" lIns="91440" tIns="45720" rIns="91440" bIns="45720" rtlCol="0" anchor="t">
            <a:normAutofit/>
          </a:bodyPr>
          <a:lstStyle/>
          <a:p>
            <a:pPr>
              <a:lnSpc>
                <a:spcPct val="100000"/>
              </a:lnSpc>
              <a:spcBef>
                <a:spcPts val="2800"/>
              </a:spcBef>
              <a:buClr>
                <a:srgbClr val="161B6D"/>
              </a:buClr>
              <a:buSzPct val="85000"/>
            </a:pPr>
            <a:r>
              <a:rPr lang="en-US" dirty="0">
                <a:latin typeface="Montserrat Medium"/>
                <a:cs typeface="Rubik"/>
              </a:rPr>
              <a:t>Has the processing power to scan </a:t>
            </a:r>
            <a:r>
              <a:rPr lang="en-US" b="1" dirty="0">
                <a:solidFill>
                  <a:srgbClr val="16B7A7"/>
                </a:solidFill>
                <a:latin typeface="Montserrat Black"/>
                <a:cs typeface="Rubik"/>
              </a:rPr>
              <a:t>5 million market updates per second</a:t>
            </a:r>
            <a:r>
              <a:rPr lang="en-US" dirty="0">
                <a:latin typeface="Montserrat Medium"/>
                <a:cs typeface="Rubik"/>
              </a:rPr>
              <a:t>!</a:t>
            </a:r>
          </a:p>
          <a:p>
            <a:pPr>
              <a:lnSpc>
                <a:spcPct val="100000"/>
              </a:lnSpc>
              <a:spcBef>
                <a:spcPts val="2800"/>
              </a:spcBef>
              <a:buClr>
                <a:srgbClr val="161B6D"/>
              </a:buClr>
              <a:buSzPct val="85000"/>
            </a:pPr>
            <a:r>
              <a:rPr lang="en-US" b="0" i="0" dirty="0">
                <a:solidFill>
                  <a:srgbClr val="000000"/>
                </a:solidFill>
                <a:effectLst/>
                <a:latin typeface="Montserrat Medium"/>
                <a:cs typeface="Rubik"/>
              </a:rPr>
              <a:t>Scan the S&amp;P 500 </a:t>
            </a:r>
            <a:r>
              <a:rPr lang="en-US" dirty="0">
                <a:solidFill>
                  <a:srgbClr val="000000"/>
                </a:solidFill>
                <a:latin typeface="Montserrat Medium"/>
                <a:cs typeface="Rubik"/>
              </a:rPr>
              <a:t>&amp; NASDAQ 100 to find</a:t>
            </a:r>
            <a:r>
              <a:rPr lang="en-US" b="0" i="0" dirty="0">
                <a:solidFill>
                  <a:srgbClr val="000000"/>
                </a:solidFill>
                <a:effectLst/>
                <a:latin typeface="Montserrat Medium"/>
                <a:cs typeface="Rubik"/>
              </a:rPr>
              <a:t> the </a:t>
            </a:r>
            <a:r>
              <a:rPr lang="en-US" dirty="0">
                <a:solidFill>
                  <a:srgbClr val="000000"/>
                </a:solidFill>
                <a:latin typeface="Montserrat Medium"/>
                <a:cs typeface="Rubik"/>
              </a:rPr>
              <a:t>squeeze</a:t>
            </a:r>
            <a:r>
              <a:rPr lang="en-US" b="0" i="0" dirty="0">
                <a:solidFill>
                  <a:srgbClr val="000000"/>
                </a:solidFill>
                <a:effectLst/>
                <a:latin typeface="Montserrat Medium"/>
                <a:cs typeface="Rubik"/>
              </a:rPr>
              <a:t> </a:t>
            </a:r>
            <a:r>
              <a:rPr lang="en-US" dirty="0">
                <a:solidFill>
                  <a:srgbClr val="000000"/>
                </a:solidFill>
                <a:latin typeface="Montserrat Medium"/>
                <a:cs typeface="Rubik"/>
              </a:rPr>
              <a:t>setups (Across 10 different time frames) </a:t>
            </a:r>
          </a:p>
          <a:p>
            <a:pPr>
              <a:lnSpc>
                <a:spcPct val="100000"/>
              </a:lnSpc>
              <a:spcBef>
                <a:spcPts val="2800"/>
              </a:spcBef>
              <a:buClr>
                <a:srgbClr val="161B6D"/>
              </a:buClr>
              <a:buSzPct val="85000"/>
            </a:pPr>
            <a:r>
              <a:rPr lang="en-US" dirty="0">
                <a:solidFill>
                  <a:srgbClr val="000000"/>
                </a:solidFill>
                <a:latin typeface="Montserrat Medium"/>
                <a:cs typeface="Rubik"/>
              </a:rPr>
              <a:t>Identify “A+ Setups” using our proprietary algorithm</a:t>
            </a:r>
            <a:endParaRPr lang="en-US" dirty="0">
              <a:latin typeface="Rubik" pitchFamily="2" charset="-79"/>
              <a:cs typeface="Rubik" pitchFamily="2" charset="-79"/>
            </a:endParaRPr>
          </a:p>
          <a:p>
            <a:endParaRPr lang="en-US" dirty="0"/>
          </a:p>
        </p:txBody>
      </p:sp>
      <p:sp>
        <p:nvSpPr>
          <p:cNvPr id="5" name="Title 1">
            <a:extLst>
              <a:ext uri="{FF2B5EF4-FFF2-40B4-BE49-F238E27FC236}">
                <a16:creationId xmlns:a16="http://schemas.microsoft.com/office/drawing/2014/main" id="{B40107BC-FBCC-6CB9-CF9A-920484FE907F}"/>
              </a:ext>
            </a:extLst>
          </p:cNvPr>
          <p:cNvSpPr txBox="1">
            <a:spLocks/>
          </p:cNvSpPr>
          <p:nvPr/>
        </p:nvSpPr>
        <p:spPr>
          <a:xfrm>
            <a:off x="741406" y="362693"/>
            <a:ext cx="11271918" cy="96569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solidFill>
                  <a:srgbClr val="161B6D"/>
                </a:solidFill>
                <a:latin typeface="Montserrat ExtraBold" pitchFamily="2" charset="77"/>
                <a:cs typeface="Rubik" pitchFamily="2" charset="-79"/>
              </a:rPr>
              <a:t>What S.A.M. Can Do Thanks to AI:</a:t>
            </a:r>
            <a:endParaRPr lang="en-US" b="1">
              <a:solidFill>
                <a:srgbClr val="161B6D"/>
              </a:solidFill>
              <a:latin typeface="Montserrat ExtraBold" pitchFamily="2" charset="77"/>
            </a:endParaRPr>
          </a:p>
        </p:txBody>
      </p:sp>
      <p:cxnSp>
        <p:nvCxnSpPr>
          <p:cNvPr id="6" name="Straight Connector 5">
            <a:extLst>
              <a:ext uri="{FF2B5EF4-FFF2-40B4-BE49-F238E27FC236}">
                <a16:creationId xmlns:a16="http://schemas.microsoft.com/office/drawing/2014/main" id="{E6685F60-DEC6-84F1-24E9-DE757AE10FDD}"/>
              </a:ext>
            </a:extLst>
          </p:cNvPr>
          <p:cNvCxnSpPr/>
          <p:nvPr/>
        </p:nvCxnSpPr>
        <p:spPr>
          <a:xfrm>
            <a:off x="506627" y="476373"/>
            <a:ext cx="0" cy="642552"/>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4531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91980" y="386131"/>
            <a:ext cx="8301192" cy="1251247"/>
          </a:xfrm>
        </p:spPr>
        <p:txBody>
          <a:bodyPr>
            <a:normAutofit fontScale="90000"/>
          </a:bodyPr>
          <a:lstStyle/>
          <a:p>
            <a:r>
              <a:rPr lang="en-US" sz="4400" b="1">
                <a:solidFill>
                  <a:srgbClr val="161B6D"/>
                </a:solidFill>
                <a:latin typeface="Montserrat ExtraBold" pitchFamily="2" charset="77"/>
                <a:cs typeface="Rubik" pitchFamily="2" charset="-79"/>
              </a:rPr>
              <a:t>All you need to look for are the green up arrows or an A+</a:t>
            </a:r>
            <a:endParaRPr lang="en-US" b="1">
              <a:solidFill>
                <a:srgbClr val="161B6D"/>
              </a:solidFill>
              <a:latin typeface="Montserrat ExtraBold" pitchFamily="2" charset="77"/>
            </a:endParaRPr>
          </a:p>
        </p:txBody>
      </p:sp>
      <p:cxnSp>
        <p:nvCxnSpPr>
          <p:cNvPr id="4" name="Straight Connector 3">
            <a:extLst>
              <a:ext uri="{FF2B5EF4-FFF2-40B4-BE49-F238E27FC236}">
                <a16:creationId xmlns:a16="http://schemas.microsoft.com/office/drawing/2014/main" id="{466154ED-4682-4711-69A6-F742DCB8752B}"/>
              </a:ext>
            </a:extLst>
          </p:cNvPr>
          <p:cNvCxnSpPr>
            <a:cxnSpLocks/>
          </p:cNvCxnSpPr>
          <p:nvPr/>
        </p:nvCxnSpPr>
        <p:spPr>
          <a:xfrm>
            <a:off x="506627" y="481914"/>
            <a:ext cx="0" cy="988541"/>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A8635660-3966-9FD2-8F6B-D59437831242}"/>
              </a:ext>
            </a:extLst>
          </p:cNvPr>
          <p:cNvPicPr>
            <a:picLocks noChangeAspect="1"/>
          </p:cNvPicPr>
          <p:nvPr/>
        </p:nvPicPr>
        <p:blipFill>
          <a:blip r:embed="rId2"/>
          <a:stretch>
            <a:fillRect/>
          </a:stretch>
        </p:blipFill>
        <p:spPr>
          <a:xfrm>
            <a:off x="9731015" y="619158"/>
            <a:ext cx="723900" cy="736600"/>
          </a:xfrm>
          <a:prstGeom prst="rect">
            <a:avLst/>
          </a:prstGeom>
        </p:spPr>
      </p:pic>
      <p:pic>
        <p:nvPicPr>
          <p:cNvPr id="10" name="Picture 9">
            <a:extLst>
              <a:ext uri="{FF2B5EF4-FFF2-40B4-BE49-F238E27FC236}">
                <a16:creationId xmlns:a16="http://schemas.microsoft.com/office/drawing/2014/main" id="{C6814EC0-4B8A-BE5F-79E2-0746F4068706}"/>
              </a:ext>
            </a:extLst>
          </p:cNvPr>
          <p:cNvPicPr>
            <a:picLocks noChangeAspect="1"/>
          </p:cNvPicPr>
          <p:nvPr/>
        </p:nvPicPr>
        <p:blipFill>
          <a:blip r:embed="rId3"/>
          <a:stretch>
            <a:fillRect/>
          </a:stretch>
        </p:blipFill>
        <p:spPr>
          <a:xfrm>
            <a:off x="10551147" y="619158"/>
            <a:ext cx="723900" cy="736600"/>
          </a:xfrm>
          <a:prstGeom prst="rect">
            <a:avLst/>
          </a:prstGeom>
        </p:spPr>
      </p:pic>
      <p:pic>
        <p:nvPicPr>
          <p:cNvPr id="14" name="Picture 13">
            <a:extLst>
              <a:ext uri="{FF2B5EF4-FFF2-40B4-BE49-F238E27FC236}">
                <a16:creationId xmlns:a16="http://schemas.microsoft.com/office/drawing/2014/main" id="{CF626278-240E-0FC1-3C68-CCC47CE9EFBA}"/>
              </a:ext>
            </a:extLst>
          </p:cNvPr>
          <p:cNvPicPr>
            <a:picLocks noChangeAspect="1"/>
          </p:cNvPicPr>
          <p:nvPr/>
        </p:nvPicPr>
        <p:blipFill>
          <a:blip r:embed="rId4"/>
          <a:stretch>
            <a:fillRect/>
          </a:stretch>
        </p:blipFill>
        <p:spPr>
          <a:xfrm>
            <a:off x="1739734" y="1834474"/>
            <a:ext cx="8712531" cy="3868741"/>
          </a:xfrm>
          <a:prstGeom prst="rect">
            <a:avLst/>
          </a:prstGeom>
        </p:spPr>
      </p:pic>
    </p:spTree>
    <p:extLst>
      <p:ext uri="{BB962C8B-B14F-4D97-AF65-F5344CB8AC3E}">
        <p14:creationId xmlns:p14="http://schemas.microsoft.com/office/powerpoint/2010/main" val="6746186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91979" y="386131"/>
            <a:ext cx="10993391" cy="1251247"/>
          </a:xfrm>
        </p:spPr>
        <p:txBody>
          <a:bodyPr>
            <a:normAutofit fontScale="90000"/>
          </a:bodyPr>
          <a:lstStyle/>
          <a:p>
            <a:r>
              <a:rPr lang="en-US" sz="4400" b="1">
                <a:solidFill>
                  <a:srgbClr val="161B6D"/>
                </a:solidFill>
                <a:latin typeface="Montserrat ExtraBold" pitchFamily="2" charset="77"/>
                <a:cs typeface="Rubik" pitchFamily="2" charset="-79"/>
              </a:rPr>
              <a:t>Each Number Represents How Many “Ticks” a Stock Has Been In a Squeeze!</a:t>
            </a:r>
            <a:endParaRPr lang="en-US" b="1">
              <a:solidFill>
                <a:srgbClr val="161B6D"/>
              </a:solidFill>
              <a:latin typeface="Montserrat ExtraBold" pitchFamily="2" charset="77"/>
            </a:endParaRPr>
          </a:p>
        </p:txBody>
      </p:sp>
      <p:cxnSp>
        <p:nvCxnSpPr>
          <p:cNvPr id="4" name="Straight Connector 3">
            <a:extLst>
              <a:ext uri="{FF2B5EF4-FFF2-40B4-BE49-F238E27FC236}">
                <a16:creationId xmlns:a16="http://schemas.microsoft.com/office/drawing/2014/main" id="{466154ED-4682-4711-69A6-F742DCB8752B}"/>
              </a:ext>
            </a:extLst>
          </p:cNvPr>
          <p:cNvCxnSpPr>
            <a:cxnSpLocks/>
          </p:cNvCxnSpPr>
          <p:nvPr/>
        </p:nvCxnSpPr>
        <p:spPr>
          <a:xfrm>
            <a:off x="506627" y="481914"/>
            <a:ext cx="0" cy="988541"/>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graphicFrame>
        <p:nvGraphicFramePr>
          <p:cNvPr id="5" name="Table 4">
            <a:extLst>
              <a:ext uri="{FF2B5EF4-FFF2-40B4-BE49-F238E27FC236}">
                <a16:creationId xmlns:a16="http://schemas.microsoft.com/office/drawing/2014/main" id="{96DB5F81-2096-DB6F-6768-7E3D73D64949}"/>
              </a:ext>
            </a:extLst>
          </p:cNvPr>
          <p:cNvGraphicFramePr>
            <a:graphicFrameLocks noGrp="1"/>
          </p:cNvGraphicFramePr>
          <p:nvPr>
            <p:extLst>
              <p:ext uri="{D42A27DB-BD31-4B8C-83A1-F6EECF244321}">
                <p14:modId xmlns:p14="http://schemas.microsoft.com/office/powerpoint/2010/main" val="2933619905"/>
              </p:ext>
            </p:extLst>
          </p:nvPr>
        </p:nvGraphicFramePr>
        <p:xfrm>
          <a:off x="798357" y="2458039"/>
          <a:ext cx="10908036" cy="1941922"/>
        </p:xfrm>
        <a:graphic>
          <a:graphicData uri="http://schemas.openxmlformats.org/drawingml/2006/table">
            <a:tbl>
              <a:tblPr firstRow="1" bandRow="1">
                <a:tableStyleId>{073A0DAA-6AF3-43AB-8588-CEC1D06C72B9}</a:tableStyleId>
              </a:tblPr>
              <a:tblGrid>
                <a:gridCol w="3636012">
                  <a:extLst>
                    <a:ext uri="{9D8B030D-6E8A-4147-A177-3AD203B41FA5}">
                      <a16:colId xmlns:a16="http://schemas.microsoft.com/office/drawing/2014/main" val="1536377341"/>
                    </a:ext>
                  </a:extLst>
                </a:gridCol>
                <a:gridCol w="3636012">
                  <a:extLst>
                    <a:ext uri="{9D8B030D-6E8A-4147-A177-3AD203B41FA5}">
                      <a16:colId xmlns:a16="http://schemas.microsoft.com/office/drawing/2014/main" val="2039989326"/>
                    </a:ext>
                  </a:extLst>
                </a:gridCol>
                <a:gridCol w="3636012">
                  <a:extLst>
                    <a:ext uri="{9D8B030D-6E8A-4147-A177-3AD203B41FA5}">
                      <a16:colId xmlns:a16="http://schemas.microsoft.com/office/drawing/2014/main" val="1039116907"/>
                    </a:ext>
                  </a:extLst>
                </a:gridCol>
              </a:tblGrid>
              <a:tr h="964265">
                <a:tc>
                  <a:txBody>
                    <a:bodyPr/>
                    <a:lstStyle/>
                    <a:p>
                      <a:endParaRPr lang="en-US" sz="2400">
                        <a:solidFill>
                          <a:schemeClr val="bg1"/>
                        </a:solidFill>
                      </a:endParaRPr>
                    </a:p>
                  </a:txBody>
                  <a:tcPr marL="122715" marR="122715" marT="61358" marB="61358">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solidFill>
                      <a:schemeClr val="tx1"/>
                    </a:solidFill>
                  </a:tcPr>
                </a:tc>
                <a:tc>
                  <a:txBody>
                    <a:bodyPr/>
                    <a:lstStyle/>
                    <a:p>
                      <a:endParaRPr lang="en-US" sz="2400">
                        <a:solidFill>
                          <a:schemeClr val="bg1"/>
                        </a:solidFill>
                      </a:endParaRPr>
                    </a:p>
                  </a:txBody>
                  <a:tcPr marL="122715" marR="122715" marT="61358" marB="61358">
                    <a:lnT w="6350" cap="flat" cmpd="sng" algn="ctr">
                      <a:solidFill>
                        <a:schemeClr val="tx1"/>
                      </a:solidFill>
                      <a:prstDash val="solid"/>
                      <a:round/>
                      <a:headEnd type="none" w="med" len="med"/>
                      <a:tailEnd type="none" w="med" len="med"/>
                    </a:lnT>
                    <a:solidFill>
                      <a:schemeClr val="tx1"/>
                    </a:solidFill>
                  </a:tcPr>
                </a:tc>
                <a:tc>
                  <a:txBody>
                    <a:bodyPr/>
                    <a:lstStyle/>
                    <a:p>
                      <a:endParaRPr lang="en-US" sz="2400">
                        <a:solidFill>
                          <a:schemeClr val="bg1"/>
                        </a:solidFill>
                      </a:endParaRPr>
                    </a:p>
                  </a:txBody>
                  <a:tcPr marL="122715" marR="122715" marT="61358" marB="61358">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solidFill>
                      <a:schemeClr val="tx1"/>
                    </a:solidFill>
                  </a:tcPr>
                </a:tc>
                <a:extLst>
                  <a:ext uri="{0D108BD9-81ED-4DB2-BD59-A6C34878D82A}">
                    <a16:rowId xmlns:a16="http://schemas.microsoft.com/office/drawing/2014/main" val="2590835847"/>
                  </a:ext>
                </a:extLst>
              </a:tr>
              <a:tr h="977657">
                <a:tc>
                  <a:txBody>
                    <a:bodyPr/>
                    <a:lstStyle/>
                    <a:p>
                      <a:endParaRPr lang="en-US" sz="2400">
                        <a:solidFill>
                          <a:schemeClr val="bg1"/>
                        </a:solidFill>
                      </a:endParaRPr>
                    </a:p>
                  </a:txBody>
                  <a:tcPr marL="122715" marR="122715" marT="61358" marB="61358">
                    <a:lnL w="6350" cap="flat" cmpd="sng" algn="ctr">
                      <a:solidFill>
                        <a:schemeClr val="tx1"/>
                      </a:solidFill>
                      <a:prstDash val="solid"/>
                      <a:round/>
                      <a:headEnd type="none" w="med" len="med"/>
                      <a:tailEnd type="none" w="med" len="med"/>
                    </a:lnL>
                    <a:lnB w="6350" cap="flat" cmpd="sng" algn="ctr">
                      <a:solidFill>
                        <a:schemeClr val="tx1"/>
                      </a:solidFill>
                      <a:prstDash val="solid"/>
                      <a:round/>
                      <a:headEnd type="none" w="med" len="med"/>
                      <a:tailEnd type="none" w="med" len="med"/>
                    </a:lnB>
                    <a:solidFill>
                      <a:schemeClr val="tx1"/>
                    </a:solidFill>
                  </a:tcPr>
                </a:tc>
                <a:tc>
                  <a:txBody>
                    <a:bodyPr/>
                    <a:lstStyle/>
                    <a:p>
                      <a:endParaRPr lang="en-US" sz="2400">
                        <a:solidFill>
                          <a:schemeClr val="bg1"/>
                        </a:solidFill>
                      </a:endParaRPr>
                    </a:p>
                  </a:txBody>
                  <a:tcPr marL="122715" marR="122715" marT="61358" marB="61358">
                    <a:lnB w="6350" cap="flat" cmpd="sng" algn="ctr">
                      <a:solidFill>
                        <a:schemeClr val="tx1"/>
                      </a:solidFill>
                      <a:prstDash val="solid"/>
                      <a:round/>
                      <a:headEnd type="none" w="med" len="med"/>
                      <a:tailEnd type="none" w="med" len="med"/>
                    </a:lnB>
                    <a:solidFill>
                      <a:schemeClr val="tx1"/>
                    </a:solidFill>
                  </a:tcPr>
                </a:tc>
                <a:tc>
                  <a:txBody>
                    <a:bodyPr/>
                    <a:lstStyle/>
                    <a:p>
                      <a:endParaRPr lang="en-US" sz="2400">
                        <a:solidFill>
                          <a:schemeClr val="bg1"/>
                        </a:solidFill>
                      </a:endParaRPr>
                    </a:p>
                  </a:txBody>
                  <a:tcPr marL="122715" marR="122715" marT="61358" marB="61358">
                    <a:lnR w="6350" cap="flat" cmpd="sng" algn="ctr">
                      <a:solidFill>
                        <a:schemeClr val="tx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608464062"/>
                  </a:ext>
                </a:extLst>
              </a:tr>
            </a:tbl>
          </a:graphicData>
        </a:graphic>
      </p:graphicFrame>
      <p:sp>
        <p:nvSpPr>
          <p:cNvPr id="6" name="TextBox 5">
            <a:extLst>
              <a:ext uri="{FF2B5EF4-FFF2-40B4-BE49-F238E27FC236}">
                <a16:creationId xmlns:a16="http://schemas.microsoft.com/office/drawing/2014/main" id="{CF6C4DE8-CA52-BF79-D475-091244906148}"/>
              </a:ext>
            </a:extLst>
          </p:cNvPr>
          <p:cNvSpPr txBox="1"/>
          <p:nvPr/>
        </p:nvSpPr>
        <p:spPr>
          <a:xfrm>
            <a:off x="777334" y="2677213"/>
            <a:ext cx="3615557" cy="523220"/>
          </a:xfrm>
          <a:prstGeom prst="rect">
            <a:avLst/>
          </a:prstGeom>
          <a:noFill/>
        </p:spPr>
        <p:txBody>
          <a:bodyPr wrap="square" rtlCol="0">
            <a:spAutoFit/>
          </a:bodyPr>
          <a:lstStyle/>
          <a:p>
            <a:pPr algn="ctr"/>
            <a:r>
              <a:rPr lang="en-US" sz="2800" b="1">
                <a:solidFill>
                  <a:schemeClr val="bg1"/>
                </a:solidFill>
                <a:latin typeface="Montserrat ExtraBold" pitchFamily="2" charset="77"/>
              </a:rPr>
              <a:t>DAILY</a:t>
            </a:r>
          </a:p>
        </p:txBody>
      </p:sp>
      <p:sp>
        <p:nvSpPr>
          <p:cNvPr id="7" name="TextBox 6">
            <a:extLst>
              <a:ext uri="{FF2B5EF4-FFF2-40B4-BE49-F238E27FC236}">
                <a16:creationId xmlns:a16="http://schemas.microsoft.com/office/drawing/2014/main" id="{00767F80-A064-3376-1671-346E551C78B2}"/>
              </a:ext>
            </a:extLst>
          </p:cNvPr>
          <p:cNvSpPr txBox="1"/>
          <p:nvPr/>
        </p:nvSpPr>
        <p:spPr>
          <a:xfrm>
            <a:off x="4434936" y="2677214"/>
            <a:ext cx="3615556" cy="523220"/>
          </a:xfrm>
          <a:prstGeom prst="rect">
            <a:avLst/>
          </a:prstGeom>
          <a:noFill/>
        </p:spPr>
        <p:txBody>
          <a:bodyPr wrap="square" rtlCol="0">
            <a:spAutoFit/>
          </a:bodyPr>
          <a:lstStyle/>
          <a:p>
            <a:pPr algn="ctr"/>
            <a:r>
              <a:rPr lang="en-US" sz="2800" b="1">
                <a:solidFill>
                  <a:schemeClr val="bg1"/>
                </a:solidFill>
                <a:latin typeface="Montserrat ExtraBold" pitchFamily="2" charset="77"/>
              </a:rPr>
              <a:t>195M</a:t>
            </a:r>
          </a:p>
        </p:txBody>
      </p:sp>
      <p:sp>
        <p:nvSpPr>
          <p:cNvPr id="9" name="TextBox 8">
            <a:extLst>
              <a:ext uri="{FF2B5EF4-FFF2-40B4-BE49-F238E27FC236}">
                <a16:creationId xmlns:a16="http://schemas.microsoft.com/office/drawing/2014/main" id="{89011B42-EDA2-3056-32E6-4A2A99A8D875}"/>
              </a:ext>
            </a:extLst>
          </p:cNvPr>
          <p:cNvSpPr txBox="1"/>
          <p:nvPr/>
        </p:nvSpPr>
        <p:spPr>
          <a:xfrm>
            <a:off x="8111859" y="2677213"/>
            <a:ext cx="3615556" cy="523220"/>
          </a:xfrm>
          <a:prstGeom prst="rect">
            <a:avLst/>
          </a:prstGeom>
          <a:noFill/>
        </p:spPr>
        <p:txBody>
          <a:bodyPr wrap="square" rtlCol="0">
            <a:spAutoFit/>
          </a:bodyPr>
          <a:lstStyle/>
          <a:p>
            <a:pPr algn="ctr"/>
            <a:r>
              <a:rPr lang="en-US" sz="2800" b="1">
                <a:solidFill>
                  <a:schemeClr val="bg1"/>
                </a:solidFill>
                <a:latin typeface="Montserrat ExtraBold" pitchFamily="2" charset="77"/>
              </a:rPr>
              <a:t>130M</a:t>
            </a:r>
          </a:p>
        </p:txBody>
      </p:sp>
      <p:sp>
        <p:nvSpPr>
          <p:cNvPr id="10" name="TextBox 9">
            <a:extLst>
              <a:ext uri="{FF2B5EF4-FFF2-40B4-BE49-F238E27FC236}">
                <a16:creationId xmlns:a16="http://schemas.microsoft.com/office/drawing/2014/main" id="{FBB640C9-478F-F56A-5923-C1D86A4937C9}"/>
              </a:ext>
            </a:extLst>
          </p:cNvPr>
          <p:cNvSpPr txBox="1"/>
          <p:nvPr/>
        </p:nvSpPr>
        <p:spPr>
          <a:xfrm>
            <a:off x="653362" y="3657601"/>
            <a:ext cx="3312582" cy="523220"/>
          </a:xfrm>
          <a:prstGeom prst="rect">
            <a:avLst/>
          </a:prstGeom>
          <a:noFill/>
        </p:spPr>
        <p:txBody>
          <a:bodyPr wrap="square" rtlCol="0">
            <a:spAutoFit/>
          </a:bodyPr>
          <a:lstStyle/>
          <a:p>
            <a:pPr algn="ctr"/>
            <a:r>
              <a:rPr lang="en-US" sz="2800" b="1">
                <a:solidFill>
                  <a:schemeClr val="bg1"/>
                </a:solidFill>
                <a:latin typeface="Montserrat ExtraBold" pitchFamily="2" charset="77"/>
              </a:rPr>
              <a:t>5</a:t>
            </a:r>
          </a:p>
        </p:txBody>
      </p:sp>
      <p:pic>
        <p:nvPicPr>
          <p:cNvPr id="13" name="Picture 12">
            <a:extLst>
              <a:ext uri="{FF2B5EF4-FFF2-40B4-BE49-F238E27FC236}">
                <a16:creationId xmlns:a16="http://schemas.microsoft.com/office/drawing/2014/main" id="{48AD11F8-8045-EE95-C8E6-A49BCB2E8555}"/>
              </a:ext>
            </a:extLst>
          </p:cNvPr>
          <p:cNvPicPr>
            <a:picLocks noChangeAspect="1"/>
          </p:cNvPicPr>
          <p:nvPr/>
        </p:nvPicPr>
        <p:blipFill>
          <a:blip r:embed="rId2"/>
          <a:stretch>
            <a:fillRect/>
          </a:stretch>
        </p:blipFill>
        <p:spPr>
          <a:xfrm>
            <a:off x="2719419" y="3678779"/>
            <a:ext cx="440507" cy="448235"/>
          </a:xfrm>
          <a:prstGeom prst="rect">
            <a:avLst/>
          </a:prstGeom>
        </p:spPr>
      </p:pic>
      <p:sp>
        <p:nvSpPr>
          <p:cNvPr id="16" name="Oval 15">
            <a:extLst>
              <a:ext uri="{FF2B5EF4-FFF2-40B4-BE49-F238E27FC236}">
                <a16:creationId xmlns:a16="http://schemas.microsoft.com/office/drawing/2014/main" id="{E0D4EE8F-BED4-089C-52A6-B6DA881BEE5A}"/>
              </a:ext>
            </a:extLst>
          </p:cNvPr>
          <p:cNvSpPr/>
          <p:nvPr/>
        </p:nvSpPr>
        <p:spPr>
          <a:xfrm>
            <a:off x="2058231" y="3600815"/>
            <a:ext cx="511600" cy="604161"/>
          </a:xfrm>
          <a:prstGeom prst="ellipse">
            <a:avLst/>
          </a:prstGeom>
          <a:noFill/>
          <a:ln w="508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19" name="TextBox 18">
            <a:extLst>
              <a:ext uri="{FF2B5EF4-FFF2-40B4-BE49-F238E27FC236}">
                <a16:creationId xmlns:a16="http://schemas.microsoft.com/office/drawing/2014/main" id="{5BF77756-0889-AF7E-6589-EEFE3904FACE}"/>
              </a:ext>
            </a:extLst>
          </p:cNvPr>
          <p:cNvSpPr txBox="1"/>
          <p:nvPr/>
        </p:nvSpPr>
        <p:spPr>
          <a:xfrm>
            <a:off x="4310962" y="3646968"/>
            <a:ext cx="3312582" cy="523220"/>
          </a:xfrm>
          <a:prstGeom prst="rect">
            <a:avLst/>
          </a:prstGeom>
          <a:noFill/>
        </p:spPr>
        <p:txBody>
          <a:bodyPr wrap="square" rtlCol="0">
            <a:spAutoFit/>
          </a:bodyPr>
          <a:lstStyle/>
          <a:p>
            <a:pPr algn="ctr"/>
            <a:r>
              <a:rPr lang="en-US" sz="2800" b="1">
                <a:solidFill>
                  <a:schemeClr val="bg1"/>
                </a:solidFill>
                <a:latin typeface="Montserrat ExtraBold" pitchFamily="2" charset="77"/>
              </a:rPr>
              <a:t>3</a:t>
            </a:r>
          </a:p>
        </p:txBody>
      </p:sp>
      <p:pic>
        <p:nvPicPr>
          <p:cNvPr id="20" name="Picture 19">
            <a:extLst>
              <a:ext uri="{FF2B5EF4-FFF2-40B4-BE49-F238E27FC236}">
                <a16:creationId xmlns:a16="http://schemas.microsoft.com/office/drawing/2014/main" id="{BC5A33BD-5BD7-45A6-FD1D-3D084360FBB7}"/>
              </a:ext>
            </a:extLst>
          </p:cNvPr>
          <p:cNvPicPr>
            <a:picLocks noChangeAspect="1"/>
          </p:cNvPicPr>
          <p:nvPr/>
        </p:nvPicPr>
        <p:blipFill>
          <a:blip r:embed="rId2"/>
          <a:stretch>
            <a:fillRect/>
          </a:stretch>
        </p:blipFill>
        <p:spPr>
          <a:xfrm>
            <a:off x="6377019" y="3668146"/>
            <a:ext cx="440507" cy="448235"/>
          </a:xfrm>
          <a:prstGeom prst="rect">
            <a:avLst/>
          </a:prstGeom>
        </p:spPr>
      </p:pic>
      <p:sp>
        <p:nvSpPr>
          <p:cNvPr id="21" name="Oval 20">
            <a:extLst>
              <a:ext uri="{FF2B5EF4-FFF2-40B4-BE49-F238E27FC236}">
                <a16:creationId xmlns:a16="http://schemas.microsoft.com/office/drawing/2014/main" id="{DE0D2FEE-AAB0-831E-B03A-69C05592FD13}"/>
              </a:ext>
            </a:extLst>
          </p:cNvPr>
          <p:cNvSpPr/>
          <p:nvPr/>
        </p:nvSpPr>
        <p:spPr>
          <a:xfrm>
            <a:off x="5715831" y="3590182"/>
            <a:ext cx="511600" cy="604161"/>
          </a:xfrm>
          <a:prstGeom prst="ellipse">
            <a:avLst/>
          </a:prstGeom>
          <a:noFill/>
          <a:ln w="508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22" name="TextBox 21">
            <a:extLst>
              <a:ext uri="{FF2B5EF4-FFF2-40B4-BE49-F238E27FC236}">
                <a16:creationId xmlns:a16="http://schemas.microsoft.com/office/drawing/2014/main" id="{A0BE90A7-BCB3-9922-D4ED-39B17B0570DC}"/>
              </a:ext>
            </a:extLst>
          </p:cNvPr>
          <p:cNvSpPr txBox="1"/>
          <p:nvPr/>
        </p:nvSpPr>
        <p:spPr>
          <a:xfrm>
            <a:off x="8032359" y="3636335"/>
            <a:ext cx="3312582" cy="523220"/>
          </a:xfrm>
          <a:prstGeom prst="rect">
            <a:avLst/>
          </a:prstGeom>
          <a:noFill/>
        </p:spPr>
        <p:txBody>
          <a:bodyPr wrap="square" rtlCol="0">
            <a:spAutoFit/>
          </a:bodyPr>
          <a:lstStyle/>
          <a:p>
            <a:pPr algn="ctr"/>
            <a:r>
              <a:rPr lang="en-US" sz="2800" b="1">
                <a:solidFill>
                  <a:schemeClr val="bg1"/>
                </a:solidFill>
                <a:latin typeface="Montserrat ExtraBold" pitchFamily="2" charset="77"/>
              </a:rPr>
              <a:t>2</a:t>
            </a:r>
          </a:p>
        </p:txBody>
      </p:sp>
      <p:pic>
        <p:nvPicPr>
          <p:cNvPr id="23" name="Picture 22">
            <a:extLst>
              <a:ext uri="{FF2B5EF4-FFF2-40B4-BE49-F238E27FC236}">
                <a16:creationId xmlns:a16="http://schemas.microsoft.com/office/drawing/2014/main" id="{00B06801-2918-12FE-37C3-A11B2E618F4F}"/>
              </a:ext>
            </a:extLst>
          </p:cNvPr>
          <p:cNvPicPr>
            <a:picLocks noChangeAspect="1"/>
          </p:cNvPicPr>
          <p:nvPr/>
        </p:nvPicPr>
        <p:blipFill>
          <a:blip r:embed="rId2"/>
          <a:stretch>
            <a:fillRect/>
          </a:stretch>
        </p:blipFill>
        <p:spPr>
          <a:xfrm>
            <a:off x="10098416" y="3657513"/>
            <a:ext cx="440507" cy="448235"/>
          </a:xfrm>
          <a:prstGeom prst="rect">
            <a:avLst/>
          </a:prstGeom>
        </p:spPr>
      </p:pic>
      <p:sp>
        <p:nvSpPr>
          <p:cNvPr id="24" name="Oval 23">
            <a:extLst>
              <a:ext uri="{FF2B5EF4-FFF2-40B4-BE49-F238E27FC236}">
                <a16:creationId xmlns:a16="http://schemas.microsoft.com/office/drawing/2014/main" id="{CCB80039-D6CC-0007-660D-772D702DC47F}"/>
              </a:ext>
            </a:extLst>
          </p:cNvPr>
          <p:cNvSpPr/>
          <p:nvPr/>
        </p:nvSpPr>
        <p:spPr>
          <a:xfrm>
            <a:off x="9437228" y="3579549"/>
            <a:ext cx="511600" cy="604161"/>
          </a:xfrm>
          <a:prstGeom prst="ellipse">
            <a:avLst/>
          </a:prstGeom>
          <a:noFill/>
          <a:ln w="508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32914751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5B3A478-50B5-C97F-070F-4E24D6473557}"/>
              </a:ext>
            </a:extLst>
          </p:cNvPr>
          <p:cNvSpPr txBox="1">
            <a:spLocks/>
          </p:cNvSpPr>
          <p:nvPr/>
        </p:nvSpPr>
        <p:spPr>
          <a:xfrm>
            <a:off x="741406" y="362693"/>
            <a:ext cx="11362362" cy="96569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161B6D"/>
                </a:solidFill>
                <a:latin typeface="Montserrat ExtraBold" pitchFamily="2" charset="77"/>
                <a:cs typeface="Rubik" pitchFamily="2" charset="-79"/>
              </a:rPr>
              <a:t>JNPR Example</a:t>
            </a:r>
            <a:endParaRPr lang="en-US" b="1" dirty="0">
              <a:solidFill>
                <a:srgbClr val="16B7A7"/>
              </a:solidFill>
              <a:latin typeface="Montserrat ExtraBold" pitchFamily="2" charset="77"/>
            </a:endParaRPr>
          </a:p>
        </p:txBody>
      </p:sp>
      <p:cxnSp>
        <p:nvCxnSpPr>
          <p:cNvPr id="10" name="Straight Connector 9">
            <a:extLst>
              <a:ext uri="{FF2B5EF4-FFF2-40B4-BE49-F238E27FC236}">
                <a16:creationId xmlns:a16="http://schemas.microsoft.com/office/drawing/2014/main" id="{CA9DE19C-6FDF-2C98-D9DC-F2665C13A8E7}"/>
              </a:ext>
            </a:extLst>
          </p:cNvPr>
          <p:cNvCxnSpPr/>
          <p:nvPr/>
        </p:nvCxnSpPr>
        <p:spPr>
          <a:xfrm>
            <a:off x="506627" y="476373"/>
            <a:ext cx="0" cy="642552"/>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BCE6AD74-CE69-4B23-99E9-711CBE8FAE33}"/>
              </a:ext>
            </a:extLst>
          </p:cNvPr>
          <p:cNvPicPr>
            <a:picLocks noChangeAspect="1"/>
          </p:cNvPicPr>
          <p:nvPr/>
        </p:nvPicPr>
        <p:blipFill>
          <a:blip r:embed="rId3"/>
          <a:stretch>
            <a:fillRect/>
          </a:stretch>
        </p:blipFill>
        <p:spPr>
          <a:xfrm>
            <a:off x="1092437" y="1408133"/>
            <a:ext cx="10007125" cy="2444778"/>
          </a:xfrm>
          <a:prstGeom prst="rect">
            <a:avLst/>
          </a:prstGeom>
        </p:spPr>
      </p:pic>
      <p:cxnSp>
        <p:nvCxnSpPr>
          <p:cNvPr id="6" name="Straight Arrow Connector 5">
            <a:extLst>
              <a:ext uri="{FF2B5EF4-FFF2-40B4-BE49-F238E27FC236}">
                <a16:creationId xmlns:a16="http://schemas.microsoft.com/office/drawing/2014/main" id="{ABAFF2D9-74C8-B3FC-BAE1-8E1DDE5094CA}"/>
              </a:ext>
            </a:extLst>
          </p:cNvPr>
          <p:cNvCxnSpPr>
            <a:cxnSpLocks/>
          </p:cNvCxnSpPr>
          <p:nvPr/>
        </p:nvCxnSpPr>
        <p:spPr>
          <a:xfrm flipH="1">
            <a:off x="4688958" y="3040912"/>
            <a:ext cx="4724929" cy="1584251"/>
          </a:xfrm>
          <a:prstGeom prst="straightConnector1">
            <a:avLst/>
          </a:prstGeom>
          <a:ln w="571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AB53019E-237D-EC84-2BFE-A3D4673623CD}"/>
              </a:ext>
            </a:extLst>
          </p:cNvPr>
          <p:cNvCxnSpPr>
            <a:cxnSpLocks/>
          </p:cNvCxnSpPr>
          <p:nvPr/>
        </p:nvCxnSpPr>
        <p:spPr>
          <a:xfrm flipH="1">
            <a:off x="9175898" y="3274828"/>
            <a:ext cx="574158" cy="988828"/>
          </a:xfrm>
          <a:prstGeom prst="straightConnector1">
            <a:avLst/>
          </a:prstGeom>
          <a:ln w="635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340AE894-FB58-6DC3-1175-796B6C5D6040}"/>
              </a:ext>
            </a:extLst>
          </p:cNvPr>
          <p:cNvSpPr txBox="1"/>
          <p:nvPr/>
        </p:nvSpPr>
        <p:spPr>
          <a:xfrm>
            <a:off x="669755" y="4042351"/>
            <a:ext cx="4224861" cy="1569660"/>
          </a:xfrm>
          <a:prstGeom prst="rect">
            <a:avLst/>
          </a:prstGeom>
          <a:noFill/>
        </p:spPr>
        <p:txBody>
          <a:bodyPr wrap="square" rtlCol="0">
            <a:spAutoFit/>
          </a:bodyPr>
          <a:lstStyle/>
          <a:p>
            <a:pPr algn="ctr"/>
            <a:r>
              <a:rPr lang="en-US" sz="2400" b="1">
                <a:solidFill>
                  <a:srgbClr val="161B6D"/>
                </a:solidFill>
                <a:latin typeface="Montserrat" pitchFamily="2" charset="77"/>
              </a:rPr>
              <a:t>The Number “1” On Daily Time Frame Means the Stock Has Been in the Squeeze for 1 Day!</a:t>
            </a:r>
          </a:p>
        </p:txBody>
      </p:sp>
      <p:sp>
        <p:nvSpPr>
          <p:cNvPr id="19" name="Rounded Rectangle 18">
            <a:extLst>
              <a:ext uri="{FF2B5EF4-FFF2-40B4-BE49-F238E27FC236}">
                <a16:creationId xmlns:a16="http://schemas.microsoft.com/office/drawing/2014/main" id="{2F635813-7E0C-4A74-DEAE-AF279BCB9F10}"/>
              </a:ext>
            </a:extLst>
          </p:cNvPr>
          <p:cNvSpPr/>
          <p:nvPr/>
        </p:nvSpPr>
        <p:spPr>
          <a:xfrm>
            <a:off x="6510668" y="4289735"/>
            <a:ext cx="4068727" cy="1074894"/>
          </a:xfrm>
          <a:prstGeom prst="roundRect">
            <a:avLst/>
          </a:prstGeom>
          <a:solidFill>
            <a:srgbClr val="00A16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BB028D99-BD2A-B110-927F-3F8FF35E7E26}"/>
              </a:ext>
            </a:extLst>
          </p:cNvPr>
          <p:cNvSpPr txBox="1"/>
          <p:nvPr/>
        </p:nvSpPr>
        <p:spPr>
          <a:xfrm>
            <a:off x="6827116" y="4411683"/>
            <a:ext cx="3435829" cy="830997"/>
          </a:xfrm>
          <a:prstGeom prst="rect">
            <a:avLst/>
          </a:prstGeom>
          <a:noFill/>
        </p:spPr>
        <p:txBody>
          <a:bodyPr wrap="square" rtlCol="0">
            <a:spAutoFit/>
          </a:bodyPr>
          <a:lstStyle/>
          <a:p>
            <a:pPr algn="ctr"/>
            <a:r>
              <a:rPr lang="en-US" sz="2400" b="1">
                <a:solidFill>
                  <a:schemeClr val="bg1"/>
                </a:solidFill>
                <a:latin typeface="Montserrat" pitchFamily="2" charset="77"/>
              </a:rPr>
              <a:t>Green Up Arrow = </a:t>
            </a:r>
            <a:br>
              <a:rPr lang="en-US" sz="2400" b="1">
                <a:solidFill>
                  <a:schemeClr val="bg1"/>
                </a:solidFill>
                <a:latin typeface="Montserrat" pitchFamily="2" charset="77"/>
              </a:rPr>
            </a:br>
            <a:r>
              <a:rPr lang="en-US" sz="2400" b="1">
                <a:solidFill>
                  <a:schemeClr val="bg1"/>
                </a:solidFill>
                <a:latin typeface="Montserrat" pitchFamily="2" charset="77"/>
              </a:rPr>
              <a:t>Positive Momentum</a:t>
            </a:r>
          </a:p>
        </p:txBody>
      </p:sp>
    </p:spTree>
    <p:extLst>
      <p:ext uri="{BB962C8B-B14F-4D97-AF65-F5344CB8AC3E}">
        <p14:creationId xmlns:p14="http://schemas.microsoft.com/office/powerpoint/2010/main" val="983617140"/>
      </p:ext>
    </p:extLst>
  </p:cSld>
  <p:clrMapOvr>
    <a:masterClrMapping/>
  </p:clrMapOvr>
  <p:extLst>
    <p:ext uri="{6950BFC3-D8DA-4A85-94F7-54DA5524770B}">
      <p188:commentRel xmlns:p188="http://schemas.microsoft.com/office/powerpoint/2018/8/main" r:id="rId2"/>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5B3A478-50B5-C97F-070F-4E24D6473557}"/>
              </a:ext>
            </a:extLst>
          </p:cNvPr>
          <p:cNvSpPr txBox="1">
            <a:spLocks/>
          </p:cNvSpPr>
          <p:nvPr/>
        </p:nvSpPr>
        <p:spPr>
          <a:xfrm>
            <a:off x="741406" y="362693"/>
            <a:ext cx="11271918" cy="96569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solidFill>
                  <a:srgbClr val="161B6D"/>
                </a:solidFill>
                <a:latin typeface="Montserrat ExtraBold" pitchFamily="2" charset="77"/>
                <a:cs typeface="Rubik" pitchFamily="2" charset="-79"/>
              </a:rPr>
              <a:t>What It JNPR’s Chart Looked Like:</a:t>
            </a:r>
            <a:endParaRPr lang="en-US" b="1">
              <a:solidFill>
                <a:srgbClr val="161B6D"/>
              </a:solidFill>
              <a:latin typeface="Montserrat ExtraBold" pitchFamily="2" charset="77"/>
            </a:endParaRPr>
          </a:p>
        </p:txBody>
      </p:sp>
      <p:cxnSp>
        <p:nvCxnSpPr>
          <p:cNvPr id="10" name="Straight Connector 9">
            <a:extLst>
              <a:ext uri="{FF2B5EF4-FFF2-40B4-BE49-F238E27FC236}">
                <a16:creationId xmlns:a16="http://schemas.microsoft.com/office/drawing/2014/main" id="{CA9DE19C-6FDF-2C98-D9DC-F2665C13A8E7}"/>
              </a:ext>
            </a:extLst>
          </p:cNvPr>
          <p:cNvCxnSpPr/>
          <p:nvPr/>
        </p:nvCxnSpPr>
        <p:spPr>
          <a:xfrm>
            <a:off x="506627" y="476373"/>
            <a:ext cx="0" cy="642552"/>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B31E1F70-BD8C-C8B9-F90A-73129D59CBB6}"/>
              </a:ext>
            </a:extLst>
          </p:cNvPr>
          <p:cNvPicPr>
            <a:picLocks noChangeAspect="1"/>
          </p:cNvPicPr>
          <p:nvPr/>
        </p:nvPicPr>
        <p:blipFill>
          <a:blip r:embed="rId2"/>
          <a:stretch>
            <a:fillRect/>
          </a:stretch>
        </p:blipFill>
        <p:spPr>
          <a:xfrm>
            <a:off x="1862431" y="1378365"/>
            <a:ext cx="8467137" cy="410126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8306651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5B3A478-50B5-C97F-070F-4E24D6473557}"/>
              </a:ext>
            </a:extLst>
          </p:cNvPr>
          <p:cNvSpPr txBox="1">
            <a:spLocks/>
          </p:cNvSpPr>
          <p:nvPr/>
        </p:nvSpPr>
        <p:spPr>
          <a:xfrm>
            <a:off x="741406" y="362693"/>
            <a:ext cx="11271918" cy="965696"/>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solidFill>
                  <a:srgbClr val="161B6D"/>
                </a:solidFill>
                <a:latin typeface="Montserrat ExtraBold"/>
                <a:cs typeface="Rubik"/>
              </a:rPr>
              <a:t>JNPR Example: </a:t>
            </a:r>
            <a:r>
              <a:rPr lang="en-US" b="1">
                <a:solidFill>
                  <a:srgbClr val="16B7A7"/>
                </a:solidFill>
                <a:latin typeface="Montserrat Black"/>
                <a:cs typeface="Rubik"/>
              </a:rPr>
              <a:t>25%</a:t>
            </a:r>
            <a:r>
              <a:rPr lang="en-US" b="1">
                <a:solidFill>
                  <a:srgbClr val="161B6D"/>
                </a:solidFill>
                <a:latin typeface="Montserrat ExtraBold"/>
                <a:cs typeface="Rubik"/>
              </a:rPr>
              <a:t> Stock Move (1 Week)…</a:t>
            </a:r>
          </a:p>
        </p:txBody>
      </p:sp>
      <p:cxnSp>
        <p:nvCxnSpPr>
          <p:cNvPr id="10" name="Straight Connector 9">
            <a:extLst>
              <a:ext uri="{FF2B5EF4-FFF2-40B4-BE49-F238E27FC236}">
                <a16:creationId xmlns:a16="http://schemas.microsoft.com/office/drawing/2014/main" id="{CA9DE19C-6FDF-2C98-D9DC-F2665C13A8E7}"/>
              </a:ext>
            </a:extLst>
          </p:cNvPr>
          <p:cNvCxnSpPr/>
          <p:nvPr/>
        </p:nvCxnSpPr>
        <p:spPr>
          <a:xfrm>
            <a:off x="506627" y="476373"/>
            <a:ext cx="0" cy="642552"/>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DECE81B8-9D5A-588A-9C0F-79A9B4870D0E}"/>
              </a:ext>
            </a:extLst>
          </p:cNvPr>
          <p:cNvPicPr>
            <a:picLocks noChangeAspect="1"/>
          </p:cNvPicPr>
          <p:nvPr/>
        </p:nvPicPr>
        <p:blipFill>
          <a:blip r:embed="rId2"/>
          <a:stretch>
            <a:fillRect/>
          </a:stretch>
        </p:blipFill>
        <p:spPr>
          <a:xfrm>
            <a:off x="1864377" y="1379308"/>
            <a:ext cx="8463245" cy="409938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025063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5B3A478-50B5-C97F-070F-4E24D6473557}"/>
              </a:ext>
            </a:extLst>
          </p:cNvPr>
          <p:cNvSpPr txBox="1">
            <a:spLocks/>
          </p:cNvSpPr>
          <p:nvPr/>
        </p:nvSpPr>
        <p:spPr>
          <a:xfrm>
            <a:off x="741406" y="362693"/>
            <a:ext cx="11362362" cy="96569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16B7A7"/>
                </a:solidFill>
                <a:latin typeface="Montserrat Black" pitchFamily="2" charset="77"/>
                <a:cs typeface="Rubik" pitchFamily="2" charset="-79"/>
              </a:rPr>
              <a:t>2,250% </a:t>
            </a:r>
            <a:r>
              <a:rPr lang="en-US" b="1" dirty="0">
                <a:solidFill>
                  <a:srgbClr val="161B6D"/>
                </a:solidFill>
                <a:latin typeface="Montserrat ExtraBold" pitchFamily="2" charset="77"/>
                <a:cs typeface="Rubik" pitchFamily="2" charset="-79"/>
              </a:rPr>
              <a:t>if We Used Options!</a:t>
            </a:r>
            <a:endParaRPr lang="en-US" b="1" dirty="0">
              <a:solidFill>
                <a:srgbClr val="16B7A7"/>
              </a:solidFill>
              <a:latin typeface="Montserrat ExtraBold" pitchFamily="2" charset="77"/>
            </a:endParaRPr>
          </a:p>
        </p:txBody>
      </p:sp>
      <p:cxnSp>
        <p:nvCxnSpPr>
          <p:cNvPr id="10" name="Straight Connector 9">
            <a:extLst>
              <a:ext uri="{FF2B5EF4-FFF2-40B4-BE49-F238E27FC236}">
                <a16:creationId xmlns:a16="http://schemas.microsoft.com/office/drawing/2014/main" id="{CA9DE19C-6FDF-2C98-D9DC-F2665C13A8E7}"/>
              </a:ext>
            </a:extLst>
          </p:cNvPr>
          <p:cNvCxnSpPr/>
          <p:nvPr/>
        </p:nvCxnSpPr>
        <p:spPr>
          <a:xfrm>
            <a:off x="506627" y="476373"/>
            <a:ext cx="0" cy="642552"/>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BB62F878-20C9-A9A5-FB4A-F571D34153C5}"/>
              </a:ext>
            </a:extLst>
          </p:cNvPr>
          <p:cNvPicPr>
            <a:picLocks noChangeAspect="1"/>
          </p:cNvPicPr>
          <p:nvPr/>
        </p:nvPicPr>
        <p:blipFill>
          <a:blip r:embed="rId2"/>
          <a:stretch>
            <a:fillRect/>
          </a:stretch>
        </p:blipFill>
        <p:spPr>
          <a:xfrm>
            <a:off x="2255484" y="1410336"/>
            <a:ext cx="8335129" cy="403732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6718696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0139B55-EC0D-42FB-7A31-40D26F686B3A}"/>
              </a:ext>
            </a:extLst>
          </p:cNvPr>
          <p:cNvSpPr txBox="1"/>
          <p:nvPr/>
        </p:nvSpPr>
        <p:spPr>
          <a:xfrm>
            <a:off x="388070" y="2123041"/>
            <a:ext cx="11415860" cy="2215991"/>
          </a:xfrm>
          <a:prstGeom prst="rect">
            <a:avLst/>
          </a:prstGeom>
          <a:noFill/>
        </p:spPr>
        <p:txBody>
          <a:bodyPr wrap="square" rtlCol="0" anchor="ctr">
            <a:spAutoFit/>
          </a:bodyPr>
          <a:lstStyle/>
          <a:p>
            <a:pPr algn="ctr"/>
            <a:r>
              <a:rPr lang="en-US" sz="6000" b="1">
                <a:solidFill>
                  <a:srgbClr val="16B7A7"/>
                </a:solidFill>
                <a:latin typeface="Montserrat Black" pitchFamily="2" charset="77"/>
                <a:cs typeface="Rubik" pitchFamily="2" charset="-79"/>
              </a:rPr>
              <a:t>S.A.M.</a:t>
            </a:r>
            <a:r>
              <a:rPr lang="en-US" sz="6000" b="1">
                <a:latin typeface="Montserrat ExtraBold" pitchFamily="2" charset="77"/>
                <a:cs typeface="Rubik" pitchFamily="2" charset="-79"/>
              </a:rPr>
              <a:t> Ranks the Biggest Opportunities as A+!!!</a:t>
            </a:r>
            <a:endParaRPr lang="en-US" sz="6000" b="1">
              <a:latin typeface="Montserrat ExtraBold" pitchFamily="2" charset="77"/>
            </a:endParaRPr>
          </a:p>
          <a:p>
            <a:endParaRPr lang="en-US"/>
          </a:p>
        </p:txBody>
      </p:sp>
    </p:spTree>
    <p:extLst>
      <p:ext uri="{BB962C8B-B14F-4D97-AF65-F5344CB8AC3E}">
        <p14:creationId xmlns:p14="http://schemas.microsoft.com/office/powerpoint/2010/main" val="19142290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5B3A478-50B5-C97F-070F-4E24D6473557}"/>
              </a:ext>
            </a:extLst>
          </p:cNvPr>
          <p:cNvSpPr txBox="1">
            <a:spLocks/>
          </p:cNvSpPr>
          <p:nvPr/>
        </p:nvSpPr>
        <p:spPr>
          <a:xfrm>
            <a:off x="741406" y="362693"/>
            <a:ext cx="11362362" cy="96569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161B6D"/>
                </a:solidFill>
                <a:latin typeface="Montserrat ExtraBold" pitchFamily="2" charset="77"/>
                <a:cs typeface="Rubik" pitchFamily="2" charset="-79"/>
              </a:rPr>
              <a:t>ETSY Example</a:t>
            </a:r>
            <a:endParaRPr lang="en-US" b="1" dirty="0">
              <a:solidFill>
                <a:srgbClr val="16B7A7"/>
              </a:solidFill>
              <a:latin typeface="Montserrat ExtraBold" pitchFamily="2" charset="77"/>
            </a:endParaRPr>
          </a:p>
        </p:txBody>
      </p:sp>
      <p:cxnSp>
        <p:nvCxnSpPr>
          <p:cNvPr id="10" name="Straight Connector 9">
            <a:extLst>
              <a:ext uri="{FF2B5EF4-FFF2-40B4-BE49-F238E27FC236}">
                <a16:creationId xmlns:a16="http://schemas.microsoft.com/office/drawing/2014/main" id="{CA9DE19C-6FDF-2C98-D9DC-F2665C13A8E7}"/>
              </a:ext>
            </a:extLst>
          </p:cNvPr>
          <p:cNvCxnSpPr/>
          <p:nvPr/>
        </p:nvCxnSpPr>
        <p:spPr>
          <a:xfrm>
            <a:off x="506627" y="476373"/>
            <a:ext cx="0" cy="642552"/>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AD48037A-0C3D-4F79-37F9-DDFF6785CF5D}"/>
              </a:ext>
            </a:extLst>
          </p:cNvPr>
          <p:cNvPicPr>
            <a:picLocks noChangeAspect="1"/>
          </p:cNvPicPr>
          <p:nvPr/>
        </p:nvPicPr>
        <p:blipFill>
          <a:blip r:embed="rId3"/>
          <a:stretch>
            <a:fillRect/>
          </a:stretch>
        </p:blipFill>
        <p:spPr>
          <a:xfrm>
            <a:off x="1185825" y="1450337"/>
            <a:ext cx="9834375" cy="2402574"/>
          </a:xfrm>
          <a:prstGeom prst="rect">
            <a:avLst/>
          </a:prstGeom>
        </p:spPr>
      </p:pic>
      <p:cxnSp>
        <p:nvCxnSpPr>
          <p:cNvPr id="6" name="Straight Arrow Connector 5">
            <a:extLst>
              <a:ext uri="{FF2B5EF4-FFF2-40B4-BE49-F238E27FC236}">
                <a16:creationId xmlns:a16="http://schemas.microsoft.com/office/drawing/2014/main" id="{ABAFF2D9-74C8-B3FC-BAE1-8E1DDE5094CA}"/>
              </a:ext>
            </a:extLst>
          </p:cNvPr>
          <p:cNvCxnSpPr>
            <a:cxnSpLocks/>
          </p:cNvCxnSpPr>
          <p:nvPr/>
        </p:nvCxnSpPr>
        <p:spPr>
          <a:xfrm flipH="1">
            <a:off x="4688958" y="3055503"/>
            <a:ext cx="4593265" cy="1569660"/>
          </a:xfrm>
          <a:prstGeom prst="straightConnector1">
            <a:avLst/>
          </a:prstGeom>
          <a:ln w="571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AB53019E-237D-EC84-2BFE-A3D4673623CD}"/>
              </a:ext>
            </a:extLst>
          </p:cNvPr>
          <p:cNvCxnSpPr>
            <a:cxnSpLocks/>
          </p:cNvCxnSpPr>
          <p:nvPr/>
        </p:nvCxnSpPr>
        <p:spPr>
          <a:xfrm flipH="1">
            <a:off x="9175898" y="3302887"/>
            <a:ext cx="584790" cy="960769"/>
          </a:xfrm>
          <a:prstGeom prst="straightConnector1">
            <a:avLst/>
          </a:prstGeom>
          <a:ln w="635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340AE894-FB58-6DC3-1175-796B6C5D6040}"/>
              </a:ext>
            </a:extLst>
          </p:cNvPr>
          <p:cNvSpPr txBox="1"/>
          <p:nvPr/>
        </p:nvSpPr>
        <p:spPr>
          <a:xfrm>
            <a:off x="464097" y="3949254"/>
            <a:ext cx="4224861" cy="1938992"/>
          </a:xfrm>
          <a:prstGeom prst="rect">
            <a:avLst/>
          </a:prstGeom>
          <a:noFill/>
        </p:spPr>
        <p:txBody>
          <a:bodyPr wrap="square" rtlCol="0">
            <a:spAutoFit/>
          </a:bodyPr>
          <a:lstStyle/>
          <a:p>
            <a:pPr algn="ctr"/>
            <a:r>
              <a:rPr lang="en-US" sz="2400" b="1">
                <a:solidFill>
                  <a:srgbClr val="161B6D"/>
                </a:solidFill>
                <a:latin typeface="Montserrat" pitchFamily="2" charset="77"/>
              </a:rPr>
              <a:t>The Number “2” on a Daily Time Frame Means the Stock Has Been in </a:t>
            </a:r>
            <a:br>
              <a:rPr lang="en-US" sz="2400" b="1">
                <a:solidFill>
                  <a:srgbClr val="161B6D"/>
                </a:solidFill>
                <a:latin typeface="Montserrat" pitchFamily="2" charset="77"/>
              </a:rPr>
            </a:br>
            <a:r>
              <a:rPr lang="en-US" sz="2400" b="1">
                <a:solidFill>
                  <a:srgbClr val="161B6D"/>
                </a:solidFill>
                <a:latin typeface="Montserrat" pitchFamily="2" charset="77"/>
              </a:rPr>
              <a:t>an Active Squeeze </a:t>
            </a:r>
            <a:br>
              <a:rPr lang="en-US" sz="2400" b="1">
                <a:solidFill>
                  <a:srgbClr val="161B6D"/>
                </a:solidFill>
                <a:latin typeface="Montserrat" pitchFamily="2" charset="77"/>
              </a:rPr>
            </a:br>
            <a:r>
              <a:rPr lang="en-US" sz="2400" b="1">
                <a:solidFill>
                  <a:srgbClr val="161B6D"/>
                </a:solidFill>
                <a:latin typeface="Montserrat" pitchFamily="2" charset="77"/>
              </a:rPr>
              <a:t>for 2 Days!</a:t>
            </a:r>
          </a:p>
        </p:txBody>
      </p:sp>
      <p:sp>
        <p:nvSpPr>
          <p:cNvPr id="19" name="Rounded Rectangle 18">
            <a:extLst>
              <a:ext uri="{FF2B5EF4-FFF2-40B4-BE49-F238E27FC236}">
                <a16:creationId xmlns:a16="http://schemas.microsoft.com/office/drawing/2014/main" id="{2F635813-7E0C-4A74-DEAE-AF279BCB9F10}"/>
              </a:ext>
            </a:extLst>
          </p:cNvPr>
          <p:cNvSpPr/>
          <p:nvPr/>
        </p:nvSpPr>
        <p:spPr>
          <a:xfrm>
            <a:off x="5975498" y="4289735"/>
            <a:ext cx="4603897" cy="1074894"/>
          </a:xfrm>
          <a:prstGeom prst="roundRect">
            <a:avLst/>
          </a:prstGeom>
          <a:solidFill>
            <a:srgbClr val="00A16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75000"/>
                </a:schemeClr>
              </a:solidFill>
            </a:endParaRPr>
          </a:p>
        </p:txBody>
      </p:sp>
      <p:sp>
        <p:nvSpPr>
          <p:cNvPr id="20" name="TextBox 19">
            <a:extLst>
              <a:ext uri="{FF2B5EF4-FFF2-40B4-BE49-F238E27FC236}">
                <a16:creationId xmlns:a16="http://schemas.microsoft.com/office/drawing/2014/main" id="{BB028D99-BD2A-B110-927F-3F8FF35E7E26}"/>
              </a:ext>
            </a:extLst>
          </p:cNvPr>
          <p:cNvSpPr txBox="1"/>
          <p:nvPr/>
        </p:nvSpPr>
        <p:spPr>
          <a:xfrm>
            <a:off x="6053470" y="4425707"/>
            <a:ext cx="4347702" cy="830997"/>
          </a:xfrm>
          <a:prstGeom prst="rect">
            <a:avLst/>
          </a:prstGeom>
          <a:noFill/>
        </p:spPr>
        <p:txBody>
          <a:bodyPr wrap="square" rtlCol="0">
            <a:spAutoFit/>
          </a:bodyPr>
          <a:lstStyle/>
          <a:p>
            <a:pPr algn="ctr"/>
            <a:r>
              <a:rPr lang="en-US" sz="2400" b="1">
                <a:solidFill>
                  <a:schemeClr val="bg1"/>
                </a:solidFill>
                <a:latin typeface="Montserrat" pitchFamily="2" charset="77"/>
              </a:rPr>
              <a:t>Green A+ = A+ Setup With</a:t>
            </a:r>
            <a:br>
              <a:rPr lang="en-US" sz="2400" b="1">
                <a:solidFill>
                  <a:schemeClr val="bg1"/>
                </a:solidFill>
                <a:latin typeface="Montserrat" pitchFamily="2" charset="77"/>
              </a:rPr>
            </a:br>
            <a:r>
              <a:rPr lang="en-US" sz="2400" b="1">
                <a:solidFill>
                  <a:schemeClr val="bg1"/>
                </a:solidFill>
                <a:latin typeface="Montserrat" pitchFamily="2" charset="77"/>
              </a:rPr>
              <a:t>Positive Momentum</a:t>
            </a:r>
          </a:p>
        </p:txBody>
      </p:sp>
    </p:spTree>
    <p:extLst>
      <p:ext uri="{BB962C8B-B14F-4D97-AF65-F5344CB8AC3E}">
        <p14:creationId xmlns:p14="http://schemas.microsoft.com/office/powerpoint/2010/main" val="2431669951"/>
      </p:ext>
    </p:extLst>
  </p:cSld>
  <p:clrMapOvr>
    <a:masterClrMapping/>
  </p:clrMapOvr>
  <p:extLst>
    <p:ext uri="{6950BFC3-D8DA-4A85-94F7-54DA5524770B}">
      <p188:commentRel xmlns:p188="http://schemas.microsoft.com/office/powerpoint/2018/8/main" r:id="rId2"/>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5B3A478-50B5-C97F-070F-4E24D6473557}"/>
              </a:ext>
            </a:extLst>
          </p:cNvPr>
          <p:cNvSpPr txBox="1">
            <a:spLocks/>
          </p:cNvSpPr>
          <p:nvPr/>
        </p:nvSpPr>
        <p:spPr>
          <a:xfrm>
            <a:off x="741406" y="362693"/>
            <a:ext cx="11271918" cy="96569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161B6D"/>
                </a:solidFill>
                <a:latin typeface="Montserrat ExtraBold" pitchFamily="2" charset="77"/>
                <a:cs typeface="Rubik" pitchFamily="2" charset="-79"/>
              </a:rPr>
              <a:t>ETSY Example</a:t>
            </a:r>
            <a:endParaRPr lang="en-US" b="1" dirty="0">
              <a:solidFill>
                <a:srgbClr val="16B7A7"/>
              </a:solidFill>
              <a:latin typeface="Montserrat ExtraBold" pitchFamily="2" charset="77"/>
            </a:endParaRPr>
          </a:p>
        </p:txBody>
      </p:sp>
      <p:cxnSp>
        <p:nvCxnSpPr>
          <p:cNvPr id="10" name="Straight Connector 9">
            <a:extLst>
              <a:ext uri="{FF2B5EF4-FFF2-40B4-BE49-F238E27FC236}">
                <a16:creationId xmlns:a16="http://schemas.microsoft.com/office/drawing/2014/main" id="{CA9DE19C-6FDF-2C98-D9DC-F2665C13A8E7}"/>
              </a:ext>
            </a:extLst>
          </p:cNvPr>
          <p:cNvCxnSpPr/>
          <p:nvPr/>
        </p:nvCxnSpPr>
        <p:spPr>
          <a:xfrm>
            <a:off x="506627" y="476373"/>
            <a:ext cx="0" cy="642552"/>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79660336-4877-D3C3-5F14-79F64479DF32}"/>
              </a:ext>
            </a:extLst>
          </p:cNvPr>
          <p:cNvPicPr>
            <a:picLocks noChangeAspect="1"/>
          </p:cNvPicPr>
          <p:nvPr/>
        </p:nvPicPr>
        <p:blipFill>
          <a:blip r:embed="rId2"/>
          <a:stretch>
            <a:fillRect/>
          </a:stretch>
        </p:blipFill>
        <p:spPr>
          <a:xfrm>
            <a:off x="1862431" y="1378365"/>
            <a:ext cx="8467137" cy="410126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7024215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24DA4-7FA6-BEDF-F35E-2DAABE905615}"/>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A2BA4022-AB28-0909-26B3-E63A1BF6382C}"/>
              </a:ext>
            </a:extLst>
          </p:cNvPr>
          <p:cNvSpPr>
            <a:spLocks noGrp="1"/>
          </p:cNvSpPr>
          <p:nvPr>
            <p:ph type="title"/>
          </p:nvPr>
        </p:nvSpPr>
        <p:spPr>
          <a:xfrm>
            <a:off x="345989" y="212511"/>
            <a:ext cx="11500021" cy="1251247"/>
          </a:xfrm>
        </p:spPr>
        <p:txBody>
          <a:bodyPr>
            <a:normAutofit fontScale="90000"/>
          </a:bodyPr>
          <a:lstStyle/>
          <a:p>
            <a:pPr algn="ctr"/>
            <a:r>
              <a:rPr lang="en-US" b="1" dirty="0">
                <a:solidFill>
                  <a:srgbClr val="161B6D"/>
                </a:solidFill>
                <a:latin typeface="Montserrat ExtraBold" pitchFamily="2" charset="77"/>
              </a:rPr>
              <a:t>Yet In Daily Profits Live...</a:t>
            </a:r>
            <a:br>
              <a:rPr lang="en-US" b="1" dirty="0">
                <a:solidFill>
                  <a:srgbClr val="161B6D"/>
                </a:solidFill>
                <a:latin typeface="Montserrat ExtraBold" pitchFamily="2" charset="77"/>
              </a:rPr>
            </a:br>
            <a:r>
              <a:rPr lang="en-US" b="1" dirty="0">
                <a:solidFill>
                  <a:srgbClr val="161B6D"/>
                </a:solidFill>
                <a:latin typeface="Montserrat ExtraBold" pitchFamily="2" charset="77"/>
              </a:rPr>
              <a:t>Members Are Still Making HUGE Gains!</a:t>
            </a:r>
          </a:p>
        </p:txBody>
      </p:sp>
      <p:sp>
        <p:nvSpPr>
          <p:cNvPr id="3" name="Content Placeholder 2">
            <a:extLst>
              <a:ext uri="{FF2B5EF4-FFF2-40B4-BE49-F238E27FC236}">
                <a16:creationId xmlns:a16="http://schemas.microsoft.com/office/drawing/2014/main" id="{9736A2BE-7DCD-02DF-EEED-9C6FADB7BB2B}"/>
              </a:ext>
            </a:extLst>
          </p:cNvPr>
          <p:cNvSpPr>
            <a:spLocks noGrp="1"/>
          </p:cNvSpPr>
          <p:nvPr>
            <p:ph idx="1"/>
          </p:nvPr>
        </p:nvSpPr>
        <p:spPr>
          <a:xfrm>
            <a:off x="765088" y="1463759"/>
            <a:ext cx="10661821" cy="962026"/>
          </a:xfrm>
        </p:spPr>
        <p:txBody>
          <a:bodyPr>
            <a:normAutofit/>
          </a:bodyPr>
          <a:lstStyle/>
          <a:p>
            <a:pPr marL="0" indent="0" algn="ctr">
              <a:lnSpc>
                <a:spcPct val="100000"/>
              </a:lnSpc>
              <a:spcBef>
                <a:spcPts val="2800"/>
              </a:spcBef>
              <a:buClr>
                <a:srgbClr val="161B6D"/>
              </a:buClr>
              <a:buSzPct val="85000"/>
              <a:buNone/>
            </a:pPr>
            <a:r>
              <a:rPr lang="en-US" sz="2400" b="1" dirty="0">
                <a:solidFill>
                  <a:srgbClr val="16B7A7"/>
                </a:solidFill>
                <a:latin typeface="Montserrat ExtraBold" pitchFamily="2" charset="77"/>
                <a:cs typeface="Rubik" pitchFamily="2" charset="-79"/>
              </a:rPr>
              <a:t>Nate Bear’s TMUS Trades:  </a:t>
            </a:r>
            <a:r>
              <a:rPr lang="en-US" sz="2400" dirty="0">
                <a:solidFill>
                  <a:srgbClr val="00B050"/>
                </a:solidFill>
                <a:latin typeface="Montserrat ExtraBold" pitchFamily="2" charset="77"/>
                <a:cs typeface="Rubik" pitchFamily="2" charset="-79"/>
              </a:rPr>
              <a:t>49%</a:t>
            </a:r>
            <a:r>
              <a:rPr lang="en-US" sz="2400" dirty="0">
                <a:latin typeface="Montserrat ExtraBold" pitchFamily="2" charset="77"/>
                <a:cs typeface="Rubik" pitchFamily="2" charset="-79"/>
              </a:rPr>
              <a:t> and </a:t>
            </a:r>
            <a:r>
              <a:rPr lang="en-US" sz="2400" dirty="0">
                <a:solidFill>
                  <a:srgbClr val="00B050"/>
                </a:solidFill>
                <a:latin typeface="Montserrat ExtraBold" pitchFamily="2" charset="77"/>
                <a:cs typeface="Rubik" pitchFamily="2" charset="-79"/>
              </a:rPr>
              <a:t>83% </a:t>
            </a:r>
            <a:r>
              <a:rPr lang="en-US" sz="2400" dirty="0">
                <a:latin typeface="Montserrat ExtraBold" pitchFamily="2" charset="77"/>
                <a:cs typeface="Rubik" pitchFamily="2" charset="-79"/>
              </a:rPr>
              <a:t>overnight during Trump’s Tariff Market Crash Thursday!</a:t>
            </a:r>
            <a:endParaRPr lang="en-US" sz="2400" dirty="0">
              <a:latin typeface="Montserrat Medium" pitchFamily="2" charset="77"/>
              <a:cs typeface="Rubik" pitchFamily="2" charset="-79"/>
            </a:endParaRPr>
          </a:p>
          <a:p>
            <a:pPr algn="l">
              <a:lnSpc>
                <a:spcPct val="100000"/>
              </a:lnSpc>
              <a:spcBef>
                <a:spcPts val="2800"/>
              </a:spcBef>
              <a:buClr>
                <a:srgbClr val="76B900"/>
              </a:buClr>
            </a:pPr>
            <a:endParaRPr lang="en-US" b="0" i="0" dirty="0">
              <a:solidFill>
                <a:srgbClr val="000000"/>
              </a:solidFill>
              <a:effectLst/>
              <a:highlight>
                <a:srgbClr val="FFFFFF"/>
              </a:highlight>
              <a:latin typeface="Rubik" pitchFamily="2" charset="-79"/>
              <a:cs typeface="Rubik" pitchFamily="2" charset="-79"/>
            </a:endParaRPr>
          </a:p>
          <a:p>
            <a:pPr algn="l">
              <a:lnSpc>
                <a:spcPct val="100000"/>
              </a:lnSpc>
              <a:spcBef>
                <a:spcPts val="2800"/>
              </a:spcBef>
              <a:buClr>
                <a:srgbClr val="76B900"/>
              </a:buClr>
            </a:pPr>
            <a:endParaRPr lang="en-US" dirty="0">
              <a:latin typeface="Rubik" pitchFamily="2" charset="-79"/>
              <a:cs typeface="Rubik" pitchFamily="2" charset="-79"/>
            </a:endParaRPr>
          </a:p>
          <a:p>
            <a:endParaRPr lang="en-US" dirty="0"/>
          </a:p>
        </p:txBody>
      </p:sp>
      <p:pic>
        <p:nvPicPr>
          <p:cNvPr id="1026" name="Picture 2">
            <a:extLst>
              <a:ext uri="{FF2B5EF4-FFF2-40B4-BE49-F238E27FC236}">
                <a16:creationId xmlns:a16="http://schemas.microsoft.com/office/drawing/2014/main" id="{E292F328-0B14-3E26-58A4-EF4CB4306E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5574" y="3962904"/>
            <a:ext cx="4864100" cy="3429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41C3AD91-0E3A-D3B2-C315-0B8CB10F8A4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5574" y="4515800"/>
            <a:ext cx="5867400" cy="3937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DBD08810-7789-CA97-D572-54AFAF5329A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5574" y="5060362"/>
            <a:ext cx="6535057" cy="37994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032194AC-04E9-929F-0A3C-D55372A5276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5574" y="2370146"/>
            <a:ext cx="6083300" cy="8382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95AB0FAA-674A-3CE3-5275-B243ED994E7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5574" y="3441022"/>
            <a:ext cx="4076700" cy="3556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CC778B2C-E6E4-DD6D-85F2-8AA022F4650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50631" y="2314249"/>
            <a:ext cx="5044990" cy="469059"/>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A26CC033-5678-6137-4E33-84DCC650FCB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650631" y="2898999"/>
            <a:ext cx="5354092" cy="530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8868122"/>
      </p:ext>
    </p:extLst>
  </p:cSld>
  <p:clrMapOvr>
    <a:masterClrMapping/>
  </p:clrMapOvr>
  <p:extLst>
    <p:ext uri="{6950BFC3-D8DA-4A85-94F7-54DA5524770B}">
      <p188:commentRel xmlns:p188="http://schemas.microsoft.com/office/powerpoint/2018/8/main" r:id="rId3"/>
    </p:ext>
  </p:extLs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5B3A478-50B5-C97F-070F-4E24D6473557}"/>
              </a:ext>
            </a:extLst>
          </p:cNvPr>
          <p:cNvSpPr txBox="1">
            <a:spLocks/>
          </p:cNvSpPr>
          <p:nvPr/>
        </p:nvSpPr>
        <p:spPr>
          <a:xfrm>
            <a:off x="741406" y="362693"/>
            <a:ext cx="11271918" cy="96569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solidFill>
                  <a:srgbClr val="161B6D"/>
                </a:solidFill>
                <a:latin typeface="Montserrat ExtraBold"/>
                <a:cs typeface="Rubik"/>
              </a:rPr>
              <a:t>ESTY Example – </a:t>
            </a:r>
            <a:r>
              <a:rPr lang="en-US" b="1">
                <a:solidFill>
                  <a:srgbClr val="16B7A7"/>
                </a:solidFill>
                <a:latin typeface="Montserrat ExtraBold"/>
                <a:cs typeface="Rubik"/>
              </a:rPr>
              <a:t>11</a:t>
            </a:r>
            <a:r>
              <a:rPr lang="en-US" b="1">
                <a:solidFill>
                  <a:srgbClr val="16B7A7"/>
                </a:solidFill>
                <a:latin typeface="Montserrat Black"/>
                <a:cs typeface="Rubik"/>
              </a:rPr>
              <a:t>%</a:t>
            </a:r>
            <a:r>
              <a:rPr lang="en-US" b="1">
                <a:solidFill>
                  <a:srgbClr val="161B6D"/>
                </a:solidFill>
                <a:latin typeface="Montserrat ExtraBold"/>
                <a:cs typeface="Rubik"/>
              </a:rPr>
              <a:t> Stock Move</a:t>
            </a:r>
          </a:p>
        </p:txBody>
      </p:sp>
      <p:cxnSp>
        <p:nvCxnSpPr>
          <p:cNvPr id="10" name="Straight Connector 9">
            <a:extLst>
              <a:ext uri="{FF2B5EF4-FFF2-40B4-BE49-F238E27FC236}">
                <a16:creationId xmlns:a16="http://schemas.microsoft.com/office/drawing/2014/main" id="{CA9DE19C-6FDF-2C98-D9DC-F2665C13A8E7}"/>
              </a:ext>
            </a:extLst>
          </p:cNvPr>
          <p:cNvCxnSpPr/>
          <p:nvPr/>
        </p:nvCxnSpPr>
        <p:spPr>
          <a:xfrm>
            <a:off x="506627" y="476373"/>
            <a:ext cx="0" cy="642552"/>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4CF1EFD9-9A1F-F477-1634-96DC27312E5B}"/>
              </a:ext>
            </a:extLst>
          </p:cNvPr>
          <p:cNvPicPr>
            <a:picLocks noChangeAspect="1"/>
          </p:cNvPicPr>
          <p:nvPr/>
        </p:nvPicPr>
        <p:blipFill>
          <a:blip r:embed="rId2"/>
          <a:stretch>
            <a:fillRect/>
          </a:stretch>
        </p:blipFill>
        <p:spPr>
          <a:xfrm>
            <a:off x="1845445" y="1370137"/>
            <a:ext cx="8501110" cy="411772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8763368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5B3A478-50B5-C97F-070F-4E24D6473557}"/>
              </a:ext>
            </a:extLst>
          </p:cNvPr>
          <p:cNvSpPr txBox="1">
            <a:spLocks/>
          </p:cNvSpPr>
          <p:nvPr/>
        </p:nvSpPr>
        <p:spPr>
          <a:xfrm>
            <a:off x="741406" y="362693"/>
            <a:ext cx="11362362" cy="96569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solidFill>
                  <a:srgbClr val="16B7A7"/>
                </a:solidFill>
                <a:latin typeface="Montserrat Black" pitchFamily="2" charset="77"/>
                <a:cs typeface="Rubik" pitchFamily="2" charset="-79"/>
              </a:rPr>
              <a:t>154% </a:t>
            </a:r>
            <a:r>
              <a:rPr lang="en-US" b="1">
                <a:solidFill>
                  <a:srgbClr val="161B6D"/>
                </a:solidFill>
                <a:latin typeface="Montserrat ExtraBold" pitchFamily="2" charset="77"/>
                <a:cs typeface="Rubik" pitchFamily="2" charset="-79"/>
              </a:rPr>
              <a:t>if We Used Options!</a:t>
            </a:r>
            <a:endParaRPr lang="en-US" b="1">
              <a:solidFill>
                <a:srgbClr val="16B7A7"/>
              </a:solidFill>
              <a:latin typeface="Montserrat ExtraBold" pitchFamily="2" charset="77"/>
            </a:endParaRPr>
          </a:p>
        </p:txBody>
      </p:sp>
      <p:cxnSp>
        <p:nvCxnSpPr>
          <p:cNvPr id="10" name="Straight Connector 9">
            <a:extLst>
              <a:ext uri="{FF2B5EF4-FFF2-40B4-BE49-F238E27FC236}">
                <a16:creationId xmlns:a16="http://schemas.microsoft.com/office/drawing/2014/main" id="{CA9DE19C-6FDF-2C98-D9DC-F2665C13A8E7}"/>
              </a:ext>
            </a:extLst>
          </p:cNvPr>
          <p:cNvCxnSpPr/>
          <p:nvPr/>
        </p:nvCxnSpPr>
        <p:spPr>
          <a:xfrm>
            <a:off x="506627" y="476373"/>
            <a:ext cx="0" cy="642552"/>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78A9579D-C2DA-0C02-8FAB-CED637F021AA}"/>
              </a:ext>
            </a:extLst>
          </p:cNvPr>
          <p:cNvPicPr>
            <a:picLocks noChangeAspect="1"/>
          </p:cNvPicPr>
          <p:nvPr/>
        </p:nvPicPr>
        <p:blipFill>
          <a:blip r:embed="rId2"/>
          <a:stretch>
            <a:fillRect/>
          </a:stretch>
        </p:blipFill>
        <p:spPr>
          <a:xfrm>
            <a:off x="2255483" y="1410336"/>
            <a:ext cx="8335129" cy="403732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086515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0139B55-EC0D-42FB-7A31-40D26F686B3A}"/>
              </a:ext>
            </a:extLst>
          </p:cNvPr>
          <p:cNvSpPr txBox="1"/>
          <p:nvPr/>
        </p:nvSpPr>
        <p:spPr>
          <a:xfrm>
            <a:off x="1026918" y="1043584"/>
            <a:ext cx="10138163" cy="4247317"/>
          </a:xfrm>
          <a:prstGeom prst="rect">
            <a:avLst/>
          </a:prstGeom>
          <a:noFill/>
        </p:spPr>
        <p:txBody>
          <a:bodyPr wrap="square" rtlCol="0" anchor="ctr">
            <a:spAutoFit/>
          </a:bodyPr>
          <a:lstStyle/>
          <a:p>
            <a:pPr algn="ctr"/>
            <a:r>
              <a:rPr lang="en-US" sz="5400" b="1" dirty="0">
                <a:latin typeface="Montserrat ExtraBold" pitchFamily="2" charset="77"/>
                <a:cs typeface="Rubik" pitchFamily="2" charset="-79"/>
              </a:rPr>
              <a:t>No More Digging Through Hundreds of Charts…</a:t>
            </a:r>
          </a:p>
          <a:p>
            <a:pPr algn="ctr"/>
            <a:r>
              <a:rPr lang="en-US" sz="5400" b="1" dirty="0">
                <a:latin typeface="Montserrat ExtraBold" pitchFamily="2" charset="77"/>
                <a:cs typeface="Rubik" pitchFamily="2" charset="-79"/>
              </a:rPr>
              <a:t> </a:t>
            </a:r>
            <a:br>
              <a:rPr lang="en-US" sz="5400" b="1" dirty="0">
                <a:latin typeface="Montserrat ExtraBold" pitchFamily="2" charset="77"/>
                <a:cs typeface="Rubik" pitchFamily="2" charset="-79"/>
              </a:rPr>
            </a:br>
            <a:r>
              <a:rPr lang="en-US" sz="5400" b="1" dirty="0">
                <a:solidFill>
                  <a:srgbClr val="16B7A7"/>
                </a:solidFill>
                <a:latin typeface="Montserrat Black" pitchFamily="2" charset="77"/>
                <a:cs typeface="Rubik" pitchFamily="2" charset="-79"/>
              </a:rPr>
              <a:t>S.A.M.</a:t>
            </a:r>
            <a:r>
              <a:rPr lang="en-US" sz="5400" b="1" dirty="0">
                <a:latin typeface="Montserrat ExtraBold" pitchFamily="2" charset="77"/>
                <a:cs typeface="Rubik" pitchFamily="2" charset="-79"/>
              </a:rPr>
              <a:t> Finds These Setups On Auto-Pilot!</a:t>
            </a:r>
            <a:endParaRPr lang="en-US" sz="5400" b="1" dirty="0">
              <a:latin typeface="Montserrat ExtraBold" pitchFamily="2" charset="77"/>
            </a:endParaRPr>
          </a:p>
        </p:txBody>
      </p:sp>
    </p:spTree>
    <p:extLst>
      <p:ext uri="{BB962C8B-B14F-4D97-AF65-F5344CB8AC3E}">
        <p14:creationId xmlns:p14="http://schemas.microsoft.com/office/powerpoint/2010/main" val="2528232398"/>
      </p:ext>
    </p:extLst>
  </p:cSld>
  <p:clrMapOvr>
    <a:masterClrMapping/>
  </p:clrMapOvr>
  <p:extLst>
    <p:ext uri="{6950BFC3-D8DA-4A85-94F7-54DA5524770B}">
      <p188:commentRel xmlns:p188="http://schemas.microsoft.com/office/powerpoint/2018/8/main" r:id="rId2"/>
    </p:ext>
  </p:extLs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91979" y="386131"/>
            <a:ext cx="10993391" cy="1251247"/>
          </a:xfrm>
        </p:spPr>
        <p:txBody>
          <a:bodyPr>
            <a:normAutofit fontScale="90000"/>
          </a:bodyPr>
          <a:lstStyle/>
          <a:p>
            <a:r>
              <a:rPr lang="en-US" sz="4400" b="1">
                <a:solidFill>
                  <a:srgbClr val="161B6D"/>
                </a:solidFill>
                <a:latin typeface="Montserrat ExtraBold" pitchFamily="2" charset="77"/>
                <a:cs typeface="Rubik" pitchFamily="2" charset="-79"/>
              </a:rPr>
              <a:t>S.A.M. Can Even Provide “Power Options” Contracts To Consider!</a:t>
            </a:r>
            <a:endParaRPr lang="en-US" b="1">
              <a:solidFill>
                <a:srgbClr val="161B6D"/>
              </a:solidFill>
              <a:latin typeface="Montserrat ExtraBold" pitchFamily="2" charset="77"/>
            </a:endParaRPr>
          </a:p>
        </p:txBody>
      </p:sp>
      <p:cxnSp>
        <p:nvCxnSpPr>
          <p:cNvPr id="4" name="Straight Connector 3">
            <a:extLst>
              <a:ext uri="{FF2B5EF4-FFF2-40B4-BE49-F238E27FC236}">
                <a16:creationId xmlns:a16="http://schemas.microsoft.com/office/drawing/2014/main" id="{466154ED-4682-4711-69A6-F742DCB8752B}"/>
              </a:ext>
            </a:extLst>
          </p:cNvPr>
          <p:cNvCxnSpPr>
            <a:cxnSpLocks/>
          </p:cNvCxnSpPr>
          <p:nvPr/>
        </p:nvCxnSpPr>
        <p:spPr>
          <a:xfrm>
            <a:off x="506627" y="481914"/>
            <a:ext cx="0" cy="988541"/>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FCD85ADC-8031-0E2E-D13C-54EB7E3EEE62}"/>
              </a:ext>
            </a:extLst>
          </p:cNvPr>
          <p:cNvPicPr>
            <a:picLocks noChangeAspect="1"/>
          </p:cNvPicPr>
          <p:nvPr/>
        </p:nvPicPr>
        <p:blipFill>
          <a:blip r:embed="rId2"/>
          <a:stretch>
            <a:fillRect/>
          </a:stretch>
        </p:blipFill>
        <p:spPr>
          <a:xfrm>
            <a:off x="2209800" y="1759983"/>
            <a:ext cx="7772400" cy="4179924"/>
          </a:xfrm>
          <a:prstGeom prst="rect">
            <a:avLst/>
          </a:prstGeom>
        </p:spPr>
      </p:pic>
    </p:spTree>
    <p:extLst>
      <p:ext uri="{BB962C8B-B14F-4D97-AF65-F5344CB8AC3E}">
        <p14:creationId xmlns:p14="http://schemas.microsoft.com/office/powerpoint/2010/main" val="29112552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741406" y="362693"/>
            <a:ext cx="11121068" cy="965696"/>
          </a:xfrm>
        </p:spPr>
        <p:txBody>
          <a:bodyPr/>
          <a:lstStyle/>
          <a:p>
            <a:r>
              <a:rPr lang="en-US" sz="4400" b="1">
                <a:solidFill>
                  <a:srgbClr val="161B6D"/>
                </a:solidFill>
                <a:latin typeface="Montserrat ExtraBold" pitchFamily="2" charset="77"/>
                <a:cs typeface="Rubik" pitchFamily="2" charset="-79"/>
              </a:rPr>
              <a:t>What the Data on S.A.M. Says:</a:t>
            </a:r>
            <a:endParaRPr lang="en-US" b="1">
              <a:solidFill>
                <a:srgbClr val="161B6D"/>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506628" y="1594883"/>
            <a:ext cx="10374732" cy="4299941"/>
          </a:xfrm>
        </p:spPr>
        <p:txBody>
          <a:bodyPr anchor="t">
            <a:noAutofit/>
          </a:bodyPr>
          <a:lstStyle/>
          <a:p>
            <a:pPr>
              <a:lnSpc>
                <a:spcPct val="100000"/>
              </a:lnSpc>
              <a:spcBef>
                <a:spcPts val="2800"/>
              </a:spcBef>
              <a:buClr>
                <a:srgbClr val="161B6D"/>
              </a:buClr>
              <a:buSzPct val="75000"/>
            </a:pPr>
            <a:r>
              <a:rPr lang="en-US" b="1" dirty="0">
                <a:solidFill>
                  <a:srgbClr val="16B7A7"/>
                </a:solidFill>
                <a:latin typeface="Montserrat Black"/>
                <a:cs typeface="Rubik"/>
              </a:rPr>
              <a:t>5-year </a:t>
            </a:r>
            <a:r>
              <a:rPr lang="en-US" b="1" dirty="0" err="1">
                <a:solidFill>
                  <a:srgbClr val="16B7A7"/>
                </a:solidFill>
                <a:latin typeface="Montserrat Black"/>
                <a:cs typeface="Rubik"/>
              </a:rPr>
              <a:t>backtest</a:t>
            </a:r>
            <a:r>
              <a:rPr lang="en-US" b="1" dirty="0">
                <a:solidFill>
                  <a:srgbClr val="16B7A7"/>
                </a:solidFill>
                <a:latin typeface="Montserrat Black"/>
                <a:cs typeface="Rubik"/>
              </a:rPr>
              <a:t> </a:t>
            </a:r>
            <a:r>
              <a:rPr lang="en-US" dirty="0">
                <a:latin typeface="Montserrat Medium"/>
                <a:cs typeface="Rubik"/>
              </a:rPr>
              <a:t>on S&amp;P 500 stocks (2018-2023)</a:t>
            </a:r>
          </a:p>
          <a:p>
            <a:pPr>
              <a:lnSpc>
                <a:spcPct val="100000"/>
              </a:lnSpc>
              <a:spcBef>
                <a:spcPts val="2800"/>
              </a:spcBef>
              <a:buClr>
                <a:srgbClr val="161B6D"/>
              </a:buClr>
              <a:buSzPct val="75000"/>
            </a:pPr>
            <a:r>
              <a:rPr lang="en-US" dirty="0">
                <a:latin typeface="Montserrat Medium"/>
                <a:cs typeface="Rubik"/>
              </a:rPr>
              <a:t>Based on peak exits it could have found </a:t>
            </a:r>
            <a:r>
              <a:rPr lang="en-US" b="1" dirty="0">
                <a:solidFill>
                  <a:srgbClr val="16B7A7"/>
                </a:solidFill>
                <a:latin typeface="Montserrat Black"/>
                <a:cs typeface="Rubik"/>
              </a:rPr>
              <a:t>7,286 profitable plays</a:t>
            </a:r>
            <a:r>
              <a:rPr lang="en-US" dirty="0">
                <a:latin typeface="Montserrat Medium"/>
                <a:cs typeface="Rubik"/>
              </a:rPr>
              <a:t> with an</a:t>
            </a:r>
            <a:r>
              <a:rPr lang="en-US" b="1" dirty="0">
                <a:solidFill>
                  <a:srgbClr val="16B7A7"/>
                </a:solidFill>
                <a:latin typeface="Montserrat Black"/>
                <a:cs typeface="Rubik"/>
              </a:rPr>
              <a:t> 82% </a:t>
            </a:r>
            <a:r>
              <a:rPr lang="en-US" dirty="0">
                <a:latin typeface="Montserrat Medium"/>
                <a:cs typeface="Rubik"/>
              </a:rPr>
              <a:t>win-rate!</a:t>
            </a:r>
          </a:p>
          <a:p>
            <a:pPr>
              <a:lnSpc>
                <a:spcPct val="100000"/>
              </a:lnSpc>
              <a:spcBef>
                <a:spcPts val="2800"/>
              </a:spcBef>
              <a:buClr>
                <a:srgbClr val="161B6D"/>
              </a:buClr>
              <a:buSzPct val="75000"/>
            </a:pPr>
            <a:r>
              <a:rPr lang="en-US" dirty="0">
                <a:latin typeface="Montserrat Medium"/>
                <a:cs typeface="Rubik"/>
              </a:rPr>
              <a:t>Average of </a:t>
            </a:r>
            <a:r>
              <a:rPr lang="en-US" b="1" dirty="0">
                <a:solidFill>
                  <a:srgbClr val="16B7A7"/>
                </a:solidFill>
                <a:latin typeface="Montserrat Black"/>
                <a:cs typeface="Rubik"/>
              </a:rPr>
              <a:t>5 winners per trading day</a:t>
            </a:r>
            <a:r>
              <a:rPr lang="en-US" dirty="0">
                <a:latin typeface="Montserrat Medium"/>
                <a:cs typeface="Rubik"/>
              </a:rPr>
              <a:t>!</a:t>
            </a:r>
          </a:p>
          <a:p>
            <a:pPr>
              <a:lnSpc>
                <a:spcPct val="100000"/>
              </a:lnSpc>
              <a:spcBef>
                <a:spcPts val="2800"/>
              </a:spcBef>
              <a:buClr>
                <a:srgbClr val="161B6D"/>
              </a:buClr>
              <a:buSzPct val="75000"/>
            </a:pPr>
            <a:r>
              <a:rPr lang="en-US" dirty="0">
                <a:latin typeface="Montserrat Medium"/>
                <a:cs typeface="Rubik"/>
              </a:rPr>
              <a:t>Average trade duration: </a:t>
            </a:r>
            <a:r>
              <a:rPr lang="en-US" b="1" dirty="0">
                <a:solidFill>
                  <a:srgbClr val="16B7A7"/>
                </a:solidFill>
                <a:latin typeface="Montserrat Black"/>
                <a:cs typeface="Rubik"/>
              </a:rPr>
              <a:t>10 days</a:t>
            </a:r>
          </a:p>
        </p:txBody>
      </p:sp>
      <p:cxnSp>
        <p:nvCxnSpPr>
          <p:cNvPr id="4" name="Straight Connector 3">
            <a:extLst>
              <a:ext uri="{FF2B5EF4-FFF2-40B4-BE49-F238E27FC236}">
                <a16:creationId xmlns:a16="http://schemas.microsoft.com/office/drawing/2014/main" id="{466154ED-4682-4711-69A6-F742DCB8752B}"/>
              </a:ext>
            </a:extLst>
          </p:cNvPr>
          <p:cNvCxnSpPr/>
          <p:nvPr/>
        </p:nvCxnSpPr>
        <p:spPr>
          <a:xfrm>
            <a:off x="506627" y="476373"/>
            <a:ext cx="0" cy="642552"/>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80047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5B3A478-50B5-C97F-070F-4E24D6473557}"/>
              </a:ext>
            </a:extLst>
          </p:cNvPr>
          <p:cNvSpPr txBox="1">
            <a:spLocks/>
          </p:cNvSpPr>
          <p:nvPr/>
        </p:nvSpPr>
        <p:spPr>
          <a:xfrm>
            <a:off x="741406" y="649774"/>
            <a:ext cx="11271918" cy="96569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solidFill>
                  <a:srgbClr val="161B6D"/>
                </a:solidFill>
                <a:latin typeface="Montserrat ExtraBold" pitchFamily="2" charset="77"/>
                <a:cs typeface="Rubik" pitchFamily="2" charset="-79"/>
              </a:rPr>
              <a:t>ALGN Example – </a:t>
            </a:r>
            <a:r>
              <a:rPr lang="en-US" b="1">
                <a:solidFill>
                  <a:srgbClr val="16B7A7"/>
                </a:solidFill>
                <a:latin typeface="Montserrat Black" pitchFamily="2" charset="77"/>
                <a:cs typeface="Rubik" pitchFamily="2" charset="-79"/>
              </a:rPr>
              <a:t>40% Stock Gain</a:t>
            </a:r>
            <a:endParaRPr lang="en-US" b="1">
              <a:solidFill>
                <a:srgbClr val="161B6D"/>
              </a:solidFill>
              <a:latin typeface="Montserrat ExtraBold" pitchFamily="2" charset="77"/>
            </a:endParaRPr>
          </a:p>
        </p:txBody>
      </p:sp>
      <p:cxnSp>
        <p:nvCxnSpPr>
          <p:cNvPr id="10" name="Straight Connector 9">
            <a:extLst>
              <a:ext uri="{FF2B5EF4-FFF2-40B4-BE49-F238E27FC236}">
                <a16:creationId xmlns:a16="http://schemas.microsoft.com/office/drawing/2014/main" id="{CA9DE19C-6FDF-2C98-D9DC-F2665C13A8E7}"/>
              </a:ext>
            </a:extLst>
          </p:cNvPr>
          <p:cNvCxnSpPr/>
          <p:nvPr/>
        </p:nvCxnSpPr>
        <p:spPr>
          <a:xfrm>
            <a:off x="506627" y="763454"/>
            <a:ext cx="0" cy="642552"/>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A03A24B3-21F3-A4FA-9DBB-4E11BEC51E9E}"/>
              </a:ext>
            </a:extLst>
          </p:cNvPr>
          <p:cNvPicPr>
            <a:picLocks noChangeAspect="1"/>
          </p:cNvPicPr>
          <p:nvPr/>
        </p:nvPicPr>
        <p:blipFill>
          <a:blip r:embed="rId3"/>
          <a:stretch>
            <a:fillRect/>
          </a:stretch>
        </p:blipFill>
        <p:spPr>
          <a:xfrm>
            <a:off x="2126809" y="1733159"/>
            <a:ext cx="8501111" cy="4117725"/>
          </a:xfrm>
          <a:prstGeom prst="rect">
            <a:avLst/>
          </a:prstGeom>
          <a:effectLst>
            <a:outerShdw blurRad="50800" dist="38100" dir="2700000" algn="tl" rotWithShape="0">
              <a:prstClr val="black">
                <a:alpha val="40000"/>
              </a:prstClr>
            </a:outerShdw>
          </a:effectLst>
        </p:spPr>
      </p:pic>
      <p:sp>
        <p:nvSpPr>
          <p:cNvPr id="2" name="Rectangle 1">
            <a:extLst>
              <a:ext uri="{FF2B5EF4-FFF2-40B4-BE49-F238E27FC236}">
                <a16:creationId xmlns:a16="http://schemas.microsoft.com/office/drawing/2014/main" id="{C0C6C316-E615-C191-12CE-B5037CB6D4FE}"/>
              </a:ext>
            </a:extLst>
          </p:cNvPr>
          <p:cNvSpPr/>
          <p:nvPr/>
        </p:nvSpPr>
        <p:spPr>
          <a:xfrm>
            <a:off x="0" y="0"/>
            <a:ext cx="12192000" cy="53208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D2B11C4-8AEF-78E0-BF96-3EC4B8A0A376}"/>
              </a:ext>
            </a:extLst>
          </p:cNvPr>
          <p:cNvSpPr txBox="1"/>
          <p:nvPr/>
        </p:nvSpPr>
        <p:spPr>
          <a:xfrm>
            <a:off x="320511" y="56559"/>
            <a:ext cx="11462994" cy="461665"/>
          </a:xfrm>
          <a:prstGeom prst="rect">
            <a:avLst/>
          </a:prstGeom>
          <a:noFill/>
        </p:spPr>
        <p:txBody>
          <a:bodyPr wrap="square" rtlCol="0">
            <a:spAutoFit/>
          </a:bodyPr>
          <a:lstStyle/>
          <a:p>
            <a:pPr algn="ctr"/>
            <a:r>
              <a:rPr lang="en-US" sz="2400" b="1">
                <a:latin typeface="Montserrat" pitchFamily="2" charset="77"/>
              </a:rPr>
              <a:t>You don’t have to place thousands of trades for S.A.M. to work!</a:t>
            </a:r>
          </a:p>
        </p:txBody>
      </p:sp>
    </p:spTree>
    <p:extLst>
      <p:ext uri="{BB962C8B-B14F-4D97-AF65-F5344CB8AC3E}">
        <p14:creationId xmlns:p14="http://schemas.microsoft.com/office/powerpoint/2010/main" val="21649278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5B3A478-50B5-C97F-070F-4E24D6473557}"/>
              </a:ext>
            </a:extLst>
          </p:cNvPr>
          <p:cNvSpPr txBox="1">
            <a:spLocks/>
          </p:cNvSpPr>
          <p:nvPr/>
        </p:nvSpPr>
        <p:spPr>
          <a:xfrm>
            <a:off x="741406" y="362693"/>
            <a:ext cx="11362362" cy="96569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solidFill>
                  <a:srgbClr val="16B7A7"/>
                </a:solidFill>
                <a:latin typeface="Montserrat Black" pitchFamily="2" charset="77"/>
                <a:cs typeface="Rubik" pitchFamily="2" charset="-79"/>
              </a:rPr>
              <a:t>545% </a:t>
            </a:r>
            <a:r>
              <a:rPr lang="en-US" b="1">
                <a:solidFill>
                  <a:srgbClr val="161B6D"/>
                </a:solidFill>
                <a:latin typeface="Montserrat ExtraBold" pitchFamily="2" charset="77"/>
                <a:cs typeface="Rubik" pitchFamily="2" charset="-79"/>
              </a:rPr>
              <a:t>if We Used Options!</a:t>
            </a:r>
            <a:endParaRPr lang="en-US" b="1">
              <a:solidFill>
                <a:srgbClr val="16B7A7"/>
              </a:solidFill>
              <a:latin typeface="Montserrat ExtraBold" pitchFamily="2" charset="77"/>
            </a:endParaRPr>
          </a:p>
        </p:txBody>
      </p:sp>
      <p:pic>
        <p:nvPicPr>
          <p:cNvPr id="3" name="Picture 2">
            <a:extLst>
              <a:ext uri="{FF2B5EF4-FFF2-40B4-BE49-F238E27FC236}">
                <a16:creationId xmlns:a16="http://schemas.microsoft.com/office/drawing/2014/main" id="{751C0897-8C86-0AB5-8F9E-F8B1D4BAD6FE}"/>
              </a:ext>
            </a:extLst>
          </p:cNvPr>
          <p:cNvPicPr>
            <a:picLocks noChangeAspect="1"/>
          </p:cNvPicPr>
          <p:nvPr/>
        </p:nvPicPr>
        <p:blipFill>
          <a:blip r:embed="rId2"/>
          <a:stretch>
            <a:fillRect/>
          </a:stretch>
        </p:blipFill>
        <p:spPr>
          <a:xfrm>
            <a:off x="2255482" y="1410336"/>
            <a:ext cx="8335129" cy="4037328"/>
          </a:xfrm>
          <a:prstGeom prst="rect">
            <a:avLst/>
          </a:prstGeom>
          <a:effectLst>
            <a:outerShdw blurRad="50800" dist="38100" dir="2700000" algn="tl" rotWithShape="0">
              <a:prstClr val="black">
                <a:alpha val="40000"/>
              </a:prstClr>
            </a:outerShdw>
          </a:effectLst>
        </p:spPr>
      </p:pic>
      <p:cxnSp>
        <p:nvCxnSpPr>
          <p:cNvPr id="10" name="Straight Connector 9">
            <a:extLst>
              <a:ext uri="{FF2B5EF4-FFF2-40B4-BE49-F238E27FC236}">
                <a16:creationId xmlns:a16="http://schemas.microsoft.com/office/drawing/2014/main" id="{CA9DE19C-6FDF-2C98-D9DC-F2665C13A8E7}"/>
              </a:ext>
            </a:extLst>
          </p:cNvPr>
          <p:cNvCxnSpPr/>
          <p:nvPr/>
        </p:nvCxnSpPr>
        <p:spPr>
          <a:xfrm>
            <a:off x="506627" y="476373"/>
            <a:ext cx="0" cy="642552"/>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20883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0139B55-EC0D-42FB-7A31-40D26F686B3A}"/>
              </a:ext>
            </a:extLst>
          </p:cNvPr>
          <p:cNvSpPr txBox="1"/>
          <p:nvPr/>
        </p:nvSpPr>
        <p:spPr>
          <a:xfrm>
            <a:off x="570463" y="811199"/>
            <a:ext cx="11051074" cy="4985980"/>
          </a:xfrm>
          <a:prstGeom prst="rect">
            <a:avLst/>
          </a:prstGeom>
          <a:noFill/>
        </p:spPr>
        <p:txBody>
          <a:bodyPr wrap="square" rtlCol="0" anchor="ctr">
            <a:spAutoFit/>
          </a:bodyPr>
          <a:lstStyle/>
          <a:p>
            <a:pPr algn="ctr"/>
            <a:r>
              <a:rPr lang="en-US" sz="6000" b="1" dirty="0">
                <a:latin typeface="Montserrat ExtraBold" pitchFamily="2" charset="77"/>
                <a:cs typeface="Rubik" pitchFamily="2" charset="-79"/>
              </a:rPr>
              <a:t>Since we launched last year... we’ve added several </a:t>
            </a:r>
            <a:r>
              <a:rPr lang="en-US" sz="6000" b="1" dirty="0">
                <a:solidFill>
                  <a:srgbClr val="16B7A7"/>
                </a:solidFill>
                <a:latin typeface="Montserrat Black" pitchFamily="2" charset="77"/>
                <a:cs typeface="Rubik" pitchFamily="2" charset="-79"/>
              </a:rPr>
              <a:t>NEW FEATURES</a:t>
            </a:r>
            <a:r>
              <a:rPr lang="en-US" sz="6000" b="1" dirty="0">
                <a:latin typeface="Montserrat ExtraBold" pitchFamily="2" charset="77"/>
                <a:cs typeface="Rubik" pitchFamily="2" charset="-79"/>
              </a:rPr>
              <a:t> to make S.A.M. even more powerful</a:t>
            </a:r>
            <a:endParaRPr lang="en-US" sz="6000" b="1" dirty="0">
              <a:latin typeface="Montserrat ExtraBold" pitchFamily="2" charset="77"/>
            </a:endParaRPr>
          </a:p>
          <a:p>
            <a:endParaRPr lang="en-US" dirty="0"/>
          </a:p>
        </p:txBody>
      </p:sp>
    </p:spTree>
    <p:extLst>
      <p:ext uri="{BB962C8B-B14F-4D97-AF65-F5344CB8AC3E}">
        <p14:creationId xmlns:p14="http://schemas.microsoft.com/office/powerpoint/2010/main" val="3371176843"/>
      </p:ext>
    </p:extLst>
  </p:cSld>
  <p:clrMapOvr>
    <a:masterClrMapping/>
  </p:clrMapOvr>
  <p:extLst>
    <p:ext uri="{6950BFC3-D8DA-4A85-94F7-54DA5524770B}">
      <p188:commentRel xmlns:p188="http://schemas.microsoft.com/office/powerpoint/2018/8/main" r:id="rId2"/>
    </p:ext>
  </p:extLs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D0AE9-815F-6CC7-BF94-CE6BB36383A7}"/>
              </a:ext>
            </a:extLst>
          </p:cNvPr>
          <p:cNvSpPr>
            <a:spLocks noGrp="1"/>
          </p:cNvSpPr>
          <p:nvPr>
            <p:ph type="title"/>
          </p:nvPr>
        </p:nvSpPr>
        <p:spPr>
          <a:xfrm>
            <a:off x="691979" y="386131"/>
            <a:ext cx="10993391" cy="1251247"/>
          </a:xfrm>
        </p:spPr>
        <p:txBody>
          <a:bodyPr>
            <a:normAutofit fontScale="90000"/>
          </a:bodyPr>
          <a:lstStyle/>
          <a:p>
            <a:r>
              <a:rPr lang="en-US" sz="4400" b="1" dirty="0">
                <a:solidFill>
                  <a:srgbClr val="161B6D"/>
                </a:solidFill>
                <a:latin typeface="Montserrat ExtraBold" pitchFamily="2" charset="77"/>
                <a:cs typeface="Rubik" pitchFamily="2" charset="-79"/>
              </a:rPr>
              <a:t>Real-Time </a:t>
            </a:r>
            <a:r>
              <a:rPr lang="en-US" sz="4400" b="1" dirty="0" err="1">
                <a:solidFill>
                  <a:srgbClr val="161B6D"/>
                </a:solidFill>
                <a:latin typeface="Montserrat ExtraBold" pitchFamily="2" charset="77"/>
                <a:cs typeface="Rubik" pitchFamily="2" charset="-79"/>
              </a:rPr>
              <a:t>TradingView</a:t>
            </a:r>
            <a:r>
              <a:rPr lang="en-US" sz="4400" b="1" dirty="0">
                <a:solidFill>
                  <a:srgbClr val="161B6D"/>
                </a:solidFill>
                <a:latin typeface="Montserrat ExtraBold" pitchFamily="2" charset="77"/>
                <a:cs typeface="Rubik" pitchFamily="2" charset="-79"/>
              </a:rPr>
              <a:t> Charts With Powerful Indicators </a:t>
            </a:r>
            <a:endParaRPr lang="en-US" b="1" dirty="0">
              <a:solidFill>
                <a:srgbClr val="161B6D"/>
              </a:solidFill>
              <a:latin typeface="Montserrat ExtraBold" pitchFamily="2" charset="77"/>
            </a:endParaRPr>
          </a:p>
        </p:txBody>
      </p:sp>
      <p:cxnSp>
        <p:nvCxnSpPr>
          <p:cNvPr id="3" name="Straight Connector 2">
            <a:extLst>
              <a:ext uri="{FF2B5EF4-FFF2-40B4-BE49-F238E27FC236}">
                <a16:creationId xmlns:a16="http://schemas.microsoft.com/office/drawing/2014/main" id="{851129DA-3CA1-1882-D950-993E6ABE140C}"/>
              </a:ext>
            </a:extLst>
          </p:cNvPr>
          <p:cNvCxnSpPr>
            <a:cxnSpLocks/>
          </p:cNvCxnSpPr>
          <p:nvPr/>
        </p:nvCxnSpPr>
        <p:spPr>
          <a:xfrm>
            <a:off x="506627" y="481914"/>
            <a:ext cx="0" cy="988541"/>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pic>
        <p:nvPicPr>
          <p:cNvPr id="5" name="Picture 4" descr="A screenshot of a graph&#10;&#10;Description automatically generated">
            <a:extLst>
              <a:ext uri="{FF2B5EF4-FFF2-40B4-BE49-F238E27FC236}">
                <a16:creationId xmlns:a16="http://schemas.microsoft.com/office/drawing/2014/main" id="{E485C07F-E5C9-196A-89F5-CC3E6CE01A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6356" y="1637378"/>
            <a:ext cx="9119287" cy="4396129"/>
          </a:xfrm>
          <a:prstGeom prst="rect">
            <a:avLst/>
          </a:prstGeom>
        </p:spPr>
      </p:pic>
    </p:spTree>
    <p:extLst>
      <p:ext uri="{BB962C8B-B14F-4D97-AF65-F5344CB8AC3E}">
        <p14:creationId xmlns:p14="http://schemas.microsoft.com/office/powerpoint/2010/main" val="30803224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D0AE9-815F-6CC7-BF94-CE6BB36383A7}"/>
              </a:ext>
            </a:extLst>
          </p:cNvPr>
          <p:cNvSpPr>
            <a:spLocks noGrp="1"/>
          </p:cNvSpPr>
          <p:nvPr>
            <p:ph type="title"/>
          </p:nvPr>
        </p:nvSpPr>
        <p:spPr>
          <a:xfrm>
            <a:off x="691979" y="386131"/>
            <a:ext cx="10993391" cy="1251247"/>
          </a:xfrm>
        </p:spPr>
        <p:txBody>
          <a:bodyPr>
            <a:normAutofit fontScale="90000"/>
          </a:bodyPr>
          <a:lstStyle/>
          <a:p>
            <a:r>
              <a:rPr lang="en-US" sz="4400" b="1" dirty="0">
                <a:solidFill>
                  <a:srgbClr val="161B6D"/>
                </a:solidFill>
                <a:latin typeface="Montserrat ExtraBold" pitchFamily="2" charset="77"/>
                <a:cs typeface="Rubik" pitchFamily="2" charset="-79"/>
              </a:rPr>
              <a:t>Real-Time </a:t>
            </a:r>
            <a:r>
              <a:rPr lang="en-US" sz="4400" b="1" dirty="0" err="1">
                <a:solidFill>
                  <a:srgbClr val="161B6D"/>
                </a:solidFill>
                <a:latin typeface="Montserrat ExtraBold" pitchFamily="2" charset="77"/>
                <a:cs typeface="Rubik" pitchFamily="2" charset="-79"/>
              </a:rPr>
              <a:t>TradingView</a:t>
            </a:r>
            <a:r>
              <a:rPr lang="en-US" sz="4400" b="1" dirty="0">
                <a:solidFill>
                  <a:srgbClr val="161B6D"/>
                </a:solidFill>
                <a:latin typeface="Montserrat ExtraBold" pitchFamily="2" charset="77"/>
                <a:cs typeface="Rubik" pitchFamily="2" charset="-79"/>
              </a:rPr>
              <a:t> Charts With Powerful Indicators </a:t>
            </a:r>
            <a:endParaRPr lang="en-US" b="1" dirty="0">
              <a:solidFill>
                <a:srgbClr val="161B6D"/>
              </a:solidFill>
              <a:latin typeface="Montserrat ExtraBold" pitchFamily="2" charset="77"/>
            </a:endParaRPr>
          </a:p>
        </p:txBody>
      </p:sp>
      <p:cxnSp>
        <p:nvCxnSpPr>
          <p:cNvPr id="3" name="Straight Connector 2">
            <a:extLst>
              <a:ext uri="{FF2B5EF4-FFF2-40B4-BE49-F238E27FC236}">
                <a16:creationId xmlns:a16="http://schemas.microsoft.com/office/drawing/2014/main" id="{851129DA-3CA1-1882-D950-993E6ABE140C}"/>
              </a:ext>
            </a:extLst>
          </p:cNvPr>
          <p:cNvCxnSpPr>
            <a:cxnSpLocks/>
          </p:cNvCxnSpPr>
          <p:nvPr/>
        </p:nvCxnSpPr>
        <p:spPr>
          <a:xfrm>
            <a:off x="506627" y="481914"/>
            <a:ext cx="0" cy="988541"/>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sp>
        <p:nvSpPr>
          <p:cNvPr id="4" name="Content Placeholder 2">
            <a:extLst>
              <a:ext uri="{FF2B5EF4-FFF2-40B4-BE49-F238E27FC236}">
                <a16:creationId xmlns:a16="http://schemas.microsoft.com/office/drawing/2014/main" id="{86DFA41D-D7A3-5E40-ACF7-F9D90FD1DA81}"/>
              </a:ext>
            </a:extLst>
          </p:cNvPr>
          <p:cNvSpPr>
            <a:spLocks noGrp="1"/>
          </p:cNvSpPr>
          <p:nvPr>
            <p:ph idx="1"/>
          </p:nvPr>
        </p:nvSpPr>
        <p:spPr>
          <a:xfrm>
            <a:off x="506628" y="1911096"/>
            <a:ext cx="10374732" cy="3983728"/>
          </a:xfrm>
        </p:spPr>
        <p:txBody>
          <a:bodyPr anchor="t">
            <a:noAutofit/>
          </a:bodyPr>
          <a:lstStyle/>
          <a:p>
            <a:pPr marL="0" indent="0">
              <a:lnSpc>
                <a:spcPct val="100000"/>
              </a:lnSpc>
              <a:spcBef>
                <a:spcPts val="2800"/>
              </a:spcBef>
              <a:buClr>
                <a:srgbClr val="161B6D"/>
              </a:buClr>
              <a:buSzPct val="75000"/>
              <a:buNone/>
            </a:pPr>
            <a:r>
              <a:rPr lang="en-US" b="1">
                <a:latin typeface="Montserrat ExtraBold" pitchFamily="2" charset="77"/>
                <a:cs typeface="Rubik" pitchFamily="2" charset="-79"/>
              </a:rPr>
              <a:t>Including…</a:t>
            </a:r>
          </a:p>
          <a:p>
            <a:pPr marL="411480">
              <a:lnSpc>
                <a:spcPct val="100000"/>
              </a:lnSpc>
              <a:spcBef>
                <a:spcPts val="2800"/>
              </a:spcBef>
              <a:buClr>
                <a:srgbClr val="161B6D"/>
              </a:buClr>
              <a:buSzPct val="75000"/>
            </a:pPr>
            <a:r>
              <a:rPr lang="en-US">
                <a:latin typeface="Montserrat Medium" pitchFamily="2" charset="77"/>
                <a:cs typeface="Rubik" pitchFamily="2" charset="-79"/>
              </a:rPr>
              <a:t>The Squeeze</a:t>
            </a:r>
          </a:p>
          <a:p>
            <a:pPr marL="411480">
              <a:lnSpc>
                <a:spcPct val="100000"/>
              </a:lnSpc>
              <a:spcBef>
                <a:spcPts val="2800"/>
              </a:spcBef>
              <a:buClr>
                <a:srgbClr val="161B6D"/>
              </a:buClr>
              <a:buSzPct val="75000"/>
            </a:pPr>
            <a:r>
              <a:rPr lang="en-US">
                <a:latin typeface="Montserrat Medium" pitchFamily="2" charset="77"/>
                <a:cs typeface="Rubik" pitchFamily="2" charset="-79"/>
              </a:rPr>
              <a:t>Nate’s favorite Exponential Moving Averages</a:t>
            </a:r>
          </a:p>
          <a:p>
            <a:pPr marL="411480">
              <a:lnSpc>
                <a:spcPct val="100000"/>
              </a:lnSpc>
              <a:spcBef>
                <a:spcPts val="2800"/>
              </a:spcBef>
              <a:buClr>
                <a:srgbClr val="161B6D"/>
              </a:buClr>
              <a:buSzPct val="75000"/>
            </a:pPr>
            <a:r>
              <a:rPr lang="en-US">
                <a:latin typeface="Montserrat Medium" pitchFamily="2" charset="77"/>
                <a:cs typeface="Rubik" pitchFamily="2" charset="-79"/>
              </a:rPr>
              <a:t>Volume profile visible range</a:t>
            </a:r>
          </a:p>
          <a:p>
            <a:pPr marL="411480">
              <a:lnSpc>
                <a:spcPct val="100000"/>
              </a:lnSpc>
              <a:spcBef>
                <a:spcPts val="2800"/>
              </a:spcBef>
              <a:buClr>
                <a:srgbClr val="161B6D"/>
              </a:buClr>
              <a:buSzPct val="75000"/>
            </a:pPr>
            <a:r>
              <a:rPr lang="en-US">
                <a:latin typeface="Montserrat Medium" pitchFamily="2" charset="77"/>
                <a:cs typeface="Rubik" pitchFamily="2" charset="-79"/>
              </a:rPr>
              <a:t>AND you can add your own &amp; draw on chart!</a:t>
            </a:r>
          </a:p>
        </p:txBody>
      </p:sp>
    </p:spTree>
    <p:extLst>
      <p:ext uri="{BB962C8B-B14F-4D97-AF65-F5344CB8AC3E}">
        <p14:creationId xmlns:p14="http://schemas.microsoft.com/office/powerpoint/2010/main" val="135011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11DEBB-4DD0-BA26-D4F2-0C387B33FDFF}"/>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C6550806-A804-DCD7-9483-7934F829855C}"/>
              </a:ext>
            </a:extLst>
          </p:cNvPr>
          <p:cNvSpPr>
            <a:spLocks noGrp="1"/>
          </p:cNvSpPr>
          <p:nvPr>
            <p:ph type="title"/>
          </p:nvPr>
        </p:nvSpPr>
        <p:spPr>
          <a:xfrm>
            <a:off x="691979" y="386131"/>
            <a:ext cx="11500021" cy="1251247"/>
          </a:xfrm>
        </p:spPr>
        <p:txBody>
          <a:bodyPr>
            <a:normAutofit fontScale="90000"/>
          </a:bodyPr>
          <a:lstStyle/>
          <a:p>
            <a:pPr algn="ctr"/>
            <a:r>
              <a:rPr lang="en-US" b="1" dirty="0">
                <a:solidFill>
                  <a:srgbClr val="161B6D"/>
                </a:solidFill>
                <a:latin typeface="Montserrat ExtraBold" pitchFamily="2" charset="77"/>
                <a:cs typeface="Rubik" pitchFamily="2" charset="-79"/>
              </a:rPr>
              <a:t>Imagine Finding Trade Setups Like These... Even In This Market: </a:t>
            </a:r>
            <a:endParaRPr lang="en-US" b="1" dirty="0">
              <a:solidFill>
                <a:srgbClr val="161B6D"/>
              </a:solidFill>
              <a:latin typeface="Montserrat ExtraBold" pitchFamily="2" charset="77"/>
            </a:endParaRPr>
          </a:p>
        </p:txBody>
      </p:sp>
      <p:sp>
        <p:nvSpPr>
          <p:cNvPr id="9" name="Content Placeholder 2">
            <a:extLst>
              <a:ext uri="{FF2B5EF4-FFF2-40B4-BE49-F238E27FC236}">
                <a16:creationId xmlns:a16="http://schemas.microsoft.com/office/drawing/2014/main" id="{48072022-C3E6-F080-FEB0-44589C0B73EF}"/>
              </a:ext>
            </a:extLst>
          </p:cNvPr>
          <p:cNvSpPr>
            <a:spLocks noGrp="1"/>
          </p:cNvSpPr>
          <p:nvPr>
            <p:ph idx="1"/>
          </p:nvPr>
        </p:nvSpPr>
        <p:spPr>
          <a:xfrm>
            <a:off x="691979" y="1964724"/>
            <a:ext cx="10661821" cy="3768811"/>
          </a:xfrm>
        </p:spPr>
        <p:txBody>
          <a:bodyPr>
            <a:normAutofit/>
          </a:bodyPr>
          <a:lstStyle/>
          <a:p>
            <a:pPr>
              <a:lnSpc>
                <a:spcPct val="100000"/>
              </a:lnSpc>
              <a:spcBef>
                <a:spcPts val="2800"/>
              </a:spcBef>
              <a:buClr>
                <a:srgbClr val="161B6D"/>
              </a:buClr>
              <a:buSzPct val="85000"/>
            </a:pPr>
            <a:r>
              <a:rPr lang="en-US" b="1" dirty="0">
                <a:solidFill>
                  <a:srgbClr val="16B7A7"/>
                </a:solidFill>
                <a:latin typeface="Montserrat ExtraBold" pitchFamily="2" charset="77"/>
                <a:cs typeface="Rubik" pitchFamily="2" charset="-79"/>
              </a:rPr>
              <a:t>103% </a:t>
            </a:r>
            <a:r>
              <a:rPr lang="en-US" dirty="0">
                <a:latin typeface="Montserrat Medium" pitchFamily="2" charset="77"/>
                <a:cs typeface="Rubik" pitchFamily="2" charset="-79"/>
              </a:rPr>
              <a:t>in overnight…</a:t>
            </a:r>
          </a:p>
          <a:p>
            <a:pPr>
              <a:lnSpc>
                <a:spcPct val="100000"/>
              </a:lnSpc>
              <a:spcBef>
                <a:spcPts val="2800"/>
              </a:spcBef>
              <a:buClr>
                <a:srgbClr val="161B6D"/>
              </a:buClr>
              <a:buSzPct val="85000"/>
            </a:pPr>
            <a:r>
              <a:rPr lang="en-US" b="1" dirty="0">
                <a:solidFill>
                  <a:srgbClr val="16B7A7"/>
                </a:solidFill>
                <a:effectLst/>
                <a:latin typeface="Montserrat ExtraBold" pitchFamily="2" charset="77"/>
                <a:cs typeface="Rubik" pitchFamily="2" charset="-79"/>
              </a:rPr>
              <a:t>287% </a:t>
            </a:r>
            <a:r>
              <a:rPr lang="en-US" dirty="0">
                <a:effectLst/>
                <a:latin typeface="Montserrat Medium" pitchFamily="2" charset="77"/>
                <a:cs typeface="Rubik" pitchFamily="2" charset="-79"/>
              </a:rPr>
              <a:t>in 2 days…</a:t>
            </a:r>
          </a:p>
          <a:p>
            <a:pPr>
              <a:lnSpc>
                <a:spcPct val="100000"/>
              </a:lnSpc>
              <a:spcBef>
                <a:spcPts val="2800"/>
              </a:spcBef>
              <a:buClr>
                <a:srgbClr val="161B6D"/>
              </a:buClr>
              <a:buSzPct val="85000"/>
            </a:pPr>
            <a:r>
              <a:rPr lang="en-US" b="1" dirty="0">
                <a:solidFill>
                  <a:srgbClr val="16B7A7"/>
                </a:solidFill>
                <a:latin typeface="Montserrat ExtraBold" pitchFamily="2" charset="77"/>
                <a:cs typeface="Rubik" pitchFamily="2" charset="-79"/>
              </a:rPr>
              <a:t>100% </a:t>
            </a:r>
            <a:r>
              <a:rPr lang="en-US" dirty="0">
                <a:latin typeface="Montserrat Medium" pitchFamily="2" charset="77"/>
                <a:cs typeface="Rubik" pitchFamily="2" charset="-79"/>
              </a:rPr>
              <a:t>overnight…</a:t>
            </a:r>
          </a:p>
          <a:p>
            <a:pPr>
              <a:lnSpc>
                <a:spcPct val="100000"/>
              </a:lnSpc>
              <a:spcBef>
                <a:spcPts val="2800"/>
              </a:spcBef>
              <a:buClr>
                <a:srgbClr val="161B6D"/>
              </a:buClr>
              <a:buSzPct val="85000"/>
            </a:pPr>
            <a:r>
              <a:rPr lang="en-US" b="1" dirty="0">
                <a:solidFill>
                  <a:srgbClr val="16B7A7"/>
                </a:solidFill>
                <a:effectLst/>
                <a:latin typeface="Montserrat ExtraBold" pitchFamily="2" charset="77"/>
                <a:cs typeface="Rubik" pitchFamily="2" charset="-79"/>
              </a:rPr>
              <a:t>124% </a:t>
            </a:r>
            <a:r>
              <a:rPr lang="en-US" dirty="0">
                <a:latin typeface="Montserrat Medium" pitchFamily="2" charset="77"/>
                <a:cs typeface="Rubik" pitchFamily="2" charset="-79"/>
              </a:rPr>
              <a:t>overnight…</a:t>
            </a:r>
          </a:p>
          <a:p>
            <a:pPr algn="l">
              <a:lnSpc>
                <a:spcPct val="100000"/>
              </a:lnSpc>
              <a:spcBef>
                <a:spcPts val="2800"/>
              </a:spcBef>
              <a:buClr>
                <a:srgbClr val="76B900"/>
              </a:buClr>
            </a:pPr>
            <a:endParaRPr lang="en-US" b="0" i="0" dirty="0">
              <a:solidFill>
                <a:srgbClr val="000000"/>
              </a:solidFill>
              <a:effectLst/>
              <a:highlight>
                <a:srgbClr val="FFFFFF"/>
              </a:highlight>
              <a:latin typeface="Rubik" pitchFamily="2" charset="-79"/>
              <a:cs typeface="Rubik" pitchFamily="2" charset="-79"/>
            </a:endParaRPr>
          </a:p>
          <a:p>
            <a:pPr algn="l">
              <a:lnSpc>
                <a:spcPct val="100000"/>
              </a:lnSpc>
              <a:spcBef>
                <a:spcPts val="2800"/>
              </a:spcBef>
              <a:buClr>
                <a:srgbClr val="76B900"/>
              </a:buClr>
            </a:pPr>
            <a:endParaRPr lang="en-US" dirty="0">
              <a:latin typeface="Rubik" pitchFamily="2" charset="-79"/>
              <a:cs typeface="Rubik" pitchFamily="2" charset="-79"/>
            </a:endParaRPr>
          </a:p>
          <a:p>
            <a:endParaRPr lang="en-US" dirty="0"/>
          </a:p>
        </p:txBody>
      </p:sp>
      <p:cxnSp>
        <p:nvCxnSpPr>
          <p:cNvPr id="4" name="Straight Connector 3">
            <a:extLst>
              <a:ext uri="{FF2B5EF4-FFF2-40B4-BE49-F238E27FC236}">
                <a16:creationId xmlns:a16="http://schemas.microsoft.com/office/drawing/2014/main" id="{DCF375C8-1090-946F-C2FA-90F88D13FA59}"/>
              </a:ext>
            </a:extLst>
          </p:cNvPr>
          <p:cNvCxnSpPr>
            <a:cxnSpLocks/>
          </p:cNvCxnSpPr>
          <p:nvPr/>
        </p:nvCxnSpPr>
        <p:spPr>
          <a:xfrm>
            <a:off x="506627" y="481914"/>
            <a:ext cx="0" cy="988541"/>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5571EE9-60DE-890F-85E6-ADFFC46AE5F8}"/>
              </a:ext>
            </a:extLst>
          </p:cNvPr>
          <p:cNvSpPr txBox="1">
            <a:spLocks/>
          </p:cNvSpPr>
          <p:nvPr/>
        </p:nvSpPr>
        <p:spPr>
          <a:xfrm>
            <a:off x="6022889" y="1964724"/>
            <a:ext cx="10661821" cy="376881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2800"/>
              </a:spcBef>
              <a:buClr>
                <a:srgbClr val="161B6D"/>
              </a:buClr>
              <a:buSzPct val="85000"/>
            </a:pPr>
            <a:r>
              <a:rPr lang="en-US" b="1" dirty="0">
                <a:solidFill>
                  <a:srgbClr val="16B7A7"/>
                </a:solidFill>
                <a:latin typeface="Montserrat ExtraBold" pitchFamily="2" charset="77"/>
                <a:cs typeface="Rubik" pitchFamily="2" charset="-79"/>
              </a:rPr>
              <a:t>144% </a:t>
            </a:r>
            <a:r>
              <a:rPr lang="en-US" dirty="0">
                <a:latin typeface="Montserrat Medium" pitchFamily="2" charset="77"/>
                <a:cs typeface="Rubik" pitchFamily="2" charset="-79"/>
              </a:rPr>
              <a:t>overnight…</a:t>
            </a:r>
          </a:p>
          <a:p>
            <a:pPr>
              <a:lnSpc>
                <a:spcPct val="100000"/>
              </a:lnSpc>
              <a:spcBef>
                <a:spcPts val="2800"/>
              </a:spcBef>
              <a:buClr>
                <a:srgbClr val="161B6D"/>
              </a:buClr>
              <a:buSzPct val="85000"/>
            </a:pPr>
            <a:r>
              <a:rPr lang="en-US" b="1" dirty="0">
                <a:solidFill>
                  <a:srgbClr val="16B7A7"/>
                </a:solidFill>
                <a:latin typeface="Montserrat ExtraBold" pitchFamily="2" charset="77"/>
                <a:cs typeface="Rubik" pitchFamily="2" charset="-79"/>
              </a:rPr>
              <a:t>224% </a:t>
            </a:r>
            <a:r>
              <a:rPr lang="en-US" dirty="0">
                <a:latin typeface="Montserrat Medium" pitchFamily="2" charset="77"/>
                <a:cs typeface="Rubik" pitchFamily="2" charset="-79"/>
              </a:rPr>
              <a:t>in 5 days…</a:t>
            </a:r>
          </a:p>
          <a:p>
            <a:pPr>
              <a:lnSpc>
                <a:spcPct val="100000"/>
              </a:lnSpc>
              <a:spcBef>
                <a:spcPts val="2800"/>
              </a:spcBef>
              <a:buClr>
                <a:srgbClr val="161B6D"/>
              </a:buClr>
              <a:buSzPct val="85000"/>
            </a:pPr>
            <a:r>
              <a:rPr lang="en-US" b="1" dirty="0">
                <a:solidFill>
                  <a:srgbClr val="16B7A7"/>
                </a:solidFill>
                <a:latin typeface="Montserrat ExtraBold" pitchFamily="2" charset="77"/>
                <a:cs typeface="Rubik" pitchFamily="2" charset="-79"/>
              </a:rPr>
              <a:t>106% </a:t>
            </a:r>
            <a:r>
              <a:rPr lang="en-US" dirty="0">
                <a:latin typeface="Montserrat Medium" pitchFamily="2" charset="77"/>
                <a:cs typeface="Rubik" pitchFamily="2" charset="-79"/>
              </a:rPr>
              <a:t>overnight...</a:t>
            </a:r>
          </a:p>
          <a:p>
            <a:pPr>
              <a:lnSpc>
                <a:spcPct val="100000"/>
              </a:lnSpc>
              <a:spcBef>
                <a:spcPts val="2800"/>
              </a:spcBef>
              <a:buClr>
                <a:srgbClr val="161B6D"/>
              </a:buClr>
              <a:buSzPct val="85000"/>
            </a:pPr>
            <a:r>
              <a:rPr lang="en-US" b="1" dirty="0">
                <a:solidFill>
                  <a:srgbClr val="16B7A7"/>
                </a:solidFill>
                <a:latin typeface="Montserrat ExtraBold" pitchFamily="2" charset="77"/>
                <a:cs typeface="Rubik" pitchFamily="2" charset="-79"/>
              </a:rPr>
              <a:t>1,129% </a:t>
            </a:r>
            <a:r>
              <a:rPr lang="en-US" dirty="0">
                <a:latin typeface="Montserrat Medium" pitchFamily="2" charset="77"/>
                <a:cs typeface="Rubik" pitchFamily="2" charset="-79"/>
              </a:rPr>
              <a:t>in 2 days…</a:t>
            </a:r>
          </a:p>
          <a:p>
            <a:pPr>
              <a:lnSpc>
                <a:spcPct val="100000"/>
              </a:lnSpc>
              <a:spcBef>
                <a:spcPts val="2800"/>
              </a:spcBef>
              <a:buClr>
                <a:srgbClr val="76B900"/>
              </a:buClr>
            </a:pPr>
            <a:endParaRPr lang="en-US" dirty="0">
              <a:solidFill>
                <a:srgbClr val="000000"/>
              </a:solidFill>
              <a:highlight>
                <a:srgbClr val="FFFFFF"/>
              </a:highlight>
              <a:latin typeface="Rubik" pitchFamily="2" charset="-79"/>
              <a:cs typeface="Rubik" pitchFamily="2" charset="-79"/>
            </a:endParaRPr>
          </a:p>
          <a:p>
            <a:pPr>
              <a:lnSpc>
                <a:spcPct val="100000"/>
              </a:lnSpc>
              <a:spcBef>
                <a:spcPts val="2800"/>
              </a:spcBef>
              <a:buClr>
                <a:srgbClr val="76B900"/>
              </a:buClr>
            </a:pPr>
            <a:endParaRPr lang="en-US" dirty="0">
              <a:latin typeface="Rubik" pitchFamily="2" charset="-79"/>
              <a:cs typeface="Rubik" pitchFamily="2" charset="-79"/>
            </a:endParaRPr>
          </a:p>
          <a:p>
            <a:endParaRPr lang="en-US" dirty="0"/>
          </a:p>
        </p:txBody>
      </p:sp>
    </p:spTree>
    <p:extLst>
      <p:ext uri="{BB962C8B-B14F-4D97-AF65-F5344CB8AC3E}">
        <p14:creationId xmlns:p14="http://schemas.microsoft.com/office/powerpoint/2010/main" val="3446155914"/>
      </p:ext>
    </p:extLst>
  </p:cSld>
  <p:clrMapOvr>
    <a:masterClrMapping/>
  </p:clrMapOvr>
  <p:extLst>
    <p:ext uri="{6950BFC3-D8DA-4A85-94F7-54DA5524770B}">
      <p188:commentRel xmlns:p188="http://schemas.microsoft.com/office/powerpoint/2018/8/main" r:id="rId3"/>
    </p:ext>
  </p:extLs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91979" y="386131"/>
            <a:ext cx="11182862" cy="1251247"/>
          </a:xfrm>
        </p:spPr>
        <p:txBody>
          <a:bodyPr>
            <a:normAutofit fontScale="90000"/>
          </a:bodyPr>
          <a:lstStyle/>
          <a:p>
            <a:r>
              <a:rPr lang="en-US" b="1" dirty="0">
                <a:solidFill>
                  <a:srgbClr val="161B6D"/>
                </a:solidFill>
                <a:latin typeface="Montserrat ExtraBold" pitchFamily="2" charset="77"/>
                <a:cs typeface="Rubik" pitchFamily="2" charset="-79"/>
              </a:rPr>
              <a:t>Nate Bear, </a:t>
            </a:r>
            <a:r>
              <a:rPr lang="en-US" b="1" dirty="0" err="1">
                <a:solidFill>
                  <a:srgbClr val="161B6D"/>
                </a:solidFill>
                <a:latin typeface="Montserrat ExtraBold" pitchFamily="2" charset="77"/>
                <a:cs typeface="Rubik" pitchFamily="2" charset="-79"/>
              </a:rPr>
              <a:t>Dman</a:t>
            </a:r>
            <a:r>
              <a:rPr lang="en-US" b="1" dirty="0">
                <a:solidFill>
                  <a:srgbClr val="161B6D"/>
                </a:solidFill>
                <a:latin typeface="Montserrat ExtraBold" pitchFamily="2" charset="77"/>
                <a:cs typeface="Rubik" pitchFamily="2" charset="-79"/>
              </a:rPr>
              <a:t> &amp; Nate G’s </a:t>
            </a:r>
            <a:br>
              <a:rPr lang="en-US" b="1" dirty="0">
                <a:solidFill>
                  <a:srgbClr val="161B6D"/>
                </a:solidFill>
                <a:latin typeface="Montserrat ExtraBold" pitchFamily="2" charset="77"/>
                <a:cs typeface="Rubik" pitchFamily="2" charset="-79"/>
              </a:rPr>
            </a:br>
            <a:r>
              <a:rPr lang="en-US" b="1" dirty="0">
                <a:solidFill>
                  <a:srgbClr val="161B6D"/>
                </a:solidFill>
                <a:latin typeface="Montserrat ExtraBold" pitchFamily="2" charset="77"/>
                <a:cs typeface="Rubik" pitchFamily="2" charset="-79"/>
              </a:rPr>
              <a:t>Personal Watchlists Built Into S.A.M.!</a:t>
            </a:r>
            <a:endParaRPr lang="en-US" b="1" dirty="0">
              <a:solidFill>
                <a:srgbClr val="161B6D"/>
              </a:solidFill>
              <a:latin typeface="Montserrat ExtraBold" pitchFamily="2" charset="77"/>
            </a:endParaRPr>
          </a:p>
        </p:txBody>
      </p:sp>
      <p:cxnSp>
        <p:nvCxnSpPr>
          <p:cNvPr id="4" name="Straight Connector 3">
            <a:extLst>
              <a:ext uri="{FF2B5EF4-FFF2-40B4-BE49-F238E27FC236}">
                <a16:creationId xmlns:a16="http://schemas.microsoft.com/office/drawing/2014/main" id="{466154ED-4682-4711-69A6-F742DCB8752B}"/>
              </a:ext>
            </a:extLst>
          </p:cNvPr>
          <p:cNvCxnSpPr>
            <a:cxnSpLocks/>
          </p:cNvCxnSpPr>
          <p:nvPr/>
        </p:nvCxnSpPr>
        <p:spPr>
          <a:xfrm>
            <a:off x="506627" y="481914"/>
            <a:ext cx="0" cy="988541"/>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pic>
        <p:nvPicPr>
          <p:cNvPr id="2" name="Picture 2" descr="Nate G">
            <a:extLst>
              <a:ext uri="{FF2B5EF4-FFF2-40B4-BE49-F238E27FC236}">
                <a16:creationId xmlns:a16="http://schemas.microsoft.com/office/drawing/2014/main" id="{26F4CAD7-D177-EBCA-8441-AD62007AC1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5879" y="1871837"/>
            <a:ext cx="3580396" cy="358039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Dman">
            <a:extLst>
              <a:ext uri="{FF2B5EF4-FFF2-40B4-BE49-F238E27FC236}">
                <a16:creationId xmlns:a16="http://schemas.microsoft.com/office/drawing/2014/main" id="{13098CDB-0ED0-5783-D6AB-651556AC50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1359" y="1887395"/>
            <a:ext cx="3549281" cy="354928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person in a suit&#10;&#10;Description automatically generated">
            <a:extLst>
              <a:ext uri="{FF2B5EF4-FFF2-40B4-BE49-F238E27FC236}">
                <a16:creationId xmlns:a16="http://schemas.microsoft.com/office/drawing/2014/main" id="{F9AF7D2E-003E-3692-B48C-A08D40020E34}"/>
              </a:ext>
            </a:extLst>
          </p:cNvPr>
          <p:cNvPicPr>
            <a:picLocks noChangeAspect="1"/>
          </p:cNvPicPr>
          <p:nvPr/>
        </p:nvPicPr>
        <p:blipFill>
          <a:blip r:embed="rId4"/>
          <a:stretch>
            <a:fillRect/>
          </a:stretch>
        </p:blipFill>
        <p:spPr>
          <a:xfrm>
            <a:off x="505725" y="1887395"/>
            <a:ext cx="3580396" cy="3580396"/>
          </a:xfrm>
          <a:prstGeom prst="rect">
            <a:avLst/>
          </a:prstGeom>
        </p:spPr>
      </p:pic>
    </p:spTree>
    <p:extLst>
      <p:ext uri="{BB962C8B-B14F-4D97-AF65-F5344CB8AC3E}">
        <p14:creationId xmlns:p14="http://schemas.microsoft.com/office/powerpoint/2010/main" val="42812379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741406" y="362693"/>
            <a:ext cx="11121068" cy="965696"/>
          </a:xfrm>
        </p:spPr>
        <p:txBody>
          <a:bodyPr>
            <a:normAutofit/>
          </a:bodyPr>
          <a:lstStyle/>
          <a:p>
            <a:r>
              <a:rPr lang="en-US" b="1" dirty="0">
                <a:solidFill>
                  <a:srgbClr val="161B6D"/>
                </a:solidFill>
                <a:latin typeface="Montserrat ExtraBold"/>
                <a:cs typeface="Rubik"/>
              </a:rPr>
              <a:t>Custom Watchlists</a:t>
            </a:r>
            <a:r>
              <a:rPr lang="en-US" sz="4400" b="1" dirty="0">
                <a:solidFill>
                  <a:srgbClr val="161B6D"/>
                </a:solidFill>
                <a:latin typeface="Montserrat ExtraBold"/>
                <a:cs typeface="Rubik"/>
              </a:rPr>
              <a:t>!</a:t>
            </a:r>
            <a:endParaRPr lang="en-US" b="1" dirty="0">
              <a:solidFill>
                <a:srgbClr val="161B6D"/>
              </a:solidFill>
              <a:latin typeface="Montserrat ExtraBold" pitchFamily="2" charset="77"/>
              <a:cs typeface="Rubik"/>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739776" y="1237404"/>
            <a:ext cx="11029188" cy="949780"/>
          </a:xfrm>
        </p:spPr>
        <p:txBody>
          <a:bodyPr anchor="t">
            <a:noAutofit/>
          </a:bodyPr>
          <a:lstStyle/>
          <a:p>
            <a:pPr marL="0" indent="0">
              <a:lnSpc>
                <a:spcPct val="100000"/>
              </a:lnSpc>
              <a:spcBef>
                <a:spcPts val="1600"/>
              </a:spcBef>
              <a:buClr>
                <a:srgbClr val="161B6D"/>
              </a:buClr>
              <a:buSzPct val="75000"/>
              <a:buNone/>
            </a:pPr>
            <a:r>
              <a:rPr lang="en-US" dirty="0">
                <a:latin typeface="Montserrat Medium"/>
                <a:cs typeface="Rubik"/>
              </a:rPr>
              <a:t>Add and track any S&amp;P 500 or Nasdaq 100 stocks on your own personal watchlist! </a:t>
            </a:r>
          </a:p>
        </p:txBody>
      </p:sp>
      <p:cxnSp>
        <p:nvCxnSpPr>
          <p:cNvPr id="4" name="Straight Connector 3">
            <a:extLst>
              <a:ext uri="{FF2B5EF4-FFF2-40B4-BE49-F238E27FC236}">
                <a16:creationId xmlns:a16="http://schemas.microsoft.com/office/drawing/2014/main" id="{466154ED-4682-4711-69A6-F742DCB8752B}"/>
              </a:ext>
            </a:extLst>
          </p:cNvPr>
          <p:cNvCxnSpPr/>
          <p:nvPr/>
        </p:nvCxnSpPr>
        <p:spPr>
          <a:xfrm>
            <a:off x="506627" y="476373"/>
            <a:ext cx="0" cy="642552"/>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pic>
        <p:nvPicPr>
          <p:cNvPr id="3" name="Picture 2" descr="A screenshot of a phone&#10;&#10;Description automatically generated">
            <a:extLst>
              <a:ext uri="{FF2B5EF4-FFF2-40B4-BE49-F238E27FC236}">
                <a16:creationId xmlns:a16="http://schemas.microsoft.com/office/drawing/2014/main" id="{CB03FD2A-E55E-B95E-A318-5A544D5C2504}"/>
              </a:ext>
            </a:extLst>
          </p:cNvPr>
          <p:cNvPicPr>
            <a:picLocks noChangeAspect="1"/>
          </p:cNvPicPr>
          <p:nvPr/>
        </p:nvPicPr>
        <p:blipFill>
          <a:blip r:embed="rId2"/>
          <a:stretch>
            <a:fillRect/>
          </a:stretch>
        </p:blipFill>
        <p:spPr>
          <a:xfrm>
            <a:off x="355837" y="2414516"/>
            <a:ext cx="1307058" cy="2415655"/>
          </a:xfrm>
          <a:prstGeom prst="rect">
            <a:avLst/>
          </a:prstGeom>
        </p:spPr>
      </p:pic>
      <p:pic>
        <p:nvPicPr>
          <p:cNvPr id="6" name="Picture 5" descr="A screen shot of a watchlist&#10;&#10;Description automatically generated">
            <a:extLst>
              <a:ext uri="{FF2B5EF4-FFF2-40B4-BE49-F238E27FC236}">
                <a16:creationId xmlns:a16="http://schemas.microsoft.com/office/drawing/2014/main" id="{AF8ACB00-4EF1-92A0-D731-DCBF7A1AA0C2}"/>
              </a:ext>
            </a:extLst>
          </p:cNvPr>
          <p:cNvPicPr>
            <a:picLocks noChangeAspect="1"/>
          </p:cNvPicPr>
          <p:nvPr/>
        </p:nvPicPr>
        <p:blipFill>
          <a:blip r:embed="rId3"/>
          <a:stretch>
            <a:fillRect/>
          </a:stretch>
        </p:blipFill>
        <p:spPr>
          <a:xfrm>
            <a:off x="1973239" y="2417257"/>
            <a:ext cx="9797956" cy="2017800"/>
          </a:xfrm>
          <a:prstGeom prst="rect">
            <a:avLst/>
          </a:prstGeom>
        </p:spPr>
      </p:pic>
    </p:spTree>
    <p:extLst>
      <p:ext uri="{BB962C8B-B14F-4D97-AF65-F5344CB8AC3E}">
        <p14:creationId xmlns:p14="http://schemas.microsoft.com/office/powerpoint/2010/main" val="36343894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741406" y="362693"/>
            <a:ext cx="11121068" cy="965696"/>
          </a:xfrm>
        </p:spPr>
        <p:txBody>
          <a:bodyPr>
            <a:normAutofit/>
          </a:bodyPr>
          <a:lstStyle/>
          <a:p>
            <a:r>
              <a:rPr lang="en-US" b="1" dirty="0">
                <a:solidFill>
                  <a:srgbClr val="161B6D"/>
                </a:solidFill>
                <a:latin typeface="Montserrat ExtraBold" pitchFamily="2" charset="77"/>
                <a:cs typeface="Rubik" pitchFamily="2" charset="-79"/>
              </a:rPr>
              <a:t>Profit Surge Scanner</a:t>
            </a:r>
            <a:endParaRPr lang="en-US" b="1" dirty="0">
              <a:solidFill>
                <a:srgbClr val="161B6D"/>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506627" y="1328389"/>
            <a:ext cx="8646517" cy="4566436"/>
          </a:xfrm>
        </p:spPr>
        <p:txBody>
          <a:bodyPr anchor="t">
            <a:noAutofit/>
          </a:bodyPr>
          <a:lstStyle/>
          <a:p>
            <a:pPr>
              <a:lnSpc>
                <a:spcPct val="100000"/>
              </a:lnSpc>
              <a:spcBef>
                <a:spcPts val="1600"/>
              </a:spcBef>
              <a:buClr>
                <a:srgbClr val="161B6D"/>
              </a:buClr>
              <a:buSzPct val="75000"/>
            </a:pPr>
            <a:r>
              <a:rPr lang="en-US" dirty="0">
                <a:latin typeface="Montserrat Medium" pitchFamily="2" charset="77"/>
                <a:cs typeface="Rubik" pitchFamily="2" charset="-79"/>
              </a:rPr>
              <a:t>Indicates whether the stock is experiencing an active “Earning Profit Surge.”</a:t>
            </a:r>
          </a:p>
          <a:p>
            <a:pPr>
              <a:lnSpc>
                <a:spcPct val="100000"/>
              </a:lnSpc>
              <a:spcBef>
                <a:spcPts val="1600"/>
              </a:spcBef>
              <a:buClr>
                <a:srgbClr val="161B6D"/>
              </a:buClr>
              <a:buSzPct val="75000"/>
            </a:pPr>
            <a:r>
              <a:rPr lang="en-US" dirty="0">
                <a:latin typeface="Montserrat Medium" pitchFamily="2" charset="77"/>
                <a:cs typeface="Rubik" pitchFamily="2" charset="-79"/>
              </a:rPr>
              <a:t>This strategy has an 80% win-rate since inception</a:t>
            </a:r>
          </a:p>
          <a:p>
            <a:pPr>
              <a:lnSpc>
                <a:spcPct val="100000"/>
              </a:lnSpc>
              <a:spcBef>
                <a:spcPts val="1600"/>
              </a:spcBef>
              <a:buClr>
                <a:srgbClr val="161B6D"/>
              </a:buClr>
              <a:buSzPct val="75000"/>
            </a:pPr>
            <a:r>
              <a:rPr lang="en-US" dirty="0">
                <a:latin typeface="Montserrat Medium" pitchFamily="2" charset="77"/>
                <a:cs typeface="Rubik" pitchFamily="2" charset="-79"/>
              </a:rPr>
              <a:t>Nate Bear went a perfect 27-fot-27 (100% </a:t>
            </a:r>
            <a:br>
              <a:rPr lang="en-US" dirty="0">
                <a:latin typeface="Montserrat Medium" pitchFamily="2" charset="77"/>
                <a:cs typeface="Rubik" pitchFamily="2" charset="-79"/>
              </a:rPr>
            </a:br>
            <a:r>
              <a:rPr lang="en-US" dirty="0">
                <a:latin typeface="Montserrat Medium" pitchFamily="2" charset="77"/>
                <a:cs typeface="Rubik" pitchFamily="2" charset="-79"/>
              </a:rPr>
              <a:t>win-rate) and beat the S&amp;P 500 by 17X </a:t>
            </a:r>
            <a:br>
              <a:rPr lang="en-US" dirty="0">
                <a:latin typeface="Montserrat Medium" pitchFamily="2" charset="77"/>
                <a:cs typeface="Rubik" pitchFamily="2" charset="-79"/>
              </a:rPr>
            </a:br>
            <a:r>
              <a:rPr lang="en-US" dirty="0">
                <a:latin typeface="Montserrat Medium" pitchFamily="2" charset="77"/>
                <a:cs typeface="Rubik" pitchFamily="2" charset="-79"/>
              </a:rPr>
              <a:t>to start 2024…</a:t>
            </a:r>
          </a:p>
          <a:p>
            <a:pPr>
              <a:lnSpc>
                <a:spcPct val="100000"/>
              </a:lnSpc>
              <a:spcBef>
                <a:spcPts val="1600"/>
              </a:spcBef>
              <a:buClr>
                <a:srgbClr val="161B6D"/>
              </a:buClr>
              <a:buSzPct val="75000"/>
            </a:pPr>
            <a:r>
              <a:rPr lang="en-US" b="1" dirty="0">
                <a:latin typeface="Montserrat ExtraBold" pitchFamily="2" charset="77"/>
                <a:cs typeface="Rubik" pitchFamily="2" charset="-79"/>
              </a:rPr>
              <a:t>S.A.M. Will Help Find </a:t>
            </a:r>
            <a:r>
              <a:rPr lang="en-US" b="1" i="1" dirty="0">
                <a:latin typeface="Montserrat ExtraBold" pitchFamily="2" charset="77"/>
                <a:cs typeface="Rubik" pitchFamily="2" charset="-79"/>
              </a:rPr>
              <a:t>More </a:t>
            </a:r>
            <a:r>
              <a:rPr lang="en-US" b="1" dirty="0">
                <a:latin typeface="Montserrat ExtraBold" pitchFamily="2" charset="77"/>
                <a:cs typeface="Rubik" pitchFamily="2" charset="-79"/>
              </a:rPr>
              <a:t>Trade Setups!</a:t>
            </a:r>
          </a:p>
        </p:txBody>
      </p:sp>
      <p:cxnSp>
        <p:nvCxnSpPr>
          <p:cNvPr id="4" name="Straight Connector 3">
            <a:extLst>
              <a:ext uri="{FF2B5EF4-FFF2-40B4-BE49-F238E27FC236}">
                <a16:creationId xmlns:a16="http://schemas.microsoft.com/office/drawing/2014/main" id="{466154ED-4682-4711-69A6-F742DCB8752B}"/>
              </a:ext>
            </a:extLst>
          </p:cNvPr>
          <p:cNvCxnSpPr/>
          <p:nvPr/>
        </p:nvCxnSpPr>
        <p:spPr>
          <a:xfrm>
            <a:off x="506627" y="476373"/>
            <a:ext cx="0" cy="642552"/>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pic>
        <p:nvPicPr>
          <p:cNvPr id="2" name="Picture 1" descr="A screenshot of a phone&#10;&#10;Description automatically generated">
            <a:extLst>
              <a:ext uri="{FF2B5EF4-FFF2-40B4-BE49-F238E27FC236}">
                <a16:creationId xmlns:a16="http://schemas.microsoft.com/office/drawing/2014/main" id="{713EC99A-1C30-367B-9000-EC00F51AA0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90888" y="1399033"/>
            <a:ext cx="2356611" cy="4041648"/>
          </a:xfrm>
          <a:prstGeom prst="rect">
            <a:avLst/>
          </a:prstGeom>
        </p:spPr>
      </p:pic>
    </p:spTree>
    <p:extLst>
      <p:ext uri="{BB962C8B-B14F-4D97-AF65-F5344CB8AC3E}">
        <p14:creationId xmlns:p14="http://schemas.microsoft.com/office/powerpoint/2010/main" val="1424751235"/>
      </p:ext>
    </p:extLst>
  </p:cSld>
  <p:clrMapOvr>
    <a:masterClrMapping/>
  </p:clrMapOvr>
  <p:extLst>
    <p:ext uri="{6950BFC3-D8DA-4A85-94F7-54DA5524770B}">
      <p188:commentRel xmlns:p188="http://schemas.microsoft.com/office/powerpoint/2018/8/main" r:id="rId2"/>
    </p:ext>
  </p:extLs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DB13A273-3C03-AF74-C653-B56A12D1A6DF}"/>
              </a:ext>
            </a:extLst>
          </p:cNvPr>
          <p:cNvSpPr>
            <a:spLocks noGrp="1"/>
          </p:cNvSpPr>
          <p:nvPr>
            <p:ph type="title"/>
          </p:nvPr>
        </p:nvSpPr>
        <p:spPr>
          <a:xfrm>
            <a:off x="691979" y="386131"/>
            <a:ext cx="10993391" cy="1251247"/>
          </a:xfrm>
        </p:spPr>
        <p:txBody>
          <a:bodyPr>
            <a:normAutofit/>
          </a:bodyPr>
          <a:lstStyle/>
          <a:p>
            <a:r>
              <a:rPr lang="en-US" sz="4400" b="1" dirty="0">
                <a:solidFill>
                  <a:srgbClr val="161B6D"/>
                </a:solidFill>
                <a:latin typeface="Montserrat ExtraBold" pitchFamily="2" charset="77"/>
                <a:cs typeface="Rubik" pitchFamily="2" charset="-79"/>
              </a:rPr>
              <a:t>“</a:t>
            </a:r>
            <a:r>
              <a:rPr lang="en-US" sz="4400" b="1" dirty="0" err="1">
                <a:solidFill>
                  <a:srgbClr val="161B6D"/>
                </a:solidFill>
                <a:latin typeface="Montserrat ExtraBold" pitchFamily="2" charset="77"/>
                <a:cs typeface="Rubik" pitchFamily="2" charset="-79"/>
              </a:rPr>
              <a:t>SAMSpeaks</a:t>
            </a:r>
            <a:r>
              <a:rPr lang="en-US" sz="4400" b="1" dirty="0">
                <a:solidFill>
                  <a:srgbClr val="161B6D"/>
                </a:solidFill>
                <a:latin typeface="Montserrat ExtraBold" pitchFamily="2" charset="77"/>
                <a:cs typeface="Rubik" pitchFamily="2" charset="-79"/>
              </a:rPr>
              <a:t>” AI Commentary</a:t>
            </a:r>
            <a:endParaRPr lang="en-US" b="1" dirty="0">
              <a:solidFill>
                <a:srgbClr val="161B6D"/>
              </a:solidFill>
              <a:latin typeface="Montserrat ExtraBold" pitchFamily="2" charset="77"/>
            </a:endParaRPr>
          </a:p>
        </p:txBody>
      </p:sp>
      <p:cxnSp>
        <p:nvCxnSpPr>
          <p:cNvPr id="11" name="Straight Connector 10">
            <a:extLst>
              <a:ext uri="{FF2B5EF4-FFF2-40B4-BE49-F238E27FC236}">
                <a16:creationId xmlns:a16="http://schemas.microsoft.com/office/drawing/2014/main" id="{97836136-685F-53DB-FD69-BCB379C657FD}"/>
              </a:ext>
            </a:extLst>
          </p:cNvPr>
          <p:cNvCxnSpPr>
            <a:cxnSpLocks/>
          </p:cNvCxnSpPr>
          <p:nvPr/>
        </p:nvCxnSpPr>
        <p:spPr>
          <a:xfrm>
            <a:off x="506627" y="481914"/>
            <a:ext cx="0" cy="988541"/>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pic>
        <p:nvPicPr>
          <p:cNvPr id="12" name="Graphic 11">
            <a:extLst>
              <a:ext uri="{FF2B5EF4-FFF2-40B4-BE49-F238E27FC236}">
                <a16:creationId xmlns:a16="http://schemas.microsoft.com/office/drawing/2014/main" id="{275A9B9F-2F6C-0844-B4B4-93425405E86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738360" y="584263"/>
            <a:ext cx="2276856" cy="2276856"/>
          </a:xfrm>
          <a:prstGeom prst="rect">
            <a:avLst/>
          </a:prstGeom>
          <a:effectLst>
            <a:reflection blurRad="6350" stA="50000" endA="300" endPos="55000" dir="5400000" sy="-100000" algn="bl" rotWithShape="0"/>
          </a:effectLst>
        </p:spPr>
      </p:pic>
      <p:pic>
        <p:nvPicPr>
          <p:cNvPr id="3" name="Picture 2" descr="A screenshot of a black and white text&#10;&#10;Description automatically generated">
            <a:extLst>
              <a:ext uri="{FF2B5EF4-FFF2-40B4-BE49-F238E27FC236}">
                <a16:creationId xmlns:a16="http://schemas.microsoft.com/office/drawing/2014/main" id="{3D1A1134-B4F9-2C01-7D3E-F5ECC71AC86F}"/>
              </a:ext>
            </a:extLst>
          </p:cNvPr>
          <p:cNvPicPr>
            <a:picLocks noChangeAspect="1"/>
          </p:cNvPicPr>
          <p:nvPr/>
        </p:nvPicPr>
        <p:blipFill>
          <a:blip r:embed="rId4"/>
          <a:stretch>
            <a:fillRect/>
          </a:stretch>
        </p:blipFill>
        <p:spPr>
          <a:xfrm>
            <a:off x="506627" y="2040501"/>
            <a:ext cx="8368795" cy="3590865"/>
          </a:xfrm>
          <a:prstGeom prst="rect">
            <a:avLst/>
          </a:prstGeom>
        </p:spPr>
      </p:pic>
    </p:spTree>
    <p:extLst>
      <p:ext uri="{BB962C8B-B14F-4D97-AF65-F5344CB8AC3E}">
        <p14:creationId xmlns:p14="http://schemas.microsoft.com/office/powerpoint/2010/main" val="13294236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0692D-04C3-F67D-FAA0-5A7FE5CEE358}"/>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ED16F15B-ECC8-8F38-53FE-BF58FFA58490}"/>
              </a:ext>
            </a:extLst>
          </p:cNvPr>
          <p:cNvSpPr>
            <a:spLocks noGrp="1"/>
          </p:cNvSpPr>
          <p:nvPr>
            <p:ph type="title"/>
          </p:nvPr>
        </p:nvSpPr>
        <p:spPr>
          <a:xfrm>
            <a:off x="691979" y="386131"/>
            <a:ext cx="10993391" cy="1251247"/>
          </a:xfrm>
        </p:spPr>
        <p:txBody>
          <a:bodyPr>
            <a:normAutofit fontScale="90000"/>
          </a:bodyPr>
          <a:lstStyle/>
          <a:p>
            <a:r>
              <a:rPr lang="en-US" sz="2200" b="1" dirty="0">
                <a:solidFill>
                  <a:srgbClr val="16B7A7"/>
                </a:solidFill>
                <a:latin typeface="Montserrat ExtraBold" pitchFamily="2" charset="77"/>
              </a:rPr>
              <a:t>BRAND-NEW!</a:t>
            </a:r>
            <a:br>
              <a:rPr lang="en-US" b="1" dirty="0">
                <a:solidFill>
                  <a:srgbClr val="161B6D"/>
                </a:solidFill>
                <a:latin typeface="Montserrat ExtraBold" pitchFamily="2" charset="77"/>
              </a:rPr>
            </a:br>
            <a:r>
              <a:rPr lang="en-US" b="1" dirty="0">
                <a:solidFill>
                  <a:srgbClr val="161B6D"/>
                </a:solidFill>
                <a:latin typeface="Montserrat ExtraBold" pitchFamily="2" charset="77"/>
              </a:rPr>
              <a:t>Opening Bell Aftershocks Scanner </a:t>
            </a:r>
            <a:br>
              <a:rPr lang="en-US" b="1" dirty="0">
                <a:solidFill>
                  <a:srgbClr val="161B6D"/>
                </a:solidFill>
                <a:latin typeface="Montserrat ExtraBold" pitchFamily="2" charset="77"/>
              </a:rPr>
            </a:br>
            <a:r>
              <a:rPr lang="en-US" b="1" dirty="0">
                <a:solidFill>
                  <a:srgbClr val="161B6D"/>
                </a:solidFill>
                <a:latin typeface="Montserrat ExtraBold" pitchFamily="2" charset="77"/>
              </a:rPr>
              <a:t>“1.5x Earnings” </a:t>
            </a:r>
          </a:p>
        </p:txBody>
      </p:sp>
      <p:cxnSp>
        <p:nvCxnSpPr>
          <p:cNvPr id="11" name="Straight Connector 10">
            <a:extLst>
              <a:ext uri="{FF2B5EF4-FFF2-40B4-BE49-F238E27FC236}">
                <a16:creationId xmlns:a16="http://schemas.microsoft.com/office/drawing/2014/main" id="{D88D6F2E-78AE-19FF-1EAC-81EA43DEA56E}"/>
              </a:ext>
            </a:extLst>
          </p:cNvPr>
          <p:cNvCxnSpPr>
            <a:cxnSpLocks/>
          </p:cNvCxnSpPr>
          <p:nvPr/>
        </p:nvCxnSpPr>
        <p:spPr>
          <a:xfrm>
            <a:off x="506627" y="481914"/>
            <a:ext cx="0" cy="988541"/>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sp>
        <p:nvSpPr>
          <p:cNvPr id="2" name="Content Placeholder 2">
            <a:extLst>
              <a:ext uri="{FF2B5EF4-FFF2-40B4-BE49-F238E27FC236}">
                <a16:creationId xmlns:a16="http://schemas.microsoft.com/office/drawing/2014/main" id="{5DEBA757-C0A8-C34E-2527-E6D21505A415}"/>
              </a:ext>
            </a:extLst>
          </p:cNvPr>
          <p:cNvSpPr>
            <a:spLocks noGrp="1"/>
          </p:cNvSpPr>
          <p:nvPr>
            <p:ph idx="1"/>
          </p:nvPr>
        </p:nvSpPr>
        <p:spPr>
          <a:xfrm>
            <a:off x="506627" y="2045341"/>
            <a:ext cx="8646517" cy="4566436"/>
          </a:xfrm>
        </p:spPr>
        <p:txBody>
          <a:bodyPr anchor="t">
            <a:noAutofit/>
          </a:bodyPr>
          <a:lstStyle/>
          <a:p>
            <a:pPr>
              <a:lnSpc>
                <a:spcPct val="100000"/>
              </a:lnSpc>
              <a:spcBef>
                <a:spcPts val="1600"/>
              </a:spcBef>
              <a:buClr>
                <a:srgbClr val="161B6D"/>
              </a:buClr>
              <a:buSzPct val="75000"/>
            </a:pPr>
            <a:r>
              <a:rPr lang="en-US" dirty="0">
                <a:latin typeface="Montserrat Medium" pitchFamily="2" charset="77"/>
                <a:cs typeface="Rubik" pitchFamily="2" charset="-79"/>
              </a:rPr>
              <a:t>Finds stocks with earnings win that have outperformed expected moves by 1.5x </a:t>
            </a:r>
          </a:p>
          <a:p>
            <a:pPr>
              <a:lnSpc>
                <a:spcPct val="100000"/>
              </a:lnSpc>
              <a:spcBef>
                <a:spcPts val="1600"/>
              </a:spcBef>
              <a:buClr>
                <a:srgbClr val="161B6D"/>
              </a:buClr>
              <a:buSzPct val="75000"/>
            </a:pPr>
            <a:r>
              <a:rPr lang="en-US" b="1" dirty="0">
                <a:latin typeface="Montserrat ExtraBold" pitchFamily="2" charset="77"/>
                <a:cs typeface="Rubik" pitchFamily="2" charset="-79"/>
              </a:rPr>
              <a:t>These setups have the potential to generate 100%, 200% and even 300% gains </a:t>
            </a:r>
            <a:br>
              <a:rPr lang="en-US" b="1" dirty="0">
                <a:latin typeface="Montserrat ExtraBold" pitchFamily="2" charset="77"/>
                <a:cs typeface="Rubik" pitchFamily="2" charset="-79"/>
              </a:rPr>
            </a:br>
            <a:r>
              <a:rPr lang="en-US" b="1" dirty="0">
                <a:latin typeface="Montserrat ExtraBold" pitchFamily="2" charset="77"/>
                <a:cs typeface="Rubik" pitchFamily="2" charset="-79"/>
              </a:rPr>
              <a:t>within minutes of the opening bell! </a:t>
            </a:r>
          </a:p>
          <a:p>
            <a:pPr>
              <a:lnSpc>
                <a:spcPct val="100000"/>
              </a:lnSpc>
              <a:spcBef>
                <a:spcPts val="1600"/>
              </a:spcBef>
              <a:buClr>
                <a:srgbClr val="161B6D"/>
              </a:buClr>
              <a:buSzPct val="75000"/>
            </a:pPr>
            <a:r>
              <a:rPr lang="en-US" dirty="0">
                <a:latin typeface="Montserrat Medium" pitchFamily="2" charset="77"/>
                <a:cs typeface="Rubik" pitchFamily="2" charset="-79"/>
              </a:rPr>
              <a:t>Nate Bear’s Recent Trade:  334% on APP within 11 minutes! </a:t>
            </a:r>
          </a:p>
        </p:txBody>
      </p:sp>
    </p:spTree>
    <p:extLst>
      <p:ext uri="{BB962C8B-B14F-4D97-AF65-F5344CB8AC3E}">
        <p14:creationId xmlns:p14="http://schemas.microsoft.com/office/powerpoint/2010/main" val="2403189110"/>
      </p:ext>
    </p:extLst>
  </p:cSld>
  <p:clrMapOvr>
    <a:masterClrMapping/>
  </p:clrMapOvr>
  <p:extLst>
    <p:ext uri="{6950BFC3-D8DA-4A85-94F7-54DA5524770B}">
      <p188:commentRel xmlns:p188="http://schemas.microsoft.com/office/powerpoint/2018/8/main" r:id="rId2"/>
    </p:ext>
  </p:extLs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D2D3E2-C81C-AC37-7024-FF137C3671A9}"/>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55ABD036-EBFF-713A-7DF4-9F4F5CB0C206}"/>
              </a:ext>
            </a:extLst>
          </p:cNvPr>
          <p:cNvSpPr>
            <a:spLocks noGrp="1"/>
          </p:cNvSpPr>
          <p:nvPr>
            <p:ph type="title"/>
          </p:nvPr>
        </p:nvSpPr>
        <p:spPr>
          <a:xfrm>
            <a:off x="691979" y="386131"/>
            <a:ext cx="10993391" cy="1251247"/>
          </a:xfrm>
        </p:spPr>
        <p:txBody>
          <a:bodyPr>
            <a:normAutofit/>
          </a:bodyPr>
          <a:lstStyle/>
          <a:p>
            <a:r>
              <a:rPr lang="en-US" sz="2200" b="1" dirty="0">
                <a:solidFill>
                  <a:srgbClr val="16B7A7"/>
                </a:solidFill>
                <a:latin typeface="Montserrat ExtraBold" pitchFamily="2" charset="77"/>
              </a:rPr>
              <a:t>New Today!</a:t>
            </a:r>
            <a:br>
              <a:rPr lang="en-US" b="1" dirty="0">
                <a:solidFill>
                  <a:srgbClr val="161B6D"/>
                </a:solidFill>
                <a:latin typeface="Montserrat ExtraBold" pitchFamily="2" charset="77"/>
              </a:rPr>
            </a:br>
            <a:r>
              <a:rPr lang="en-US" b="1" dirty="0">
                <a:solidFill>
                  <a:srgbClr val="161B6D"/>
                </a:solidFill>
                <a:latin typeface="Montserrat ExtraBold" pitchFamily="2" charset="77"/>
              </a:rPr>
              <a:t>Short Floats!</a:t>
            </a:r>
          </a:p>
        </p:txBody>
      </p:sp>
      <p:cxnSp>
        <p:nvCxnSpPr>
          <p:cNvPr id="11" name="Straight Connector 10">
            <a:extLst>
              <a:ext uri="{FF2B5EF4-FFF2-40B4-BE49-F238E27FC236}">
                <a16:creationId xmlns:a16="http://schemas.microsoft.com/office/drawing/2014/main" id="{1919571D-80C0-79C6-1025-60673D88E0AA}"/>
              </a:ext>
            </a:extLst>
          </p:cNvPr>
          <p:cNvCxnSpPr>
            <a:cxnSpLocks/>
          </p:cNvCxnSpPr>
          <p:nvPr/>
        </p:nvCxnSpPr>
        <p:spPr>
          <a:xfrm>
            <a:off x="506627" y="481914"/>
            <a:ext cx="0" cy="988541"/>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6DAD63DA-C1B9-DECF-359E-D1B0F6BF59E8}"/>
              </a:ext>
            </a:extLst>
          </p:cNvPr>
          <p:cNvSpPr>
            <a:spLocks noGrp="1"/>
          </p:cNvSpPr>
          <p:nvPr>
            <p:ph idx="1"/>
          </p:nvPr>
        </p:nvSpPr>
        <p:spPr>
          <a:xfrm>
            <a:off x="506627" y="2045341"/>
            <a:ext cx="8947613" cy="2298059"/>
          </a:xfrm>
        </p:spPr>
        <p:txBody>
          <a:bodyPr anchor="t">
            <a:noAutofit/>
          </a:bodyPr>
          <a:lstStyle/>
          <a:p>
            <a:pPr>
              <a:lnSpc>
                <a:spcPct val="100000"/>
              </a:lnSpc>
              <a:spcBef>
                <a:spcPts val="1600"/>
              </a:spcBef>
              <a:buClr>
                <a:srgbClr val="161B6D"/>
              </a:buClr>
              <a:buSzPct val="75000"/>
            </a:pPr>
            <a:r>
              <a:rPr lang="en-US" dirty="0">
                <a:latin typeface="Montserrat Medium" pitchFamily="2" charset="77"/>
                <a:cs typeface="Rubik" pitchFamily="2" charset="-79"/>
              </a:rPr>
              <a:t>Sort by Short Float (% of </a:t>
            </a:r>
            <a:br>
              <a:rPr lang="en-US" dirty="0">
                <a:latin typeface="Montserrat Medium" pitchFamily="2" charset="77"/>
                <a:cs typeface="Rubik" pitchFamily="2" charset="-79"/>
              </a:rPr>
            </a:br>
            <a:r>
              <a:rPr lang="en-US" dirty="0">
                <a:latin typeface="Montserrat Medium" pitchFamily="2" charset="77"/>
                <a:cs typeface="Rubik" pitchFamily="2" charset="-79"/>
              </a:rPr>
              <a:t>shares traded short). </a:t>
            </a:r>
            <a:br>
              <a:rPr lang="en-US" dirty="0">
                <a:latin typeface="Montserrat Medium" pitchFamily="2" charset="77"/>
                <a:cs typeface="Rubik" pitchFamily="2" charset="-79"/>
              </a:rPr>
            </a:br>
            <a:endParaRPr lang="en-US" dirty="0">
              <a:latin typeface="Montserrat Medium" pitchFamily="2" charset="77"/>
              <a:cs typeface="Rubik" pitchFamily="2" charset="-79"/>
            </a:endParaRPr>
          </a:p>
          <a:p>
            <a:pPr>
              <a:lnSpc>
                <a:spcPct val="100000"/>
              </a:lnSpc>
              <a:spcBef>
                <a:spcPts val="1600"/>
              </a:spcBef>
              <a:buClr>
                <a:srgbClr val="161B6D"/>
              </a:buClr>
              <a:buSzPct val="75000"/>
            </a:pPr>
            <a:r>
              <a:rPr lang="en-US" dirty="0">
                <a:latin typeface="Montserrat Medium" pitchFamily="2" charset="77"/>
                <a:cs typeface="Rubik" pitchFamily="2" charset="-79"/>
              </a:rPr>
              <a:t>Used to help identify stocks that have </a:t>
            </a:r>
            <a:br>
              <a:rPr lang="en-US" dirty="0">
                <a:latin typeface="Montserrat Medium" pitchFamily="2" charset="77"/>
                <a:cs typeface="Rubik" pitchFamily="2" charset="-79"/>
              </a:rPr>
            </a:br>
            <a:r>
              <a:rPr lang="en-US" dirty="0">
                <a:latin typeface="Montserrat Medium" pitchFamily="2" charset="77"/>
                <a:cs typeface="Rubik" pitchFamily="2" charset="-79"/>
              </a:rPr>
              <a:t>been oversold.</a:t>
            </a:r>
          </a:p>
          <a:p>
            <a:pPr>
              <a:lnSpc>
                <a:spcPct val="100000"/>
              </a:lnSpc>
              <a:spcBef>
                <a:spcPts val="1600"/>
              </a:spcBef>
              <a:buClr>
                <a:srgbClr val="161B6D"/>
              </a:buClr>
              <a:buSzPct val="75000"/>
            </a:pPr>
            <a:r>
              <a:rPr lang="en-US" b="1" dirty="0">
                <a:latin typeface="Montserrat Medium" pitchFamily="2" charset="77"/>
                <a:cs typeface="Rubik" pitchFamily="2" charset="-79"/>
              </a:rPr>
              <a:t>Perfect example: </a:t>
            </a:r>
            <a:r>
              <a:rPr lang="en-US" dirty="0">
                <a:latin typeface="Montserrat Medium" pitchFamily="2" charset="77"/>
                <a:cs typeface="Rubik" pitchFamily="2" charset="-79"/>
              </a:rPr>
              <a:t>Nate Bear’s famous</a:t>
            </a:r>
            <a:br>
              <a:rPr lang="en-US" dirty="0">
                <a:latin typeface="Montserrat Medium" pitchFamily="2" charset="77"/>
                <a:cs typeface="Rubik" pitchFamily="2" charset="-79"/>
              </a:rPr>
            </a:br>
            <a:r>
              <a:rPr lang="en-US" dirty="0">
                <a:latin typeface="Montserrat Medium" pitchFamily="2" charset="77"/>
                <a:cs typeface="Rubik" pitchFamily="2" charset="-79"/>
              </a:rPr>
              <a:t>RILY trades</a:t>
            </a:r>
            <a:br>
              <a:rPr lang="en-US" dirty="0">
                <a:latin typeface="Montserrat Medium" pitchFamily="2" charset="77"/>
                <a:cs typeface="Rubik" pitchFamily="2" charset="-79"/>
              </a:rPr>
            </a:br>
            <a:endParaRPr lang="en-US" dirty="0">
              <a:latin typeface="Montserrat Medium" pitchFamily="2" charset="77"/>
              <a:cs typeface="Rubik" pitchFamily="2" charset="-79"/>
            </a:endParaRPr>
          </a:p>
          <a:p>
            <a:pPr marL="0" indent="0">
              <a:lnSpc>
                <a:spcPct val="100000"/>
              </a:lnSpc>
              <a:spcBef>
                <a:spcPts val="1600"/>
              </a:spcBef>
              <a:buClr>
                <a:srgbClr val="161B6D"/>
              </a:buClr>
              <a:buSzPct val="75000"/>
              <a:buNone/>
            </a:pPr>
            <a:endParaRPr lang="en-US" b="1" dirty="0">
              <a:latin typeface="Montserrat ExtraBold" pitchFamily="2" charset="77"/>
              <a:cs typeface="Rubik" pitchFamily="2" charset="-79"/>
            </a:endParaRPr>
          </a:p>
          <a:p>
            <a:pPr marL="0" indent="0">
              <a:lnSpc>
                <a:spcPct val="100000"/>
              </a:lnSpc>
              <a:spcBef>
                <a:spcPts val="1600"/>
              </a:spcBef>
              <a:buClr>
                <a:srgbClr val="161B6D"/>
              </a:buClr>
              <a:buSzPct val="75000"/>
              <a:buNone/>
            </a:pPr>
            <a:endParaRPr lang="en-US" b="1" dirty="0">
              <a:latin typeface="Montserrat ExtraBold" pitchFamily="2" charset="77"/>
              <a:cs typeface="Rubik" pitchFamily="2" charset="-79"/>
            </a:endParaRPr>
          </a:p>
        </p:txBody>
      </p:sp>
      <p:pic>
        <p:nvPicPr>
          <p:cNvPr id="2" name="Picture 1">
            <a:extLst>
              <a:ext uri="{FF2B5EF4-FFF2-40B4-BE49-F238E27FC236}">
                <a16:creationId xmlns:a16="http://schemas.microsoft.com/office/drawing/2014/main" id="{2D3060F8-2CE0-F721-6E49-7C8A65990D49}"/>
              </a:ext>
            </a:extLst>
          </p:cNvPr>
          <p:cNvPicPr>
            <a:picLocks noChangeAspect="1"/>
          </p:cNvPicPr>
          <p:nvPr/>
        </p:nvPicPr>
        <p:blipFill>
          <a:blip r:embed="rId3"/>
          <a:stretch>
            <a:fillRect/>
          </a:stretch>
        </p:blipFill>
        <p:spPr>
          <a:xfrm>
            <a:off x="5664339" y="336635"/>
            <a:ext cx="6206382" cy="300944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20643069"/>
      </p:ext>
    </p:extLst>
  </p:cSld>
  <p:clrMapOvr>
    <a:masterClrMapping/>
  </p:clrMapOvr>
  <p:extLst>
    <p:ext uri="{6950BFC3-D8DA-4A85-94F7-54DA5524770B}">
      <p188:commentRel xmlns:p188="http://schemas.microsoft.com/office/powerpoint/2018/8/main" r:id="rId2"/>
    </p:ext>
  </p:extLs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E8DF7-C9ED-09B2-001E-CF9C993F539C}"/>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45D7A205-8CD3-BD21-A9D2-DB7CA2BC322D}"/>
              </a:ext>
            </a:extLst>
          </p:cNvPr>
          <p:cNvSpPr>
            <a:spLocks noGrp="1"/>
          </p:cNvSpPr>
          <p:nvPr>
            <p:ph type="title"/>
          </p:nvPr>
        </p:nvSpPr>
        <p:spPr>
          <a:xfrm>
            <a:off x="691979" y="386131"/>
            <a:ext cx="10993391" cy="1251247"/>
          </a:xfrm>
        </p:spPr>
        <p:txBody>
          <a:bodyPr>
            <a:normAutofit/>
          </a:bodyPr>
          <a:lstStyle/>
          <a:p>
            <a:r>
              <a:rPr lang="en-US" sz="2200" b="1" dirty="0">
                <a:solidFill>
                  <a:srgbClr val="16B7A7"/>
                </a:solidFill>
                <a:latin typeface="Montserrat ExtraBold" pitchFamily="2" charset="77"/>
              </a:rPr>
              <a:t>New Today!</a:t>
            </a:r>
            <a:br>
              <a:rPr lang="en-US" b="1" dirty="0">
                <a:solidFill>
                  <a:srgbClr val="161B6D"/>
                </a:solidFill>
                <a:latin typeface="Montserrat ExtraBold" pitchFamily="2" charset="77"/>
              </a:rPr>
            </a:br>
            <a:r>
              <a:rPr lang="en-US" b="1" dirty="0">
                <a:solidFill>
                  <a:srgbClr val="161B6D"/>
                </a:solidFill>
                <a:latin typeface="Montserrat ExtraBold" pitchFamily="2" charset="77"/>
              </a:rPr>
              <a:t>Average True Range (ATR)!</a:t>
            </a:r>
          </a:p>
        </p:txBody>
      </p:sp>
      <p:cxnSp>
        <p:nvCxnSpPr>
          <p:cNvPr id="11" name="Straight Connector 10">
            <a:extLst>
              <a:ext uri="{FF2B5EF4-FFF2-40B4-BE49-F238E27FC236}">
                <a16:creationId xmlns:a16="http://schemas.microsoft.com/office/drawing/2014/main" id="{6E44149F-9799-F9A6-189A-053ECE776072}"/>
              </a:ext>
            </a:extLst>
          </p:cNvPr>
          <p:cNvCxnSpPr>
            <a:cxnSpLocks/>
          </p:cNvCxnSpPr>
          <p:nvPr/>
        </p:nvCxnSpPr>
        <p:spPr>
          <a:xfrm>
            <a:off x="506627" y="481914"/>
            <a:ext cx="0" cy="988541"/>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D233088C-3E68-106A-68CF-DB6898D3B898}"/>
              </a:ext>
            </a:extLst>
          </p:cNvPr>
          <p:cNvSpPr>
            <a:spLocks noGrp="1"/>
          </p:cNvSpPr>
          <p:nvPr>
            <p:ph idx="1"/>
          </p:nvPr>
        </p:nvSpPr>
        <p:spPr>
          <a:xfrm>
            <a:off x="506628" y="1809650"/>
            <a:ext cx="10898658" cy="4566436"/>
          </a:xfrm>
        </p:spPr>
        <p:txBody>
          <a:bodyPr anchor="t">
            <a:noAutofit/>
          </a:bodyPr>
          <a:lstStyle/>
          <a:p>
            <a:pPr>
              <a:lnSpc>
                <a:spcPct val="100000"/>
              </a:lnSpc>
              <a:spcBef>
                <a:spcPts val="1600"/>
              </a:spcBef>
              <a:buClr>
                <a:srgbClr val="161B6D"/>
              </a:buClr>
              <a:buSzPct val="75000"/>
            </a:pPr>
            <a:r>
              <a:rPr lang="en-US" dirty="0">
                <a:latin typeface="Montserrat Medium" pitchFamily="2" charset="77"/>
                <a:cs typeface="Rubik" pitchFamily="2" charset="-79"/>
              </a:rPr>
              <a:t>Measures the range in which a stock has been moving.</a:t>
            </a:r>
          </a:p>
          <a:p>
            <a:pPr>
              <a:lnSpc>
                <a:spcPct val="100000"/>
              </a:lnSpc>
              <a:spcBef>
                <a:spcPts val="1600"/>
              </a:spcBef>
              <a:buClr>
                <a:srgbClr val="161B6D"/>
              </a:buClr>
              <a:buSzPct val="75000"/>
            </a:pPr>
            <a:r>
              <a:rPr lang="en-US" dirty="0">
                <a:latin typeface="Montserrat Medium" pitchFamily="2" charset="77"/>
                <a:cs typeface="Rubik" pitchFamily="2" charset="-79"/>
              </a:rPr>
              <a:t>Used to help confirm if a stock is worth trading</a:t>
            </a:r>
          </a:p>
          <a:p>
            <a:pPr>
              <a:lnSpc>
                <a:spcPct val="100000"/>
              </a:lnSpc>
              <a:spcBef>
                <a:spcPts val="1600"/>
              </a:spcBef>
              <a:buClr>
                <a:srgbClr val="161B6D"/>
              </a:buClr>
              <a:buSzPct val="75000"/>
            </a:pPr>
            <a:r>
              <a:rPr lang="en-US" dirty="0">
                <a:latin typeface="Montserrat Medium" pitchFamily="2" charset="77"/>
                <a:cs typeface="Rubik" pitchFamily="2" charset="-79"/>
              </a:rPr>
              <a:t>Low = Not worth trading. </a:t>
            </a:r>
          </a:p>
          <a:p>
            <a:pPr>
              <a:lnSpc>
                <a:spcPct val="100000"/>
              </a:lnSpc>
              <a:spcBef>
                <a:spcPts val="1600"/>
              </a:spcBef>
              <a:buClr>
                <a:srgbClr val="161B6D"/>
              </a:buClr>
              <a:buSzPct val="75000"/>
            </a:pPr>
            <a:r>
              <a:rPr lang="en-US" dirty="0">
                <a:latin typeface="Montserrat Medium" pitchFamily="2" charset="77"/>
                <a:cs typeface="Rubik" pitchFamily="2" charset="-79"/>
              </a:rPr>
              <a:t>High = Probably too late. </a:t>
            </a:r>
          </a:p>
          <a:p>
            <a:pPr>
              <a:lnSpc>
                <a:spcPct val="100000"/>
              </a:lnSpc>
              <a:spcBef>
                <a:spcPts val="1600"/>
              </a:spcBef>
              <a:buClr>
                <a:srgbClr val="161B6D"/>
              </a:buClr>
              <a:buSzPct val="75000"/>
            </a:pPr>
            <a:endParaRPr lang="en-US" b="1" dirty="0">
              <a:latin typeface="Montserrat ExtraBold" pitchFamily="2" charset="77"/>
              <a:cs typeface="Rubik" pitchFamily="2" charset="-79"/>
            </a:endParaRPr>
          </a:p>
          <a:p>
            <a:pPr marL="0" indent="0">
              <a:lnSpc>
                <a:spcPct val="100000"/>
              </a:lnSpc>
              <a:spcBef>
                <a:spcPts val="1600"/>
              </a:spcBef>
              <a:buClr>
                <a:srgbClr val="161B6D"/>
              </a:buClr>
              <a:buSzPct val="75000"/>
              <a:buNone/>
            </a:pPr>
            <a:endParaRPr lang="en-US" b="1" dirty="0">
              <a:latin typeface="Montserrat ExtraBold" pitchFamily="2" charset="77"/>
              <a:cs typeface="Rubik" pitchFamily="2" charset="-79"/>
            </a:endParaRPr>
          </a:p>
        </p:txBody>
      </p:sp>
    </p:spTree>
    <p:extLst>
      <p:ext uri="{BB962C8B-B14F-4D97-AF65-F5344CB8AC3E}">
        <p14:creationId xmlns:p14="http://schemas.microsoft.com/office/powerpoint/2010/main" val="1282387919"/>
      </p:ext>
    </p:extLst>
  </p:cSld>
  <p:clrMapOvr>
    <a:masterClrMapping/>
  </p:clrMapOvr>
  <p:extLst>
    <p:ext uri="{6950BFC3-D8DA-4A85-94F7-54DA5524770B}">
      <p188:commentRel xmlns:p188="http://schemas.microsoft.com/office/powerpoint/2018/8/main" r:id="rId2"/>
    </p:ext>
  </p:extLs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02EE2-4AF7-C086-E255-CAE36D589C10}"/>
            </a:ext>
          </a:extLst>
        </p:cNvPr>
        <p:cNvGrpSpPr/>
        <p:nvPr/>
      </p:nvGrpSpPr>
      <p:grpSpPr>
        <a:xfrm>
          <a:off x="0" y="0"/>
          <a:ext cx="0" cy="0"/>
          <a:chOff x="0" y="0"/>
          <a:chExt cx="0" cy="0"/>
        </a:xfrm>
      </p:grpSpPr>
      <p:pic>
        <p:nvPicPr>
          <p:cNvPr id="6" name="Picture 5" descr="A screenshot of a screenshot of a screenshot of a screenshot of a screenshot of a screenshot of a screenshot of a screenshot of a screenshot of a screenshot&#10;&#10;AI-generated content may be incorrect.">
            <a:extLst>
              <a:ext uri="{FF2B5EF4-FFF2-40B4-BE49-F238E27FC236}">
                <a16:creationId xmlns:a16="http://schemas.microsoft.com/office/drawing/2014/main" id="{BA6C311B-EB46-7A9C-237B-A83B8CAF911C}"/>
              </a:ext>
            </a:extLst>
          </p:cNvPr>
          <p:cNvPicPr>
            <a:picLocks noChangeAspect="1"/>
          </p:cNvPicPr>
          <p:nvPr/>
        </p:nvPicPr>
        <p:blipFill>
          <a:blip r:embed="rId2"/>
          <a:stretch>
            <a:fillRect/>
          </a:stretch>
        </p:blipFill>
        <p:spPr>
          <a:xfrm>
            <a:off x="3829841" y="1169602"/>
            <a:ext cx="4532317" cy="4959726"/>
          </a:xfrm>
          <a:prstGeom prst="rect">
            <a:avLst/>
          </a:prstGeom>
        </p:spPr>
      </p:pic>
      <p:sp>
        <p:nvSpPr>
          <p:cNvPr id="7" name="Title 1">
            <a:extLst>
              <a:ext uri="{FF2B5EF4-FFF2-40B4-BE49-F238E27FC236}">
                <a16:creationId xmlns:a16="http://schemas.microsoft.com/office/drawing/2014/main" id="{E95030DB-F12F-B451-A2AF-5F945B37E6C8}"/>
              </a:ext>
            </a:extLst>
          </p:cNvPr>
          <p:cNvSpPr>
            <a:spLocks noGrp="1"/>
          </p:cNvSpPr>
          <p:nvPr>
            <p:ph type="title"/>
          </p:nvPr>
        </p:nvSpPr>
        <p:spPr>
          <a:xfrm>
            <a:off x="599303" y="0"/>
            <a:ext cx="10993391" cy="1251247"/>
          </a:xfrm>
        </p:spPr>
        <p:txBody>
          <a:bodyPr>
            <a:normAutofit/>
          </a:bodyPr>
          <a:lstStyle/>
          <a:p>
            <a:pPr algn="ctr"/>
            <a:r>
              <a:rPr lang="en-US" sz="2200" b="1" dirty="0">
                <a:solidFill>
                  <a:srgbClr val="16B7A7"/>
                </a:solidFill>
                <a:latin typeface="Montserrat ExtraBold" pitchFamily="2" charset="77"/>
              </a:rPr>
              <a:t>Coming Q2/Q3</a:t>
            </a:r>
            <a:br>
              <a:rPr lang="en-US" b="1" dirty="0">
                <a:solidFill>
                  <a:srgbClr val="161B6D"/>
                </a:solidFill>
                <a:latin typeface="Montserrat ExtraBold" pitchFamily="2" charset="77"/>
              </a:rPr>
            </a:br>
            <a:r>
              <a:rPr lang="en-US" b="1" dirty="0">
                <a:solidFill>
                  <a:srgbClr val="161B6D"/>
                </a:solidFill>
                <a:latin typeface="Montserrat ExtraBold" pitchFamily="2" charset="77"/>
              </a:rPr>
              <a:t>Email Alerts From S.A.M.!</a:t>
            </a:r>
          </a:p>
        </p:txBody>
      </p:sp>
    </p:spTree>
    <p:extLst>
      <p:ext uri="{BB962C8B-B14F-4D97-AF65-F5344CB8AC3E}">
        <p14:creationId xmlns:p14="http://schemas.microsoft.com/office/powerpoint/2010/main" val="161137611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0139B55-EC0D-42FB-7A31-40D26F686B3A}"/>
              </a:ext>
            </a:extLst>
          </p:cNvPr>
          <p:cNvSpPr txBox="1"/>
          <p:nvPr/>
        </p:nvSpPr>
        <p:spPr>
          <a:xfrm>
            <a:off x="570463" y="1272863"/>
            <a:ext cx="11051074" cy="4062651"/>
          </a:xfrm>
          <a:prstGeom prst="rect">
            <a:avLst/>
          </a:prstGeom>
          <a:noFill/>
        </p:spPr>
        <p:txBody>
          <a:bodyPr wrap="square" rtlCol="0" anchor="ctr">
            <a:spAutoFit/>
          </a:bodyPr>
          <a:lstStyle/>
          <a:p>
            <a:pPr algn="ctr"/>
            <a:r>
              <a:rPr lang="en-US" sz="6000" b="1" dirty="0">
                <a:solidFill>
                  <a:srgbClr val="16B7A7"/>
                </a:solidFill>
                <a:latin typeface="Montserrat Black" pitchFamily="2" charset="77"/>
                <a:cs typeface="Rubik" pitchFamily="2" charset="-79"/>
              </a:rPr>
              <a:t>This is just the beginning!</a:t>
            </a:r>
          </a:p>
          <a:p>
            <a:pPr algn="ctr"/>
            <a:r>
              <a:rPr lang="en-US" sz="6000" b="1" dirty="0">
                <a:latin typeface="Montserrat ExtraBold" pitchFamily="2" charset="77"/>
                <a:cs typeface="Rubik" pitchFamily="2" charset="-79"/>
              </a:rPr>
              <a:t>We’re constantly listening to your feedback to improve S.A.M.</a:t>
            </a:r>
            <a:endParaRPr lang="en-US" sz="6000" b="1" dirty="0">
              <a:latin typeface="Montserrat ExtraBold" pitchFamily="2" charset="77"/>
            </a:endParaRPr>
          </a:p>
          <a:p>
            <a:endParaRPr lang="en-US" dirty="0"/>
          </a:p>
        </p:txBody>
      </p:sp>
    </p:spTree>
    <p:extLst>
      <p:ext uri="{BB962C8B-B14F-4D97-AF65-F5344CB8AC3E}">
        <p14:creationId xmlns:p14="http://schemas.microsoft.com/office/powerpoint/2010/main" val="2796755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0139B55-EC0D-42FB-7A31-40D26F686B3A}"/>
              </a:ext>
            </a:extLst>
          </p:cNvPr>
          <p:cNvSpPr txBox="1"/>
          <p:nvPr/>
        </p:nvSpPr>
        <p:spPr>
          <a:xfrm>
            <a:off x="388070" y="1661376"/>
            <a:ext cx="11415860" cy="3139321"/>
          </a:xfrm>
          <a:prstGeom prst="rect">
            <a:avLst/>
          </a:prstGeom>
          <a:noFill/>
        </p:spPr>
        <p:txBody>
          <a:bodyPr wrap="square" rtlCol="0" anchor="ctr">
            <a:spAutoFit/>
          </a:bodyPr>
          <a:lstStyle/>
          <a:p>
            <a:pPr algn="ctr"/>
            <a:r>
              <a:rPr lang="en-US" sz="6000" b="1" dirty="0">
                <a:solidFill>
                  <a:srgbClr val="16B7A7"/>
                </a:solidFill>
                <a:latin typeface="Montserrat Black" pitchFamily="2" charset="77"/>
                <a:cs typeface="Rubik" pitchFamily="2" charset="-79"/>
              </a:rPr>
              <a:t>DEMO TIME!</a:t>
            </a:r>
            <a:br>
              <a:rPr lang="en-US" sz="6000" b="1" dirty="0">
                <a:solidFill>
                  <a:srgbClr val="16B7A7"/>
                </a:solidFill>
                <a:latin typeface="Montserrat Black" pitchFamily="2" charset="77"/>
                <a:cs typeface="Rubik" pitchFamily="2" charset="-79"/>
              </a:rPr>
            </a:br>
            <a:r>
              <a:rPr lang="en-US" sz="6000" b="1" dirty="0">
                <a:latin typeface="Montserrat ExtraBold" pitchFamily="2" charset="77"/>
                <a:cs typeface="Rubik" pitchFamily="2" charset="-79"/>
              </a:rPr>
              <a:t>Let’s See What Setup S.A.M. Is Finding NOW!</a:t>
            </a:r>
            <a:endParaRPr lang="en-US" sz="6000" b="1" dirty="0">
              <a:latin typeface="Montserrat ExtraBold" pitchFamily="2" charset="77"/>
            </a:endParaRPr>
          </a:p>
          <a:p>
            <a:endParaRPr lang="en-US" dirty="0"/>
          </a:p>
        </p:txBody>
      </p:sp>
    </p:spTree>
    <p:extLst>
      <p:ext uri="{BB962C8B-B14F-4D97-AF65-F5344CB8AC3E}">
        <p14:creationId xmlns:p14="http://schemas.microsoft.com/office/powerpoint/2010/main" val="5828709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A6E7A8-0EED-E036-7CD0-FEF8DA53A2C7}"/>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1E086365-669B-76EB-E0C1-355B5F95D05A}"/>
              </a:ext>
            </a:extLst>
          </p:cNvPr>
          <p:cNvSpPr>
            <a:spLocks noGrp="1"/>
          </p:cNvSpPr>
          <p:nvPr>
            <p:ph type="title"/>
          </p:nvPr>
        </p:nvSpPr>
        <p:spPr>
          <a:xfrm>
            <a:off x="504569" y="2486780"/>
            <a:ext cx="11182861" cy="1251247"/>
          </a:xfrm>
        </p:spPr>
        <p:txBody>
          <a:bodyPr>
            <a:normAutofit/>
          </a:bodyPr>
          <a:lstStyle/>
          <a:p>
            <a:pPr algn="ctr"/>
            <a:r>
              <a:rPr lang="en-US" sz="7200" b="1" i="1" dirty="0">
                <a:solidFill>
                  <a:srgbClr val="161B6D"/>
                </a:solidFill>
                <a:latin typeface="Montserrat ExtraBold" pitchFamily="2" charset="77"/>
                <a:cs typeface="Rubik" pitchFamily="2" charset="-79"/>
              </a:rPr>
              <a:t>HOW?</a:t>
            </a:r>
            <a:endParaRPr lang="en-US" sz="7200" b="1" i="1" dirty="0">
              <a:solidFill>
                <a:srgbClr val="161B6D"/>
              </a:solidFill>
              <a:latin typeface="Montserrat ExtraBold" pitchFamily="2" charset="77"/>
            </a:endParaRPr>
          </a:p>
        </p:txBody>
      </p:sp>
    </p:spTree>
    <p:extLst>
      <p:ext uri="{BB962C8B-B14F-4D97-AF65-F5344CB8AC3E}">
        <p14:creationId xmlns:p14="http://schemas.microsoft.com/office/powerpoint/2010/main" val="785656431"/>
      </p:ext>
    </p:extLst>
  </p:cSld>
  <p:clrMapOvr>
    <a:masterClrMapping/>
  </p:clrMapOvr>
  <p:extLst>
    <p:ext uri="{6950BFC3-D8DA-4A85-94F7-54DA5524770B}">
      <p188:commentRel xmlns:p188="http://schemas.microsoft.com/office/powerpoint/2018/8/main" r:id="rId2"/>
    </p:ext>
  </p:extLs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741406" y="362693"/>
            <a:ext cx="11121068" cy="965696"/>
          </a:xfrm>
        </p:spPr>
        <p:txBody>
          <a:bodyPr>
            <a:normAutofit fontScale="90000"/>
          </a:bodyPr>
          <a:lstStyle/>
          <a:p>
            <a:r>
              <a:rPr lang="en-US" sz="4400" b="1">
                <a:solidFill>
                  <a:srgbClr val="161B6D"/>
                </a:solidFill>
                <a:latin typeface="Montserrat ExtraBold" pitchFamily="2" charset="77"/>
                <a:cs typeface="Rubik" pitchFamily="2" charset="-79"/>
              </a:rPr>
              <a:t>Imagine $5,000 </a:t>
            </a:r>
            <a:r>
              <a:rPr lang="en-US" b="1">
                <a:solidFill>
                  <a:srgbClr val="161B6D"/>
                </a:solidFill>
                <a:latin typeface="Montserrat ExtraBold" pitchFamily="2" charset="77"/>
                <a:cs typeface="Rubik" pitchFamily="2" charset="-79"/>
              </a:rPr>
              <a:t>In Each Turning Into…</a:t>
            </a:r>
            <a:endParaRPr lang="en-US" b="1">
              <a:solidFill>
                <a:srgbClr val="161B6D"/>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741406" y="1503947"/>
            <a:ext cx="10567725" cy="4390878"/>
          </a:xfrm>
        </p:spPr>
        <p:txBody>
          <a:bodyPr anchor="t">
            <a:normAutofit lnSpcReduction="10000"/>
          </a:bodyPr>
          <a:lstStyle/>
          <a:p>
            <a:pPr>
              <a:lnSpc>
                <a:spcPct val="100000"/>
              </a:lnSpc>
              <a:spcBef>
                <a:spcPts val="2800"/>
              </a:spcBef>
              <a:buClr>
                <a:srgbClr val="161B6D"/>
              </a:buClr>
              <a:buSzPct val="85000"/>
            </a:pPr>
            <a:r>
              <a:rPr lang="en-US" b="1" dirty="0">
                <a:solidFill>
                  <a:srgbClr val="16B7A7"/>
                </a:solidFill>
                <a:latin typeface="Montserrat ExtraBold" pitchFamily="2" charset="77"/>
                <a:cs typeface="Rubik" pitchFamily="2" charset="-79"/>
              </a:rPr>
              <a:t>300% </a:t>
            </a:r>
            <a:r>
              <a:rPr lang="en-US" dirty="0">
                <a:latin typeface="Montserrat Medium" pitchFamily="2" charset="77"/>
                <a:cs typeface="Rubik" pitchFamily="2" charset="-79"/>
              </a:rPr>
              <a:t>in 6 days… </a:t>
            </a:r>
            <a:r>
              <a:rPr lang="en-US" b="1" dirty="0">
                <a:solidFill>
                  <a:srgbClr val="16B7A7"/>
                </a:solidFill>
                <a:latin typeface="Montserrat Black" pitchFamily="2" charset="77"/>
                <a:cs typeface="Rubik" pitchFamily="2" charset="-79"/>
              </a:rPr>
              <a:t>$20,000</a:t>
            </a:r>
          </a:p>
          <a:p>
            <a:pPr>
              <a:lnSpc>
                <a:spcPct val="100000"/>
              </a:lnSpc>
              <a:spcBef>
                <a:spcPts val="2800"/>
              </a:spcBef>
              <a:buClr>
                <a:srgbClr val="161B6D"/>
              </a:buClr>
              <a:buSzPct val="85000"/>
            </a:pPr>
            <a:r>
              <a:rPr lang="en-US" b="1" dirty="0">
                <a:solidFill>
                  <a:srgbClr val="16B7A7"/>
                </a:solidFill>
                <a:effectLst/>
                <a:latin typeface="Montserrat ExtraBold" pitchFamily="2" charset="77"/>
                <a:cs typeface="Rubik" pitchFamily="2" charset="-79"/>
              </a:rPr>
              <a:t>110% </a:t>
            </a:r>
            <a:r>
              <a:rPr lang="en-US" dirty="0">
                <a:effectLst/>
                <a:latin typeface="Montserrat Medium" pitchFamily="2" charset="77"/>
                <a:cs typeface="Rubik" pitchFamily="2" charset="-79"/>
              </a:rPr>
              <a:t>in 8 days… </a:t>
            </a:r>
            <a:r>
              <a:rPr lang="en-US" b="1" dirty="0">
                <a:solidFill>
                  <a:srgbClr val="16B7A7"/>
                </a:solidFill>
                <a:effectLst/>
                <a:latin typeface="Montserrat Black" pitchFamily="2" charset="77"/>
                <a:cs typeface="Rubik" pitchFamily="2" charset="-79"/>
              </a:rPr>
              <a:t>$10,500</a:t>
            </a:r>
          </a:p>
          <a:p>
            <a:pPr>
              <a:lnSpc>
                <a:spcPct val="100000"/>
              </a:lnSpc>
              <a:spcBef>
                <a:spcPts val="2800"/>
              </a:spcBef>
              <a:buClr>
                <a:srgbClr val="161B6D"/>
              </a:buClr>
              <a:buSzPct val="85000"/>
            </a:pPr>
            <a:r>
              <a:rPr lang="en-US" b="1" dirty="0">
                <a:solidFill>
                  <a:srgbClr val="16B7A7"/>
                </a:solidFill>
                <a:latin typeface="Montserrat ExtraBold" pitchFamily="2" charset="77"/>
                <a:cs typeface="Rubik" pitchFamily="2" charset="-79"/>
              </a:rPr>
              <a:t>250% </a:t>
            </a:r>
            <a:r>
              <a:rPr lang="en-US" dirty="0">
                <a:latin typeface="Montserrat Medium" pitchFamily="2" charset="77"/>
                <a:cs typeface="Rubik" pitchFamily="2" charset="-79"/>
              </a:rPr>
              <a:t>in 2 days… </a:t>
            </a:r>
            <a:r>
              <a:rPr lang="en-US" b="1" dirty="0">
                <a:solidFill>
                  <a:srgbClr val="16B7A7"/>
                </a:solidFill>
                <a:latin typeface="Montserrat Black" pitchFamily="2" charset="77"/>
                <a:cs typeface="Rubik" pitchFamily="2" charset="-79"/>
              </a:rPr>
              <a:t>$12,500</a:t>
            </a:r>
          </a:p>
          <a:p>
            <a:pPr>
              <a:lnSpc>
                <a:spcPct val="100000"/>
              </a:lnSpc>
              <a:spcBef>
                <a:spcPts val="2800"/>
              </a:spcBef>
              <a:buClr>
                <a:srgbClr val="161B6D"/>
              </a:buClr>
              <a:buSzPct val="85000"/>
            </a:pPr>
            <a:r>
              <a:rPr lang="en-US" b="1" dirty="0">
                <a:solidFill>
                  <a:srgbClr val="16B7A7"/>
                </a:solidFill>
                <a:effectLst/>
                <a:latin typeface="Montserrat ExtraBold" pitchFamily="2" charset="77"/>
                <a:cs typeface="Rubik" pitchFamily="2" charset="-79"/>
              </a:rPr>
              <a:t>545% </a:t>
            </a:r>
            <a:r>
              <a:rPr lang="en-US" dirty="0">
                <a:effectLst/>
                <a:latin typeface="Montserrat Medium" pitchFamily="2" charset="77"/>
                <a:cs typeface="Rubik" pitchFamily="2" charset="-79"/>
              </a:rPr>
              <a:t>in 15 days… </a:t>
            </a:r>
            <a:r>
              <a:rPr lang="en-US" b="1" dirty="0">
                <a:solidFill>
                  <a:srgbClr val="16B7A7"/>
                </a:solidFill>
                <a:effectLst/>
                <a:latin typeface="Montserrat Black" pitchFamily="2" charset="77"/>
                <a:cs typeface="Rubik" pitchFamily="2" charset="-79"/>
              </a:rPr>
              <a:t>$32,250</a:t>
            </a:r>
          </a:p>
          <a:p>
            <a:pPr>
              <a:lnSpc>
                <a:spcPct val="100000"/>
              </a:lnSpc>
              <a:spcBef>
                <a:spcPts val="2800"/>
              </a:spcBef>
              <a:buClr>
                <a:srgbClr val="161B6D"/>
              </a:buClr>
              <a:buSzPct val="85000"/>
            </a:pPr>
            <a:r>
              <a:rPr lang="en-US" b="1" dirty="0">
                <a:solidFill>
                  <a:srgbClr val="16B7A7"/>
                </a:solidFill>
                <a:effectLst/>
                <a:latin typeface="Montserrat ExtraBold" pitchFamily="2" charset="77"/>
                <a:cs typeface="Rubik" pitchFamily="2" charset="-79"/>
              </a:rPr>
              <a:t>380% </a:t>
            </a:r>
            <a:r>
              <a:rPr lang="en-US" dirty="0">
                <a:effectLst/>
                <a:latin typeface="Montserrat Medium" pitchFamily="2" charset="77"/>
                <a:cs typeface="Rubik" pitchFamily="2" charset="-79"/>
              </a:rPr>
              <a:t>in 2 days… </a:t>
            </a:r>
            <a:r>
              <a:rPr lang="en-US" b="1" dirty="0">
                <a:solidFill>
                  <a:srgbClr val="16B7A7"/>
                </a:solidFill>
                <a:effectLst/>
                <a:latin typeface="Montserrat Black" pitchFamily="2" charset="77"/>
                <a:cs typeface="Rubik" pitchFamily="2" charset="-79"/>
              </a:rPr>
              <a:t>$24,000</a:t>
            </a:r>
          </a:p>
          <a:p>
            <a:pPr>
              <a:lnSpc>
                <a:spcPct val="100000"/>
              </a:lnSpc>
              <a:spcBef>
                <a:spcPts val="2800"/>
              </a:spcBef>
              <a:buClr>
                <a:srgbClr val="161B6D"/>
              </a:buClr>
              <a:buSzPct val="85000"/>
            </a:pPr>
            <a:r>
              <a:rPr lang="en-US" b="1" dirty="0">
                <a:solidFill>
                  <a:srgbClr val="16B7A7"/>
                </a:solidFill>
                <a:latin typeface="Montserrat ExtraBold" pitchFamily="2" charset="77"/>
                <a:cs typeface="Rubik" pitchFamily="2" charset="-79"/>
              </a:rPr>
              <a:t>2,250% </a:t>
            </a:r>
            <a:r>
              <a:rPr lang="en-US" dirty="0">
                <a:latin typeface="Montserrat Medium" pitchFamily="2" charset="77"/>
                <a:cs typeface="Rubik" pitchFamily="2" charset="-79"/>
              </a:rPr>
              <a:t>in 7 days… </a:t>
            </a:r>
            <a:r>
              <a:rPr lang="en-US" b="1" dirty="0">
                <a:solidFill>
                  <a:srgbClr val="16B7A7"/>
                </a:solidFill>
                <a:latin typeface="Montserrat Black" pitchFamily="2" charset="77"/>
                <a:cs typeface="Rubik" pitchFamily="2" charset="-79"/>
              </a:rPr>
              <a:t>$117,500</a:t>
            </a:r>
          </a:p>
          <a:p>
            <a:pPr>
              <a:lnSpc>
                <a:spcPct val="100000"/>
              </a:lnSpc>
              <a:spcBef>
                <a:spcPts val="2800"/>
              </a:spcBef>
              <a:buClr>
                <a:srgbClr val="161B6D"/>
              </a:buClr>
              <a:buSzPct val="85000"/>
            </a:pPr>
            <a:endParaRPr lang="en-US" b="1" dirty="0">
              <a:solidFill>
                <a:srgbClr val="16B7A7"/>
              </a:solidFill>
              <a:effectLst/>
              <a:latin typeface="Montserrat Black" pitchFamily="2" charset="77"/>
              <a:cs typeface="Rubik" pitchFamily="2" charset="-79"/>
            </a:endParaRPr>
          </a:p>
          <a:p>
            <a:pPr>
              <a:lnSpc>
                <a:spcPct val="100000"/>
              </a:lnSpc>
              <a:spcBef>
                <a:spcPts val="2800"/>
              </a:spcBef>
              <a:buClr>
                <a:srgbClr val="161B6D"/>
              </a:buClr>
              <a:buSzPct val="85000"/>
            </a:pPr>
            <a:endParaRPr lang="en-US" dirty="0">
              <a:effectLst/>
              <a:latin typeface="Montserrat Medium" pitchFamily="2" charset="77"/>
              <a:cs typeface="Rubik" pitchFamily="2" charset="-79"/>
            </a:endParaRPr>
          </a:p>
        </p:txBody>
      </p:sp>
      <p:cxnSp>
        <p:nvCxnSpPr>
          <p:cNvPr id="4" name="Straight Connector 3">
            <a:extLst>
              <a:ext uri="{FF2B5EF4-FFF2-40B4-BE49-F238E27FC236}">
                <a16:creationId xmlns:a16="http://schemas.microsoft.com/office/drawing/2014/main" id="{466154ED-4682-4711-69A6-F742DCB8752B}"/>
              </a:ext>
            </a:extLst>
          </p:cNvPr>
          <p:cNvCxnSpPr/>
          <p:nvPr/>
        </p:nvCxnSpPr>
        <p:spPr>
          <a:xfrm>
            <a:off x="506627" y="476373"/>
            <a:ext cx="0" cy="642552"/>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26329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0139B55-EC0D-42FB-7A31-40D26F686B3A}"/>
              </a:ext>
            </a:extLst>
          </p:cNvPr>
          <p:cNvSpPr txBox="1"/>
          <p:nvPr/>
        </p:nvSpPr>
        <p:spPr>
          <a:xfrm>
            <a:off x="388070" y="1661376"/>
            <a:ext cx="11415860" cy="3139321"/>
          </a:xfrm>
          <a:prstGeom prst="rect">
            <a:avLst/>
          </a:prstGeom>
          <a:noFill/>
        </p:spPr>
        <p:txBody>
          <a:bodyPr wrap="square" rtlCol="0" anchor="ctr">
            <a:spAutoFit/>
          </a:bodyPr>
          <a:lstStyle/>
          <a:p>
            <a:pPr algn="ctr"/>
            <a:r>
              <a:rPr lang="en-US" sz="6000" b="1">
                <a:latin typeface="Montserrat ExtraBold" pitchFamily="2" charset="77"/>
                <a:cs typeface="Rubik" pitchFamily="2" charset="-79"/>
              </a:rPr>
              <a:t>Today Is </a:t>
            </a:r>
            <a:r>
              <a:rPr lang="en-US" sz="6000" b="1">
                <a:solidFill>
                  <a:srgbClr val="16B7A7"/>
                </a:solidFill>
                <a:latin typeface="Montserrat Black" pitchFamily="2" charset="77"/>
                <a:cs typeface="Rubik" pitchFamily="2" charset="-79"/>
              </a:rPr>
              <a:t>YOUR chance </a:t>
            </a:r>
            <a:br>
              <a:rPr lang="en-US" sz="6000" b="1">
                <a:solidFill>
                  <a:srgbClr val="16B7A7"/>
                </a:solidFill>
                <a:latin typeface="Montserrat Black" pitchFamily="2" charset="77"/>
                <a:cs typeface="Rubik" pitchFamily="2" charset="-79"/>
              </a:rPr>
            </a:br>
            <a:r>
              <a:rPr lang="en-US" sz="6000" b="1">
                <a:latin typeface="Montserrat ExtraBold" pitchFamily="2" charset="77"/>
                <a:cs typeface="Rubik" pitchFamily="2" charset="-79"/>
              </a:rPr>
              <a:t>to start using S.A.M. </a:t>
            </a:r>
            <a:br>
              <a:rPr lang="en-US" sz="6000" b="1">
                <a:latin typeface="Montserrat ExtraBold" pitchFamily="2" charset="77"/>
                <a:cs typeface="Rubik" pitchFamily="2" charset="-79"/>
              </a:rPr>
            </a:br>
            <a:r>
              <a:rPr lang="en-US" sz="6000" b="1">
                <a:latin typeface="Montserrat ExtraBold" pitchFamily="2" charset="77"/>
                <a:cs typeface="Rubik" pitchFamily="2" charset="-79"/>
              </a:rPr>
              <a:t>for yourself!</a:t>
            </a:r>
            <a:endParaRPr lang="en-US" sz="6000" b="1">
              <a:latin typeface="Montserrat ExtraBold" pitchFamily="2" charset="77"/>
            </a:endParaRPr>
          </a:p>
          <a:p>
            <a:endParaRPr lang="en-US"/>
          </a:p>
        </p:txBody>
      </p:sp>
    </p:spTree>
    <p:extLst>
      <p:ext uri="{BB962C8B-B14F-4D97-AF65-F5344CB8AC3E}">
        <p14:creationId xmlns:p14="http://schemas.microsoft.com/office/powerpoint/2010/main" val="6993351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91979" y="386131"/>
            <a:ext cx="10993391" cy="1251247"/>
          </a:xfrm>
        </p:spPr>
        <p:txBody>
          <a:bodyPr>
            <a:normAutofit fontScale="90000"/>
          </a:bodyPr>
          <a:lstStyle/>
          <a:p>
            <a:r>
              <a:rPr lang="en-US" sz="4400" b="1">
                <a:solidFill>
                  <a:srgbClr val="161B6D"/>
                </a:solidFill>
                <a:latin typeface="Montserrat ExtraBold" pitchFamily="2" charset="77"/>
                <a:cs typeface="Rubik" pitchFamily="2" charset="-79"/>
              </a:rPr>
              <a:t>Introducing Our Latest Wealth </a:t>
            </a:r>
            <a:br>
              <a:rPr lang="en-US" sz="4400" b="1">
                <a:solidFill>
                  <a:srgbClr val="161B6D"/>
                </a:solidFill>
                <a:latin typeface="Montserrat ExtraBold" pitchFamily="2" charset="77"/>
                <a:cs typeface="Rubik" pitchFamily="2" charset="-79"/>
              </a:rPr>
            </a:br>
            <a:r>
              <a:rPr lang="en-US" sz="4400" b="1">
                <a:solidFill>
                  <a:srgbClr val="161B6D"/>
                </a:solidFill>
                <a:latin typeface="Montserrat ExtraBold" pitchFamily="2" charset="77"/>
                <a:cs typeface="Rubik" pitchFamily="2" charset="-79"/>
              </a:rPr>
              <a:t>Building Initiative…</a:t>
            </a:r>
            <a:endParaRPr lang="en-US" b="1">
              <a:solidFill>
                <a:srgbClr val="161B6D"/>
              </a:solidFill>
              <a:latin typeface="Montserrat ExtraBold" pitchFamily="2" charset="77"/>
            </a:endParaRPr>
          </a:p>
        </p:txBody>
      </p:sp>
      <p:cxnSp>
        <p:nvCxnSpPr>
          <p:cNvPr id="4" name="Straight Connector 3">
            <a:extLst>
              <a:ext uri="{FF2B5EF4-FFF2-40B4-BE49-F238E27FC236}">
                <a16:creationId xmlns:a16="http://schemas.microsoft.com/office/drawing/2014/main" id="{466154ED-4682-4711-69A6-F742DCB8752B}"/>
              </a:ext>
            </a:extLst>
          </p:cNvPr>
          <p:cNvCxnSpPr>
            <a:cxnSpLocks/>
          </p:cNvCxnSpPr>
          <p:nvPr/>
        </p:nvCxnSpPr>
        <p:spPr>
          <a:xfrm>
            <a:off x="506627" y="481914"/>
            <a:ext cx="0" cy="988541"/>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FAB0340A-7DE3-7F0A-558D-5313DBC614B9}"/>
              </a:ext>
            </a:extLst>
          </p:cNvPr>
          <p:cNvPicPr>
            <a:picLocks noChangeAspect="1"/>
          </p:cNvPicPr>
          <p:nvPr/>
        </p:nvPicPr>
        <p:blipFill>
          <a:blip r:embed="rId2"/>
          <a:stretch>
            <a:fillRect/>
          </a:stretch>
        </p:blipFill>
        <p:spPr>
          <a:xfrm>
            <a:off x="2065021" y="2633331"/>
            <a:ext cx="8061958" cy="1874874"/>
          </a:xfrm>
          <a:prstGeom prst="rect">
            <a:avLst/>
          </a:prstGeom>
        </p:spPr>
      </p:pic>
    </p:spTree>
    <p:extLst>
      <p:ext uri="{BB962C8B-B14F-4D97-AF65-F5344CB8AC3E}">
        <p14:creationId xmlns:p14="http://schemas.microsoft.com/office/powerpoint/2010/main" val="148151834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741406" y="362693"/>
            <a:ext cx="11121068" cy="965696"/>
          </a:xfrm>
        </p:spPr>
        <p:txBody>
          <a:bodyPr>
            <a:normAutofit fontScale="90000"/>
          </a:bodyPr>
          <a:lstStyle/>
          <a:p>
            <a:r>
              <a:rPr lang="en-US" sz="4400" b="1" dirty="0">
                <a:solidFill>
                  <a:srgbClr val="161B6D"/>
                </a:solidFill>
                <a:latin typeface="Montserrat ExtraBold" pitchFamily="2" charset="77"/>
                <a:cs typeface="Rubik" pitchFamily="2" charset="-79"/>
              </a:rPr>
              <a:t>What Early- Access Users Are Saying</a:t>
            </a:r>
            <a:endParaRPr lang="en-US" b="1" dirty="0">
              <a:solidFill>
                <a:srgbClr val="161B6D"/>
              </a:solidFill>
              <a:latin typeface="Montserrat ExtraBold" pitchFamily="2" charset="77"/>
            </a:endParaRPr>
          </a:p>
        </p:txBody>
      </p:sp>
      <p:cxnSp>
        <p:nvCxnSpPr>
          <p:cNvPr id="4" name="Straight Connector 3">
            <a:extLst>
              <a:ext uri="{FF2B5EF4-FFF2-40B4-BE49-F238E27FC236}">
                <a16:creationId xmlns:a16="http://schemas.microsoft.com/office/drawing/2014/main" id="{466154ED-4682-4711-69A6-F742DCB8752B}"/>
              </a:ext>
            </a:extLst>
          </p:cNvPr>
          <p:cNvCxnSpPr/>
          <p:nvPr/>
        </p:nvCxnSpPr>
        <p:spPr>
          <a:xfrm>
            <a:off x="506627" y="476373"/>
            <a:ext cx="0" cy="642552"/>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F092C33-3C7F-31C4-1AD2-B7C99053EF66}"/>
              </a:ext>
            </a:extLst>
          </p:cNvPr>
          <p:cNvSpPr>
            <a:spLocks noGrp="1"/>
          </p:cNvSpPr>
          <p:nvPr>
            <p:ph idx="1"/>
          </p:nvPr>
        </p:nvSpPr>
        <p:spPr>
          <a:xfrm>
            <a:off x="506627" y="1725412"/>
            <a:ext cx="10515600" cy="1272970"/>
          </a:xfrm>
        </p:spPr>
        <p:txBody>
          <a:bodyPr>
            <a:normAutofit/>
          </a:bodyPr>
          <a:lstStyle/>
          <a:p>
            <a:pPr>
              <a:lnSpc>
                <a:spcPct val="100000"/>
              </a:lnSpc>
            </a:pPr>
            <a:r>
              <a:rPr lang="en-US" sz="2300" dirty="0">
                <a:latin typeface="Montserrat" pitchFamily="2" charset="77"/>
              </a:rPr>
              <a:t>“I joined last week and </a:t>
            </a:r>
            <a:r>
              <a:rPr lang="en-US" sz="2300" b="1" dirty="0">
                <a:solidFill>
                  <a:srgbClr val="16B7A7"/>
                </a:solidFill>
                <a:latin typeface="Montserrat ExtraBold" pitchFamily="2" charset="77"/>
              </a:rPr>
              <a:t>have had all winners</a:t>
            </a:r>
            <a:r>
              <a:rPr lang="en-US" sz="2300" dirty="0">
                <a:latin typeface="Montserrat" pitchFamily="2" charset="77"/>
              </a:rPr>
              <a:t> since. And I’m doing it on my own looking at what S.A.M. is showing. The longest I’ve held a position is 2 days. Amazing!” — </a:t>
            </a:r>
            <a:r>
              <a:rPr lang="en-US" sz="2300" b="1" dirty="0">
                <a:latin typeface="Montserrat Black" pitchFamily="2" charset="77"/>
              </a:rPr>
              <a:t>Kirk</a:t>
            </a:r>
          </a:p>
        </p:txBody>
      </p:sp>
      <p:sp>
        <p:nvSpPr>
          <p:cNvPr id="5" name="Content Placeholder 2">
            <a:extLst>
              <a:ext uri="{FF2B5EF4-FFF2-40B4-BE49-F238E27FC236}">
                <a16:creationId xmlns:a16="http://schemas.microsoft.com/office/drawing/2014/main" id="{2A406B72-EFBE-B82A-26E6-80E535ADD3C1}"/>
              </a:ext>
            </a:extLst>
          </p:cNvPr>
          <p:cNvSpPr txBox="1">
            <a:spLocks/>
          </p:cNvSpPr>
          <p:nvPr/>
        </p:nvSpPr>
        <p:spPr>
          <a:xfrm>
            <a:off x="527891" y="3053123"/>
            <a:ext cx="10515600" cy="46489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300" dirty="0">
                <a:latin typeface="Montserrat" pitchFamily="2" charset="77"/>
              </a:rPr>
              <a:t>“SAM gave me </a:t>
            </a:r>
            <a:r>
              <a:rPr lang="en-US" sz="2300" b="1" dirty="0">
                <a:solidFill>
                  <a:srgbClr val="16B7A7"/>
                </a:solidFill>
                <a:latin typeface="Montserrat ExtraBold" pitchFamily="2" charset="77"/>
              </a:rPr>
              <a:t>a 74% winner in three days </a:t>
            </a:r>
            <a:r>
              <a:rPr lang="en-US" sz="2300" dirty="0">
                <a:latin typeface="Montserrat" pitchFamily="2" charset="77"/>
              </a:rPr>
              <a:t>on CE.” — </a:t>
            </a:r>
            <a:r>
              <a:rPr lang="en-US" sz="2300" b="1" dirty="0">
                <a:latin typeface="Montserrat Black" pitchFamily="2" charset="77"/>
              </a:rPr>
              <a:t>Ash</a:t>
            </a:r>
          </a:p>
        </p:txBody>
      </p:sp>
      <p:sp>
        <p:nvSpPr>
          <p:cNvPr id="6" name="Content Placeholder 2">
            <a:extLst>
              <a:ext uri="{FF2B5EF4-FFF2-40B4-BE49-F238E27FC236}">
                <a16:creationId xmlns:a16="http://schemas.microsoft.com/office/drawing/2014/main" id="{9246DA5C-9B7E-5E11-DF96-29689CBA5337}"/>
              </a:ext>
            </a:extLst>
          </p:cNvPr>
          <p:cNvSpPr txBox="1">
            <a:spLocks/>
          </p:cNvSpPr>
          <p:nvPr/>
        </p:nvSpPr>
        <p:spPr>
          <a:xfrm>
            <a:off x="517259" y="3725352"/>
            <a:ext cx="10515600" cy="9150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300" dirty="0">
                <a:latin typeface="Montserrat" pitchFamily="2" charset="77"/>
              </a:rPr>
              <a:t>“SAM IS FANTASTIC - $8K to $18K account [</a:t>
            </a:r>
            <a:r>
              <a:rPr lang="en-US" sz="2300" b="1" dirty="0">
                <a:solidFill>
                  <a:srgbClr val="16B7A7"/>
                </a:solidFill>
                <a:latin typeface="Montserrat ExtraBold" pitchFamily="2" charset="77"/>
              </a:rPr>
              <a:t>125% Return</a:t>
            </a:r>
            <a:r>
              <a:rPr lang="en-US" sz="2300" dirty="0">
                <a:latin typeface="Montserrat" pitchFamily="2" charset="77"/>
              </a:rPr>
              <a:t>] </a:t>
            </a:r>
            <a:br>
              <a:rPr lang="en-US" sz="2300" dirty="0">
                <a:latin typeface="Montserrat" pitchFamily="2" charset="77"/>
              </a:rPr>
            </a:br>
            <a:r>
              <a:rPr lang="en-US" sz="2300" dirty="0">
                <a:latin typeface="Montserrat" pitchFamily="2" charset="77"/>
              </a:rPr>
              <a:t>in a week on SAM so far – how about that??” — </a:t>
            </a:r>
            <a:r>
              <a:rPr lang="en-US" sz="2300" b="1" dirty="0">
                <a:latin typeface="Montserrat Black" pitchFamily="2" charset="77"/>
              </a:rPr>
              <a:t>Bill</a:t>
            </a:r>
          </a:p>
        </p:txBody>
      </p:sp>
      <p:sp>
        <p:nvSpPr>
          <p:cNvPr id="7" name="Content Placeholder 2">
            <a:extLst>
              <a:ext uri="{FF2B5EF4-FFF2-40B4-BE49-F238E27FC236}">
                <a16:creationId xmlns:a16="http://schemas.microsoft.com/office/drawing/2014/main" id="{6FC21A6B-B1FD-C260-5D2B-0CC2D635FB66}"/>
              </a:ext>
            </a:extLst>
          </p:cNvPr>
          <p:cNvSpPr txBox="1">
            <a:spLocks/>
          </p:cNvSpPr>
          <p:nvPr/>
        </p:nvSpPr>
        <p:spPr>
          <a:xfrm>
            <a:off x="517259" y="4695175"/>
            <a:ext cx="10515600" cy="9150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300" dirty="0">
                <a:latin typeface="Montserrat" pitchFamily="2" charset="77"/>
              </a:rPr>
              <a:t>“</a:t>
            </a:r>
            <a:r>
              <a:rPr lang="en-US" sz="2300" b="1" dirty="0">
                <a:solidFill>
                  <a:srgbClr val="16B7A7"/>
                </a:solidFill>
                <a:latin typeface="Montserrat ExtraBold" pitchFamily="2" charset="77"/>
              </a:rPr>
              <a:t>Everyone I have played was a winner. </a:t>
            </a:r>
            <a:r>
              <a:rPr lang="en-US" sz="2300" dirty="0">
                <a:latin typeface="Montserrat" pitchFamily="2" charset="77"/>
              </a:rPr>
              <a:t>I can’t wait to put more size into them when I get the hang of using it!” — </a:t>
            </a:r>
            <a:r>
              <a:rPr lang="en-US" sz="2300" b="1" dirty="0">
                <a:latin typeface="Montserrat Black" pitchFamily="2" charset="77"/>
              </a:rPr>
              <a:t>Nina</a:t>
            </a:r>
          </a:p>
        </p:txBody>
      </p:sp>
    </p:spTree>
    <p:extLst>
      <p:ext uri="{BB962C8B-B14F-4D97-AF65-F5344CB8AC3E}">
        <p14:creationId xmlns:p14="http://schemas.microsoft.com/office/powerpoint/2010/main" val="2423837011"/>
      </p:ext>
    </p:extLst>
  </p:cSld>
  <p:clrMapOvr>
    <a:masterClrMapping/>
  </p:clrMapOvr>
  <p:extLst>
    <p:ext uri="{6950BFC3-D8DA-4A85-94F7-54DA5524770B}">
      <p188:commentRel xmlns:p188="http://schemas.microsoft.com/office/powerpoint/2018/8/main" r:id="rId2"/>
    </p:ext>
  </p:extLs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741406" y="362693"/>
            <a:ext cx="11121068" cy="965696"/>
          </a:xfrm>
        </p:spPr>
        <p:txBody>
          <a:bodyPr>
            <a:normAutofit fontScale="90000"/>
          </a:bodyPr>
          <a:lstStyle/>
          <a:p>
            <a:r>
              <a:rPr lang="en-US" sz="4400" b="1" dirty="0">
                <a:solidFill>
                  <a:srgbClr val="161B6D"/>
                </a:solidFill>
                <a:latin typeface="Montserrat ExtraBold" pitchFamily="2" charset="77"/>
                <a:cs typeface="Rubik" pitchFamily="2" charset="-79"/>
              </a:rPr>
              <a:t>What Early- Access Users Are Saying</a:t>
            </a:r>
            <a:endParaRPr lang="en-US" b="1" dirty="0">
              <a:solidFill>
                <a:srgbClr val="161B6D"/>
              </a:solidFill>
              <a:latin typeface="Montserrat ExtraBold" pitchFamily="2" charset="77"/>
            </a:endParaRPr>
          </a:p>
        </p:txBody>
      </p:sp>
      <p:cxnSp>
        <p:nvCxnSpPr>
          <p:cNvPr id="4" name="Straight Connector 3">
            <a:extLst>
              <a:ext uri="{FF2B5EF4-FFF2-40B4-BE49-F238E27FC236}">
                <a16:creationId xmlns:a16="http://schemas.microsoft.com/office/drawing/2014/main" id="{466154ED-4682-4711-69A6-F742DCB8752B}"/>
              </a:ext>
            </a:extLst>
          </p:cNvPr>
          <p:cNvCxnSpPr/>
          <p:nvPr/>
        </p:nvCxnSpPr>
        <p:spPr>
          <a:xfrm>
            <a:off x="506627" y="476373"/>
            <a:ext cx="0" cy="642552"/>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F092C33-3C7F-31C4-1AD2-B7C99053EF66}"/>
              </a:ext>
            </a:extLst>
          </p:cNvPr>
          <p:cNvSpPr>
            <a:spLocks noGrp="1"/>
          </p:cNvSpPr>
          <p:nvPr>
            <p:ph idx="1"/>
          </p:nvPr>
        </p:nvSpPr>
        <p:spPr>
          <a:xfrm>
            <a:off x="506627" y="1714782"/>
            <a:ext cx="10515600" cy="915082"/>
          </a:xfrm>
        </p:spPr>
        <p:txBody>
          <a:bodyPr>
            <a:normAutofit/>
          </a:bodyPr>
          <a:lstStyle/>
          <a:p>
            <a:pPr>
              <a:lnSpc>
                <a:spcPct val="100000"/>
              </a:lnSpc>
            </a:pPr>
            <a:r>
              <a:rPr lang="en-US" sz="2300" dirty="0">
                <a:latin typeface="Montserrat" pitchFamily="2" charset="77"/>
              </a:rPr>
              <a:t>SAM's scanner is amazing Nate, especially what all three of you have on your watchlist. Pays to have the live that” — </a:t>
            </a:r>
            <a:r>
              <a:rPr lang="en-US" sz="2300" b="1" dirty="0">
                <a:latin typeface="Montserrat Black" pitchFamily="2" charset="77"/>
              </a:rPr>
              <a:t>Coach Rogers</a:t>
            </a:r>
          </a:p>
        </p:txBody>
      </p:sp>
      <p:sp>
        <p:nvSpPr>
          <p:cNvPr id="5" name="Content Placeholder 2">
            <a:extLst>
              <a:ext uri="{FF2B5EF4-FFF2-40B4-BE49-F238E27FC236}">
                <a16:creationId xmlns:a16="http://schemas.microsoft.com/office/drawing/2014/main" id="{2A406B72-EFBE-B82A-26E6-80E535ADD3C1}"/>
              </a:ext>
            </a:extLst>
          </p:cNvPr>
          <p:cNvSpPr txBox="1">
            <a:spLocks/>
          </p:cNvSpPr>
          <p:nvPr/>
        </p:nvSpPr>
        <p:spPr>
          <a:xfrm>
            <a:off x="538522" y="2708004"/>
            <a:ext cx="10946341" cy="95491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300" dirty="0">
                <a:latin typeface="Montserrat" pitchFamily="2" charset="77"/>
              </a:rPr>
              <a:t>“Last Friday I bought WY based on SAM. It dropped, so I bought more </a:t>
            </a:r>
            <a:br>
              <a:rPr lang="en-US" sz="2300" dirty="0">
                <a:latin typeface="Montserrat" pitchFamily="2" charset="77"/>
              </a:rPr>
            </a:br>
            <a:r>
              <a:rPr lang="en-US" sz="2300" dirty="0">
                <a:latin typeface="Montserrat" pitchFamily="2" charset="77"/>
              </a:rPr>
              <a:t>at a support level. I just </a:t>
            </a:r>
            <a:r>
              <a:rPr lang="en-US" sz="2300" b="1" dirty="0">
                <a:solidFill>
                  <a:srgbClr val="16B7A7"/>
                </a:solidFill>
                <a:latin typeface="Montserrat ExtraBold" pitchFamily="2" charset="77"/>
              </a:rPr>
              <a:t>sold for 100% profit</a:t>
            </a:r>
            <a:r>
              <a:rPr lang="en-US" sz="2300" dirty="0">
                <a:latin typeface="Montserrat" pitchFamily="2" charset="77"/>
              </a:rPr>
              <a:t> [in 5 days].” — </a:t>
            </a:r>
            <a:r>
              <a:rPr lang="en-US" sz="2300" b="1" dirty="0">
                <a:latin typeface="Montserrat Black" pitchFamily="2" charset="77"/>
              </a:rPr>
              <a:t>Steve</a:t>
            </a:r>
          </a:p>
        </p:txBody>
      </p:sp>
      <p:sp>
        <p:nvSpPr>
          <p:cNvPr id="6" name="Content Placeholder 2">
            <a:extLst>
              <a:ext uri="{FF2B5EF4-FFF2-40B4-BE49-F238E27FC236}">
                <a16:creationId xmlns:a16="http://schemas.microsoft.com/office/drawing/2014/main" id="{9246DA5C-9B7E-5E11-DF96-29689CBA5337}"/>
              </a:ext>
            </a:extLst>
          </p:cNvPr>
          <p:cNvSpPr txBox="1">
            <a:spLocks/>
          </p:cNvSpPr>
          <p:nvPr/>
        </p:nvSpPr>
        <p:spPr>
          <a:xfrm>
            <a:off x="538523" y="3816321"/>
            <a:ext cx="9838853" cy="9150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300" dirty="0">
                <a:latin typeface="Montserrat" pitchFamily="2" charset="77"/>
              </a:rPr>
              <a:t>Anybody else make the play off SAM with CSCO from yesterday? </a:t>
            </a:r>
            <a:r>
              <a:rPr lang="en-US" sz="2300" b="1" dirty="0">
                <a:solidFill>
                  <a:srgbClr val="16B7A7"/>
                </a:solidFill>
                <a:latin typeface="Montserrat" pitchFamily="2" charset="77"/>
              </a:rPr>
              <a:t>+40% this morning</a:t>
            </a:r>
            <a:r>
              <a:rPr lang="en-US" sz="2300" dirty="0">
                <a:latin typeface="Montserrat" pitchFamily="2" charset="77"/>
              </a:rPr>
              <a:t>— </a:t>
            </a:r>
            <a:r>
              <a:rPr lang="en-US" sz="2300" b="1" dirty="0">
                <a:latin typeface="Montserrat Black" pitchFamily="2" charset="77"/>
              </a:rPr>
              <a:t>Michael</a:t>
            </a:r>
          </a:p>
        </p:txBody>
      </p:sp>
      <p:sp>
        <p:nvSpPr>
          <p:cNvPr id="7" name="Content Placeholder 2">
            <a:extLst>
              <a:ext uri="{FF2B5EF4-FFF2-40B4-BE49-F238E27FC236}">
                <a16:creationId xmlns:a16="http://schemas.microsoft.com/office/drawing/2014/main" id="{6FC21A6B-B1FD-C260-5D2B-0CC2D635FB66}"/>
              </a:ext>
            </a:extLst>
          </p:cNvPr>
          <p:cNvSpPr txBox="1">
            <a:spLocks/>
          </p:cNvSpPr>
          <p:nvPr/>
        </p:nvSpPr>
        <p:spPr>
          <a:xfrm>
            <a:off x="538523" y="4878833"/>
            <a:ext cx="10515600" cy="7624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300" dirty="0">
                <a:latin typeface="Montserrat" pitchFamily="2" charset="77"/>
              </a:rPr>
              <a:t>“</a:t>
            </a:r>
            <a:r>
              <a:rPr lang="en-US" sz="2300" b="1" dirty="0">
                <a:solidFill>
                  <a:srgbClr val="16B7A7"/>
                </a:solidFill>
                <a:latin typeface="Montserrat ExtraBold" pitchFamily="2" charset="77"/>
              </a:rPr>
              <a:t>200%+ </a:t>
            </a:r>
            <a:r>
              <a:rPr lang="en-US" sz="2300" dirty="0">
                <a:latin typeface="Montserrat" pitchFamily="2" charset="77"/>
              </a:rPr>
              <a:t>on AMD [in 6 days] thanks to Sammy!” — </a:t>
            </a:r>
            <a:r>
              <a:rPr lang="en-US" sz="2300" b="1" dirty="0">
                <a:latin typeface="Montserrat Black" pitchFamily="2" charset="77"/>
              </a:rPr>
              <a:t>Ron</a:t>
            </a:r>
          </a:p>
        </p:txBody>
      </p:sp>
    </p:spTree>
    <p:extLst>
      <p:ext uri="{BB962C8B-B14F-4D97-AF65-F5344CB8AC3E}">
        <p14:creationId xmlns:p14="http://schemas.microsoft.com/office/powerpoint/2010/main" val="1281099160"/>
      </p:ext>
    </p:extLst>
  </p:cSld>
  <p:clrMapOvr>
    <a:masterClrMapping/>
  </p:clrMapOvr>
  <p:extLst>
    <p:ext uri="{6950BFC3-D8DA-4A85-94F7-54DA5524770B}">
      <p188:commentRel xmlns:p188="http://schemas.microsoft.com/office/powerpoint/2018/8/main" r:id="rId2"/>
    </p:ext>
  </p:extLs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741406" y="362693"/>
            <a:ext cx="11121068" cy="965696"/>
          </a:xfrm>
        </p:spPr>
        <p:txBody>
          <a:bodyPr>
            <a:normAutofit fontScale="90000"/>
          </a:bodyPr>
          <a:lstStyle/>
          <a:p>
            <a:r>
              <a:rPr lang="en-US" sz="4400" b="1" dirty="0">
                <a:solidFill>
                  <a:srgbClr val="161B6D"/>
                </a:solidFill>
                <a:latin typeface="Montserrat ExtraBold" pitchFamily="2" charset="77"/>
                <a:cs typeface="Rubik" pitchFamily="2" charset="-79"/>
              </a:rPr>
              <a:t>What Early- Access Users Are Saying</a:t>
            </a:r>
            <a:endParaRPr lang="en-US" b="1" dirty="0">
              <a:solidFill>
                <a:srgbClr val="161B6D"/>
              </a:solidFill>
              <a:latin typeface="Montserrat ExtraBold" pitchFamily="2" charset="77"/>
            </a:endParaRPr>
          </a:p>
        </p:txBody>
      </p:sp>
      <p:cxnSp>
        <p:nvCxnSpPr>
          <p:cNvPr id="4" name="Straight Connector 3">
            <a:extLst>
              <a:ext uri="{FF2B5EF4-FFF2-40B4-BE49-F238E27FC236}">
                <a16:creationId xmlns:a16="http://schemas.microsoft.com/office/drawing/2014/main" id="{466154ED-4682-4711-69A6-F742DCB8752B}"/>
              </a:ext>
            </a:extLst>
          </p:cNvPr>
          <p:cNvCxnSpPr/>
          <p:nvPr/>
        </p:nvCxnSpPr>
        <p:spPr>
          <a:xfrm>
            <a:off x="506627" y="476373"/>
            <a:ext cx="0" cy="642552"/>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F092C33-3C7F-31C4-1AD2-B7C99053EF66}"/>
              </a:ext>
            </a:extLst>
          </p:cNvPr>
          <p:cNvSpPr>
            <a:spLocks noGrp="1"/>
          </p:cNvSpPr>
          <p:nvPr>
            <p:ph idx="1"/>
          </p:nvPr>
        </p:nvSpPr>
        <p:spPr>
          <a:xfrm>
            <a:off x="506627" y="1328390"/>
            <a:ext cx="10710721" cy="4668374"/>
          </a:xfrm>
        </p:spPr>
        <p:txBody>
          <a:bodyPr>
            <a:noAutofit/>
          </a:bodyPr>
          <a:lstStyle/>
          <a:p>
            <a:pPr marL="0" indent="0">
              <a:lnSpc>
                <a:spcPct val="100000"/>
              </a:lnSpc>
              <a:spcAft>
                <a:spcPts val="1200"/>
              </a:spcAft>
              <a:buNone/>
            </a:pPr>
            <a:r>
              <a:rPr lang="en-US" sz="2000" dirty="0">
                <a:latin typeface="Montserrat" pitchFamily="2" charset="77"/>
              </a:rPr>
              <a:t>“I am amazed at the success I am having with the help of Nate and SAM. I joined </a:t>
            </a:r>
            <a:r>
              <a:rPr lang="en-US" sz="2000" i="1" dirty="0">
                <a:latin typeface="Montserrat" pitchFamily="2" charset="77"/>
              </a:rPr>
              <a:t>Daily Profit Scanner</a:t>
            </a:r>
            <a:r>
              <a:rPr lang="en-US" sz="2000" dirty="0">
                <a:latin typeface="Montserrat" pitchFamily="2" charset="77"/>
              </a:rPr>
              <a:t> </a:t>
            </a:r>
            <a:r>
              <a:rPr lang="en-US" sz="2000" b="1" dirty="0">
                <a:latin typeface="Montserrat ExtraBold" pitchFamily="2" charset="77"/>
              </a:rPr>
              <a:t>three weeks ago today</a:t>
            </a:r>
            <a:r>
              <a:rPr lang="en-US" sz="2000" dirty="0">
                <a:latin typeface="Montserrat" pitchFamily="2" charset="77"/>
              </a:rPr>
              <a:t>. In that time I have closed 21 trades and profited on 18 of them.”</a:t>
            </a:r>
          </a:p>
          <a:p>
            <a:pPr marL="0" indent="0">
              <a:lnSpc>
                <a:spcPct val="100000"/>
              </a:lnSpc>
              <a:spcAft>
                <a:spcPts val="1200"/>
              </a:spcAft>
              <a:buNone/>
            </a:pPr>
            <a:r>
              <a:rPr lang="en-US" sz="2000" dirty="0">
                <a:latin typeface="Montserrat" pitchFamily="2" charset="77"/>
              </a:rPr>
              <a:t>“</a:t>
            </a:r>
            <a:r>
              <a:rPr lang="en-US" sz="2000" b="1" dirty="0">
                <a:solidFill>
                  <a:srgbClr val="16B7A7"/>
                </a:solidFill>
                <a:latin typeface="Montserrat Black" pitchFamily="2" charset="77"/>
              </a:rPr>
              <a:t>My gains have been $2,600 </a:t>
            </a:r>
            <a:r>
              <a:rPr lang="en-US" sz="2000" dirty="0">
                <a:latin typeface="Montserrat" pitchFamily="2" charset="77"/>
              </a:rPr>
              <a:t>and my average return in 30%. I could have made more but trying to be conservative, setting 25% targets and trying to stick to them, which has caused me to miss out on some bigger gains (like AMD!).”</a:t>
            </a:r>
          </a:p>
          <a:p>
            <a:pPr marL="0" indent="0">
              <a:lnSpc>
                <a:spcPct val="100000"/>
              </a:lnSpc>
              <a:spcAft>
                <a:spcPts val="1200"/>
              </a:spcAft>
              <a:buNone/>
            </a:pPr>
            <a:r>
              <a:rPr lang="en-US" sz="2000" dirty="0">
                <a:latin typeface="Montserrat" pitchFamily="2" charset="77"/>
              </a:rPr>
              <a:t>“I only hope to continue to do better as I learn more from Nate and learn how to better use SAM, but I can tell you at 72 years old and retired from two years now, </a:t>
            </a:r>
            <a:br>
              <a:rPr lang="en-US" sz="2000" dirty="0">
                <a:latin typeface="Montserrat" pitchFamily="2" charset="77"/>
              </a:rPr>
            </a:br>
            <a:r>
              <a:rPr lang="en-US" sz="2000" b="1" dirty="0">
                <a:solidFill>
                  <a:srgbClr val="16B7A7"/>
                </a:solidFill>
                <a:latin typeface="Montserrat ExtraBold" pitchFamily="2" charset="77"/>
              </a:rPr>
              <a:t>I am finally sleeping at night because I have hope for true financial security </a:t>
            </a:r>
            <a:r>
              <a:rPr lang="en-US" sz="2000" dirty="0">
                <a:latin typeface="Montserrat" pitchFamily="2" charset="77"/>
              </a:rPr>
              <a:t>and to be able to leave a good nest egg for my disable daughter. </a:t>
            </a:r>
            <a:r>
              <a:rPr lang="en-US" sz="2000" b="1" dirty="0">
                <a:solidFill>
                  <a:srgbClr val="16B7A7"/>
                </a:solidFill>
                <a:latin typeface="Montserrat ExtraBold" pitchFamily="2" charset="77"/>
              </a:rPr>
              <a:t>Buying your services was the best financial decision I have made in a long time!</a:t>
            </a:r>
            <a:r>
              <a:rPr lang="en-US" sz="2000" dirty="0">
                <a:latin typeface="Montserrat" pitchFamily="2" charset="77"/>
              </a:rPr>
              <a:t>”</a:t>
            </a:r>
            <a:br>
              <a:rPr lang="en-US" sz="2000" b="1" dirty="0">
                <a:solidFill>
                  <a:srgbClr val="16B7A7"/>
                </a:solidFill>
                <a:latin typeface="Montserrat ExtraBold" pitchFamily="2" charset="77"/>
              </a:rPr>
            </a:br>
            <a:br>
              <a:rPr lang="en-US" sz="2000" b="1" dirty="0">
                <a:solidFill>
                  <a:srgbClr val="16B7A7"/>
                </a:solidFill>
                <a:latin typeface="Montserrat ExtraBold" pitchFamily="2" charset="77"/>
              </a:rPr>
            </a:br>
            <a:r>
              <a:rPr lang="en-US" sz="2000" dirty="0">
                <a:latin typeface="Montserrat" pitchFamily="2" charset="77"/>
              </a:rPr>
              <a:t>— </a:t>
            </a:r>
            <a:r>
              <a:rPr lang="en-US" sz="2000" b="1" dirty="0">
                <a:latin typeface="Montserrat Black" pitchFamily="2" charset="77"/>
              </a:rPr>
              <a:t>Mike (Daily Profits Live Member)</a:t>
            </a:r>
          </a:p>
        </p:txBody>
      </p:sp>
    </p:spTree>
    <p:extLst>
      <p:ext uri="{BB962C8B-B14F-4D97-AF65-F5344CB8AC3E}">
        <p14:creationId xmlns:p14="http://schemas.microsoft.com/office/powerpoint/2010/main" val="51120732"/>
      </p:ext>
    </p:extLst>
  </p:cSld>
  <p:clrMapOvr>
    <a:masterClrMapping/>
  </p:clrMapOvr>
  <p:extLst>
    <p:ext uri="{6950BFC3-D8DA-4A85-94F7-54DA5524770B}">
      <p188:commentRel xmlns:p188="http://schemas.microsoft.com/office/powerpoint/2018/8/main" r:id="rId2"/>
    </p:ext>
  </p:extLs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1850931" y="2519916"/>
            <a:ext cx="9111238" cy="2448649"/>
          </a:xfrm>
        </p:spPr>
        <p:txBody>
          <a:bodyPr>
            <a:noAutofit/>
          </a:bodyPr>
          <a:lstStyle/>
          <a:p>
            <a:r>
              <a:rPr lang="en-US" sz="5400" b="1" dirty="0">
                <a:latin typeface="Montserrat ExtraBold"/>
                <a:cs typeface="Rubik"/>
              </a:rPr>
              <a:t>Choose Your Special Event Member Perks!</a:t>
            </a:r>
          </a:p>
        </p:txBody>
      </p:sp>
      <p:cxnSp>
        <p:nvCxnSpPr>
          <p:cNvPr id="4" name="Straight Connector 3">
            <a:extLst>
              <a:ext uri="{FF2B5EF4-FFF2-40B4-BE49-F238E27FC236}">
                <a16:creationId xmlns:a16="http://schemas.microsoft.com/office/drawing/2014/main" id="{466154ED-4682-4711-69A6-F742DCB8752B}"/>
              </a:ext>
            </a:extLst>
          </p:cNvPr>
          <p:cNvCxnSpPr>
            <a:cxnSpLocks/>
          </p:cNvCxnSpPr>
          <p:nvPr/>
        </p:nvCxnSpPr>
        <p:spPr>
          <a:xfrm>
            <a:off x="1623046" y="1998918"/>
            <a:ext cx="0" cy="2604977"/>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FAB0340A-7DE3-7F0A-558D-5313DBC614B9}"/>
              </a:ext>
            </a:extLst>
          </p:cNvPr>
          <p:cNvPicPr>
            <a:picLocks noChangeAspect="1"/>
          </p:cNvPicPr>
          <p:nvPr/>
        </p:nvPicPr>
        <p:blipFill>
          <a:blip r:embed="rId2"/>
          <a:stretch>
            <a:fillRect/>
          </a:stretch>
        </p:blipFill>
        <p:spPr>
          <a:xfrm>
            <a:off x="438240" y="347331"/>
            <a:ext cx="4229453" cy="983594"/>
          </a:xfrm>
          <a:prstGeom prst="rect">
            <a:avLst/>
          </a:prstGeom>
        </p:spPr>
      </p:pic>
      <p:sp>
        <p:nvSpPr>
          <p:cNvPr id="3" name="TextBox 2">
            <a:extLst>
              <a:ext uri="{FF2B5EF4-FFF2-40B4-BE49-F238E27FC236}">
                <a16:creationId xmlns:a16="http://schemas.microsoft.com/office/drawing/2014/main" id="{653D88E3-9848-CE92-ED84-2C1FBAFE2E83}"/>
              </a:ext>
            </a:extLst>
          </p:cNvPr>
          <p:cNvSpPr txBox="1"/>
          <p:nvPr/>
        </p:nvSpPr>
        <p:spPr>
          <a:xfrm>
            <a:off x="1850930" y="2115879"/>
            <a:ext cx="1672253" cy="584775"/>
          </a:xfrm>
          <a:prstGeom prst="rect">
            <a:avLst/>
          </a:prstGeom>
          <a:noFill/>
        </p:spPr>
        <p:txBody>
          <a:bodyPr wrap="square" rtlCol="0">
            <a:spAutoFit/>
          </a:bodyPr>
          <a:lstStyle/>
          <a:p>
            <a:r>
              <a:rPr lang="en-US" sz="3200" b="1">
                <a:solidFill>
                  <a:srgbClr val="161B6D"/>
                </a:solidFill>
                <a:latin typeface="Montserrat Black" pitchFamily="2" charset="77"/>
              </a:rPr>
              <a:t>Today:</a:t>
            </a:r>
          </a:p>
        </p:txBody>
      </p:sp>
    </p:spTree>
    <p:extLst>
      <p:ext uri="{BB962C8B-B14F-4D97-AF65-F5344CB8AC3E}">
        <p14:creationId xmlns:p14="http://schemas.microsoft.com/office/powerpoint/2010/main" val="46431348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466154ED-4682-4711-69A6-F742DCB8752B}"/>
              </a:ext>
            </a:extLst>
          </p:cNvPr>
          <p:cNvCxnSpPr>
            <a:cxnSpLocks/>
          </p:cNvCxnSpPr>
          <p:nvPr/>
        </p:nvCxnSpPr>
        <p:spPr>
          <a:xfrm>
            <a:off x="519565" y="1626763"/>
            <a:ext cx="0" cy="1073891"/>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FAB0340A-7DE3-7F0A-558D-5313DBC614B9}"/>
              </a:ext>
            </a:extLst>
          </p:cNvPr>
          <p:cNvPicPr>
            <a:picLocks noChangeAspect="1"/>
          </p:cNvPicPr>
          <p:nvPr/>
        </p:nvPicPr>
        <p:blipFill>
          <a:blip r:embed="rId2"/>
          <a:stretch>
            <a:fillRect/>
          </a:stretch>
        </p:blipFill>
        <p:spPr>
          <a:xfrm>
            <a:off x="438240" y="347331"/>
            <a:ext cx="4229453" cy="983594"/>
          </a:xfrm>
          <a:prstGeom prst="rect">
            <a:avLst/>
          </a:prstGeom>
        </p:spPr>
      </p:pic>
      <p:sp>
        <p:nvSpPr>
          <p:cNvPr id="3" name="TextBox 2">
            <a:extLst>
              <a:ext uri="{FF2B5EF4-FFF2-40B4-BE49-F238E27FC236}">
                <a16:creationId xmlns:a16="http://schemas.microsoft.com/office/drawing/2014/main" id="{653D88E3-9848-CE92-ED84-2C1FBAFE2E83}"/>
              </a:ext>
            </a:extLst>
          </p:cNvPr>
          <p:cNvSpPr txBox="1"/>
          <p:nvPr/>
        </p:nvSpPr>
        <p:spPr>
          <a:xfrm>
            <a:off x="649451" y="1541721"/>
            <a:ext cx="4794418" cy="400110"/>
          </a:xfrm>
          <a:prstGeom prst="rect">
            <a:avLst/>
          </a:prstGeom>
          <a:noFill/>
        </p:spPr>
        <p:txBody>
          <a:bodyPr wrap="square" lIns="91440" tIns="45720" rIns="91440" bIns="45720" rtlCol="0" anchor="t">
            <a:spAutoFit/>
          </a:bodyPr>
          <a:lstStyle/>
          <a:p>
            <a:r>
              <a:rPr lang="en-US" sz="2000" b="1" dirty="0">
                <a:solidFill>
                  <a:srgbClr val="161B6D"/>
                </a:solidFill>
                <a:latin typeface="Montserrat Black" pitchFamily="2" charset="77"/>
              </a:rPr>
              <a:t>SPECIAL EVENT MEMBER LEVELS</a:t>
            </a:r>
          </a:p>
        </p:txBody>
      </p:sp>
      <p:graphicFrame>
        <p:nvGraphicFramePr>
          <p:cNvPr id="9" name="Table 8">
            <a:extLst>
              <a:ext uri="{FF2B5EF4-FFF2-40B4-BE49-F238E27FC236}">
                <a16:creationId xmlns:a16="http://schemas.microsoft.com/office/drawing/2014/main" id="{FD8B5FCE-A575-5F9C-ECFB-EB1FABAB02A7}"/>
              </a:ext>
            </a:extLst>
          </p:cNvPr>
          <p:cNvGraphicFramePr>
            <a:graphicFrameLocks noGrp="1"/>
          </p:cNvGraphicFramePr>
          <p:nvPr>
            <p:extLst>
              <p:ext uri="{D42A27DB-BD31-4B8C-83A1-F6EECF244321}">
                <p14:modId xmlns:p14="http://schemas.microsoft.com/office/powerpoint/2010/main" val="3266427865"/>
              </p:ext>
            </p:extLst>
          </p:nvPr>
        </p:nvGraphicFramePr>
        <p:xfrm>
          <a:off x="745460" y="1941831"/>
          <a:ext cx="4071088" cy="758823"/>
        </p:xfrm>
        <a:graphic>
          <a:graphicData uri="http://schemas.openxmlformats.org/drawingml/2006/table">
            <a:tbl>
              <a:tblPr firstRow="1" bandRow="1">
                <a:tableStyleId>{5C22544A-7EE6-4342-B048-85BDC9FD1C3A}</a:tableStyleId>
              </a:tblPr>
              <a:tblGrid>
                <a:gridCol w="2146596">
                  <a:extLst>
                    <a:ext uri="{9D8B030D-6E8A-4147-A177-3AD203B41FA5}">
                      <a16:colId xmlns:a16="http://schemas.microsoft.com/office/drawing/2014/main" val="3964409586"/>
                    </a:ext>
                  </a:extLst>
                </a:gridCol>
                <a:gridCol w="1924492">
                  <a:extLst>
                    <a:ext uri="{9D8B030D-6E8A-4147-A177-3AD203B41FA5}">
                      <a16:colId xmlns:a16="http://schemas.microsoft.com/office/drawing/2014/main" val="1672106287"/>
                    </a:ext>
                  </a:extLst>
                </a:gridCol>
              </a:tblGrid>
              <a:tr h="758823">
                <a:tc>
                  <a:txBody>
                    <a:bodyPr/>
                    <a:lstStyle/>
                    <a:p>
                      <a:pPr algn="ctr"/>
                      <a:r>
                        <a:rPr lang="en-US" sz="3200" b="1" i="0">
                          <a:solidFill>
                            <a:schemeClr val="bg1"/>
                          </a:solidFill>
                          <a:latin typeface="Montserrat Black" pitchFamily="2" charset="77"/>
                        </a:rPr>
                        <a:t>LEVEL 1</a:t>
                      </a:r>
                    </a:p>
                  </a:txBody>
                  <a:tcPr anchor="ctr">
                    <a:solidFill>
                      <a:srgbClr val="161B6D"/>
                    </a:solidFill>
                  </a:tcPr>
                </a:tc>
                <a:tc>
                  <a:txBody>
                    <a:bodyPr/>
                    <a:lstStyle/>
                    <a:p>
                      <a:pPr algn="ctr"/>
                      <a:r>
                        <a:rPr lang="en-US" sz="3200" b="1" i="0">
                          <a:solidFill>
                            <a:schemeClr val="tx1"/>
                          </a:solidFill>
                          <a:latin typeface="Montserrat Black" pitchFamily="2" charset="77"/>
                        </a:rPr>
                        <a:t>SILVER</a:t>
                      </a:r>
                    </a:p>
                  </a:txBody>
                  <a:tcPr anchor="ctr">
                    <a:solidFill>
                      <a:schemeClr val="bg2">
                        <a:lumMod val="90000"/>
                      </a:schemeClr>
                    </a:solidFill>
                  </a:tcPr>
                </a:tc>
                <a:extLst>
                  <a:ext uri="{0D108BD9-81ED-4DB2-BD59-A6C34878D82A}">
                    <a16:rowId xmlns:a16="http://schemas.microsoft.com/office/drawing/2014/main" val="1271042294"/>
                  </a:ext>
                </a:extLst>
              </a:tr>
            </a:tbl>
          </a:graphicData>
        </a:graphic>
      </p:graphicFrame>
      <p:sp>
        <p:nvSpPr>
          <p:cNvPr id="10" name="Content Placeholder 2">
            <a:extLst>
              <a:ext uri="{FF2B5EF4-FFF2-40B4-BE49-F238E27FC236}">
                <a16:creationId xmlns:a16="http://schemas.microsoft.com/office/drawing/2014/main" id="{43214939-B1F6-ED0F-7E6D-7CFAE870A28F}"/>
              </a:ext>
            </a:extLst>
          </p:cNvPr>
          <p:cNvSpPr>
            <a:spLocks noGrp="1"/>
          </p:cNvSpPr>
          <p:nvPr>
            <p:ph idx="1"/>
          </p:nvPr>
        </p:nvSpPr>
        <p:spPr>
          <a:xfrm>
            <a:off x="182882" y="2893295"/>
            <a:ext cx="9580095" cy="3413679"/>
          </a:xfrm>
        </p:spPr>
        <p:txBody>
          <a:bodyPr vert="horz" lIns="91440" tIns="45720" rIns="91440" bIns="45720" rtlCol="0" anchor="t">
            <a:normAutofit fontScale="62500" lnSpcReduction="20000"/>
          </a:bodyPr>
          <a:lstStyle/>
          <a:p>
            <a:pPr>
              <a:lnSpc>
                <a:spcPct val="100000"/>
              </a:lnSpc>
              <a:spcBef>
                <a:spcPts val="2800"/>
              </a:spcBef>
              <a:buClr>
                <a:srgbClr val="161B6D"/>
              </a:buClr>
              <a:buSzPct val="85000"/>
            </a:pPr>
            <a:r>
              <a:rPr lang="en-US" dirty="0">
                <a:latin typeface="Montserrat Medium"/>
                <a:cs typeface="Rubik"/>
              </a:rPr>
              <a:t>Full access to S.A.M. – scan S&amp;P 500 and top index ETFs </a:t>
            </a:r>
            <a:r>
              <a:rPr lang="en-US" dirty="0">
                <a:latin typeface="Montserrat Medium" pitchFamily="2" charset="77"/>
                <a:cs typeface="Rubik" pitchFamily="2" charset="-79"/>
              </a:rPr>
              <a:t> </a:t>
            </a:r>
            <a:r>
              <a:rPr lang="en-US" dirty="0">
                <a:latin typeface="Montserrat Medium"/>
                <a:cs typeface="Rubik"/>
              </a:rPr>
              <a:t>for squeeze setups</a:t>
            </a:r>
          </a:p>
          <a:p>
            <a:pPr>
              <a:lnSpc>
                <a:spcPct val="100000"/>
              </a:lnSpc>
              <a:spcBef>
                <a:spcPts val="2800"/>
              </a:spcBef>
              <a:buClr>
                <a:srgbClr val="161B6D"/>
              </a:buClr>
              <a:buSzPct val="85000"/>
            </a:pPr>
            <a:r>
              <a:rPr lang="en-US" b="0" i="0" dirty="0">
                <a:solidFill>
                  <a:srgbClr val="000000"/>
                </a:solidFill>
                <a:effectLst/>
                <a:latin typeface="Montserrat Medium"/>
                <a:cs typeface="Rubik"/>
              </a:rPr>
              <a:t>Processing power of 5 million market update</a:t>
            </a:r>
            <a:r>
              <a:rPr lang="en-US" dirty="0">
                <a:solidFill>
                  <a:srgbClr val="000000"/>
                </a:solidFill>
                <a:latin typeface="Montserrat Medium"/>
                <a:cs typeface="Rubik"/>
              </a:rPr>
              <a:t>s per second!</a:t>
            </a:r>
          </a:p>
          <a:p>
            <a:pPr>
              <a:lnSpc>
                <a:spcPct val="100000"/>
              </a:lnSpc>
              <a:spcBef>
                <a:spcPts val="2800"/>
              </a:spcBef>
              <a:buClr>
                <a:srgbClr val="161B6D"/>
              </a:buClr>
              <a:buSzPct val="85000"/>
            </a:pPr>
            <a:r>
              <a:rPr lang="en-US" b="1" dirty="0">
                <a:solidFill>
                  <a:srgbClr val="000000"/>
                </a:solidFill>
                <a:effectLst/>
                <a:latin typeface="Montserrat Black"/>
                <a:cs typeface="Rubik"/>
              </a:rPr>
              <a:t>Proprietary A+ Algorithm </a:t>
            </a:r>
            <a:r>
              <a:rPr lang="en-US" b="0" i="0" dirty="0">
                <a:solidFill>
                  <a:srgbClr val="000000"/>
                </a:solidFill>
                <a:effectLst/>
                <a:latin typeface="Montserrat Medium"/>
                <a:cs typeface="Rubik"/>
              </a:rPr>
              <a:t>which highlights the higher</a:t>
            </a:r>
            <a:r>
              <a:rPr lang="en-US" dirty="0">
                <a:solidFill>
                  <a:srgbClr val="000000"/>
                </a:solidFill>
                <a:latin typeface="Montserrat Medium"/>
                <a:cs typeface="Rubik"/>
              </a:rPr>
              <a:t> probability setups</a:t>
            </a:r>
          </a:p>
          <a:p>
            <a:pPr>
              <a:lnSpc>
                <a:spcPct val="100000"/>
              </a:lnSpc>
              <a:spcBef>
                <a:spcPts val="2800"/>
              </a:spcBef>
              <a:buClr>
                <a:srgbClr val="161B6D"/>
              </a:buClr>
              <a:buSzPct val="85000"/>
            </a:pPr>
            <a:r>
              <a:rPr lang="en-US" dirty="0">
                <a:solidFill>
                  <a:srgbClr val="000000"/>
                </a:solidFill>
                <a:latin typeface="Montserrat Medium" pitchFamily="2" charset="77"/>
                <a:cs typeface="Rubik" pitchFamily="2" charset="-79"/>
              </a:rPr>
              <a:t>“</a:t>
            </a:r>
            <a:r>
              <a:rPr lang="en-US" dirty="0" err="1">
                <a:solidFill>
                  <a:srgbClr val="000000"/>
                </a:solidFill>
                <a:latin typeface="Montserrat Medium" pitchFamily="2" charset="77"/>
                <a:cs typeface="Rubik" pitchFamily="2" charset="-79"/>
              </a:rPr>
              <a:t>SAMSpeaks</a:t>
            </a:r>
            <a:r>
              <a:rPr lang="en-US" dirty="0">
                <a:solidFill>
                  <a:srgbClr val="000000"/>
                </a:solidFill>
                <a:latin typeface="Montserrat Medium" pitchFamily="2" charset="77"/>
                <a:cs typeface="Rubik" pitchFamily="2" charset="-79"/>
              </a:rPr>
              <a:t>” AI Commentary feature</a:t>
            </a:r>
            <a:br>
              <a:rPr lang="en-US" dirty="0">
                <a:solidFill>
                  <a:srgbClr val="000000"/>
                </a:solidFill>
                <a:latin typeface="Montserrat Medium"/>
                <a:cs typeface="Rubik"/>
              </a:rPr>
            </a:br>
            <a:endParaRPr lang="en-US" sz="2900" dirty="0">
              <a:latin typeface="Montserrat Medium"/>
              <a:cs typeface="Rubik"/>
            </a:endParaRPr>
          </a:p>
          <a:p>
            <a:r>
              <a:rPr lang="en-US" sz="2900" dirty="0">
                <a:latin typeface="Montserrat Medium"/>
                <a:cs typeface="Rubik"/>
              </a:rPr>
              <a:t>Custom Watchlists – Build your own personal watchlist with one click!</a:t>
            </a:r>
            <a:br>
              <a:rPr lang="en-US" sz="2900" dirty="0">
                <a:latin typeface="Montserrat Medium"/>
                <a:cs typeface="Rubik"/>
              </a:rPr>
            </a:br>
            <a:endParaRPr lang="en-US" sz="2900" dirty="0">
              <a:latin typeface="Montserrat Medium"/>
              <a:cs typeface="Rubik"/>
            </a:endParaRPr>
          </a:p>
          <a:p>
            <a:r>
              <a:rPr lang="en-US" sz="2900" b="1" dirty="0">
                <a:solidFill>
                  <a:srgbClr val="16B7A7"/>
                </a:solidFill>
                <a:latin typeface="Montserrat Medium"/>
                <a:cs typeface="Rubik"/>
              </a:rPr>
              <a:t>COMING SOON: </a:t>
            </a:r>
            <a:r>
              <a:rPr lang="en-US" sz="2900" dirty="0">
                <a:latin typeface="Montserrat Medium"/>
                <a:cs typeface="Rubik"/>
              </a:rPr>
              <a:t>AI Generated Email Alerts </a:t>
            </a:r>
          </a:p>
        </p:txBody>
      </p:sp>
      <p:sp>
        <p:nvSpPr>
          <p:cNvPr id="11" name="TextBox 10">
            <a:extLst>
              <a:ext uri="{FF2B5EF4-FFF2-40B4-BE49-F238E27FC236}">
                <a16:creationId xmlns:a16="http://schemas.microsoft.com/office/drawing/2014/main" id="{F25A087D-E0CB-3C3A-DD5B-69755A6C0F00}"/>
              </a:ext>
            </a:extLst>
          </p:cNvPr>
          <p:cNvSpPr txBox="1"/>
          <p:nvPr/>
        </p:nvSpPr>
        <p:spPr>
          <a:xfrm>
            <a:off x="6959342" y="1541721"/>
            <a:ext cx="4794418" cy="400110"/>
          </a:xfrm>
          <a:prstGeom prst="rect">
            <a:avLst/>
          </a:prstGeom>
          <a:noFill/>
        </p:spPr>
        <p:txBody>
          <a:bodyPr wrap="square" rtlCol="0">
            <a:spAutoFit/>
          </a:bodyPr>
          <a:lstStyle/>
          <a:p>
            <a:pPr algn="r"/>
            <a:r>
              <a:rPr lang="en-US" sz="2000" b="1" u="sng">
                <a:solidFill>
                  <a:srgbClr val="161B6D"/>
                </a:solidFill>
                <a:latin typeface="Montserrat Black" pitchFamily="2" charset="77"/>
              </a:rPr>
              <a:t>RETAIL PRICE: $3,000/YEAR</a:t>
            </a:r>
          </a:p>
        </p:txBody>
      </p:sp>
      <p:sp>
        <p:nvSpPr>
          <p:cNvPr id="12" name="Rectangle 11">
            <a:extLst>
              <a:ext uri="{FF2B5EF4-FFF2-40B4-BE49-F238E27FC236}">
                <a16:creationId xmlns:a16="http://schemas.microsoft.com/office/drawing/2014/main" id="{E7FF5872-F566-CBEC-884C-C79BE5373533}"/>
              </a:ext>
            </a:extLst>
          </p:cNvPr>
          <p:cNvSpPr/>
          <p:nvPr/>
        </p:nvSpPr>
        <p:spPr>
          <a:xfrm>
            <a:off x="6095999" y="463910"/>
            <a:ext cx="5657761" cy="799297"/>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9EB02AAF-2088-15A2-316B-6EB2238158D6}"/>
              </a:ext>
            </a:extLst>
          </p:cNvPr>
          <p:cNvSpPr txBox="1"/>
          <p:nvPr/>
        </p:nvSpPr>
        <p:spPr>
          <a:xfrm>
            <a:off x="6096000" y="551025"/>
            <a:ext cx="5657760" cy="646331"/>
          </a:xfrm>
          <a:prstGeom prst="rect">
            <a:avLst/>
          </a:prstGeom>
          <a:noFill/>
        </p:spPr>
        <p:txBody>
          <a:bodyPr wrap="square" lIns="91440" tIns="45720" rIns="91440" bIns="45720" rtlCol="0" anchor="t">
            <a:spAutoFit/>
          </a:bodyPr>
          <a:lstStyle/>
          <a:p>
            <a:pPr algn="ctr"/>
            <a:r>
              <a:rPr lang="en-US" b="1" dirty="0">
                <a:latin typeface="Montserrat"/>
              </a:rPr>
              <a:t>NOTE</a:t>
            </a:r>
            <a:r>
              <a:rPr lang="en-US" dirty="0">
                <a:latin typeface="Montserrat Medium"/>
              </a:rPr>
              <a:t>: If you join under this AI Power Blitz offer today… you WON’T pay retail!</a:t>
            </a:r>
          </a:p>
        </p:txBody>
      </p:sp>
    </p:spTree>
    <p:extLst>
      <p:ext uri="{BB962C8B-B14F-4D97-AF65-F5344CB8AC3E}">
        <p14:creationId xmlns:p14="http://schemas.microsoft.com/office/powerpoint/2010/main" val="39909063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466154ED-4682-4711-69A6-F742DCB8752B}"/>
              </a:ext>
            </a:extLst>
          </p:cNvPr>
          <p:cNvCxnSpPr>
            <a:cxnSpLocks/>
          </p:cNvCxnSpPr>
          <p:nvPr/>
        </p:nvCxnSpPr>
        <p:spPr>
          <a:xfrm>
            <a:off x="519565" y="1626763"/>
            <a:ext cx="0" cy="1073891"/>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FAB0340A-7DE3-7F0A-558D-5313DBC614B9}"/>
              </a:ext>
            </a:extLst>
          </p:cNvPr>
          <p:cNvPicPr>
            <a:picLocks noChangeAspect="1"/>
          </p:cNvPicPr>
          <p:nvPr/>
        </p:nvPicPr>
        <p:blipFill>
          <a:blip r:embed="rId2"/>
          <a:stretch>
            <a:fillRect/>
          </a:stretch>
        </p:blipFill>
        <p:spPr>
          <a:xfrm>
            <a:off x="438240" y="347331"/>
            <a:ext cx="4229453" cy="983594"/>
          </a:xfrm>
          <a:prstGeom prst="rect">
            <a:avLst/>
          </a:prstGeom>
        </p:spPr>
      </p:pic>
      <p:sp>
        <p:nvSpPr>
          <p:cNvPr id="3" name="TextBox 2">
            <a:extLst>
              <a:ext uri="{FF2B5EF4-FFF2-40B4-BE49-F238E27FC236}">
                <a16:creationId xmlns:a16="http://schemas.microsoft.com/office/drawing/2014/main" id="{653D88E3-9848-CE92-ED84-2C1FBAFE2E83}"/>
              </a:ext>
            </a:extLst>
          </p:cNvPr>
          <p:cNvSpPr txBox="1"/>
          <p:nvPr/>
        </p:nvSpPr>
        <p:spPr>
          <a:xfrm>
            <a:off x="649451" y="1541721"/>
            <a:ext cx="4794418" cy="400110"/>
          </a:xfrm>
          <a:prstGeom prst="rect">
            <a:avLst/>
          </a:prstGeom>
          <a:noFill/>
        </p:spPr>
        <p:txBody>
          <a:bodyPr wrap="square" lIns="91440" tIns="45720" rIns="91440" bIns="45720" rtlCol="0" anchor="t">
            <a:spAutoFit/>
          </a:bodyPr>
          <a:lstStyle/>
          <a:p>
            <a:r>
              <a:rPr lang="en-US" sz="2000" b="1" dirty="0">
                <a:solidFill>
                  <a:srgbClr val="161B6D"/>
                </a:solidFill>
                <a:latin typeface="Montserrat Black" pitchFamily="2" charset="77"/>
              </a:rPr>
              <a:t>SPECIAL EVENT MEMBER LEVELS</a:t>
            </a:r>
          </a:p>
        </p:txBody>
      </p:sp>
      <p:graphicFrame>
        <p:nvGraphicFramePr>
          <p:cNvPr id="9" name="Table 8">
            <a:extLst>
              <a:ext uri="{FF2B5EF4-FFF2-40B4-BE49-F238E27FC236}">
                <a16:creationId xmlns:a16="http://schemas.microsoft.com/office/drawing/2014/main" id="{FD8B5FCE-A575-5F9C-ECFB-EB1FABAB02A7}"/>
              </a:ext>
            </a:extLst>
          </p:cNvPr>
          <p:cNvGraphicFramePr>
            <a:graphicFrameLocks noGrp="1"/>
          </p:cNvGraphicFramePr>
          <p:nvPr>
            <p:extLst>
              <p:ext uri="{D42A27DB-BD31-4B8C-83A1-F6EECF244321}">
                <p14:modId xmlns:p14="http://schemas.microsoft.com/office/powerpoint/2010/main" val="1980269014"/>
              </p:ext>
            </p:extLst>
          </p:nvPr>
        </p:nvGraphicFramePr>
        <p:xfrm>
          <a:off x="745460" y="1941831"/>
          <a:ext cx="4071088" cy="758823"/>
        </p:xfrm>
        <a:graphic>
          <a:graphicData uri="http://schemas.openxmlformats.org/drawingml/2006/table">
            <a:tbl>
              <a:tblPr firstRow="1" bandRow="1">
                <a:tableStyleId>{5C22544A-7EE6-4342-B048-85BDC9FD1C3A}</a:tableStyleId>
              </a:tblPr>
              <a:tblGrid>
                <a:gridCol w="2146596">
                  <a:extLst>
                    <a:ext uri="{9D8B030D-6E8A-4147-A177-3AD203B41FA5}">
                      <a16:colId xmlns:a16="http://schemas.microsoft.com/office/drawing/2014/main" val="3964409586"/>
                    </a:ext>
                  </a:extLst>
                </a:gridCol>
                <a:gridCol w="1924492">
                  <a:extLst>
                    <a:ext uri="{9D8B030D-6E8A-4147-A177-3AD203B41FA5}">
                      <a16:colId xmlns:a16="http://schemas.microsoft.com/office/drawing/2014/main" val="1672106287"/>
                    </a:ext>
                  </a:extLst>
                </a:gridCol>
              </a:tblGrid>
              <a:tr h="758823">
                <a:tc>
                  <a:txBody>
                    <a:bodyPr/>
                    <a:lstStyle/>
                    <a:p>
                      <a:pPr algn="ctr"/>
                      <a:r>
                        <a:rPr lang="en-US" sz="3200" b="1" i="0">
                          <a:solidFill>
                            <a:schemeClr val="bg1"/>
                          </a:solidFill>
                          <a:latin typeface="Montserrat Black" pitchFamily="2" charset="77"/>
                        </a:rPr>
                        <a:t>LEVEL 2</a:t>
                      </a:r>
                    </a:p>
                  </a:txBody>
                  <a:tcPr anchor="ctr">
                    <a:solidFill>
                      <a:srgbClr val="161B6D"/>
                    </a:solidFill>
                  </a:tcPr>
                </a:tc>
                <a:tc>
                  <a:txBody>
                    <a:bodyPr/>
                    <a:lstStyle/>
                    <a:p>
                      <a:pPr algn="ctr"/>
                      <a:r>
                        <a:rPr lang="en-US" sz="3200" b="1" i="0">
                          <a:solidFill>
                            <a:schemeClr val="tx1"/>
                          </a:solidFill>
                          <a:latin typeface="Montserrat Black" pitchFamily="2" charset="77"/>
                        </a:rPr>
                        <a:t>GOLD</a:t>
                      </a:r>
                    </a:p>
                  </a:txBody>
                  <a:tcPr anchor="ctr">
                    <a:solidFill>
                      <a:schemeClr val="accent4"/>
                    </a:solidFill>
                  </a:tcPr>
                </a:tc>
                <a:extLst>
                  <a:ext uri="{0D108BD9-81ED-4DB2-BD59-A6C34878D82A}">
                    <a16:rowId xmlns:a16="http://schemas.microsoft.com/office/drawing/2014/main" val="1271042294"/>
                  </a:ext>
                </a:extLst>
              </a:tr>
            </a:tbl>
          </a:graphicData>
        </a:graphic>
      </p:graphicFrame>
      <p:sp>
        <p:nvSpPr>
          <p:cNvPr id="10" name="Content Placeholder 2">
            <a:extLst>
              <a:ext uri="{FF2B5EF4-FFF2-40B4-BE49-F238E27FC236}">
                <a16:creationId xmlns:a16="http://schemas.microsoft.com/office/drawing/2014/main" id="{43214939-B1F6-ED0F-7E6D-7CFAE870A28F}"/>
              </a:ext>
            </a:extLst>
          </p:cNvPr>
          <p:cNvSpPr>
            <a:spLocks noGrp="1"/>
          </p:cNvSpPr>
          <p:nvPr>
            <p:ph idx="1"/>
          </p:nvPr>
        </p:nvSpPr>
        <p:spPr>
          <a:xfrm>
            <a:off x="649451" y="2955848"/>
            <a:ext cx="8227263" cy="3022921"/>
          </a:xfrm>
        </p:spPr>
        <p:txBody>
          <a:bodyPr vert="horz" lIns="91440" tIns="45720" rIns="91440" bIns="45720" rtlCol="0" anchor="t">
            <a:normAutofit fontScale="77500" lnSpcReduction="20000"/>
          </a:bodyPr>
          <a:lstStyle/>
          <a:p>
            <a:pPr>
              <a:lnSpc>
                <a:spcPct val="100000"/>
              </a:lnSpc>
              <a:spcBef>
                <a:spcPts val="2800"/>
              </a:spcBef>
              <a:buClr>
                <a:srgbClr val="161B6D"/>
              </a:buClr>
              <a:buSzPct val="85000"/>
            </a:pPr>
            <a:r>
              <a:rPr lang="en-US" dirty="0">
                <a:latin typeface="Montserrat Medium"/>
                <a:cs typeface="Rubik"/>
              </a:rPr>
              <a:t>Everything included in Silver</a:t>
            </a:r>
          </a:p>
          <a:p>
            <a:pPr>
              <a:lnSpc>
                <a:spcPct val="100000"/>
              </a:lnSpc>
              <a:spcBef>
                <a:spcPts val="2800"/>
              </a:spcBef>
              <a:buClr>
                <a:srgbClr val="161B6D"/>
              </a:buClr>
              <a:buSzPct val="85000"/>
            </a:pPr>
            <a:r>
              <a:rPr lang="en-US" b="1" dirty="0">
                <a:solidFill>
                  <a:srgbClr val="000000"/>
                </a:solidFill>
                <a:effectLst/>
                <a:latin typeface="Montserrat ExtraBold"/>
                <a:cs typeface="Rubik"/>
              </a:rPr>
              <a:t>PLUS</a:t>
            </a:r>
            <a:r>
              <a:rPr lang="en-US" b="0" i="0" dirty="0">
                <a:solidFill>
                  <a:srgbClr val="000000"/>
                </a:solidFill>
                <a:effectLst/>
                <a:latin typeface="Montserrat Medium"/>
                <a:cs typeface="Rubik"/>
              </a:rPr>
              <a:t> Nate</a:t>
            </a:r>
            <a:r>
              <a:rPr lang="en-US" dirty="0">
                <a:solidFill>
                  <a:srgbClr val="000000"/>
                </a:solidFill>
                <a:latin typeface="Montserrat Medium"/>
                <a:cs typeface="Rubik"/>
              </a:rPr>
              <a:t>’s, </a:t>
            </a:r>
            <a:r>
              <a:rPr lang="en-US" dirty="0" err="1">
                <a:solidFill>
                  <a:srgbClr val="000000"/>
                </a:solidFill>
                <a:latin typeface="Montserrat Medium"/>
                <a:cs typeface="Rubik"/>
              </a:rPr>
              <a:t>Dman</a:t>
            </a:r>
            <a:r>
              <a:rPr lang="en-US" dirty="0">
                <a:solidFill>
                  <a:srgbClr val="000000"/>
                </a:solidFill>
                <a:latin typeface="Montserrat Medium"/>
                <a:cs typeface="Rubik"/>
              </a:rPr>
              <a:t>, and Nate G’s private basket of stocks – Monitor their favorite stocks directly in S.A.M.</a:t>
            </a:r>
          </a:p>
          <a:p>
            <a:pPr>
              <a:lnSpc>
                <a:spcPct val="100000"/>
              </a:lnSpc>
              <a:spcBef>
                <a:spcPts val="2800"/>
              </a:spcBef>
              <a:buClr>
                <a:srgbClr val="161B6D"/>
              </a:buClr>
              <a:buSzPct val="85000"/>
            </a:pPr>
            <a:r>
              <a:rPr lang="en-US" b="0" i="0" dirty="0">
                <a:solidFill>
                  <a:srgbClr val="000000"/>
                </a:solidFill>
                <a:effectLst/>
                <a:latin typeface="Montserrat Medium"/>
                <a:cs typeface="Rubik"/>
              </a:rPr>
              <a:t>Earnings Profit Surge Trade Scanner</a:t>
            </a:r>
          </a:p>
          <a:p>
            <a:pPr>
              <a:lnSpc>
                <a:spcPct val="100000"/>
              </a:lnSpc>
              <a:spcBef>
                <a:spcPts val="2800"/>
              </a:spcBef>
              <a:buClr>
                <a:srgbClr val="161B6D"/>
              </a:buClr>
              <a:buSzPct val="85000"/>
            </a:pPr>
            <a:r>
              <a:rPr lang="en-US" dirty="0">
                <a:solidFill>
                  <a:srgbClr val="000000"/>
                </a:solidFill>
                <a:latin typeface="Montserrat Medium"/>
                <a:cs typeface="Rubik"/>
              </a:rPr>
              <a:t>COMING SOON:  New Opening Bell Aftershock (1.5x) Scanner</a:t>
            </a:r>
            <a:endParaRPr lang="en-US" dirty="0">
              <a:latin typeface="Rubik" pitchFamily="2" charset="-79"/>
              <a:cs typeface="Rubik" pitchFamily="2" charset="-79"/>
            </a:endParaRPr>
          </a:p>
          <a:p>
            <a:endParaRPr lang="en-US" dirty="0"/>
          </a:p>
        </p:txBody>
      </p:sp>
      <p:sp>
        <p:nvSpPr>
          <p:cNvPr id="11" name="TextBox 10">
            <a:extLst>
              <a:ext uri="{FF2B5EF4-FFF2-40B4-BE49-F238E27FC236}">
                <a16:creationId xmlns:a16="http://schemas.microsoft.com/office/drawing/2014/main" id="{F25A087D-E0CB-3C3A-DD5B-69755A6C0F00}"/>
              </a:ext>
            </a:extLst>
          </p:cNvPr>
          <p:cNvSpPr txBox="1"/>
          <p:nvPr/>
        </p:nvSpPr>
        <p:spPr>
          <a:xfrm>
            <a:off x="6959342" y="1541721"/>
            <a:ext cx="4794418" cy="400110"/>
          </a:xfrm>
          <a:prstGeom prst="rect">
            <a:avLst/>
          </a:prstGeom>
          <a:noFill/>
        </p:spPr>
        <p:txBody>
          <a:bodyPr wrap="square" rtlCol="0">
            <a:spAutoFit/>
          </a:bodyPr>
          <a:lstStyle/>
          <a:p>
            <a:pPr algn="r"/>
            <a:r>
              <a:rPr lang="en-US" sz="2000" b="1" u="sng">
                <a:solidFill>
                  <a:srgbClr val="161B6D"/>
                </a:solidFill>
                <a:latin typeface="Montserrat Black" pitchFamily="2" charset="77"/>
              </a:rPr>
              <a:t>RETAIL PRICE: $6,000/YEAR</a:t>
            </a:r>
          </a:p>
        </p:txBody>
      </p:sp>
    </p:spTree>
    <p:extLst>
      <p:ext uri="{BB962C8B-B14F-4D97-AF65-F5344CB8AC3E}">
        <p14:creationId xmlns:p14="http://schemas.microsoft.com/office/powerpoint/2010/main" val="169622260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466154ED-4682-4711-69A6-F742DCB8752B}"/>
              </a:ext>
            </a:extLst>
          </p:cNvPr>
          <p:cNvCxnSpPr>
            <a:cxnSpLocks/>
          </p:cNvCxnSpPr>
          <p:nvPr/>
        </p:nvCxnSpPr>
        <p:spPr>
          <a:xfrm>
            <a:off x="519565" y="1626763"/>
            <a:ext cx="0" cy="1073891"/>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FAB0340A-7DE3-7F0A-558D-5313DBC614B9}"/>
              </a:ext>
            </a:extLst>
          </p:cNvPr>
          <p:cNvPicPr>
            <a:picLocks noChangeAspect="1"/>
          </p:cNvPicPr>
          <p:nvPr/>
        </p:nvPicPr>
        <p:blipFill>
          <a:blip r:embed="rId2"/>
          <a:stretch>
            <a:fillRect/>
          </a:stretch>
        </p:blipFill>
        <p:spPr>
          <a:xfrm>
            <a:off x="438240" y="347331"/>
            <a:ext cx="4229453" cy="983594"/>
          </a:xfrm>
          <a:prstGeom prst="rect">
            <a:avLst/>
          </a:prstGeom>
        </p:spPr>
      </p:pic>
      <p:sp>
        <p:nvSpPr>
          <p:cNvPr id="3" name="TextBox 2">
            <a:extLst>
              <a:ext uri="{FF2B5EF4-FFF2-40B4-BE49-F238E27FC236}">
                <a16:creationId xmlns:a16="http://schemas.microsoft.com/office/drawing/2014/main" id="{653D88E3-9848-CE92-ED84-2C1FBAFE2E83}"/>
              </a:ext>
            </a:extLst>
          </p:cNvPr>
          <p:cNvSpPr txBox="1"/>
          <p:nvPr/>
        </p:nvSpPr>
        <p:spPr>
          <a:xfrm>
            <a:off x="649451" y="1541721"/>
            <a:ext cx="4794418" cy="400110"/>
          </a:xfrm>
          <a:prstGeom prst="rect">
            <a:avLst/>
          </a:prstGeom>
          <a:noFill/>
        </p:spPr>
        <p:txBody>
          <a:bodyPr wrap="square" rtlCol="0">
            <a:spAutoFit/>
          </a:bodyPr>
          <a:lstStyle/>
          <a:p>
            <a:r>
              <a:rPr lang="en-US" sz="2000" b="1" dirty="0">
                <a:solidFill>
                  <a:srgbClr val="161B6D"/>
                </a:solidFill>
                <a:latin typeface="Montserrat Black" pitchFamily="2" charset="77"/>
              </a:rPr>
              <a:t>SPECIAL EVENT MEMBER LEVELS</a:t>
            </a:r>
          </a:p>
        </p:txBody>
      </p:sp>
      <p:graphicFrame>
        <p:nvGraphicFramePr>
          <p:cNvPr id="9" name="Table 8">
            <a:extLst>
              <a:ext uri="{FF2B5EF4-FFF2-40B4-BE49-F238E27FC236}">
                <a16:creationId xmlns:a16="http://schemas.microsoft.com/office/drawing/2014/main" id="{FD8B5FCE-A575-5F9C-ECFB-EB1FABAB02A7}"/>
              </a:ext>
            </a:extLst>
          </p:cNvPr>
          <p:cNvGraphicFramePr>
            <a:graphicFrameLocks noGrp="1"/>
          </p:cNvGraphicFramePr>
          <p:nvPr>
            <p:extLst>
              <p:ext uri="{D42A27DB-BD31-4B8C-83A1-F6EECF244321}">
                <p14:modId xmlns:p14="http://schemas.microsoft.com/office/powerpoint/2010/main" val="2467615821"/>
              </p:ext>
            </p:extLst>
          </p:nvPr>
        </p:nvGraphicFramePr>
        <p:xfrm>
          <a:off x="723878" y="1941831"/>
          <a:ext cx="7250221" cy="758823"/>
        </p:xfrm>
        <a:graphic>
          <a:graphicData uri="http://schemas.openxmlformats.org/drawingml/2006/table">
            <a:tbl>
              <a:tblPr firstRow="1" bandRow="1">
                <a:tableStyleId>{5C22544A-7EE6-4342-B048-85BDC9FD1C3A}</a:tableStyleId>
              </a:tblPr>
              <a:tblGrid>
                <a:gridCol w="2146595">
                  <a:extLst>
                    <a:ext uri="{9D8B030D-6E8A-4147-A177-3AD203B41FA5}">
                      <a16:colId xmlns:a16="http://schemas.microsoft.com/office/drawing/2014/main" val="3964409586"/>
                    </a:ext>
                  </a:extLst>
                </a:gridCol>
                <a:gridCol w="5103626">
                  <a:extLst>
                    <a:ext uri="{9D8B030D-6E8A-4147-A177-3AD203B41FA5}">
                      <a16:colId xmlns:a16="http://schemas.microsoft.com/office/drawing/2014/main" val="1672106287"/>
                    </a:ext>
                  </a:extLst>
                </a:gridCol>
              </a:tblGrid>
              <a:tr h="758823">
                <a:tc>
                  <a:txBody>
                    <a:bodyPr/>
                    <a:lstStyle/>
                    <a:p>
                      <a:pPr algn="ctr"/>
                      <a:r>
                        <a:rPr lang="en-US" sz="3200" b="1" i="0" dirty="0">
                          <a:solidFill>
                            <a:schemeClr val="bg1"/>
                          </a:solidFill>
                          <a:latin typeface="Montserrat Black" pitchFamily="2" charset="77"/>
                        </a:rPr>
                        <a:t>LEVEL 3</a:t>
                      </a:r>
                    </a:p>
                  </a:txBody>
                  <a:tcPr anchor="ctr">
                    <a:solidFill>
                      <a:srgbClr val="161B6D"/>
                    </a:solidFill>
                  </a:tcPr>
                </a:tc>
                <a:tc>
                  <a:txBody>
                    <a:bodyPr/>
                    <a:lstStyle/>
                    <a:p>
                      <a:pPr algn="ctr"/>
                      <a:r>
                        <a:rPr lang="en-US" sz="3200" b="1" i="0" dirty="0">
                          <a:solidFill>
                            <a:schemeClr val="tx1"/>
                          </a:solidFill>
                          <a:latin typeface="Montserrat Black" pitchFamily="2" charset="77"/>
                        </a:rPr>
                        <a:t>PLATINUM UNLIMITED</a:t>
                      </a:r>
                    </a:p>
                  </a:txBody>
                  <a:tcPr anchor="ctr">
                    <a:solidFill>
                      <a:schemeClr val="bg2"/>
                    </a:solidFill>
                  </a:tcPr>
                </a:tc>
                <a:extLst>
                  <a:ext uri="{0D108BD9-81ED-4DB2-BD59-A6C34878D82A}">
                    <a16:rowId xmlns:a16="http://schemas.microsoft.com/office/drawing/2014/main" val="1271042294"/>
                  </a:ext>
                </a:extLst>
              </a:tr>
            </a:tbl>
          </a:graphicData>
        </a:graphic>
      </p:graphicFrame>
      <p:sp>
        <p:nvSpPr>
          <p:cNvPr id="10" name="Content Placeholder 2">
            <a:extLst>
              <a:ext uri="{FF2B5EF4-FFF2-40B4-BE49-F238E27FC236}">
                <a16:creationId xmlns:a16="http://schemas.microsoft.com/office/drawing/2014/main" id="{43214939-B1F6-ED0F-7E6D-7CFAE870A28F}"/>
              </a:ext>
            </a:extLst>
          </p:cNvPr>
          <p:cNvSpPr>
            <a:spLocks noGrp="1"/>
          </p:cNvSpPr>
          <p:nvPr>
            <p:ph idx="1"/>
          </p:nvPr>
        </p:nvSpPr>
        <p:spPr>
          <a:xfrm>
            <a:off x="649452" y="2923954"/>
            <a:ext cx="10833712" cy="2254096"/>
          </a:xfrm>
        </p:spPr>
        <p:txBody>
          <a:bodyPr>
            <a:normAutofit/>
          </a:bodyPr>
          <a:lstStyle/>
          <a:p>
            <a:pPr>
              <a:lnSpc>
                <a:spcPct val="100000"/>
              </a:lnSpc>
              <a:spcBef>
                <a:spcPts val="2200"/>
              </a:spcBef>
              <a:buClr>
                <a:srgbClr val="161B6D"/>
              </a:buClr>
              <a:buSzPct val="85000"/>
            </a:pPr>
            <a:r>
              <a:rPr lang="en-US" dirty="0">
                <a:latin typeface="Montserrat Medium" pitchFamily="2" charset="77"/>
                <a:cs typeface="Rubik" pitchFamily="2" charset="-79"/>
              </a:rPr>
              <a:t>Everything included in Silver and Gold… </a:t>
            </a:r>
            <a:r>
              <a:rPr lang="en-US" b="1" u="sng" dirty="0">
                <a:latin typeface="Montserrat ExtraBold" pitchFamily="2" charset="77"/>
                <a:cs typeface="Rubik" pitchFamily="2" charset="-79"/>
              </a:rPr>
              <a:t>Forever</a:t>
            </a:r>
            <a:r>
              <a:rPr lang="en-US" dirty="0">
                <a:latin typeface="Montserrat Medium" pitchFamily="2" charset="77"/>
                <a:cs typeface="Rubik" pitchFamily="2" charset="-79"/>
              </a:rPr>
              <a:t>!</a:t>
            </a:r>
          </a:p>
          <a:p>
            <a:pPr>
              <a:lnSpc>
                <a:spcPct val="100000"/>
              </a:lnSpc>
              <a:spcBef>
                <a:spcPts val="2200"/>
              </a:spcBef>
              <a:buClr>
                <a:srgbClr val="161B6D"/>
              </a:buClr>
              <a:buSzPct val="85000"/>
            </a:pPr>
            <a:r>
              <a:rPr lang="en-US" b="1" dirty="0">
                <a:solidFill>
                  <a:srgbClr val="000000"/>
                </a:solidFill>
                <a:effectLst/>
                <a:latin typeface="Montserrat ExtraBold" pitchFamily="2" charset="77"/>
                <a:cs typeface="Rubik" pitchFamily="2" charset="-79"/>
              </a:rPr>
              <a:t>Exclusive “Power Options” </a:t>
            </a:r>
            <a:r>
              <a:rPr lang="en-US" b="0" i="0" dirty="0">
                <a:solidFill>
                  <a:srgbClr val="000000"/>
                </a:solidFill>
                <a:effectLst/>
                <a:latin typeface="Montserrat Medium" pitchFamily="2" charset="77"/>
                <a:cs typeface="Rubik" pitchFamily="2" charset="-79"/>
              </a:rPr>
              <a:t>Bonus Feature: Options contracts  to consider for each daily play.</a:t>
            </a:r>
            <a:r>
              <a:rPr lang="en-US" dirty="0">
                <a:solidFill>
                  <a:srgbClr val="000000"/>
                </a:solidFill>
                <a:latin typeface="Montserrat Medium" pitchFamily="2" charset="77"/>
                <a:cs typeface="Rubik" pitchFamily="2" charset="-79"/>
              </a:rPr>
              <a:t> Includes 3 contracts to fit your risk tolerance..</a:t>
            </a:r>
            <a:endParaRPr lang="en-US" dirty="0">
              <a:latin typeface="Rubik" pitchFamily="2" charset="-79"/>
              <a:cs typeface="Rubik" pitchFamily="2" charset="-79"/>
            </a:endParaRPr>
          </a:p>
        </p:txBody>
      </p:sp>
      <p:sp>
        <p:nvSpPr>
          <p:cNvPr id="11" name="TextBox 10">
            <a:extLst>
              <a:ext uri="{FF2B5EF4-FFF2-40B4-BE49-F238E27FC236}">
                <a16:creationId xmlns:a16="http://schemas.microsoft.com/office/drawing/2014/main" id="{F25A087D-E0CB-3C3A-DD5B-69755A6C0F00}"/>
              </a:ext>
            </a:extLst>
          </p:cNvPr>
          <p:cNvSpPr txBox="1"/>
          <p:nvPr/>
        </p:nvSpPr>
        <p:spPr>
          <a:xfrm>
            <a:off x="6959342" y="1541721"/>
            <a:ext cx="4794418" cy="400110"/>
          </a:xfrm>
          <a:prstGeom prst="rect">
            <a:avLst/>
          </a:prstGeom>
          <a:noFill/>
        </p:spPr>
        <p:txBody>
          <a:bodyPr wrap="square" rtlCol="0">
            <a:spAutoFit/>
          </a:bodyPr>
          <a:lstStyle/>
          <a:p>
            <a:pPr algn="r"/>
            <a:r>
              <a:rPr lang="en-US" sz="2000" b="1" u="sng">
                <a:solidFill>
                  <a:srgbClr val="161B6D"/>
                </a:solidFill>
                <a:latin typeface="Montserrat Black" pitchFamily="2" charset="77"/>
              </a:rPr>
              <a:t>RETAIL PRICE: $9,997/YEAR</a:t>
            </a:r>
          </a:p>
        </p:txBody>
      </p:sp>
      <p:sp>
        <p:nvSpPr>
          <p:cNvPr id="2" name="Rounded Rectangle 1">
            <a:extLst>
              <a:ext uri="{FF2B5EF4-FFF2-40B4-BE49-F238E27FC236}">
                <a16:creationId xmlns:a16="http://schemas.microsoft.com/office/drawing/2014/main" id="{9695FBE3-3CB9-1E45-D9CD-102B400668B5}"/>
              </a:ext>
            </a:extLst>
          </p:cNvPr>
          <p:cNvSpPr/>
          <p:nvPr/>
        </p:nvSpPr>
        <p:spPr>
          <a:xfrm>
            <a:off x="1042856" y="5178050"/>
            <a:ext cx="2529685" cy="616688"/>
          </a:xfrm>
          <a:prstGeom prst="roundRect">
            <a:avLst/>
          </a:prstGeom>
          <a:solidFill>
            <a:srgbClr val="00A1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latin typeface="Montserrat ExtraBold" pitchFamily="2" charset="77"/>
              </a:rPr>
              <a:t>Conservative</a:t>
            </a:r>
          </a:p>
        </p:txBody>
      </p:sp>
      <p:sp>
        <p:nvSpPr>
          <p:cNvPr id="5" name="Rounded Rectangle 4">
            <a:extLst>
              <a:ext uri="{FF2B5EF4-FFF2-40B4-BE49-F238E27FC236}">
                <a16:creationId xmlns:a16="http://schemas.microsoft.com/office/drawing/2014/main" id="{AED5E086-C5B2-4D1D-F67E-DC2927597EE5}"/>
              </a:ext>
            </a:extLst>
          </p:cNvPr>
          <p:cNvSpPr/>
          <p:nvPr/>
        </p:nvSpPr>
        <p:spPr>
          <a:xfrm>
            <a:off x="3721828" y="5178050"/>
            <a:ext cx="2529685" cy="616688"/>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latin typeface="Montserrat ExtraBold" pitchFamily="2" charset="77"/>
              </a:rPr>
              <a:t>Moderate</a:t>
            </a:r>
          </a:p>
        </p:txBody>
      </p:sp>
      <p:sp>
        <p:nvSpPr>
          <p:cNvPr id="6" name="Rounded Rectangle 5">
            <a:extLst>
              <a:ext uri="{FF2B5EF4-FFF2-40B4-BE49-F238E27FC236}">
                <a16:creationId xmlns:a16="http://schemas.microsoft.com/office/drawing/2014/main" id="{17E075C7-CEA8-8170-0599-1C3E6B3D9AEA}"/>
              </a:ext>
            </a:extLst>
          </p:cNvPr>
          <p:cNvSpPr/>
          <p:nvPr/>
        </p:nvSpPr>
        <p:spPr>
          <a:xfrm>
            <a:off x="6414978" y="5178050"/>
            <a:ext cx="2529685" cy="616688"/>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latin typeface="Montserrat ExtraBold" pitchFamily="2" charset="77"/>
              </a:rPr>
              <a:t>Aggressive</a:t>
            </a:r>
          </a:p>
        </p:txBody>
      </p:sp>
      <p:pic>
        <p:nvPicPr>
          <p:cNvPr id="12" name="Picture 11">
            <a:extLst>
              <a:ext uri="{FF2B5EF4-FFF2-40B4-BE49-F238E27FC236}">
                <a16:creationId xmlns:a16="http://schemas.microsoft.com/office/drawing/2014/main" id="{26744935-7F73-2840-20DE-F271DBD7A1A0}"/>
              </a:ext>
            </a:extLst>
          </p:cNvPr>
          <p:cNvPicPr>
            <a:picLocks noChangeAspect="1"/>
          </p:cNvPicPr>
          <p:nvPr/>
        </p:nvPicPr>
        <p:blipFill>
          <a:blip r:embed="rId3"/>
          <a:stretch>
            <a:fillRect/>
          </a:stretch>
        </p:blipFill>
        <p:spPr>
          <a:xfrm>
            <a:off x="9069471" y="127226"/>
            <a:ext cx="1382334" cy="1423804"/>
          </a:xfrm>
          <a:prstGeom prst="rect">
            <a:avLst/>
          </a:prstGeom>
        </p:spPr>
      </p:pic>
    </p:spTree>
    <p:extLst>
      <p:ext uri="{BB962C8B-B14F-4D97-AF65-F5344CB8AC3E}">
        <p14:creationId xmlns:p14="http://schemas.microsoft.com/office/powerpoint/2010/main" val="13868993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A784720-C0DB-8E02-C30A-8B32A4A26A56}"/>
              </a:ext>
            </a:extLst>
          </p:cNvPr>
          <p:cNvSpPr txBox="1"/>
          <p:nvPr/>
        </p:nvSpPr>
        <p:spPr>
          <a:xfrm>
            <a:off x="189470" y="116533"/>
            <a:ext cx="11813060" cy="2154436"/>
          </a:xfrm>
          <a:prstGeom prst="rect">
            <a:avLst/>
          </a:prstGeom>
          <a:noFill/>
        </p:spPr>
        <p:txBody>
          <a:bodyPr wrap="square">
            <a:spAutoFit/>
          </a:bodyPr>
          <a:lstStyle/>
          <a:p>
            <a:pPr algn="ctr"/>
            <a:r>
              <a:rPr lang="en-US" sz="8000" b="1" dirty="0">
                <a:latin typeface="Montserrat ExtraBold" pitchFamily="2" charset="77"/>
                <a:cs typeface="Rubik" pitchFamily="2" charset="-79"/>
              </a:rPr>
              <a:t>MEET </a:t>
            </a:r>
            <a:r>
              <a:rPr lang="en-US" sz="8000" b="1" dirty="0">
                <a:solidFill>
                  <a:srgbClr val="16B7A7"/>
                </a:solidFill>
                <a:latin typeface="Montserrat ExtraBold" pitchFamily="2" charset="77"/>
                <a:cs typeface="Rubik" pitchFamily="2" charset="-79"/>
              </a:rPr>
              <a:t>S.A.M.</a:t>
            </a:r>
          </a:p>
          <a:p>
            <a:pPr algn="ctr"/>
            <a:r>
              <a:rPr lang="en-US" sz="5400" b="1" dirty="0">
                <a:latin typeface="Montserrat ExtraBold" pitchFamily="2" charset="77"/>
                <a:cs typeface="Rubik" pitchFamily="2" charset="-79"/>
              </a:rPr>
              <a:t>(</a:t>
            </a:r>
            <a:r>
              <a:rPr lang="en-US" sz="5400" b="1" dirty="0">
                <a:solidFill>
                  <a:srgbClr val="16B7A7"/>
                </a:solidFill>
                <a:latin typeface="Montserrat ExtraBold" pitchFamily="2" charset="77"/>
                <a:cs typeface="Rubik" pitchFamily="2" charset="-79"/>
              </a:rPr>
              <a:t>S</a:t>
            </a:r>
            <a:r>
              <a:rPr lang="en-US" sz="5400" b="1" dirty="0">
                <a:latin typeface="Montserrat ExtraBold" pitchFamily="2" charset="77"/>
                <a:cs typeface="Rubik" pitchFamily="2" charset="-79"/>
              </a:rPr>
              <a:t>tock </a:t>
            </a:r>
            <a:r>
              <a:rPr lang="en-US" sz="5400" b="1" dirty="0">
                <a:solidFill>
                  <a:srgbClr val="16B7A7"/>
                </a:solidFill>
                <a:latin typeface="Montserrat ExtraBold" pitchFamily="2" charset="77"/>
                <a:cs typeface="Rubik" pitchFamily="2" charset="-79"/>
              </a:rPr>
              <a:t>A</a:t>
            </a:r>
            <a:r>
              <a:rPr lang="en-US" sz="5400" b="1" dirty="0">
                <a:latin typeface="Montserrat ExtraBold" pitchFamily="2" charset="77"/>
                <a:cs typeface="Rubik" pitchFamily="2" charset="-79"/>
              </a:rPr>
              <a:t>cceleration </a:t>
            </a:r>
            <a:r>
              <a:rPr lang="en-US" sz="5400" b="1" dirty="0">
                <a:solidFill>
                  <a:srgbClr val="16B7A7"/>
                </a:solidFill>
                <a:latin typeface="Montserrat ExtraBold" pitchFamily="2" charset="77"/>
                <a:cs typeface="Rubik" pitchFamily="2" charset="-79"/>
              </a:rPr>
              <a:t>M</a:t>
            </a:r>
            <a:r>
              <a:rPr lang="en-US" sz="5400" b="1" dirty="0">
                <a:latin typeface="Montserrat ExtraBold" pitchFamily="2" charset="77"/>
                <a:cs typeface="Rubik" pitchFamily="2" charset="-79"/>
              </a:rPr>
              <a:t>onitor)</a:t>
            </a:r>
            <a:endParaRPr lang="en-US" sz="5400" b="1" dirty="0">
              <a:latin typeface="Montserrat ExtraBold" pitchFamily="2" charset="77"/>
            </a:endParaRPr>
          </a:p>
        </p:txBody>
      </p:sp>
      <p:pic>
        <p:nvPicPr>
          <p:cNvPr id="3" name="Picture 2">
            <a:extLst>
              <a:ext uri="{FF2B5EF4-FFF2-40B4-BE49-F238E27FC236}">
                <a16:creationId xmlns:a16="http://schemas.microsoft.com/office/drawing/2014/main" id="{14BCF36D-1071-D3CB-F35F-A40130357C92}"/>
              </a:ext>
            </a:extLst>
          </p:cNvPr>
          <p:cNvPicPr>
            <a:picLocks noChangeAspect="1"/>
          </p:cNvPicPr>
          <p:nvPr/>
        </p:nvPicPr>
        <p:blipFill>
          <a:blip r:embed="rId3"/>
          <a:stretch>
            <a:fillRect/>
          </a:stretch>
        </p:blipFill>
        <p:spPr>
          <a:xfrm>
            <a:off x="539750" y="2781300"/>
            <a:ext cx="5397500" cy="647700"/>
          </a:xfrm>
          <a:prstGeom prst="rect">
            <a:avLst/>
          </a:prstGeom>
        </p:spPr>
      </p:pic>
      <p:pic>
        <p:nvPicPr>
          <p:cNvPr id="6" name="Picture 5" descr="A black background with white text&#10;&#10;AI-generated content may be incorrect.">
            <a:extLst>
              <a:ext uri="{FF2B5EF4-FFF2-40B4-BE49-F238E27FC236}">
                <a16:creationId xmlns:a16="http://schemas.microsoft.com/office/drawing/2014/main" id="{84220CB9-A728-CAAA-B993-1E05BDCF7EBB}"/>
              </a:ext>
            </a:extLst>
          </p:cNvPr>
          <p:cNvPicPr>
            <a:picLocks noChangeAspect="1"/>
          </p:cNvPicPr>
          <p:nvPr/>
        </p:nvPicPr>
        <p:blipFill>
          <a:blip r:embed="rId4"/>
          <a:stretch>
            <a:fillRect/>
          </a:stretch>
        </p:blipFill>
        <p:spPr>
          <a:xfrm>
            <a:off x="539750" y="4723618"/>
            <a:ext cx="5346700" cy="952500"/>
          </a:xfrm>
          <a:prstGeom prst="rect">
            <a:avLst/>
          </a:prstGeom>
        </p:spPr>
      </p:pic>
      <p:pic>
        <p:nvPicPr>
          <p:cNvPr id="10" name="Picture 9">
            <a:extLst>
              <a:ext uri="{FF2B5EF4-FFF2-40B4-BE49-F238E27FC236}">
                <a16:creationId xmlns:a16="http://schemas.microsoft.com/office/drawing/2014/main" id="{08E3F070-AE91-47AD-81DC-7FA786260637}"/>
              </a:ext>
            </a:extLst>
          </p:cNvPr>
          <p:cNvPicPr>
            <a:picLocks noChangeAspect="1"/>
          </p:cNvPicPr>
          <p:nvPr/>
        </p:nvPicPr>
        <p:blipFill>
          <a:blip r:embed="rId5"/>
          <a:stretch>
            <a:fillRect/>
          </a:stretch>
        </p:blipFill>
        <p:spPr>
          <a:xfrm>
            <a:off x="539750" y="3765159"/>
            <a:ext cx="5664200" cy="622300"/>
          </a:xfrm>
          <a:prstGeom prst="rect">
            <a:avLst/>
          </a:prstGeom>
        </p:spPr>
      </p:pic>
    </p:spTree>
    <p:extLst>
      <p:ext uri="{BB962C8B-B14F-4D97-AF65-F5344CB8AC3E}">
        <p14:creationId xmlns:p14="http://schemas.microsoft.com/office/powerpoint/2010/main" val="1964153337"/>
      </p:ext>
    </p:extLst>
  </p:cSld>
  <p:clrMapOvr>
    <a:masterClrMapping/>
  </p:clrMapOvr>
  <p:extLst>
    <p:ext uri="{6950BFC3-D8DA-4A85-94F7-54DA5524770B}">
      <p188:commentRel xmlns:p188="http://schemas.microsoft.com/office/powerpoint/2018/8/main" r:id="rId2"/>
    </p:ext>
  </p:extLs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944525" y="1796901"/>
            <a:ext cx="10302949" cy="3694813"/>
          </a:xfrm>
        </p:spPr>
        <p:txBody>
          <a:bodyPr>
            <a:noAutofit/>
          </a:bodyPr>
          <a:lstStyle/>
          <a:p>
            <a:pPr algn="ctr"/>
            <a:r>
              <a:rPr lang="en-US" sz="5400" b="1" dirty="0">
                <a:latin typeface="Montserrat" pitchFamily="2" charset="77"/>
                <a:cs typeface="Rubik" pitchFamily="2" charset="-79"/>
              </a:rPr>
              <a:t>COST OF DATA…</a:t>
            </a:r>
            <a:br>
              <a:rPr lang="en-US" sz="5400" b="1" dirty="0">
                <a:latin typeface="Montserrat" pitchFamily="2" charset="77"/>
                <a:cs typeface="Rubik" pitchFamily="2" charset="-79"/>
              </a:rPr>
            </a:br>
            <a:br>
              <a:rPr lang="en-US" sz="5400" b="1" dirty="0">
                <a:latin typeface="Montserrat ExtraBold" pitchFamily="2" charset="77"/>
                <a:cs typeface="Rubik" pitchFamily="2" charset="-79"/>
              </a:rPr>
            </a:br>
            <a:r>
              <a:rPr lang="en-US" sz="6000" b="1" dirty="0">
                <a:solidFill>
                  <a:srgbClr val="161B6D"/>
                </a:solidFill>
                <a:latin typeface="Montserrat ExtraBold" pitchFamily="2" charset="77"/>
                <a:cs typeface="Rubik" pitchFamily="2" charset="-79"/>
              </a:rPr>
              <a:t>INCLUDED FOR </a:t>
            </a:r>
            <a:r>
              <a:rPr lang="en-US" sz="6000" b="1" dirty="0">
                <a:solidFill>
                  <a:srgbClr val="16B7A7"/>
                </a:solidFill>
                <a:latin typeface="Montserrat Black" pitchFamily="2" charset="77"/>
                <a:cs typeface="Rubik" pitchFamily="2" charset="-79"/>
              </a:rPr>
              <a:t>FREE</a:t>
            </a:r>
            <a:r>
              <a:rPr lang="en-US" sz="6000" b="1" dirty="0">
                <a:solidFill>
                  <a:srgbClr val="161B6D"/>
                </a:solidFill>
                <a:latin typeface="Montserrat ExtraBold" pitchFamily="2" charset="77"/>
                <a:cs typeface="Rubik" pitchFamily="2" charset="-79"/>
              </a:rPr>
              <a:t> </a:t>
            </a:r>
            <a:br>
              <a:rPr lang="en-US" sz="6000" b="1" dirty="0">
                <a:solidFill>
                  <a:srgbClr val="161B6D"/>
                </a:solidFill>
                <a:latin typeface="Montserrat ExtraBold" pitchFamily="2" charset="77"/>
                <a:cs typeface="Rubik" pitchFamily="2" charset="-79"/>
              </a:rPr>
            </a:br>
            <a:r>
              <a:rPr lang="en-US" sz="6000" b="1" dirty="0">
                <a:solidFill>
                  <a:srgbClr val="161B6D"/>
                </a:solidFill>
                <a:latin typeface="Montserrat ExtraBold" pitchFamily="2" charset="77"/>
                <a:cs typeface="Rubik" pitchFamily="2" charset="-79"/>
              </a:rPr>
              <a:t>ON ALL LEVELS!</a:t>
            </a:r>
            <a:endParaRPr lang="en-US" sz="6000" b="1" dirty="0">
              <a:solidFill>
                <a:srgbClr val="161B6D"/>
              </a:solidFill>
              <a:latin typeface="Montserrat ExtraBold" pitchFamily="2" charset="77"/>
            </a:endParaRPr>
          </a:p>
        </p:txBody>
      </p:sp>
      <p:pic>
        <p:nvPicPr>
          <p:cNvPr id="7" name="Picture 6">
            <a:extLst>
              <a:ext uri="{FF2B5EF4-FFF2-40B4-BE49-F238E27FC236}">
                <a16:creationId xmlns:a16="http://schemas.microsoft.com/office/drawing/2014/main" id="{FAB0340A-7DE3-7F0A-558D-5313DBC614B9}"/>
              </a:ext>
            </a:extLst>
          </p:cNvPr>
          <p:cNvPicPr>
            <a:picLocks noChangeAspect="1"/>
          </p:cNvPicPr>
          <p:nvPr/>
        </p:nvPicPr>
        <p:blipFill>
          <a:blip r:embed="rId2"/>
          <a:stretch>
            <a:fillRect/>
          </a:stretch>
        </p:blipFill>
        <p:spPr>
          <a:xfrm>
            <a:off x="438240" y="347331"/>
            <a:ext cx="4229453" cy="983594"/>
          </a:xfrm>
          <a:prstGeom prst="rect">
            <a:avLst/>
          </a:prstGeom>
        </p:spPr>
      </p:pic>
    </p:spTree>
    <p:extLst>
      <p:ext uri="{BB962C8B-B14F-4D97-AF65-F5344CB8AC3E}">
        <p14:creationId xmlns:p14="http://schemas.microsoft.com/office/powerpoint/2010/main" val="36419565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AB0340A-7DE3-7F0A-558D-5313DBC614B9}"/>
              </a:ext>
            </a:extLst>
          </p:cNvPr>
          <p:cNvPicPr>
            <a:picLocks noChangeAspect="1"/>
          </p:cNvPicPr>
          <p:nvPr/>
        </p:nvPicPr>
        <p:blipFill>
          <a:blip r:embed="rId2"/>
          <a:stretch>
            <a:fillRect/>
          </a:stretch>
        </p:blipFill>
        <p:spPr>
          <a:xfrm>
            <a:off x="438240" y="347331"/>
            <a:ext cx="4229453" cy="983594"/>
          </a:xfrm>
          <a:prstGeom prst="rect">
            <a:avLst/>
          </a:prstGeom>
        </p:spPr>
      </p:pic>
      <p:sp>
        <p:nvSpPr>
          <p:cNvPr id="4" name="Title 1">
            <a:extLst>
              <a:ext uri="{FF2B5EF4-FFF2-40B4-BE49-F238E27FC236}">
                <a16:creationId xmlns:a16="http://schemas.microsoft.com/office/drawing/2014/main" id="{D7E5CBB9-EC91-742B-F479-F421C48ADDD4}"/>
              </a:ext>
            </a:extLst>
          </p:cNvPr>
          <p:cNvSpPr>
            <a:spLocks noGrp="1"/>
          </p:cNvSpPr>
          <p:nvPr>
            <p:ph type="title"/>
          </p:nvPr>
        </p:nvSpPr>
        <p:spPr>
          <a:xfrm>
            <a:off x="691979" y="1523813"/>
            <a:ext cx="10993391" cy="1251247"/>
          </a:xfrm>
        </p:spPr>
        <p:txBody>
          <a:bodyPr>
            <a:normAutofit/>
          </a:bodyPr>
          <a:lstStyle/>
          <a:p>
            <a:r>
              <a:rPr lang="en-US" sz="4200" b="1" dirty="0">
                <a:solidFill>
                  <a:srgbClr val="161B6D"/>
                </a:solidFill>
                <a:latin typeface="Montserrat ExtraBold"/>
                <a:cs typeface="Rubik"/>
              </a:rPr>
              <a:t>SPECIAL EVENT MEMBER BONUSES</a:t>
            </a:r>
            <a:br>
              <a:rPr lang="en-US" sz="4400" b="1" dirty="0">
                <a:latin typeface="Montserrat ExtraBold" pitchFamily="2" charset="77"/>
                <a:cs typeface="Rubik" pitchFamily="2" charset="-79"/>
              </a:rPr>
            </a:br>
            <a:r>
              <a:rPr lang="en-US" sz="2700" b="1" dirty="0">
                <a:solidFill>
                  <a:srgbClr val="16B7A7"/>
                </a:solidFill>
                <a:latin typeface="Montserrat ExtraBold"/>
                <a:cs typeface="Rubik"/>
              </a:rPr>
              <a:t>(INCLUDED IN ALL LEVELS FOR FREE TODAY)</a:t>
            </a:r>
          </a:p>
        </p:txBody>
      </p:sp>
      <p:cxnSp>
        <p:nvCxnSpPr>
          <p:cNvPr id="5" name="Straight Connector 4">
            <a:extLst>
              <a:ext uri="{FF2B5EF4-FFF2-40B4-BE49-F238E27FC236}">
                <a16:creationId xmlns:a16="http://schemas.microsoft.com/office/drawing/2014/main" id="{0CF3A5EC-726B-F08E-F3CD-3F85DC5929F8}"/>
              </a:ext>
            </a:extLst>
          </p:cNvPr>
          <p:cNvCxnSpPr>
            <a:cxnSpLocks/>
          </p:cNvCxnSpPr>
          <p:nvPr/>
        </p:nvCxnSpPr>
        <p:spPr>
          <a:xfrm>
            <a:off x="506627" y="1619596"/>
            <a:ext cx="0" cy="988541"/>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sp>
        <p:nvSpPr>
          <p:cNvPr id="6" name="Content Placeholder 2">
            <a:extLst>
              <a:ext uri="{FF2B5EF4-FFF2-40B4-BE49-F238E27FC236}">
                <a16:creationId xmlns:a16="http://schemas.microsoft.com/office/drawing/2014/main" id="{8282BC40-29A4-93CF-AFF2-BA75A8837248}"/>
              </a:ext>
            </a:extLst>
          </p:cNvPr>
          <p:cNvSpPr>
            <a:spLocks noGrp="1"/>
          </p:cNvSpPr>
          <p:nvPr>
            <p:ph idx="1"/>
          </p:nvPr>
        </p:nvSpPr>
        <p:spPr>
          <a:xfrm>
            <a:off x="438240" y="2870789"/>
            <a:ext cx="8684493" cy="3125972"/>
          </a:xfrm>
        </p:spPr>
        <p:txBody>
          <a:bodyPr>
            <a:normAutofit fontScale="77500" lnSpcReduction="20000"/>
          </a:bodyPr>
          <a:lstStyle/>
          <a:p>
            <a:pPr>
              <a:lnSpc>
                <a:spcPct val="120000"/>
              </a:lnSpc>
              <a:spcAft>
                <a:spcPts val="1200"/>
              </a:spcAft>
              <a:buClr>
                <a:srgbClr val="161B6D"/>
              </a:buClr>
              <a:buSzPct val="85000"/>
            </a:pPr>
            <a:r>
              <a:rPr lang="en-US" b="1">
                <a:latin typeface="Montserrat ExtraBold" pitchFamily="2" charset="77"/>
                <a:cs typeface="Rubik" pitchFamily="2" charset="-79"/>
              </a:rPr>
              <a:t>Finding FAST Profits Today: </a:t>
            </a:r>
            <a:r>
              <a:rPr lang="en-US">
                <a:latin typeface="Montserrat Medium" pitchFamily="2" charset="77"/>
                <a:cs typeface="Rubik" pitchFamily="2" charset="-79"/>
              </a:rPr>
              <a:t>A Quick-Start </a:t>
            </a:r>
            <a:br>
              <a:rPr lang="en-US">
                <a:latin typeface="Montserrat Medium" pitchFamily="2" charset="77"/>
                <a:cs typeface="Rubik" pitchFamily="2" charset="-79"/>
              </a:rPr>
            </a:br>
            <a:r>
              <a:rPr lang="en-US">
                <a:latin typeface="Montserrat Medium" pitchFamily="2" charset="77"/>
                <a:cs typeface="Rubik" pitchFamily="2" charset="-79"/>
              </a:rPr>
              <a:t>Guide To Using the Daily Profits Scanner </a:t>
            </a:r>
            <a:br>
              <a:rPr lang="en-US">
                <a:latin typeface="Montserrat Medium" pitchFamily="2" charset="77"/>
                <a:cs typeface="Rubik" pitchFamily="2" charset="-79"/>
              </a:rPr>
            </a:br>
            <a:r>
              <a:rPr lang="en-US">
                <a:latin typeface="Montserrat Medium" pitchFamily="2" charset="77"/>
                <a:cs typeface="Rubik" pitchFamily="2" charset="-79"/>
              </a:rPr>
              <a:t>(Report)</a:t>
            </a:r>
          </a:p>
          <a:p>
            <a:pPr>
              <a:lnSpc>
                <a:spcPct val="120000"/>
              </a:lnSpc>
              <a:spcAft>
                <a:spcPts val="1200"/>
              </a:spcAft>
              <a:buClr>
                <a:srgbClr val="161B6D"/>
              </a:buClr>
              <a:buSzPct val="85000"/>
            </a:pPr>
            <a:r>
              <a:rPr lang="en-US" b="1">
                <a:latin typeface="Montserrat ExtraBold" pitchFamily="2" charset="77"/>
                <a:cs typeface="Rubik" pitchFamily="2" charset="-79"/>
              </a:rPr>
              <a:t>The $2.7 Million Dollar Profit System </a:t>
            </a:r>
            <a:br>
              <a:rPr lang="en-US">
                <a:latin typeface="Montserrat Medium" pitchFamily="2" charset="77"/>
                <a:cs typeface="Rubik" pitchFamily="2" charset="-79"/>
              </a:rPr>
            </a:br>
            <a:r>
              <a:rPr lang="en-US">
                <a:latin typeface="Montserrat Medium" pitchFamily="2" charset="77"/>
                <a:cs typeface="Rubik" pitchFamily="2" charset="-79"/>
              </a:rPr>
              <a:t>(Exclusive 2</a:t>
            </a:r>
            <a:r>
              <a:rPr lang="en-US" baseline="30000">
                <a:latin typeface="Montserrat Medium" pitchFamily="2" charset="77"/>
                <a:cs typeface="Rubik" pitchFamily="2" charset="-79"/>
              </a:rPr>
              <a:t>nd</a:t>
            </a:r>
            <a:r>
              <a:rPr lang="en-US">
                <a:latin typeface="Montserrat Medium" pitchFamily="2" charset="77"/>
                <a:cs typeface="Rubik" pitchFamily="2" charset="-79"/>
              </a:rPr>
              <a:t> Edition Report)</a:t>
            </a:r>
          </a:p>
          <a:p>
            <a:pPr>
              <a:lnSpc>
                <a:spcPct val="120000"/>
              </a:lnSpc>
              <a:spcAft>
                <a:spcPts val="1200"/>
              </a:spcAft>
              <a:buClr>
                <a:srgbClr val="161B6D"/>
              </a:buClr>
              <a:buSzPct val="85000"/>
            </a:pPr>
            <a:r>
              <a:rPr lang="en-US" b="1">
                <a:latin typeface="Montserrat ExtraBold" pitchFamily="2" charset="77"/>
                <a:cs typeface="Rubik" pitchFamily="2" charset="-79"/>
              </a:rPr>
              <a:t>AI Profit Finder Video Masterclass </a:t>
            </a:r>
            <a:br>
              <a:rPr lang="en-US">
                <a:latin typeface="Montserrat Medium" pitchFamily="2" charset="77"/>
                <a:cs typeface="Rubik" pitchFamily="2" charset="-79"/>
              </a:rPr>
            </a:br>
            <a:r>
              <a:rPr lang="en-US">
                <a:latin typeface="Montserrat Medium" pitchFamily="2" charset="77"/>
                <a:cs typeface="Rubik" pitchFamily="2" charset="-79"/>
              </a:rPr>
              <a:t>(3-Part Video Training)</a:t>
            </a:r>
            <a:endParaRPr lang="en-US">
              <a:latin typeface="Rubik" pitchFamily="2" charset="-79"/>
              <a:cs typeface="Rubik" pitchFamily="2" charset="-79"/>
            </a:endParaRPr>
          </a:p>
        </p:txBody>
      </p:sp>
      <p:pic>
        <p:nvPicPr>
          <p:cNvPr id="10" name="Picture 9">
            <a:extLst>
              <a:ext uri="{FF2B5EF4-FFF2-40B4-BE49-F238E27FC236}">
                <a16:creationId xmlns:a16="http://schemas.microsoft.com/office/drawing/2014/main" id="{5A49DA35-4281-9522-7566-85CE3A69DFEA}"/>
              </a:ext>
            </a:extLst>
          </p:cNvPr>
          <p:cNvPicPr>
            <a:picLocks noChangeAspect="1"/>
          </p:cNvPicPr>
          <p:nvPr/>
        </p:nvPicPr>
        <p:blipFill>
          <a:blip r:embed="rId3"/>
          <a:stretch>
            <a:fillRect/>
          </a:stretch>
        </p:blipFill>
        <p:spPr>
          <a:xfrm>
            <a:off x="7590732" y="2775060"/>
            <a:ext cx="4094638" cy="3221701"/>
          </a:xfrm>
          <a:prstGeom prst="rect">
            <a:avLst/>
          </a:prstGeom>
        </p:spPr>
      </p:pic>
    </p:spTree>
    <p:extLst>
      <p:ext uri="{BB962C8B-B14F-4D97-AF65-F5344CB8AC3E}">
        <p14:creationId xmlns:p14="http://schemas.microsoft.com/office/powerpoint/2010/main" val="393406780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AB0340A-7DE3-7F0A-558D-5313DBC614B9}"/>
              </a:ext>
            </a:extLst>
          </p:cNvPr>
          <p:cNvPicPr>
            <a:picLocks noChangeAspect="1"/>
          </p:cNvPicPr>
          <p:nvPr/>
        </p:nvPicPr>
        <p:blipFill>
          <a:blip r:embed="rId2"/>
          <a:stretch>
            <a:fillRect/>
          </a:stretch>
        </p:blipFill>
        <p:spPr>
          <a:xfrm>
            <a:off x="438240" y="347331"/>
            <a:ext cx="4229453" cy="983594"/>
          </a:xfrm>
          <a:prstGeom prst="rect">
            <a:avLst/>
          </a:prstGeom>
        </p:spPr>
      </p:pic>
      <p:sp>
        <p:nvSpPr>
          <p:cNvPr id="4" name="Title 1">
            <a:extLst>
              <a:ext uri="{FF2B5EF4-FFF2-40B4-BE49-F238E27FC236}">
                <a16:creationId xmlns:a16="http://schemas.microsoft.com/office/drawing/2014/main" id="{D7E5CBB9-EC91-742B-F479-F421C48ADDD4}"/>
              </a:ext>
            </a:extLst>
          </p:cNvPr>
          <p:cNvSpPr>
            <a:spLocks noGrp="1"/>
          </p:cNvSpPr>
          <p:nvPr>
            <p:ph type="title"/>
          </p:nvPr>
        </p:nvSpPr>
        <p:spPr>
          <a:xfrm>
            <a:off x="691979" y="1523813"/>
            <a:ext cx="11184581" cy="1251247"/>
          </a:xfrm>
        </p:spPr>
        <p:txBody>
          <a:bodyPr>
            <a:normAutofit fontScale="90000"/>
          </a:bodyPr>
          <a:lstStyle/>
          <a:p>
            <a:r>
              <a:rPr lang="en-US" sz="4200" b="1" dirty="0">
                <a:solidFill>
                  <a:srgbClr val="161B6D"/>
                </a:solidFill>
                <a:latin typeface="Montserrat ExtraBold" pitchFamily="2" charset="77"/>
                <a:cs typeface="Rubik" pitchFamily="2" charset="-79"/>
              </a:rPr>
              <a:t>Backed By Our 60-Day Credit GUARANTEE</a:t>
            </a:r>
            <a:br>
              <a:rPr lang="en-US" sz="4400" b="1" dirty="0">
                <a:solidFill>
                  <a:srgbClr val="161B6D"/>
                </a:solidFill>
                <a:latin typeface="Montserrat ExtraBold" pitchFamily="2" charset="77"/>
                <a:cs typeface="Rubik" pitchFamily="2" charset="-79"/>
              </a:rPr>
            </a:br>
            <a:r>
              <a:rPr lang="en-US" sz="2700" b="1" dirty="0">
                <a:solidFill>
                  <a:srgbClr val="16B7A7"/>
                </a:solidFill>
                <a:latin typeface="Montserrat ExtraBold" pitchFamily="2" charset="77"/>
                <a:cs typeface="Rubik" pitchFamily="2" charset="-79"/>
              </a:rPr>
              <a:t>(INCLUDED IN ALL LEVELS… TODAY)</a:t>
            </a:r>
            <a:endParaRPr lang="en-US" sz="2700" b="1" dirty="0">
              <a:solidFill>
                <a:srgbClr val="16B7A7"/>
              </a:solidFill>
              <a:latin typeface="Montserrat ExtraBold" pitchFamily="2" charset="77"/>
            </a:endParaRPr>
          </a:p>
        </p:txBody>
      </p:sp>
      <p:cxnSp>
        <p:nvCxnSpPr>
          <p:cNvPr id="5" name="Straight Connector 4">
            <a:extLst>
              <a:ext uri="{FF2B5EF4-FFF2-40B4-BE49-F238E27FC236}">
                <a16:creationId xmlns:a16="http://schemas.microsoft.com/office/drawing/2014/main" id="{0CF3A5EC-726B-F08E-F3CD-3F85DC5929F8}"/>
              </a:ext>
            </a:extLst>
          </p:cNvPr>
          <p:cNvCxnSpPr>
            <a:cxnSpLocks/>
          </p:cNvCxnSpPr>
          <p:nvPr/>
        </p:nvCxnSpPr>
        <p:spPr>
          <a:xfrm>
            <a:off x="506627" y="1619596"/>
            <a:ext cx="0" cy="988541"/>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sp>
        <p:nvSpPr>
          <p:cNvPr id="6" name="Content Placeholder 2">
            <a:extLst>
              <a:ext uri="{FF2B5EF4-FFF2-40B4-BE49-F238E27FC236}">
                <a16:creationId xmlns:a16="http://schemas.microsoft.com/office/drawing/2014/main" id="{8282BC40-29A4-93CF-AFF2-BA75A8837248}"/>
              </a:ext>
            </a:extLst>
          </p:cNvPr>
          <p:cNvSpPr>
            <a:spLocks noGrp="1"/>
          </p:cNvSpPr>
          <p:nvPr>
            <p:ph idx="1"/>
          </p:nvPr>
        </p:nvSpPr>
        <p:spPr>
          <a:xfrm>
            <a:off x="438241" y="2870789"/>
            <a:ext cx="7238466" cy="3125972"/>
          </a:xfrm>
        </p:spPr>
        <p:txBody>
          <a:bodyPr>
            <a:normAutofit fontScale="92500" lnSpcReduction="10000"/>
          </a:bodyPr>
          <a:lstStyle/>
          <a:p>
            <a:pPr marL="0" indent="0">
              <a:lnSpc>
                <a:spcPct val="120000"/>
              </a:lnSpc>
              <a:spcAft>
                <a:spcPts val="1200"/>
              </a:spcAft>
              <a:buClr>
                <a:srgbClr val="161B6D"/>
              </a:buClr>
              <a:buSzPct val="85000"/>
              <a:buNone/>
            </a:pPr>
            <a:r>
              <a:rPr lang="en-US" b="1">
                <a:latin typeface="Montserrat SemiBold" pitchFamily="2" charset="77"/>
                <a:cs typeface="Rubik" pitchFamily="2" charset="-79"/>
              </a:rPr>
              <a:t>If at any point within your first 60-days you feel that </a:t>
            </a:r>
            <a:r>
              <a:rPr lang="en-US" b="1" i="1">
                <a:latin typeface="Montserrat SemiBold" pitchFamily="2" charset="77"/>
                <a:cs typeface="Rubik" pitchFamily="2" charset="-79"/>
              </a:rPr>
              <a:t>Daily Profit Scanner </a:t>
            </a:r>
            <a:r>
              <a:rPr lang="en-US" b="1">
                <a:latin typeface="Montserrat SemiBold" pitchFamily="2" charset="77"/>
                <a:cs typeface="Rubik" pitchFamily="2" charset="-79"/>
              </a:rPr>
              <a:t>isn’t for you… simply call our VIP Concierge Squad and receive a full credit for any Monument Traders Alliance service.</a:t>
            </a:r>
          </a:p>
          <a:p>
            <a:pPr marL="0" indent="0">
              <a:lnSpc>
                <a:spcPct val="120000"/>
              </a:lnSpc>
              <a:spcAft>
                <a:spcPts val="1200"/>
              </a:spcAft>
              <a:buClr>
                <a:srgbClr val="161B6D"/>
              </a:buClr>
              <a:buSzPct val="85000"/>
              <a:buNone/>
            </a:pPr>
            <a:r>
              <a:rPr lang="en-US" b="1">
                <a:solidFill>
                  <a:srgbClr val="16B7A7"/>
                </a:solidFill>
                <a:latin typeface="Montserrat ExtraBold" pitchFamily="2" charset="77"/>
                <a:cs typeface="Rubik" pitchFamily="2" charset="-79"/>
              </a:rPr>
              <a:t>NO QUESTIONS ASKED!</a:t>
            </a:r>
            <a:endParaRPr lang="en-US">
              <a:solidFill>
                <a:srgbClr val="16B7A7"/>
              </a:solidFill>
              <a:latin typeface="Rubik" pitchFamily="2" charset="-79"/>
              <a:cs typeface="Rubik" pitchFamily="2" charset="-79"/>
            </a:endParaRPr>
          </a:p>
        </p:txBody>
      </p:sp>
      <p:pic>
        <p:nvPicPr>
          <p:cNvPr id="3" name="Picture 2">
            <a:extLst>
              <a:ext uri="{FF2B5EF4-FFF2-40B4-BE49-F238E27FC236}">
                <a16:creationId xmlns:a16="http://schemas.microsoft.com/office/drawing/2014/main" id="{BC8D4D15-D4F5-5E0B-2756-0F09B8DA537E}"/>
              </a:ext>
            </a:extLst>
          </p:cNvPr>
          <p:cNvPicPr>
            <a:picLocks noChangeAspect="1"/>
          </p:cNvPicPr>
          <p:nvPr/>
        </p:nvPicPr>
        <p:blipFill>
          <a:blip r:embed="rId3"/>
          <a:stretch>
            <a:fillRect/>
          </a:stretch>
        </p:blipFill>
        <p:spPr>
          <a:xfrm>
            <a:off x="8477421" y="2673241"/>
            <a:ext cx="3022600" cy="2819400"/>
          </a:xfrm>
          <a:prstGeom prst="rect">
            <a:avLst/>
          </a:prstGeom>
        </p:spPr>
      </p:pic>
    </p:spTree>
    <p:extLst>
      <p:ext uri="{BB962C8B-B14F-4D97-AF65-F5344CB8AC3E}">
        <p14:creationId xmlns:p14="http://schemas.microsoft.com/office/powerpoint/2010/main" val="152672527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AB0340A-7DE3-7F0A-558D-5313DBC614B9}"/>
              </a:ext>
            </a:extLst>
          </p:cNvPr>
          <p:cNvPicPr>
            <a:picLocks noChangeAspect="1"/>
          </p:cNvPicPr>
          <p:nvPr/>
        </p:nvPicPr>
        <p:blipFill>
          <a:blip r:embed="rId3"/>
          <a:stretch>
            <a:fillRect/>
          </a:stretch>
        </p:blipFill>
        <p:spPr>
          <a:xfrm>
            <a:off x="438240" y="347331"/>
            <a:ext cx="4229453" cy="983594"/>
          </a:xfrm>
          <a:prstGeom prst="rect">
            <a:avLst/>
          </a:prstGeom>
        </p:spPr>
      </p:pic>
      <p:sp>
        <p:nvSpPr>
          <p:cNvPr id="4" name="Title 1">
            <a:extLst>
              <a:ext uri="{FF2B5EF4-FFF2-40B4-BE49-F238E27FC236}">
                <a16:creationId xmlns:a16="http://schemas.microsoft.com/office/drawing/2014/main" id="{D7E5CBB9-EC91-742B-F479-F421C48ADDD4}"/>
              </a:ext>
            </a:extLst>
          </p:cNvPr>
          <p:cNvSpPr>
            <a:spLocks noGrp="1"/>
          </p:cNvSpPr>
          <p:nvPr>
            <p:ph type="title"/>
          </p:nvPr>
        </p:nvSpPr>
        <p:spPr>
          <a:xfrm>
            <a:off x="691979" y="1523813"/>
            <a:ext cx="11184581" cy="1251247"/>
          </a:xfrm>
        </p:spPr>
        <p:txBody>
          <a:bodyPr>
            <a:normAutofit/>
          </a:bodyPr>
          <a:lstStyle/>
          <a:p>
            <a:r>
              <a:rPr lang="en-US" sz="4000" b="1">
                <a:solidFill>
                  <a:srgbClr val="161B6D"/>
                </a:solidFill>
                <a:latin typeface="Montserrat ExtraBold" pitchFamily="2" charset="77"/>
              </a:rPr>
              <a:t>S.A.M. IS THE ULTIMATE WAY TO “FLY ON YOUR OWN”!</a:t>
            </a:r>
          </a:p>
        </p:txBody>
      </p:sp>
      <p:cxnSp>
        <p:nvCxnSpPr>
          <p:cNvPr id="5" name="Straight Connector 4">
            <a:extLst>
              <a:ext uri="{FF2B5EF4-FFF2-40B4-BE49-F238E27FC236}">
                <a16:creationId xmlns:a16="http://schemas.microsoft.com/office/drawing/2014/main" id="{0CF3A5EC-726B-F08E-F3CD-3F85DC5929F8}"/>
              </a:ext>
            </a:extLst>
          </p:cNvPr>
          <p:cNvCxnSpPr>
            <a:cxnSpLocks/>
          </p:cNvCxnSpPr>
          <p:nvPr/>
        </p:nvCxnSpPr>
        <p:spPr>
          <a:xfrm>
            <a:off x="506627" y="1619596"/>
            <a:ext cx="0" cy="988541"/>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FDD11712-3CCE-552D-E989-2188E5743A7B}"/>
              </a:ext>
            </a:extLst>
          </p:cNvPr>
          <p:cNvGrpSpPr/>
          <p:nvPr/>
        </p:nvGrpSpPr>
        <p:grpSpPr>
          <a:xfrm>
            <a:off x="438240" y="2861709"/>
            <a:ext cx="11184572" cy="2901133"/>
            <a:chOff x="861847" y="1870841"/>
            <a:chExt cx="5455901" cy="1495067"/>
          </a:xfrm>
          <a:solidFill>
            <a:schemeClr val="tx1">
              <a:lumMod val="75000"/>
              <a:lumOff val="25000"/>
            </a:schemeClr>
          </a:solidFill>
        </p:grpSpPr>
        <p:sp>
          <p:nvSpPr>
            <p:cNvPr id="10" name="Round Diagonal Corner Rectangle 9">
              <a:extLst>
                <a:ext uri="{FF2B5EF4-FFF2-40B4-BE49-F238E27FC236}">
                  <a16:creationId xmlns:a16="http://schemas.microsoft.com/office/drawing/2014/main" id="{DF8CC365-7798-5DF7-8CF9-23331A0D10A7}"/>
                </a:ext>
              </a:extLst>
            </p:cNvPr>
            <p:cNvSpPr/>
            <p:nvPr/>
          </p:nvSpPr>
          <p:spPr>
            <a:xfrm>
              <a:off x="861847" y="1870841"/>
              <a:ext cx="5455901" cy="1495067"/>
            </a:xfrm>
            <a:prstGeom prst="round2DiagRect">
              <a:avLst/>
            </a:prstGeom>
            <a:solidFill>
              <a:schemeClr val="tx1">
                <a:lumMod val="85000"/>
                <a:lumOff val="15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708947A3-76E3-8C68-D923-12562EE3C670}"/>
                </a:ext>
              </a:extLst>
            </p:cNvPr>
            <p:cNvSpPr txBox="1"/>
            <p:nvPr/>
          </p:nvSpPr>
          <p:spPr>
            <a:xfrm>
              <a:off x="1296399" y="1979774"/>
              <a:ext cx="1103369" cy="158609"/>
            </a:xfrm>
            <a:prstGeom prst="rect">
              <a:avLst/>
            </a:prstGeom>
            <a:noFill/>
          </p:spPr>
          <p:txBody>
            <a:bodyPr wrap="square" rtlCol="0">
              <a:spAutoFit/>
            </a:bodyPr>
            <a:lstStyle/>
            <a:p>
              <a:r>
                <a:rPr lang="en-US" sz="1400" b="1" err="1">
                  <a:solidFill>
                    <a:schemeClr val="accent2"/>
                  </a:solidFill>
                  <a:latin typeface="Montserrat ExtraBold" pitchFamily="2" charset="77"/>
                </a:rPr>
                <a:t>QuintonE</a:t>
              </a:r>
              <a:r>
                <a:rPr lang="en-US" sz="1400" b="1">
                  <a:solidFill>
                    <a:srgbClr val="FFC000"/>
                  </a:solidFill>
                  <a:latin typeface="Montserrat ExtraBold" pitchFamily="2" charset="77"/>
                </a:rPr>
                <a:t> </a:t>
              </a:r>
              <a:r>
                <a:rPr lang="en-US" sz="1400" b="1">
                  <a:solidFill>
                    <a:schemeClr val="bg1"/>
                  </a:solidFill>
                  <a:latin typeface="Montserrat SemiBold" pitchFamily="2" charset="77"/>
                </a:rPr>
                <a:t>at 2:09 PM</a:t>
              </a:r>
            </a:p>
          </p:txBody>
        </p:sp>
        <p:sp>
          <p:nvSpPr>
            <p:cNvPr id="12" name="TextBox 11">
              <a:extLst>
                <a:ext uri="{FF2B5EF4-FFF2-40B4-BE49-F238E27FC236}">
                  <a16:creationId xmlns:a16="http://schemas.microsoft.com/office/drawing/2014/main" id="{73F5C108-1882-C64C-870E-7FD333EEF385}"/>
                </a:ext>
              </a:extLst>
            </p:cNvPr>
            <p:cNvSpPr txBox="1"/>
            <p:nvPr/>
          </p:nvSpPr>
          <p:spPr>
            <a:xfrm>
              <a:off x="1019503" y="2259088"/>
              <a:ext cx="5209377" cy="999238"/>
            </a:xfrm>
            <a:prstGeom prst="rect">
              <a:avLst/>
            </a:prstGeom>
            <a:noFill/>
          </p:spPr>
          <p:txBody>
            <a:bodyPr wrap="square" rtlCol="0">
              <a:spAutoFit/>
            </a:bodyPr>
            <a:lstStyle/>
            <a:p>
              <a:r>
                <a:rPr lang="en-US" sz="2000" dirty="0">
                  <a:solidFill>
                    <a:schemeClr val="bg1"/>
                  </a:solidFill>
                  <a:latin typeface="Montserrat" pitchFamily="2" charset="77"/>
                </a:rPr>
                <a:t>Nate, </a:t>
              </a:r>
              <a:r>
                <a:rPr lang="en-US" sz="2000" b="1" dirty="0">
                  <a:solidFill>
                    <a:srgbClr val="16B7A7"/>
                  </a:solidFill>
                  <a:latin typeface="Montserrat Black" pitchFamily="2" charset="77"/>
                </a:rPr>
                <a:t>thanks personally for all the wins since Oct</a:t>
              </a:r>
              <a:r>
                <a:rPr lang="en-US" sz="2000" dirty="0">
                  <a:solidFill>
                    <a:schemeClr val="bg1"/>
                  </a:solidFill>
                  <a:latin typeface="Montserrat" pitchFamily="2" charset="77"/>
                </a:rPr>
                <a:t> when I started, what a wild time to start. The real win is the invaluable training you receive. The start has been great. What I have learned is there is no down time for you other than those small breaks. You literally treat us so well, like another family. Therefore, </a:t>
              </a:r>
              <a:r>
                <a:rPr lang="en-US" sz="2000" b="1" dirty="0">
                  <a:solidFill>
                    <a:srgbClr val="16B7A7"/>
                  </a:solidFill>
                  <a:latin typeface="Montserrat Black" pitchFamily="2" charset="77"/>
                </a:rPr>
                <a:t>you need to continue to kick us out of the nest so we can fly on our own</a:t>
              </a:r>
              <a:r>
                <a:rPr lang="en-US" sz="2000" dirty="0">
                  <a:solidFill>
                    <a:schemeClr val="bg1"/>
                  </a:solidFill>
                  <a:latin typeface="Montserrat" pitchFamily="2" charset="77"/>
                </a:rPr>
                <a:t>. And the mental training is your services secret weapon. Thx Q.</a:t>
              </a:r>
              <a:endParaRPr lang="en-US" sz="2000" dirty="0">
                <a:solidFill>
                  <a:srgbClr val="16B7A7"/>
                </a:solidFill>
                <a:latin typeface="Montserrat" pitchFamily="2" charset="77"/>
              </a:endParaRPr>
            </a:p>
          </p:txBody>
        </p:sp>
      </p:grpSp>
      <p:pic>
        <p:nvPicPr>
          <p:cNvPr id="14" name="Picture 13">
            <a:extLst>
              <a:ext uri="{FF2B5EF4-FFF2-40B4-BE49-F238E27FC236}">
                <a16:creationId xmlns:a16="http://schemas.microsoft.com/office/drawing/2014/main" id="{6CB37761-6FDE-5204-9341-300F5BDF27AD}"/>
              </a:ext>
            </a:extLst>
          </p:cNvPr>
          <p:cNvPicPr>
            <a:picLocks noChangeAspect="1"/>
          </p:cNvPicPr>
          <p:nvPr/>
        </p:nvPicPr>
        <p:blipFill>
          <a:blip r:embed="rId4"/>
          <a:stretch>
            <a:fillRect/>
          </a:stretch>
        </p:blipFill>
        <p:spPr>
          <a:xfrm>
            <a:off x="761434" y="3052066"/>
            <a:ext cx="567636" cy="354269"/>
          </a:xfrm>
          <a:prstGeom prst="rect">
            <a:avLst/>
          </a:prstGeom>
        </p:spPr>
      </p:pic>
    </p:spTree>
    <p:extLst>
      <p:ext uri="{BB962C8B-B14F-4D97-AF65-F5344CB8AC3E}">
        <p14:creationId xmlns:p14="http://schemas.microsoft.com/office/powerpoint/2010/main" val="3366387375"/>
      </p:ext>
    </p:extLst>
  </p:cSld>
  <p:clrMapOvr>
    <a:masterClrMapping/>
  </p:clrMapOvr>
  <p:extLst>
    <p:ext uri="{6950BFC3-D8DA-4A85-94F7-54DA5524770B}">
      <p188:commentRel xmlns:p188="http://schemas.microsoft.com/office/powerpoint/2018/8/main" r:id="rId2"/>
    </p:ext>
  </p:extLs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AB0340A-7DE3-7F0A-558D-5313DBC614B9}"/>
              </a:ext>
            </a:extLst>
          </p:cNvPr>
          <p:cNvPicPr>
            <a:picLocks noChangeAspect="1"/>
          </p:cNvPicPr>
          <p:nvPr/>
        </p:nvPicPr>
        <p:blipFill>
          <a:blip r:embed="rId3"/>
          <a:stretch>
            <a:fillRect/>
          </a:stretch>
        </p:blipFill>
        <p:spPr>
          <a:xfrm>
            <a:off x="438240" y="347331"/>
            <a:ext cx="4229453" cy="983594"/>
          </a:xfrm>
          <a:prstGeom prst="rect">
            <a:avLst/>
          </a:prstGeom>
        </p:spPr>
      </p:pic>
      <p:sp>
        <p:nvSpPr>
          <p:cNvPr id="2" name="Title 1">
            <a:extLst>
              <a:ext uri="{FF2B5EF4-FFF2-40B4-BE49-F238E27FC236}">
                <a16:creationId xmlns:a16="http://schemas.microsoft.com/office/drawing/2014/main" id="{62C6826F-7E42-5E24-E44D-57B011CDD64E}"/>
              </a:ext>
            </a:extLst>
          </p:cNvPr>
          <p:cNvSpPr txBox="1">
            <a:spLocks/>
          </p:cNvSpPr>
          <p:nvPr/>
        </p:nvSpPr>
        <p:spPr>
          <a:xfrm>
            <a:off x="713245" y="1438749"/>
            <a:ext cx="11271918" cy="96569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solidFill>
                  <a:srgbClr val="161B6D"/>
                </a:solidFill>
                <a:latin typeface="Montserrat ExtraBold" pitchFamily="2" charset="77"/>
                <a:cs typeface="Rubik" pitchFamily="2" charset="-79"/>
              </a:rPr>
              <a:t>NORMAL RETAIL PRICE: </a:t>
            </a:r>
            <a:r>
              <a:rPr lang="en-US" b="1">
                <a:solidFill>
                  <a:srgbClr val="16B7A7"/>
                </a:solidFill>
                <a:latin typeface="Montserrat Black" pitchFamily="2" charset="77"/>
                <a:cs typeface="Rubik" pitchFamily="2" charset="-79"/>
              </a:rPr>
              <a:t>$9,997</a:t>
            </a:r>
            <a:endParaRPr lang="en-US" b="1">
              <a:solidFill>
                <a:srgbClr val="16B7A7"/>
              </a:solidFill>
              <a:latin typeface="Montserrat Black" pitchFamily="2" charset="77"/>
            </a:endParaRPr>
          </a:p>
        </p:txBody>
      </p:sp>
      <p:cxnSp>
        <p:nvCxnSpPr>
          <p:cNvPr id="3" name="Straight Connector 2">
            <a:extLst>
              <a:ext uri="{FF2B5EF4-FFF2-40B4-BE49-F238E27FC236}">
                <a16:creationId xmlns:a16="http://schemas.microsoft.com/office/drawing/2014/main" id="{0511AAD4-DBA8-562C-F7F4-9603B1199257}"/>
              </a:ext>
            </a:extLst>
          </p:cNvPr>
          <p:cNvCxnSpPr/>
          <p:nvPr/>
        </p:nvCxnSpPr>
        <p:spPr>
          <a:xfrm>
            <a:off x="478466" y="1552429"/>
            <a:ext cx="0" cy="642552"/>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F74FE75B-AFF3-5DEE-91A6-C228DB4D50B5}"/>
              </a:ext>
            </a:extLst>
          </p:cNvPr>
          <p:cNvPicPr>
            <a:picLocks noChangeAspect="1"/>
          </p:cNvPicPr>
          <p:nvPr/>
        </p:nvPicPr>
        <p:blipFill>
          <a:blip r:embed="rId4"/>
          <a:stretch>
            <a:fillRect/>
          </a:stretch>
        </p:blipFill>
        <p:spPr>
          <a:xfrm>
            <a:off x="2815229" y="2404445"/>
            <a:ext cx="6561542" cy="3555283"/>
          </a:xfrm>
          <a:prstGeom prst="rect">
            <a:avLst/>
          </a:prstGeom>
        </p:spPr>
      </p:pic>
      <p:sp>
        <p:nvSpPr>
          <p:cNvPr id="16" name="Round Diagonal Corner Rectangle 15">
            <a:extLst>
              <a:ext uri="{FF2B5EF4-FFF2-40B4-BE49-F238E27FC236}">
                <a16:creationId xmlns:a16="http://schemas.microsoft.com/office/drawing/2014/main" id="{D6CF154D-0BC1-E8F6-8C10-80C2820A964A}"/>
              </a:ext>
            </a:extLst>
          </p:cNvPr>
          <p:cNvSpPr/>
          <p:nvPr/>
        </p:nvSpPr>
        <p:spPr>
          <a:xfrm>
            <a:off x="6777722" y="276869"/>
            <a:ext cx="4976038" cy="767399"/>
          </a:xfrm>
          <a:prstGeom prst="round2DiagRect">
            <a:avLst/>
          </a:prstGeom>
          <a:solidFill>
            <a:schemeClr val="accent2"/>
          </a:solidFill>
          <a:ln>
            <a:noFill/>
          </a:ln>
          <a:effectLst>
            <a:outerShdw blurRad="425765" dist="38100" dir="8580000" sx="101000" sy="101000" algn="tl" rotWithShape="0">
              <a:prstClr val="black">
                <a:alpha val="4329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latin typeface="Montserrat ExtraBold" pitchFamily="2" charset="77"/>
              </a:rPr>
              <a:t>SPECIAL EVENT DEAL</a:t>
            </a:r>
          </a:p>
        </p:txBody>
      </p:sp>
    </p:spTree>
    <p:extLst>
      <p:ext uri="{BB962C8B-B14F-4D97-AF65-F5344CB8AC3E}">
        <p14:creationId xmlns:p14="http://schemas.microsoft.com/office/powerpoint/2010/main" val="63439504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 name="Table 25">
            <a:extLst>
              <a:ext uri="{FF2B5EF4-FFF2-40B4-BE49-F238E27FC236}">
                <a16:creationId xmlns:a16="http://schemas.microsoft.com/office/drawing/2014/main" id="{456FF3CF-4804-CFA7-54F0-2A2E1274A47E}"/>
              </a:ext>
            </a:extLst>
          </p:cNvPr>
          <p:cNvGraphicFramePr>
            <a:graphicFrameLocks noGrp="1"/>
          </p:cNvGraphicFramePr>
          <p:nvPr>
            <p:extLst>
              <p:ext uri="{D42A27DB-BD31-4B8C-83A1-F6EECF244321}">
                <p14:modId xmlns:p14="http://schemas.microsoft.com/office/powerpoint/2010/main" val="3381060907"/>
              </p:ext>
            </p:extLst>
          </p:nvPr>
        </p:nvGraphicFramePr>
        <p:xfrm>
          <a:off x="9027140" y="4306360"/>
          <a:ext cx="2950674" cy="1631376"/>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2950674">
                  <a:extLst>
                    <a:ext uri="{9D8B030D-6E8A-4147-A177-3AD203B41FA5}">
                      <a16:colId xmlns:a16="http://schemas.microsoft.com/office/drawing/2014/main" val="1845963555"/>
                    </a:ext>
                  </a:extLst>
                </a:gridCol>
              </a:tblGrid>
              <a:tr h="555056">
                <a:tc>
                  <a:txBody>
                    <a:bodyPr/>
                    <a:lstStyle/>
                    <a:p>
                      <a:pPr algn="ctr"/>
                      <a:r>
                        <a:rPr lang="en-US" sz="1800" b="1" i="0">
                          <a:solidFill>
                            <a:schemeClr val="tx1"/>
                          </a:solidFill>
                          <a:latin typeface="Montserrat" pitchFamily="2" charset="77"/>
                        </a:rPr>
                        <a:t>PLATINUM UNLIMITED</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96910520"/>
                  </a:ext>
                </a:extLst>
              </a:tr>
              <a:tr h="10763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i="0">
                          <a:solidFill>
                            <a:schemeClr val="bg1"/>
                          </a:solidFill>
                          <a:latin typeface="Montserrat Black" pitchFamily="2" charset="77"/>
                        </a:rPr>
                        <a:t>$2,997 </a:t>
                      </a:r>
                      <a:r>
                        <a:rPr lang="en-US" sz="1600" b="1" i="0">
                          <a:solidFill>
                            <a:schemeClr val="bg1"/>
                          </a:solidFill>
                          <a:latin typeface="Montserrat Black" pitchFamily="2" charset="77"/>
                        </a:rPr>
                        <a:t>ONE-TIME!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i="0">
                          <a:solidFill>
                            <a:schemeClr val="bg1">
                              <a:lumMod val="95000"/>
                            </a:schemeClr>
                          </a:solidFill>
                          <a:latin typeface="Montserrat Black" pitchFamily="2" charset="77"/>
                        </a:rPr>
                        <a:t>+ $199 annual maintenance fee </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161B6D"/>
                    </a:solidFill>
                  </a:tcPr>
                </a:tc>
                <a:extLst>
                  <a:ext uri="{0D108BD9-81ED-4DB2-BD59-A6C34878D82A}">
                    <a16:rowId xmlns:a16="http://schemas.microsoft.com/office/drawing/2014/main" val="3725739377"/>
                  </a:ext>
                </a:extLst>
              </a:tr>
            </a:tbl>
          </a:graphicData>
        </a:graphic>
      </p:graphicFrame>
      <p:sp>
        <p:nvSpPr>
          <p:cNvPr id="2" name="Rectangle 1">
            <a:extLst>
              <a:ext uri="{FF2B5EF4-FFF2-40B4-BE49-F238E27FC236}">
                <a16:creationId xmlns:a16="http://schemas.microsoft.com/office/drawing/2014/main" id="{C0C6C316-E615-C191-12CE-B5037CB6D4FE}"/>
              </a:ext>
            </a:extLst>
          </p:cNvPr>
          <p:cNvSpPr/>
          <p:nvPr/>
        </p:nvSpPr>
        <p:spPr>
          <a:xfrm>
            <a:off x="0" y="0"/>
            <a:ext cx="12192000" cy="53208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D2B11C4-8AEF-78E0-BF96-3EC4B8A0A376}"/>
              </a:ext>
            </a:extLst>
          </p:cNvPr>
          <p:cNvSpPr txBox="1"/>
          <p:nvPr/>
        </p:nvSpPr>
        <p:spPr>
          <a:xfrm>
            <a:off x="320511" y="56559"/>
            <a:ext cx="11462994" cy="461665"/>
          </a:xfrm>
          <a:prstGeom prst="rect">
            <a:avLst/>
          </a:prstGeom>
          <a:noFill/>
        </p:spPr>
        <p:txBody>
          <a:bodyPr wrap="square" rtlCol="0">
            <a:spAutoFit/>
          </a:bodyPr>
          <a:lstStyle/>
          <a:p>
            <a:pPr algn="ctr"/>
            <a:r>
              <a:rPr lang="en-US" sz="2400" b="1" dirty="0">
                <a:latin typeface="Montserrat ExtraBold" pitchFamily="2" charset="77"/>
              </a:rPr>
              <a:t>SPECIAL EVENT DEAL</a:t>
            </a:r>
          </a:p>
        </p:txBody>
      </p:sp>
      <p:sp>
        <p:nvSpPr>
          <p:cNvPr id="13" name="Content Placeholder 2">
            <a:extLst>
              <a:ext uri="{FF2B5EF4-FFF2-40B4-BE49-F238E27FC236}">
                <a16:creationId xmlns:a16="http://schemas.microsoft.com/office/drawing/2014/main" id="{A2900A9F-84A5-E019-396D-46EFEF3E9B86}"/>
              </a:ext>
            </a:extLst>
          </p:cNvPr>
          <p:cNvSpPr>
            <a:spLocks noGrp="1"/>
          </p:cNvSpPr>
          <p:nvPr>
            <p:ph idx="1"/>
          </p:nvPr>
        </p:nvSpPr>
        <p:spPr>
          <a:xfrm>
            <a:off x="320511" y="4080139"/>
            <a:ext cx="7894490" cy="1857597"/>
          </a:xfrm>
        </p:spPr>
        <p:txBody>
          <a:bodyPr>
            <a:normAutofit/>
          </a:bodyPr>
          <a:lstStyle/>
          <a:p>
            <a:pPr>
              <a:lnSpc>
                <a:spcPct val="120000"/>
              </a:lnSpc>
              <a:spcBef>
                <a:spcPts val="800"/>
              </a:spcBef>
              <a:spcAft>
                <a:spcPts val="400"/>
              </a:spcAft>
              <a:buClr>
                <a:srgbClr val="161B6D"/>
              </a:buClr>
              <a:buSzPct val="85000"/>
            </a:pPr>
            <a:r>
              <a:rPr lang="en-US" sz="2600" b="1" dirty="0">
                <a:latin typeface="Montserrat SemiBold" pitchFamily="2" charset="77"/>
                <a:cs typeface="Rubik" pitchFamily="2" charset="-79"/>
              </a:rPr>
              <a:t>Take an additional $500 off TODAY ONLY </a:t>
            </a:r>
            <a:br>
              <a:rPr lang="en-US" sz="2600" b="1" dirty="0">
                <a:latin typeface="Montserrat SemiBold" pitchFamily="2" charset="77"/>
                <a:cs typeface="Rubik" pitchFamily="2" charset="-79"/>
              </a:rPr>
            </a:br>
            <a:r>
              <a:rPr lang="en-US" sz="2600" b="1" dirty="0">
                <a:latin typeface="Montserrat SemiBold" pitchFamily="2" charset="77"/>
                <a:cs typeface="Rubik" pitchFamily="2" charset="-79"/>
              </a:rPr>
              <a:t>with discount code “</a:t>
            </a:r>
            <a:r>
              <a:rPr lang="en-US" sz="2600" b="1" dirty="0">
                <a:solidFill>
                  <a:srgbClr val="16B7A7"/>
                </a:solidFill>
                <a:latin typeface="Montserrat ExtraBold" pitchFamily="2" charset="77"/>
                <a:cs typeface="Rubik" pitchFamily="2" charset="-79"/>
              </a:rPr>
              <a:t>SAM500</a:t>
            </a:r>
            <a:r>
              <a:rPr lang="en-US" sz="2600" b="1" dirty="0">
                <a:latin typeface="Montserrat SemiBold" pitchFamily="2" charset="77"/>
                <a:cs typeface="Rubik" pitchFamily="2" charset="-79"/>
              </a:rPr>
              <a:t>”</a:t>
            </a:r>
          </a:p>
          <a:p>
            <a:pPr>
              <a:lnSpc>
                <a:spcPct val="120000"/>
              </a:lnSpc>
              <a:spcBef>
                <a:spcPts val="800"/>
              </a:spcBef>
              <a:spcAft>
                <a:spcPts val="400"/>
              </a:spcAft>
              <a:buClr>
                <a:srgbClr val="161B6D"/>
              </a:buClr>
              <a:buSzPct val="85000"/>
            </a:pPr>
            <a:r>
              <a:rPr lang="en-US" sz="2600" b="1" dirty="0">
                <a:latin typeface="Montserrat SemiBold" pitchFamily="2" charset="77"/>
                <a:cs typeface="Rubik" pitchFamily="2" charset="-79"/>
              </a:rPr>
              <a:t>Backed By 60-Day Credit Guarantee</a:t>
            </a:r>
          </a:p>
        </p:txBody>
      </p:sp>
      <p:pic>
        <p:nvPicPr>
          <p:cNvPr id="9" name="Picture 8">
            <a:extLst>
              <a:ext uri="{FF2B5EF4-FFF2-40B4-BE49-F238E27FC236}">
                <a16:creationId xmlns:a16="http://schemas.microsoft.com/office/drawing/2014/main" id="{6CBAF21F-DFF6-A4F0-D01D-AE478C52C33B}"/>
              </a:ext>
            </a:extLst>
          </p:cNvPr>
          <p:cNvPicPr>
            <a:picLocks noChangeAspect="1"/>
          </p:cNvPicPr>
          <p:nvPr/>
        </p:nvPicPr>
        <p:blipFill>
          <a:blip r:embed="rId3"/>
          <a:stretch>
            <a:fillRect/>
          </a:stretch>
        </p:blipFill>
        <p:spPr>
          <a:xfrm>
            <a:off x="320511" y="2229750"/>
            <a:ext cx="2862689" cy="665742"/>
          </a:xfrm>
          <a:prstGeom prst="rect">
            <a:avLst/>
          </a:prstGeom>
        </p:spPr>
      </p:pic>
      <p:pic>
        <p:nvPicPr>
          <p:cNvPr id="10" name="Picture 9">
            <a:extLst>
              <a:ext uri="{FF2B5EF4-FFF2-40B4-BE49-F238E27FC236}">
                <a16:creationId xmlns:a16="http://schemas.microsoft.com/office/drawing/2014/main" id="{C91E66A6-ED7A-D171-2EC2-4C1798989566}"/>
              </a:ext>
            </a:extLst>
          </p:cNvPr>
          <p:cNvPicPr>
            <a:picLocks noChangeAspect="1"/>
          </p:cNvPicPr>
          <p:nvPr/>
        </p:nvPicPr>
        <p:blipFill>
          <a:blip r:embed="rId4"/>
          <a:stretch>
            <a:fillRect/>
          </a:stretch>
        </p:blipFill>
        <p:spPr>
          <a:xfrm>
            <a:off x="3295846" y="987903"/>
            <a:ext cx="5378460" cy="2914246"/>
          </a:xfrm>
          <a:prstGeom prst="rect">
            <a:avLst/>
          </a:prstGeom>
        </p:spPr>
      </p:pic>
      <p:sp>
        <p:nvSpPr>
          <p:cNvPr id="11" name="Rectangle 10">
            <a:extLst>
              <a:ext uri="{FF2B5EF4-FFF2-40B4-BE49-F238E27FC236}">
                <a16:creationId xmlns:a16="http://schemas.microsoft.com/office/drawing/2014/main" id="{DEB6A39B-73B9-6B0D-B7ED-5C2E51124175}"/>
              </a:ext>
            </a:extLst>
          </p:cNvPr>
          <p:cNvSpPr/>
          <p:nvPr/>
        </p:nvSpPr>
        <p:spPr>
          <a:xfrm>
            <a:off x="0" y="6115726"/>
            <a:ext cx="12192000" cy="742274"/>
          </a:xfrm>
          <a:prstGeom prst="rect">
            <a:avLst/>
          </a:prstGeom>
          <a:solidFill>
            <a:srgbClr val="161B6D"/>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2000" b="1">
                <a:latin typeface="Montserrat SemiBold" pitchFamily="2" charset="77"/>
              </a:rPr>
              <a:t>Click the button below or call </a:t>
            </a:r>
            <a:r>
              <a:rPr lang="en-US" sz="2000" b="1">
                <a:latin typeface="Montserrat ExtraBold" pitchFamily="2" charset="77"/>
              </a:rPr>
              <a:t>888.215.5311</a:t>
            </a:r>
            <a:r>
              <a:rPr lang="en-US" sz="2000" b="1">
                <a:latin typeface="Montserrat SemiBold" pitchFamily="2" charset="77"/>
              </a:rPr>
              <a:t> to order by phone or ask questions!</a:t>
            </a:r>
          </a:p>
        </p:txBody>
      </p:sp>
      <p:graphicFrame>
        <p:nvGraphicFramePr>
          <p:cNvPr id="14" name="Table 13">
            <a:extLst>
              <a:ext uri="{FF2B5EF4-FFF2-40B4-BE49-F238E27FC236}">
                <a16:creationId xmlns:a16="http://schemas.microsoft.com/office/drawing/2014/main" id="{15189A97-5120-F565-00F0-913DB27B4F70}"/>
              </a:ext>
            </a:extLst>
          </p:cNvPr>
          <p:cNvGraphicFramePr>
            <a:graphicFrameLocks noGrp="1"/>
          </p:cNvGraphicFramePr>
          <p:nvPr>
            <p:extLst>
              <p:ext uri="{D42A27DB-BD31-4B8C-83A1-F6EECF244321}">
                <p14:modId xmlns:p14="http://schemas.microsoft.com/office/powerpoint/2010/main" val="3110293737"/>
              </p:ext>
            </p:extLst>
          </p:nvPr>
        </p:nvGraphicFramePr>
        <p:xfrm>
          <a:off x="9048406" y="822437"/>
          <a:ext cx="2950674" cy="1631376"/>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2950674">
                  <a:extLst>
                    <a:ext uri="{9D8B030D-6E8A-4147-A177-3AD203B41FA5}">
                      <a16:colId xmlns:a16="http://schemas.microsoft.com/office/drawing/2014/main" val="1845963555"/>
                    </a:ext>
                  </a:extLst>
                </a:gridCol>
              </a:tblGrid>
              <a:tr h="555056">
                <a:tc>
                  <a:txBody>
                    <a:bodyPr/>
                    <a:lstStyle/>
                    <a:p>
                      <a:pPr algn="ctr"/>
                      <a:r>
                        <a:rPr lang="en-US" sz="2400" b="1" i="0">
                          <a:solidFill>
                            <a:schemeClr val="tx1"/>
                          </a:solidFill>
                          <a:latin typeface="Montserrat" pitchFamily="2" charset="77"/>
                        </a:rPr>
                        <a:t>SILVER</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996910520"/>
                  </a:ext>
                </a:extLst>
              </a:tr>
              <a:tr h="10763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i="0">
                          <a:solidFill>
                            <a:schemeClr val="bg1"/>
                          </a:solidFill>
                          <a:latin typeface="Montserrat Black"/>
                        </a:rPr>
                        <a:t>$1,997 </a:t>
                      </a:r>
                      <a:r>
                        <a:rPr lang="en-US" sz="1600" b="1" i="0">
                          <a:solidFill>
                            <a:schemeClr val="bg1"/>
                          </a:solidFill>
                          <a:latin typeface="Montserrat Black"/>
                        </a:rPr>
                        <a:t>PER YEAR</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161B6D"/>
                    </a:solidFill>
                  </a:tcPr>
                </a:tc>
                <a:extLst>
                  <a:ext uri="{0D108BD9-81ED-4DB2-BD59-A6C34878D82A}">
                    <a16:rowId xmlns:a16="http://schemas.microsoft.com/office/drawing/2014/main" val="3725739377"/>
                  </a:ext>
                </a:extLst>
              </a:tr>
            </a:tbl>
          </a:graphicData>
        </a:graphic>
      </p:graphicFrame>
      <p:graphicFrame>
        <p:nvGraphicFramePr>
          <p:cNvPr id="16" name="Table 15">
            <a:extLst>
              <a:ext uri="{FF2B5EF4-FFF2-40B4-BE49-F238E27FC236}">
                <a16:creationId xmlns:a16="http://schemas.microsoft.com/office/drawing/2014/main" id="{14D75399-F8F3-09C4-1702-2E0D3A396816}"/>
              </a:ext>
            </a:extLst>
          </p:cNvPr>
          <p:cNvGraphicFramePr>
            <a:graphicFrameLocks noGrp="1"/>
          </p:cNvGraphicFramePr>
          <p:nvPr>
            <p:extLst>
              <p:ext uri="{D42A27DB-BD31-4B8C-83A1-F6EECF244321}">
                <p14:modId xmlns:p14="http://schemas.microsoft.com/office/powerpoint/2010/main" val="2594911801"/>
              </p:ext>
            </p:extLst>
          </p:nvPr>
        </p:nvGraphicFramePr>
        <p:xfrm>
          <a:off x="9048406" y="2562621"/>
          <a:ext cx="2950674" cy="1631376"/>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2950674">
                  <a:extLst>
                    <a:ext uri="{9D8B030D-6E8A-4147-A177-3AD203B41FA5}">
                      <a16:colId xmlns:a16="http://schemas.microsoft.com/office/drawing/2014/main" val="1845963555"/>
                    </a:ext>
                  </a:extLst>
                </a:gridCol>
              </a:tblGrid>
              <a:tr h="555056">
                <a:tc>
                  <a:txBody>
                    <a:bodyPr/>
                    <a:lstStyle/>
                    <a:p>
                      <a:pPr algn="ctr"/>
                      <a:r>
                        <a:rPr lang="en-US" sz="2400" b="1" i="0">
                          <a:solidFill>
                            <a:schemeClr val="tx1"/>
                          </a:solidFill>
                          <a:latin typeface="Montserrat" pitchFamily="2" charset="77"/>
                        </a:rPr>
                        <a:t>GOLD</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3996910520"/>
                  </a:ext>
                </a:extLst>
              </a:tr>
              <a:tr h="10763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i="0">
                          <a:solidFill>
                            <a:schemeClr val="bg1"/>
                          </a:solidFill>
                          <a:latin typeface="Montserrat Black"/>
                        </a:rPr>
                        <a:t>$2,497 </a:t>
                      </a:r>
                      <a:r>
                        <a:rPr lang="en-US" sz="1600" b="1" i="0">
                          <a:solidFill>
                            <a:schemeClr val="bg1"/>
                          </a:solidFill>
                          <a:latin typeface="Montserrat Black"/>
                        </a:rPr>
                        <a:t>PER YEAR</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161B6D"/>
                    </a:solidFill>
                  </a:tcPr>
                </a:tc>
                <a:extLst>
                  <a:ext uri="{0D108BD9-81ED-4DB2-BD59-A6C34878D82A}">
                    <a16:rowId xmlns:a16="http://schemas.microsoft.com/office/drawing/2014/main" val="3725739377"/>
                  </a:ext>
                </a:extLst>
              </a:tr>
            </a:tbl>
          </a:graphicData>
        </a:graphic>
      </p:graphicFrame>
      <p:pic>
        <p:nvPicPr>
          <p:cNvPr id="25" name="Picture 24">
            <a:extLst>
              <a:ext uri="{FF2B5EF4-FFF2-40B4-BE49-F238E27FC236}">
                <a16:creationId xmlns:a16="http://schemas.microsoft.com/office/drawing/2014/main" id="{5CF11802-58CC-5D4B-8AA6-F78BE1DD100F}"/>
              </a:ext>
            </a:extLst>
          </p:cNvPr>
          <p:cNvPicPr>
            <a:picLocks noChangeAspect="1"/>
          </p:cNvPicPr>
          <p:nvPr/>
        </p:nvPicPr>
        <p:blipFill>
          <a:blip r:embed="rId5"/>
          <a:stretch>
            <a:fillRect/>
          </a:stretch>
        </p:blipFill>
        <p:spPr>
          <a:xfrm>
            <a:off x="8215001" y="4338186"/>
            <a:ext cx="918607" cy="918607"/>
          </a:xfrm>
          <a:prstGeom prst="rect">
            <a:avLst/>
          </a:prstGeom>
        </p:spPr>
      </p:pic>
    </p:spTree>
    <p:extLst>
      <p:ext uri="{BB962C8B-B14F-4D97-AF65-F5344CB8AC3E}">
        <p14:creationId xmlns:p14="http://schemas.microsoft.com/office/powerpoint/2010/main" val="224769760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0C6C316-E615-C191-12CE-B5037CB6D4FE}"/>
              </a:ext>
            </a:extLst>
          </p:cNvPr>
          <p:cNvSpPr/>
          <p:nvPr/>
        </p:nvSpPr>
        <p:spPr>
          <a:xfrm>
            <a:off x="0" y="0"/>
            <a:ext cx="12192000" cy="53208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D2B11C4-8AEF-78E0-BF96-3EC4B8A0A376}"/>
              </a:ext>
            </a:extLst>
          </p:cNvPr>
          <p:cNvSpPr txBox="1"/>
          <p:nvPr/>
        </p:nvSpPr>
        <p:spPr>
          <a:xfrm>
            <a:off x="320511" y="56559"/>
            <a:ext cx="11462994" cy="461665"/>
          </a:xfrm>
          <a:prstGeom prst="rect">
            <a:avLst/>
          </a:prstGeom>
          <a:noFill/>
        </p:spPr>
        <p:txBody>
          <a:bodyPr wrap="square" lIns="91440" tIns="45720" rIns="91440" bIns="45720" rtlCol="0" anchor="t">
            <a:spAutoFit/>
          </a:bodyPr>
          <a:lstStyle/>
          <a:p>
            <a:pPr algn="ctr"/>
            <a:r>
              <a:rPr lang="en-US" sz="2400" b="1">
                <a:latin typeface="Montserrat ExtraBold"/>
              </a:rPr>
              <a:t>DOUBLE SAVINGS </a:t>
            </a:r>
            <a:r>
              <a:rPr lang="en-US" sz="2400" b="1" u="sng">
                <a:latin typeface="Montserrat ExtraBold"/>
              </a:rPr>
              <a:t>UNTIL MIDNIGHT</a:t>
            </a:r>
            <a:r>
              <a:rPr lang="en-US" sz="2400" b="1">
                <a:latin typeface="Montserrat ExtraBold"/>
              </a:rPr>
              <a:t>!!! USE DISCOUNT CODE: </a:t>
            </a:r>
            <a:r>
              <a:rPr lang="en-US" sz="2400" b="1">
                <a:solidFill>
                  <a:schemeClr val="bg1"/>
                </a:solidFill>
                <a:latin typeface="Montserrat Black"/>
              </a:rPr>
              <a:t>SAM500</a:t>
            </a:r>
          </a:p>
        </p:txBody>
      </p:sp>
      <p:sp>
        <p:nvSpPr>
          <p:cNvPr id="13" name="Content Placeholder 2">
            <a:extLst>
              <a:ext uri="{FF2B5EF4-FFF2-40B4-BE49-F238E27FC236}">
                <a16:creationId xmlns:a16="http://schemas.microsoft.com/office/drawing/2014/main" id="{A2900A9F-84A5-E019-396D-46EFEF3E9B86}"/>
              </a:ext>
            </a:extLst>
          </p:cNvPr>
          <p:cNvSpPr>
            <a:spLocks noGrp="1"/>
          </p:cNvSpPr>
          <p:nvPr>
            <p:ph idx="1"/>
          </p:nvPr>
        </p:nvSpPr>
        <p:spPr>
          <a:xfrm>
            <a:off x="320511" y="4080139"/>
            <a:ext cx="7894490" cy="1857597"/>
          </a:xfrm>
        </p:spPr>
        <p:txBody>
          <a:bodyPr>
            <a:normAutofit/>
          </a:bodyPr>
          <a:lstStyle/>
          <a:p>
            <a:pPr>
              <a:lnSpc>
                <a:spcPct val="120000"/>
              </a:lnSpc>
              <a:spcBef>
                <a:spcPts val="800"/>
              </a:spcBef>
              <a:spcAft>
                <a:spcPts val="400"/>
              </a:spcAft>
              <a:buClr>
                <a:srgbClr val="161B6D"/>
              </a:buClr>
              <a:buSzPct val="85000"/>
            </a:pPr>
            <a:r>
              <a:rPr lang="en-US" sz="2600" b="1" dirty="0">
                <a:latin typeface="Montserrat SemiBold" pitchFamily="2" charset="77"/>
                <a:cs typeface="Rubik" pitchFamily="2" charset="-79"/>
              </a:rPr>
              <a:t>Take an additional $500 off TODAY ONLY </a:t>
            </a:r>
            <a:br>
              <a:rPr lang="en-US" sz="2600" b="1" dirty="0">
                <a:latin typeface="Montserrat SemiBold" pitchFamily="2" charset="77"/>
                <a:cs typeface="Rubik" pitchFamily="2" charset="-79"/>
              </a:rPr>
            </a:br>
            <a:r>
              <a:rPr lang="en-US" sz="2600" b="1" dirty="0">
                <a:latin typeface="Montserrat SemiBold" pitchFamily="2" charset="77"/>
                <a:cs typeface="Rubik" pitchFamily="2" charset="-79"/>
              </a:rPr>
              <a:t>with discount code “</a:t>
            </a:r>
            <a:r>
              <a:rPr lang="en-US" sz="2600" b="1" dirty="0">
                <a:solidFill>
                  <a:srgbClr val="16B7A7"/>
                </a:solidFill>
                <a:latin typeface="Montserrat ExtraBold" pitchFamily="2" charset="77"/>
                <a:cs typeface="Rubik" pitchFamily="2" charset="-79"/>
              </a:rPr>
              <a:t>SAM500</a:t>
            </a:r>
            <a:r>
              <a:rPr lang="en-US" sz="2600" b="1" dirty="0">
                <a:latin typeface="Montserrat SemiBold" pitchFamily="2" charset="77"/>
                <a:cs typeface="Rubik" pitchFamily="2" charset="-79"/>
              </a:rPr>
              <a:t>”</a:t>
            </a:r>
          </a:p>
          <a:p>
            <a:pPr>
              <a:lnSpc>
                <a:spcPct val="120000"/>
              </a:lnSpc>
              <a:spcBef>
                <a:spcPts val="800"/>
              </a:spcBef>
              <a:spcAft>
                <a:spcPts val="400"/>
              </a:spcAft>
              <a:buClr>
                <a:srgbClr val="161B6D"/>
              </a:buClr>
              <a:buSzPct val="85000"/>
            </a:pPr>
            <a:r>
              <a:rPr lang="en-US" sz="2600" b="1" dirty="0">
                <a:latin typeface="Montserrat SemiBold" pitchFamily="2" charset="77"/>
                <a:cs typeface="Rubik" pitchFamily="2" charset="-79"/>
              </a:rPr>
              <a:t>Backed By 60-Day Credit Guarantee</a:t>
            </a:r>
          </a:p>
        </p:txBody>
      </p:sp>
      <p:pic>
        <p:nvPicPr>
          <p:cNvPr id="9" name="Picture 8">
            <a:extLst>
              <a:ext uri="{FF2B5EF4-FFF2-40B4-BE49-F238E27FC236}">
                <a16:creationId xmlns:a16="http://schemas.microsoft.com/office/drawing/2014/main" id="{6CBAF21F-DFF6-A4F0-D01D-AE478C52C33B}"/>
              </a:ext>
            </a:extLst>
          </p:cNvPr>
          <p:cNvPicPr>
            <a:picLocks noChangeAspect="1"/>
          </p:cNvPicPr>
          <p:nvPr/>
        </p:nvPicPr>
        <p:blipFill>
          <a:blip r:embed="rId3"/>
          <a:stretch>
            <a:fillRect/>
          </a:stretch>
        </p:blipFill>
        <p:spPr>
          <a:xfrm>
            <a:off x="320511" y="2325292"/>
            <a:ext cx="2862689" cy="665742"/>
          </a:xfrm>
          <a:prstGeom prst="rect">
            <a:avLst/>
          </a:prstGeom>
        </p:spPr>
      </p:pic>
      <p:pic>
        <p:nvPicPr>
          <p:cNvPr id="10" name="Picture 9">
            <a:extLst>
              <a:ext uri="{FF2B5EF4-FFF2-40B4-BE49-F238E27FC236}">
                <a16:creationId xmlns:a16="http://schemas.microsoft.com/office/drawing/2014/main" id="{C91E66A6-ED7A-D171-2EC2-4C1798989566}"/>
              </a:ext>
            </a:extLst>
          </p:cNvPr>
          <p:cNvPicPr>
            <a:picLocks noChangeAspect="1"/>
          </p:cNvPicPr>
          <p:nvPr/>
        </p:nvPicPr>
        <p:blipFill>
          <a:blip r:embed="rId4"/>
          <a:stretch>
            <a:fillRect/>
          </a:stretch>
        </p:blipFill>
        <p:spPr>
          <a:xfrm>
            <a:off x="3295846" y="987903"/>
            <a:ext cx="5378460" cy="2914246"/>
          </a:xfrm>
          <a:prstGeom prst="rect">
            <a:avLst/>
          </a:prstGeom>
        </p:spPr>
      </p:pic>
      <p:sp>
        <p:nvSpPr>
          <p:cNvPr id="11" name="Rectangle 10">
            <a:extLst>
              <a:ext uri="{FF2B5EF4-FFF2-40B4-BE49-F238E27FC236}">
                <a16:creationId xmlns:a16="http://schemas.microsoft.com/office/drawing/2014/main" id="{DEB6A39B-73B9-6B0D-B7ED-5C2E51124175}"/>
              </a:ext>
            </a:extLst>
          </p:cNvPr>
          <p:cNvSpPr/>
          <p:nvPr/>
        </p:nvSpPr>
        <p:spPr>
          <a:xfrm>
            <a:off x="0" y="6115726"/>
            <a:ext cx="12192000" cy="742274"/>
          </a:xfrm>
          <a:prstGeom prst="rect">
            <a:avLst/>
          </a:prstGeom>
          <a:solidFill>
            <a:srgbClr val="161B6D"/>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2000" b="1">
                <a:latin typeface="Montserrat SemiBold" pitchFamily="2" charset="77"/>
              </a:rPr>
              <a:t>Click the button below or call </a:t>
            </a:r>
            <a:r>
              <a:rPr lang="en-US" sz="2000" b="1">
                <a:latin typeface="Montserrat ExtraBold" pitchFamily="2" charset="77"/>
              </a:rPr>
              <a:t>888.215.5311</a:t>
            </a:r>
            <a:r>
              <a:rPr lang="en-US" sz="2000" b="1">
                <a:latin typeface="Montserrat SemiBold" pitchFamily="2" charset="77"/>
              </a:rPr>
              <a:t> to order by phone or ask questions!</a:t>
            </a:r>
          </a:p>
        </p:txBody>
      </p:sp>
      <p:graphicFrame>
        <p:nvGraphicFramePr>
          <p:cNvPr id="4" name="Table 3">
            <a:extLst>
              <a:ext uri="{FF2B5EF4-FFF2-40B4-BE49-F238E27FC236}">
                <a16:creationId xmlns:a16="http://schemas.microsoft.com/office/drawing/2014/main" id="{0EA1EDFC-0F37-C407-4749-0B323E6056C9}"/>
              </a:ext>
            </a:extLst>
          </p:cNvPr>
          <p:cNvGraphicFramePr>
            <a:graphicFrameLocks noGrp="1"/>
          </p:cNvGraphicFramePr>
          <p:nvPr>
            <p:extLst>
              <p:ext uri="{D42A27DB-BD31-4B8C-83A1-F6EECF244321}">
                <p14:modId xmlns:p14="http://schemas.microsoft.com/office/powerpoint/2010/main" val="3299364363"/>
              </p:ext>
            </p:extLst>
          </p:nvPr>
        </p:nvGraphicFramePr>
        <p:xfrm>
          <a:off x="9048406" y="822437"/>
          <a:ext cx="2950674" cy="1631376"/>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2950674">
                  <a:extLst>
                    <a:ext uri="{9D8B030D-6E8A-4147-A177-3AD203B41FA5}">
                      <a16:colId xmlns:a16="http://schemas.microsoft.com/office/drawing/2014/main" val="1845963555"/>
                    </a:ext>
                  </a:extLst>
                </a:gridCol>
              </a:tblGrid>
              <a:tr h="555056">
                <a:tc>
                  <a:txBody>
                    <a:bodyPr/>
                    <a:lstStyle/>
                    <a:p>
                      <a:pPr algn="ctr"/>
                      <a:r>
                        <a:rPr lang="en-US" sz="2400" b="1" i="0">
                          <a:solidFill>
                            <a:schemeClr val="tx1"/>
                          </a:solidFill>
                          <a:latin typeface="Montserrat" pitchFamily="2" charset="77"/>
                        </a:rPr>
                        <a:t>SILVER</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996910520"/>
                  </a:ext>
                </a:extLst>
              </a:tr>
              <a:tr h="10763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i="0" kern="1200">
                          <a:solidFill>
                            <a:schemeClr val="bg1"/>
                          </a:solidFill>
                          <a:latin typeface="Montserrat Black" pitchFamily="2" charset="77"/>
                          <a:ea typeface="+mn-ea"/>
                          <a:cs typeface="+mn-cs"/>
                        </a:rPr>
                        <a:t>$1,997 </a:t>
                      </a:r>
                      <a:r>
                        <a:rPr lang="en-US" sz="1600" b="1" i="0">
                          <a:solidFill>
                            <a:schemeClr val="bg1"/>
                          </a:solidFill>
                          <a:latin typeface="Montserrat Black" pitchFamily="2" charset="77"/>
                        </a:rPr>
                        <a:t>PER YEAR</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i="0">
                          <a:solidFill>
                            <a:srgbClr val="16B7A7"/>
                          </a:solidFill>
                          <a:latin typeface="Montserrat Black" pitchFamily="2" charset="77"/>
                        </a:rPr>
                        <a:t>$1,497 </a:t>
                      </a:r>
                      <a:r>
                        <a:rPr lang="en-US" sz="2000" b="1" i="0">
                          <a:solidFill>
                            <a:schemeClr val="bg1"/>
                          </a:solidFill>
                          <a:latin typeface="Montserrat Black" pitchFamily="2" charset="77"/>
                        </a:rPr>
                        <a:t>today!</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161B6D"/>
                    </a:solidFill>
                  </a:tcPr>
                </a:tc>
                <a:extLst>
                  <a:ext uri="{0D108BD9-81ED-4DB2-BD59-A6C34878D82A}">
                    <a16:rowId xmlns:a16="http://schemas.microsoft.com/office/drawing/2014/main" val="3725739377"/>
                  </a:ext>
                </a:extLst>
              </a:tr>
            </a:tbl>
          </a:graphicData>
        </a:graphic>
      </p:graphicFrame>
      <p:graphicFrame>
        <p:nvGraphicFramePr>
          <p:cNvPr id="5" name="Table 4">
            <a:extLst>
              <a:ext uri="{FF2B5EF4-FFF2-40B4-BE49-F238E27FC236}">
                <a16:creationId xmlns:a16="http://schemas.microsoft.com/office/drawing/2014/main" id="{0167563F-B2F7-6F35-6083-D837D12C4AAE}"/>
              </a:ext>
            </a:extLst>
          </p:cNvPr>
          <p:cNvGraphicFramePr>
            <a:graphicFrameLocks noGrp="1"/>
          </p:cNvGraphicFramePr>
          <p:nvPr>
            <p:extLst>
              <p:ext uri="{D42A27DB-BD31-4B8C-83A1-F6EECF244321}">
                <p14:modId xmlns:p14="http://schemas.microsoft.com/office/powerpoint/2010/main" val="1646244471"/>
              </p:ext>
            </p:extLst>
          </p:nvPr>
        </p:nvGraphicFramePr>
        <p:xfrm>
          <a:off x="9048406" y="2562621"/>
          <a:ext cx="2950674" cy="1631376"/>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2950674">
                  <a:extLst>
                    <a:ext uri="{9D8B030D-6E8A-4147-A177-3AD203B41FA5}">
                      <a16:colId xmlns:a16="http://schemas.microsoft.com/office/drawing/2014/main" val="1845963555"/>
                    </a:ext>
                  </a:extLst>
                </a:gridCol>
              </a:tblGrid>
              <a:tr h="555056">
                <a:tc>
                  <a:txBody>
                    <a:bodyPr/>
                    <a:lstStyle/>
                    <a:p>
                      <a:pPr algn="ctr"/>
                      <a:r>
                        <a:rPr lang="en-US" sz="2400" b="1" i="0">
                          <a:solidFill>
                            <a:schemeClr val="tx1"/>
                          </a:solidFill>
                          <a:latin typeface="Montserrat" pitchFamily="2" charset="77"/>
                        </a:rPr>
                        <a:t>GOLD</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3996910520"/>
                  </a:ext>
                </a:extLst>
              </a:tr>
              <a:tr h="10763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i="0" kern="1200">
                          <a:solidFill>
                            <a:schemeClr val="bg1"/>
                          </a:solidFill>
                          <a:latin typeface="Montserrat Black" pitchFamily="2" charset="77"/>
                          <a:ea typeface="+mn-ea"/>
                          <a:cs typeface="+mn-cs"/>
                        </a:rPr>
                        <a:t>$2,497 </a:t>
                      </a:r>
                      <a:r>
                        <a:rPr lang="en-US" sz="1600" b="1" i="0">
                          <a:solidFill>
                            <a:schemeClr val="bg1"/>
                          </a:solidFill>
                          <a:latin typeface="Montserrat Black" pitchFamily="2" charset="77"/>
                        </a:rPr>
                        <a:t>PER YEAR</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i="0">
                          <a:solidFill>
                            <a:srgbClr val="16B7A7"/>
                          </a:solidFill>
                          <a:latin typeface="Montserrat Black" pitchFamily="2" charset="77"/>
                        </a:rPr>
                        <a:t>$1,997 </a:t>
                      </a:r>
                      <a:r>
                        <a:rPr lang="en-US" sz="2000" b="1" i="0">
                          <a:solidFill>
                            <a:schemeClr val="bg1"/>
                          </a:solidFill>
                          <a:latin typeface="Montserrat Black" pitchFamily="2" charset="77"/>
                        </a:rPr>
                        <a:t>today!</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161B6D"/>
                    </a:solidFill>
                  </a:tcPr>
                </a:tc>
                <a:extLst>
                  <a:ext uri="{0D108BD9-81ED-4DB2-BD59-A6C34878D82A}">
                    <a16:rowId xmlns:a16="http://schemas.microsoft.com/office/drawing/2014/main" val="3725739377"/>
                  </a:ext>
                </a:extLst>
              </a:tr>
            </a:tbl>
          </a:graphicData>
        </a:graphic>
      </p:graphicFrame>
      <p:graphicFrame>
        <p:nvGraphicFramePr>
          <p:cNvPr id="6" name="Table 5">
            <a:extLst>
              <a:ext uri="{FF2B5EF4-FFF2-40B4-BE49-F238E27FC236}">
                <a16:creationId xmlns:a16="http://schemas.microsoft.com/office/drawing/2014/main" id="{B2504E4E-6CC8-8336-76A2-3502B4AB18A8}"/>
              </a:ext>
            </a:extLst>
          </p:cNvPr>
          <p:cNvGraphicFramePr>
            <a:graphicFrameLocks noGrp="1"/>
          </p:cNvGraphicFramePr>
          <p:nvPr>
            <p:extLst>
              <p:ext uri="{D42A27DB-BD31-4B8C-83A1-F6EECF244321}">
                <p14:modId xmlns:p14="http://schemas.microsoft.com/office/powerpoint/2010/main" val="3822039704"/>
              </p:ext>
            </p:extLst>
          </p:nvPr>
        </p:nvGraphicFramePr>
        <p:xfrm>
          <a:off x="9027140" y="4306360"/>
          <a:ext cx="2950674" cy="1631376"/>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2950674">
                  <a:extLst>
                    <a:ext uri="{9D8B030D-6E8A-4147-A177-3AD203B41FA5}">
                      <a16:colId xmlns:a16="http://schemas.microsoft.com/office/drawing/2014/main" val="1845963555"/>
                    </a:ext>
                  </a:extLst>
                </a:gridCol>
              </a:tblGrid>
              <a:tr h="555056">
                <a:tc>
                  <a:txBody>
                    <a:bodyPr/>
                    <a:lstStyle/>
                    <a:p>
                      <a:pPr algn="ctr"/>
                      <a:r>
                        <a:rPr lang="en-US" sz="1800" b="1" i="0">
                          <a:solidFill>
                            <a:schemeClr val="tx1"/>
                          </a:solidFill>
                          <a:latin typeface="Montserrat" pitchFamily="2" charset="77"/>
                        </a:rPr>
                        <a:t>PLATINUM UNLIMITED</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96910520"/>
                  </a:ext>
                </a:extLst>
              </a:tr>
              <a:tr h="10763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i="0">
                          <a:solidFill>
                            <a:schemeClr val="bg1"/>
                          </a:solidFill>
                          <a:latin typeface="Montserrat Black" pitchFamily="2" charset="77"/>
                        </a:rPr>
                        <a:t>$2,997 ONE-TIME!</a:t>
                      </a:r>
                      <a:br>
                        <a:rPr lang="en-US" sz="1600" b="1" i="0">
                          <a:solidFill>
                            <a:schemeClr val="bg1"/>
                          </a:solidFill>
                          <a:latin typeface="Montserrat Black" pitchFamily="2" charset="77"/>
                        </a:rPr>
                      </a:br>
                      <a:r>
                        <a:rPr lang="en-US" sz="3200" b="1" i="0" kern="1200">
                          <a:solidFill>
                            <a:srgbClr val="16B7A7"/>
                          </a:solidFill>
                          <a:latin typeface="Montserrat Black" pitchFamily="2" charset="77"/>
                          <a:ea typeface="+mn-ea"/>
                          <a:cs typeface="+mn-cs"/>
                        </a:rPr>
                        <a:t>$2,497 </a:t>
                      </a:r>
                      <a:r>
                        <a:rPr lang="en-US" sz="1600" b="1" i="0">
                          <a:solidFill>
                            <a:schemeClr val="bg1"/>
                          </a:solidFill>
                          <a:latin typeface="Montserrat Black" pitchFamily="2" charset="77"/>
                        </a:rPr>
                        <a:t>today!</a:t>
                      </a:r>
                      <a:br>
                        <a:rPr lang="en-US" sz="1600" b="1" i="0">
                          <a:solidFill>
                            <a:schemeClr val="bg1"/>
                          </a:solidFill>
                          <a:latin typeface="Montserrat Black" pitchFamily="2" charset="77"/>
                        </a:rPr>
                      </a:br>
                      <a:r>
                        <a:rPr lang="en-US" sz="1200" b="1" i="0">
                          <a:solidFill>
                            <a:schemeClr val="bg1"/>
                          </a:solidFill>
                          <a:latin typeface="Montserrat Black" pitchFamily="2" charset="77"/>
                        </a:rPr>
                        <a:t>+ $199 annual maintenance fee </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161B6D"/>
                    </a:solidFill>
                  </a:tcPr>
                </a:tc>
                <a:extLst>
                  <a:ext uri="{0D108BD9-81ED-4DB2-BD59-A6C34878D82A}">
                    <a16:rowId xmlns:a16="http://schemas.microsoft.com/office/drawing/2014/main" val="3725739377"/>
                  </a:ext>
                </a:extLst>
              </a:tr>
            </a:tbl>
          </a:graphicData>
        </a:graphic>
      </p:graphicFrame>
      <p:pic>
        <p:nvPicPr>
          <p:cNvPr id="7" name="Picture 6">
            <a:extLst>
              <a:ext uri="{FF2B5EF4-FFF2-40B4-BE49-F238E27FC236}">
                <a16:creationId xmlns:a16="http://schemas.microsoft.com/office/drawing/2014/main" id="{CB32350E-C8B6-838B-09AC-FA8BC2F71FB3}"/>
              </a:ext>
            </a:extLst>
          </p:cNvPr>
          <p:cNvPicPr>
            <a:picLocks noChangeAspect="1"/>
          </p:cNvPicPr>
          <p:nvPr/>
        </p:nvPicPr>
        <p:blipFill>
          <a:blip r:embed="rId5"/>
          <a:stretch>
            <a:fillRect/>
          </a:stretch>
        </p:blipFill>
        <p:spPr>
          <a:xfrm>
            <a:off x="8215001" y="4338186"/>
            <a:ext cx="918607" cy="918607"/>
          </a:xfrm>
          <a:prstGeom prst="rect">
            <a:avLst/>
          </a:prstGeom>
        </p:spPr>
      </p:pic>
      <p:cxnSp>
        <p:nvCxnSpPr>
          <p:cNvPr id="8" name="Straight Connector 7">
            <a:extLst>
              <a:ext uri="{FF2B5EF4-FFF2-40B4-BE49-F238E27FC236}">
                <a16:creationId xmlns:a16="http://schemas.microsoft.com/office/drawing/2014/main" id="{63C5D99A-9058-5DF7-34F2-CF9B82171847}"/>
              </a:ext>
            </a:extLst>
          </p:cNvPr>
          <p:cNvCxnSpPr>
            <a:cxnSpLocks/>
          </p:cNvCxnSpPr>
          <p:nvPr/>
        </p:nvCxnSpPr>
        <p:spPr>
          <a:xfrm>
            <a:off x="9502346" y="1588607"/>
            <a:ext cx="914400" cy="21548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84CD4EA-5D8F-FA9B-CD0D-F74025289897}"/>
              </a:ext>
            </a:extLst>
          </p:cNvPr>
          <p:cNvCxnSpPr>
            <a:cxnSpLocks/>
          </p:cNvCxnSpPr>
          <p:nvPr/>
        </p:nvCxnSpPr>
        <p:spPr>
          <a:xfrm>
            <a:off x="9502346" y="3321260"/>
            <a:ext cx="914400" cy="21548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CF82F18-431C-E6CB-FA00-E7C1FAA535A9}"/>
              </a:ext>
            </a:extLst>
          </p:cNvPr>
          <p:cNvCxnSpPr>
            <a:cxnSpLocks/>
          </p:cNvCxnSpPr>
          <p:nvPr/>
        </p:nvCxnSpPr>
        <p:spPr>
          <a:xfrm>
            <a:off x="9395254" y="4939381"/>
            <a:ext cx="914400" cy="21548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7FAB4004-E2AB-0AB8-C307-E20ED554ED0E}"/>
              </a:ext>
            </a:extLst>
          </p:cNvPr>
          <p:cNvSpPr txBox="1"/>
          <p:nvPr/>
        </p:nvSpPr>
        <p:spPr>
          <a:xfrm rot="21163984">
            <a:off x="218620" y="802885"/>
            <a:ext cx="1840568" cy="523220"/>
          </a:xfrm>
          <a:prstGeom prst="rect">
            <a:avLst/>
          </a:prstGeom>
          <a:noFill/>
        </p:spPr>
        <p:txBody>
          <a:bodyPr wrap="none" rtlCol="0">
            <a:spAutoFit/>
          </a:bodyPr>
          <a:lstStyle/>
          <a:p>
            <a:r>
              <a:rPr lang="en-US" sz="2800" b="1" dirty="0">
                <a:solidFill>
                  <a:srgbClr val="16B7A7"/>
                </a:solidFill>
              </a:rPr>
              <a:t>Q&amp;A Time!</a:t>
            </a:r>
          </a:p>
        </p:txBody>
      </p:sp>
    </p:spTree>
    <p:extLst>
      <p:ext uri="{BB962C8B-B14F-4D97-AF65-F5344CB8AC3E}">
        <p14:creationId xmlns:p14="http://schemas.microsoft.com/office/powerpoint/2010/main" val="27768043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A2243-3C97-9C38-A8AE-FE8738C01B85}"/>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CD7F69B5-6D11-469C-7288-37924FABB063}"/>
              </a:ext>
            </a:extLst>
          </p:cNvPr>
          <p:cNvSpPr>
            <a:spLocks noGrp="1"/>
          </p:cNvSpPr>
          <p:nvPr>
            <p:ph type="title"/>
          </p:nvPr>
        </p:nvSpPr>
        <p:spPr>
          <a:xfrm>
            <a:off x="741406" y="362693"/>
            <a:ext cx="11121068" cy="965696"/>
          </a:xfrm>
        </p:spPr>
        <p:txBody>
          <a:bodyPr>
            <a:normAutofit/>
          </a:bodyPr>
          <a:lstStyle/>
          <a:p>
            <a:r>
              <a:rPr lang="en-US" b="1" dirty="0">
                <a:solidFill>
                  <a:srgbClr val="161B6D"/>
                </a:solidFill>
                <a:latin typeface="Montserrat ExtraBold" pitchFamily="2" charset="77"/>
              </a:rPr>
              <a:t>Special Guest: </a:t>
            </a:r>
            <a:r>
              <a:rPr lang="en-US" b="1" dirty="0">
                <a:solidFill>
                  <a:srgbClr val="16B7A7"/>
                </a:solidFill>
                <a:latin typeface="Montserrat ExtraBold" pitchFamily="2" charset="77"/>
              </a:rPr>
              <a:t>Nate G.</a:t>
            </a:r>
            <a:r>
              <a:rPr lang="en-US" b="1" dirty="0">
                <a:solidFill>
                  <a:srgbClr val="161B6D"/>
                </a:solidFill>
                <a:latin typeface="Montserrat ExtraBold" pitchFamily="2" charset="77"/>
              </a:rPr>
              <a:t> </a:t>
            </a:r>
          </a:p>
        </p:txBody>
      </p:sp>
      <p:sp>
        <p:nvSpPr>
          <p:cNvPr id="9" name="Content Placeholder 2">
            <a:extLst>
              <a:ext uri="{FF2B5EF4-FFF2-40B4-BE49-F238E27FC236}">
                <a16:creationId xmlns:a16="http://schemas.microsoft.com/office/drawing/2014/main" id="{560F7B8E-D923-6436-7756-49D59E14C780}"/>
              </a:ext>
            </a:extLst>
          </p:cNvPr>
          <p:cNvSpPr>
            <a:spLocks noGrp="1"/>
          </p:cNvSpPr>
          <p:nvPr>
            <p:ph idx="1"/>
          </p:nvPr>
        </p:nvSpPr>
        <p:spPr>
          <a:xfrm>
            <a:off x="741406" y="1462280"/>
            <a:ext cx="7586668" cy="4168521"/>
          </a:xfrm>
        </p:spPr>
        <p:txBody>
          <a:bodyPr anchor="t">
            <a:noAutofit/>
          </a:bodyPr>
          <a:lstStyle/>
          <a:p>
            <a:pPr>
              <a:lnSpc>
                <a:spcPct val="100000"/>
              </a:lnSpc>
              <a:spcBef>
                <a:spcPts val="2800"/>
              </a:spcBef>
              <a:buClr>
                <a:srgbClr val="161B6D"/>
              </a:buClr>
              <a:buSzPct val="75000"/>
            </a:pPr>
            <a:r>
              <a:rPr lang="en-US" dirty="0">
                <a:latin typeface="Montserrat Medium" pitchFamily="2" charset="77"/>
                <a:cs typeface="Rubik" pitchFamily="2" charset="-79"/>
              </a:rPr>
              <a:t>Started trading back in 2016 </a:t>
            </a:r>
          </a:p>
          <a:p>
            <a:pPr>
              <a:lnSpc>
                <a:spcPct val="100000"/>
              </a:lnSpc>
              <a:spcBef>
                <a:spcPts val="2800"/>
              </a:spcBef>
              <a:buClr>
                <a:srgbClr val="161B6D"/>
              </a:buClr>
              <a:buSzPct val="75000"/>
            </a:pPr>
            <a:r>
              <a:rPr lang="en-US" dirty="0">
                <a:latin typeface="Montserrat Medium" pitchFamily="2" charset="77"/>
                <a:cs typeface="Rubik" pitchFamily="2" charset="-79"/>
              </a:rPr>
              <a:t>Learned from Nate Bear and has been trading alongside him and </a:t>
            </a:r>
            <a:r>
              <a:rPr lang="en-US" dirty="0" err="1">
                <a:latin typeface="Montserrat Medium" pitchFamily="2" charset="77"/>
                <a:cs typeface="Rubik" pitchFamily="2" charset="-79"/>
              </a:rPr>
              <a:t>Dman</a:t>
            </a:r>
            <a:r>
              <a:rPr lang="en-US" dirty="0">
                <a:latin typeface="Montserrat Medium" pitchFamily="2" charset="77"/>
                <a:cs typeface="Rubik" pitchFamily="2" charset="-79"/>
              </a:rPr>
              <a:t> for 6 years.</a:t>
            </a:r>
          </a:p>
          <a:p>
            <a:pPr>
              <a:lnSpc>
                <a:spcPct val="100000"/>
              </a:lnSpc>
              <a:spcBef>
                <a:spcPts val="2800"/>
              </a:spcBef>
              <a:buClr>
                <a:srgbClr val="161B6D"/>
              </a:buClr>
              <a:buSzPct val="75000"/>
            </a:pPr>
            <a:r>
              <a:rPr lang="en-US" dirty="0">
                <a:latin typeface="Montserrat Medium" pitchFamily="2" charset="77"/>
                <a:cs typeface="Rubik" pitchFamily="2" charset="-79"/>
              </a:rPr>
              <a:t>Love paying it forward and teaching everyday people</a:t>
            </a:r>
          </a:p>
          <a:p>
            <a:pPr>
              <a:lnSpc>
                <a:spcPct val="100000"/>
              </a:lnSpc>
              <a:spcBef>
                <a:spcPts val="2800"/>
              </a:spcBef>
              <a:buClr>
                <a:srgbClr val="161B6D"/>
              </a:buClr>
              <a:buSzPct val="75000"/>
            </a:pPr>
            <a:r>
              <a:rPr lang="en-US" dirty="0">
                <a:latin typeface="Montserrat Medium" pitchFamily="2" charset="77"/>
                <a:cs typeface="Rubik" pitchFamily="2" charset="-79"/>
              </a:rPr>
              <a:t>Trade in IRA to build wealth for retirement year</a:t>
            </a:r>
          </a:p>
        </p:txBody>
      </p:sp>
      <p:cxnSp>
        <p:nvCxnSpPr>
          <p:cNvPr id="4" name="Straight Connector 3">
            <a:extLst>
              <a:ext uri="{FF2B5EF4-FFF2-40B4-BE49-F238E27FC236}">
                <a16:creationId xmlns:a16="http://schemas.microsoft.com/office/drawing/2014/main" id="{4EA1F442-7DBA-FD84-609B-768DDDD22FAB}"/>
              </a:ext>
            </a:extLst>
          </p:cNvPr>
          <p:cNvCxnSpPr/>
          <p:nvPr/>
        </p:nvCxnSpPr>
        <p:spPr>
          <a:xfrm>
            <a:off x="506627" y="476373"/>
            <a:ext cx="0" cy="642552"/>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pic>
        <p:nvPicPr>
          <p:cNvPr id="11" name="Picture 10" descr="A person sitting at a desk with multiple computer screens&#10;&#10;AI-generated content may be incorrect.">
            <a:extLst>
              <a:ext uri="{FF2B5EF4-FFF2-40B4-BE49-F238E27FC236}">
                <a16:creationId xmlns:a16="http://schemas.microsoft.com/office/drawing/2014/main" id="{5BF1E469-4893-F19F-E6C5-A71271506430}"/>
              </a:ext>
            </a:extLst>
          </p:cNvPr>
          <p:cNvPicPr>
            <a:picLocks noChangeAspect="1"/>
          </p:cNvPicPr>
          <p:nvPr/>
        </p:nvPicPr>
        <p:blipFill>
          <a:blip r:embed="rId3"/>
          <a:stretch>
            <a:fillRect/>
          </a:stretch>
        </p:blipFill>
        <p:spPr>
          <a:xfrm>
            <a:off x="8115298" y="200817"/>
            <a:ext cx="3900309" cy="2925231"/>
          </a:xfrm>
          <a:prstGeom prst="rect">
            <a:avLst/>
          </a:prstGeom>
        </p:spPr>
      </p:pic>
    </p:spTree>
    <p:extLst>
      <p:ext uri="{BB962C8B-B14F-4D97-AF65-F5344CB8AC3E}">
        <p14:creationId xmlns:p14="http://schemas.microsoft.com/office/powerpoint/2010/main" val="1470640155"/>
      </p:ext>
    </p:extLst>
  </p:cSld>
  <p:clrMapOvr>
    <a:masterClrMapping/>
  </p:clrMapOvr>
  <p:extLst>
    <p:ext uri="{6950BFC3-D8DA-4A85-94F7-54DA5524770B}">
      <p188:commentRel xmlns:p188="http://schemas.microsoft.com/office/powerpoint/2018/8/main" r:id="rId2"/>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741406" y="362693"/>
            <a:ext cx="11121068" cy="965696"/>
          </a:xfrm>
        </p:spPr>
        <p:txBody>
          <a:bodyPr/>
          <a:lstStyle/>
          <a:p>
            <a:r>
              <a:rPr lang="en-US" sz="4400" b="1">
                <a:solidFill>
                  <a:srgbClr val="161B6D"/>
                </a:solidFill>
                <a:latin typeface="Montserrat ExtraBold" pitchFamily="2" charset="77"/>
                <a:cs typeface="Rubik" pitchFamily="2" charset="-79"/>
              </a:rPr>
              <a:t>Today’s Agenda:</a:t>
            </a:r>
            <a:endParaRPr lang="en-US" b="1">
              <a:solidFill>
                <a:srgbClr val="161B6D"/>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496091" y="1328389"/>
            <a:ext cx="11189282" cy="4865914"/>
          </a:xfrm>
        </p:spPr>
        <p:txBody>
          <a:bodyPr numCol="2" anchor="t">
            <a:noAutofit/>
          </a:bodyPr>
          <a:lstStyle/>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What is S.A.M. (our new </a:t>
            </a:r>
            <a:br>
              <a:rPr lang="en-US" dirty="0">
                <a:latin typeface="Montserrat Medium" pitchFamily="2" charset="77"/>
                <a:cs typeface="Rubik" pitchFamily="2" charset="-79"/>
              </a:rPr>
            </a:br>
            <a:r>
              <a:rPr lang="en-US" dirty="0">
                <a:latin typeface="Montserrat Medium" pitchFamily="2" charset="77"/>
                <a:cs typeface="Rubik" pitchFamily="2" charset="-79"/>
              </a:rPr>
              <a:t>AI-powered scanner)</a:t>
            </a:r>
          </a:p>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Behind-the-scenes demo </a:t>
            </a:r>
            <a:br>
              <a:rPr lang="en-US" dirty="0">
                <a:latin typeface="Montserrat Medium" pitchFamily="2" charset="77"/>
                <a:cs typeface="Rubik" pitchFamily="2" charset="-79"/>
              </a:rPr>
            </a:br>
            <a:r>
              <a:rPr lang="en-US" dirty="0">
                <a:latin typeface="Montserrat Medium" pitchFamily="2" charset="77"/>
                <a:cs typeface="Rubik" pitchFamily="2" charset="-79"/>
              </a:rPr>
              <a:t>of how S.A.M. works in these markets</a:t>
            </a:r>
          </a:p>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Performance data</a:t>
            </a:r>
          </a:p>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Get the FIRST look at some </a:t>
            </a:r>
            <a:br>
              <a:rPr lang="en-US" dirty="0">
                <a:latin typeface="Montserrat Medium" pitchFamily="2" charset="77"/>
                <a:cs typeface="Rubik" pitchFamily="2" charset="-79"/>
              </a:rPr>
            </a:br>
            <a:r>
              <a:rPr lang="en-US" dirty="0">
                <a:latin typeface="Montserrat Medium" pitchFamily="2" charset="77"/>
                <a:cs typeface="Rubik" pitchFamily="2" charset="-79"/>
              </a:rPr>
              <a:t>powerful </a:t>
            </a:r>
            <a:r>
              <a:rPr lang="en-US" b="1" i="1" dirty="0">
                <a:solidFill>
                  <a:srgbClr val="16B7A7"/>
                </a:solidFill>
                <a:latin typeface="Montserrat ExtraBold" pitchFamily="2" charset="77"/>
                <a:cs typeface="Rubik" pitchFamily="2" charset="-79"/>
              </a:rPr>
              <a:t>*NEW* </a:t>
            </a:r>
            <a:r>
              <a:rPr lang="en-US" b="1" dirty="0">
                <a:solidFill>
                  <a:srgbClr val="16B7A7"/>
                </a:solidFill>
                <a:latin typeface="Montserrat ExtraBold" pitchFamily="2" charset="77"/>
                <a:cs typeface="Rubik" pitchFamily="2" charset="-79"/>
              </a:rPr>
              <a:t>features</a:t>
            </a:r>
          </a:p>
          <a:p>
            <a:pPr algn="l">
              <a:lnSpc>
                <a:spcPct val="100000"/>
              </a:lnSpc>
              <a:spcBef>
                <a:spcPts val="2800"/>
              </a:spcBef>
              <a:buClr>
                <a:schemeClr val="tx1">
                  <a:lumMod val="85000"/>
                  <a:lumOff val="15000"/>
                </a:schemeClr>
              </a:buClr>
            </a:pPr>
            <a:r>
              <a:rPr lang="en-US" b="1" dirty="0">
                <a:solidFill>
                  <a:srgbClr val="16B7A7"/>
                </a:solidFill>
                <a:latin typeface="Montserrat ExtraBold" pitchFamily="2" charset="77"/>
                <a:cs typeface="Rubik" pitchFamily="2" charset="-79"/>
              </a:rPr>
              <a:t>LIVE TRADING!!! </a:t>
            </a:r>
            <a:r>
              <a:rPr lang="en-US" dirty="0">
                <a:latin typeface="Montserrat Medium" pitchFamily="2" charset="77"/>
                <a:cs typeface="Rubik" pitchFamily="2" charset="-79"/>
              </a:rPr>
              <a:t>See S.A.M. </a:t>
            </a:r>
            <a:br>
              <a:rPr lang="en-US" dirty="0">
                <a:latin typeface="Montserrat Medium" pitchFamily="2" charset="77"/>
                <a:cs typeface="Rubik" pitchFamily="2" charset="-79"/>
              </a:rPr>
            </a:br>
            <a:r>
              <a:rPr lang="en-US" dirty="0">
                <a:latin typeface="Montserrat Medium" pitchFamily="2" charset="77"/>
                <a:cs typeface="Rubik" pitchFamily="2" charset="-79"/>
              </a:rPr>
              <a:t>in action</a:t>
            </a:r>
          </a:p>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How can you get access after today?</a:t>
            </a:r>
          </a:p>
          <a:p>
            <a:pPr algn="l">
              <a:lnSpc>
                <a:spcPct val="100000"/>
              </a:lnSpc>
              <a:spcBef>
                <a:spcPts val="2800"/>
              </a:spcBef>
              <a:buClr>
                <a:schemeClr val="tx1">
                  <a:lumMod val="85000"/>
                  <a:lumOff val="15000"/>
                </a:schemeClr>
              </a:buClr>
            </a:pPr>
            <a:r>
              <a:rPr lang="en-US" dirty="0">
                <a:latin typeface="Montserrat Medium" pitchFamily="2" charset="77"/>
                <a:cs typeface="Rubik" pitchFamily="2" charset="-79"/>
              </a:rPr>
              <a:t>Q&amp;A!!!</a:t>
            </a:r>
          </a:p>
        </p:txBody>
      </p:sp>
      <p:cxnSp>
        <p:nvCxnSpPr>
          <p:cNvPr id="4" name="Straight Connector 3">
            <a:extLst>
              <a:ext uri="{FF2B5EF4-FFF2-40B4-BE49-F238E27FC236}">
                <a16:creationId xmlns:a16="http://schemas.microsoft.com/office/drawing/2014/main" id="{466154ED-4682-4711-69A6-F742DCB8752B}"/>
              </a:ext>
            </a:extLst>
          </p:cNvPr>
          <p:cNvCxnSpPr/>
          <p:nvPr/>
        </p:nvCxnSpPr>
        <p:spPr>
          <a:xfrm>
            <a:off x="506627" y="476373"/>
            <a:ext cx="0" cy="642552"/>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3032071"/>
      </p:ext>
    </p:extLst>
  </p:cSld>
  <p:clrMapOvr>
    <a:masterClrMapping/>
  </p:clrMapOvr>
  <p:extLst>
    <p:ext uri="{6950BFC3-D8DA-4A85-94F7-54DA5524770B}">
      <p188:commentRel xmlns:p188="http://schemas.microsoft.com/office/powerpoint/2018/8/main" r:id="rId2"/>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741406" y="362693"/>
            <a:ext cx="11121068" cy="965696"/>
          </a:xfrm>
        </p:spPr>
        <p:txBody>
          <a:bodyPr/>
          <a:lstStyle/>
          <a:p>
            <a:r>
              <a:rPr lang="en-US" sz="4400" b="1">
                <a:solidFill>
                  <a:srgbClr val="161B6D"/>
                </a:solidFill>
                <a:latin typeface="Montserrat ExtraBold" pitchFamily="2" charset="77"/>
                <a:cs typeface="Rubik" pitchFamily="2" charset="-79"/>
              </a:rPr>
              <a:t>To be clear…</a:t>
            </a:r>
            <a:endParaRPr lang="en-US" b="1">
              <a:solidFill>
                <a:srgbClr val="161B6D"/>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741406" y="1502980"/>
            <a:ext cx="10933387" cy="4391846"/>
          </a:xfrm>
        </p:spPr>
        <p:txBody>
          <a:bodyPr>
            <a:noAutofit/>
          </a:bodyPr>
          <a:lstStyle/>
          <a:p>
            <a:pPr algn="l">
              <a:lnSpc>
                <a:spcPct val="100000"/>
              </a:lnSpc>
              <a:spcBef>
                <a:spcPts val="2800"/>
              </a:spcBef>
              <a:buClr>
                <a:schemeClr val="tx1">
                  <a:lumMod val="85000"/>
                  <a:lumOff val="15000"/>
                </a:schemeClr>
              </a:buClr>
            </a:pPr>
            <a:r>
              <a:rPr lang="en-US" sz="2600">
                <a:latin typeface="Montserrat Medium" pitchFamily="2" charset="77"/>
                <a:cs typeface="Rubik" pitchFamily="2" charset="-79"/>
              </a:rPr>
              <a:t>Nothing is guaranteed… you should never invest more than you can afford to lose.</a:t>
            </a:r>
          </a:p>
          <a:p>
            <a:pPr algn="l">
              <a:lnSpc>
                <a:spcPct val="100000"/>
              </a:lnSpc>
              <a:spcBef>
                <a:spcPts val="2800"/>
              </a:spcBef>
              <a:buClr>
                <a:schemeClr val="tx1">
                  <a:lumMod val="85000"/>
                  <a:lumOff val="15000"/>
                </a:schemeClr>
              </a:buClr>
            </a:pPr>
            <a:r>
              <a:rPr lang="en-US" sz="2600">
                <a:latin typeface="Montserrat Medium" pitchFamily="2" charset="77"/>
                <a:cs typeface="Rubik" pitchFamily="2" charset="-79"/>
              </a:rPr>
              <a:t>The software will alert you when a pattern has formed, but these should not be considered buy or sell alerts. They are </a:t>
            </a:r>
            <a:br>
              <a:rPr lang="en-US" sz="2600">
                <a:latin typeface="Montserrat Medium" pitchFamily="2" charset="77"/>
                <a:cs typeface="Rubik" pitchFamily="2" charset="-79"/>
              </a:rPr>
            </a:br>
            <a:r>
              <a:rPr lang="en-US" sz="2600">
                <a:latin typeface="Montserrat Medium" pitchFamily="2" charset="77"/>
                <a:cs typeface="Rubik" pitchFamily="2" charset="-79"/>
              </a:rPr>
              <a:t>also not official recommendations. You need to do your own due diligence on the situation before deciding to invest.</a:t>
            </a:r>
          </a:p>
          <a:p>
            <a:pPr algn="l">
              <a:lnSpc>
                <a:spcPct val="100000"/>
              </a:lnSpc>
              <a:spcBef>
                <a:spcPts val="2800"/>
              </a:spcBef>
              <a:buClr>
                <a:schemeClr val="tx1">
                  <a:lumMod val="85000"/>
                  <a:lumOff val="15000"/>
                </a:schemeClr>
              </a:buClr>
            </a:pPr>
            <a:r>
              <a:rPr lang="en-US" sz="2600">
                <a:latin typeface="Montserrat Medium" pitchFamily="2" charset="77"/>
                <a:cs typeface="Rubik" pitchFamily="2" charset="-79"/>
              </a:rPr>
              <a:t>We’re going to show you some of the top examples </a:t>
            </a:r>
            <a:br>
              <a:rPr lang="en-US" sz="2600">
                <a:latin typeface="Montserrat Medium" pitchFamily="2" charset="77"/>
                <a:cs typeface="Rubik" pitchFamily="2" charset="-79"/>
              </a:rPr>
            </a:br>
            <a:r>
              <a:rPr lang="en-US" sz="2600">
                <a:latin typeface="Montserrat Medium" pitchFamily="2" charset="77"/>
                <a:cs typeface="Rubik" pitchFamily="2" charset="-79"/>
              </a:rPr>
              <a:t>we’ve found, but individual results will vary.</a:t>
            </a:r>
            <a:endParaRPr lang="en-US" sz="2600">
              <a:latin typeface="Montserrat Medium" pitchFamily="2" charset="77"/>
            </a:endParaRPr>
          </a:p>
        </p:txBody>
      </p:sp>
      <p:cxnSp>
        <p:nvCxnSpPr>
          <p:cNvPr id="4" name="Straight Connector 3">
            <a:extLst>
              <a:ext uri="{FF2B5EF4-FFF2-40B4-BE49-F238E27FC236}">
                <a16:creationId xmlns:a16="http://schemas.microsoft.com/office/drawing/2014/main" id="{466154ED-4682-4711-69A6-F742DCB8752B}"/>
              </a:ext>
            </a:extLst>
          </p:cNvPr>
          <p:cNvCxnSpPr/>
          <p:nvPr/>
        </p:nvCxnSpPr>
        <p:spPr>
          <a:xfrm>
            <a:off x="506627" y="476373"/>
            <a:ext cx="0" cy="642552"/>
          </a:xfrm>
          <a:prstGeom prst="line">
            <a:avLst/>
          </a:prstGeom>
          <a:ln w="101600" cap="rnd">
            <a:solidFill>
              <a:srgbClr val="16B7A7"/>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67840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96C52A97FF7E5488EC659029126AE2C" ma:contentTypeVersion="24" ma:contentTypeDescription="Create a new document." ma:contentTypeScope="" ma:versionID="3db8aec227e5d63f41c4eb0f37172cde">
  <xsd:schema xmlns:xsd="http://www.w3.org/2001/XMLSchema" xmlns:xs="http://www.w3.org/2001/XMLSchema" xmlns:p="http://schemas.microsoft.com/office/2006/metadata/properties" xmlns:ns2="2251ad64-67db-4c38-9aa8-5eaa7f9c85b4" xmlns:ns3="459bff93-d594-4266-b2e6-8f9552c763c9" targetNamespace="http://schemas.microsoft.com/office/2006/metadata/properties" ma:root="true" ma:fieldsID="6e9418132eff79b8ab551963d91eada6" ns2:_="" ns3:_="">
    <xsd:import namespace="2251ad64-67db-4c38-9aa8-5eaa7f9c85b4"/>
    <xsd:import namespace="459bff93-d594-4266-b2e6-8f9552c763c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Author0" minOccurs="0"/>
                <xsd:element ref="ns2:Creator" minOccurs="0"/>
                <xsd:element ref="ns2:lcf76f155ced4ddcb4097134ff3c332f" minOccurs="0"/>
                <xsd:element ref="ns3:TaxCatchAll" minOccurs="0"/>
                <xsd:element ref="ns2:MediaServiceSearchProperties" minOccurs="0"/>
                <xsd:element ref="ns2:MediaServiceObjectDetectorVersion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51ad64-67db-4c38-9aa8-5eaa7f9c85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hidden="true" ma:internalName="MediaServiceAutoTags" ma:readOnly="true">
      <xsd:simpleType>
        <xsd:restriction base="dms:Text"/>
      </xsd:simpleType>
    </xsd:element>
    <xsd:element name="MediaServiceLocation" ma:index="12" nillable="true" ma:displayName="Location" ma:hidden="true"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hidden="true" ma:internalName="MediaServiceOCR"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true">
      <xsd:simpleType>
        <xsd:restriction base="dms:Note"/>
      </xsd:simpleType>
    </xsd:element>
    <xsd:element name="MediaLengthInSeconds" ma:index="20" nillable="true" ma:displayName="Length (seconds)" ma:internalName="MediaLengthInSeconds" ma:readOnly="true">
      <xsd:simpleType>
        <xsd:restriction base="dms:Unknown"/>
      </xsd:simpleType>
    </xsd:element>
    <xsd:element name="Author0" ma:index="21" nillable="true" ma:displayName="Author" ma:format="Dropdown" ma:list="UserInfo" ma:SharePointGroup="0" ma:internalName="Author0">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reator" ma:index="22" nillable="true" ma:displayName="Creator" ma:format="Dropdown" ma:internalName="Creator">
      <xsd:simpleType>
        <xsd:restriction base="dms:Text">
          <xsd:maxLength value="255"/>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c8cc5277-d8fb-405c-ad2b-f6fbee493420" ma:termSetId="09814cd3-568e-fe90-9814-8d621ff8fb84" ma:anchorId="fba54fb3-c3e1-fe81-a776-ca4b69148c4d" ma:open="true" ma:isKeyword="false">
      <xsd:complexType>
        <xsd:sequence>
          <xsd:element ref="pc:Terms" minOccurs="0" maxOccurs="1"/>
        </xsd:sequence>
      </xsd:complex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59bff93-d594-4266-b2e6-8f9552c763c9" elementFormDefault="qualified">
    <xsd:import namespace="http://schemas.microsoft.com/office/2006/documentManagement/types"/>
    <xsd:import namespace="http://schemas.microsoft.com/office/infopath/2007/PartnerControls"/>
    <xsd:element name="SharedWithUsers" ma:index="1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hidden="true" ma:internalName="SharedWithDetails" ma:readOnly="true">
      <xsd:simpleType>
        <xsd:restriction base="dms:Note"/>
      </xsd:simpleType>
    </xsd:element>
    <xsd:element name="TaxCatchAll" ma:index="25" nillable="true" ma:displayName="Taxonomy Catch All Column" ma:hidden="true" ma:list="{80c30666-4581-4d5f-9d7e-62d78c881836}" ma:internalName="TaxCatchAll" ma:showField="CatchAllData" ma:web="459bff93-d594-4266-b2e6-8f9552c763c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0"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251ad64-67db-4c38-9aa8-5eaa7f9c85b4">
      <Terms xmlns="http://schemas.microsoft.com/office/infopath/2007/PartnerControls"/>
    </lcf76f155ced4ddcb4097134ff3c332f>
    <Author0 xmlns="2251ad64-67db-4c38-9aa8-5eaa7f9c85b4">
      <UserInfo>
        <DisplayName/>
        <AccountId xsi:nil="true"/>
        <AccountType/>
      </UserInfo>
    </Author0>
    <TaxCatchAll xmlns="459bff93-d594-4266-b2e6-8f9552c763c9" xsi:nil="true"/>
    <Creator xmlns="2251ad64-67db-4c38-9aa8-5eaa7f9c85b4" xsi:nil="true"/>
  </documentManagement>
</p:properties>
</file>

<file path=customXml/itemProps1.xml><?xml version="1.0" encoding="utf-8"?>
<ds:datastoreItem xmlns:ds="http://schemas.openxmlformats.org/officeDocument/2006/customXml" ds:itemID="{6048977E-8058-4DE4-98FB-44F928FA7E21}"/>
</file>

<file path=customXml/itemProps2.xml><?xml version="1.0" encoding="utf-8"?>
<ds:datastoreItem xmlns:ds="http://schemas.openxmlformats.org/officeDocument/2006/customXml" ds:itemID="{EB32839B-B33D-44EF-BBAE-FA98217A2EBC}"/>
</file>

<file path=customXml/itemProps3.xml><?xml version="1.0" encoding="utf-8"?>
<ds:datastoreItem xmlns:ds="http://schemas.openxmlformats.org/officeDocument/2006/customXml" ds:itemID="{0450EA30-7100-4C98-A445-354AE617BCDE}"/>
</file>

<file path=docProps/app.xml><?xml version="1.0" encoding="utf-8"?>
<Properties xmlns="http://schemas.openxmlformats.org/officeDocument/2006/extended-properties" xmlns:vt="http://schemas.openxmlformats.org/officeDocument/2006/docPropsVTypes">
  <TotalTime>34579</TotalTime>
  <Words>2620</Words>
  <Application>Microsoft Office PowerPoint</Application>
  <PresentationFormat>Widescreen</PresentationFormat>
  <Paragraphs>250</Paragraphs>
  <Slides>66</Slides>
  <Notes>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66</vt:i4>
      </vt:variant>
    </vt:vector>
  </HeadingPairs>
  <TitlesOfParts>
    <vt:vector size="76" baseType="lpstr">
      <vt:lpstr>Arial</vt:lpstr>
      <vt:lpstr>Calibri</vt:lpstr>
      <vt:lpstr>Calibri Light</vt:lpstr>
      <vt:lpstr>Montserrat</vt:lpstr>
      <vt:lpstr>Montserrat Black</vt:lpstr>
      <vt:lpstr>Montserrat ExtraBold</vt:lpstr>
      <vt:lpstr>Montserrat Medium</vt:lpstr>
      <vt:lpstr>Montserrat SemiBold</vt:lpstr>
      <vt:lpstr>Rubik</vt:lpstr>
      <vt:lpstr>Office Theme</vt:lpstr>
      <vt:lpstr>PowerPoint Presentation</vt:lpstr>
      <vt:lpstr>We’re Dealing With Market Conditions We Haven’t Seen in YEARS!</vt:lpstr>
      <vt:lpstr>Yet In Daily Profits Live... Members Are Still Making HUGE Gains!</vt:lpstr>
      <vt:lpstr>Imagine Finding Trade Setups Like These... Even In This Market: </vt:lpstr>
      <vt:lpstr>HOW?</vt:lpstr>
      <vt:lpstr>PowerPoint Presentation</vt:lpstr>
      <vt:lpstr>Special Guest: Nate G. </vt:lpstr>
      <vt:lpstr>Today’s Agenda:</vt:lpstr>
      <vt:lpstr>To be clear…</vt:lpstr>
      <vt:lpstr>Developed by our very own Millionaire Trader Nate Bear...</vt:lpstr>
      <vt:lpstr>What is the “The Squeeze?”</vt:lpstr>
      <vt:lpstr>PowerPoint Presentation</vt:lpstr>
      <vt:lpstr>PowerPoint Presentation</vt:lpstr>
      <vt:lpstr>Some of the top trades in our Daily Profits Live chatroom: </vt:lpstr>
      <vt:lpstr>PowerPoint Presentation</vt:lpstr>
      <vt:lpstr>PowerPoint Presentation</vt:lpstr>
      <vt:lpstr>PowerPoint Presentation</vt:lpstr>
      <vt:lpstr>Members Profited Off This Squeeze on RILY!</vt:lpstr>
      <vt:lpstr>PowerPoint Presentation</vt:lpstr>
      <vt:lpstr>PowerPoint Presentation</vt:lpstr>
      <vt:lpstr>All you need to look for are the green up arrows or an A+</vt:lpstr>
      <vt:lpstr>Each Number Represents How Many “Ticks” a Stock Has Been In a Squeeze!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S.A.M. Can Even Provide “Power Options” Contracts To Consider!</vt:lpstr>
      <vt:lpstr>What the Data on S.A.M. Says:</vt:lpstr>
      <vt:lpstr>PowerPoint Presentation</vt:lpstr>
      <vt:lpstr>PowerPoint Presentation</vt:lpstr>
      <vt:lpstr>PowerPoint Presentation</vt:lpstr>
      <vt:lpstr>Real-Time TradingView Charts With Powerful Indicators </vt:lpstr>
      <vt:lpstr>Real-Time TradingView Charts With Powerful Indicators </vt:lpstr>
      <vt:lpstr>Nate Bear, Dman &amp; Nate G’s  Personal Watchlists Built Into S.A.M.!</vt:lpstr>
      <vt:lpstr>Custom Watchlists!</vt:lpstr>
      <vt:lpstr>Profit Surge Scanner</vt:lpstr>
      <vt:lpstr>“SAMSpeaks” AI Commentary</vt:lpstr>
      <vt:lpstr>BRAND-NEW! Opening Bell Aftershocks Scanner  “1.5x Earnings” </vt:lpstr>
      <vt:lpstr>New Today! Short Floats!</vt:lpstr>
      <vt:lpstr>New Today! Average True Range (ATR)!</vt:lpstr>
      <vt:lpstr>Coming Q2/Q3 Email Alerts From S.A.M.!</vt:lpstr>
      <vt:lpstr>PowerPoint Presentation</vt:lpstr>
      <vt:lpstr>PowerPoint Presentation</vt:lpstr>
      <vt:lpstr>Imagine $5,000 In Each Turning Into…</vt:lpstr>
      <vt:lpstr>PowerPoint Presentation</vt:lpstr>
      <vt:lpstr>Introducing Our Latest Wealth  Building Initiative…</vt:lpstr>
      <vt:lpstr>What Early- Access Users Are Saying</vt:lpstr>
      <vt:lpstr>What Early- Access Users Are Saying</vt:lpstr>
      <vt:lpstr>What Early- Access Users Are Saying</vt:lpstr>
      <vt:lpstr>Choose Your Special Event Member Perks!</vt:lpstr>
      <vt:lpstr>PowerPoint Presentation</vt:lpstr>
      <vt:lpstr>PowerPoint Presentation</vt:lpstr>
      <vt:lpstr>PowerPoint Presentation</vt:lpstr>
      <vt:lpstr>COST OF DATA…  INCLUDED FOR FREE  ON ALL LEVELS!</vt:lpstr>
      <vt:lpstr>SPECIAL EVENT MEMBER BONUSES (INCLUDED IN ALL LEVELS FOR FREE TODAY)</vt:lpstr>
      <vt:lpstr>Backed By Our 60-Day Credit GUARANTEE (INCLUDED IN ALL LEVELS… TODAY)</vt:lpstr>
      <vt:lpstr>S.A.M. IS THE ULTIMATE WAY TO “FLY ON YOUR OWN”!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Roshna Joshi</dc:creator>
  <cp:lastModifiedBy>Meghan Cox</cp:lastModifiedBy>
  <cp:revision>109</cp:revision>
  <dcterms:created xsi:type="dcterms:W3CDTF">2024-05-28T13:39:05Z</dcterms:created>
  <dcterms:modified xsi:type="dcterms:W3CDTF">2025-04-04T18:51:06Z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0x010100B96C52A97FF7E5488EC659029126AE2C</vt:lpwstr>
  </property>
  <property fmtid="{D5CDD505-2E9C-101B-9397-08002B2CF9AE}" pid="3" name="MediaServiceImageTags">
    <vt:lpwstr/>
  </property>
</Properties>
</file>