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2.xml" ContentType="application/vnd.openxmlformats-officedocument.presentationml.notesSlide+xml"/>
  <Override PartName="/ppt/notesSlides/notesSlide1.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6.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Masters/notesMaster1.xml" ContentType="application/vnd.openxmlformats-officedocument.presentationml.notesMaster+xml"/>
  <Override PartName="/ppt/comments/modernComment_1A2_9E1DF952.xml" ContentType="application/vnd.ms-powerpoint.comments+xml"/>
  <Override PartName="/ppt/theme/theme1.xml" ContentType="application/vnd.openxmlformats-officedocument.theme+xml"/>
  <Override PartName="/ppt/theme/theme2.xml" ContentType="application/vnd.openxmlformats-officedocument.theme+xml"/>
  <Override PartName="/ppt/comments/modernComment_19C_C0C68DF4.xml" ContentType="application/vnd.ms-powerpoint.comments+xml"/>
  <Override PartName="/ppt/comments/modernComment_1A1_35C49E09.xml" ContentType="application/vnd.ms-powerpoint.comments+xml"/>
  <Override PartName="/ppt/comments/modernComment_1CC_8A24117.xml" ContentType="application/vnd.ms-powerpoint.comments+xml"/>
  <Override PartName="/ppt/comments/modernComment_19D_EFCCC0F1.xml" ContentType="application/vnd.ms-powerpoint.comments+xml"/>
  <Override PartName="/ppt/comments/modernComment_1BE_B35F0E9F.xml" ContentType="application/vnd.ms-powerpoint.comments+xml"/>
  <Override PartName="/ppt/comments/modernComment_194_6FFD7AA4.xml" ContentType="application/vnd.ms-powerpoint.comments+xml"/>
  <Override PartName="/ppt/comments/modernComment_1D0_5BED5F9C.xml" ContentType="application/vnd.ms-powerpoint.comments+xml"/>
  <Override PartName="/ppt/comments/modernComment_190_2A61D13C.xml" ContentType="application/vnd.ms-powerpoint.comments+xml"/>
  <Override PartName="/ppt/comments/modernComment_1D3_598BC63D.xml" ContentType="application/vnd.ms-powerpoint.comments+xml"/>
  <Override PartName="/ppt/comments/modernComment_1D1_38557EDE.xml" ContentType="application/vnd.ms-powerpoint.comments+xml"/>
  <Override PartName="/ppt/comments/modernComment_17E_5466C241.xml" ContentType="application/vnd.ms-powerpoint.comments+xml"/>
  <Override PartName="/ppt/comments/modernComment_191_E506C79F.xml" ContentType="application/vnd.ms-powerpoint.comments+xml"/>
  <Override PartName="/ppt/comments/modernComment_10D_FE53EEB6.xml" ContentType="application/vnd.ms-powerpoint.comments+xml"/>
  <Override PartName="/ppt/comments/modernComment_13A_144E76EF.xml" ContentType="application/vnd.ms-powerpoint.comments+xml"/>
  <Override PartName="/ppt/comments/modernComment_13B_F278C319.xml" ContentType="application/vnd.ms-powerpoint.comments+xml"/>
  <Override PartName="/ppt/comments/modernComment_1BC_7E6569D9.xml" ContentType="application/vnd.ms-powerpoint.comments+xml"/>
  <Override PartName="/ppt/comments/modernComment_193_1FDB9AF5.xml" ContentType="application/vnd.ms-powerpoint.comments+xml"/>
  <Override PartName="/ppt/comments/modernComment_1BD_33991A89.xml" ContentType="application/vnd.ms-powerpoint.comments+xml"/>
  <Override PartName="/ppt/comments/modernComment_1BB_8696741.xml" ContentType="application/vnd.ms-powerpoint.comments+xml"/>
  <Override PartName="/ppt/comments/modernComment_1B6_A45DD77B.xml" ContentType="application/vnd.ms-powerpoint.comments+xml"/>
  <Override PartName="/ppt/comments/modernComment_1B7_C16AF86B.xml" ContentType="application/vnd.ms-powerpoint.comments+xml"/>
  <Override PartName="/ppt/comments/modernComment_1C3_F0B666BD.xml" ContentType="application/vnd.ms-powerpoint.comments+xml"/>
  <Override PartName="/ppt/comments/modernComment_1B5_226E12AF.xml" ContentType="application/vnd.ms-powerpoint.comments+xml"/>
  <Override PartName="/ppt/comments/modernComment_1C4_F735ED81.xml" ContentType="application/vnd.ms-powerpoint.comments+xml"/>
  <Override PartName="/ppt/comments/modernComment_195_3BF54C0A.xml" ContentType="application/vnd.ms-powerpoint.comments+xml"/>
  <Override PartName="/ppt/comments/modernComment_18D_33A5441B.xml" ContentType="application/vnd.ms-powerpoint.comments+xml"/>
  <Override PartName="/ppt/comments/modernComment_1B8_DEA5BE90.xml" ContentType="application/vnd.ms-powerpoint.comments+xml"/>
  <Override PartName="/ppt/comments/modernComment_1B4_82289FC9.xml" ContentType="application/vnd.ms-powerpoint.comments+xml"/>
  <Override PartName="/ppt/comments/modernComment_18E_A6487B8A.xml" ContentType="application/vnd.ms-powerpoint.comments+xml"/>
  <Override PartName="/ppt/comments/modernComment_132_C0C7FCE3.xml" ContentType="application/vnd.ms-powerpoint.comments+xml"/>
  <Override PartName="/ppt/comments/modernComment_196_E78702C8.xml" ContentType="application/vnd.ms-powerpoint.comments+xml"/>
  <Override PartName="/ppt/comments/modernComment_119_35AF1BD0.xml" ContentType="application/vnd.ms-powerpoint.comments+xml"/>
  <Override PartName="/ppt/comments/modernComment_11C_54C3295B.xml" ContentType="application/vnd.ms-powerpoint.comments+xml"/>
  <Override PartName="/ppt/comments/modernComment_11D_B7EE1BC8.xml" ContentType="application/vnd.ms-powerpoint.comments+xml"/>
  <Override PartName="/ppt/comments/modernComment_181_B86E9EDA.xml" ContentType="application/vnd.ms-powerpoint.comments+xml"/>
  <Override PartName="/ppt/comments/modernComment_125_361876D3.xml" ContentType="application/vnd.ms-powerpoint.comments+xml"/>
  <Override PartName="/ppt/comments/modernComment_127_229B3A88.xml" ContentType="application/vnd.ms-powerpoint.comments+xml"/>
  <Override PartName="/ppt/comments/modernComment_128_450FEF8.xml" ContentType="application/vnd.ms-powerpoint.comments+xml"/>
  <Override PartName="/ppt/comments/modernComment_177_B127F0E1.xml" ContentType="application/vnd.ms-powerpoint.comments+xml"/>
  <Override PartName="/ppt/comments/modernComment_1A7_F27B0C4A.xml" ContentType="application/vnd.ms-powerpoint.comments+xml"/>
  <Override PartName="/ppt/comments/modernComment_1C6_89C0B0DE.xml" ContentType="application/vnd.ms-powerpoint.comments+xml"/>
  <Override PartName="/ppt/comments/modernComment_16F_3CE9C5F7.xml" ContentType="application/vnd.ms-powerpoint.comments+xml"/>
  <Override PartName="/ppt/comments/modernComment_170_BC6F0C8D.xml" ContentType="application/vnd.ms-powerpoint.comments+xml"/>
  <Override PartName="/ppt/comments/modernComment_1B2_E1AB4D5B.xml" ContentType="application/vnd.ms-powerpoint.comments+xml"/>
  <Override PartName="/ppt/comments/modernComment_19E_5894939E.xml" ContentType="application/vnd.ms-powerpoint.comments+xml"/>
  <Override PartName="/ppt/comments/modernComment_1A0_577FDBD2.xml" ContentType="application/vnd.ms-powerpoint.comments+xml"/>
  <Override PartName="/ppt/comments/modernComment_129_8107800E.xml" ContentType="application/vnd.ms-powerpoint.comments+xml"/>
  <Override PartName="/ppt/authors.xml" ContentType="application/vnd.ms-powerpoint.authors+xml"/>
  <Override PartName="/ppt/comments/modernComment_12A_715E16C5.xml" ContentType="application/vnd.ms-powerpoint.comments+xml"/>
  <Override PartName="/ppt/comments/modernComment_12B_75A7ACFA.xml" ContentType="application/vnd.ms-powerpoint.comments+xml"/>
  <Override PartName="/ppt/comments/modernComment_1C5_83417F29.xml" ContentType="application/vnd.ms-powerpoint.comments+xml"/>
  <Override PartName="/ppt/comments/modernComment_12C_CF8808E6.xml" ContentType="application/vnd.ms-powerpoint.comments+xml"/>
  <Override PartName="/ppt/comments/modernComment_1C8_5560273A.xml" ContentType="application/vnd.ms-powerpoint.comments+xml"/>
  <Override PartName="/ppt/comments/modernComment_126_EFF653A.xml" ContentType="application/vnd.ms-powerpoint.comments+xml"/>
  <Override PartName="/ppt/comments/modernComment_124_6B5CC1D4.xml" ContentType="application/vnd.ms-powerpoint.comments+xml"/>
  <Override PartName="/ppt/comments/modernComment_1C9_BA698C48.xml" ContentType="application/vnd.ms-powerpoint.comments+xml"/>
  <Override PartName="/ppt/comments/modernComment_1C1_51E05228.xml" ContentType="application/vnd.ms-powerpoint.comments+xml"/>
  <Override PartName="/ppt/comments/modernComment_133_AA73A590.xml" ContentType="application/vnd.ms-powerpoint.comments+xml"/>
  <Override PartName="/ppt/comments/modernComment_1D9_D3787379.xml" ContentType="application/vnd.ms-powerpoint.comments+xml"/>
  <Override PartName="/ppt/comments/modernComment_199_6CFAEEDC.xml" ContentType="application/vnd.ms-powerpoint.comments+xml"/>
  <Override PartName="/ppt/comments/modernComment_1C7_F98AA30.xml" ContentType="application/vnd.ms-powerpoint.comments+xml"/>
  <Override PartName="/ppt/comments/modernComment_141_188782B4.xml" ContentType="application/vnd.ms-powerpoint.comments+xml"/>
  <Override PartName="/ppt/comments/modernComment_145_A3E7BDF4.xml" ContentType="application/vnd.ms-powerpoint.comments+xml"/>
  <Override PartName="/ppt/comments/modernComment_1DA_52B8B093.xml" ContentType="application/vnd.ms-powerpoint.comments+xml"/>
  <Override PartName="/ppt/comments/modernComment_147_C55CEEA6.xml" ContentType="application/vnd.ms-powerpoint.comments+xml"/>
  <Override PartName="/ppt/comments/modernComment_149_9AE1F335.xml" ContentType="application/vnd.ms-powerpoint.comments+xml"/>
  <Override PartName="/ppt/comments/modernComment_1CB_476F06A9.xml" ContentType="application/vnd.ms-powerpoint.comments+xml"/>
  <Override PartName="/ppt/comments/modernComment_14C_C7CCA831.xml" ContentType="application/vnd.ms-powerpoint.comment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5"/>
  </p:notesMasterIdLst>
  <p:sldIdLst>
    <p:sldId id="412" r:id="rId2"/>
    <p:sldId id="417" r:id="rId3"/>
    <p:sldId id="460" r:id="rId4"/>
    <p:sldId id="413" r:id="rId5"/>
    <p:sldId id="403" r:id="rId6"/>
    <p:sldId id="446" r:id="rId7"/>
    <p:sldId id="404" r:id="rId8"/>
    <p:sldId id="464" r:id="rId9"/>
    <p:sldId id="400" r:id="rId10"/>
    <p:sldId id="467" r:id="rId11"/>
    <p:sldId id="465" r:id="rId12"/>
    <p:sldId id="382" r:id="rId13"/>
    <p:sldId id="401" r:id="rId14"/>
    <p:sldId id="267" r:id="rId15"/>
    <p:sldId id="259" r:id="rId16"/>
    <p:sldId id="268" r:id="rId17"/>
    <p:sldId id="269" r:id="rId18"/>
    <p:sldId id="270" r:id="rId19"/>
    <p:sldId id="271" r:id="rId20"/>
    <p:sldId id="311" r:id="rId21"/>
    <p:sldId id="312" r:id="rId22"/>
    <p:sldId id="314" r:id="rId23"/>
    <p:sldId id="315" r:id="rId24"/>
    <p:sldId id="272" r:id="rId25"/>
    <p:sldId id="444" r:id="rId26"/>
    <p:sldId id="273" r:id="rId27"/>
    <p:sldId id="274" r:id="rId28"/>
    <p:sldId id="418" r:id="rId29"/>
    <p:sldId id="445" r:id="rId30"/>
    <p:sldId id="443" r:id="rId31"/>
    <p:sldId id="438" r:id="rId32"/>
    <p:sldId id="439" r:id="rId33"/>
    <p:sldId id="451" r:id="rId34"/>
    <p:sldId id="437" r:id="rId35"/>
    <p:sldId id="257" r:id="rId36"/>
    <p:sldId id="452" r:id="rId37"/>
    <p:sldId id="405" r:id="rId38"/>
    <p:sldId id="397" r:id="rId39"/>
    <p:sldId id="402" r:id="rId40"/>
    <p:sldId id="440" r:id="rId41"/>
    <p:sldId id="435" r:id="rId42"/>
    <p:sldId id="436" r:id="rId43"/>
    <p:sldId id="398" r:id="rId44"/>
    <p:sldId id="463" r:id="rId45"/>
    <p:sldId id="277" r:id="rId46"/>
    <p:sldId id="278" r:id="rId47"/>
    <p:sldId id="258" r:id="rId48"/>
    <p:sldId id="306" r:id="rId49"/>
    <p:sldId id="406" r:id="rId50"/>
    <p:sldId id="281" r:id="rId51"/>
    <p:sldId id="284" r:id="rId52"/>
    <p:sldId id="285" r:id="rId53"/>
    <p:sldId id="462" r:id="rId54"/>
    <p:sldId id="385" r:id="rId55"/>
    <p:sldId id="293" r:id="rId56"/>
    <p:sldId id="295" r:id="rId57"/>
    <p:sldId id="296" r:id="rId58"/>
    <p:sldId id="297" r:id="rId59"/>
    <p:sldId id="298" r:id="rId60"/>
    <p:sldId id="299" r:id="rId61"/>
    <p:sldId id="300" r:id="rId62"/>
    <p:sldId id="294" r:id="rId63"/>
    <p:sldId id="292" r:id="rId64"/>
    <p:sldId id="469" r:id="rId65"/>
    <p:sldId id="449" r:id="rId66"/>
    <p:sldId id="307" r:id="rId67"/>
    <p:sldId id="473" r:id="rId68"/>
    <p:sldId id="409" r:id="rId69"/>
    <p:sldId id="320" r:id="rId70"/>
    <p:sldId id="322" r:id="rId71"/>
    <p:sldId id="321" r:id="rId72"/>
    <p:sldId id="324" r:id="rId73"/>
    <p:sldId id="325" r:id="rId74"/>
    <p:sldId id="326" r:id="rId75"/>
    <p:sldId id="386" r:id="rId76"/>
    <p:sldId id="399" r:id="rId77"/>
    <p:sldId id="327" r:id="rId78"/>
    <p:sldId id="329" r:id="rId79"/>
    <p:sldId id="330" r:id="rId80"/>
    <p:sldId id="332" r:id="rId81"/>
    <p:sldId id="335" r:id="rId82"/>
    <p:sldId id="341" r:id="rId83"/>
    <p:sldId id="362" r:id="rId84"/>
    <p:sldId id="367" r:id="rId85"/>
    <p:sldId id="368" r:id="rId86"/>
    <p:sldId id="414" r:id="rId87"/>
    <p:sldId id="371" r:id="rId88"/>
    <p:sldId id="373" r:id="rId89"/>
    <p:sldId id="416" r:id="rId90"/>
    <p:sldId id="375" r:id="rId91"/>
    <p:sldId id="424" r:id="rId92"/>
    <p:sldId id="426" r:id="rId93"/>
    <p:sldId id="453" r:id="rId94"/>
    <p:sldId id="455" r:id="rId95"/>
    <p:sldId id="454" r:id="rId96"/>
    <p:sldId id="456" r:id="rId97"/>
    <p:sldId id="457" r:id="rId98"/>
    <p:sldId id="474" r:id="rId99"/>
    <p:sldId id="459" r:id="rId100"/>
    <p:sldId id="427" r:id="rId101"/>
    <p:sldId id="422" r:id="rId102"/>
    <p:sldId id="423" r:id="rId103"/>
    <p:sldId id="434" r:id="rId10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DEC80C-D476-DB4E-4FD5-A84186547776}" name="Meghan Cox" initials="MC" userId="S::mcox@14west.us::3e40dfc9-9357-4d0c-8033-f5385012a4ce" providerId="AD"/>
  <p188:author id="{D66C1F4F-3930-94EA-4291-8CBA69EAA413}" name="David Baumann" initials="DB" userId="26d9b6a30ee5cac6" providerId="Windows Live"/>
  <p188:author id="{14FB2364-4D82-BC65-4D5C-C7228A9CFB9E}" name="Rachel Blackert" initials="RB" userId="S::rblackert@theagora.com::1541331e-a304-48a2-a731-4767110c6c62" providerId="AD"/>
  <p188:author id="{709D4A8D-7CFB-C58D-6751-03DF6B036009}" name="leonard kardelis" initials="lk" userId="9de441c2ad045654" providerId="Windows Live"/>
  <p188:author id="{CE8FCCA3-3E34-4B87-21B0-87C7808ED305}" name="Nick Andrus" initials="NA" userId="S::nandrus@oxfordclub.com::2a4562e2-cf93-46e2-aeed-d177a1f94544" providerId="AD"/>
  <p188:author id="{C237F0A7-AEA7-2B98-656E-D49941B444A3}" name="Leonard Kardelis" initials="LK" userId="S::lkardelis@14west.us::eed40c98-148d-4738-be44-044038cd61bd" providerId="AD"/>
  <p188:author id="{3B2988D1-0B9B-D08B-B4DE-E0AA3297C727}" name="Roshna Joshi" initials="RJ" userId="S::rjoshi@Oxfordclub.com::2e6a52a1-075c-4aba-b2a1-da6427ea4d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E864"/>
    <a:srgbClr val="2C39C4"/>
    <a:srgbClr val="2581DA"/>
    <a:srgbClr val="223C56"/>
    <a:srgbClr val="141D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4405" autoAdjust="0"/>
    <p:restoredTop sz="77685" autoAdjust="0"/>
  </p:normalViewPr>
  <p:slideViewPr>
    <p:cSldViewPr snapToGrid="0">
      <p:cViewPr varScale="1">
        <p:scale>
          <a:sx n="50" d="100"/>
          <a:sy n="50" d="100"/>
        </p:scale>
        <p:origin x="53" y="389"/>
      </p:cViewPr>
      <p:guideLst>
        <p:guide orient="horz" pos="2160"/>
        <p:guide pos="3840"/>
      </p:guideLst>
    </p:cSldViewPr>
  </p:slideViewPr>
  <p:outlineViewPr>
    <p:cViewPr>
      <p:scale>
        <a:sx n="33" d="100"/>
        <a:sy n="33" d="100"/>
      </p:scale>
      <p:origin x="0" y="-23238"/>
    </p:cViewPr>
  </p:outlin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customXml" Target="../customXml/item2.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customXml" Target="../customXml/item3.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microsoft.com/office/2018/10/relationships/authors" Target="author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customXml" Target="../customXml/item1.xml"/></Relationships>
</file>

<file path=ppt/comments/modernComment_10D_FE53EEB6.xml><?xml version="1.0" encoding="utf-8"?>
<p188:cmLst xmlns:a="http://schemas.openxmlformats.org/drawingml/2006/main" xmlns:r="http://schemas.openxmlformats.org/officeDocument/2006/relationships" xmlns:p188="http://schemas.microsoft.com/office/powerpoint/2018/8/main">
  <p188:cm id="{97A024CA-EA09-4FFB-8CED-46E4F242236F}" authorId="{14FB2364-4D82-BC65-4D5C-C7228A9CFB9E}" status="resolved" created="2024-12-13T16:30:03.467">
    <ac:deMkLst xmlns:ac="http://schemas.microsoft.com/office/drawing/2013/main/command">
      <pc:docMk xmlns:pc="http://schemas.microsoft.com/office/powerpoint/2013/main/command"/>
      <pc:sldMk xmlns:pc="http://schemas.microsoft.com/office/powerpoint/2013/main/command" cId="4266913462" sldId="269"/>
      <ac:picMk id="21" creationId="{8D4789C9-8DB2-F985-483F-C53D454FA2EF}"/>
    </ac:deMkLst>
    <p188:txBody>
      <a:bodyPr/>
      <a:lstStyle/>
      <a:p>
        <a:r>
          <a:rPr lang="en-US"/>
          <a:t>I do not love 'win rate' in the graphic here. Can we either edit or make it really clear in the presentation that this differs from our real time win rates?</a:t>
        </a:r>
      </a:p>
    </p188:txBody>
  </p188:cm>
  <p188:cm id="{03922A3C-87CB-4325-A484-B920A969EB5D}" authorId="{14FB2364-4D82-BC65-4D5C-C7228A9CFB9E}" created="2024-12-13T16:54:19.913">
    <ac:txMkLst xmlns:ac="http://schemas.microsoft.com/office/drawing/2013/main/command">
      <pc:docMk xmlns:pc="http://schemas.microsoft.com/office/powerpoint/2013/main/command"/>
      <pc:sldMk xmlns:pc="http://schemas.microsoft.com/office/powerpoint/2013/main/command" cId="4266913462" sldId="269"/>
      <ac:spMk id="9" creationId="{9C24EDB3-02C1-8256-7BAE-A021D55F19E8}"/>
      <ac:txMk cp="75" len="22">
        <ac:context len="215" hash="3989687286"/>
      </ac:txMk>
    </ac:txMkLst>
    <p188:pos x="7617814" y="816674"/>
    <p188:replyLst>
      <p188:reply id="{A63703E8-CBEC-42B8-AD1E-6D51106A4ED5}" authorId="{14FB2364-4D82-BC65-4D5C-C7228A9CFB9E}" created="2024-12-18T14:18:25.477">
        <p188:txBody>
          <a:bodyPr/>
          <a:lstStyle/>
          <a:p>
            <a:r>
              <a:rPr lang="en-US"/>
              <a:t>Talked on call and this should all be okay if we fully walk it out and have the win rate throughout </a:t>
            </a:r>
          </a:p>
        </p188:txBody>
      </p188:reply>
    </p188:replyLst>
    <p188:txBody>
      <a:bodyPr/>
      <a:lstStyle/>
      <a:p>
        <a:r>
          <a:rPr lang="en-US"/>
          <a:t>I am a little confused here, is the 9/10 the times these trades won based off peak exits or just what the overall markets did the next day?
</a:t>
        </a:r>
      </a:p>
    </p188:txBody>
  </p188:cm>
</p188:cmLst>
</file>

<file path=ppt/comments/modernComment_119_35AF1BD0.xml><?xml version="1.0" encoding="utf-8"?>
<p188:cmLst xmlns:a="http://schemas.openxmlformats.org/drawingml/2006/main" xmlns:r="http://schemas.openxmlformats.org/officeDocument/2006/relationships" xmlns:p188="http://schemas.microsoft.com/office/powerpoint/2018/8/main">
  <p188:cm id="{D1ABF24A-2FB6-4C5E-962D-5AC7A6F843FC}" authorId="{14FB2364-4D82-BC65-4D5C-C7228A9CFB9E}" status="resolved" created="2024-12-13T14:55:24.396">
    <ac:txMkLst xmlns:ac="http://schemas.microsoft.com/office/drawing/2013/main/command">
      <pc:docMk xmlns:pc="http://schemas.microsoft.com/office/powerpoint/2013/main/command"/>
      <pc:sldMk xmlns:pc="http://schemas.microsoft.com/office/powerpoint/2013/main/command" cId="900668368" sldId="281"/>
      <ac:spMk id="63" creationId="{92C77874-1100-DA9D-2EEF-634D702BE6A8}"/>
      <ac:txMk cp="10" len="4">
        <ac:context len="23" hash="3730905152"/>
      </ac:txMk>
    </ac:txMkLst>
    <p188:pos x="5488977" y="726465"/>
    <p188:txBody>
      <a:bodyPr/>
      <a:lstStyle/>
      <a:p>
        <a:r>
          <a:rPr lang="en-US"/>
          <a:t>Editing income to gain here</a:t>
        </a:r>
      </a:p>
    </p188:txBody>
  </p188:cm>
  <p188:cm id="{5BDE16EB-A044-4585-B1F1-994AE793CC0A}" authorId="{709D4A8D-7CFB-C58D-6751-03DF6B036009}" created="2024-12-17T14:29:39.635">
    <pc:sldMkLst xmlns:pc="http://schemas.microsoft.com/office/powerpoint/2013/main/command">
      <pc:docMk/>
      <pc:sldMk cId="900668368" sldId="281"/>
    </pc:sldMkLst>
    <p188:txBody>
      <a:bodyPr/>
      <a:lstStyle/>
      <a:p>
        <a:r>
          <a:rPr lang="en-US"/>
          <a:t>OK</a:t>
        </a:r>
      </a:p>
    </p188:txBody>
  </p188:cm>
</p188:cmLst>
</file>

<file path=ppt/comments/modernComment_11C_54C3295B.xml><?xml version="1.0" encoding="utf-8"?>
<p188:cmLst xmlns:a="http://schemas.openxmlformats.org/drawingml/2006/main" xmlns:r="http://schemas.openxmlformats.org/officeDocument/2006/relationships" xmlns:p188="http://schemas.microsoft.com/office/powerpoint/2018/8/main">
  <p188:cm id="{A730BCA9-681E-43E9-B664-999ED2E34BFA}" authorId="{14FB2364-4D82-BC65-4D5C-C7228A9CFB9E}" status="resolved" created="2024-12-13T14:57:04.750">
    <ac:txMkLst xmlns:ac="http://schemas.microsoft.com/office/drawing/2013/main/command">
      <pc:docMk xmlns:pc="http://schemas.microsoft.com/office/powerpoint/2013/main/command"/>
      <pc:sldMk xmlns:pc="http://schemas.microsoft.com/office/powerpoint/2013/main/command" cId="1422076251" sldId="284"/>
      <ac:spMk id="9" creationId="{9C24EDB3-02C1-8256-7BAE-A021D55F19E8}"/>
      <ac:txMk cp="231" len="23">
        <ac:context len="344" hash="1624441615"/>
      </ac:txMk>
    </ac:txMkLst>
    <p188:pos x="3274417" y="3274112"/>
    <p188:txBody>
      <a:bodyPr/>
      <a:lstStyle/>
      <a:p>
        <a:r>
          <a:rPr lang="en-US"/>
          <a:t>hedging this as an opinion</a:t>
        </a:r>
      </a:p>
    </p188:txBody>
  </p188:cm>
</p188:cmLst>
</file>

<file path=ppt/comments/modernComment_11D_B7EE1BC8.xml><?xml version="1.0" encoding="utf-8"?>
<p188:cmLst xmlns:a="http://schemas.openxmlformats.org/drawingml/2006/main" xmlns:r="http://schemas.openxmlformats.org/officeDocument/2006/relationships" xmlns:p188="http://schemas.microsoft.com/office/powerpoint/2018/8/main">
  <p188:cm id="{86970C11-2BB0-4C44-9729-60FD0FA300D3}" authorId="{14FB2364-4D82-BC65-4D5C-C7228A9CFB9E}" status="resolved" created="2024-12-13T15:56:18.785">
    <ac:txMkLst xmlns:ac="http://schemas.microsoft.com/office/drawing/2013/main/command">
      <pc:docMk xmlns:pc="http://schemas.microsoft.com/office/powerpoint/2013/main/command"/>
      <pc:sldMk xmlns:pc="http://schemas.microsoft.com/office/powerpoint/2013/main/command" cId="3085835208" sldId="285"/>
      <ac:spMk id="4" creationId="{CE227179-C6FF-FCE4-6035-81B69615F687}"/>
      <ac:txMk cp="49" len="7">
        <ac:context len="72" hash="2390848512"/>
      </ac:txMk>
    </ac:txMkLst>
    <p188:pos x="10018117" y="1259526"/>
    <p188:txBody>
      <a:bodyPr/>
      <a:lstStyle/>
      <a:p>
        <a:r>
          <a:rPr lang="en-US"/>
          <a:t>edited</a:t>
        </a:r>
      </a:p>
    </p188:txBody>
  </p188:cm>
</p188:cmLst>
</file>

<file path=ppt/comments/modernComment_124_6B5CC1D4.xml><?xml version="1.0" encoding="utf-8"?>
<p188:cmLst xmlns:a="http://schemas.openxmlformats.org/drawingml/2006/main" xmlns:r="http://schemas.openxmlformats.org/officeDocument/2006/relationships" xmlns:p188="http://schemas.microsoft.com/office/powerpoint/2018/8/main">
  <p188:cm id="{60391A9E-6A78-8F42-9E38-F776CDCDC4C1}" authorId="{CE8FCCA3-3E34-4B87-21B0-87C7808ED305}" created="2024-12-03T20:30:11.317">
    <ac:deMkLst xmlns:ac="http://schemas.microsoft.com/office/drawing/2013/main/command">
      <pc:docMk xmlns:pc="http://schemas.microsoft.com/office/powerpoint/2013/main/command"/>
      <pc:sldMk xmlns:pc="http://schemas.microsoft.com/office/powerpoint/2013/main/command" cId="1801241044" sldId="292"/>
      <ac:picMk id="6" creationId="{EE78FA83-0AF8-AEF9-2ACA-EC059CC900DE}"/>
    </ac:deMkLst>
    <p188:replyLst>
      <p188:reply id="{E2D191F8-38EE-4945-8C02-169CBE15E823}" authorId="{709D4A8D-7CFB-C58D-6751-03DF6B036009}" created="2024-12-17T15:12:56.640">
        <p188:txBody>
          <a:bodyPr/>
          <a:lstStyle/>
          <a:p>
            <a:r>
              <a:rPr lang="en-US"/>
              <a:t>Should be $68,553.50 weighted. 
40 trades/ 28 winners</a:t>
            </a:r>
          </a:p>
        </p188:txBody>
      </p188:reply>
      <p188:reply id="{1CCA198B-74DC-493B-B0BB-0CC6F870EB53}" authorId="{709D4A8D-7CFB-C58D-6751-03DF6B036009}" created="2024-12-17T22:01:51.608">
        <p188:txBody>
          <a:bodyPr/>
          <a:lstStyle/>
          <a:p>
            <a:r>
              <a:rPr lang="en-US"/>
              <a:t>39 trades</a:t>
            </a:r>
          </a:p>
        </p188:txBody>
      </p188:reply>
    </p188:replyLst>
    <p188:txBody>
      <a:bodyPr/>
      <a:lstStyle/>
      <a:p>
        <a:r>
          <a:rPr lang="en-US"/>
          <a:t>Update to 79,400</a:t>
        </a:r>
      </a:p>
    </p188:txBody>
  </p188:cm>
</p188:cmLst>
</file>

<file path=ppt/comments/modernComment_125_361876D3.xml><?xml version="1.0" encoding="utf-8"?>
<p188:cmLst xmlns:a="http://schemas.openxmlformats.org/drawingml/2006/main" xmlns:r="http://schemas.openxmlformats.org/officeDocument/2006/relationships" xmlns:p188="http://schemas.microsoft.com/office/powerpoint/2018/8/main">
  <p188:cm id="{E19AF2B6-4484-4BC5-B474-6C9E9F5F9AFB}" authorId="{14FB2364-4D82-BC65-4D5C-C7228A9CFB9E}" created="2024-12-13T15:04:51.739">
    <pc:sldMkLst xmlns:pc="http://schemas.microsoft.com/office/powerpoint/2013/main/command">
      <pc:docMk/>
      <pc:sldMk cId="907572947" sldId="293"/>
    </pc:sldMkLst>
    <p188:replyLst>
      <p188:reply id="{4E8D64E8-FC01-4F9C-A311-4BBBDE8EA6BA}" authorId="{709D4A8D-7CFB-C58D-6751-03DF6B036009}" created="2024-12-17T14:32:17">
        <p188:txBody>
          <a:bodyPr/>
          <a:lstStyle/>
          <a:p>
            <a:r>
              <a:rPr lang="en-US"/>
              <a:t>Gain is OK</a:t>
            </a:r>
          </a:p>
        </p188:txBody>
      </p188:reply>
    </p188:replyLst>
    <p188:txBody>
      <a:bodyPr/>
      <a:lstStyle/>
      <a:p>
        <a:r>
          <a:rPr lang="en-US"/>
          <a:t>Lenny can you check all these?</a:t>
        </a:r>
      </a:p>
    </p188:txBody>
  </p188:cm>
</p188:cmLst>
</file>

<file path=ppt/comments/modernComment_126_EFF653A.xml><?xml version="1.0" encoding="utf-8"?>
<p188:cmLst xmlns:a="http://schemas.openxmlformats.org/drawingml/2006/main" xmlns:r="http://schemas.openxmlformats.org/officeDocument/2006/relationships" xmlns:p188="http://schemas.microsoft.com/office/powerpoint/2018/8/main">
  <p188:cm id="{019A14A0-AF38-8446-8C70-5BE5C7761157}" authorId="{CE8FCCA3-3E34-4B87-21B0-87C7808ED305}" created="2024-12-03T20:29:57.138">
    <ac:deMkLst xmlns:ac="http://schemas.microsoft.com/office/drawing/2013/main/command">
      <pc:docMk xmlns:pc="http://schemas.microsoft.com/office/powerpoint/2013/main/command"/>
      <pc:sldMk xmlns:pc="http://schemas.microsoft.com/office/powerpoint/2013/main/command" cId="251618618" sldId="294"/>
      <ac:spMk id="8" creationId="{BCDFF7A4-A55D-9B5F-B141-1603F22D96A6}"/>
    </ac:deMkLst>
    <p188:replyLst>
      <p188:reply id="{74E0F968-914B-473E-8BC3-9BFC745B6C2C}" authorId="{709D4A8D-7CFB-C58D-6751-03DF6B036009}" created="2024-12-17T14:46:04.375">
        <p188:txBody>
          <a:bodyPr/>
          <a:lstStyle/>
          <a:p>
            <a:r>
              <a:rPr lang="en-US"/>
              <a:t>We need to give the average starting stake of $215.
Total trailing balance should be $34,277.50</a:t>
            </a:r>
          </a:p>
        </p188:txBody>
      </p188:reply>
    </p188:replyLst>
    <p188:txBody>
      <a:bodyPr/>
      <a:lstStyle/>
      <a:p>
        <a:r>
          <a:rPr lang="en-US"/>
          <a:t>Update to 39,700</a:t>
        </a:r>
      </a:p>
    </p188:txBody>
  </p188:cm>
</p188:cmLst>
</file>

<file path=ppt/comments/modernComment_127_229B3A88.xml><?xml version="1.0" encoding="utf-8"?>
<p188:cmLst xmlns:a="http://schemas.openxmlformats.org/drawingml/2006/main" xmlns:r="http://schemas.openxmlformats.org/officeDocument/2006/relationships" xmlns:p188="http://schemas.microsoft.com/office/powerpoint/2018/8/main">
  <p188:cm id="{866E1453-B4FE-4BD8-A25F-C364001249CE}" authorId="{709D4A8D-7CFB-C58D-6751-03DF6B036009}" created="2024-12-17T14:34:47.156">
    <pc:sldMkLst xmlns:pc="http://schemas.microsoft.com/office/powerpoint/2013/main/command">
      <pc:docMk/>
      <pc:sldMk cId="580598408" sldId="295"/>
    </pc:sldMkLst>
    <p188:txBody>
      <a:bodyPr/>
      <a:lstStyle/>
      <a:p>
        <a:r>
          <a:rPr lang="en-US"/>
          <a:t>Banked profit should just be the profit and not inclusive of the starting amount. You can include the starting amount, but should call it something else.
Total account balance maybe.</a:t>
        </a:r>
      </a:p>
    </p188:txBody>
  </p188:cm>
</p188:cmLst>
</file>

<file path=ppt/comments/modernComment_128_450FEF8.xml><?xml version="1.0" encoding="utf-8"?>
<p188:cmLst xmlns:a="http://schemas.openxmlformats.org/drawingml/2006/main" xmlns:r="http://schemas.openxmlformats.org/officeDocument/2006/relationships" xmlns:p188="http://schemas.microsoft.com/office/powerpoint/2018/8/main">
  <p188:cm id="{1AB92E71-1D0A-4199-8D14-19170ECDB821}" authorId="{709D4A8D-7CFB-C58D-6751-03DF6B036009}" created="2024-12-17T14:36:43.537">
    <pc:sldMkLst xmlns:pc="http://schemas.microsoft.com/office/powerpoint/2013/main/command">
      <pc:docMk/>
      <pc:sldMk cId="72417016" sldId="296"/>
    </pc:sldMkLst>
    <p188:txBody>
      <a:bodyPr/>
      <a:lstStyle/>
      <a:p>
        <a:r>
          <a:rPr lang="en-US"/>
          <a:t>Same as above, we should call this running account total. 
The gain account trailing total should be $27,800 weighted</a:t>
        </a:r>
      </a:p>
    </p188:txBody>
  </p188:cm>
</p188:cmLst>
</file>

<file path=ppt/comments/modernComment_129_8107800E.xml><?xml version="1.0" encoding="utf-8"?>
<p188:cmLst xmlns:a="http://schemas.openxmlformats.org/drawingml/2006/main" xmlns:r="http://schemas.openxmlformats.org/officeDocument/2006/relationships" xmlns:p188="http://schemas.microsoft.com/office/powerpoint/2018/8/main">
  <p188:cm id="{0B64B3FF-4BAB-4170-A7B3-C93E2686BDEF}" authorId="{709D4A8D-7CFB-C58D-6751-03DF6B036009}" created="2024-12-17T14:40:29.320">
    <pc:sldMkLst xmlns:pc="http://schemas.microsoft.com/office/powerpoint/2013/main/command">
      <pc:docMk/>
      <pc:sldMk cId="2164752398" sldId="297"/>
    </pc:sldMkLst>
    <p188:txBody>
      <a:bodyPr/>
      <a:lstStyle/>
      <a:p>
        <a:r>
          <a:rPr lang="en-US"/>
          <a:t>We need to be clear that “Banked Profits” includes starting stake. We should change the language. 
$23,110 weighted.</a:t>
        </a:r>
      </a:p>
    </p188:txBody>
  </p188:cm>
  <p188:cm id="{16965F37-EA82-4C23-BADE-0988425408CA}" authorId="{14FB2364-4D82-BC65-4D5C-C7228A9CFB9E}" created="2024-12-18T14:29:40.592">
    <ac:deMkLst xmlns:ac="http://schemas.microsoft.com/office/drawing/2013/main/command">
      <pc:docMk xmlns:pc="http://schemas.microsoft.com/office/powerpoint/2013/main/command"/>
      <pc:sldMk xmlns:pc="http://schemas.microsoft.com/office/powerpoint/2013/main/command" cId="2164752398" sldId="297"/>
      <ac:spMk id="9" creationId="{9C24EDB3-02C1-8256-7BAE-A021D55F19E8}"/>
    </ac:deMkLst>
    <p188:txBody>
      <a:bodyPr/>
      <a:lstStyle/>
      <a:p>
        <a:r>
          <a:rPr lang="en-US"/>
          <a:t>As noted in above slides I think we need more to address the SS</a:t>
        </a:r>
      </a:p>
    </p188:txBody>
  </p188:cm>
  <p188:cm id="{765ADB19-FCF7-514C-94D2-4A49C29EA032}" authorId="{CE8FCCA3-3E34-4B87-21B0-87C7808ED305}" created="2024-12-18T15:12:05.967">
    <ac:txMkLst xmlns:ac="http://schemas.microsoft.com/office/drawing/2013/main/command">
      <pc:docMk xmlns:pc="http://schemas.microsoft.com/office/powerpoint/2013/main/command"/>
      <pc:sldMk xmlns:pc="http://schemas.microsoft.com/office/powerpoint/2013/main/command" cId="2164752398" sldId="297"/>
      <ac:spMk id="9" creationId="{9C24EDB3-02C1-8256-7BAE-A021D55F19E8}"/>
      <ac:txMk cp="0" len="125">
        <ac:context len="176" hash="2997805536"/>
      </ac:txMk>
    </ac:txMkLst>
    <p188:pos x="10918229" y="673428"/>
    <p188:txBody>
      <a:bodyPr/>
      <a:lstStyle/>
      <a:p>
        <a:r>
          <a:rPr lang="en-US"/>
          <a:t>I don’t like saying lucky when the whole time we are talking about using data. We are clearly saying we had 100% until then… and now saying we had losers. </a:t>
        </a:r>
      </a:p>
    </p188:txBody>
  </p188:cm>
</p188:cmLst>
</file>

<file path=ppt/comments/modernComment_12A_715E16C5.xml><?xml version="1.0" encoding="utf-8"?>
<p188:cmLst xmlns:a="http://schemas.openxmlformats.org/drawingml/2006/main" xmlns:r="http://schemas.openxmlformats.org/officeDocument/2006/relationships" xmlns:p188="http://schemas.microsoft.com/office/powerpoint/2018/8/main">
  <p188:cm id="{A07534A1-4D6E-47C8-A392-C1DAC2437441}" authorId="{709D4A8D-7CFB-C58D-6751-03DF6B036009}" created="2024-12-17T14:41:12.689">
    <pc:sldMkLst xmlns:pc="http://schemas.microsoft.com/office/powerpoint/2013/main/command">
      <pc:docMk/>
      <pc:sldMk cId="1901991621" sldId="298"/>
    </pc:sldMkLst>
    <p188:txBody>
      <a:bodyPr/>
      <a:lstStyle/>
      <a:p>
        <a:r>
          <a:rPr lang="en-US"/>
          <a:t>Should say almost $2,800 in profits. 
Trailing account balance should be $25,797.</a:t>
        </a:r>
      </a:p>
    </p188:txBody>
  </p188:cm>
</p188:cmLst>
</file>

<file path=ppt/comments/modernComment_12B_75A7ACFA.xml><?xml version="1.0" encoding="utf-8"?>
<p188:cmLst xmlns:a="http://schemas.openxmlformats.org/drawingml/2006/main" xmlns:r="http://schemas.openxmlformats.org/officeDocument/2006/relationships" xmlns:p188="http://schemas.microsoft.com/office/powerpoint/2018/8/main">
  <p188:cm id="{39729EE3-3623-43C6-A968-DBD98F837878}" authorId="{709D4A8D-7CFB-C58D-6751-03DF6B036009}" created="2024-12-17T14:44:44.592">
    <pc:sldMkLst xmlns:pc="http://schemas.microsoft.com/office/powerpoint/2013/main/command">
      <pc:docMk/>
      <pc:sldMk cId="1973923066" sldId="299"/>
    </pc:sldMkLst>
    <p188:txBody>
      <a:bodyPr/>
      <a:lstStyle/>
      <a:p>
        <a:r>
          <a:rPr lang="en-US"/>
          <a:t>April should say 4 winners.
May should say 1
Banked should adjust.
Trailing account balance should be $34,874</a:t>
        </a:r>
      </a:p>
    </p188:txBody>
  </p188:cm>
</p188:cmLst>
</file>

<file path=ppt/comments/modernComment_12C_CF8808E6.xml><?xml version="1.0" encoding="utf-8"?>
<p188:cmLst xmlns:a="http://schemas.openxmlformats.org/drawingml/2006/main" xmlns:r="http://schemas.openxmlformats.org/officeDocument/2006/relationships" xmlns:p188="http://schemas.microsoft.com/office/powerpoint/2018/8/main">
  <p188:cm id="{E4063A94-A8FC-4389-91A5-AA5ECD83406F}" authorId="{14FB2364-4D82-BC65-4D5C-C7228A9CFB9E}" status="resolved" created="2024-12-13T16:34:48.343">
    <ac:txMkLst xmlns:ac="http://schemas.microsoft.com/office/drawing/2013/main/command">
      <pc:docMk xmlns:pc="http://schemas.microsoft.com/office/powerpoint/2013/main/command"/>
      <pc:sldMk xmlns:pc="http://schemas.microsoft.com/office/powerpoint/2013/main/command" cId="3481798886" sldId="300"/>
      <ac:spMk id="9" creationId="{9C24EDB3-02C1-8256-7BAE-A021D55F19E8}"/>
      <ac:txMk cp="92">
        <ac:context len="124" hash="2317858115"/>
      </ac:txMk>
    </ac:txMkLst>
    <p188:pos x="2645767" y="1641349"/>
    <p188:txBody>
      <a:bodyPr/>
      <a:lstStyle/>
      <a:p>
        <a:r>
          <a:rPr lang="en-US"/>
          <a:t>Again here I think we are misrepresenting the SS some since this would have been $5 risked over and over.</a:t>
        </a:r>
      </a:p>
    </p188:txBody>
  </p188:cm>
  <p188:cm id="{59FB5262-4B48-4EB5-A2B4-D4EFA26F00AD}" authorId="{709D4A8D-7CFB-C58D-6751-03DF6B036009}" created="2024-12-17T15:11:10.611">
    <ac:deMkLst xmlns:ac="http://schemas.microsoft.com/office/drawing/2013/main/command">
      <pc:docMk xmlns:pc="http://schemas.microsoft.com/office/powerpoint/2013/main/command"/>
      <pc:sldMk xmlns:pc="http://schemas.microsoft.com/office/powerpoint/2013/main/command" cId="3481798886" sldId="300"/>
      <ac:spMk id="9" creationId="{9C24EDB3-02C1-8256-7BAE-A021D55F19E8}"/>
    </ac:deMkLst>
    <p188:txBody>
      <a:bodyPr/>
      <a:lstStyle/>
      <a:p>
        <a:r>
          <a:rPr lang="en-US"/>
          <a:t>The total account starting with $5,000 would be $34,277.5. The reason for the downgrade is weighting the .5 and 2 trades. The trade weighted 2 lost -$6,536.
40 Trades, 28 winners</a:t>
        </a:r>
      </a:p>
    </p188:txBody>
  </p188:cm>
  <p188:cm id="{FF7C7361-E9F7-41CB-A950-AE6D5F89C53E}" authorId="{709D4A8D-7CFB-C58D-6751-03DF6B036009}" created="2024-12-17T22:01:02.899">
    <pc:sldMkLst xmlns:pc="http://schemas.microsoft.com/office/powerpoint/2013/main/command">
      <pc:docMk/>
      <pc:sldMk cId="3481798886" sldId="300"/>
    </pc:sldMkLst>
    <p188:txBody>
      <a:bodyPr/>
      <a:lstStyle/>
      <a:p>
        <a:r>
          <a:rPr lang="en-US"/>
          <a:t>What does trading all 30 of these dark ticker trades mean?</a:t>
        </a:r>
      </a:p>
    </p188:txBody>
  </p188:cm>
  <p188:cm id="{361E21F5-C126-4DB8-A3F4-8A073FC6C12C}" authorId="{14FB2364-4D82-BC65-4D5C-C7228A9CFB9E}" created="2024-12-18T17:33:59.641">
    <ac:txMkLst xmlns:ac="http://schemas.microsoft.com/office/drawing/2013/main/command">
      <pc:docMk xmlns:pc="http://schemas.microsoft.com/office/powerpoint/2013/main/command"/>
      <pc:sldMk xmlns:pc="http://schemas.microsoft.com/office/powerpoint/2013/main/command" cId="3481798886" sldId="300"/>
      <ac:spMk id="9" creationId="{9C24EDB3-02C1-8256-7BAE-A021D55F19E8}"/>
      <ac:txMk cp="58" len="1">
        <ac:context len="124" hash="2317858115"/>
      </ac:txMk>
    </ac:txMkLst>
    <p188:pos x="5586839" y="813848"/>
    <p188:txBody>
      <a:bodyPr/>
      <a:lstStyle/>
      <a:p>
        <a:r>
          <a:rPr lang="en-US"/>
          <a:t>Is this 39 now??</a:t>
        </a:r>
      </a:p>
    </p188:txBody>
  </p188:cm>
</p188:cmLst>
</file>

<file path=ppt/comments/modernComment_132_C0C7FCE3.xml><?xml version="1.0" encoding="utf-8"?>
<p188:cmLst xmlns:a="http://schemas.openxmlformats.org/drawingml/2006/main" xmlns:r="http://schemas.openxmlformats.org/officeDocument/2006/relationships" xmlns:p188="http://schemas.microsoft.com/office/powerpoint/2018/8/main">
  <p188:cm id="{A9C16991-549B-4A6E-862E-98DC57C3E277}" authorId="{14FB2364-4D82-BC65-4D5C-C7228A9CFB9E}" created="2024-12-13T14:54:12.431">
    <ac:deMkLst xmlns:ac="http://schemas.microsoft.com/office/drawing/2013/main/command">
      <pc:docMk xmlns:pc="http://schemas.microsoft.com/office/powerpoint/2013/main/command"/>
      <pc:sldMk xmlns:pc="http://schemas.microsoft.com/office/powerpoint/2013/main/command" cId="3234331875" sldId="306"/>
      <ac:spMk id="9" creationId="{9C24EDB3-02C1-8256-7BAE-A021D55F19E8}"/>
    </ac:deMkLst>
    <p188:replyLst>
      <p188:reply id="{80A8EF14-3E1E-4733-9B48-0A888E6147EF}" authorId="{14FB2364-4D82-BC65-4D5C-C7228A9CFB9E}" created="2024-12-18T14:23:39.746">
        <p188:txBody>
          <a:bodyPr/>
          <a:lstStyle/>
          <a:p>
            <a:r>
              <a:rPr lang="en-US"/>
              <a:t>We need to update this to a year or something right? </a:t>
            </a:r>
          </a:p>
        </p188:txBody>
      </p188:reply>
    </p188:replyLst>
    <p188:txBody>
      <a:bodyPr/>
      <a:lstStyle/>
      <a:p>
        <a:r>
          <a:rPr lang="en-US"/>
          <a:t>Is this new or from the past backtest? </a:t>
        </a:r>
      </a:p>
    </p188:txBody>
  </p188:cm>
</p188:cmLst>
</file>

<file path=ppt/comments/modernComment_133_AA73A590.xml><?xml version="1.0" encoding="utf-8"?>
<p188:cmLst xmlns:a="http://schemas.openxmlformats.org/drawingml/2006/main" xmlns:r="http://schemas.openxmlformats.org/officeDocument/2006/relationships" xmlns:p188="http://schemas.microsoft.com/office/powerpoint/2018/8/main">
  <p188:cm id="{0A5DD0B6-415A-0A44-9AC0-9CFDA045C95C}" authorId="{CE8FCCA3-3E34-4B87-21B0-87C7808ED305}" created="2024-12-11T22:16:43.431">
    <ac:deMkLst xmlns:ac="http://schemas.microsoft.com/office/drawing/2013/main/command">
      <pc:docMk xmlns:pc="http://schemas.microsoft.com/office/powerpoint/2013/main/command"/>
      <pc:sldMk xmlns:pc="http://schemas.microsoft.com/office/powerpoint/2013/main/command" cId="2859705744" sldId="307"/>
      <ac:picMk id="4" creationId="{7960E1F6-5848-C9C5-FACA-62328FA06AB4}"/>
    </ac:deMkLst>
    <p188:replyLst>
      <p188:reply id="{14DEB4D6-5445-430B-93A9-BA8458E672BA}" authorId="{14FB2364-4D82-BC65-4D5C-C7228A9CFB9E}" created="2024-12-18T14:37:36.116">
        <p188:txBody>
          <a:bodyPr/>
          <a:lstStyle/>
          <a:p>
            <a:r>
              <a:rPr lang="en-US"/>
              <a:t>same here, we think this gives a misleading net impression since it makes one year of results into more of a projection</a:t>
            </a:r>
          </a:p>
        </p188:txBody>
      </p188:reply>
      <p188:reply id="{7CDEE2E6-B149-4444-8C0A-2D1819EA0D1D}" authorId="{709D4A8D-7CFB-C58D-6751-03DF6B036009}" created="2024-12-18T21:59:31.347">
        <p188:txBody>
          <a:bodyPr/>
          <a:lstStyle/>
          <a:p>
            <a:r>
              <a:rPr lang="en-US"/>
              <a:t>Please see Rachels comment on the previous slide. </a:t>
            </a:r>
          </a:p>
        </p188:txBody>
      </p188:reply>
    </p188:replyLst>
    <p188:txBody>
      <a:bodyPr/>
      <a:lstStyle/>
      <a:p>
        <a:r>
          <a:rPr lang="en-US"/>
          <a:t>Update </a:t>
        </a:r>
      </a:p>
    </p188:txBody>
  </p188:cm>
</p188:cmLst>
</file>

<file path=ppt/comments/modernComment_13A_144E76EF.xml><?xml version="1.0" encoding="utf-8"?>
<p188:cmLst xmlns:a="http://schemas.openxmlformats.org/drawingml/2006/main" xmlns:r="http://schemas.openxmlformats.org/officeDocument/2006/relationships" xmlns:p188="http://schemas.microsoft.com/office/powerpoint/2018/8/main">
  <p188:cm id="{D98EF4F3-8783-491B-B366-D9C4844AB215}" authorId="{14FB2364-4D82-BC65-4D5C-C7228A9CFB9E}" status="resolved" created="2024-12-13T15:55:44.975">
    <ac:deMkLst xmlns:ac="http://schemas.microsoft.com/office/drawing/2013/main/command">
      <pc:docMk xmlns:pc="http://schemas.microsoft.com/office/powerpoint/2013/main/command"/>
      <pc:sldMk xmlns:pc="http://schemas.microsoft.com/office/powerpoint/2013/main/command" cId="340686575" sldId="314"/>
      <ac:spMk id="9" creationId="{9C24EDB3-02C1-8256-7BAE-A021D55F19E8}"/>
    </ac:deMkLst>
    <p188:txBody>
      <a:bodyPr/>
      <a:lstStyle/>
      <a:p>
        <a:r>
          <a:rPr lang="en-US"/>
          <a:t>swapped income to profits here</a:t>
        </a:r>
      </a:p>
    </p188:txBody>
  </p188:cm>
</p188:cmLst>
</file>

<file path=ppt/comments/modernComment_13B_F278C319.xml><?xml version="1.0" encoding="utf-8"?>
<p188:cmLst xmlns:a="http://schemas.openxmlformats.org/drawingml/2006/main" xmlns:r="http://schemas.openxmlformats.org/officeDocument/2006/relationships" xmlns:p188="http://schemas.microsoft.com/office/powerpoint/2018/8/main">
  <p188:cm id="{5789B7F9-46DE-4A7B-A07E-EBF0D8B7AC67}" authorId="{C237F0A7-AEA7-2B98-656E-D49941B444A3}" status="resolved" created="2024-12-16T17:03:07.556">
    <pc:sldMkLst xmlns:pc="http://schemas.microsoft.com/office/powerpoint/2013/main/command">
      <pc:docMk/>
      <pc:sldMk cId="4068000537" sldId="315"/>
    </pc:sldMkLst>
    <p188:txBody>
      <a:bodyPr/>
      <a:lstStyle/>
      <a:p>
        <a:r>
          <a:rPr lang="en-US"/>
          <a:t>Backup please.</a:t>
        </a:r>
      </a:p>
    </p188:txBody>
  </p188:cm>
</p188:cmLst>
</file>

<file path=ppt/comments/modernComment_141_188782B4.xml><?xml version="1.0" encoding="utf-8"?>
<p188:cmLst xmlns:a="http://schemas.openxmlformats.org/drawingml/2006/main" xmlns:r="http://schemas.openxmlformats.org/officeDocument/2006/relationships" xmlns:p188="http://schemas.microsoft.com/office/powerpoint/2018/8/main">
  <p188:cm id="{46F68FB6-6989-42F7-8ACC-69DD943E7513}" authorId="{14FB2364-4D82-BC65-4D5C-C7228A9CFB9E}" status="resolved" created="2024-12-13T16:55:31.350">
    <ac:deMkLst xmlns:ac="http://schemas.microsoft.com/office/drawing/2013/main/command">
      <pc:docMk xmlns:pc="http://schemas.microsoft.com/office/powerpoint/2013/main/command"/>
      <pc:sldMk xmlns:pc="http://schemas.microsoft.com/office/powerpoint/2013/main/command" cId="411534004" sldId="321"/>
      <ac:spMk id="8" creationId="{BCDFF7A4-A55D-9B5F-B141-1603F22D96A6}"/>
    </ac:deMkLst>
    <p188:replyLst>
      <p188:reply id="{2DAB9A61-1054-214A-BB52-373DEBBD74C0}" authorId="{CE8FCCA3-3E34-4B87-21B0-87C7808ED305}" created="2024-12-17T19:41:07.085">
        <p188:txBody>
          <a:bodyPr/>
          <a:lstStyle/>
          <a:p>
            <a:r>
              <a:rPr lang="en-US"/>
              <a:t>Switched order so the monthly email is first</a:t>
            </a:r>
          </a:p>
        </p188:txBody>
      </p188:reply>
    </p188:replyLst>
    <p188:txBody>
      <a:bodyPr/>
      <a:lstStyle/>
      <a:p>
        <a:r>
          <a:rPr lang="en-US"/>
          <a:t>We need more fulfillment here, some sort of regular component. 
We shouldn't be calling what we offer an "alert system," but I can see that being ok as "part of what you get."  It would be very helpful if we could provide something like weekly or monthly "round ups" even if it's just going over the results we saw that week/ month and talking about the state of the market. I think something like this will be needed to make it a standalone service.</a:t>
        </a:r>
      </a:p>
    </p188:txBody>
  </p188:cm>
</p188:cmLst>
</file>

<file path=ppt/comments/modernComment_145_A3E7BDF4.xml><?xml version="1.0" encoding="utf-8"?>
<p188:cmLst xmlns:a="http://schemas.openxmlformats.org/drawingml/2006/main" xmlns:r="http://schemas.openxmlformats.org/officeDocument/2006/relationships" xmlns:p188="http://schemas.microsoft.com/office/powerpoint/2018/8/main">
  <p188:cm id="{85B83268-2DBD-44F7-915A-D43305F4B8E3}" authorId="{709D4A8D-7CFB-C58D-6751-03DF6B036009}" created="2024-12-17T15:14:24.582">
    <ac:deMkLst xmlns:ac="http://schemas.microsoft.com/office/drawing/2013/main/command">
      <pc:docMk xmlns:pc="http://schemas.microsoft.com/office/powerpoint/2013/main/command"/>
      <pc:sldMk xmlns:pc="http://schemas.microsoft.com/office/powerpoint/2013/main/command" cId="2749873652" sldId="325"/>
      <ac:spMk id="9" creationId="{9C24EDB3-02C1-8256-7BAE-A021D55F19E8}"/>
    </ac:deMkLst>
    <p188:txBody>
      <a:bodyPr/>
      <a:lstStyle/>
      <a:p>
        <a:r>
          <a:rPr lang="en-US"/>
          <a:t>OK</a:t>
        </a:r>
      </a:p>
    </p188:txBody>
  </p188:cm>
</p188:cmLst>
</file>

<file path=ppt/comments/modernComment_147_C55CEEA6.xml><?xml version="1.0" encoding="utf-8"?>
<p188:cmLst xmlns:a="http://schemas.openxmlformats.org/drawingml/2006/main" xmlns:r="http://schemas.openxmlformats.org/officeDocument/2006/relationships" xmlns:p188="http://schemas.microsoft.com/office/powerpoint/2018/8/main">
  <p188:cm id="{39B1555C-71A0-4B67-A396-CC035562C36F}" authorId="{709D4A8D-7CFB-C58D-6751-03DF6B036009}" created="2024-12-17T15:15:21.853">
    <ac:deMkLst xmlns:ac="http://schemas.microsoft.com/office/drawing/2013/main/command">
      <pc:docMk xmlns:pc="http://schemas.microsoft.com/office/powerpoint/2013/main/command"/>
      <pc:sldMk xmlns:pc="http://schemas.microsoft.com/office/powerpoint/2013/main/command" cId="3311201958" sldId="327"/>
      <ac:picMk id="2" creationId="{9AE2385F-9063-6DA6-80D2-74FC94B51AF3}"/>
    </ac:deMkLst>
    <p188:txBody>
      <a:bodyPr/>
      <a:lstStyle/>
      <a:p>
        <a:r>
          <a:rPr lang="en-US"/>
          <a:t>$5,000 weighted = $34277.50
$10,000 weighted = $68,553.50</a:t>
        </a:r>
      </a:p>
    </p188:txBody>
  </p188:cm>
</p188:cmLst>
</file>

<file path=ppt/comments/modernComment_149_9AE1F335.xml><?xml version="1.0" encoding="utf-8"?>
<p188:cmLst xmlns:a="http://schemas.openxmlformats.org/drawingml/2006/main" xmlns:r="http://schemas.openxmlformats.org/officeDocument/2006/relationships" xmlns:p188="http://schemas.microsoft.com/office/powerpoint/2018/8/main">
  <p188:cm id="{6A9EFB8B-857C-4A49-9868-A6D5266748EB}" authorId="{14FB2364-4D82-BC65-4D5C-C7228A9CFB9E}" status="resolved" created="2024-12-13T15:09:13.764">
    <ac:txMkLst xmlns:ac="http://schemas.microsoft.com/office/drawing/2013/main/command">
      <pc:docMk xmlns:pc="http://schemas.microsoft.com/office/powerpoint/2013/main/command"/>
      <pc:sldMk xmlns:pc="http://schemas.microsoft.com/office/powerpoint/2013/main/command" cId="2598499125" sldId="329"/>
      <ac:spMk id="9" creationId="{9C24EDB3-02C1-8256-7BAE-A021D55F19E8}"/>
      <ac:txMk cp="54" len="48">
        <ac:context len="283" hash="1183332234"/>
      </ac:txMk>
    </ac:txMkLst>
    <p188:pos x="7203475" y="831088"/>
    <p188:txBody>
      <a:bodyPr/>
      <a:lstStyle/>
      <a:p>
        <a:r>
          <a:rPr lang="en-US"/>
          <a:t>editing since we do not want to promise money, rather we can promise the research</a:t>
        </a:r>
      </a:p>
    </p188:txBody>
  </p188:cm>
  <p188:cm id="{573A6711-C53F-485F-AD43-3A508587E576}" authorId="{14FB2364-4D82-BC65-4D5C-C7228A9CFB9E}" status="resolved" created="2024-12-13T15:10:08.534">
    <ac:txMkLst xmlns:ac="http://schemas.microsoft.com/office/drawing/2013/main/command">
      <pc:docMk xmlns:pc="http://schemas.microsoft.com/office/powerpoint/2013/main/command"/>
      <pc:sldMk xmlns:pc="http://schemas.microsoft.com/office/powerpoint/2013/main/command" cId="2598499125" sldId="329"/>
      <ac:spMk id="9" creationId="{9C24EDB3-02C1-8256-7BAE-A021D55F19E8}"/>
      <ac:txMk cp="187" len="15">
        <ac:context len="283" hash="1183332234"/>
      </ac:txMk>
    </ac:txMkLst>
    <p188:pos x="4474563" y="2688463"/>
    <p188:txBody>
      <a:bodyPr/>
      <a:lstStyle/>
      <a:p>
        <a:r>
          <a:rPr lang="en-US"/>
          <a:t>getting a research nod</a:t>
        </a:r>
      </a:p>
    </p188:txBody>
  </p188:cm>
  <p188:cm id="{EAF8B0D6-8D9A-4D92-89EB-8BAD055EADFC}" authorId="{14FB2364-4D82-BC65-4D5C-C7228A9CFB9E}" status="resolved" created="2024-12-13T15:10:36.394">
    <ac:txMkLst xmlns:ac="http://schemas.microsoft.com/office/drawing/2013/main/command">
      <pc:docMk xmlns:pc="http://schemas.microsoft.com/office/powerpoint/2013/main/command"/>
      <pc:sldMk xmlns:pc="http://schemas.microsoft.com/office/powerpoint/2013/main/command" cId="2598499125" sldId="329"/>
      <ac:spMk id="9" creationId="{9C24EDB3-02C1-8256-7BAE-A021D55F19E8}"/>
      <ac:txMk cp="255" len="1">
        <ac:context len="283" hash="1183332234"/>
      </ac:txMk>
    </ac:txMkLst>
    <p188:pos x="6274788" y="3317113"/>
    <p188:txBody>
      <a:bodyPr/>
      <a:lstStyle/>
      <a:p>
        <a:r>
          <a:rPr lang="en-US"/>
          <a:t>elsewhere don't we say 50%??</a:t>
        </a:r>
      </a:p>
    </p188:txBody>
  </p188:cm>
  <p188:cm id="{3EECF208-0338-4CA3-9014-62437132D3CD}" authorId="{709D4A8D-7CFB-C58D-6751-03DF6B036009}" created="2024-12-17T17:10:09.497">
    <pc:sldMkLst xmlns:pc="http://schemas.microsoft.com/office/powerpoint/2013/main/command">
      <pc:docMk/>
      <pc:sldMk cId="2598499125" sldId="329"/>
    </pc:sldMkLst>
    <p188:txBody>
      <a:bodyPr/>
      <a:lstStyle/>
      <a:p>
        <a:r>
          <a:rPr lang="en-US"/>
          <a:t>17% average</a:t>
        </a:r>
      </a:p>
    </p188:txBody>
  </p188:cm>
</p188:cmLst>
</file>

<file path=ppt/comments/modernComment_14C_C7CCA831.xml><?xml version="1.0" encoding="utf-8"?>
<p188:cmLst xmlns:a="http://schemas.openxmlformats.org/drawingml/2006/main" xmlns:r="http://schemas.openxmlformats.org/officeDocument/2006/relationships" xmlns:p188="http://schemas.microsoft.com/office/powerpoint/2018/8/main">
  <p188:cm id="{A59DBBBD-2844-4BC8-B1EA-BAFF50CA784A}" authorId="{14FB2364-4D82-BC65-4D5C-C7228A9CFB9E}" created="2024-12-13T16:58:02.814">
    <ac:deMkLst xmlns:ac="http://schemas.microsoft.com/office/drawing/2013/main/command">
      <pc:docMk xmlns:pc="http://schemas.microsoft.com/office/powerpoint/2013/main/command"/>
      <pc:sldMk xmlns:pc="http://schemas.microsoft.com/office/powerpoint/2013/main/command" cId="3352078385" sldId="332"/>
      <ac:spMk id="9" creationId="{9C24EDB3-02C1-8256-7BAE-A021D55F19E8}"/>
    </ac:deMkLst>
    <p188:replyLst>
      <p188:reply id="{F627CCFE-9E2F-4F69-988B-4D47CA8CF7A3}" authorId="{14FB2364-4D82-BC65-4D5C-C7228A9CFB9E}" created="2024-12-18T14:42:33.322">
        <p188:txBody>
          <a:bodyPr/>
          <a:lstStyle/>
          <a:p>
            <a:r>
              <a:rPr lang="en-US"/>
              <a:t>PENDING</a:t>
            </a:r>
          </a:p>
        </p188:txBody>
      </p188:reply>
      <p188:reply id="{8EA1EECA-88C8-B14D-A592-352ACB8317C6}" authorId="{CE8FCCA3-3E34-4B87-21B0-87C7808ED305}" created="2024-12-18T19:06:06.399">
        <p188:txBody>
          <a:bodyPr/>
          <a:lstStyle/>
          <a:p>
            <a:r>
              <a:rPr lang="en-US"/>
              <a:t>This is how it’s always been setup. They can just chat until 4:30. They know they can’t give personalized advice. They can just answer basic questions about things. Like if they had a question about this month’s profit plan or whatever they could ask. I don’t even think they get many of those kinds of questions. </a:t>
            </a:r>
          </a:p>
        </p188:txBody>
      </p188:reply>
    </p188:replyLst>
    <p188:txBody>
      <a:bodyPr/>
      <a:lstStyle/>
      <a:p>
        <a:r>
          <a:rPr lang="en-US"/>
          <a:t>What is the goal of having mods on longer here? We should not really begiving any trade specific intel directly to readers.</a:t>
        </a:r>
      </a:p>
    </p188:txBody>
  </p188:cm>
</p188:cmLst>
</file>

<file path=ppt/comments/modernComment_16F_3CE9C5F7.xml><?xml version="1.0" encoding="utf-8"?>
<p188:cmLst xmlns:a="http://schemas.openxmlformats.org/drawingml/2006/main" xmlns:r="http://schemas.openxmlformats.org/officeDocument/2006/relationships" xmlns:p188="http://schemas.microsoft.com/office/powerpoint/2018/8/main">
  <p188:cm id="{BFCC552A-B8D5-9948-AE62-3D8F86D6350A}" authorId="{CE8FCCA3-3E34-4B87-21B0-87C7808ED305}" created="2024-12-03T18:38:03.864">
    <ac:deMkLst xmlns:ac="http://schemas.microsoft.com/office/drawing/2013/main/command">
      <pc:docMk xmlns:pc="http://schemas.microsoft.com/office/powerpoint/2013/main/command"/>
      <pc:sldMk xmlns:pc="http://schemas.microsoft.com/office/powerpoint/2013/main/command" cId="1021953527" sldId="367"/>
      <ac:picMk id="3" creationId="{2797B1D8-DCA9-83F4-B9F7-38C13ECF23D9}"/>
    </ac:deMkLst>
    <p188:txBody>
      <a:bodyPr/>
      <a:lstStyle/>
      <a:p>
        <a:r>
          <a:rPr lang="en-US"/>
          <a:t>Update Image With $6,000 retail crossed off to $1,999 and cut “for life”</a:t>
        </a:r>
      </a:p>
    </p188:txBody>
  </p188:cm>
</p188:cmLst>
</file>

<file path=ppt/comments/modernComment_170_BC6F0C8D.xml><?xml version="1.0" encoding="utf-8"?>
<p188:cmLst xmlns:a="http://schemas.openxmlformats.org/drawingml/2006/main" xmlns:r="http://schemas.openxmlformats.org/officeDocument/2006/relationships" xmlns:p188="http://schemas.microsoft.com/office/powerpoint/2018/8/main">
  <p188:cm id="{AE2D95E8-DA35-4976-A106-DC542917A649}" authorId="{709D4A8D-7CFB-C58D-6751-03DF6B036009}" created="2024-12-17T15:16:17.957">
    <pc:sldMkLst xmlns:pc="http://schemas.microsoft.com/office/powerpoint/2013/main/command">
      <pc:docMk/>
      <pc:sldMk cId="3161394317" sldId="368"/>
    </pc:sldMkLst>
    <p188:txBody>
      <a:bodyPr/>
      <a:lstStyle/>
      <a:p>
        <a:r>
          <a:rPr lang="en-US"/>
          <a:t>$68,553.50 adjustment needed. </a:t>
        </a:r>
      </a:p>
    </p188:txBody>
  </p188:cm>
</p188:cmLst>
</file>

<file path=ppt/comments/modernComment_177_B127F0E1.xml><?xml version="1.0" encoding="utf-8"?>
<p188:cmLst xmlns:a="http://schemas.openxmlformats.org/drawingml/2006/main" xmlns:r="http://schemas.openxmlformats.org/officeDocument/2006/relationships" xmlns:p188="http://schemas.microsoft.com/office/powerpoint/2018/8/main">
  <p188:cm id="{8429346F-8C0F-5247-B784-B69CC525530C}" authorId="{CE8FCCA3-3E34-4B87-21B0-87C7808ED305}" created="2024-12-03T18:46:32.463">
    <ac:deMkLst xmlns:ac="http://schemas.microsoft.com/office/drawing/2013/main/command">
      <pc:docMk xmlns:pc="http://schemas.microsoft.com/office/powerpoint/2013/main/command"/>
      <pc:sldMk xmlns:pc="http://schemas.microsoft.com/office/powerpoint/2013/main/command" cId="2972184801" sldId="375"/>
      <ac:picMk id="3" creationId="{FE80EB64-996D-25C5-B4DC-9F9D4930784F}"/>
    </ac:deMkLst>
    <p188:txBody>
      <a:bodyPr/>
      <a:lstStyle/>
      <a:p>
        <a:r>
          <a:rPr lang="en-US"/>
          <a:t>Update retail to 5,000, cross of to 1,999</a:t>
        </a:r>
      </a:p>
    </p188:txBody>
  </p188:cm>
</p188:cmLst>
</file>

<file path=ppt/comments/modernComment_17E_5466C241.xml><?xml version="1.0" encoding="utf-8"?>
<p188:cmLst xmlns:a="http://schemas.openxmlformats.org/drawingml/2006/main" xmlns:r="http://schemas.openxmlformats.org/officeDocument/2006/relationships" xmlns:p188="http://schemas.microsoft.com/office/powerpoint/2018/8/main">
  <p188:cm id="{DE818F6E-18D1-1148-AA9B-B7B96788BEDA}" authorId="{CE8FCCA3-3E34-4B87-21B0-87C7808ED305}" created="2024-12-03T21:17:59.357">
    <ac:deMkLst xmlns:ac="http://schemas.microsoft.com/office/drawing/2013/main/command">
      <pc:docMk xmlns:pc="http://schemas.microsoft.com/office/powerpoint/2013/main/command"/>
      <pc:sldMk xmlns:pc="http://schemas.microsoft.com/office/powerpoint/2013/main/command" cId="1416020545" sldId="382"/>
      <ac:spMk id="9" creationId="{9C24EDB3-02C1-8256-7BAE-A021D55F19E8}"/>
    </ac:deMkLst>
    <p188:txBody>
      <a:bodyPr/>
      <a:lstStyle/>
      <a:p>
        <a:r>
          <a:rPr lang="en-US"/>
          <a:t>Font is a little messed up </a:t>
        </a:r>
      </a:p>
    </p188:txBody>
  </p188:cm>
</p188:cmLst>
</file>

<file path=ppt/comments/modernComment_181_B86E9EDA.xml><?xml version="1.0" encoding="utf-8"?>
<p188:cmLst xmlns:a="http://schemas.openxmlformats.org/drawingml/2006/main" xmlns:r="http://schemas.openxmlformats.org/officeDocument/2006/relationships" xmlns:p188="http://schemas.microsoft.com/office/powerpoint/2018/8/main">
  <p188:cm id="{787159AC-A9A5-4978-BC13-33C25792DCA1}" authorId="{14FB2364-4D82-BC65-4D5C-C7228A9CFB9E}" created="2024-12-13T16:33:59.868">
    <ac:deMkLst xmlns:ac="http://schemas.microsoft.com/office/drawing/2013/main/command">
      <pc:docMk xmlns:pc="http://schemas.microsoft.com/office/powerpoint/2013/main/command"/>
      <pc:sldMk xmlns:pc="http://schemas.microsoft.com/office/powerpoint/2013/main/command" cId="3094257370" sldId="385"/>
      <ac:spMk id="9" creationId="{9C24EDB3-02C1-8256-7BAE-A021D55F19E8}"/>
    </ac:deMkLst>
    <p188:txBody>
      <a:bodyPr/>
      <a:lstStyle/>
      <a:p>
        <a:r>
          <a:rPr lang="en-US"/>
          <a:t>I think we need to address that it was very lucky to not see any loses for the first few months, which made it possible to re-use the same $5,000 starting stake. Can we work that idea in here?</a:t>
        </a:r>
      </a:p>
    </p188:txBody>
  </p188:cm>
</p188:cmLst>
</file>

<file path=ppt/comments/modernComment_18D_33A5441B.xml><?xml version="1.0" encoding="utf-8"?>
<p188:cmLst xmlns:a="http://schemas.openxmlformats.org/drawingml/2006/main" xmlns:r="http://schemas.openxmlformats.org/officeDocument/2006/relationships" xmlns:p188="http://schemas.microsoft.com/office/powerpoint/2018/8/main">
  <p188:cm id="{17B72F4B-93F6-4ACF-BA4D-FBDDD2874814}" authorId="{14FB2364-4D82-BC65-4D5C-C7228A9CFB9E}" status="resolved" created="2024-12-13T14:36:35.600">
    <pc:sldMkLst xmlns:pc="http://schemas.microsoft.com/office/powerpoint/2013/main/command">
      <pc:docMk/>
      <pc:sldMk cId="866468891" sldId="397"/>
    </pc:sldMkLst>
    <p188:replyLst>
      <p188:reply id="{99FD78C5-77AB-4E46-801B-8B420EBF0A63}" authorId="{14FB2364-4D82-BC65-4D5C-C7228A9CFB9E}" created="2024-12-13T15:33:31.675">
        <p188:txBody>
          <a:bodyPr/>
          <a:lstStyle/>
          <a:p>
            <a:r>
              <a:rPr lang="en-US"/>
              <a:t>https://14westit.sharepoint.com/:w:/r/sites/14WLegal/_layouts/15/Doc.aspx?sourcedoc=%7B33F775A4-55F5-4EE8-B036-771D17388377%7D&amp;file=Dark%20Ticker%20Testimonials.docx&amp;action=default&amp;mobileredirect=true </a:t>
            </a:r>
          </a:p>
        </p188:txBody>
      </p188:reply>
    </p188:replyLst>
    <p188:txBody>
      <a:bodyPr/>
      <a:lstStyle/>
      <a:p>
        <a:r>
          <a:rPr lang="en-US"/>
          <a:t>Backup? here and next slide?</a:t>
        </a:r>
      </a:p>
    </p188:txBody>
  </p188:cm>
</p188:cmLst>
</file>

<file path=ppt/comments/modernComment_18E_A6487B8A.xml><?xml version="1.0" encoding="utf-8"?>
<p188:cmLst xmlns:a="http://schemas.openxmlformats.org/drawingml/2006/main" xmlns:r="http://schemas.openxmlformats.org/officeDocument/2006/relationships" xmlns:p188="http://schemas.microsoft.com/office/powerpoint/2018/8/main">
  <p188:cm id="{EF525521-4676-4150-AE6A-64C504C05F10}" authorId="{14FB2364-4D82-BC65-4D5C-C7228A9CFB9E}" status="resolved" created="2024-12-13T14:44:54.750">
    <pc:sldMkLst xmlns:pc="http://schemas.microsoft.com/office/powerpoint/2013/main/command">
      <pc:docMk/>
      <pc:sldMk cId="2789768074" sldId="398"/>
    </pc:sldMkLst>
    <p188:replyLst>
      <p188:reply id="{146458F9-91DC-4AD8-8406-8A70FD33DA5B}" authorId="{14FB2364-4D82-BC65-4D5C-C7228A9CFB9E}" created="2024-12-18T14:22:00.245">
        <p188:txBody>
          <a:bodyPr/>
          <a:lstStyle/>
          <a:p>
            <a:r>
              <a:rPr lang="en-US"/>
              <a:t>Getting this added</a:t>
            </a:r>
          </a:p>
        </p188:txBody>
      </p188:reply>
    </p188:replyLst>
    <p188:txBody>
      <a:bodyPr/>
      <a:lstStyle/>
      <a:p>
        <a:r>
          <a:rPr lang="en-US"/>
          <a:t>Can we add to this slide to say that this was a substantial investment and not to invest more than you can afford to lose</a:t>
        </a:r>
      </a:p>
    </p188:txBody>
  </p188:cm>
</p188:cmLst>
</file>

<file path=ppt/comments/modernComment_190_2A61D13C.xml><?xml version="1.0" encoding="utf-8"?>
<p188:cmLst xmlns:a="http://schemas.openxmlformats.org/drawingml/2006/main" xmlns:r="http://schemas.openxmlformats.org/officeDocument/2006/relationships" xmlns:p188="http://schemas.microsoft.com/office/powerpoint/2018/8/main">
  <p188:cm id="{8A1DC4F2-3B18-445C-B266-5EE3D24DDFD3}" authorId="{14FB2364-4D82-BC65-4D5C-C7228A9CFB9E}" created="2024-12-13T14:13:51.848">
    <ac:deMkLst xmlns:ac="http://schemas.microsoft.com/office/drawing/2013/main/command">
      <pc:docMk xmlns:pc="http://schemas.microsoft.com/office/powerpoint/2013/main/command"/>
      <pc:sldMk xmlns:pc="http://schemas.microsoft.com/office/powerpoint/2013/main/command" cId="711053628" sldId="400"/>
      <ac:spMk id="4" creationId="{9D9FA703-1694-D551-105D-F5003D74A61B}"/>
    </ac:deMkLst>
    <p188:replyLst>
      <p188:reply id="{007643D1-6062-4A33-8001-B31C820AFC87}" authorId="{709D4A8D-7CFB-C58D-6751-03DF6B036009}" created="2024-12-17T16:58:08.032">
        <p188:txBody>
          <a:bodyPr/>
          <a:lstStyle/>
          <a:p>
            <a:r>
              <a:rPr lang="en-US"/>
              <a:t>28 winners/40 trades. 70%</a:t>
            </a:r>
          </a:p>
        </p188:txBody>
      </p188:reply>
      <p188:reply id="{5701EE77-4A70-4315-8E63-2BACD078E87E}" authorId="{709D4A8D-7CFB-C58D-6751-03DF6B036009}" created="2024-12-17T21:55:12.789">
        <p188:txBody>
          <a:bodyPr/>
          <a:lstStyle/>
          <a:p>
            <a:r>
              <a:rPr lang="en-US"/>
              <a:t>27 update</a:t>
            </a:r>
          </a:p>
        </p188:txBody>
      </p188:reply>
    </p188:replyLst>
    <p188:txBody>
      <a:bodyPr/>
      <a:lstStyle/>
      <a:p>
        <a:r>
          <a:rPr lang="en-US"/>
          <a:t>Lenny?</a:t>
        </a:r>
      </a:p>
    </p188:txBody>
  </p188:cm>
</p188:cmLst>
</file>

<file path=ppt/comments/modernComment_191_E506C79F.xml><?xml version="1.0" encoding="utf-8"?>
<p188:cmLst xmlns:a="http://schemas.openxmlformats.org/drawingml/2006/main" xmlns:r="http://schemas.openxmlformats.org/officeDocument/2006/relationships" xmlns:p188="http://schemas.microsoft.com/office/powerpoint/2018/8/main">
  <p188:cm id="{42E67DF2-4B1F-4B2F-9934-DFCF3CF6283D}" authorId="{14FB2364-4D82-BC65-4D5C-C7228A9CFB9E}" status="resolved" created="2024-12-13T14:11:39.804">
    <ac:deMkLst xmlns:ac="http://schemas.microsoft.com/office/drawing/2013/main/command">
      <pc:docMk xmlns:pc="http://schemas.microsoft.com/office/powerpoint/2013/main/command"/>
      <pc:sldMk xmlns:pc="http://schemas.microsoft.com/office/powerpoint/2013/main/command" cId="3842426783" sldId="401"/>
      <ac:spMk id="8" creationId="{BCDFF7A4-A55D-9B5F-B141-1603F22D96A6}"/>
    </ac:deMkLst>
    <p188:txBody>
      <a:bodyPr/>
      <a:lstStyle/>
      <a:p>
        <a:r>
          <a:rPr lang="en-US"/>
          <a:t>need to cut the word legal here</a:t>
        </a:r>
      </a:p>
    </p188:txBody>
  </p188:cm>
  <p188:cm id="{192BAEEB-3E41-4F6D-A774-EE4AF5591F19}" authorId="{14FB2364-4D82-BC65-4D5C-C7228A9CFB9E}" status="resolved" created="2024-12-13T15:54:03.876">
    <ac:txMkLst xmlns:ac="http://schemas.microsoft.com/office/drawing/2013/main/command">
      <pc:docMk xmlns:pc="http://schemas.microsoft.com/office/powerpoint/2013/main/command"/>
      <pc:sldMk xmlns:pc="http://schemas.microsoft.com/office/powerpoint/2013/main/command" cId="3842426783" sldId="401"/>
      <ac:spMk id="9" creationId="{9C24EDB3-02C1-8256-7BAE-A021D55F19E8}"/>
      <ac:txMk cp="203" len="1">
        <ac:context len="553" hash="3255867683"/>
      </ac:txMk>
    </ac:txMkLst>
    <p188:pos x="10261004" y="1323493"/>
    <p188:txBody>
      <a:bodyPr/>
      <a:lstStyle/>
      <a:p>
        <a:r>
          <a:rPr lang="en-US"/>
          <a:t>we think in some spots we need to move away from income. Income is generally a term we like to avoid when talking about options profits.</a:t>
        </a:r>
      </a:p>
    </p188:txBody>
  </p188:cm>
  <p188:cm id="{C6B23DBF-A1F0-4BDC-A480-C0C5A96E6372}" authorId="{14FB2364-4D82-BC65-4D5C-C7228A9CFB9E}" status="resolved" created="2024-12-13T15:54:39.633">
    <ac:txMkLst xmlns:ac="http://schemas.microsoft.com/office/drawing/2013/main/command">
      <pc:docMk xmlns:pc="http://schemas.microsoft.com/office/powerpoint/2013/main/command"/>
      <pc:sldMk xmlns:pc="http://schemas.microsoft.com/office/powerpoint/2013/main/command" cId="3842426783" sldId="401"/>
      <ac:spMk id="9" creationId="{9C24EDB3-02C1-8256-7BAE-A021D55F19E8}"/>
      <ac:txMk cp="435" len="2">
        <ac:context len="553" hash="3255867683"/>
      </ac:txMk>
    </ac:txMkLst>
    <p188:pos x="6746279" y="3452331"/>
    <p188:txBody>
      <a:bodyPr/>
      <a:lstStyle/>
      <a:p>
        <a:r>
          <a:rPr lang="en-US"/>
          <a:t>same here</a:t>
        </a:r>
      </a:p>
    </p188:txBody>
  </p188:cm>
</p188:cmLst>
</file>

<file path=ppt/comments/modernComment_193_1FDB9AF5.xml><?xml version="1.0" encoding="utf-8"?>
<p188:cmLst xmlns:a="http://schemas.openxmlformats.org/drawingml/2006/main" xmlns:r="http://schemas.openxmlformats.org/officeDocument/2006/relationships" xmlns:p188="http://schemas.microsoft.com/office/powerpoint/2018/8/main">
  <p188:cm id="{5C060EC9-4261-45C6-8A43-829BF4F756A9}" authorId="{14FB2364-4D82-BC65-4D5C-C7228A9CFB9E}" status="resolved" created="2024-12-13T14:11:05.341">
    <pc:sldMkLst xmlns:pc="http://schemas.microsoft.com/office/powerpoint/2013/main/command">
      <pc:docMk/>
      <pc:sldMk cId="534485749" sldId="403"/>
    </pc:sldMkLst>
    <p188:txBody>
      <a:bodyPr/>
      <a:lstStyle/>
      <a:p>
        <a:r>
          <a:rPr lang="en-US"/>
          <a:t>softening here</a:t>
        </a:r>
      </a:p>
    </p188:txBody>
  </p188:cm>
</p188:cmLst>
</file>

<file path=ppt/comments/modernComment_194_6FFD7AA4.xml><?xml version="1.0" encoding="utf-8"?>
<p188:cmLst xmlns:a="http://schemas.openxmlformats.org/drawingml/2006/main" xmlns:r="http://schemas.openxmlformats.org/officeDocument/2006/relationships" xmlns:p188="http://schemas.microsoft.com/office/powerpoint/2018/8/main">
  <p188:cm id="{FD544DB4-3585-42A7-B8F7-AC47F514F7A3}" authorId="{14FB2364-4D82-BC65-4D5C-C7228A9CFB9E}" status="resolved" created="2024-12-13T14:12:09.783">
    <ac:txMkLst xmlns:ac="http://schemas.microsoft.com/office/drawing/2013/main/command">
      <pc:docMk xmlns:pc="http://schemas.microsoft.com/office/powerpoint/2013/main/command"/>
      <pc:sldMk xmlns:pc="http://schemas.microsoft.com/office/powerpoint/2013/main/command" cId="1878882980" sldId="404"/>
      <ac:spMk id="9" creationId="{9C24EDB3-02C1-8256-7BAE-A021D55F19E8}"/>
      <ac:txMk cp="20">
        <ac:context len="289" hash="464639260"/>
      </ac:txMk>
    </ac:txMkLst>
    <p188:pos x="1000947" y="429391"/>
    <p188:txBody>
      <a:bodyPr/>
      <a:lstStyle/>
      <a:p>
        <a:r>
          <a:rPr lang="en-US"/>
          <a:t>added</a:t>
        </a:r>
      </a:p>
    </p188:txBody>
  </p188:cm>
  <p188:cm id="{16D4CE31-065F-4B72-8AB8-355DCB6AF9D4}" authorId="{14FB2364-4D82-BC65-4D5C-C7228A9CFB9E}" status="resolved" created="2024-12-13T14:13:37.500">
    <ac:deMkLst xmlns:ac="http://schemas.microsoft.com/office/drawing/2013/main/command">
      <pc:docMk xmlns:pc="http://schemas.microsoft.com/office/powerpoint/2013/main/command"/>
      <pc:sldMk xmlns:pc="http://schemas.microsoft.com/office/powerpoint/2013/main/command" cId="1878882980" sldId="404"/>
      <ac:spMk id="9" creationId="{9C24EDB3-02C1-8256-7BAE-A021D55F19E8}"/>
    </ac:deMkLst>
    <p188:txBody>
      <a:bodyPr/>
      <a:lstStyle/>
      <a:p>
        <a:r>
          <a:rPr lang="en-US"/>
          <a:t>Backup below</a:t>
        </a:r>
      </a:p>
    </p188:txBody>
  </p188:cm>
</p188:cmLst>
</file>

<file path=ppt/comments/modernComment_195_3BF54C0A.xml><?xml version="1.0" encoding="utf-8"?>
<p188:cmLst xmlns:a="http://schemas.openxmlformats.org/drawingml/2006/main" xmlns:r="http://schemas.openxmlformats.org/officeDocument/2006/relationships" xmlns:p188="http://schemas.microsoft.com/office/powerpoint/2018/8/main">
  <p188:cm id="{63535CCD-9010-4FE9-9F5F-1AB7BB865E2A}" authorId="{14FB2364-4D82-BC65-4D5C-C7228A9CFB9E}" status="resolved" created="2024-12-13T14:36:11.983">
    <pc:sldMkLst xmlns:pc="http://schemas.microsoft.com/office/powerpoint/2013/main/command">
      <pc:docMk/>
      <pc:sldMk cId="1005931530" sldId="405"/>
    </pc:sldMkLst>
    <p188:replyLst>
      <p188:reply id="{3ACB3189-02F4-41B2-8CB3-F114533B2E98}" authorId="{C237F0A7-AEA7-2B98-656E-D49941B444A3}" created="2024-12-16T17:17:55.293">
        <p188:txBody>
          <a:bodyPr/>
          <a:lstStyle/>
          <a:p>
            <a:r>
              <a:rPr lang="en-US"/>
              <a:t>Looks good</a:t>
            </a:r>
          </a:p>
        </p188:txBody>
      </p188:reply>
    </p188:replyLst>
    <p188:txBody>
      <a:bodyPr/>
      <a:lstStyle/>
      <a:p>
        <a:r>
          <a:rPr lang="en-US"/>
          <a:t>Lenny?</a:t>
        </a:r>
      </a:p>
    </p188:txBody>
  </p188:cm>
</p188:cmLst>
</file>

<file path=ppt/comments/modernComment_196_E78702C8.xml><?xml version="1.0" encoding="utf-8"?>
<p188:cmLst xmlns:a="http://schemas.openxmlformats.org/drawingml/2006/main" xmlns:r="http://schemas.openxmlformats.org/officeDocument/2006/relationships" xmlns:p188="http://schemas.microsoft.com/office/powerpoint/2018/8/main">
  <p188:cm id="{8A814D30-7B22-47DC-A153-D124B327DADC}" authorId="{709D4A8D-7CFB-C58D-6751-03DF6B036009}" created="2024-12-17T14:27:43.030">
    <pc:sldMkLst xmlns:pc="http://schemas.microsoft.com/office/powerpoint/2013/main/command">
      <pc:docMk/>
      <pc:sldMk cId="3884384968" sldId="406"/>
    </pc:sldMkLst>
    <p188:txBody>
      <a:bodyPr/>
      <a:lstStyle/>
      <a:p>
        <a:r>
          <a:rPr lang="en-US"/>
          <a:t>This is OK and fine to consider this a 0DTE option because it expired the next day and bought during the afterhours. </a:t>
        </a:r>
      </a:p>
    </p188:txBody>
  </p188:cm>
</p188:cmLst>
</file>

<file path=ppt/comments/modernComment_199_6CFAEEDC.xml><?xml version="1.0" encoding="utf-8"?>
<p188:cmLst xmlns:a="http://schemas.openxmlformats.org/drawingml/2006/main" xmlns:r="http://schemas.openxmlformats.org/officeDocument/2006/relationships" xmlns:p188="http://schemas.microsoft.com/office/powerpoint/2018/8/main">
  <p188:cm id="{DAAA7420-75D6-49B4-BC89-26558348E13A}" authorId="{14FB2364-4D82-BC65-4D5C-C7228A9CFB9E}" created="2024-12-18T14:38:06.816">
    <ac:deMkLst xmlns:ac="http://schemas.microsoft.com/office/drawing/2013/main/command">
      <pc:docMk xmlns:pc="http://schemas.microsoft.com/office/powerpoint/2013/main/command"/>
      <pc:sldMk xmlns:pc="http://schemas.microsoft.com/office/powerpoint/2013/main/command" cId="1828384476" sldId="409"/>
      <ac:spMk id="9" creationId="{9C24EDB3-02C1-8256-7BAE-A021D55F19E8}"/>
    </ac:deMkLst>
    <p188:txBody>
      <a:bodyPr/>
      <a:lstStyle/>
      <a:p>
        <a:r>
          <a:rPr lang="en-US"/>
          <a:t>added</a:t>
        </a:r>
      </a:p>
    </p188:txBody>
  </p188:cm>
</p188:cmLst>
</file>

<file path=ppt/comments/modernComment_19C_C0C68DF4.xml><?xml version="1.0" encoding="utf-8"?>
<p188:cmLst xmlns:a="http://schemas.openxmlformats.org/drawingml/2006/main" xmlns:r="http://schemas.openxmlformats.org/officeDocument/2006/relationships" xmlns:p188="http://schemas.microsoft.com/office/powerpoint/2018/8/main">
  <p188:cm id="{1ADF4DDC-6BCD-4B8D-9989-165332E89C49}" authorId="{C237F0A7-AEA7-2B98-656E-D49941B444A3}" created="2024-12-16T16:54:43.836">
    <pc:sldMkLst xmlns:pc="http://schemas.microsoft.com/office/powerpoint/2013/main/command">
      <pc:docMk/>
      <pc:sldMk cId="3234237940" sldId="412"/>
    </pc:sldMkLst>
    <p188:txBody>
      <a:bodyPr/>
      <a:lstStyle/>
      <a:p>
        <a:r>
          <a:rPr lang="en-US"/>
          <a:t>OK</a:t>
        </a:r>
      </a:p>
    </p188:txBody>
  </p188:cm>
</p188:cmLst>
</file>

<file path=ppt/comments/modernComment_19D_EFCCC0F1.xml><?xml version="1.0" encoding="utf-8"?>
<p188:cmLst xmlns:a="http://schemas.openxmlformats.org/drawingml/2006/main" xmlns:r="http://schemas.openxmlformats.org/officeDocument/2006/relationships" xmlns:p188="http://schemas.microsoft.com/office/powerpoint/2018/8/main">
  <p188:cm id="{BA90E60A-E15A-334F-A9F6-75462453DD5C}" authorId="{CE8FCCA3-3E34-4B87-21B0-87C7808ED305}" created="2024-12-03T18:54:12.438">
    <pc:sldMkLst xmlns:pc="http://schemas.microsoft.com/office/powerpoint/2013/main/command">
      <pc:docMk/>
      <pc:sldMk cId="4023173361" sldId="413"/>
    </pc:sldMkLst>
    <p188:txBody>
      <a:bodyPr/>
      <a:lstStyle/>
      <a:p>
        <a:r>
          <a:rPr lang="en-US"/>
          <a:t>Alternate Version for Down Days </a:t>
        </a:r>
      </a:p>
    </p188:txBody>
  </p188:cm>
  <p188:cm id="{3DC2515A-A2AE-4936-90E3-E89E3625FB16}" authorId="{14FB2364-4D82-BC65-4D5C-C7228A9CFB9E}" status="resolved" created="2024-12-13T14:08:44.642">
    <ac:txMkLst xmlns:ac="http://schemas.microsoft.com/office/drawing/2013/main/command">
      <pc:docMk xmlns:pc="http://schemas.microsoft.com/office/powerpoint/2013/main/command"/>
      <pc:sldMk xmlns:pc="http://schemas.microsoft.com/office/powerpoint/2013/main/command" cId="4023173361" sldId="413"/>
      <ac:spMk id="2" creationId="{360CFB52-B891-27DF-B8B3-50047CD0799F}"/>
      <ac:txMk cp="91" len="104">
        <ac:context len="196" hash="3984647526"/>
      </ac:txMk>
    </ac:txMkLst>
    <p188:pos x="8966427" y="3427367"/>
    <p188:replyLst>
      <p188:reply id="{D21305D8-10AB-4C27-8B20-1A9623B7B24F}" authorId="{14FB2364-4D82-BC65-4D5C-C7228A9CFB9E}" created="2024-12-18T14:05:23.372">
        <p188:txBody>
          <a:bodyPr/>
          <a:lstStyle/>
          <a:p>
            <a:r>
              <a:rPr lang="en-US"/>
              <a:t>PENDING</a:t>
            </a:r>
          </a:p>
        </p188:txBody>
      </p188:reply>
      <p188:reply id="{77566392-E58C-4462-9F89-07855E360F44}" authorId="{14FB2364-4D82-BC65-4D5C-C7228A9CFB9E}" created="2024-12-18T17:21:35.710">
        <p188:txBody>
          <a:bodyPr/>
          <a:lstStyle/>
          <a:p>
            <a:r>
              <a:rPr lang="en-US"/>
              <a:t>i think target makes this Ok</a:t>
            </a:r>
          </a:p>
        </p188:txBody>
      </p188:reply>
    </p188:replyLst>
    <p188:txBody>
      <a:bodyPr/>
      <a:lstStyle/>
      <a:p>
        <a:r>
          <a:rPr lang="en-US"/>
          <a:t>This one is a little different since we are not making this past result into a projection for this exact trade rather than the strategy overall. Do we know what trade this will be and if Bryan backs this projection for that exact day/trade?</a:t>
        </a:r>
      </a:p>
    </p188:txBody>
  </p188:cm>
  <p188:cm id="{3FA0CB2A-5F34-40A7-A12A-F436E3B28256}" authorId="{14FB2364-4D82-BC65-4D5C-C7228A9CFB9E}" status="resolved" created="2024-12-13T14:09:02.127">
    <ac:txMkLst xmlns:ac="http://schemas.microsoft.com/office/drawing/2013/main/command">
      <pc:docMk xmlns:pc="http://schemas.microsoft.com/office/powerpoint/2013/main/command"/>
      <pc:sldMk xmlns:pc="http://schemas.microsoft.com/office/powerpoint/2013/main/command" cId="4023173361" sldId="413"/>
      <ac:spMk id="2" creationId="{360CFB52-B891-27DF-B8B3-50047CD0799F}"/>
      <ac:txMk cp="91">
        <ac:context len="196" hash="3984647526"/>
      </ac:txMk>
    </ac:txMkLst>
    <p188:pos x="7952014" y="3427367"/>
    <p188:replyLst>
      <p188:reply id="{024F4032-2167-48C2-9CDE-4CDDF1CF0CCF}" authorId="{14FB2364-4D82-BC65-4D5C-C7228A9CFB9E}" created="2024-12-18T14:06:49.167">
        <p188:txBody>
          <a:bodyPr/>
          <a:lstStyle/>
          <a:p>
            <a:r>
              <a:rPr lang="en-US"/>
              <a:t>Making historical </a:t>
            </a:r>
          </a:p>
        </p188:txBody>
      </p188:reply>
    </p188:replyLst>
    <p188:txBody>
      <a:bodyPr/>
      <a:lstStyle/>
      <a:p>
        <a:r>
          <a:rPr lang="en-US"/>
          <a:t>cutting since this is too surefire</a:t>
        </a:r>
      </a:p>
    </p188:txBody>
  </p188:cm>
  <p188:cm id="{19FCCFB6-C194-4D60-BB6F-6FCD32149CA8}" authorId="{14FB2364-4D82-BC65-4D5C-C7228A9CFB9E}" status="resolved" created="2024-12-13T14:09:48.085">
    <ac:txMkLst xmlns:ac="http://schemas.microsoft.com/office/drawing/2013/main/command">
      <pc:docMk xmlns:pc="http://schemas.microsoft.com/office/powerpoint/2013/main/command"/>
      <pc:sldMk xmlns:pc="http://schemas.microsoft.com/office/powerpoint/2013/main/command" cId="4023173361" sldId="413"/>
      <ac:spMk id="2" creationId="{360CFB52-B891-27DF-B8B3-50047CD0799F}"/>
      <ac:txMk cp="23" len="28">
        <ac:context len="196" hash="3984647526"/>
      </ac:txMk>
    </ac:txMkLst>
    <p188:pos x="8323489" y="1112792"/>
    <p188:txBody>
      <a:bodyPr/>
      <a:lstStyle/>
      <a:p>
        <a:r>
          <a:rPr lang="en-US"/>
          <a:t>I thought these were placed after 4?</a:t>
        </a:r>
      </a:p>
    </p188:txBody>
  </p188:cm>
</p188:cmLst>
</file>

<file path=ppt/comments/modernComment_19E_5894939E.xml><?xml version="1.0" encoding="utf-8"?>
<p188:cmLst xmlns:a="http://schemas.openxmlformats.org/drawingml/2006/main" xmlns:r="http://schemas.openxmlformats.org/officeDocument/2006/relationships" xmlns:p188="http://schemas.microsoft.com/office/powerpoint/2018/8/main">
  <p188:cm id="{9B7FCE53-D1DE-4F4F-B406-A4A305897430}" authorId="{CE8FCCA3-3E34-4B87-21B0-87C7808ED305}" created="2024-12-03T18:38:03.864">
    <ac:deMkLst xmlns:ac="http://schemas.microsoft.com/office/drawing/2013/main/command">
      <pc:docMk xmlns:pc="http://schemas.microsoft.com/office/powerpoint/2013/main/command"/>
      <pc:sldMk xmlns:pc="http://schemas.microsoft.com/office/powerpoint/2013/main/command" cId="1486132126" sldId="414"/>
      <ac:picMk id="3" creationId="{2797B1D8-DCA9-83F4-B9F7-38C13ECF23D9}"/>
    </ac:deMkLst>
    <p188:txBody>
      <a:bodyPr/>
      <a:lstStyle/>
      <a:p>
        <a:r>
          <a:rPr lang="en-US"/>
          <a:t>Update Image With $5,000 retail crossed off to $1,999 and cut “for life”</a:t>
        </a:r>
      </a:p>
    </p188:txBody>
  </p188:cm>
</p188:cmLst>
</file>

<file path=ppt/comments/modernComment_1A0_577FDBD2.xml><?xml version="1.0" encoding="utf-8"?>
<p188:cmLst xmlns:a="http://schemas.openxmlformats.org/drawingml/2006/main" xmlns:r="http://schemas.openxmlformats.org/officeDocument/2006/relationships" xmlns:p188="http://schemas.microsoft.com/office/powerpoint/2018/8/main">
  <p188:cm id="{BAD11B4D-4BC5-0E48-A2F7-C6F2704811A3}" authorId="{CE8FCCA3-3E34-4B87-21B0-87C7808ED305}" created="2024-12-03T18:53:58.474">
    <pc:sldMkLst xmlns:pc="http://schemas.microsoft.com/office/powerpoint/2013/main/command">
      <pc:docMk/>
      <pc:sldMk cId="1467997138" sldId="416"/>
    </pc:sldMkLst>
    <p188:txBody>
      <a:bodyPr/>
      <a:lstStyle/>
      <a:p>
        <a:r>
          <a:rPr lang="en-US"/>
          <a:t>Normal version </a:t>
        </a:r>
      </a:p>
    </p188:txBody>
  </p188:cm>
</p188:cmLst>
</file>

<file path=ppt/comments/modernComment_1A1_35C49E09.xml><?xml version="1.0" encoding="utf-8"?>
<p188:cmLst xmlns:a="http://schemas.openxmlformats.org/drawingml/2006/main" xmlns:r="http://schemas.openxmlformats.org/officeDocument/2006/relationships" xmlns:p188="http://schemas.microsoft.com/office/powerpoint/2018/8/main">
  <p188:cm id="{33EEE149-D8FE-9E46-9A3C-6DD87F0674FE}" authorId="{CE8FCCA3-3E34-4B87-21B0-87C7808ED305}" created="2024-12-03T19:14:01.779">
    <pc:sldMkLst xmlns:pc="http://schemas.microsoft.com/office/powerpoint/2013/main/command">
      <pc:docMk/>
      <pc:sldMk cId="902077961" sldId="417"/>
    </pc:sldMkLst>
    <p188:txBody>
      <a:bodyPr/>
      <a:lstStyle/>
      <a:p>
        <a:r>
          <a:rPr lang="en-US"/>
          <a:t>Another alternate on regular days</a:t>
        </a:r>
      </a:p>
    </p188:txBody>
  </p188:cm>
  <p188:cm id="{3CF421F0-20B3-4457-B878-532AB9B2C65A}" authorId="{14FB2364-4D82-BC65-4D5C-C7228A9CFB9E}" status="resolved" created="2024-12-13T14:06:52.560">
    <ac:txMkLst xmlns:ac="http://schemas.microsoft.com/office/drawing/2013/main/command">
      <pc:docMk xmlns:pc="http://schemas.microsoft.com/office/powerpoint/2013/main/command"/>
      <pc:sldMk xmlns:pc="http://schemas.microsoft.com/office/powerpoint/2013/main/command" cId="902077961" sldId="417"/>
      <ac:spMk id="2" creationId="{360CFB52-B891-27DF-B8B3-50047CD0799F}"/>
      <ac:txMk cp="64">
        <ac:context len="130" hash="1214269116"/>
      </ac:txMk>
    </ac:txMkLst>
    <p188:pos x="7952014" y="2570117"/>
    <p188:txBody>
      <a:bodyPr/>
      <a:lstStyle/>
      <a:p>
        <a:r>
          <a:rPr lang="en-US"/>
          <a:t>Even with the 70% wine we think this is too surefire on it's own. I think on the same slide as the 70% win rate stats this might be okay but here it is unclear if we mean this wins every day or what so softening.</a:t>
        </a:r>
      </a:p>
    </p188:txBody>
  </p188:cm>
  <p188:cm id="{3EEDF03D-A4A8-42FF-807C-A24E547AE71D}" authorId="{14FB2364-4D82-BC65-4D5C-C7228A9CFB9E}" status="resolved" created="2024-12-18T14:04:43.833">
    <ac:deMkLst xmlns:ac="http://schemas.microsoft.com/office/drawing/2013/main/command">
      <pc:docMk xmlns:pc="http://schemas.microsoft.com/office/powerpoint/2013/main/command"/>
      <pc:sldMk xmlns:pc="http://schemas.microsoft.com/office/powerpoint/2013/main/command" cId="902077961" sldId="417"/>
      <ac:spMk id="2" creationId="{360CFB52-B891-27DF-B8B3-50047CD0799F}"/>
    </ac:deMkLst>
    <p188:txBody>
      <a:bodyPr/>
      <a:lstStyle/>
      <a:p>
        <a:r>
          <a:rPr lang="en-US"/>
          <a:t>I think we just need to make this past tense</a:t>
        </a:r>
      </a:p>
    </p188:txBody>
  </p188:cm>
</p188:cmLst>
</file>

<file path=ppt/comments/modernComment_1A2_9E1DF952.xml><?xml version="1.0" encoding="utf-8"?>
<p188:cmLst xmlns:a="http://schemas.openxmlformats.org/drawingml/2006/main" xmlns:r="http://schemas.openxmlformats.org/officeDocument/2006/relationships" xmlns:p188="http://schemas.microsoft.com/office/powerpoint/2018/8/main">
  <p188:cm id="{050B5B41-18E6-1F44-92EF-39DE890B3A62}" authorId="{CE8FCCA3-3E34-4B87-21B0-87C7808ED305}" created="2024-12-03T19:21:16.701">
    <ac:deMkLst xmlns:ac="http://schemas.microsoft.com/office/drawing/2013/main/command">
      <pc:docMk xmlns:pc="http://schemas.microsoft.com/office/powerpoint/2013/main/command"/>
      <pc:sldMk xmlns:pc="http://schemas.microsoft.com/office/powerpoint/2013/main/command" cId="2652764498" sldId="418"/>
      <ac:spMk id="9" creationId="{9C24EDB3-02C1-8256-7BAE-A021D55F19E8}"/>
    </ac:deMkLst>
    <p188:txBody>
      <a:bodyPr/>
      <a:lstStyle/>
      <a:p>
        <a:r>
          <a:rPr lang="en-US"/>
          <a:t>Fix highlighting </a:t>
        </a:r>
      </a:p>
    </p188:txBody>
  </p188:cm>
</p188:cmLst>
</file>

<file path=ppt/comments/modernComment_1A7_F27B0C4A.xml><?xml version="1.0" encoding="utf-8"?>
<p188:cmLst xmlns:a="http://schemas.openxmlformats.org/drawingml/2006/main" xmlns:r="http://schemas.openxmlformats.org/officeDocument/2006/relationships" xmlns:p188="http://schemas.microsoft.com/office/powerpoint/2018/8/main">
  <p188:cm id="{21DE0EEA-C0E9-3C45-8C23-5687B78B35EA}" authorId="{CE8FCCA3-3E34-4B87-21B0-87C7808ED305}" created="2024-12-03T18:53:50.878">
    <pc:sldMkLst xmlns:pc="http://schemas.microsoft.com/office/powerpoint/2013/main/command">
      <pc:docMk/>
      <pc:sldMk cId="3435973628" sldId="415"/>
    </pc:sldMkLst>
    <p188:txBody>
      <a:bodyPr/>
      <a:lstStyle/>
      <a:p>
        <a:r>
          <a:rPr lang="en-US"/>
          <a:t>Alternate Version for Down days</a:t>
        </a:r>
      </a:p>
    </p188:txBody>
  </p188:cm>
</p188:cmLst>
</file>

<file path=ppt/comments/modernComment_1B2_E1AB4D5B.xml><?xml version="1.0" encoding="utf-8"?>
<p188:cmLst xmlns:a="http://schemas.openxmlformats.org/drawingml/2006/main" xmlns:r="http://schemas.openxmlformats.org/officeDocument/2006/relationships" xmlns:p188="http://schemas.microsoft.com/office/powerpoint/2018/8/main">
  <p188:cm id="{B627C219-68CE-834E-8B14-D8088001A38D}" authorId="{CE8FCCA3-3E34-4B87-21B0-87C7808ED305}" created="2024-12-03T18:46:32.463">
    <ac:deMkLst xmlns:ac="http://schemas.microsoft.com/office/drawing/2013/main/command">
      <pc:docMk xmlns:pc="http://schemas.microsoft.com/office/powerpoint/2013/main/command"/>
      <pc:sldMk xmlns:pc="http://schemas.microsoft.com/office/powerpoint/2013/main/command" cId="3786100059" sldId="434"/>
      <ac:picMk id="3" creationId="{FE80EB64-996D-25C5-B4DC-9F9D4930784F}"/>
    </ac:deMkLst>
    <p188:txBody>
      <a:bodyPr/>
      <a:lstStyle/>
      <a:p>
        <a:r>
          <a:rPr lang="en-US"/>
          <a:t>Update retail to 5,000, cross of to 1,999</a:t>
        </a:r>
      </a:p>
    </p188:txBody>
  </p188:cm>
</p188:cmLst>
</file>

<file path=ppt/comments/modernComment_1B4_82289FC9.xml><?xml version="1.0" encoding="utf-8"?>
<p188:cmLst xmlns:a="http://schemas.openxmlformats.org/drawingml/2006/main" xmlns:r="http://schemas.openxmlformats.org/officeDocument/2006/relationships" xmlns:p188="http://schemas.microsoft.com/office/powerpoint/2018/8/main">
  <p188:cm id="{EDFC2614-62A6-484C-BDA3-BEAC643566B4}" authorId="{CE8FCCA3-3E34-4B87-21B0-87C7808ED305}" created="2024-12-05T17:22:22.746">
    <pc:sldMkLst xmlns:pc="http://schemas.microsoft.com/office/powerpoint/2013/main/command">
      <pc:docMk/>
      <pc:sldMk cId="2183700425" sldId="436"/>
    </pc:sldMkLst>
    <p188:txBody>
      <a:bodyPr/>
      <a:lstStyle/>
      <a:p>
        <a:r>
          <a:rPr lang="en-US"/>
          <a:t>Not sure how to make this look good haha</a:t>
        </a:r>
      </a:p>
    </p188:txBody>
  </p188:cm>
</p188:cmLst>
</file>

<file path=ppt/comments/modernComment_1B5_226E12AF.xml><?xml version="1.0" encoding="utf-8"?>
<p188:cmLst xmlns:a="http://schemas.openxmlformats.org/drawingml/2006/main" xmlns:r="http://schemas.openxmlformats.org/officeDocument/2006/relationships" xmlns:p188="http://schemas.microsoft.com/office/powerpoint/2018/8/main">
  <p188:cm id="{B0ABAF0D-3C1C-43F1-826C-AFB98000A55F}" authorId="{14FB2364-4D82-BC65-4D5C-C7228A9CFB9E}" created="2024-12-13T14:35:34.429">
    <pc:sldMkLst xmlns:pc="http://schemas.microsoft.com/office/powerpoint/2013/main/command">
      <pc:docMk/>
      <pc:sldMk cId="577639087" sldId="437"/>
    </pc:sldMkLst>
    <p188:replyLst>
      <p188:reply id="{454632F6-8C04-43FF-B6B7-8BA61DC569CD}" authorId="{C237F0A7-AEA7-2B98-656E-D49941B444A3}" created="2024-12-16T17:15:16.180">
        <p188:txBody>
          <a:bodyPr/>
          <a:lstStyle/>
          <a:p>
            <a:r>
              <a:rPr lang="en-US"/>
              <a:t>OK</a:t>
            </a:r>
          </a:p>
        </p188:txBody>
      </p188:reply>
    </p188:replyLst>
    <p188:txBody>
      <a:bodyPr/>
      <a:lstStyle/>
      <a:p>
        <a:r>
          <a:rPr lang="en-US"/>
          <a:t>Lenny?</a:t>
        </a:r>
      </a:p>
    </p188:txBody>
  </p188:cm>
</p188:cmLst>
</file>

<file path=ppt/comments/modernComment_1B6_A45DD77B.xml><?xml version="1.0" encoding="utf-8"?>
<p188:cmLst xmlns:a="http://schemas.openxmlformats.org/drawingml/2006/main" xmlns:r="http://schemas.openxmlformats.org/officeDocument/2006/relationships" xmlns:p188="http://schemas.microsoft.com/office/powerpoint/2018/8/main">
  <p188:cm id="{319A433B-3E74-994D-80EC-B219ACFC8938}" authorId="{CE8FCCA3-3E34-4B87-21B0-87C7808ED305}" created="2024-12-05T17:52:07.622">
    <ac:deMkLst xmlns:ac="http://schemas.microsoft.com/office/drawing/2013/main/command">
      <pc:docMk xmlns:pc="http://schemas.microsoft.com/office/powerpoint/2013/main/command"/>
      <pc:sldMk xmlns:pc="http://schemas.microsoft.com/office/powerpoint/2013/main/command" cId="2757613435" sldId="438"/>
      <ac:spMk id="9" creationId="{9C24EDB3-02C1-8256-7BAE-A021D55F19E8}"/>
    </ac:deMkLst>
    <p188:txBody>
      <a:bodyPr/>
      <a:lstStyle/>
      <a:p>
        <a:r>
          <a:rPr lang="en-US"/>
          <a:t>Need help bolding and formatting with posts</a:t>
        </a:r>
      </a:p>
    </p188:txBody>
  </p188:cm>
</p188:cmLst>
</file>

<file path=ppt/comments/modernComment_1B7_C16AF86B.xml><?xml version="1.0" encoding="utf-8"?>
<p188:cmLst xmlns:a="http://schemas.openxmlformats.org/drawingml/2006/main" xmlns:r="http://schemas.openxmlformats.org/officeDocument/2006/relationships" xmlns:p188="http://schemas.microsoft.com/office/powerpoint/2018/8/main">
  <p188:cm id="{C558DA71-048E-684E-ABE7-40C30E67900A}" authorId="{CE8FCCA3-3E34-4B87-21B0-87C7808ED305}" created="2024-12-05T17:52:07.622">
    <ac:deMkLst xmlns:ac="http://schemas.microsoft.com/office/drawing/2013/main/command">
      <pc:docMk xmlns:pc="http://schemas.microsoft.com/office/powerpoint/2013/main/command"/>
      <pc:sldMk xmlns:pc="http://schemas.microsoft.com/office/powerpoint/2013/main/command" cId="3245013099" sldId="439"/>
      <ac:spMk id="9" creationId="{9C24EDB3-02C1-8256-7BAE-A021D55F19E8}"/>
    </ac:deMkLst>
    <p188:txBody>
      <a:bodyPr/>
      <a:lstStyle/>
      <a:p>
        <a:r>
          <a:rPr lang="en-US"/>
          <a:t>Need help bolding and formatting with posts</a:t>
        </a:r>
      </a:p>
    </p188:txBody>
  </p188:cm>
</p188:cmLst>
</file>

<file path=ppt/comments/modernComment_1B8_DEA5BE90.xml><?xml version="1.0" encoding="utf-8"?>
<p188:cmLst xmlns:a="http://schemas.openxmlformats.org/drawingml/2006/main" xmlns:r="http://schemas.openxmlformats.org/officeDocument/2006/relationships" xmlns:p188="http://schemas.microsoft.com/office/powerpoint/2018/8/main">
  <p188:cm id="{7C9E2B4D-7208-4B5E-A0EB-0F831D5EDA1A}" authorId="{14FB2364-4D82-BC65-4D5C-C7228A9CFB9E}" status="resolved" created="2024-12-13T14:40:04.803">
    <ac:txMkLst xmlns:ac="http://schemas.microsoft.com/office/drawing/2013/main/command">
      <pc:docMk xmlns:pc="http://schemas.microsoft.com/office/powerpoint/2013/main/command"/>
      <pc:sldMk xmlns:pc="http://schemas.microsoft.com/office/powerpoint/2013/main/command" cId="3735404176" sldId="440"/>
      <ac:spMk id="3" creationId="{7B4D031E-AF56-9EC4-40E1-CA32EE472585}"/>
      <ac:txMk cp="299" len="23">
        <ac:context len="348" hash="2251072600"/>
      </ac:txMk>
    </ac:txMkLst>
    <p188:pos x="3790950" y="3346450"/>
    <p188:txBody>
      <a:bodyPr/>
      <a:lstStyle/>
      <a:p>
        <a:r>
          <a:rPr lang="en-US"/>
          <a:t>distancing some</a:t>
        </a:r>
      </a:p>
    </p188:txBody>
  </p188:cm>
  <p188:cm id="{5396AF1F-D359-4651-A161-21AF1FB5C26D}" authorId="{14FB2364-4D82-BC65-4D5C-C7228A9CFB9E}" created="2024-12-13T14:40:12.642">
    <ac:deMkLst xmlns:ac="http://schemas.microsoft.com/office/drawing/2013/main/command">
      <pc:docMk xmlns:pc="http://schemas.microsoft.com/office/powerpoint/2013/main/command"/>
      <pc:sldMk xmlns:pc="http://schemas.microsoft.com/office/powerpoint/2013/main/command" cId="3735404176" sldId="440"/>
      <ac:spMk id="2" creationId="{8C110CF5-EF72-E378-3270-F8322DD450EB}"/>
    </ac:deMkLst>
    <p188:replyLst>
      <p188:reply id="{B7400C61-60EF-4CC7-8A65-CA3011CE0C49}" authorId="{709D4A8D-7CFB-C58D-6751-03DF6B036009}" created="2024-12-17T17:01:32.204">
        <p188:txBody>
          <a:bodyPr/>
          <a:lstStyle/>
          <a:p>
            <a:r>
              <a:rPr lang="en-US"/>
              <a:t>Total gain should be 586%
$5,000 turns into $34,277.50
Average should be 17.43% based on 40 trades 28 winners. </a:t>
            </a:r>
          </a:p>
        </p188:txBody>
      </p188:reply>
      <p188:reply id="{59FEA350-8476-44C8-BA00-4C167594D771}" authorId="{C237F0A7-AEA7-2B98-656E-D49941B444A3}" created="2024-12-18T16:53:07.683">
        <p188:txBody>
          <a:bodyPr/>
          <a:lstStyle/>
          <a:p>
            <a:r>
              <a:rPr lang="en-US"/>
              <a:t>Updated to 27 winners 39 trades.</a:t>
            </a:r>
          </a:p>
        </p188:txBody>
      </p188:reply>
    </p188:replyLst>
    <p188:txBody>
      <a:bodyPr/>
      <a:lstStyle/>
      <a:p>
        <a:r>
          <a:rPr lang="en-US"/>
          <a:t>Lenny?</a:t>
        </a:r>
      </a:p>
    </p188:txBody>
  </p188:cm>
  <p188:cm id="{5C57B616-5CF4-4280-A236-A69D6E068368}" authorId="{709D4A8D-7CFB-C58D-6751-03DF6B036009}" created="2024-12-17T21:59:13.988">
    <pc:sldMkLst xmlns:pc="http://schemas.microsoft.com/office/powerpoint/2013/main/command">
      <pc:docMk/>
      <pc:sldMk cId="3735404176" sldId="440"/>
    </pc:sldMkLst>
    <p188:txBody>
      <a:bodyPr/>
      <a:lstStyle/>
      <a:p>
        <a:r>
          <a:rPr lang="en-US"/>
          <a:t>Please use the copy of the track record I post in Monday for marketing.
</a:t>
        </a:r>
      </a:p>
    </p188:txBody>
  </p188:cm>
</p188:cmLst>
</file>

<file path=ppt/comments/modernComment_1BB_8696741.xml><?xml version="1.0" encoding="utf-8"?>
<p188:cmLst xmlns:a="http://schemas.openxmlformats.org/drawingml/2006/main" xmlns:r="http://schemas.openxmlformats.org/officeDocument/2006/relationships" xmlns:p188="http://schemas.microsoft.com/office/powerpoint/2018/8/main">
  <p188:cm id="{3359355C-DB1B-E043-8C06-F8A403D22300}" authorId="{CE8FCCA3-3E34-4B87-21B0-87C7808ED305}" created="2024-12-05T17:47:02.210">
    <ac:deMkLst xmlns:ac="http://schemas.microsoft.com/office/drawing/2013/main/command">
      <pc:docMk xmlns:pc="http://schemas.microsoft.com/office/powerpoint/2013/main/command"/>
      <pc:sldMk xmlns:pc="http://schemas.microsoft.com/office/powerpoint/2013/main/command" cId="141125441" sldId="443"/>
      <ac:picMk id="4" creationId="{6CAEA395-037A-49EB-5A15-15A17DD643BF}"/>
    </ac:deMkLst>
    <p188:txBody>
      <a:bodyPr/>
      <a:lstStyle/>
      <a:p>
        <a:r>
          <a:rPr lang="en-US"/>
          <a:t>Make this chart like the other one. Just label 4 pm September 25th at the very bottom…. And then put the arrow up to the very top of the other one and label it September 26th </a:t>
        </a:r>
      </a:p>
    </p188:txBody>
  </p188:cm>
  <p188:cm id="{5D8233A9-A715-4876-94C2-44109062374F}" authorId="{14FB2364-4D82-BC65-4D5C-C7228A9CFB9E}" created="2024-12-13T14:34:24.985">
    <ac:deMkLst xmlns:ac="http://schemas.microsoft.com/office/drawing/2013/main/command">
      <pc:docMk xmlns:pc="http://schemas.microsoft.com/office/powerpoint/2013/main/command"/>
      <pc:sldMk xmlns:pc="http://schemas.microsoft.com/office/powerpoint/2013/main/command" cId="141125441" sldId="443"/>
      <ac:spMk id="9" creationId="{9C24EDB3-02C1-8256-7BAE-A021D55F19E8}"/>
    </ac:deMkLst>
    <p188:replyLst>
      <p188:reply id="{77060E11-814E-41D7-B5E0-97CB7A3ED17D}" authorId="{C237F0A7-AEA7-2B98-656E-D49941B444A3}" created="2024-12-16T17:10:32.101">
        <p188:txBody>
          <a:bodyPr/>
          <a:lstStyle/>
          <a:p>
            <a:r>
              <a:rPr lang="en-US"/>
              <a:t>This will be OK with Nicks adjustments.</a:t>
            </a:r>
          </a:p>
        </p188:txBody>
      </p188:reply>
    </p188:replyLst>
    <p188:txBody>
      <a:bodyPr/>
      <a:lstStyle/>
      <a:p>
        <a:r>
          <a:rPr lang="en-US"/>
          <a:t>Lenny?</a:t>
        </a:r>
      </a:p>
    </p188:txBody>
  </p188:cm>
</p188:cmLst>
</file>

<file path=ppt/comments/modernComment_1BC_7E6569D9.xml><?xml version="1.0" encoding="utf-8"?>
<p188:cmLst xmlns:a="http://schemas.openxmlformats.org/drawingml/2006/main" xmlns:r="http://schemas.openxmlformats.org/officeDocument/2006/relationships" xmlns:p188="http://schemas.microsoft.com/office/powerpoint/2018/8/main">
  <p188:cm id="{8EC42D0E-C440-434F-8184-9CAED302DE26}" authorId="{CE8FCCA3-3E34-4B87-21B0-87C7808ED305}" created="2024-12-05T17:52:07.622">
    <ac:deMkLst xmlns:ac="http://schemas.microsoft.com/office/drawing/2013/main/command">
      <pc:docMk xmlns:pc="http://schemas.microsoft.com/office/powerpoint/2013/main/command"/>
      <pc:sldMk xmlns:pc="http://schemas.microsoft.com/office/powerpoint/2013/main/command" cId="2120575449" sldId="444"/>
      <ac:spMk id="9" creationId="{9C24EDB3-02C1-8256-7BAE-A021D55F19E8}"/>
    </ac:deMkLst>
    <p188:txBody>
      <a:bodyPr/>
      <a:lstStyle/>
      <a:p>
        <a:r>
          <a:rPr lang="en-US"/>
          <a:t>Need help bolding and formatting with posts</a:t>
        </a:r>
      </a:p>
    </p188:txBody>
  </p188:cm>
</p188:cmLst>
</file>

<file path=ppt/comments/modernComment_1BD_33991A89.xml><?xml version="1.0" encoding="utf-8"?>
<p188:cmLst xmlns:a="http://schemas.openxmlformats.org/drawingml/2006/main" xmlns:r="http://schemas.openxmlformats.org/officeDocument/2006/relationships" xmlns:p188="http://schemas.microsoft.com/office/powerpoint/2018/8/main">
  <p188:cm id="{430D6DD1-E555-BE42-9CDA-2D20CEC79F9F}" authorId="{CE8FCCA3-3E34-4B87-21B0-87C7808ED305}" created="2024-12-05T17:52:07.622">
    <ac:deMkLst xmlns:ac="http://schemas.microsoft.com/office/drawing/2013/main/command">
      <pc:docMk xmlns:pc="http://schemas.microsoft.com/office/powerpoint/2013/main/command"/>
      <pc:sldMk xmlns:pc="http://schemas.microsoft.com/office/powerpoint/2013/main/command" cId="865671817" sldId="445"/>
      <ac:spMk id="9" creationId="{9C24EDB3-02C1-8256-7BAE-A021D55F19E8}"/>
    </ac:deMkLst>
    <p188:txBody>
      <a:bodyPr/>
      <a:lstStyle/>
      <a:p>
        <a:r>
          <a:rPr lang="en-US"/>
          <a:t>Need help bolding and formatting with posts</a:t>
        </a:r>
      </a:p>
    </p188:txBody>
  </p188:cm>
  <p188:cm id="{81B761DB-E9F1-44AC-BD9E-AA5FAF5E302D}" authorId="{C237F0A7-AEA7-2B98-656E-D49941B444A3}" created="2024-12-16T17:08:15.926">
    <pc:sldMkLst xmlns:pc="http://schemas.microsoft.com/office/powerpoint/2013/main/command">
      <pc:docMk/>
      <pc:sldMk cId="865671817" sldId="445"/>
    </pc:sldMkLst>
    <p188:txBody>
      <a:bodyPr/>
      <a:lstStyle/>
      <a:p>
        <a:r>
          <a:rPr lang="en-US"/>
          <a:t>This should say 4:00 pm and September 25th</a:t>
        </a:r>
      </a:p>
    </p188:txBody>
  </p188:cm>
</p188:cmLst>
</file>

<file path=ppt/comments/modernComment_1BE_B35F0E9F.xml><?xml version="1.0" encoding="utf-8"?>
<p188:cmLst xmlns:a="http://schemas.openxmlformats.org/drawingml/2006/main" xmlns:r="http://schemas.openxmlformats.org/officeDocument/2006/relationships" xmlns:p188="http://schemas.microsoft.com/office/powerpoint/2018/8/main">
  <p188:cm id="{4A0BAA63-D881-4D4C-A2D2-C5885EF5BCF0}" authorId="{14FB2364-4D82-BC65-4D5C-C7228A9CFB9E}" created="2024-12-13T14:11:14.930">
    <ac:deMkLst xmlns:ac="http://schemas.microsoft.com/office/drawing/2013/main/command">
      <pc:docMk xmlns:pc="http://schemas.microsoft.com/office/powerpoint/2013/main/command"/>
      <pc:sldMk xmlns:pc="http://schemas.microsoft.com/office/powerpoint/2013/main/command" cId="3009351327" sldId="446"/>
      <ac:spMk id="9" creationId="{9C24EDB3-02C1-8256-7BAE-A021D55F19E8}"/>
    </ac:deMkLst>
    <p188:replyLst>
      <p188:reply id="{8DC78C99-0841-4F05-A0F3-645390345CFC}" authorId="{709D4A8D-7CFB-C58D-6751-03DF6B036009}" created="2024-12-17T15:22:35.526">
        <p188:txBody>
          <a:bodyPr/>
          <a:lstStyle/>
          <a:p>
            <a:r>
              <a:rPr lang="en-US"/>
              <a:t>Total gain should be 586%
$5,000 turns into $34,277.50
Average should be 17.43% based on 40 trades 28 winners. 
</a:t>
            </a:r>
          </a:p>
        </p188:txBody>
      </p188:reply>
      <p188:reply id="{2C5BF766-16FB-4A86-970D-61F06CD1D038}" authorId="{709D4A8D-7CFB-C58D-6751-03DF6B036009}" created="2024-12-17T21:54:23.084">
        <p188:txBody>
          <a:bodyPr/>
          <a:lstStyle/>
          <a:p>
            <a:r>
              <a:rPr lang="en-US"/>
              <a:t>Changing everything from 40 trades to 39 and eliminating the December trade to make it 1 year. This will not change the total return since the December trade wasn’t included.   </a:t>
            </a:r>
          </a:p>
        </p188:txBody>
      </p188:reply>
    </p188:replyLst>
    <p188:txBody>
      <a:bodyPr/>
      <a:lstStyle/>
      <a:p>
        <a:r>
          <a:rPr lang="en-US"/>
          <a:t>Lenny?</a:t>
        </a:r>
      </a:p>
    </p188:txBody>
  </p188:cm>
</p188:cmLst>
</file>

<file path=ppt/comments/modernComment_1C1_51E05228.xml><?xml version="1.0" encoding="utf-8"?>
<p188:cmLst xmlns:a="http://schemas.openxmlformats.org/drawingml/2006/main" xmlns:r="http://schemas.openxmlformats.org/officeDocument/2006/relationships" xmlns:p188="http://schemas.microsoft.com/office/powerpoint/2018/8/main">
  <p188:cm id="{B5F7814A-63D6-438D-8A20-ECEDDE1A7DB9}" authorId="{14FB2364-4D82-BC65-4D5C-C7228A9CFB9E}" status="resolved" created="2024-12-13T15:05:56.159">
    <ac:deMkLst xmlns:ac="http://schemas.microsoft.com/office/drawing/2013/main/command">
      <pc:docMk xmlns:pc="http://schemas.microsoft.com/office/powerpoint/2013/main/command"/>
      <pc:sldMk xmlns:pc="http://schemas.microsoft.com/office/powerpoint/2013/main/command" cId="1373655592" sldId="449"/>
      <ac:spMk id="9" creationId="{9C24EDB3-02C1-8256-7BAE-A021D55F19E8}"/>
    </ac:deMkLst>
    <p188:replyLst>
      <p188:reply id="{E3E89004-F7F2-5947-B99C-84E14F283DFF}" authorId="{CE8FCCA3-3E34-4B87-21B0-87C7808ED305}" created="2024-12-17T19:39:43.416">
        <p188:txBody>
          <a:bodyPr/>
          <a:lstStyle/>
          <a:p>
            <a:r>
              <a:rPr lang="en-US"/>
              <a:t>We had slides that showed a growth to a million based on the backtest. This time I tried to use our real results, and say what if we got half those results over the course of time</a:t>
            </a:r>
          </a:p>
        </p188:txBody>
      </p188:reply>
      <p188:reply id="{53C71080-67CE-485A-824E-BE44CBB56A0D}" authorId="{14FB2364-4D82-BC65-4D5C-C7228A9CFB9E}" created="2024-12-18T14:36:19.876">
        <p188:txBody>
          <a:bodyPr/>
          <a:lstStyle/>
          <a:p>
            <a:r>
              <a:rPr lang="en-US"/>
              <a:t>i pushed this up the chain of command and doing a hypothetical like this is not something I think we want to do. Especially since it all kind of hinges on the first trades all being winners to keep that SS and while that did happen in real time I do not think we can promise that will happen for every reader who now joins. </a:t>
            </a:r>
          </a:p>
        </p188:txBody>
      </p188:reply>
    </p188:replyLst>
    <p188:txBody>
      <a:bodyPr/>
      <a:lstStyle/>
      <a:p>
        <a:r>
          <a:rPr lang="en-US"/>
          <a:t>Was this approved in the past from the backtest? </a:t>
        </a:r>
      </a:p>
    </p188:txBody>
  </p188:cm>
  <p188:cm id="{3ACE4E13-B499-41C1-9039-CFF9B07CF8EC}" authorId="{14FB2364-4D82-BC65-4D5C-C7228A9CFB9E}" created="2024-12-18T18:25:24.933">
    <pc:sldMkLst xmlns:pc="http://schemas.microsoft.com/office/powerpoint/2013/main/command">
      <pc:docMk/>
      <pc:sldMk cId="1373655592" sldId="449"/>
    </pc:sldMkLst>
    <p188:txBody>
      <a:bodyPr/>
      <a:lstStyle/>
      <a:p>
        <a:r>
          <a:rPr lang="en-US"/>
          <a:t>We think we can make the TR extrapolation work if we are framing this slide with “I want to talk about patience/compounding/the importance of keeping your focus on the big picture…people want to talk about one trade and it’s results…but don’t lose sight of the big picture and how important it is to find winning strategies that work over time. I just told you how we’ve done over the past year. The results are great. But what if we had started earlier and were able to have that kind of performance over a longer time period…2 years. 3 years…4 years.
 We think in this case this will work because we are giving the full results of the service over the course of a year earlier than these slides.  With that in secondary we will only be able to use these examples If we first walk out the one year performance. We just need to make it more like do you understand how fast an account could grow over time with that kind of performance?” and more just trying to show the math behind it than making it into a projection of what to expect.
We will also need language like this added;  “past performance doesn’t guarantee future results” or “it’s no guarantee you could achieve this same return 4 years in a row…this isn’t meant to promise that that’s what will happen – it’s meant to show you how fast an account can grow if you do achieve that”.</a:t>
        </a:r>
      </a:p>
    </p188:txBody>
  </p188:cm>
  <p188:cm id="{4A7C59C9-A76C-9448-A54D-2BCBD1699F5E}" authorId="{CE8FCCA3-3E34-4B87-21B0-87C7808ED305}" created="2024-12-18T19:13:05.885">
    <ac:deMkLst xmlns:ac="http://schemas.microsoft.com/office/drawing/2013/main/command">
      <pc:docMk xmlns:pc="http://schemas.microsoft.com/office/powerpoint/2013/main/command"/>
      <pc:sldMk xmlns:pc="http://schemas.microsoft.com/office/powerpoint/2013/main/command" cId="1373655592" sldId="449"/>
      <ac:spMk id="8" creationId="{BCDFF7A4-A55D-9B5F-B141-1603F22D96A6}"/>
    </ac:deMkLst>
    <p188:replyLst>
      <p188:reply id="{9F2A91B6-5989-4A15-B74B-C4443CBE4D0C}" authorId="{709D4A8D-7CFB-C58D-6751-03DF6B036009}" created="2024-12-18T22:00:50.255">
        <p188:txBody>
          <a:bodyPr/>
          <a:lstStyle/>
          <a:p>
            <a:r>
              <a:rPr lang="en-US"/>
              <a:t>Updated a few. Please see Rachels comment above.</a:t>
            </a:r>
          </a:p>
        </p188:txBody>
      </p188:reply>
    </p188:replyLst>
    <p188:txBody>
      <a:bodyPr/>
      <a:lstStyle/>
      <a:p>
        <a:r>
          <a:rPr lang="en-US"/>
          <a:t>Used 586%… half is 293%. Re-did the numbers</a:t>
        </a:r>
      </a:p>
    </p188:txBody>
  </p188:cm>
</p188:cmLst>
</file>

<file path=ppt/comments/modernComment_1C3_F0B666BD.xml><?xml version="1.0" encoding="utf-8"?>
<p188:cmLst xmlns:a="http://schemas.openxmlformats.org/drawingml/2006/main" xmlns:r="http://schemas.openxmlformats.org/officeDocument/2006/relationships" xmlns:p188="http://schemas.microsoft.com/office/powerpoint/2018/8/main">
  <p188:cm id="{709D2FAC-8B43-403D-98F7-00D9F3F9821E}" authorId="{C237F0A7-AEA7-2B98-656E-D49941B444A3}" created="2024-12-16T17:14:59.946">
    <pc:sldMkLst xmlns:pc="http://schemas.microsoft.com/office/powerpoint/2013/main/command">
      <pc:docMk/>
      <pc:sldMk cId="4038485693" sldId="451"/>
    </pc:sldMkLst>
    <p188:txBody>
      <a:bodyPr/>
      <a:lstStyle/>
      <a:p>
        <a:r>
          <a:rPr lang="en-US"/>
          <a:t>The time should say 4:00 pm</a:t>
        </a:r>
      </a:p>
    </p188:txBody>
  </p188:cm>
</p188:cmLst>
</file>

<file path=ppt/comments/modernComment_1C4_F735ED81.xml><?xml version="1.0" encoding="utf-8"?>
<p188:cmLst xmlns:a="http://schemas.openxmlformats.org/drawingml/2006/main" xmlns:r="http://schemas.openxmlformats.org/officeDocument/2006/relationships" xmlns:p188="http://schemas.microsoft.com/office/powerpoint/2018/8/main">
  <p188:cm id="{8871E67B-42D3-44AF-9734-504B7E68AE6F}" authorId="{C237F0A7-AEA7-2B98-656E-D49941B444A3}" created="2024-12-16T17:16:35.028">
    <pc:sldMkLst xmlns:pc="http://schemas.microsoft.com/office/powerpoint/2013/main/command">
      <pc:docMk/>
      <pc:sldMk cId="4147506561" sldId="452"/>
    </pc:sldMkLst>
    <p188:txBody>
      <a:bodyPr/>
      <a:lstStyle/>
      <a:p>
        <a:r>
          <a:rPr lang="en-US"/>
          <a:t>This should say by 4:15</a:t>
        </a:r>
      </a:p>
    </p188:txBody>
  </p188:cm>
</p188:cmLst>
</file>

<file path=ppt/comments/modernComment_1C5_83417F29.xml><?xml version="1.0" encoding="utf-8"?>
<p188:cmLst xmlns:a="http://schemas.openxmlformats.org/drawingml/2006/main" xmlns:r="http://schemas.openxmlformats.org/officeDocument/2006/relationships" xmlns:p188="http://schemas.microsoft.com/office/powerpoint/2018/8/main">
  <p188:cm id="{4A3B9904-1795-472E-8291-B74DA0652763}" authorId="{14FB2364-4D82-BC65-4D5C-C7228A9CFB9E}" status="resolved" created="2024-12-13T15:14:42.547">
    <ac:deMkLst xmlns:ac="http://schemas.microsoft.com/office/drawing/2013/main/command">
      <pc:docMk xmlns:pc="http://schemas.microsoft.com/office/powerpoint/2013/main/command"/>
      <pc:sldMk xmlns:pc="http://schemas.microsoft.com/office/powerpoint/2013/main/command" cId="2202107689" sldId="453"/>
      <ac:spMk id="7" creationId="{8FF47586-8FFF-42AC-3FD6-2DDB6AE36E91}"/>
    </ac:deMkLst>
    <p188:txBody>
      <a:bodyPr/>
      <a:lstStyle/>
      <a:p>
        <a:r>
          <a:rPr lang="en-US"/>
          <a:t>we should hedge here so this does not read like a set projection for todays trade </a:t>
        </a:r>
      </a:p>
    </p188:txBody>
  </p188:cm>
  <p188:cm id="{2D7BFA63-4951-4016-931C-F4A7379E53C5}" authorId="{14FB2364-4D82-BC65-4D5C-C7228A9CFB9E}" created="2024-12-13T15:14:58.877">
    <ac:txMkLst xmlns:ac="http://schemas.microsoft.com/office/drawing/2013/main/command">
      <pc:docMk xmlns:pc="http://schemas.microsoft.com/office/powerpoint/2013/main/command"/>
      <pc:sldMk xmlns:pc="http://schemas.microsoft.com/office/powerpoint/2013/main/command" cId="2202107689" sldId="453"/>
      <ac:spMk id="9" creationId="{9C24EDB3-02C1-8256-7BAE-A021D55F19E8}"/>
      <ac:txMk cp="126" len="47">
        <ac:context len="239" hash="244489795"/>
      </ac:txMk>
    </ac:txMkLst>
    <p188:pos x="6930259" y="2058166"/>
    <p188:replyLst>
      <p188:reply id="{44777E04-B5DA-3F4A-B440-5EE69A5A7D08}" authorId="{CE8FCCA3-3E34-4B87-21B0-87C7808ED305}" created="2024-12-17T19:43:26.751">
        <p188:txBody>
          <a:bodyPr/>
          <a:lstStyle/>
          <a:p>
            <a:r>
              <a:rPr lang="en-US"/>
              <a:t>We need the urgency somehow</a:t>
            </a:r>
          </a:p>
        </p188:txBody>
      </p188:reply>
    </p188:replyLst>
    <p188:txBody>
      <a:bodyPr/>
      <a:lstStyle/>
      <a:p>
        <a:r>
          <a:rPr lang="en-US"/>
          <a:t>editing so we do not seem too interested in if they trade or not</a:t>
        </a:r>
      </a:p>
    </p188:txBody>
  </p188:cm>
  <p188:cm id="{FACF34EC-B262-42A9-8ADC-D156EA3AB522}" authorId="{14FB2364-4D82-BC65-4D5C-C7228A9CFB9E}" created="2024-12-13T16:21:34.707">
    <ac:txMkLst xmlns:ac="http://schemas.microsoft.com/office/drawing/2013/main/command">
      <pc:docMk xmlns:pc="http://schemas.microsoft.com/office/powerpoint/2013/main/command"/>
      <pc:sldMk xmlns:pc="http://schemas.microsoft.com/office/powerpoint/2013/main/command" cId="2202107689" sldId="453"/>
      <ac:spMk id="9" creationId="{9C24EDB3-02C1-8256-7BAE-A021D55F19E8}"/>
      <ac:txMk cp="136">
        <ac:context len="239" hash="244489795"/>
      </ac:txMk>
    </ac:txMkLst>
    <p188:pos x="9430572" y="1643829"/>
    <p188:txBody>
      <a:bodyPr/>
      <a:lstStyle/>
      <a:p>
        <a:r>
          <a:rPr lang="en-US"/>
          <a:t>editing</a:t>
        </a:r>
      </a:p>
    </p188:txBody>
  </p188:cm>
</p188:cmLst>
</file>

<file path=ppt/comments/modernComment_1C6_89C0B0DE.xml><?xml version="1.0" encoding="utf-8"?>
<p188:cmLst xmlns:a="http://schemas.openxmlformats.org/drawingml/2006/main" xmlns:r="http://schemas.openxmlformats.org/officeDocument/2006/relationships" xmlns:p188="http://schemas.microsoft.com/office/powerpoint/2018/8/main">
  <p188:cm id="{F7CB45C5-0989-4C58-AE4F-9927B85758B7}" authorId="{14FB2364-4D82-BC65-4D5C-C7228A9CFB9E}" created="2024-12-13T15:16:29.365">
    <ac:txMkLst xmlns:ac="http://schemas.microsoft.com/office/drawing/2013/main/command">
      <pc:docMk xmlns:pc="http://schemas.microsoft.com/office/powerpoint/2013/main/command"/>
      <pc:sldMk xmlns:pc="http://schemas.microsoft.com/office/powerpoint/2013/main/command" cId="2311106782" sldId="454"/>
      <ac:spMk id="9" creationId="{9C24EDB3-02C1-8256-7BAE-A021D55F19E8}"/>
      <ac:txMk cp="0" len="16">
        <ac:context len="293" hash="2344956676"/>
      </ac:txMk>
    </ac:txMkLst>
    <p188:pos x="3158359" y="429391"/>
    <p188:txBody>
      <a:bodyPr/>
      <a:lstStyle/>
      <a:p>
        <a:r>
          <a:rPr lang="en-US"/>
          <a:t>added</a:t>
        </a:r>
      </a:p>
    </p188:txBody>
  </p188:cm>
</p188:cmLst>
</file>

<file path=ppt/comments/modernComment_1C7_F98AA30.xml><?xml version="1.0" encoding="utf-8"?>
<p188:cmLst xmlns:a="http://schemas.openxmlformats.org/drawingml/2006/main" xmlns:r="http://schemas.openxmlformats.org/officeDocument/2006/relationships" xmlns:p188="http://schemas.microsoft.com/office/powerpoint/2018/8/main">
  <p188:cm id="{CE3B673F-EEDF-4FB6-802A-1A00ABD272A0}" authorId="{709D4A8D-7CFB-C58D-6751-03DF6B036009}" created="2024-12-17T15:17:21.645">
    <pc:sldMkLst xmlns:pc="http://schemas.microsoft.com/office/powerpoint/2013/main/command">
      <pc:docMk/>
      <pc:sldMk cId="261663280" sldId="455"/>
    </pc:sldMkLst>
    <p188:txBody>
      <a:bodyPr/>
      <a:lstStyle/>
      <a:p>
        <a:r>
          <a:rPr lang="en-US"/>
          <a:t>Total gain should be 586%
$5,000 turns into $34,277.50
40 trades/28 winners
Average should be 17.43% based on 40 trades 28 winners. </a:t>
        </a:r>
      </a:p>
    </p188:txBody>
  </p188:cm>
</p188:cmLst>
</file>

<file path=ppt/comments/modernComment_1C8_5560273A.xml><?xml version="1.0" encoding="utf-8"?>
<p188:cmLst xmlns:a="http://schemas.openxmlformats.org/drawingml/2006/main" xmlns:r="http://schemas.openxmlformats.org/officeDocument/2006/relationships" xmlns:p188="http://schemas.microsoft.com/office/powerpoint/2018/8/main">
  <p188:cm id="{542A90B3-8B7A-E84A-8C73-2FF415E4901E}" authorId="{CE8FCCA3-3E34-4B87-21B0-87C7808ED305}" created="2024-12-03T21:14:28.656">
    <pc:sldMkLst xmlns:pc="http://schemas.microsoft.com/office/powerpoint/2013/main/command">
      <pc:docMk/>
      <pc:sldMk cId="3925374032" sldId="389"/>
    </pc:sldMkLst>
    <p188:txBody>
      <a:bodyPr/>
      <a:lstStyle/>
      <a:p>
        <a:r>
          <a:rPr lang="en-US"/>
          <a:t>Need to bold the 680% line</a:t>
        </a:r>
      </a:p>
    </p188:txBody>
  </p188:cm>
  <p188:cm id="{65E0FD5E-4D39-40DC-97B6-8AE756AD45BB}" authorId="{14FB2364-4D82-BC65-4D5C-C7228A9CFB9E}" created="2024-12-13T15:17:14.683">
    <ac:txMkLst xmlns:ac="http://schemas.microsoft.com/office/drawing/2013/main/command">
      <pc:docMk xmlns:pc="http://schemas.microsoft.com/office/powerpoint/2013/main/command"/>
      <pc:sldMk xmlns:pc="http://schemas.microsoft.com/office/powerpoint/2013/main/command" cId="1432364858" sldId="456"/>
      <ac:spMk id="9" creationId="{9C24EDB3-02C1-8256-7BAE-A021D55F19E8}"/>
      <ac:txMk cp="60" len="23">
        <ac:context len="216" hash="4097288011"/>
      </ac:txMk>
    </ac:txMkLst>
    <p188:pos x="4017367" y="1641349"/>
    <p188:txBody>
      <a:bodyPr/>
      <a:lstStyle/>
      <a:p>
        <a:r>
          <a:rPr lang="en-US"/>
          <a:t>hedging as an opinion </a:t>
        </a:r>
      </a:p>
    </p188:txBody>
  </p188:cm>
</p188:cmLst>
</file>

<file path=ppt/comments/modernComment_1C9_BA698C48.xml><?xml version="1.0" encoding="utf-8"?>
<p188:cmLst xmlns:a="http://schemas.openxmlformats.org/drawingml/2006/main" xmlns:r="http://schemas.openxmlformats.org/officeDocument/2006/relationships" xmlns:p188="http://schemas.microsoft.com/office/powerpoint/2018/8/main">
  <p188:cm id="{811023EF-6920-4300-A7F1-F754E925A5CF}" authorId="{709D4A8D-7CFB-C58D-6751-03DF6B036009}" created="2024-12-17T15:18:50.535">
    <pc:sldMkLst xmlns:pc="http://schemas.microsoft.com/office/powerpoint/2013/main/command">
      <pc:docMk/>
      <pc:sldMk cId="3127479368" sldId="457"/>
    </pc:sldMkLst>
    <p188:replyLst>
      <p188:reply id="{5052A28E-D81B-4FDF-8650-4816DB9E01C7}" authorId="{709D4A8D-7CFB-C58D-6751-03DF6B036009}" created="2024-12-17T22:03:18.148">
        <p188:txBody>
          <a:bodyPr/>
          <a:lstStyle/>
          <a:p>
            <a:r>
              <a:rPr lang="en-US"/>
              <a:t>27 update</a:t>
            </a:r>
          </a:p>
        </p188:txBody>
      </p188:reply>
    </p188:replyLst>
    <p188:txBody>
      <a:bodyPr/>
      <a:lstStyle/>
      <a:p>
        <a:r>
          <a:rPr lang="en-US"/>
          <a:t>28 winners</a:t>
        </a:r>
      </a:p>
    </p188:txBody>
  </p188:cm>
</p188:cmLst>
</file>

<file path=ppt/comments/modernComment_1CB_476F06A9.xml><?xml version="1.0" encoding="utf-8"?>
<p188:cmLst xmlns:a="http://schemas.openxmlformats.org/drawingml/2006/main" xmlns:r="http://schemas.openxmlformats.org/officeDocument/2006/relationships" xmlns:p188="http://schemas.microsoft.com/office/powerpoint/2018/8/main">
  <p188:cm id="{DFC6E712-B4A8-1A46-AD1A-61266B456104}" authorId="{CE8FCCA3-3E34-4B87-21B0-87C7808ED305}" created="2024-12-03T21:17:59.357">
    <ac:deMkLst xmlns:ac="http://schemas.microsoft.com/office/drawing/2013/main/command">
      <pc:docMk xmlns:pc="http://schemas.microsoft.com/office/powerpoint/2013/main/command"/>
      <pc:sldMk xmlns:pc="http://schemas.microsoft.com/office/powerpoint/2013/main/command" cId="1198458537" sldId="459"/>
      <ac:spMk id="9" creationId="{9C24EDB3-02C1-8256-7BAE-A021D55F19E8}"/>
    </ac:deMkLst>
    <p188:txBody>
      <a:bodyPr/>
      <a:lstStyle/>
      <a:p>
        <a:r>
          <a:rPr lang="en-US"/>
          <a:t>Font is a little messed up </a:t>
        </a:r>
      </a:p>
    </p188:txBody>
  </p188:cm>
</p188:cmLst>
</file>

<file path=ppt/comments/modernComment_1CC_8A24117.xml><?xml version="1.0" encoding="utf-8"?>
<p188:cmLst xmlns:a="http://schemas.openxmlformats.org/drawingml/2006/main" xmlns:r="http://schemas.openxmlformats.org/officeDocument/2006/relationships" xmlns:p188="http://schemas.microsoft.com/office/powerpoint/2018/8/main">
  <p188:cm id="{0A7022B7-490E-A04D-A38A-0E056B7F9285}" authorId="{CE8FCCA3-3E34-4B87-21B0-87C7808ED305}" created="2024-12-03T19:14:01.779">
    <pc:sldMkLst xmlns:pc="http://schemas.microsoft.com/office/powerpoint/2013/main/command">
      <pc:docMk/>
      <pc:sldMk cId="902077961" sldId="417"/>
    </pc:sldMkLst>
    <p188:txBody>
      <a:bodyPr/>
      <a:lstStyle/>
      <a:p>
        <a:r>
          <a:rPr lang="en-US"/>
          <a:t>Another alternate on regular days</a:t>
        </a:r>
      </a:p>
    </p188:txBody>
  </p188:cm>
  <p188:cm id="{6117CE0B-2635-4E34-83AD-8A3013CD0800}" authorId="{14FB2364-4D82-BC65-4D5C-C7228A9CFB9E}" status="resolved" created="2024-12-13T14:07:31.281">
    <ac:txMkLst xmlns:ac="http://schemas.microsoft.com/office/drawing/2013/main/command">
      <pc:docMk xmlns:pc="http://schemas.microsoft.com/office/powerpoint/2013/main/command"/>
      <pc:sldMk xmlns:pc="http://schemas.microsoft.com/office/powerpoint/2013/main/command" cId="144851223" sldId="460"/>
      <ac:spMk id="2" creationId="{360CFB52-B891-27DF-B8B3-50047CD0799F}"/>
      <ac:txMk cp="43" len="18">
        <ac:context len="166" hash="1200206891"/>
      </ac:txMk>
    </ac:txMkLst>
    <p188:pos x="6094639" y="2570117"/>
    <p188:replyLst>
      <p188:reply id="{D336B891-04D3-4A85-AE8A-840F6430E82F}" authorId="{709D4A8D-7CFB-C58D-6751-03DF6B036009}" created="2024-12-17T15:22:15.692">
        <p188:txBody>
          <a:bodyPr/>
          <a:lstStyle/>
          <a:p>
            <a:r>
              <a:rPr lang="en-US"/>
              <a:t>Total gain should be 586%
$5,000 turns into $34,277.50</a:t>
            </a:r>
          </a:p>
        </p188:txBody>
      </p188:reply>
    </p188:replyLst>
    <p188:txBody>
      <a:bodyPr/>
      <a:lstStyle/>
      <a:p>
        <a:r>
          <a:rPr lang="en-US"/>
          <a:t>Lenny?</a:t>
        </a:r>
      </a:p>
    </p188:txBody>
  </p188:cm>
  <p188:cm id="{3BDA2996-3D99-4A5D-A1D1-0405CAE7BF4F}" authorId="{14FB2364-4D82-BC65-4D5C-C7228A9CFB9E}" status="resolved" created="2024-12-13T16:27:13.732">
    <ac:txMkLst xmlns:ac="http://schemas.microsoft.com/office/drawing/2013/main/command">
      <pc:docMk xmlns:pc="http://schemas.microsoft.com/office/powerpoint/2013/main/command"/>
      <pc:sldMk xmlns:pc="http://schemas.microsoft.com/office/powerpoint/2013/main/command" cId="144851223" sldId="460"/>
      <ac:spMk id="2" creationId="{360CFB52-B891-27DF-B8B3-50047CD0799F}"/>
      <ac:txMk cp="91" len="7">
        <ac:context len="166" hash="1200206891"/>
      </ac:txMk>
    </ac:txMkLst>
    <p188:pos x="6366102" y="2998742"/>
    <p188:txBody>
      <a:bodyPr/>
      <a:lstStyle/>
      <a:p>
        <a:r>
          <a:rPr lang="en-US"/>
          <a:t>editing to ticker so this does not seem like just one trade overall </a:t>
        </a:r>
      </a:p>
    </p188:txBody>
  </p188:cm>
</p188:cmLst>
</file>

<file path=ppt/comments/modernComment_1D0_5BED5F9C.xml><?xml version="1.0" encoding="utf-8"?>
<p188:cmLst xmlns:a="http://schemas.openxmlformats.org/drawingml/2006/main" xmlns:r="http://schemas.openxmlformats.org/officeDocument/2006/relationships" xmlns:p188="http://schemas.microsoft.com/office/powerpoint/2018/8/main">
  <p188:cm id="{FFBA39F3-8E47-4F9F-A1E2-FD9846028ACD}" authorId="{14FB2364-4D82-BC65-4D5C-C7228A9CFB9E}" status="resolved" created="2024-12-13T14:22:05.203">
    <pc:sldMkLst xmlns:pc="http://schemas.microsoft.com/office/powerpoint/2013/main/command">
      <pc:docMk/>
      <pc:sldMk cId="1542283164" sldId="464"/>
    </pc:sldMkLst>
    <p188:replyLst>
      <p188:reply id="{DBFA756A-68A0-4B3E-A131-7FABD845551A}" authorId="{14FB2364-4D82-BC65-4D5C-C7228A9CFB9E}" created="2024-12-13T15:29:51.526">
        <p188:txBody>
          <a:bodyPr/>
          <a:lstStyle/>
          <a:p>
            <a:r>
              <a:rPr lang="en-US"/>
              <a:t>https://14westit.sharepoint.com/:w:/r/sites/14WLegal/_layouts/15/Doc.aspx?sourcedoc=%7B33F775A4-55F5-4EE8-B036-771D17388377%7D&amp;file=Dark%20Ticker%20Testimonials.docx&amp;action=default&amp;mobileredirect=true </a:t>
            </a:r>
          </a:p>
        </p188:txBody>
      </p188:reply>
    </p188:replyLst>
    <p188:txBody>
      <a:bodyPr/>
      <a:lstStyle/>
      <a:p>
        <a:r>
          <a:rPr lang="en-US"/>
          <a:t>Backup?
</a:t>
        </a:r>
      </a:p>
    </p188:txBody>
  </p188:cm>
</p188:cmLst>
</file>

<file path=ppt/comments/modernComment_1D1_38557EDE.xml><?xml version="1.0" encoding="utf-8"?>
<p188:cmLst xmlns:a="http://schemas.openxmlformats.org/drawingml/2006/main" xmlns:r="http://schemas.openxmlformats.org/officeDocument/2006/relationships" xmlns:p188="http://schemas.microsoft.com/office/powerpoint/2018/8/main">
  <p188:cm id="{6AC539BB-1630-674B-9015-96BA20373F4B}" authorId="{CE8FCCA3-3E34-4B87-21B0-87C7808ED305}" created="2024-12-03T21:14:28.656">
    <pc:sldMkLst xmlns:pc="http://schemas.microsoft.com/office/powerpoint/2013/main/command">
      <pc:docMk/>
      <pc:sldMk cId="3925374032" sldId="389"/>
    </pc:sldMkLst>
    <p188:replyLst>
      <p188:reply id="{D0A8F9C3-776D-4B54-9E7A-104362054C26}" authorId="{709D4A8D-7CFB-C58D-6751-03DF6B036009}" created="2024-12-17T15:19:21.655">
        <p188:txBody>
          <a:bodyPr/>
          <a:lstStyle/>
          <a:p>
            <a:r>
              <a:rPr lang="en-US"/>
              <a:t>That needs to adjust to 606%
Average should be 17%</a:t>
            </a:r>
          </a:p>
        </p188:txBody>
      </p188:reply>
      <p188:reply id="{962E8BD3-AB8D-4227-8358-FC30D9E462AE}" authorId="{709D4A8D-7CFB-C58D-6751-03DF6B036009}" created="2024-12-17T21:23:46.665">
        <p188:txBody>
          <a:bodyPr/>
          <a:lstStyle/>
          <a:p>
            <a:r>
              <a:rPr lang="en-US"/>
              <a:t>It looks like the Magellan Fund your looking at is Fidelity and not Peter Lynch. I think its fair to use his annualized here if you cant find anything. I was having trouble but found this website helpful:
https://stockcircle.com/portfolio/carl-icahn/performance 
</a:t>
            </a:r>
          </a:p>
        </p188:txBody>
      </p188:reply>
      <p188:reply id="{AFFD2F8A-5483-B149-B05C-87D2D05E94DB}" authorId="{CE8FCCA3-3E34-4B87-21B0-87C7808ED305}" created="2024-12-18T15:20:39.397">
        <p188:txBody>
          <a:bodyPr/>
          <a:lstStyle/>
          <a:p>
            <a:r>
              <a:rPr lang="en-US"/>
              <a:t>So this is still Magellan, but it’s not under Lynch anymore. He started it but the above bullet said he’s not managing it since 1997. I just used the past year even though Lynch isn’t part of it now. https://money.usnews.com/funds/mutual-funds/large-growth/fidelity-magellan-fund/fmagx</a:t>
            </a:r>
          </a:p>
        </p188:txBody>
      </p188:reply>
    </p188:replyLst>
    <p188:txBody>
      <a:bodyPr/>
      <a:lstStyle/>
      <a:p>
        <a:r>
          <a:rPr lang="en-US"/>
          <a:t>Need to bold the 680% line</a:t>
        </a:r>
      </a:p>
    </p188:txBody>
  </p188:cm>
  <p188:cm id="{1C666B14-E0EE-E443-A125-F02984D0609C}" authorId="{14FB2364-4D82-BC65-4D5C-C7228A9CFB9E}" created="2024-12-13T15:18:03.238">
    <ac:txMkLst xmlns:ac="http://schemas.microsoft.com/office/drawing/2013/main/command">
      <pc:docMk xmlns:pc="http://schemas.microsoft.com/office/powerpoint/2013/main/command"/>
      <pc:sldMk xmlns:pc="http://schemas.microsoft.com/office/powerpoint/2013/main/command" cId="945127134" sldId="465"/>
      <ac:spMk id="9" creationId="{9C24EDB3-02C1-8256-7BAE-A021D55F19E8}"/>
      <ac:txMk cp="161" len="2">
        <ac:context len="308" hash="2509401217"/>
      </ac:txMk>
    </ac:txMkLst>
    <p188:pos x="9360892" y="2484312"/>
    <p188:replyLst>
      <p188:reply id="{B94AA624-A308-4FA6-8C20-3F2E0379402A}" authorId="{709D4A8D-7CFB-C58D-6751-03DF6B036009}" created="2024-12-17T15:21:03.286">
        <p188:txBody>
          <a:bodyPr/>
          <a:lstStyle/>
          <a:p>
            <a:r>
              <a:rPr lang="en-US"/>
              <a:t>The concern with this comparison is that we are comparing annualized returns to average trades over a very long timeframe. I would be OK comparing our past year to the past year of a fund though. 
We spoke on the call about using the last years fund return vs ours which is OK. </a:t>
            </a:r>
          </a:p>
        </p188:txBody>
      </p188:reply>
      <p188:reply id="{69F5794D-1913-45CC-AA98-AEEAE5DD09E3}" authorId="{C237F0A7-AEA7-2B98-656E-D49941B444A3}" created="2024-12-18T16:11:21.843">
        <p188:txBody>
          <a:bodyPr/>
          <a:lstStyle/>
          <a:p>
            <a:r>
              <a:rPr lang="en-US"/>
              <a:t>Lets use the performance of the Magellan fund from when we started to the close of the last trade in our data set... 33.59% 11/16/2023 - 15.87 11/13/2024.
16X outperformance.
It also looks like Peter managed the fund from 1977 - 1990</a:t>
            </a:r>
          </a:p>
        </p188:txBody>
      </p188:reply>
    </p188:replyLst>
    <p188:txBody>
      <a:bodyPr/>
      <a:lstStyle/>
      <a:p>
        <a:r>
          <a:rPr lang="en-US"/>
          <a:t>Lenny?</a:t>
        </a:r>
      </a:p>
    </p188:txBody>
  </p188:cm>
  <p188:cm id="{FD0D4872-0650-1A4F-99BB-EF1D2EC30C07}" authorId="{14FB2364-4D82-BC65-4D5C-C7228A9CFB9E}" status="resolved" created="2024-12-13T15:18:14.645">
    <ac:deMkLst xmlns:ac="http://schemas.microsoft.com/office/drawing/2013/main/command">
      <pc:docMk xmlns:pc="http://schemas.microsoft.com/office/powerpoint/2013/main/command"/>
      <pc:sldMk xmlns:pc="http://schemas.microsoft.com/office/powerpoint/2013/main/command" cId="945127134" sldId="465"/>
      <ac:spMk id="9" creationId="{9C24EDB3-02C1-8256-7BAE-A021D55F19E8}"/>
    </ac:deMkLst>
    <p188:txBody>
      <a:bodyPr/>
      <a:lstStyle/>
      <a:p>
        <a:r>
          <a:rPr lang="en-US"/>
          <a:t>How does his strategy relate to ours?</a:t>
        </a:r>
      </a:p>
    </p188:txBody>
  </p188:cm>
  <p188:cm id="{2932BE36-144F-1044-BADE-BE9AA0914763}" authorId="{709D4A8D-7CFB-C58D-6751-03DF6B036009}" created="2024-12-17T15:21:42.277">
    <ac:deMkLst xmlns:ac="http://schemas.microsoft.com/office/drawing/2013/main/command">
      <pc:docMk xmlns:pc="http://schemas.microsoft.com/office/powerpoint/2013/main/command"/>
      <pc:sldMk xmlns:pc="http://schemas.microsoft.com/office/powerpoint/2013/main/command" cId="945127134" sldId="465"/>
      <ac:spMk id="9" creationId="{9C24EDB3-02C1-8256-7BAE-A021D55F19E8}"/>
    </ac:deMkLst>
    <p188:txBody>
      <a:bodyPr/>
      <a:lstStyle/>
      <a:p>
        <a:r>
          <a:rPr lang="en-US"/>
          <a:t>$5,000 turns into $34,277.50</a:t>
        </a:r>
      </a:p>
    </p188:txBody>
  </p188:cm>
  <p188:cm id="{6266B994-99FB-4CDE-BDF8-88535715478E}" authorId="{14FB2364-4D82-BC65-4D5C-C7228A9CFB9E}" created="2024-12-18T14:51:41.544">
    <ac:deMkLst xmlns:ac="http://schemas.microsoft.com/office/drawing/2013/main/command">
      <pc:docMk xmlns:pc="http://schemas.microsoft.com/office/powerpoint/2013/main/command"/>
      <pc:sldMk xmlns:pc="http://schemas.microsoft.com/office/powerpoint/2013/main/command" cId="945127134" sldId="465"/>
      <ac:spMk id="9" creationId="{9C24EDB3-02C1-8256-7BAE-A021D55F19E8}"/>
    </ac:deMkLst>
    <p188:txBody>
      <a:bodyPr/>
      <a:lstStyle/>
      <a:p>
        <a:r>
          <a:rPr lang="en-US"/>
          <a:t>Just flagging a PENDING lenny's above comments but we want to make sure this is apples to apples</a:t>
        </a:r>
      </a:p>
    </p188:txBody>
  </p188:cm>
</p188:cmLst>
</file>

<file path=ppt/comments/modernComment_1D3_598BC63D.xml><?xml version="1.0" encoding="utf-8"?>
<p188:cmLst xmlns:a="http://schemas.openxmlformats.org/drawingml/2006/main" xmlns:r="http://schemas.openxmlformats.org/officeDocument/2006/relationships" xmlns:p188="http://schemas.microsoft.com/office/powerpoint/2018/8/main">
  <p188:cm id="{F41D0232-3248-9D49-9A66-1F3C4DF274FC}" authorId="{CE8FCCA3-3E34-4B87-21B0-87C7808ED305}" created="2024-12-03T21:14:28.656">
    <pc:sldMkLst xmlns:pc="http://schemas.microsoft.com/office/powerpoint/2013/main/command">
      <pc:docMk/>
      <pc:sldMk cId="3925374032" sldId="389"/>
    </pc:sldMkLst>
    <p188:txBody>
      <a:bodyPr/>
      <a:lstStyle/>
      <a:p>
        <a:r>
          <a:rPr lang="en-US"/>
          <a:t>Need to bold the 680% line</a:t>
        </a:r>
      </a:p>
    </p188:txBody>
  </p188:cm>
  <p188:cm id="{19852A4B-C19E-0749-8566-70338623692B}" authorId="{14FB2364-4D82-BC65-4D5C-C7228A9CFB9E}" status="resolved" created="2024-12-13T15:17:14.683">
    <ac:txMkLst xmlns:ac="http://schemas.microsoft.com/office/drawing/2013/main/command">
      <pc:docMk xmlns:pc="http://schemas.microsoft.com/office/powerpoint/2013/main/command"/>
      <pc:sldMk xmlns:pc="http://schemas.microsoft.com/office/powerpoint/2013/main/command" cId="1502332477" sldId="467"/>
      <ac:spMk id="9" creationId="{9C24EDB3-02C1-8256-7BAE-A021D55F19E8}"/>
      <ac:txMk cp="60" len="23">
        <ac:context len="216" hash="4097288011"/>
      </ac:txMk>
    </ac:txMkLst>
    <p188:pos x="4017367" y="1641349"/>
    <p188:txBody>
      <a:bodyPr/>
      <a:lstStyle/>
      <a:p>
        <a:r>
          <a:rPr lang="en-US"/>
          <a:t>hedging as an opinion </a:t>
        </a:r>
      </a:p>
    </p188:txBody>
  </p188:cm>
</p188:cmLst>
</file>

<file path=ppt/comments/modernComment_1D9_D3787379.xml><?xml version="1.0" encoding="utf-8"?>
<p188:cmLst xmlns:a="http://schemas.openxmlformats.org/drawingml/2006/main" xmlns:r="http://schemas.openxmlformats.org/officeDocument/2006/relationships" xmlns:p188="http://schemas.microsoft.com/office/powerpoint/2018/8/main">
  <p188:cm id="{182955FD-A937-F04D-84E5-0615808B6CFA}" authorId="{14FB2364-4D82-BC65-4D5C-C7228A9CFB9E}" created="2024-12-18T14:38:06.816">
    <ac:deMkLst xmlns:ac="http://schemas.microsoft.com/office/drawing/2013/main/command">
      <pc:docMk xmlns:pc="http://schemas.microsoft.com/office/powerpoint/2013/main/command"/>
      <pc:sldMk xmlns:pc="http://schemas.microsoft.com/office/powerpoint/2013/main/command" cId="3547886457" sldId="473"/>
      <ac:spMk id="9" creationId="{9C24EDB3-02C1-8256-7BAE-A021D55F19E8}"/>
    </ac:deMkLst>
    <p188:txBody>
      <a:bodyPr/>
      <a:lstStyle/>
      <a:p>
        <a:r>
          <a:rPr lang="en-US"/>
          <a:t>added</a:t>
        </a:r>
      </a:p>
    </p188:txBody>
  </p188:cm>
</p188:cmLst>
</file>

<file path=ppt/comments/modernComment_1DA_52B8B093.xml><?xml version="1.0" encoding="utf-8"?>
<p188:cmLst xmlns:a="http://schemas.openxmlformats.org/drawingml/2006/main" xmlns:r="http://schemas.openxmlformats.org/officeDocument/2006/relationships" xmlns:p188="http://schemas.microsoft.com/office/powerpoint/2018/8/main">
  <p188:cm id="{BA10A70C-7054-5547-9DB1-D14F6E8EADF4}" authorId="{CE8FCCA3-3E34-4B87-21B0-87C7808ED305}" created="2024-12-03T21:14:28.656">
    <pc:sldMkLst xmlns:pc="http://schemas.microsoft.com/office/powerpoint/2013/main/command">
      <pc:docMk/>
      <pc:sldMk cId="3925374032" sldId="389"/>
    </pc:sldMkLst>
    <p188:replyLst>
      <p188:reply id="{D0A8F9C3-776D-4B54-9E7A-104362054C26}" authorId="{709D4A8D-7CFB-C58D-6751-03DF6B036009}" created="2024-12-17T15:19:21.655">
        <p188:txBody>
          <a:bodyPr/>
          <a:lstStyle/>
          <a:p>
            <a:r>
              <a:rPr lang="en-US"/>
              <a:t>That needs to adjust to 606%
Average should be 17%</a:t>
            </a:r>
          </a:p>
        </p188:txBody>
      </p188:reply>
      <p188:reply id="{962E8BD3-AB8D-4227-8358-FC30D9E462AE}" authorId="{709D4A8D-7CFB-C58D-6751-03DF6B036009}" created="2024-12-17T21:23:46.665">
        <p188:txBody>
          <a:bodyPr/>
          <a:lstStyle/>
          <a:p>
            <a:r>
              <a:rPr lang="en-US"/>
              <a:t>It looks like the Magellan Fund your looking at is Fidelity and not Peter Lynch. I think its fair to use his annualized here if you cant find anything. I was having trouble but found this website helpful:
https://stockcircle.com/portfolio/carl-icahn/performance 
</a:t>
            </a:r>
          </a:p>
        </p188:txBody>
      </p188:reply>
      <p188:reply id="{AFFD2F8A-5483-B149-B05C-87D2D05E94DB}" authorId="{CE8FCCA3-3E34-4B87-21B0-87C7808ED305}" created="2024-12-18T15:20:39.397">
        <p188:txBody>
          <a:bodyPr/>
          <a:lstStyle/>
          <a:p>
            <a:r>
              <a:rPr lang="en-US"/>
              <a:t>So this is still Magellan, but it’s not under Lynch anymore. He started it but the above bullet said he’s not managing it since 1997. I just used the past year even though Lynch isn’t part of it now. https://money.usnews.com/funds/mutual-funds/large-growth/fidelity-magellan-fund/fmagx</a:t>
            </a:r>
          </a:p>
        </p188:txBody>
      </p188:reply>
    </p188:replyLst>
    <p188:txBody>
      <a:bodyPr/>
      <a:lstStyle/>
      <a:p>
        <a:r>
          <a:rPr lang="en-US"/>
          <a:t>Need to bold the 680% line</a:t>
        </a:r>
      </a:p>
    </p188:txBody>
  </p188:cm>
  <p188:cm id="{73C5AC9B-3F44-A04E-B238-174E0BBFD878}" authorId="{14FB2364-4D82-BC65-4D5C-C7228A9CFB9E}" created="2024-12-13T15:18:03.238">
    <ac:txMkLst xmlns:ac="http://schemas.microsoft.com/office/drawing/2013/main/command">
      <pc:docMk xmlns:pc="http://schemas.microsoft.com/office/powerpoint/2013/main/command"/>
      <pc:sldMk xmlns:pc="http://schemas.microsoft.com/office/powerpoint/2013/main/command" cId="1387835539" sldId="474"/>
      <ac:spMk id="9" creationId="{9C24EDB3-02C1-8256-7BAE-A021D55F19E8}"/>
      <ac:txMk cp="161" len="2">
        <ac:context len="308" hash="2509401217"/>
      </ac:txMk>
    </ac:txMkLst>
    <p188:pos x="9360892" y="2484312"/>
    <p188:replyLst>
      <p188:reply id="{B94AA624-A308-4FA6-8C20-3F2E0379402A}" authorId="{709D4A8D-7CFB-C58D-6751-03DF6B036009}" created="2024-12-17T15:21:03.286">
        <p188:txBody>
          <a:bodyPr/>
          <a:lstStyle/>
          <a:p>
            <a:r>
              <a:rPr lang="en-US"/>
              <a:t>The concern with this comparison is that we are comparing annualized returns to average trades over a very long timeframe. I would be OK comparing our past year to the past year of a fund though. 
We spoke on the call about using the last years fund return vs ours which is OK. </a:t>
            </a:r>
          </a:p>
        </p188:txBody>
      </p188:reply>
      <p188:reply id="{69F5794D-1913-45CC-AA98-AEEAE5DD09E3}" authorId="{C237F0A7-AEA7-2B98-656E-D49941B444A3}" created="2024-12-18T16:11:21.843">
        <p188:txBody>
          <a:bodyPr/>
          <a:lstStyle/>
          <a:p>
            <a:r>
              <a:rPr lang="en-US"/>
              <a:t>Lets use the performance of the Magellan fund from when we started to the close of the last trade in our data set... 33.59% 11/16/2023 - 15.87 11/13/2024.
16X outperformance.
It also looks like Peter managed the fund from 1977 - 1990</a:t>
            </a:r>
          </a:p>
        </p188:txBody>
      </p188:reply>
    </p188:replyLst>
    <p188:txBody>
      <a:bodyPr/>
      <a:lstStyle/>
      <a:p>
        <a:r>
          <a:rPr lang="en-US"/>
          <a:t>Lenny?</a:t>
        </a:r>
      </a:p>
    </p188:txBody>
  </p188:cm>
  <p188:cm id="{0B738254-9FCA-DF41-B7BB-9B40E4A0D118}" authorId="{14FB2364-4D82-BC65-4D5C-C7228A9CFB9E}" status="resolved" created="2024-12-13T15:18:14.645">
    <ac:deMkLst xmlns:ac="http://schemas.microsoft.com/office/drawing/2013/main/command">
      <pc:docMk xmlns:pc="http://schemas.microsoft.com/office/powerpoint/2013/main/command"/>
      <pc:sldMk xmlns:pc="http://schemas.microsoft.com/office/powerpoint/2013/main/command" cId="1387835539" sldId="474"/>
      <ac:spMk id="9" creationId="{9C24EDB3-02C1-8256-7BAE-A021D55F19E8}"/>
    </ac:deMkLst>
    <p188:txBody>
      <a:bodyPr/>
      <a:lstStyle/>
      <a:p>
        <a:r>
          <a:rPr lang="en-US"/>
          <a:t>How does his strategy relate to ours?</a:t>
        </a:r>
      </a:p>
    </p188:txBody>
  </p188:cm>
  <p188:cm id="{C9D661C8-858E-8646-8765-920710330213}" authorId="{709D4A8D-7CFB-C58D-6751-03DF6B036009}" created="2024-12-17T15:21:42.277">
    <ac:deMkLst xmlns:ac="http://schemas.microsoft.com/office/drawing/2013/main/command">
      <pc:docMk xmlns:pc="http://schemas.microsoft.com/office/powerpoint/2013/main/command"/>
      <pc:sldMk xmlns:pc="http://schemas.microsoft.com/office/powerpoint/2013/main/command" cId="1387835539" sldId="474"/>
      <ac:spMk id="9" creationId="{9C24EDB3-02C1-8256-7BAE-A021D55F19E8}"/>
    </ac:deMkLst>
    <p188:txBody>
      <a:bodyPr/>
      <a:lstStyle/>
      <a:p>
        <a:r>
          <a:rPr lang="en-US"/>
          <a:t>$5,000 turns into $34,277.50</a:t>
        </a:r>
      </a:p>
    </p188:txBody>
  </p188:cm>
  <p188:cm id="{A4EFB728-468F-3A49-B5C3-17A48BB21F3D}" authorId="{14FB2364-4D82-BC65-4D5C-C7228A9CFB9E}" created="2024-12-18T14:51:41.544">
    <ac:deMkLst xmlns:ac="http://schemas.microsoft.com/office/drawing/2013/main/command">
      <pc:docMk xmlns:pc="http://schemas.microsoft.com/office/powerpoint/2013/main/command"/>
      <pc:sldMk xmlns:pc="http://schemas.microsoft.com/office/powerpoint/2013/main/command" cId="1387835539" sldId="474"/>
      <ac:spMk id="9" creationId="{9C24EDB3-02C1-8256-7BAE-A021D55F19E8}"/>
    </ac:deMkLst>
    <p188:txBody>
      <a:bodyPr/>
      <a:lstStyle/>
      <a:p>
        <a:r>
          <a:rPr lang="en-US"/>
          <a:t>Just flagging a PENDING lenny's above comments but we want to make sure this is apples to apples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910675-2009-5D47-8300-E227BFB1E0DE}" type="datetimeFigureOut">
              <a:rPr lang="en-US" smtClean="0"/>
              <a:t>12/19/2024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42DFAE-C6D8-6F47-A464-DB835D778DC0}" type="slidenum">
              <a:rPr lang="en-US" smtClean="0"/>
              <a:t>‹#›</a:t>
            </a:fld>
            <a:endParaRPr lang="en-US"/>
          </a:p>
        </p:txBody>
      </p:sp>
    </p:spTree>
    <p:extLst>
      <p:ext uri="{BB962C8B-B14F-4D97-AF65-F5344CB8AC3E}">
        <p14:creationId xmlns:p14="http://schemas.microsoft.com/office/powerpoint/2010/main" val="1469300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4</a:t>
            </a:fld>
            <a:endParaRPr lang="en-US"/>
          </a:p>
        </p:txBody>
      </p:sp>
    </p:spTree>
    <p:extLst>
      <p:ext uri="{BB962C8B-B14F-4D97-AF65-F5344CB8AC3E}">
        <p14:creationId xmlns:p14="http://schemas.microsoft.com/office/powerpoint/2010/main" val="3152829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BLUR OUT HIS LAST NAME AND EMAIL ADDRESS AND CUT ALL THE STUFF AT THE BOTTOM! </a:t>
            </a:r>
          </a:p>
        </p:txBody>
      </p:sp>
      <p:sp>
        <p:nvSpPr>
          <p:cNvPr id="4" name="Slide Number Placeholder 3"/>
          <p:cNvSpPr>
            <a:spLocks noGrp="1"/>
          </p:cNvSpPr>
          <p:nvPr>
            <p:ph type="sldNum" sz="quarter" idx="5"/>
          </p:nvPr>
        </p:nvSpPr>
        <p:spPr/>
        <p:txBody>
          <a:bodyPr/>
          <a:lstStyle/>
          <a:p>
            <a:fld id="{FD42DFAE-C6D8-6F47-A464-DB835D778DC0}" type="slidenum">
              <a:rPr lang="en-US" smtClean="0"/>
              <a:t>42</a:t>
            </a:fld>
            <a:endParaRPr lang="en-US"/>
          </a:p>
        </p:txBody>
      </p:sp>
    </p:spTree>
    <p:extLst>
      <p:ext uri="{BB962C8B-B14F-4D97-AF65-F5344CB8AC3E}">
        <p14:creationId xmlns:p14="http://schemas.microsoft.com/office/powerpoint/2010/main" val="4035456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BLUR OUT HIS LAST NAME AND EMAIL ADDRESS AND CUT ALL THE STUFF AT THE BOTTOM! </a:t>
            </a:r>
          </a:p>
        </p:txBody>
      </p:sp>
      <p:sp>
        <p:nvSpPr>
          <p:cNvPr id="4" name="Slide Number Placeholder 3"/>
          <p:cNvSpPr>
            <a:spLocks noGrp="1"/>
          </p:cNvSpPr>
          <p:nvPr>
            <p:ph type="sldNum" sz="quarter" idx="5"/>
          </p:nvPr>
        </p:nvSpPr>
        <p:spPr/>
        <p:txBody>
          <a:bodyPr/>
          <a:lstStyle/>
          <a:p>
            <a:fld id="{FD42DFAE-C6D8-6F47-A464-DB835D778DC0}" type="slidenum">
              <a:rPr lang="en-US" smtClean="0"/>
              <a:t>43</a:t>
            </a:fld>
            <a:endParaRPr lang="en-US"/>
          </a:p>
        </p:txBody>
      </p:sp>
    </p:spTree>
    <p:extLst>
      <p:ext uri="{BB962C8B-B14F-4D97-AF65-F5344CB8AC3E}">
        <p14:creationId xmlns:p14="http://schemas.microsoft.com/office/powerpoint/2010/main" val="4119250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48</a:t>
            </a:fld>
            <a:endParaRPr lang="en-US"/>
          </a:p>
        </p:txBody>
      </p:sp>
    </p:spTree>
    <p:extLst>
      <p:ext uri="{BB962C8B-B14F-4D97-AF65-F5344CB8AC3E}">
        <p14:creationId xmlns:p14="http://schemas.microsoft.com/office/powerpoint/2010/main" val="1294372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need to remake this chart with the chart in the next slide… and have it say 64% Overnight! (dates are 4 pm June 24… arrow going to June 25</a:t>
            </a:r>
            <a:r>
              <a:rPr lang="en-US" baseline="30000" dirty="0"/>
              <a:t>th</a:t>
            </a:r>
            <a:r>
              <a:rPr lang="en-US" dirty="0"/>
              <a:t> </a:t>
            </a:r>
          </a:p>
        </p:txBody>
      </p:sp>
      <p:sp>
        <p:nvSpPr>
          <p:cNvPr id="4" name="Slide Number Placeholder 3"/>
          <p:cNvSpPr>
            <a:spLocks noGrp="1"/>
          </p:cNvSpPr>
          <p:nvPr>
            <p:ph type="sldNum" sz="quarter" idx="5"/>
          </p:nvPr>
        </p:nvSpPr>
        <p:spPr/>
        <p:txBody>
          <a:bodyPr/>
          <a:lstStyle/>
          <a:p>
            <a:fld id="{FD42DFAE-C6D8-6F47-A464-DB835D778DC0}" type="slidenum">
              <a:rPr lang="en-US" smtClean="0"/>
              <a:t>49</a:t>
            </a:fld>
            <a:endParaRPr lang="en-US"/>
          </a:p>
        </p:txBody>
      </p:sp>
    </p:spTree>
    <p:extLst>
      <p:ext uri="{BB962C8B-B14F-4D97-AF65-F5344CB8AC3E}">
        <p14:creationId xmlns:p14="http://schemas.microsoft.com/office/powerpoint/2010/main" val="1083680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can’t bold with whatever font that is right now</a:t>
            </a:r>
          </a:p>
        </p:txBody>
      </p:sp>
      <p:sp>
        <p:nvSpPr>
          <p:cNvPr id="4" name="Slide Number Placeholder 3"/>
          <p:cNvSpPr>
            <a:spLocks noGrp="1"/>
          </p:cNvSpPr>
          <p:nvPr>
            <p:ph type="sldNum" sz="quarter" idx="5"/>
          </p:nvPr>
        </p:nvSpPr>
        <p:spPr/>
        <p:txBody>
          <a:bodyPr/>
          <a:lstStyle/>
          <a:p>
            <a:fld id="{FD42DFAE-C6D8-6F47-A464-DB835D778DC0}" type="slidenum">
              <a:rPr lang="en-US" smtClean="0"/>
              <a:t>60</a:t>
            </a:fld>
            <a:endParaRPr lang="en-US"/>
          </a:p>
        </p:txBody>
      </p:sp>
    </p:spTree>
    <p:extLst>
      <p:ext uri="{BB962C8B-B14F-4D97-AF65-F5344CB8AC3E}">
        <p14:creationId xmlns:p14="http://schemas.microsoft.com/office/powerpoint/2010/main" val="37607723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MONEY TO 32,000</a:t>
            </a:r>
          </a:p>
        </p:txBody>
      </p:sp>
      <p:sp>
        <p:nvSpPr>
          <p:cNvPr id="4" name="Slide Number Placeholder 3"/>
          <p:cNvSpPr>
            <a:spLocks noGrp="1"/>
          </p:cNvSpPr>
          <p:nvPr>
            <p:ph type="sldNum" sz="quarter" idx="5"/>
          </p:nvPr>
        </p:nvSpPr>
        <p:spPr/>
        <p:txBody>
          <a:bodyPr/>
          <a:lstStyle/>
          <a:p>
            <a:fld id="{FD42DFAE-C6D8-6F47-A464-DB835D778DC0}" type="slidenum">
              <a:rPr lang="en-US" smtClean="0"/>
              <a:t>62</a:t>
            </a:fld>
            <a:endParaRPr lang="en-US"/>
          </a:p>
        </p:txBody>
      </p:sp>
    </p:spTree>
    <p:extLst>
      <p:ext uri="{BB962C8B-B14F-4D97-AF65-F5344CB8AC3E}">
        <p14:creationId xmlns:p14="http://schemas.microsoft.com/office/powerpoint/2010/main" val="1208649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MONEY TO 64,000</a:t>
            </a:r>
          </a:p>
        </p:txBody>
      </p:sp>
      <p:sp>
        <p:nvSpPr>
          <p:cNvPr id="4" name="Slide Number Placeholder 3"/>
          <p:cNvSpPr>
            <a:spLocks noGrp="1"/>
          </p:cNvSpPr>
          <p:nvPr>
            <p:ph type="sldNum" sz="quarter" idx="5"/>
          </p:nvPr>
        </p:nvSpPr>
        <p:spPr/>
        <p:txBody>
          <a:bodyPr/>
          <a:lstStyle/>
          <a:p>
            <a:fld id="{FD42DFAE-C6D8-6F47-A464-DB835D778DC0}" type="slidenum">
              <a:rPr lang="en-US" smtClean="0"/>
              <a:t>63</a:t>
            </a:fld>
            <a:endParaRPr lang="en-US"/>
          </a:p>
        </p:txBody>
      </p:sp>
    </p:spTree>
    <p:extLst>
      <p:ext uri="{BB962C8B-B14F-4D97-AF65-F5344CB8AC3E}">
        <p14:creationId xmlns:p14="http://schemas.microsoft.com/office/powerpoint/2010/main" val="2013128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65</a:t>
            </a:fld>
            <a:endParaRPr lang="en-US"/>
          </a:p>
        </p:txBody>
      </p:sp>
    </p:spTree>
    <p:extLst>
      <p:ext uri="{BB962C8B-B14F-4D97-AF65-F5344CB8AC3E}">
        <p14:creationId xmlns:p14="http://schemas.microsoft.com/office/powerpoint/2010/main" val="3839338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70</a:t>
            </a:fld>
            <a:endParaRPr lang="en-US"/>
          </a:p>
        </p:txBody>
      </p:sp>
    </p:spTree>
    <p:extLst>
      <p:ext uri="{BB962C8B-B14F-4D97-AF65-F5344CB8AC3E}">
        <p14:creationId xmlns:p14="http://schemas.microsoft.com/office/powerpoint/2010/main" val="11004503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to 64,000</a:t>
            </a:r>
          </a:p>
        </p:txBody>
      </p:sp>
      <p:sp>
        <p:nvSpPr>
          <p:cNvPr id="4" name="Slide Number Placeholder 3"/>
          <p:cNvSpPr>
            <a:spLocks noGrp="1"/>
          </p:cNvSpPr>
          <p:nvPr>
            <p:ph type="sldNum" sz="quarter" idx="5"/>
          </p:nvPr>
        </p:nvSpPr>
        <p:spPr/>
        <p:txBody>
          <a:bodyPr/>
          <a:lstStyle/>
          <a:p>
            <a:fld id="{FD42DFAE-C6D8-6F47-A464-DB835D778DC0}" type="slidenum">
              <a:rPr lang="en-US" smtClean="0"/>
              <a:t>77</a:t>
            </a:fld>
            <a:endParaRPr lang="en-US"/>
          </a:p>
        </p:txBody>
      </p:sp>
    </p:spTree>
    <p:extLst>
      <p:ext uri="{BB962C8B-B14F-4D97-AF65-F5344CB8AC3E}">
        <p14:creationId xmlns:p14="http://schemas.microsoft.com/office/powerpoint/2010/main" val="3021823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sz="1800" b="0" i="0" dirty="0">
                <a:solidFill>
                  <a:srgbClr val="000000"/>
                </a:solidFill>
                <a:effectLst/>
                <a:latin typeface="Aptos"/>
              </a:rPr>
            </a:br>
            <a:br>
              <a:rPr lang="en-US" sz="1800" b="0" i="0" dirty="0">
                <a:solidFill>
                  <a:srgbClr val="000000"/>
                </a:solidFill>
                <a:effectLst/>
                <a:latin typeface="Aptos"/>
              </a:rPr>
            </a:br>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8</a:t>
            </a:fld>
            <a:endParaRPr lang="en-US"/>
          </a:p>
        </p:txBody>
      </p:sp>
    </p:spTree>
    <p:extLst>
      <p:ext uri="{BB962C8B-B14F-4D97-AF65-F5344CB8AC3E}">
        <p14:creationId xmlns:p14="http://schemas.microsoft.com/office/powerpoint/2010/main" val="31087185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5"/>
          </p:nvPr>
        </p:nvSpPr>
        <p:spPr/>
        <p:txBody>
          <a:bodyPr/>
          <a:lstStyle/>
          <a:p>
            <a:fld id="{FD42DFAE-C6D8-6F47-A464-DB835D778DC0}" type="slidenum">
              <a:rPr lang="en-US" smtClean="0"/>
              <a:t>80</a:t>
            </a:fld>
            <a:endParaRPr lang="en-US"/>
          </a:p>
        </p:txBody>
      </p:sp>
    </p:spTree>
    <p:extLst>
      <p:ext uri="{BB962C8B-B14F-4D97-AF65-F5344CB8AC3E}">
        <p14:creationId xmlns:p14="http://schemas.microsoft.com/office/powerpoint/2010/main" val="5942344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STICKER TO 6,199</a:t>
            </a:r>
          </a:p>
        </p:txBody>
      </p:sp>
      <p:sp>
        <p:nvSpPr>
          <p:cNvPr id="4" name="Slide Number Placeholder 3"/>
          <p:cNvSpPr>
            <a:spLocks noGrp="1"/>
          </p:cNvSpPr>
          <p:nvPr>
            <p:ph type="sldNum" sz="quarter" idx="5"/>
          </p:nvPr>
        </p:nvSpPr>
        <p:spPr/>
        <p:txBody>
          <a:bodyPr/>
          <a:lstStyle/>
          <a:p>
            <a:fld id="{FD42DFAE-C6D8-6F47-A464-DB835D778DC0}" type="slidenum">
              <a:rPr lang="en-US" smtClean="0"/>
              <a:t>84</a:t>
            </a:fld>
            <a:endParaRPr lang="en-US"/>
          </a:p>
        </p:txBody>
      </p:sp>
    </p:spTree>
    <p:extLst>
      <p:ext uri="{BB962C8B-B14F-4D97-AF65-F5344CB8AC3E}">
        <p14:creationId xmlns:p14="http://schemas.microsoft.com/office/powerpoint/2010/main" val="3879074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STICKER TO 6,199</a:t>
            </a:r>
          </a:p>
        </p:txBody>
      </p:sp>
      <p:sp>
        <p:nvSpPr>
          <p:cNvPr id="4" name="Slide Number Placeholder 3"/>
          <p:cNvSpPr>
            <a:spLocks noGrp="1"/>
          </p:cNvSpPr>
          <p:nvPr>
            <p:ph type="sldNum" sz="quarter" idx="5"/>
          </p:nvPr>
        </p:nvSpPr>
        <p:spPr/>
        <p:txBody>
          <a:bodyPr/>
          <a:lstStyle/>
          <a:p>
            <a:fld id="{FD42DFAE-C6D8-6F47-A464-DB835D778DC0}" type="slidenum">
              <a:rPr lang="en-US" smtClean="0"/>
              <a:t>86</a:t>
            </a:fld>
            <a:endParaRPr lang="en-US"/>
          </a:p>
        </p:txBody>
      </p:sp>
    </p:spTree>
    <p:extLst>
      <p:ext uri="{BB962C8B-B14F-4D97-AF65-F5344CB8AC3E}">
        <p14:creationId xmlns:p14="http://schemas.microsoft.com/office/powerpoint/2010/main" val="2107275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STICKER TO 6199</a:t>
            </a:r>
          </a:p>
        </p:txBody>
      </p:sp>
      <p:sp>
        <p:nvSpPr>
          <p:cNvPr id="4" name="Slide Number Placeholder 3"/>
          <p:cNvSpPr>
            <a:spLocks noGrp="1"/>
          </p:cNvSpPr>
          <p:nvPr>
            <p:ph type="sldNum" sz="quarter" idx="5"/>
          </p:nvPr>
        </p:nvSpPr>
        <p:spPr/>
        <p:txBody>
          <a:bodyPr/>
          <a:lstStyle/>
          <a:p>
            <a:fld id="{FD42DFAE-C6D8-6F47-A464-DB835D778DC0}" type="slidenum">
              <a:rPr lang="en-US" smtClean="0"/>
              <a:t>90</a:t>
            </a:fld>
            <a:endParaRPr lang="en-US"/>
          </a:p>
        </p:txBody>
      </p:sp>
    </p:spTree>
    <p:extLst>
      <p:ext uri="{BB962C8B-B14F-4D97-AF65-F5344CB8AC3E}">
        <p14:creationId xmlns:p14="http://schemas.microsoft.com/office/powerpoint/2010/main" val="38640208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medium.com</a:t>
            </a:r>
            <a:r>
              <a:rPr lang="en-US" dirty="0"/>
              <a:t>/critical-investing/how-peter-lynch-made-30x-in-13-years-in-the-stock-market-67db46b98bea</a:t>
            </a:r>
          </a:p>
        </p:txBody>
      </p:sp>
      <p:sp>
        <p:nvSpPr>
          <p:cNvPr id="4" name="Slide Number Placeholder 3"/>
          <p:cNvSpPr>
            <a:spLocks noGrp="1"/>
          </p:cNvSpPr>
          <p:nvPr>
            <p:ph type="sldNum" sz="quarter" idx="5"/>
          </p:nvPr>
        </p:nvSpPr>
        <p:spPr/>
        <p:txBody>
          <a:bodyPr/>
          <a:lstStyle/>
          <a:p>
            <a:fld id="{FD42DFAE-C6D8-6F47-A464-DB835D778DC0}" type="slidenum">
              <a:rPr lang="en-US" smtClean="0"/>
              <a:t>96</a:t>
            </a:fld>
            <a:endParaRPr lang="en-US"/>
          </a:p>
        </p:txBody>
      </p:sp>
    </p:spTree>
    <p:extLst>
      <p:ext uri="{BB962C8B-B14F-4D97-AF65-F5344CB8AC3E}">
        <p14:creationId xmlns:p14="http://schemas.microsoft.com/office/powerpoint/2010/main" val="19341079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medium.com</a:t>
            </a:r>
            <a:r>
              <a:rPr lang="en-US" dirty="0"/>
              <a:t>/critical-investing/how-peter-lynch-made-30x-in-13-years-in-the-stock-market-67db46b98bea</a:t>
            </a:r>
          </a:p>
          <a:p>
            <a:endParaRPr lang="en-US" dirty="0"/>
          </a:p>
          <a:p>
            <a:r>
              <a:rPr lang="en-US" dirty="0"/>
              <a:t>https://</a:t>
            </a:r>
            <a:r>
              <a:rPr lang="en-US" dirty="0" err="1"/>
              <a:t>money.usnews.com</a:t>
            </a:r>
            <a:r>
              <a:rPr lang="en-US" dirty="0"/>
              <a:t>/funds/mutual-funds/large-growth/fidelity-</a:t>
            </a:r>
            <a:r>
              <a:rPr lang="en-US" dirty="0" err="1"/>
              <a:t>magellan</a:t>
            </a:r>
            <a:r>
              <a:rPr lang="en-US" dirty="0"/>
              <a:t>-fund/</a:t>
            </a:r>
            <a:r>
              <a:rPr lang="en-US" dirty="0" err="1"/>
              <a:t>fmagx</a:t>
            </a:r>
            <a:r>
              <a:rPr lang="en-US" dirty="0"/>
              <a:t>/performance#:~:text=The%20fund%20has%20returned%2012.72,percent%20over%20the%20past%20decade.</a:t>
            </a:r>
          </a:p>
        </p:txBody>
      </p:sp>
      <p:sp>
        <p:nvSpPr>
          <p:cNvPr id="4" name="Slide Number Placeholder 3"/>
          <p:cNvSpPr>
            <a:spLocks noGrp="1"/>
          </p:cNvSpPr>
          <p:nvPr>
            <p:ph type="sldNum" sz="quarter" idx="5"/>
          </p:nvPr>
        </p:nvSpPr>
        <p:spPr/>
        <p:txBody>
          <a:bodyPr/>
          <a:lstStyle/>
          <a:p>
            <a:fld id="{FD42DFAE-C6D8-6F47-A464-DB835D778DC0}" type="slidenum">
              <a:rPr lang="en-US" smtClean="0"/>
              <a:t>98</a:t>
            </a:fld>
            <a:endParaRPr lang="en-US"/>
          </a:p>
        </p:txBody>
      </p:sp>
    </p:spTree>
    <p:extLst>
      <p:ext uri="{BB962C8B-B14F-4D97-AF65-F5344CB8AC3E}">
        <p14:creationId xmlns:p14="http://schemas.microsoft.com/office/powerpoint/2010/main" val="868125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STICKER TO 6199</a:t>
            </a:r>
          </a:p>
        </p:txBody>
      </p:sp>
      <p:sp>
        <p:nvSpPr>
          <p:cNvPr id="4" name="Slide Number Placeholder 3"/>
          <p:cNvSpPr>
            <a:spLocks noGrp="1"/>
          </p:cNvSpPr>
          <p:nvPr>
            <p:ph type="sldNum" sz="quarter" idx="5"/>
          </p:nvPr>
        </p:nvSpPr>
        <p:spPr/>
        <p:txBody>
          <a:bodyPr/>
          <a:lstStyle/>
          <a:p>
            <a:fld id="{FD42DFAE-C6D8-6F47-A464-DB835D778DC0}" type="slidenum">
              <a:rPr lang="en-US" smtClean="0"/>
              <a:t>103</a:t>
            </a:fld>
            <a:endParaRPr lang="en-US"/>
          </a:p>
        </p:txBody>
      </p:sp>
    </p:spTree>
    <p:extLst>
      <p:ext uri="{BB962C8B-B14F-4D97-AF65-F5344CB8AC3E}">
        <p14:creationId xmlns:p14="http://schemas.microsoft.com/office/powerpoint/2010/main" val="3636745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medium.com</a:t>
            </a:r>
            <a:r>
              <a:rPr lang="en-US" dirty="0"/>
              <a:t>/critical-investing/how-peter-lynch-made-30x-in-13-years-in-the-stock-market-67db46b98bea</a:t>
            </a:r>
          </a:p>
        </p:txBody>
      </p:sp>
      <p:sp>
        <p:nvSpPr>
          <p:cNvPr id="4" name="Slide Number Placeholder 3"/>
          <p:cNvSpPr>
            <a:spLocks noGrp="1"/>
          </p:cNvSpPr>
          <p:nvPr>
            <p:ph type="sldNum" sz="quarter" idx="5"/>
          </p:nvPr>
        </p:nvSpPr>
        <p:spPr/>
        <p:txBody>
          <a:bodyPr/>
          <a:lstStyle/>
          <a:p>
            <a:fld id="{FD42DFAE-C6D8-6F47-A464-DB835D778DC0}" type="slidenum">
              <a:rPr lang="en-US" smtClean="0"/>
              <a:t>10</a:t>
            </a:fld>
            <a:endParaRPr lang="en-US"/>
          </a:p>
        </p:txBody>
      </p:sp>
    </p:spTree>
    <p:extLst>
      <p:ext uri="{BB962C8B-B14F-4D97-AF65-F5344CB8AC3E}">
        <p14:creationId xmlns:p14="http://schemas.microsoft.com/office/powerpoint/2010/main" val="1057736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medium.com</a:t>
            </a:r>
            <a:r>
              <a:rPr lang="en-US" dirty="0"/>
              <a:t>/critical-investing/how-peter-lynch-made-30x-in-13-years-in-the-stock-market-67db46b98bea</a:t>
            </a:r>
          </a:p>
          <a:p>
            <a:endParaRPr lang="en-US" dirty="0"/>
          </a:p>
          <a:p>
            <a:r>
              <a:rPr lang="en-US" dirty="0"/>
              <a:t>https://</a:t>
            </a:r>
            <a:r>
              <a:rPr lang="en-US" dirty="0" err="1"/>
              <a:t>money.usnews.com</a:t>
            </a:r>
            <a:r>
              <a:rPr lang="en-US" dirty="0"/>
              <a:t>/funds/mutual-funds/large-growth/fidelity-</a:t>
            </a:r>
            <a:r>
              <a:rPr lang="en-US" dirty="0" err="1"/>
              <a:t>magellan</a:t>
            </a:r>
            <a:r>
              <a:rPr lang="en-US" dirty="0"/>
              <a:t>-fund/</a:t>
            </a:r>
            <a:r>
              <a:rPr lang="en-US" dirty="0" err="1"/>
              <a:t>fmagx</a:t>
            </a:r>
            <a:r>
              <a:rPr lang="en-US" dirty="0"/>
              <a:t>/performance#:~:text=The%20fund%20has%20returned%2012.72,percent%20over%20the%20past%20decade.</a:t>
            </a:r>
          </a:p>
        </p:txBody>
      </p:sp>
      <p:sp>
        <p:nvSpPr>
          <p:cNvPr id="4" name="Slide Number Placeholder 3"/>
          <p:cNvSpPr>
            <a:spLocks noGrp="1"/>
          </p:cNvSpPr>
          <p:nvPr>
            <p:ph type="sldNum" sz="quarter" idx="5"/>
          </p:nvPr>
        </p:nvSpPr>
        <p:spPr/>
        <p:txBody>
          <a:bodyPr/>
          <a:lstStyle/>
          <a:p>
            <a:fld id="{FD42DFAE-C6D8-6F47-A464-DB835D778DC0}" type="slidenum">
              <a:rPr lang="en-US" smtClean="0"/>
              <a:t>11</a:t>
            </a:fld>
            <a:endParaRPr lang="en-US"/>
          </a:p>
        </p:txBody>
      </p:sp>
    </p:spTree>
    <p:extLst>
      <p:ext uri="{BB962C8B-B14F-4D97-AF65-F5344CB8AC3E}">
        <p14:creationId xmlns:p14="http://schemas.microsoft.com/office/powerpoint/2010/main" val="3444055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17</a:t>
            </a:fld>
            <a:endParaRPr lang="en-US"/>
          </a:p>
        </p:txBody>
      </p:sp>
    </p:spTree>
    <p:extLst>
      <p:ext uri="{BB962C8B-B14F-4D97-AF65-F5344CB8AC3E}">
        <p14:creationId xmlns:p14="http://schemas.microsoft.com/office/powerpoint/2010/main" val="1478488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need to remake this chart with the chart in the next slide… and have it say 64% Overnight! (dates are 4 pm June 24… arrow going to June 25</a:t>
            </a:r>
            <a:r>
              <a:rPr lang="en-US" baseline="30000" dirty="0"/>
              <a:t>th</a:t>
            </a:r>
            <a:r>
              <a:rPr lang="en-US" dirty="0"/>
              <a:t> </a:t>
            </a:r>
          </a:p>
        </p:txBody>
      </p:sp>
      <p:sp>
        <p:nvSpPr>
          <p:cNvPr id="4" name="Slide Number Placeholder 3"/>
          <p:cNvSpPr>
            <a:spLocks noGrp="1"/>
          </p:cNvSpPr>
          <p:nvPr>
            <p:ph type="sldNum" sz="quarter" idx="5"/>
          </p:nvPr>
        </p:nvSpPr>
        <p:spPr/>
        <p:txBody>
          <a:bodyPr/>
          <a:lstStyle/>
          <a:p>
            <a:fld id="{FD42DFAE-C6D8-6F47-A464-DB835D778DC0}" type="slidenum">
              <a:rPr lang="en-US" smtClean="0"/>
              <a:t>30</a:t>
            </a:fld>
            <a:endParaRPr lang="en-US"/>
          </a:p>
        </p:txBody>
      </p:sp>
    </p:spTree>
    <p:extLst>
      <p:ext uri="{BB962C8B-B14F-4D97-AF65-F5344CB8AC3E}">
        <p14:creationId xmlns:p14="http://schemas.microsoft.com/office/powerpoint/2010/main" val="2953789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need to remake this chart with the chart in the next slide… and have it say 64% Overnight! (dates are 4 pm June 24… arrow going to June 25</a:t>
            </a:r>
            <a:r>
              <a:rPr lang="en-US" baseline="30000" dirty="0"/>
              <a:t>th</a:t>
            </a:r>
            <a:r>
              <a:rPr lang="en-US" dirty="0"/>
              <a:t> </a:t>
            </a:r>
          </a:p>
        </p:txBody>
      </p:sp>
      <p:sp>
        <p:nvSpPr>
          <p:cNvPr id="4" name="Slide Number Placeholder 3"/>
          <p:cNvSpPr>
            <a:spLocks noGrp="1"/>
          </p:cNvSpPr>
          <p:nvPr>
            <p:ph type="sldNum" sz="quarter" idx="5"/>
          </p:nvPr>
        </p:nvSpPr>
        <p:spPr/>
        <p:txBody>
          <a:bodyPr/>
          <a:lstStyle/>
          <a:p>
            <a:fld id="{FD42DFAE-C6D8-6F47-A464-DB835D778DC0}" type="slidenum">
              <a:rPr lang="en-US" smtClean="0"/>
              <a:t>34</a:t>
            </a:fld>
            <a:endParaRPr lang="en-US"/>
          </a:p>
        </p:txBody>
      </p:sp>
    </p:spTree>
    <p:extLst>
      <p:ext uri="{BB962C8B-B14F-4D97-AF65-F5344CB8AC3E}">
        <p14:creationId xmlns:p14="http://schemas.microsoft.com/office/powerpoint/2010/main" val="225233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need to remake this chart with the chart in the next slide… and have it say 64% Overnight! (dates are 4 pm June 24… arrow going to June 25</a:t>
            </a:r>
            <a:r>
              <a:rPr lang="en-US" baseline="30000" dirty="0"/>
              <a:t>th</a:t>
            </a:r>
            <a:r>
              <a:rPr lang="en-US" dirty="0"/>
              <a:t> </a:t>
            </a:r>
          </a:p>
        </p:txBody>
      </p:sp>
      <p:sp>
        <p:nvSpPr>
          <p:cNvPr id="4" name="Slide Number Placeholder 3"/>
          <p:cNvSpPr>
            <a:spLocks noGrp="1"/>
          </p:cNvSpPr>
          <p:nvPr>
            <p:ph type="sldNum" sz="quarter" idx="5"/>
          </p:nvPr>
        </p:nvSpPr>
        <p:spPr/>
        <p:txBody>
          <a:bodyPr/>
          <a:lstStyle/>
          <a:p>
            <a:fld id="{FD42DFAE-C6D8-6F47-A464-DB835D778DC0}" type="slidenum">
              <a:rPr lang="en-US" smtClean="0"/>
              <a:t>37</a:t>
            </a:fld>
            <a:endParaRPr lang="en-US"/>
          </a:p>
        </p:txBody>
      </p:sp>
    </p:spTree>
    <p:extLst>
      <p:ext uri="{BB962C8B-B14F-4D97-AF65-F5344CB8AC3E}">
        <p14:creationId xmlns:p14="http://schemas.microsoft.com/office/powerpoint/2010/main" val="972332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BLUR OUT HIS LAST NAME AND EMAIL ADDRESS AND CUT ALL THE STUFF AT THE BOTTOM! </a:t>
            </a:r>
          </a:p>
        </p:txBody>
      </p:sp>
      <p:sp>
        <p:nvSpPr>
          <p:cNvPr id="4" name="Slide Number Placeholder 3"/>
          <p:cNvSpPr>
            <a:spLocks noGrp="1"/>
          </p:cNvSpPr>
          <p:nvPr>
            <p:ph type="sldNum" sz="quarter" idx="5"/>
          </p:nvPr>
        </p:nvSpPr>
        <p:spPr/>
        <p:txBody>
          <a:bodyPr/>
          <a:lstStyle/>
          <a:p>
            <a:fld id="{FD42DFAE-C6D8-6F47-A464-DB835D778DC0}" type="slidenum">
              <a:rPr lang="en-US" smtClean="0"/>
              <a:t>41</a:t>
            </a:fld>
            <a:endParaRPr lang="en-US"/>
          </a:p>
        </p:txBody>
      </p:sp>
    </p:spTree>
    <p:extLst>
      <p:ext uri="{BB962C8B-B14F-4D97-AF65-F5344CB8AC3E}">
        <p14:creationId xmlns:p14="http://schemas.microsoft.com/office/powerpoint/2010/main" val="2956638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9E89-6F06-DA12-F0D4-790445C32B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525D22-4639-1ED6-302A-2712384B0F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A6CB721-8687-9CA3-3295-6A3F9BB04B0C}"/>
              </a:ext>
            </a:extLst>
          </p:cNvPr>
          <p:cNvSpPr>
            <a:spLocks noGrp="1"/>
          </p:cNvSpPr>
          <p:nvPr>
            <p:ph type="dt" sz="half" idx="10"/>
          </p:nvPr>
        </p:nvSpPr>
        <p:spPr/>
        <p:txBody>
          <a:bodyPr/>
          <a:lstStyle/>
          <a:p>
            <a:fld id="{9A55E583-582B-6A44-8040-D00CA44C77CA}" type="datetimeFigureOut">
              <a:rPr lang="en-US" smtClean="0"/>
              <a:t>12/19/2024</a:t>
            </a:fld>
            <a:endParaRPr lang="en-US"/>
          </a:p>
        </p:txBody>
      </p:sp>
      <p:sp>
        <p:nvSpPr>
          <p:cNvPr id="5" name="Footer Placeholder 4">
            <a:extLst>
              <a:ext uri="{FF2B5EF4-FFF2-40B4-BE49-F238E27FC236}">
                <a16:creationId xmlns:a16="http://schemas.microsoft.com/office/drawing/2014/main" id="{9638716F-50B1-6BC1-7ECB-027CED2C8D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70276-3DE5-3D5D-A849-9DEE43AF30A9}"/>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08203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D899C-861D-31F1-C9EB-F33FDBD0CD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3EF284D-A8C0-E6BC-57A8-F8852A68FB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EDD13E-5B18-46AC-97FE-EFA7E1EAD83A}"/>
              </a:ext>
            </a:extLst>
          </p:cNvPr>
          <p:cNvSpPr>
            <a:spLocks noGrp="1"/>
          </p:cNvSpPr>
          <p:nvPr>
            <p:ph type="dt" sz="half" idx="10"/>
          </p:nvPr>
        </p:nvSpPr>
        <p:spPr/>
        <p:txBody>
          <a:bodyPr/>
          <a:lstStyle/>
          <a:p>
            <a:fld id="{9A55E583-582B-6A44-8040-D00CA44C77CA}" type="datetimeFigureOut">
              <a:rPr lang="en-US" smtClean="0"/>
              <a:t>12/19/2024</a:t>
            </a:fld>
            <a:endParaRPr lang="en-US"/>
          </a:p>
        </p:txBody>
      </p:sp>
      <p:sp>
        <p:nvSpPr>
          <p:cNvPr id="5" name="Footer Placeholder 4">
            <a:extLst>
              <a:ext uri="{FF2B5EF4-FFF2-40B4-BE49-F238E27FC236}">
                <a16:creationId xmlns:a16="http://schemas.microsoft.com/office/drawing/2014/main" id="{89A003A5-D8CE-E256-0DD5-AAC40ED9F2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0FA5A2-6F20-C258-30EC-B42F44564722}"/>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1155755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E1B0B3-5191-12C8-7842-AFB48FE829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0B0575-D3DD-C79F-9E55-5666E86423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72825-07C3-C36D-A455-28FCFBF75F41}"/>
              </a:ext>
            </a:extLst>
          </p:cNvPr>
          <p:cNvSpPr>
            <a:spLocks noGrp="1"/>
          </p:cNvSpPr>
          <p:nvPr>
            <p:ph type="dt" sz="half" idx="10"/>
          </p:nvPr>
        </p:nvSpPr>
        <p:spPr/>
        <p:txBody>
          <a:bodyPr/>
          <a:lstStyle/>
          <a:p>
            <a:fld id="{9A55E583-582B-6A44-8040-D00CA44C77CA}" type="datetimeFigureOut">
              <a:rPr lang="en-US" smtClean="0"/>
              <a:t>12/19/2024</a:t>
            </a:fld>
            <a:endParaRPr lang="en-US"/>
          </a:p>
        </p:txBody>
      </p:sp>
      <p:sp>
        <p:nvSpPr>
          <p:cNvPr id="5" name="Footer Placeholder 4">
            <a:extLst>
              <a:ext uri="{FF2B5EF4-FFF2-40B4-BE49-F238E27FC236}">
                <a16:creationId xmlns:a16="http://schemas.microsoft.com/office/drawing/2014/main" id="{3323D755-54A3-76C9-FD2C-34D74C976A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597FA0-7C75-717E-F025-3069A467DA4A}"/>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035525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8C3D0-AA61-7465-66DB-CC6DB0AD99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4F1C2A-6FF5-0A5A-70C3-EDCFBB421E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94073E-07F4-3B59-341A-3631E07771AF}"/>
              </a:ext>
            </a:extLst>
          </p:cNvPr>
          <p:cNvSpPr>
            <a:spLocks noGrp="1"/>
          </p:cNvSpPr>
          <p:nvPr>
            <p:ph type="dt" sz="half" idx="10"/>
          </p:nvPr>
        </p:nvSpPr>
        <p:spPr/>
        <p:txBody>
          <a:bodyPr/>
          <a:lstStyle/>
          <a:p>
            <a:fld id="{9A55E583-582B-6A44-8040-D00CA44C77CA}" type="datetimeFigureOut">
              <a:rPr lang="en-US" smtClean="0"/>
              <a:t>12/19/2024</a:t>
            </a:fld>
            <a:endParaRPr lang="en-US"/>
          </a:p>
        </p:txBody>
      </p:sp>
      <p:sp>
        <p:nvSpPr>
          <p:cNvPr id="5" name="Footer Placeholder 4">
            <a:extLst>
              <a:ext uri="{FF2B5EF4-FFF2-40B4-BE49-F238E27FC236}">
                <a16:creationId xmlns:a16="http://schemas.microsoft.com/office/drawing/2014/main" id="{63762820-1FA4-BEFA-96D8-BACA6CC991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A815C-FB56-F5BD-50C4-468CCA7E31EA}"/>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909734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5FF78-07F3-45AE-E946-72FBD815DD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A2F72-3F07-B52D-D466-E00CCB4F50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5E57BC-485F-2CA4-236D-D71DF8D5AB66}"/>
              </a:ext>
            </a:extLst>
          </p:cNvPr>
          <p:cNvSpPr>
            <a:spLocks noGrp="1"/>
          </p:cNvSpPr>
          <p:nvPr>
            <p:ph type="dt" sz="half" idx="10"/>
          </p:nvPr>
        </p:nvSpPr>
        <p:spPr/>
        <p:txBody>
          <a:bodyPr/>
          <a:lstStyle/>
          <a:p>
            <a:fld id="{9A55E583-582B-6A44-8040-D00CA44C77CA}" type="datetimeFigureOut">
              <a:rPr lang="en-US" smtClean="0"/>
              <a:t>12/19/2024</a:t>
            </a:fld>
            <a:endParaRPr lang="en-US"/>
          </a:p>
        </p:txBody>
      </p:sp>
      <p:sp>
        <p:nvSpPr>
          <p:cNvPr id="5" name="Footer Placeholder 4">
            <a:extLst>
              <a:ext uri="{FF2B5EF4-FFF2-40B4-BE49-F238E27FC236}">
                <a16:creationId xmlns:a16="http://schemas.microsoft.com/office/drawing/2014/main" id="{FA82ED60-18EB-A8ED-03E1-D3613A8429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B1BC49-18DC-DC3C-F12A-94AC056AB64D}"/>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030315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D602F-EF79-D7BC-5999-981F9B45F5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2C5E21-33EB-934B-71BF-573B644EFF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7899E5-D74B-D3D9-3D3D-41675581DF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D6119C8-0E9A-454D-530E-26EF6E0A6C8A}"/>
              </a:ext>
            </a:extLst>
          </p:cNvPr>
          <p:cNvSpPr>
            <a:spLocks noGrp="1"/>
          </p:cNvSpPr>
          <p:nvPr>
            <p:ph type="dt" sz="half" idx="10"/>
          </p:nvPr>
        </p:nvSpPr>
        <p:spPr/>
        <p:txBody>
          <a:bodyPr/>
          <a:lstStyle/>
          <a:p>
            <a:fld id="{9A55E583-582B-6A44-8040-D00CA44C77CA}" type="datetimeFigureOut">
              <a:rPr lang="en-US" smtClean="0"/>
              <a:t>12/19/2024</a:t>
            </a:fld>
            <a:endParaRPr lang="en-US"/>
          </a:p>
        </p:txBody>
      </p:sp>
      <p:sp>
        <p:nvSpPr>
          <p:cNvPr id="6" name="Footer Placeholder 5">
            <a:extLst>
              <a:ext uri="{FF2B5EF4-FFF2-40B4-BE49-F238E27FC236}">
                <a16:creationId xmlns:a16="http://schemas.microsoft.com/office/drawing/2014/main" id="{2A2C99BB-BDA5-A69B-FF22-CA59A060E2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1FAB1F-9764-50E4-EB99-B85E93197B39}"/>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1990075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82DBD-AC5E-9028-25C5-E88D7834B2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2AD04F-2F7D-8000-1315-B24B78867B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BFE8F1-28C1-4E69-6A4F-DEF4CFD866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574BA0-DDF5-C507-5B0D-6FB0C5DE4B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8F9F9F-905C-54AA-D3A5-4C34D6901D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6B8915-8216-6568-A9FC-F3BC989C55C8}"/>
              </a:ext>
            </a:extLst>
          </p:cNvPr>
          <p:cNvSpPr>
            <a:spLocks noGrp="1"/>
          </p:cNvSpPr>
          <p:nvPr>
            <p:ph type="dt" sz="half" idx="10"/>
          </p:nvPr>
        </p:nvSpPr>
        <p:spPr/>
        <p:txBody>
          <a:bodyPr/>
          <a:lstStyle/>
          <a:p>
            <a:fld id="{9A55E583-582B-6A44-8040-D00CA44C77CA}" type="datetimeFigureOut">
              <a:rPr lang="en-US" smtClean="0"/>
              <a:t>12/19/2024</a:t>
            </a:fld>
            <a:endParaRPr lang="en-US"/>
          </a:p>
        </p:txBody>
      </p:sp>
      <p:sp>
        <p:nvSpPr>
          <p:cNvPr id="8" name="Footer Placeholder 7">
            <a:extLst>
              <a:ext uri="{FF2B5EF4-FFF2-40B4-BE49-F238E27FC236}">
                <a16:creationId xmlns:a16="http://schemas.microsoft.com/office/drawing/2014/main" id="{E13CC8FC-CF05-52A7-0420-351AAB5DDF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83C242-47AE-FC6D-2169-C23DA818EA08}"/>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4015681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50768-DF95-F9C1-BB8A-CFE10A739B9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36DE4F-DBF0-E0F3-F50C-35B3B554C34A}"/>
              </a:ext>
            </a:extLst>
          </p:cNvPr>
          <p:cNvSpPr>
            <a:spLocks noGrp="1"/>
          </p:cNvSpPr>
          <p:nvPr>
            <p:ph type="dt" sz="half" idx="10"/>
          </p:nvPr>
        </p:nvSpPr>
        <p:spPr/>
        <p:txBody>
          <a:bodyPr/>
          <a:lstStyle/>
          <a:p>
            <a:fld id="{9A55E583-582B-6A44-8040-D00CA44C77CA}" type="datetimeFigureOut">
              <a:rPr lang="en-US" smtClean="0"/>
              <a:t>12/19/2024</a:t>
            </a:fld>
            <a:endParaRPr lang="en-US"/>
          </a:p>
        </p:txBody>
      </p:sp>
      <p:sp>
        <p:nvSpPr>
          <p:cNvPr id="4" name="Footer Placeholder 3">
            <a:extLst>
              <a:ext uri="{FF2B5EF4-FFF2-40B4-BE49-F238E27FC236}">
                <a16:creationId xmlns:a16="http://schemas.microsoft.com/office/drawing/2014/main" id="{3F1CC8EB-DCA7-0956-B5EE-2DD8573012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743D52-0F9D-D2A9-7A5A-7C9F51BDA3D2}"/>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4263988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0DE25A-7F50-F52F-E17A-87E89AAEF524}"/>
              </a:ext>
            </a:extLst>
          </p:cNvPr>
          <p:cNvSpPr>
            <a:spLocks noGrp="1"/>
          </p:cNvSpPr>
          <p:nvPr>
            <p:ph type="dt" sz="half" idx="10"/>
          </p:nvPr>
        </p:nvSpPr>
        <p:spPr/>
        <p:txBody>
          <a:bodyPr/>
          <a:lstStyle/>
          <a:p>
            <a:fld id="{9A55E583-582B-6A44-8040-D00CA44C77CA}" type="datetimeFigureOut">
              <a:rPr lang="en-US" smtClean="0"/>
              <a:t>12/19/2024</a:t>
            </a:fld>
            <a:endParaRPr lang="en-US"/>
          </a:p>
        </p:txBody>
      </p:sp>
      <p:sp>
        <p:nvSpPr>
          <p:cNvPr id="3" name="Footer Placeholder 2">
            <a:extLst>
              <a:ext uri="{FF2B5EF4-FFF2-40B4-BE49-F238E27FC236}">
                <a16:creationId xmlns:a16="http://schemas.microsoft.com/office/drawing/2014/main" id="{C6DA10CC-3086-4D7D-1BEB-701CCEACC2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DFA7BB-F90D-6059-F79A-D85ECA9E6A52}"/>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395631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5AB8A-B40F-080A-5EDA-5E764E9133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4AEA10-3188-E644-DFD9-1EEA0420CC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ECE4DD-7990-23EB-F27E-0A4058C463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CEF3FB-A8B7-09DF-6E1C-AF7D28481AA5}"/>
              </a:ext>
            </a:extLst>
          </p:cNvPr>
          <p:cNvSpPr>
            <a:spLocks noGrp="1"/>
          </p:cNvSpPr>
          <p:nvPr>
            <p:ph type="dt" sz="half" idx="10"/>
          </p:nvPr>
        </p:nvSpPr>
        <p:spPr/>
        <p:txBody>
          <a:bodyPr/>
          <a:lstStyle/>
          <a:p>
            <a:fld id="{9A55E583-582B-6A44-8040-D00CA44C77CA}" type="datetimeFigureOut">
              <a:rPr lang="en-US" smtClean="0"/>
              <a:t>12/19/2024</a:t>
            </a:fld>
            <a:endParaRPr lang="en-US"/>
          </a:p>
        </p:txBody>
      </p:sp>
      <p:sp>
        <p:nvSpPr>
          <p:cNvPr id="6" name="Footer Placeholder 5">
            <a:extLst>
              <a:ext uri="{FF2B5EF4-FFF2-40B4-BE49-F238E27FC236}">
                <a16:creationId xmlns:a16="http://schemas.microsoft.com/office/drawing/2014/main" id="{2AC66940-C38C-2FE7-EE7D-A712608A61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F8B4FB-68DC-4FA9-FE23-E306CDA5132F}"/>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4273641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990B7-6A1B-CFB4-4698-FA22D35E2C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FC2888-A112-13C3-22C6-967435290A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9922D2-8D60-416B-8548-18CC3AFD62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6E3560-936C-FA80-BC1C-0DB3C0846EB8}"/>
              </a:ext>
            </a:extLst>
          </p:cNvPr>
          <p:cNvSpPr>
            <a:spLocks noGrp="1"/>
          </p:cNvSpPr>
          <p:nvPr>
            <p:ph type="dt" sz="half" idx="10"/>
          </p:nvPr>
        </p:nvSpPr>
        <p:spPr/>
        <p:txBody>
          <a:bodyPr/>
          <a:lstStyle/>
          <a:p>
            <a:fld id="{9A55E583-582B-6A44-8040-D00CA44C77CA}" type="datetimeFigureOut">
              <a:rPr lang="en-US" smtClean="0"/>
              <a:t>12/19/2024</a:t>
            </a:fld>
            <a:endParaRPr lang="en-US"/>
          </a:p>
        </p:txBody>
      </p:sp>
      <p:sp>
        <p:nvSpPr>
          <p:cNvPr id="6" name="Footer Placeholder 5">
            <a:extLst>
              <a:ext uri="{FF2B5EF4-FFF2-40B4-BE49-F238E27FC236}">
                <a16:creationId xmlns:a16="http://schemas.microsoft.com/office/drawing/2014/main" id="{934562D8-FBBA-E073-E7E0-A6FE9B38E5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7BE8D-D031-47AC-5F71-BB7C07F3429E}"/>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022087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D8FC0E-7BAC-BFB4-0B10-E9CD64B380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D57A23-A3C4-6223-5944-C4F56A215A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F99752-9B7F-4012-160A-18FF2E978F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55E583-582B-6A44-8040-D00CA44C77CA}" type="datetimeFigureOut">
              <a:rPr lang="en-US" smtClean="0"/>
              <a:t>12/19/2024</a:t>
            </a:fld>
            <a:endParaRPr lang="en-US"/>
          </a:p>
        </p:txBody>
      </p:sp>
      <p:sp>
        <p:nvSpPr>
          <p:cNvPr id="5" name="Footer Placeholder 4">
            <a:extLst>
              <a:ext uri="{FF2B5EF4-FFF2-40B4-BE49-F238E27FC236}">
                <a16:creationId xmlns:a16="http://schemas.microsoft.com/office/drawing/2014/main" id="{F06B68DB-019B-35EA-CC1B-00637A2A70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B7275A9-1D35-BEDE-25C6-BE439A9689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A86FE6-13A3-E34B-8B57-78E220885993}" type="slidenum">
              <a:rPr lang="en-US" smtClean="0"/>
              <a:t>‹#›</a:t>
            </a:fld>
            <a:endParaRPr lang="en-US"/>
          </a:p>
        </p:txBody>
      </p:sp>
    </p:spTree>
    <p:extLst>
      <p:ext uri="{BB962C8B-B14F-4D97-AF65-F5344CB8AC3E}">
        <p14:creationId xmlns:p14="http://schemas.microsoft.com/office/powerpoint/2010/main" val="3241690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microsoft.com/office/2018/10/relationships/comments" Target="../comments/modernComment_19C_C0C68DF4.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D3_598BC63D.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microsoft.com/office/2018/10/relationships/comments" Target="../comments/modernComment_1A7_F27B0C4A.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microsoft.com/office/2018/10/relationships/comments" Target="../comments/modernComment_1B2_E1AB4D5B.xm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3.jpg"/></Relationships>
</file>

<file path=ppt/slides/_rels/slide11.xml.rels><?xml version="1.0" encoding="UTF-8" standalone="yes"?>
<Relationships xmlns="http://schemas.openxmlformats.org/package/2006/relationships"><Relationship Id="rId3" Type="http://schemas.microsoft.com/office/2018/10/relationships/comments" Target="../comments/modernComment_1D1_38557EDE.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microsoft.com/office/2018/10/relationships/comments" Target="../comments/modernComment_17E_5466C24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microsoft.com/office/2018/10/relationships/comments" Target="../comments/modernComment_191_E506C79F.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10D_FE53EEB6.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microsoft.com/office/2018/10/relationships/comments" Target="../comments/modernComment_1A1_35C49E09.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13A_144E76EF.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microsoft.com/office/2018/10/relationships/comments" Target="../comments/modernComment_13B_F278C3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microsoft.com/office/2018/10/relationships/comments" Target="../comments/modernComment_1BC_7E6569D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microsoft.com/office/2018/10/relationships/comments" Target="../comments/modernComment_1A2_9E1DF95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microsoft.com/office/2018/10/relationships/comments" Target="../comments/modernComment_1BD_33991A8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microsoft.com/office/2018/10/relationships/comments" Target="../comments/modernComment_1CC_8A24117.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18/10/relationships/comments" Target="../comments/modernComment_1BB_8696741.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g"/></Relationships>
</file>

<file path=ppt/slides/_rels/slide31.xml.rels><?xml version="1.0" encoding="UTF-8" standalone="yes"?>
<Relationships xmlns="http://schemas.openxmlformats.org/package/2006/relationships"><Relationship Id="rId2" Type="http://schemas.microsoft.com/office/2018/10/relationships/comments" Target="../comments/modernComment_1B6_A45DD77B.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microsoft.com/office/2018/10/relationships/comments" Target="../comments/modernComment_1B7_C16AF86B.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2" Type="http://schemas.microsoft.com/office/2018/10/relationships/comments" Target="../comments/modernComment_1C3_F0B666BD.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18/10/relationships/comments" Target="../comments/modernComment_1B5_226E12AF.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2" Type="http://schemas.microsoft.com/office/2018/10/relationships/comments" Target="../comments/modernComment_1C4_F735ED8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18/10/relationships/comments" Target="../comments/modernComment_195_3BF54C0A.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38.xml.rels><?xml version="1.0" encoding="UTF-8" standalone="yes"?>
<Relationships xmlns="http://schemas.openxmlformats.org/package/2006/relationships"><Relationship Id="rId2" Type="http://schemas.microsoft.com/office/2018/10/relationships/comments" Target="../comments/modernComment_18D_33A5441B.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18/10/relationships/comments" Target="../comments/modernComment_19D_EFCCC0F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microsoft.com/office/2018/10/relationships/comments" Target="../comments/modernComment_1B8_DEA5BE9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18/10/relationships/comments" Target="../comments/modernComment_1B4_82289FC9.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43.xml.rels><?xml version="1.0" encoding="UTF-8" standalone="yes"?>
<Relationships xmlns="http://schemas.openxmlformats.org/package/2006/relationships"><Relationship Id="rId3" Type="http://schemas.microsoft.com/office/2018/10/relationships/comments" Target="../comments/modernComment_18E_A6487B8A.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18/10/relationships/comments" Target="../comments/modernComment_132_C0C7FCE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18/10/relationships/comments" Target="../comments/modernComment_196_E78702C8.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5.xml.rels><?xml version="1.0" encoding="UTF-8" standalone="yes"?>
<Relationships xmlns="http://schemas.openxmlformats.org/package/2006/relationships"><Relationship Id="rId2" Type="http://schemas.microsoft.com/office/2018/10/relationships/comments" Target="../comments/modernComment_193_1FDB9AF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microsoft.com/office/2018/10/relationships/comments" Target="../comments/modernComment_119_35AF1BD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microsoft.com/office/2018/10/relationships/comments" Target="../comments/modernComment_11C_54C3295B.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microsoft.com/office/2018/10/relationships/comments" Target="../comments/modernComment_11D_B7EE1BC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microsoft.com/office/2018/10/relationships/comments" Target="../comments/modernComment_181_B86E9EDA.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microsoft.com/office/2018/10/relationships/comments" Target="../comments/modernComment_125_361876D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microsoft.com/office/2018/10/relationships/comments" Target="../comments/modernComment_127_229B3A8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microsoft.com/office/2018/10/relationships/comments" Target="../comments/modernComment_128_450FEF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microsoft.com/office/2018/10/relationships/comments" Target="../comments/modernComment_129_8107800E.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microsoft.com/office/2018/10/relationships/comments" Target="../comments/modernComment_12A_715E16C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microsoft.com/office/2018/10/relationships/comments" Target="../comments/modernComment_1BE_B35F0E9F.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microsoft.com/office/2018/10/relationships/comments" Target="../comments/modernComment_12B_75A7ACFA.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microsoft.com/office/2018/10/relationships/comments" Target="../comments/modernComment_12C_CF8808E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18/10/relationships/comments" Target="../comments/modernComment_126_EFF653A.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63.xml.rels><?xml version="1.0" encoding="UTF-8" standalone="yes"?>
<Relationships xmlns="http://schemas.openxmlformats.org/package/2006/relationships"><Relationship Id="rId3" Type="http://schemas.microsoft.com/office/2018/10/relationships/comments" Target="../comments/modernComment_124_6B5CC1D4.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18/10/relationships/comments" Target="../comments/modernComment_1C1_51E05228.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0.png"/><Relationship Id="rId2" Type="http://schemas.microsoft.com/office/2018/10/relationships/comments" Target="../comments/modernComment_133_AA73A59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microsoft.com/office/2018/10/relationships/comments" Target="../comments/modernComment_1D9_D378737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microsoft.com/office/2018/10/relationships/comments" Target="../comments/modernComment_199_6CFAEEDC.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microsoft.com/office/2018/10/relationships/comments" Target="../comments/modernComment_194_6FFD7AA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microsoft.com/office/2018/10/relationships/comments" Target="../comments/modernComment_141_188782B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microsoft.com/office/2018/10/relationships/comments" Target="../comments/modernComment_145_A3E7BDF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microsoft.com/office/2018/10/relationships/comments" Target="../comments/modernComment_147_C55CEEA6.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78.xml.rels><?xml version="1.0" encoding="UTF-8" standalone="yes"?>
<Relationships xmlns="http://schemas.openxmlformats.org/package/2006/relationships"><Relationship Id="rId3" Type="http://schemas.openxmlformats.org/officeDocument/2006/relationships/image" Target="../media/image35.png"/><Relationship Id="rId2" Type="http://schemas.microsoft.com/office/2018/10/relationships/comments" Target="../comments/modernComment_149_9AE1F33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D0_5BED5F9C.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microsoft.com/office/2018/10/relationships/comments" Target="../comments/modernComment_14C_C7CCA831.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8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microsoft.com/office/2018/10/relationships/comments" Target="../comments/modernComment_16F_3CE9C5F7.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microsoft.com/office/2018/10/relationships/comments" Target="../comments/modernComment_170_BC6F0C8D.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microsoft.com/office/2018/10/relationships/comments" Target="../comments/modernComment_19E_5894939E.xm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microsoft.com/office/2018/10/relationships/comments" Target="../comments/modernComment_1A0_577FDBD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microsoft.com/office/2018/10/relationships/comments" Target="../comments/modernComment_190_2A61D13C.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microsoft.com/office/2018/10/relationships/comments" Target="../comments/modernComment_177_B127F0E1.xm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3.jp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microsoft.com/office/2018/10/relationships/comments" Target="../comments/modernComment_1C5_83417F29.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microsoft.com/office/2018/10/relationships/comments" Target="../comments/modernComment_1C7_F98AA3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microsoft.com/office/2018/10/relationships/comments" Target="../comments/modernComment_1C6_89C0B0DE.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microsoft.com/office/2018/10/relationships/comments" Target="../comments/modernComment_1C8_5560273A.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microsoft.com/office/2018/10/relationships/comments" Target="../comments/modernComment_1C9_BA698C48.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microsoft.com/office/2018/10/relationships/comments" Target="../comments/modernComment_1DA_52B8B093.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microsoft.com/office/2018/10/relationships/comments" Target="../comments/modernComment_1CB_476F06A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0CFB52-B891-27DF-B8B3-50047CD0799F}"/>
              </a:ext>
            </a:extLst>
          </p:cNvPr>
          <p:cNvSpPr txBox="1"/>
          <p:nvPr/>
        </p:nvSpPr>
        <p:spPr>
          <a:xfrm>
            <a:off x="1763486" y="744583"/>
            <a:ext cx="8934994" cy="3108543"/>
          </a:xfrm>
          <a:prstGeom prst="rect">
            <a:avLst/>
          </a:prstGeom>
          <a:noFill/>
        </p:spPr>
        <p:txBody>
          <a:bodyPr wrap="square" rtlCol="0">
            <a:spAutoFit/>
          </a:bodyPr>
          <a:lstStyle/>
          <a:p>
            <a:pPr algn="ctr"/>
            <a:r>
              <a:rPr lang="en-US" sz="7200" b="1" dirty="0">
                <a:solidFill>
                  <a:schemeClr val="bg1"/>
                </a:solidFill>
              </a:rPr>
              <a:t>The Ultimate Dip Buy</a:t>
            </a:r>
          </a:p>
          <a:p>
            <a:pPr algn="ctr"/>
            <a:r>
              <a:rPr lang="en-US" sz="2800" b="1" dirty="0">
                <a:solidFill>
                  <a:schemeClr val="bg1"/>
                </a:solidFill>
              </a:rPr>
              <a:t>Make ONE Simple Trade…</a:t>
            </a:r>
          </a:p>
          <a:p>
            <a:pPr algn="ctr"/>
            <a:r>
              <a:rPr lang="en-US" sz="2800" b="1" dirty="0">
                <a:solidFill>
                  <a:schemeClr val="bg1"/>
                </a:solidFill>
              </a:rPr>
              <a:t>On ONE Special Ticker...</a:t>
            </a:r>
          </a:p>
          <a:p>
            <a:pPr algn="ctr"/>
            <a:r>
              <a:rPr lang="en-US" sz="2800" b="1" dirty="0">
                <a:solidFill>
                  <a:schemeClr val="bg1"/>
                </a:solidFill>
              </a:rPr>
              <a:t>Within 15 Minutes AFTER Closing Bell…</a:t>
            </a:r>
          </a:p>
          <a:p>
            <a:pPr algn="ctr"/>
            <a:r>
              <a:rPr lang="en-US" sz="4000" b="1" dirty="0">
                <a:solidFill>
                  <a:schemeClr val="bg1"/>
                </a:solidFill>
              </a:rPr>
              <a:t>Target 157% The Very Next Morning! </a:t>
            </a:r>
            <a:endParaRPr lang="en-US" sz="2800" b="1" dirty="0">
              <a:solidFill>
                <a:schemeClr val="bg1"/>
              </a:solidFill>
            </a:endParaRPr>
          </a:p>
        </p:txBody>
      </p:sp>
    </p:spTree>
    <p:extLst>
      <p:ext uri="{BB962C8B-B14F-4D97-AF65-F5344CB8AC3E}">
        <p14:creationId xmlns:p14="http://schemas.microsoft.com/office/powerpoint/2010/main" val="3234237940"/>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fontScale="90000"/>
          </a:bodyPr>
          <a:lstStyle/>
          <a:p>
            <a:r>
              <a:rPr lang="en-US" sz="4400" b="1" dirty="0">
                <a:solidFill>
                  <a:schemeClr val="tx1">
                    <a:lumMod val="85000"/>
                    <a:lumOff val="15000"/>
                  </a:schemeClr>
                </a:solidFill>
                <a:latin typeface="Montserrat ExtraBold" pitchFamily="2" charset="77"/>
                <a:cs typeface="Rubik" pitchFamily="2" charset="-79"/>
              </a:rPr>
              <a:t>Imagine Cashing in Tomorrow Morning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16201"/>
            <a:ext cx="10939851" cy="4473314"/>
          </a:xfrm>
        </p:spPr>
        <p:txBody>
          <a:bodyPr lIns="91440" tIns="91440" rIns="91440" bIns="91440">
            <a:noAutofit/>
          </a:bodyPr>
          <a:lstStyle/>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Look… the market is down… big time</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Everyone is freaking out</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I’ve found this is the most consistent way to turn market downturns into massive overnight profits </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That’s the opportunity you have today… if you act fast </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1502332477"/>
      </p:ext>
    </p:extLst>
  </p:cSld>
  <p:clrMapOvr>
    <a:masterClrMapping/>
  </p:clrMapOvr>
  <p:extLst>
    <p:ext uri="{6950BFC3-D8DA-4A85-94F7-54DA5524770B}">
      <p188:commentRel xmlns:p188="http://schemas.microsoft.com/office/powerpoint/2018/8/main" r:id="rId3"/>
    </p:ext>
  </p:extLs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80DBD-F783-A8E5-0815-04567C10F4D7}"/>
              </a:ext>
            </a:extLst>
          </p:cNvPr>
          <p:cNvSpPr>
            <a:spLocks noGrp="1"/>
          </p:cNvSpPr>
          <p:nvPr>
            <p:ph type="title"/>
          </p:nvPr>
        </p:nvSpPr>
        <p:spPr/>
        <p:txBody>
          <a:bodyPr/>
          <a:lstStyle/>
          <a:p>
            <a:r>
              <a:rPr lang="en-US" dirty="0"/>
              <a:t>Close</a:t>
            </a:r>
          </a:p>
        </p:txBody>
      </p:sp>
      <p:sp>
        <p:nvSpPr>
          <p:cNvPr id="3" name="Content Placeholder 2">
            <a:extLst>
              <a:ext uri="{FF2B5EF4-FFF2-40B4-BE49-F238E27FC236}">
                <a16:creationId xmlns:a16="http://schemas.microsoft.com/office/drawing/2014/main" id="{D6E1F415-42E8-F0C2-FDB0-144AD4E33BD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5636193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b="1" dirty="0">
                <a:solidFill>
                  <a:schemeClr val="tx1">
                    <a:lumMod val="85000"/>
                    <a:lumOff val="15000"/>
                  </a:schemeClr>
                </a:solidFill>
                <a:latin typeface="Montserrat ExtraBold" pitchFamily="2" charset="77"/>
                <a:cs typeface="Rubik" pitchFamily="2" charset="-79"/>
              </a:rPr>
              <a:t>Tomorrow Morning… You Could Be Cashing in on The Dark Ticker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2040700"/>
            <a:ext cx="8436645" cy="4084204"/>
          </a:xfrm>
        </p:spPr>
        <p:txBody>
          <a:bodyPr lIns="91440" tIns="91440" rIns="91440" bIns="91440">
            <a:normAutofit fontScale="62500" lnSpcReduction="20000"/>
          </a:bodyPr>
          <a:lstStyle/>
          <a:p>
            <a:pPr algn="l">
              <a:lnSpc>
                <a:spcPct val="100000"/>
              </a:lnSpc>
              <a:spcBef>
                <a:spcPts val="2800"/>
              </a:spcBef>
              <a:buClr>
                <a:schemeClr val="tx1">
                  <a:lumMod val="85000"/>
                  <a:lumOff val="15000"/>
                </a:schemeClr>
              </a:buClr>
            </a:pPr>
            <a:r>
              <a:rPr lang="en-US" dirty="0">
                <a:latin typeface="Montserrat Medium" pitchFamily="2" charset="77"/>
              </a:rPr>
              <a:t>Most people are freaking out right now</a:t>
            </a:r>
          </a:p>
          <a:p>
            <a:pPr algn="l">
              <a:lnSpc>
                <a:spcPct val="100000"/>
              </a:lnSpc>
              <a:spcBef>
                <a:spcPts val="2800"/>
              </a:spcBef>
              <a:buClr>
                <a:schemeClr val="tx1">
                  <a:lumMod val="85000"/>
                  <a:lumOff val="15000"/>
                </a:schemeClr>
              </a:buClr>
            </a:pPr>
            <a:r>
              <a:rPr lang="en-US" dirty="0">
                <a:latin typeface="Montserrat Medium" pitchFamily="2" charset="77"/>
              </a:rPr>
              <a:t>But this secret has changed how my members </a:t>
            </a:r>
            <a:br>
              <a:rPr lang="en-US" dirty="0">
                <a:latin typeface="Montserrat Medium" pitchFamily="2" charset="77"/>
              </a:rPr>
            </a:br>
            <a:r>
              <a:rPr lang="en-US" dirty="0">
                <a:latin typeface="Montserrat Medium" pitchFamily="2" charset="77"/>
              </a:rPr>
              <a:t>view the market…</a:t>
            </a:r>
          </a:p>
          <a:p>
            <a:pPr algn="l">
              <a:lnSpc>
                <a:spcPct val="100000"/>
              </a:lnSpc>
              <a:spcBef>
                <a:spcPts val="2800"/>
              </a:spcBef>
              <a:buClr>
                <a:schemeClr val="tx1">
                  <a:lumMod val="85000"/>
                  <a:lumOff val="15000"/>
                </a:schemeClr>
              </a:buClr>
            </a:pPr>
            <a:r>
              <a:rPr lang="en-US" dirty="0">
                <a:latin typeface="Montserrat Medium" pitchFamily="2" charset="77"/>
              </a:rPr>
              <a:t>They are excited for a down day… because they want to make our Dark Ticker trade today at 4</a:t>
            </a:r>
          </a:p>
          <a:p>
            <a:pPr algn="l">
              <a:lnSpc>
                <a:spcPct val="100000"/>
              </a:lnSpc>
              <a:spcBef>
                <a:spcPts val="2800"/>
              </a:spcBef>
              <a:buClr>
                <a:schemeClr val="tx1">
                  <a:lumMod val="85000"/>
                  <a:lumOff val="15000"/>
                </a:schemeClr>
              </a:buClr>
            </a:pPr>
            <a:r>
              <a:rPr lang="en-US" dirty="0">
                <a:latin typeface="Montserrat Medium" pitchFamily="2" charset="77"/>
              </a:rPr>
              <a:t>They know they’ll have a chance to target 157% tomorrow morning</a:t>
            </a:r>
          </a:p>
          <a:p>
            <a:pPr algn="l">
              <a:lnSpc>
                <a:spcPct val="100000"/>
              </a:lnSpc>
              <a:spcBef>
                <a:spcPts val="2800"/>
              </a:spcBef>
              <a:buClr>
                <a:schemeClr val="tx1">
                  <a:lumMod val="85000"/>
                  <a:lumOff val="15000"/>
                </a:schemeClr>
              </a:buClr>
            </a:pPr>
            <a:r>
              <a:rPr lang="en-US" dirty="0">
                <a:latin typeface="Montserrat Medium" pitchFamily="2" charset="77"/>
              </a:rPr>
              <a:t>With </a:t>
            </a:r>
            <a:r>
              <a:rPr lang="en-US" i="1" dirty="0">
                <a:latin typeface="Montserrat Medium" pitchFamily="2" charset="77"/>
              </a:rPr>
              <a:t>Post-Market Profits</a:t>
            </a:r>
            <a:r>
              <a:rPr lang="en-US" dirty="0">
                <a:latin typeface="Montserrat Medium" pitchFamily="2" charset="77"/>
              </a:rPr>
              <a:t>…</a:t>
            </a:r>
          </a:p>
          <a:p>
            <a:pPr algn="l">
              <a:lnSpc>
                <a:spcPct val="100000"/>
              </a:lnSpc>
              <a:spcBef>
                <a:spcPts val="2800"/>
              </a:spcBef>
              <a:buClr>
                <a:schemeClr val="tx1">
                  <a:lumMod val="85000"/>
                  <a:lumOff val="15000"/>
                </a:schemeClr>
              </a:buClr>
            </a:pPr>
            <a:r>
              <a:rPr lang="en-US" b="1" dirty="0">
                <a:latin typeface="Montserrat ExtraBold" pitchFamily="2" charset="77"/>
              </a:rPr>
              <a:t>You will also have the ability to turn crashing markets like today… into overnight paydays.</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183727606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b="1" dirty="0">
                <a:solidFill>
                  <a:schemeClr val="tx1">
                    <a:lumMod val="85000"/>
                    <a:lumOff val="15000"/>
                  </a:schemeClr>
                </a:solidFill>
                <a:latin typeface="Montserrat ExtraBold" pitchFamily="2" charset="77"/>
                <a:cs typeface="Rubik" pitchFamily="2" charset="-79"/>
              </a:rPr>
              <a:t>Market is DOWN Right Now</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2040700"/>
            <a:ext cx="8436645" cy="4084204"/>
          </a:xfrm>
        </p:spPr>
        <p:txBody>
          <a:bodyPr lIns="91440" tIns="91440" rIns="91440" bIns="91440">
            <a:normAutofit fontScale="85000" lnSpcReduction="20000"/>
          </a:bodyPr>
          <a:lstStyle/>
          <a:p>
            <a:pPr algn="l">
              <a:lnSpc>
                <a:spcPct val="100000"/>
              </a:lnSpc>
              <a:spcBef>
                <a:spcPts val="2800"/>
              </a:spcBef>
              <a:buClr>
                <a:schemeClr val="tx1">
                  <a:lumMod val="85000"/>
                  <a:lumOff val="15000"/>
                </a:schemeClr>
              </a:buClr>
            </a:pPr>
            <a:r>
              <a:rPr lang="en-US" dirty="0">
                <a:latin typeface="Montserrat Medium" pitchFamily="2" charset="77"/>
              </a:rPr>
              <a:t>If the market stays DOWN today by 1% or more… our next trade will go out at exactly 4 pm today</a:t>
            </a:r>
          </a:p>
          <a:p>
            <a:pPr algn="l">
              <a:lnSpc>
                <a:spcPct val="100000"/>
              </a:lnSpc>
              <a:spcBef>
                <a:spcPts val="2800"/>
              </a:spcBef>
              <a:buClr>
                <a:schemeClr val="tx1">
                  <a:lumMod val="85000"/>
                  <a:lumOff val="15000"/>
                </a:schemeClr>
              </a:buClr>
            </a:pPr>
            <a:r>
              <a:rPr lang="en-US" dirty="0">
                <a:latin typeface="Montserrat Medium" pitchFamily="2" charset="77"/>
              </a:rPr>
              <a:t>You don’t want to miss your very first opportunity to turn a DOWN day…</a:t>
            </a:r>
          </a:p>
          <a:p>
            <a:pPr algn="l">
              <a:lnSpc>
                <a:spcPct val="100000"/>
              </a:lnSpc>
              <a:spcBef>
                <a:spcPts val="2800"/>
              </a:spcBef>
              <a:buClr>
                <a:schemeClr val="tx1">
                  <a:lumMod val="85000"/>
                  <a:lumOff val="15000"/>
                </a:schemeClr>
              </a:buClr>
            </a:pPr>
            <a:r>
              <a:rPr lang="en-US" dirty="0">
                <a:latin typeface="Montserrat Medium" pitchFamily="2" charset="77"/>
              </a:rPr>
              <a:t>Into a MASSIVE Overnight Win! </a:t>
            </a:r>
          </a:p>
          <a:p>
            <a:pPr algn="l">
              <a:lnSpc>
                <a:spcPct val="100000"/>
              </a:lnSpc>
              <a:spcBef>
                <a:spcPts val="2800"/>
              </a:spcBef>
              <a:buClr>
                <a:schemeClr val="tx1">
                  <a:lumMod val="85000"/>
                  <a:lumOff val="15000"/>
                </a:schemeClr>
              </a:buClr>
            </a:pPr>
            <a:r>
              <a:rPr lang="en-US" b="1" dirty="0">
                <a:latin typeface="Montserrat Medium" pitchFamily="2" charset="77"/>
              </a:rPr>
              <a:t>A small group of people could be cashing in an overnight double tomorrow morning… </a:t>
            </a:r>
          </a:p>
          <a:p>
            <a:pPr algn="l">
              <a:lnSpc>
                <a:spcPct val="100000"/>
              </a:lnSpc>
              <a:spcBef>
                <a:spcPts val="2800"/>
              </a:spcBef>
              <a:buClr>
                <a:schemeClr val="tx1">
                  <a:lumMod val="85000"/>
                  <a:lumOff val="15000"/>
                </a:schemeClr>
              </a:buClr>
            </a:pPr>
            <a:r>
              <a:rPr lang="en-US" b="1" dirty="0">
                <a:latin typeface="Montserrat Medium" pitchFamily="2" charset="77"/>
              </a:rPr>
              <a:t>Will you be one of them? </a:t>
            </a:r>
            <a:endParaRPr lang="en-US" b="1" dirty="0">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4068150346"/>
      </p:ext>
    </p:extLst>
  </p:cSld>
  <p:clrMapOvr>
    <a:masterClrMapping/>
  </p:clrMapOvr>
  <p:extLst>
    <p:ext uri="{6950BFC3-D8DA-4A85-94F7-54DA5524770B}">
      <p188:commentRel xmlns:p188="http://schemas.microsoft.com/office/powerpoint/2018/8/main" r:id="rId2"/>
    </p:ext>
  </p:extLs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E929E18-E122-2FC5-E8AA-D44B3D689EEC}"/>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C5910FCD-604A-2A9F-8E8E-397DEE977D05}"/>
              </a:ext>
            </a:extLst>
          </p:cNvPr>
          <p:cNvSpPr/>
          <p:nvPr/>
        </p:nvSpPr>
        <p:spPr>
          <a:xfrm>
            <a:off x="0" y="0"/>
            <a:ext cx="12192000" cy="68072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118">
            <a:extLst>
              <a:ext uri="{FF2B5EF4-FFF2-40B4-BE49-F238E27FC236}">
                <a16:creationId xmlns:a16="http://schemas.microsoft.com/office/drawing/2014/main" id="{D7C9DE68-F83F-F2C1-9149-AA1EBAC68095}"/>
              </a:ext>
            </a:extLst>
          </p:cNvPr>
          <p:cNvSpPr txBox="1">
            <a:spLocks noGrp="1"/>
          </p:cNvSpPr>
          <p:nvPr>
            <p:ph type="title"/>
          </p:nvPr>
        </p:nvSpPr>
        <p:spPr>
          <a:xfrm>
            <a:off x="1605597" y="118504"/>
            <a:ext cx="8980805" cy="443711"/>
          </a:xfrm>
          <a:prstGeom prst="rect">
            <a:avLst/>
          </a:prstGeom>
        </p:spPr>
        <p:txBody>
          <a:bodyPr vert="horz" wrap="square" lIns="0" tIns="12700" rIns="0" bIns="0" rtlCol="0">
            <a:spAutoFit/>
          </a:bodyPr>
          <a:lstStyle/>
          <a:p>
            <a:pPr marL="12700" algn="ctr">
              <a:lnSpc>
                <a:spcPct val="100000"/>
              </a:lnSpc>
              <a:spcBef>
                <a:spcPts val="100"/>
              </a:spcBef>
            </a:pPr>
            <a:r>
              <a:rPr sz="2800" b="1" dirty="0">
                <a:solidFill>
                  <a:srgbClr val="FFFFFF"/>
                </a:solidFill>
                <a:latin typeface="Montserrat ExtraBold" pitchFamily="2" charset="77"/>
              </a:rPr>
              <a:t>MUST</a:t>
            </a:r>
            <a:r>
              <a:rPr sz="2800" b="1" spc="-105" dirty="0">
                <a:solidFill>
                  <a:srgbClr val="FFFFFF"/>
                </a:solidFill>
                <a:latin typeface="Montserrat ExtraBold" pitchFamily="2" charset="77"/>
              </a:rPr>
              <a:t> </a:t>
            </a:r>
            <a:r>
              <a:rPr sz="2800" b="1" dirty="0">
                <a:solidFill>
                  <a:srgbClr val="FFFFFF"/>
                </a:solidFill>
                <a:latin typeface="Montserrat ExtraBold" pitchFamily="2" charset="77"/>
              </a:rPr>
              <a:t>ACT</a:t>
            </a:r>
            <a:r>
              <a:rPr sz="2800" b="1" spc="-105" dirty="0">
                <a:solidFill>
                  <a:srgbClr val="FFFFFF"/>
                </a:solidFill>
                <a:latin typeface="Montserrat ExtraBold" pitchFamily="2" charset="77"/>
              </a:rPr>
              <a:t> </a:t>
            </a:r>
            <a:r>
              <a:rPr sz="2800" b="1" dirty="0">
                <a:solidFill>
                  <a:srgbClr val="FFFFFF"/>
                </a:solidFill>
                <a:latin typeface="Montserrat ExtraBold" pitchFamily="2" charset="77"/>
              </a:rPr>
              <a:t>BEFORE</a:t>
            </a:r>
            <a:r>
              <a:rPr sz="2800" b="1" spc="-105" dirty="0">
                <a:solidFill>
                  <a:srgbClr val="FFFFFF"/>
                </a:solidFill>
                <a:latin typeface="Montserrat ExtraBold" pitchFamily="2" charset="77"/>
              </a:rPr>
              <a:t> </a:t>
            </a:r>
            <a:r>
              <a:rPr lang="en-US" sz="2800" b="1" spc="-10" dirty="0">
                <a:solidFill>
                  <a:srgbClr val="FFFFFF"/>
                </a:solidFill>
                <a:latin typeface="Montserrat ExtraBold" pitchFamily="2" charset="77"/>
              </a:rPr>
              <a:t>4 PM!</a:t>
            </a:r>
            <a:endParaRPr sz="2800" b="1" dirty="0">
              <a:latin typeface="Montserrat ExtraBold" pitchFamily="2" charset="77"/>
            </a:endParaRPr>
          </a:p>
        </p:txBody>
      </p:sp>
      <p:pic>
        <p:nvPicPr>
          <p:cNvPr id="3" name="Picture 2">
            <a:extLst>
              <a:ext uri="{FF2B5EF4-FFF2-40B4-BE49-F238E27FC236}">
                <a16:creationId xmlns:a16="http://schemas.microsoft.com/office/drawing/2014/main" id="{FE80EB64-996D-25C5-B4DC-9F9D4930784F}"/>
              </a:ext>
            </a:extLst>
          </p:cNvPr>
          <p:cNvPicPr>
            <a:picLocks noChangeAspect="1"/>
          </p:cNvPicPr>
          <p:nvPr/>
        </p:nvPicPr>
        <p:blipFill>
          <a:blip r:embed="rId5"/>
          <a:stretch>
            <a:fillRect/>
          </a:stretch>
        </p:blipFill>
        <p:spPr>
          <a:xfrm rot="19967693">
            <a:off x="264278" y="766066"/>
            <a:ext cx="2645628" cy="2483283"/>
          </a:xfrm>
          <a:prstGeom prst="rect">
            <a:avLst/>
          </a:prstGeom>
        </p:spPr>
      </p:pic>
    </p:spTree>
    <p:extLst>
      <p:ext uri="{BB962C8B-B14F-4D97-AF65-F5344CB8AC3E}">
        <p14:creationId xmlns:p14="http://schemas.microsoft.com/office/powerpoint/2010/main" val="3786100059"/>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Power of Faster Gains</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16201"/>
            <a:ext cx="10939851" cy="3976470"/>
          </a:xfrm>
        </p:spPr>
        <p:txBody>
          <a:bodyPr lIns="91440" tIns="91440" rIns="91440" bIns="91440">
            <a:no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Peter Lynch managed the Magellan Fund from 1977 to 1990 and grew from $18 million to $14 billion (30X in 13 years)</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Magellan last year: 33.59% in one year</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Us: 586% in one year!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That’s 16X more than the Magellan Fund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Following every one of our trades all year… you could have turned $5,000 into over $34,000</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945127134"/>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You’ll Learn the Secret Today!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59401"/>
            <a:ext cx="9761099" cy="4083209"/>
          </a:xfrm>
        </p:spPr>
        <p:txBody>
          <a:bodyPr lIns="91440" tIns="91440" rIns="91440" bIns="91440">
            <a:normAutofit fontScale="85000" lnSpcReduction="20000"/>
          </a:bodyPr>
          <a:lstStyle/>
          <a:p>
            <a:pPr>
              <a:lnSpc>
                <a:spcPct val="100000"/>
              </a:lnSpc>
              <a:spcBef>
                <a:spcPts val="2800"/>
              </a:spcBef>
              <a:buClr>
                <a:schemeClr val="tx1"/>
              </a:buClr>
            </a:pPr>
            <a:r>
              <a:rPr lang="en-US" sz="2800" dirty="0">
                <a:latin typeface="Montserrat Medium" pitchFamily="2" charset="77"/>
                <a:cs typeface="Rubik" pitchFamily="2" charset="-79"/>
              </a:rPr>
              <a:t>That is the power of turning down days into paydays… </a:t>
            </a:r>
            <a:br>
              <a:rPr lang="en-US" sz="2800" dirty="0">
                <a:latin typeface="Montserrat Medium" pitchFamily="2" charset="77"/>
                <a:cs typeface="Rubik" pitchFamily="2" charset="-79"/>
              </a:rPr>
            </a:br>
            <a:r>
              <a:rPr lang="en-US" sz="2800" dirty="0">
                <a:latin typeface="Montserrat Medium" pitchFamily="2" charset="77"/>
                <a:cs typeface="Rubik" pitchFamily="2" charset="-79"/>
              </a:rPr>
              <a:t>and why I call this the Holy Grail of Trading</a:t>
            </a:r>
          </a:p>
          <a:p>
            <a:pPr algn="l">
              <a:lnSpc>
                <a:spcPct val="100000"/>
              </a:lnSpc>
              <a:spcBef>
                <a:spcPts val="2800"/>
              </a:spcBef>
              <a:buClr>
                <a:schemeClr val="tx1"/>
              </a:buClr>
            </a:pPr>
            <a:r>
              <a:rPr lang="en-US" dirty="0">
                <a:latin typeface="Montserrat" pitchFamily="2" charset="77"/>
                <a:cs typeface="Rubik" pitchFamily="2" charset="-79"/>
              </a:rPr>
              <a:t>I’ll show you the exact ticker symbol and strategy</a:t>
            </a:r>
          </a:p>
          <a:p>
            <a:pPr algn="l">
              <a:lnSpc>
                <a:spcPct val="100000"/>
              </a:lnSpc>
              <a:spcBef>
                <a:spcPts val="2800"/>
              </a:spcBef>
              <a:buClr>
                <a:schemeClr val="tx1"/>
              </a:buClr>
            </a:pPr>
            <a:r>
              <a:rPr lang="en-US" dirty="0">
                <a:latin typeface="Montserrat" pitchFamily="2" charset="77"/>
                <a:cs typeface="Rubik" pitchFamily="2" charset="-79"/>
              </a:rPr>
              <a:t>You’ll see why we trade within 15 minutes AFTER the closing bell (and how we do it)</a:t>
            </a:r>
          </a:p>
          <a:p>
            <a:pPr algn="l">
              <a:lnSpc>
                <a:spcPct val="100000"/>
              </a:lnSpc>
              <a:spcBef>
                <a:spcPts val="2800"/>
              </a:spcBef>
              <a:buClr>
                <a:schemeClr val="tx1"/>
              </a:buClr>
            </a:pPr>
            <a:r>
              <a:rPr lang="en-US" dirty="0">
                <a:latin typeface="Montserrat" pitchFamily="2" charset="77"/>
                <a:cs typeface="Rubik" pitchFamily="2" charset="-79"/>
              </a:rPr>
              <a:t>I’ll also give you the data behind it (we analyzed trades going back 10 years!)</a:t>
            </a:r>
          </a:p>
          <a:p>
            <a:pPr algn="l">
              <a:lnSpc>
                <a:spcPct val="100000"/>
              </a:lnSpc>
              <a:spcBef>
                <a:spcPts val="2800"/>
              </a:spcBef>
              <a:buClr>
                <a:schemeClr val="tx1"/>
              </a:buClr>
            </a:pPr>
            <a:r>
              <a:rPr lang="en-US" dirty="0">
                <a:latin typeface="Montserrat" pitchFamily="2" charset="77"/>
                <a:cs typeface="Rubik" pitchFamily="2" charset="-79"/>
              </a:rPr>
              <a:t>And how we achieved a 70% win rate! </a:t>
            </a:r>
          </a:p>
          <a:p>
            <a:pPr marL="0" indent="0">
              <a:buClr>
                <a:schemeClr val="tx1"/>
              </a:buClr>
              <a:buNone/>
            </a:pPr>
            <a:endParaRPr lang="en-US" dirty="0">
              <a:latin typeface="Montserrat"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1416020545"/>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Disclaimer</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562582"/>
            <a:ext cx="10939852" cy="4204938"/>
          </a:xfrm>
        </p:spPr>
        <p:txBody>
          <a:bodyPr lIns="91440" tIns="91440" rIns="91440" bIns="91440">
            <a:noAutofit/>
          </a:bodyPr>
          <a:lstStyle/>
          <a:p>
            <a:pPr>
              <a:lnSpc>
                <a:spcPct val="100000"/>
              </a:lnSpc>
              <a:spcBef>
                <a:spcPts val="1800"/>
              </a:spcBef>
              <a:buClr>
                <a:schemeClr val="tx1">
                  <a:lumMod val="85000"/>
                  <a:lumOff val="15000"/>
                </a:schemeClr>
              </a:buClr>
            </a:pPr>
            <a:r>
              <a:rPr lang="en-US" sz="2200" dirty="0">
                <a:latin typeface="Montserrat" pitchFamily="2" charset="77"/>
                <a:cs typeface="Rubik" pitchFamily="2" charset="-79"/>
              </a:rPr>
              <a:t>We’re going to show you both our real results since November 2023…</a:t>
            </a:r>
          </a:p>
          <a:p>
            <a:pPr>
              <a:lnSpc>
                <a:spcPct val="100000"/>
              </a:lnSpc>
              <a:spcBef>
                <a:spcPts val="1800"/>
              </a:spcBef>
              <a:buClr>
                <a:schemeClr val="tx1">
                  <a:lumMod val="85000"/>
                  <a:lumOff val="15000"/>
                </a:schemeClr>
              </a:buClr>
            </a:pPr>
            <a:r>
              <a:rPr lang="en-US" sz="2200" dirty="0">
                <a:latin typeface="Montserrat" pitchFamily="2" charset="77"/>
                <a:cs typeface="Rubik" pitchFamily="2" charset="-79"/>
              </a:rPr>
              <a:t>But also our extensive back test using data that goes back ten years where we looked at the peak gains and the maximum overnight profits available on each day.</a:t>
            </a:r>
          </a:p>
          <a:p>
            <a:pPr>
              <a:lnSpc>
                <a:spcPct val="100000"/>
              </a:lnSpc>
              <a:spcBef>
                <a:spcPts val="1800"/>
              </a:spcBef>
              <a:buClr>
                <a:schemeClr val="tx1">
                  <a:lumMod val="85000"/>
                  <a:lumOff val="15000"/>
                </a:schemeClr>
              </a:buClr>
            </a:pPr>
            <a:r>
              <a:rPr lang="en-US" sz="2200" dirty="0">
                <a:latin typeface="Montserrat" pitchFamily="2" charset="77"/>
                <a:cs typeface="Rubik" pitchFamily="2" charset="-79"/>
              </a:rPr>
              <a:t>Your returns would vary depending on when you chose to get out. Nobody should expect to hit the peaks every time.</a:t>
            </a:r>
          </a:p>
          <a:p>
            <a:pPr>
              <a:lnSpc>
                <a:spcPct val="100000"/>
              </a:lnSpc>
              <a:spcBef>
                <a:spcPts val="1800"/>
              </a:spcBef>
              <a:buClr>
                <a:schemeClr val="tx1">
                  <a:lumMod val="85000"/>
                  <a:lumOff val="15000"/>
                </a:schemeClr>
              </a:buClr>
            </a:pPr>
            <a:r>
              <a:rPr lang="en-US" sz="2200" dirty="0">
                <a:latin typeface="Montserrat" pitchFamily="2" charset="77"/>
                <a:cs typeface="Rubik" pitchFamily="2" charset="-79"/>
              </a:rPr>
              <a:t>That’s way we want to help you every step of the way… to </a:t>
            </a:r>
            <a:br>
              <a:rPr lang="en-US" sz="2200" dirty="0">
                <a:latin typeface="Montserrat" pitchFamily="2" charset="77"/>
                <a:cs typeface="Rubik" pitchFamily="2" charset="-79"/>
              </a:rPr>
            </a:br>
            <a:r>
              <a:rPr lang="en-US" sz="2200" dirty="0">
                <a:latin typeface="Montserrat" pitchFamily="2" charset="77"/>
                <a:cs typeface="Rubik" pitchFamily="2" charset="-79"/>
              </a:rPr>
              <a:t>help you maximize your daily profits  and minimize your risk.</a:t>
            </a:r>
          </a:p>
          <a:p>
            <a:pPr>
              <a:lnSpc>
                <a:spcPct val="100000"/>
              </a:lnSpc>
              <a:spcBef>
                <a:spcPts val="1800"/>
              </a:spcBef>
              <a:buClr>
                <a:schemeClr val="tx1">
                  <a:lumMod val="85000"/>
                  <a:lumOff val="15000"/>
                </a:schemeClr>
              </a:buClr>
            </a:pPr>
            <a:r>
              <a:rPr lang="en-US" sz="2200" b="1" dirty="0">
                <a:latin typeface="Montserrat" pitchFamily="2" charset="77"/>
                <a:cs typeface="Rubik" pitchFamily="2" charset="-79"/>
              </a:rPr>
              <a:t>Risk is a part of all investing. You should never invest more </a:t>
            </a:r>
            <a:br>
              <a:rPr lang="en-US" sz="2200" b="1" dirty="0">
                <a:latin typeface="Montserrat" pitchFamily="2" charset="77"/>
                <a:cs typeface="Rubik" pitchFamily="2" charset="-79"/>
              </a:rPr>
            </a:br>
            <a:r>
              <a:rPr lang="en-US" sz="2200" b="1" dirty="0">
                <a:latin typeface="Montserrat" pitchFamily="2" charset="77"/>
                <a:cs typeface="Rubik" pitchFamily="2" charset="-79"/>
              </a:rPr>
              <a:t>than you can afford to lose.</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3842426783"/>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340242"/>
            <a:ext cx="10515600" cy="1323609"/>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How to Exploit</a:t>
            </a:r>
            <a:r>
              <a:rPr lang="en-US" b="1" dirty="0">
                <a:solidFill>
                  <a:schemeClr val="tx1">
                    <a:lumMod val="85000"/>
                    <a:lumOff val="15000"/>
                  </a:schemeClr>
                </a:solidFill>
                <a:latin typeface="Montserrat ExtraBold" pitchFamily="2" charset="77"/>
                <a:cs typeface="Rubik" pitchFamily="2" charset="-79"/>
              </a:rPr>
              <a:t> </a:t>
            </a:r>
            <a:r>
              <a:rPr lang="en-US" sz="4400" b="1" dirty="0">
                <a:solidFill>
                  <a:schemeClr val="tx1">
                    <a:lumMod val="85000"/>
                    <a:lumOff val="15000"/>
                  </a:schemeClr>
                </a:solidFill>
                <a:latin typeface="Montserrat ExtraBold" pitchFamily="2" charset="77"/>
                <a:cs typeface="Rubik" pitchFamily="2" charset="-79"/>
              </a:rPr>
              <a:t>a Major Market Phenomenon</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118167"/>
            <a:ext cx="10725762" cy="3283174"/>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Have you ever noticed that almost every time the market sells off… 400… 500… sometimes 600 points </a:t>
            </a:r>
            <a:br>
              <a:rPr lang="en-US" dirty="0">
                <a:latin typeface="Montserrat Medium" pitchFamily="2" charset="77"/>
                <a:cs typeface="Rubik" pitchFamily="2" charset="-79"/>
              </a:rPr>
            </a:br>
            <a:r>
              <a:rPr lang="en-US" dirty="0">
                <a:latin typeface="Montserrat Medium" pitchFamily="2" charset="77"/>
                <a:cs typeface="Rubik" pitchFamily="2" charset="-79"/>
              </a:rPr>
              <a:t>or more…</a:t>
            </a:r>
          </a:p>
          <a:p>
            <a:pPr algn="l">
              <a:lnSpc>
                <a:spcPct val="100000"/>
              </a:lnSpc>
              <a:spcBef>
                <a:spcPts val="2800"/>
              </a:spcBef>
              <a:buClr>
                <a:schemeClr val="tx1">
                  <a:lumMod val="85000"/>
                  <a:lumOff val="15000"/>
                </a:schemeClr>
              </a:buClr>
            </a:pPr>
            <a:r>
              <a:rPr lang="en-US" b="1" dirty="0">
                <a:effectLst/>
                <a:latin typeface="Montserrat Medium" pitchFamily="2" charset="77"/>
                <a:cs typeface="Rubik" pitchFamily="2" charset="-79"/>
              </a:rPr>
              <a:t>It seems to rebound the very next day?</a:t>
            </a:r>
          </a:p>
          <a:p>
            <a:pPr algn="l">
              <a:lnSpc>
                <a:spcPct val="100000"/>
              </a:lnSpc>
              <a:spcBef>
                <a:spcPts val="2800"/>
              </a:spcBef>
              <a:buClr>
                <a:schemeClr val="tx1">
                  <a:lumMod val="85000"/>
                  <a:lumOff val="15000"/>
                </a:schemeClr>
              </a:buClr>
            </a:pPr>
            <a:r>
              <a:rPr lang="en-US" b="1" dirty="0">
                <a:latin typeface="Montserrat ExtraBold" pitchFamily="2" charset="77"/>
                <a:cs typeface="Rubik" pitchFamily="2" charset="-79"/>
              </a:rPr>
              <a:t>It’s not just a feeling… This is a mathematical fact.</a:t>
            </a:r>
            <a:endParaRPr lang="en-US" b="1" dirty="0">
              <a:effectLst/>
              <a:latin typeface="Montserrat ExtraBold" pitchFamily="2" charset="77"/>
              <a:cs typeface="Rubik" pitchFamily="2" charset="-79"/>
            </a:endParaRPr>
          </a:p>
          <a:p>
            <a:pPr marL="0" indent="0" algn="l">
              <a:lnSpc>
                <a:spcPct val="100000"/>
              </a:lnSpc>
              <a:spcBef>
                <a:spcPts val="2800"/>
              </a:spcBef>
              <a:buClr>
                <a:srgbClr val="76B900"/>
              </a:buClr>
              <a:buNone/>
            </a:pPr>
            <a:endParaRPr lang="en-US" dirty="0">
              <a:latin typeface="Rubik" pitchFamily="2" charset="-79"/>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797761"/>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4294582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FF11199-0155-AAE6-248F-2255328D9C30}"/>
              </a:ext>
            </a:extLst>
          </p:cNvPr>
          <p:cNvSpPr>
            <a:spLocks noGrp="1"/>
          </p:cNvSpPr>
          <p:nvPr>
            <p:ph type="title"/>
          </p:nvPr>
        </p:nvSpPr>
        <p:spPr>
          <a:xfrm>
            <a:off x="626074" y="340242"/>
            <a:ext cx="10515600" cy="1323609"/>
          </a:xfrm>
        </p:spPr>
        <p:txBody>
          <a:bodyPr>
            <a:normAutofit/>
          </a:bodyPr>
          <a:lstStyle/>
          <a:p>
            <a:r>
              <a:rPr lang="en-US" sz="7000" b="1" dirty="0">
                <a:solidFill>
                  <a:schemeClr val="bg1"/>
                </a:solidFill>
                <a:latin typeface="Montserrat Black" pitchFamily="2" charset="77"/>
                <a:cs typeface="Rubik" pitchFamily="2" charset="-79"/>
              </a:rPr>
              <a:t>Pop Quiz</a:t>
            </a:r>
            <a:endParaRPr lang="en-US" sz="7000" b="1" dirty="0">
              <a:solidFill>
                <a:schemeClr val="bg1"/>
              </a:solidFill>
              <a:latin typeface="Montserrat Black" pitchFamily="2" charset="77"/>
            </a:endParaRPr>
          </a:p>
        </p:txBody>
      </p:sp>
      <p:sp>
        <p:nvSpPr>
          <p:cNvPr id="7" name="Content Placeholder 2">
            <a:extLst>
              <a:ext uri="{FF2B5EF4-FFF2-40B4-BE49-F238E27FC236}">
                <a16:creationId xmlns:a16="http://schemas.microsoft.com/office/drawing/2014/main" id="{E03580CD-63E2-69F4-19F6-C81AF7491B57}"/>
              </a:ext>
            </a:extLst>
          </p:cNvPr>
          <p:cNvSpPr>
            <a:spLocks noGrp="1"/>
          </p:cNvSpPr>
          <p:nvPr>
            <p:ph idx="1"/>
          </p:nvPr>
        </p:nvSpPr>
        <p:spPr>
          <a:xfrm>
            <a:off x="626073" y="2424223"/>
            <a:ext cx="10939851" cy="3784254"/>
          </a:xfrm>
        </p:spPr>
        <p:txBody>
          <a:bodyPr lIns="91440" tIns="91440" rIns="91440" bIns="91440" anchor="t">
            <a:noAutofit/>
          </a:bodyPr>
          <a:lstStyle/>
          <a:p>
            <a:pPr marL="0" indent="0">
              <a:buNone/>
            </a:pPr>
            <a:r>
              <a:rPr lang="en-US" sz="3200" b="1" dirty="0">
                <a:solidFill>
                  <a:schemeClr val="bg1"/>
                </a:solidFill>
                <a:latin typeface="Montserrat ExtraBold" pitchFamily="2" charset="77"/>
              </a:rPr>
              <a:t>If the market closes down just 1% for the day…</a:t>
            </a:r>
          </a:p>
          <a:p>
            <a:pPr marL="0" indent="0">
              <a:spcBef>
                <a:spcPts val="4600"/>
              </a:spcBef>
              <a:buNone/>
            </a:pPr>
            <a:r>
              <a:rPr lang="en-US" sz="3200" b="1" dirty="0">
                <a:solidFill>
                  <a:schemeClr val="bg1"/>
                </a:solidFill>
                <a:latin typeface="Montserrat ExtraBold" pitchFamily="2" charset="77"/>
              </a:rPr>
              <a:t>What would you guess the odds are that the market goes into the green</a:t>
            </a:r>
            <a:br>
              <a:rPr lang="en-US" sz="3200" b="1" dirty="0">
                <a:solidFill>
                  <a:schemeClr val="bg1"/>
                </a:solidFill>
                <a:latin typeface="Montserrat ExtraBold" pitchFamily="2" charset="77"/>
              </a:rPr>
            </a:br>
            <a:r>
              <a:rPr lang="en-US" sz="3200" b="1" dirty="0">
                <a:solidFill>
                  <a:schemeClr val="bg1"/>
                </a:solidFill>
                <a:latin typeface="Montserrat ExtraBold" pitchFamily="2" charset="77"/>
              </a:rPr>
              <a:t>the very next day?</a:t>
            </a:r>
          </a:p>
          <a:p>
            <a:pPr marL="0" indent="0">
              <a:spcBef>
                <a:spcPts val="4600"/>
              </a:spcBef>
              <a:buNone/>
            </a:pPr>
            <a:r>
              <a:rPr lang="en-US" sz="3200" b="1" dirty="0">
                <a:solidFill>
                  <a:schemeClr val="bg1"/>
                </a:solidFill>
                <a:latin typeface="Montserrat ExtraBold" pitchFamily="2" charset="77"/>
              </a:rPr>
              <a:t>40%... 50%... Maybe even 70%?</a:t>
            </a:r>
          </a:p>
        </p:txBody>
      </p:sp>
      <p:sp>
        <p:nvSpPr>
          <p:cNvPr id="8" name="object 4">
            <a:extLst>
              <a:ext uri="{FF2B5EF4-FFF2-40B4-BE49-F238E27FC236}">
                <a16:creationId xmlns:a16="http://schemas.microsoft.com/office/drawing/2014/main" id="{41D4F400-0AB7-5619-D49A-E2A6EDC05877}"/>
              </a:ext>
            </a:extLst>
          </p:cNvPr>
          <p:cNvSpPr/>
          <p:nvPr/>
        </p:nvSpPr>
        <p:spPr>
          <a:xfrm>
            <a:off x="5391183" y="340242"/>
            <a:ext cx="1179737" cy="1179737"/>
          </a:xfrm>
          <a:custGeom>
            <a:avLst/>
            <a:gdLst/>
            <a:ahLst/>
            <a:cxnLst/>
            <a:rect l="l" t="t" r="r" b="b"/>
            <a:pathLst>
              <a:path w="1642109" h="1642110">
                <a:moveTo>
                  <a:pt x="821053" y="0"/>
                </a:moveTo>
                <a:lnTo>
                  <a:pt x="772810" y="1393"/>
                </a:lnTo>
                <a:lnTo>
                  <a:pt x="725301" y="5523"/>
                </a:lnTo>
                <a:lnTo>
                  <a:pt x="678604" y="12312"/>
                </a:lnTo>
                <a:lnTo>
                  <a:pt x="632794" y="21684"/>
                </a:lnTo>
                <a:lnTo>
                  <a:pt x="587949" y="33560"/>
                </a:lnTo>
                <a:lnTo>
                  <a:pt x="544147" y="47865"/>
                </a:lnTo>
                <a:lnTo>
                  <a:pt x="501463" y="64521"/>
                </a:lnTo>
                <a:lnTo>
                  <a:pt x="459976" y="83451"/>
                </a:lnTo>
                <a:lnTo>
                  <a:pt x="419762" y="104578"/>
                </a:lnTo>
                <a:lnTo>
                  <a:pt x="380897" y="127826"/>
                </a:lnTo>
                <a:lnTo>
                  <a:pt x="343460" y="153117"/>
                </a:lnTo>
                <a:lnTo>
                  <a:pt x="307527" y="180373"/>
                </a:lnTo>
                <a:lnTo>
                  <a:pt x="273175" y="209520"/>
                </a:lnTo>
                <a:lnTo>
                  <a:pt x="240482" y="240478"/>
                </a:lnTo>
                <a:lnTo>
                  <a:pt x="209523" y="273171"/>
                </a:lnTo>
                <a:lnTo>
                  <a:pt x="180377" y="307523"/>
                </a:lnTo>
                <a:lnTo>
                  <a:pt x="153120" y="343456"/>
                </a:lnTo>
                <a:lnTo>
                  <a:pt x="127828" y="380893"/>
                </a:lnTo>
                <a:lnTo>
                  <a:pt x="104581" y="419757"/>
                </a:lnTo>
                <a:lnTo>
                  <a:pt x="83453" y="459971"/>
                </a:lnTo>
                <a:lnTo>
                  <a:pt x="64522" y="501459"/>
                </a:lnTo>
                <a:lnTo>
                  <a:pt x="47866" y="544143"/>
                </a:lnTo>
                <a:lnTo>
                  <a:pt x="33561" y="587946"/>
                </a:lnTo>
                <a:lnTo>
                  <a:pt x="21684" y="632791"/>
                </a:lnTo>
                <a:lnTo>
                  <a:pt x="12313" y="678601"/>
                </a:lnTo>
                <a:lnTo>
                  <a:pt x="5523" y="725300"/>
                </a:lnTo>
                <a:lnTo>
                  <a:pt x="1393" y="772809"/>
                </a:lnTo>
                <a:lnTo>
                  <a:pt x="0" y="821053"/>
                </a:lnTo>
                <a:lnTo>
                  <a:pt x="1393" y="869296"/>
                </a:lnTo>
                <a:lnTo>
                  <a:pt x="5523" y="916805"/>
                </a:lnTo>
                <a:lnTo>
                  <a:pt x="12313" y="963502"/>
                </a:lnTo>
                <a:lnTo>
                  <a:pt x="21684" y="1009312"/>
                </a:lnTo>
                <a:lnTo>
                  <a:pt x="33561" y="1054157"/>
                </a:lnTo>
                <a:lnTo>
                  <a:pt x="47866" y="1097959"/>
                </a:lnTo>
                <a:lnTo>
                  <a:pt x="64522" y="1140643"/>
                </a:lnTo>
                <a:lnTo>
                  <a:pt x="83453" y="1182130"/>
                </a:lnTo>
                <a:lnTo>
                  <a:pt x="104581" y="1222345"/>
                </a:lnTo>
                <a:lnTo>
                  <a:pt x="127828" y="1261209"/>
                </a:lnTo>
                <a:lnTo>
                  <a:pt x="153120" y="1298646"/>
                </a:lnTo>
                <a:lnTo>
                  <a:pt x="180377" y="1334579"/>
                </a:lnTo>
                <a:lnTo>
                  <a:pt x="209523" y="1368931"/>
                </a:lnTo>
                <a:lnTo>
                  <a:pt x="240482" y="1401624"/>
                </a:lnTo>
                <a:lnTo>
                  <a:pt x="273175" y="1432583"/>
                </a:lnTo>
                <a:lnTo>
                  <a:pt x="307527" y="1461729"/>
                </a:lnTo>
                <a:lnTo>
                  <a:pt x="343460" y="1488987"/>
                </a:lnTo>
                <a:lnTo>
                  <a:pt x="380897" y="1514278"/>
                </a:lnTo>
                <a:lnTo>
                  <a:pt x="419762" y="1537526"/>
                </a:lnTo>
                <a:lnTo>
                  <a:pt x="459976" y="1558653"/>
                </a:lnTo>
                <a:lnTo>
                  <a:pt x="501463" y="1577584"/>
                </a:lnTo>
                <a:lnTo>
                  <a:pt x="544147" y="1594240"/>
                </a:lnTo>
                <a:lnTo>
                  <a:pt x="587949" y="1608545"/>
                </a:lnTo>
                <a:lnTo>
                  <a:pt x="632794" y="1620422"/>
                </a:lnTo>
                <a:lnTo>
                  <a:pt x="678604" y="1629793"/>
                </a:lnTo>
                <a:lnTo>
                  <a:pt x="725301" y="1636583"/>
                </a:lnTo>
                <a:lnTo>
                  <a:pt x="772810" y="1640713"/>
                </a:lnTo>
                <a:lnTo>
                  <a:pt x="821053" y="1642107"/>
                </a:lnTo>
                <a:lnTo>
                  <a:pt x="869296" y="1640713"/>
                </a:lnTo>
                <a:lnTo>
                  <a:pt x="916805" y="1636583"/>
                </a:lnTo>
                <a:lnTo>
                  <a:pt x="963502" y="1629793"/>
                </a:lnTo>
                <a:lnTo>
                  <a:pt x="1009312" y="1620422"/>
                </a:lnTo>
                <a:lnTo>
                  <a:pt x="1054157" y="1608545"/>
                </a:lnTo>
                <a:lnTo>
                  <a:pt x="1097959" y="1594240"/>
                </a:lnTo>
                <a:lnTo>
                  <a:pt x="1140643" y="1577584"/>
                </a:lnTo>
                <a:lnTo>
                  <a:pt x="1182130" y="1558653"/>
                </a:lnTo>
                <a:lnTo>
                  <a:pt x="1222345" y="1537526"/>
                </a:lnTo>
                <a:lnTo>
                  <a:pt x="1261209" y="1514278"/>
                </a:lnTo>
                <a:lnTo>
                  <a:pt x="1298646" y="1488987"/>
                </a:lnTo>
                <a:lnTo>
                  <a:pt x="1334579" y="1461729"/>
                </a:lnTo>
                <a:lnTo>
                  <a:pt x="1368931" y="1432583"/>
                </a:lnTo>
                <a:lnTo>
                  <a:pt x="1401624" y="1401624"/>
                </a:lnTo>
                <a:lnTo>
                  <a:pt x="1432583" y="1368931"/>
                </a:lnTo>
                <a:lnTo>
                  <a:pt x="1461729" y="1334579"/>
                </a:lnTo>
                <a:lnTo>
                  <a:pt x="1488987" y="1298646"/>
                </a:lnTo>
                <a:lnTo>
                  <a:pt x="1514278" y="1261209"/>
                </a:lnTo>
                <a:lnTo>
                  <a:pt x="1537526" y="1222345"/>
                </a:lnTo>
                <a:lnTo>
                  <a:pt x="1558653" y="1182130"/>
                </a:lnTo>
                <a:lnTo>
                  <a:pt x="1577584" y="1140643"/>
                </a:lnTo>
                <a:lnTo>
                  <a:pt x="1594240" y="1097959"/>
                </a:lnTo>
                <a:lnTo>
                  <a:pt x="1608545" y="1054157"/>
                </a:lnTo>
                <a:lnTo>
                  <a:pt x="1620422" y="1009312"/>
                </a:lnTo>
                <a:lnTo>
                  <a:pt x="1629793" y="963502"/>
                </a:lnTo>
                <a:lnTo>
                  <a:pt x="1636583" y="916805"/>
                </a:lnTo>
                <a:lnTo>
                  <a:pt x="1640713" y="869296"/>
                </a:lnTo>
                <a:lnTo>
                  <a:pt x="1642107" y="821053"/>
                </a:lnTo>
                <a:lnTo>
                  <a:pt x="1640713" y="772809"/>
                </a:lnTo>
                <a:lnTo>
                  <a:pt x="1636583" y="725300"/>
                </a:lnTo>
                <a:lnTo>
                  <a:pt x="1629793" y="678601"/>
                </a:lnTo>
                <a:lnTo>
                  <a:pt x="1620422" y="632791"/>
                </a:lnTo>
                <a:lnTo>
                  <a:pt x="1608545" y="587946"/>
                </a:lnTo>
                <a:lnTo>
                  <a:pt x="1594240" y="544143"/>
                </a:lnTo>
                <a:lnTo>
                  <a:pt x="1577584" y="501459"/>
                </a:lnTo>
                <a:lnTo>
                  <a:pt x="1558653" y="459971"/>
                </a:lnTo>
                <a:lnTo>
                  <a:pt x="1537526" y="419757"/>
                </a:lnTo>
                <a:lnTo>
                  <a:pt x="1514278" y="380893"/>
                </a:lnTo>
                <a:lnTo>
                  <a:pt x="1488987" y="343456"/>
                </a:lnTo>
                <a:lnTo>
                  <a:pt x="1461729" y="307523"/>
                </a:lnTo>
                <a:lnTo>
                  <a:pt x="1432583" y="273171"/>
                </a:lnTo>
                <a:lnTo>
                  <a:pt x="1401624" y="240478"/>
                </a:lnTo>
                <a:lnTo>
                  <a:pt x="1368931" y="209520"/>
                </a:lnTo>
                <a:lnTo>
                  <a:pt x="1334579" y="180373"/>
                </a:lnTo>
                <a:lnTo>
                  <a:pt x="1298646" y="153117"/>
                </a:lnTo>
                <a:lnTo>
                  <a:pt x="1261209" y="127826"/>
                </a:lnTo>
                <a:lnTo>
                  <a:pt x="1222345" y="104578"/>
                </a:lnTo>
                <a:lnTo>
                  <a:pt x="1182130" y="83451"/>
                </a:lnTo>
                <a:lnTo>
                  <a:pt x="1140643" y="64521"/>
                </a:lnTo>
                <a:lnTo>
                  <a:pt x="1097959" y="47865"/>
                </a:lnTo>
                <a:lnTo>
                  <a:pt x="1054157" y="33560"/>
                </a:lnTo>
                <a:lnTo>
                  <a:pt x="1009312" y="21684"/>
                </a:lnTo>
                <a:lnTo>
                  <a:pt x="963502" y="12312"/>
                </a:lnTo>
                <a:lnTo>
                  <a:pt x="916805" y="5523"/>
                </a:lnTo>
                <a:lnTo>
                  <a:pt x="869296" y="1393"/>
                </a:lnTo>
                <a:lnTo>
                  <a:pt x="821053" y="0"/>
                </a:lnTo>
                <a:close/>
              </a:path>
            </a:pathLst>
          </a:custGeom>
          <a:solidFill>
            <a:srgbClr val="231F20"/>
          </a:solidFill>
        </p:spPr>
        <p:txBody>
          <a:bodyPr wrap="square" lIns="0" tIns="0" rIns="0" bIns="0" rtlCol="0"/>
          <a:lstStyle/>
          <a:p>
            <a:endParaRPr lang="en-US"/>
          </a:p>
        </p:txBody>
      </p:sp>
      <p:sp>
        <p:nvSpPr>
          <p:cNvPr id="10" name="TextBox 9">
            <a:extLst>
              <a:ext uri="{FF2B5EF4-FFF2-40B4-BE49-F238E27FC236}">
                <a16:creationId xmlns:a16="http://schemas.microsoft.com/office/drawing/2014/main" id="{9FBBCAF8-FAA7-90AB-D1D9-01F0215445EB}"/>
              </a:ext>
            </a:extLst>
          </p:cNvPr>
          <p:cNvSpPr txBox="1"/>
          <p:nvPr/>
        </p:nvSpPr>
        <p:spPr>
          <a:xfrm>
            <a:off x="5623531" y="94191"/>
            <a:ext cx="715040" cy="1569660"/>
          </a:xfrm>
          <a:prstGeom prst="rect">
            <a:avLst/>
          </a:prstGeom>
          <a:noFill/>
        </p:spPr>
        <p:txBody>
          <a:bodyPr wrap="square">
            <a:spAutoFit/>
          </a:bodyPr>
          <a:lstStyle/>
          <a:p>
            <a:r>
              <a:rPr lang="en-US" sz="9600" spc="-75" baseline="3903" dirty="0">
                <a:solidFill>
                  <a:srgbClr val="FFFFFF"/>
                </a:solidFill>
                <a:latin typeface="Montserrat Black"/>
                <a:cs typeface="Montserrat Black"/>
              </a:rPr>
              <a:t>?</a:t>
            </a:r>
            <a:endParaRPr lang="en-US" dirty="0"/>
          </a:p>
        </p:txBody>
      </p:sp>
      <p:sp>
        <p:nvSpPr>
          <p:cNvPr id="14" name="object 2">
            <a:extLst>
              <a:ext uri="{FF2B5EF4-FFF2-40B4-BE49-F238E27FC236}">
                <a16:creationId xmlns:a16="http://schemas.microsoft.com/office/drawing/2014/main" id="{C670F4AF-7CFF-6285-8E25-B9FBBAA44796}"/>
              </a:ext>
            </a:extLst>
          </p:cNvPr>
          <p:cNvSpPr/>
          <p:nvPr/>
        </p:nvSpPr>
        <p:spPr>
          <a:xfrm>
            <a:off x="626075" y="1855636"/>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1964153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299633"/>
            <a:ext cx="10515601" cy="965696"/>
          </a:xfrm>
        </p:spPr>
        <p:txBody>
          <a:bodyPr/>
          <a:lstStyle/>
          <a:p>
            <a:r>
              <a:rPr lang="en-US" b="1" dirty="0">
                <a:solidFill>
                  <a:schemeClr val="tx1">
                    <a:lumMod val="85000"/>
                    <a:lumOff val="15000"/>
                  </a:schemeClr>
                </a:solidFill>
                <a:latin typeface="Montserrat ExtraBold" pitchFamily="2" charset="77"/>
                <a:cs typeface="Rubik" pitchFamily="2" charset="-79"/>
              </a:rPr>
              <a:t>Impressive</a:t>
            </a:r>
            <a:r>
              <a:rPr lang="en-US" sz="4400" b="1" dirty="0">
                <a:solidFill>
                  <a:schemeClr val="tx1">
                    <a:lumMod val="85000"/>
                    <a:lumOff val="15000"/>
                  </a:schemeClr>
                </a:solidFill>
                <a:latin typeface="Montserrat ExtraBold" pitchFamily="2" charset="77"/>
                <a:cs typeface="Rubik" pitchFamily="2" charset="-79"/>
              </a:rPr>
              <a:t> Data</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16057"/>
            <a:ext cx="9825732" cy="3402366"/>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We looked at every down day for the past ten years </a:t>
            </a:r>
          </a:p>
          <a:p>
            <a:pPr algn="l">
              <a:lnSpc>
                <a:spcPct val="100000"/>
              </a:lnSpc>
              <a:spcBef>
                <a:spcPts val="2800"/>
              </a:spcBef>
              <a:buClr>
                <a:schemeClr val="tx1">
                  <a:lumMod val="85000"/>
                  <a:lumOff val="15000"/>
                </a:schemeClr>
              </a:buClr>
            </a:pPr>
            <a:r>
              <a:rPr lang="en-US" b="0" i="0" dirty="0">
                <a:solidFill>
                  <a:srgbClr val="000000"/>
                </a:solidFill>
                <a:effectLst/>
                <a:highlight>
                  <a:srgbClr val="FFFFFF"/>
                </a:highlight>
                <a:latin typeface="Montserrat Medium" pitchFamily="2" charset="77"/>
                <a:cs typeface="Rubik" pitchFamily="2" charset="-79"/>
              </a:rPr>
              <a:t>And we found when </a:t>
            </a:r>
            <a:r>
              <a:rPr lang="en-US" dirty="0">
                <a:solidFill>
                  <a:srgbClr val="000000"/>
                </a:solidFill>
                <a:highlight>
                  <a:srgbClr val="FFFFFF"/>
                </a:highlight>
                <a:latin typeface="Montserrat Medium" pitchFamily="2" charset="77"/>
                <a:cs typeface="Rubik" pitchFamily="2" charset="-79"/>
              </a:rPr>
              <a:t>the market closes down -1% or more on any given day…</a:t>
            </a:r>
          </a:p>
          <a:p>
            <a:pPr algn="l">
              <a:lnSpc>
                <a:spcPct val="100000"/>
              </a:lnSpc>
              <a:spcBef>
                <a:spcPts val="2800"/>
              </a:spcBef>
              <a:buClr>
                <a:schemeClr val="tx1">
                  <a:lumMod val="85000"/>
                  <a:lumOff val="15000"/>
                </a:schemeClr>
              </a:buClr>
            </a:pPr>
            <a:r>
              <a:rPr lang="en-US" b="0" i="0" dirty="0">
                <a:solidFill>
                  <a:srgbClr val="000000"/>
                </a:solidFill>
                <a:effectLst/>
                <a:highlight>
                  <a:srgbClr val="FFFFFF"/>
                </a:highlight>
                <a:latin typeface="Montserrat Medium" pitchFamily="2" charset="77"/>
                <a:cs typeface="Rubik" pitchFamily="2" charset="-79"/>
              </a:rPr>
              <a:t>The odds of it rising the next day are </a:t>
            </a:r>
            <a:r>
              <a:rPr lang="en-US" b="1" dirty="0">
                <a:solidFill>
                  <a:srgbClr val="000000"/>
                </a:solidFill>
                <a:effectLst/>
                <a:highlight>
                  <a:srgbClr val="FFFFFF"/>
                </a:highlight>
                <a:latin typeface="Montserrat ExtraBold" pitchFamily="2" charset="77"/>
                <a:cs typeface="Rubik" pitchFamily="2" charset="-79"/>
              </a:rPr>
              <a:t>over 88%</a:t>
            </a:r>
            <a:r>
              <a:rPr lang="en-US" b="0" i="0" dirty="0">
                <a:solidFill>
                  <a:srgbClr val="000000"/>
                </a:solidFill>
                <a:effectLst/>
                <a:highlight>
                  <a:srgbClr val="FFFFFF"/>
                </a:highlight>
                <a:latin typeface="Montserrat Medium" pitchFamily="2" charset="77"/>
                <a:cs typeface="Rubik" pitchFamily="2" charset="-79"/>
              </a:rPr>
              <a:t>...</a:t>
            </a:r>
          </a:p>
          <a:p>
            <a:pPr algn="l">
              <a:lnSpc>
                <a:spcPct val="100000"/>
              </a:lnSpc>
              <a:spcBef>
                <a:spcPts val="2800"/>
              </a:spcBef>
              <a:buClr>
                <a:schemeClr val="tx1">
                  <a:lumMod val="85000"/>
                  <a:lumOff val="15000"/>
                </a:schemeClr>
              </a:buClr>
            </a:pPr>
            <a:r>
              <a:rPr lang="en-US" b="1" dirty="0">
                <a:solidFill>
                  <a:srgbClr val="000000"/>
                </a:solidFill>
                <a:highlight>
                  <a:srgbClr val="FFFFFF"/>
                </a:highlight>
                <a:latin typeface="Montserrat ExtraBold" pitchFamily="2" charset="77"/>
                <a:cs typeface="Rubik" pitchFamily="2" charset="-79"/>
              </a:rPr>
              <a:t>Nearly 9 out of 10!</a:t>
            </a:r>
            <a:endParaRPr lang="en-US" b="1" dirty="0">
              <a:solidFill>
                <a:srgbClr val="000000"/>
              </a:solidFill>
              <a:effectLst/>
              <a:highlight>
                <a:srgbClr val="FFFFFF"/>
              </a:highlight>
              <a:latin typeface="Montserrat ExtraBold" pitchFamily="2" charset="77"/>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4086959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Strong Data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426464"/>
            <a:ext cx="10787597" cy="3010568"/>
          </a:xfrm>
        </p:spPr>
        <p:txBody>
          <a:bodyPr lIns="91440" tIns="91440" rIns="91440" bIns="91440">
            <a:normAutofit lnSpcReduction="10000"/>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Whether it was over one year… three years… five years... or even 10 years (based on peak gains)… </a:t>
            </a:r>
          </a:p>
          <a:p>
            <a:pPr algn="l">
              <a:lnSpc>
                <a:spcPct val="100000"/>
              </a:lnSpc>
              <a:spcBef>
                <a:spcPts val="2800"/>
              </a:spcBef>
              <a:buClr>
                <a:schemeClr val="tx1">
                  <a:lumMod val="85000"/>
                  <a:lumOff val="15000"/>
                </a:schemeClr>
              </a:buClr>
            </a:pPr>
            <a:r>
              <a:rPr lang="en-US" dirty="0">
                <a:solidFill>
                  <a:srgbClr val="000000"/>
                </a:solidFill>
                <a:effectLst/>
                <a:highlight>
                  <a:srgbClr val="FFFFFF"/>
                </a:highlight>
                <a:latin typeface="Montserrat Medium" pitchFamily="2" charset="77"/>
                <a:cs typeface="Rubik" pitchFamily="2" charset="-79"/>
              </a:rPr>
              <a:t>If the market dropped 1%... The market rebounded </a:t>
            </a:r>
            <a:r>
              <a:rPr lang="en-US" dirty="0">
                <a:solidFill>
                  <a:srgbClr val="000000"/>
                </a:solidFill>
                <a:highlight>
                  <a:srgbClr val="FFFFFF"/>
                </a:highlight>
                <a:latin typeface="Montserrat Medium" pitchFamily="2" charset="77"/>
                <a:cs typeface="Rubik" pitchFamily="2" charset="-79"/>
              </a:rPr>
              <a:t>almost 9 out of 10 times the following day… </a:t>
            </a:r>
          </a:p>
          <a:p>
            <a:pPr algn="l">
              <a:lnSpc>
                <a:spcPct val="100000"/>
              </a:lnSpc>
              <a:spcBef>
                <a:spcPts val="2800"/>
              </a:spcBef>
              <a:buClr>
                <a:schemeClr val="tx1">
                  <a:lumMod val="85000"/>
                  <a:lumOff val="15000"/>
                </a:schemeClr>
              </a:buClr>
            </a:pPr>
            <a:r>
              <a:rPr lang="en-US" dirty="0">
                <a:solidFill>
                  <a:srgbClr val="000000"/>
                </a:solidFill>
                <a:highlight>
                  <a:srgbClr val="FFFFFF"/>
                </a:highlight>
                <a:latin typeface="Montserrat Medium" pitchFamily="2" charset="77"/>
                <a:cs typeface="Rubik" pitchFamily="2" charset="-79"/>
              </a:rPr>
              <a:t>Right at around 88%.</a:t>
            </a:r>
            <a:endParaRPr lang="en-US" dirty="0">
              <a:solidFill>
                <a:srgbClr val="000000"/>
              </a:solidFill>
              <a:effectLst/>
              <a:highlight>
                <a:srgbClr val="FFFFFF"/>
              </a:highlight>
              <a:latin typeface="Montserrat ExtraBold" pitchFamily="2" charset="77"/>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21" name="Picture 20">
            <a:extLst>
              <a:ext uri="{FF2B5EF4-FFF2-40B4-BE49-F238E27FC236}">
                <a16:creationId xmlns:a16="http://schemas.microsoft.com/office/drawing/2014/main" id="{8D4789C9-8DB2-F985-483F-C53D454FA2E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4020" y="4113544"/>
            <a:ext cx="8432733" cy="1597286"/>
          </a:xfrm>
          <a:prstGeom prst="rect">
            <a:avLst/>
          </a:prstGeom>
        </p:spPr>
      </p:pic>
    </p:spTree>
    <p:extLst>
      <p:ext uri="{BB962C8B-B14F-4D97-AF65-F5344CB8AC3E}">
        <p14:creationId xmlns:p14="http://schemas.microsoft.com/office/powerpoint/2010/main" val="4266913462"/>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Bigger Drops… Bigger Potential</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77923"/>
            <a:ext cx="10601907" cy="3923307"/>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Going back 30 years… our data shows that if there was a 2% drop… The market rose the next day </a:t>
            </a:r>
            <a:r>
              <a:rPr lang="en-US" b="1" dirty="0">
                <a:latin typeface="Montserrat ExtraBold" pitchFamily="2" charset="77"/>
                <a:cs typeface="Rubik" pitchFamily="2" charset="-79"/>
              </a:rPr>
              <a:t>92%</a:t>
            </a:r>
            <a:r>
              <a:rPr lang="en-US" dirty="0">
                <a:latin typeface="Montserrat Medium" pitchFamily="2" charset="77"/>
                <a:cs typeface="Rubik" pitchFamily="2" charset="-79"/>
              </a:rPr>
              <a:t> of the time.</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Over the last three decades… there have been 21 days that the market dropped 5% or more.</a:t>
            </a:r>
          </a:p>
          <a:p>
            <a:pPr algn="l">
              <a:lnSpc>
                <a:spcPct val="100000"/>
              </a:lnSpc>
              <a:spcBef>
                <a:spcPts val="2800"/>
              </a:spcBef>
              <a:buClr>
                <a:schemeClr val="tx1">
                  <a:lumMod val="85000"/>
                  <a:lumOff val="15000"/>
                </a:schemeClr>
              </a:buClr>
            </a:pPr>
            <a:r>
              <a:rPr lang="en-US" b="1" dirty="0">
                <a:latin typeface="Montserrat ExtraBold" pitchFamily="2" charset="77"/>
                <a:cs typeface="Rubik" pitchFamily="2" charset="-79"/>
              </a:rPr>
              <a:t>The market went higher the next day…</a:t>
            </a:r>
          </a:p>
          <a:p>
            <a:pPr algn="l">
              <a:lnSpc>
                <a:spcPct val="100000"/>
              </a:lnSpc>
              <a:spcBef>
                <a:spcPts val="2800"/>
              </a:spcBef>
              <a:buClr>
                <a:schemeClr val="tx1">
                  <a:lumMod val="85000"/>
                  <a:lumOff val="15000"/>
                </a:schemeClr>
              </a:buClr>
            </a:pPr>
            <a:r>
              <a:rPr lang="en-US" b="1" dirty="0">
                <a:latin typeface="Montserrat ExtraBold" pitchFamily="2" charset="77"/>
                <a:cs typeface="Rubik" pitchFamily="2" charset="-79"/>
              </a:rPr>
              <a:t>Every. Single. Time</a:t>
            </a: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4211742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6BA134-A526-88AB-7D6D-05F1F4D4270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03319" y="352667"/>
            <a:ext cx="4385969" cy="1312847"/>
          </a:xfrm>
          <a:prstGeom prst="rect">
            <a:avLst/>
          </a:prstGeom>
        </p:spPr>
      </p:pic>
      <p:pic>
        <p:nvPicPr>
          <p:cNvPr id="2" name="Picture 1">
            <a:extLst>
              <a:ext uri="{FF2B5EF4-FFF2-40B4-BE49-F238E27FC236}">
                <a16:creationId xmlns:a16="http://schemas.microsoft.com/office/drawing/2014/main" id="{7410075D-072E-CE45-0D9F-520E89B581BD}"/>
              </a:ext>
            </a:extLst>
          </p:cNvPr>
          <p:cNvPicPr>
            <a:picLocks noChangeAspect="1"/>
          </p:cNvPicPr>
          <p:nvPr/>
        </p:nvPicPr>
        <p:blipFill>
          <a:blip r:embed="rId3"/>
          <a:stretch>
            <a:fillRect/>
          </a:stretch>
        </p:blipFill>
        <p:spPr>
          <a:xfrm>
            <a:off x="3811730" y="1990962"/>
            <a:ext cx="5369146" cy="1601324"/>
          </a:xfrm>
          <a:prstGeom prst="rect">
            <a:avLst/>
          </a:prstGeom>
        </p:spPr>
      </p:pic>
      <p:pic>
        <p:nvPicPr>
          <p:cNvPr id="3" name="Picture 2">
            <a:extLst>
              <a:ext uri="{FF2B5EF4-FFF2-40B4-BE49-F238E27FC236}">
                <a16:creationId xmlns:a16="http://schemas.microsoft.com/office/drawing/2014/main" id="{F37C425D-B709-5742-D157-80B439FF24E3}"/>
              </a:ext>
            </a:extLst>
          </p:cNvPr>
          <p:cNvPicPr>
            <a:picLocks noChangeAspect="1"/>
          </p:cNvPicPr>
          <p:nvPr/>
        </p:nvPicPr>
        <p:blipFill>
          <a:blip r:embed="rId4"/>
          <a:stretch>
            <a:fillRect/>
          </a:stretch>
        </p:blipFill>
        <p:spPr>
          <a:xfrm>
            <a:off x="3017518" y="3917734"/>
            <a:ext cx="6957569" cy="2121210"/>
          </a:xfrm>
          <a:prstGeom prst="rect">
            <a:avLst/>
          </a:prstGeom>
        </p:spPr>
      </p:pic>
    </p:spTree>
    <p:extLst>
      <p:ext uri="{BB962C8B-B14F-4D97-AF65-F5344CB8AC3E}">
        <p14:creationId xmlns:p14="http://schemas.microsoft.com/office/powerpoint/2010/main" val="2344683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0CFB52-B891-27DF-B8B3-50047CD0799F}"/>
              </a:ext>
            </a:extLst>
          </p:cNvPr>
          <p:cNvSpPr txBox="1"/>
          <p:nvPr/>
        </p:nvSpPr>
        <p:spPr>
          <a:xfrm>
            <a:off x="1763486" y="744583"/>
            <a:ext cx="8934994" cy="3170099"/>
          </a:xfrm>
          <a:prstGeom prst="rect">
            <a:avLst/>
          </a:prstGeom>
          <a:noFill/>
        </p:spPr>
        <p:txBody>
          <a:bodyPr wrap="square" rtlCol="0">
            <a:spAutoFit/>
          </a:bodyPr>
          <a:lstStyle/>
          <a:p>
            <a:pPr algn="ctr"/>
            <a:r>
              <a:rPr lang="en-US" sz="7200" b="1" dirty="0"/>
              <a:t>When The Market Closes </a:t>
            </a:r>
            <a:r>
              <a:rPr lang="en-US" sz="7200" b="1" dirty="0">
                <a:solidFill>
                  <a:srgbClr val="C00000"/>
                </a:solidFill>
              </a:rPr>
              <a:t>DOWN</a:t>
            </a:r>
            <a:endParaRPr lang="en-US" sz="7200" b="1" dirty="0"/>
          </a:p>
          <a:p>
            <a:pPr algn="ctr"/>
            <a:r>
              <a:rPr lang="en-US" sz="2800" b="1" dirty="0"/>
              <a:t>One Ticker Went Up The Next Morning 7 out of 10 times… </a:t>
            </a:r>
          </a:p>
          <a:p>
            <a:pPr algn="ctr"/>
            <a:r>
              <a:rPr lang="en-US" sz="2800" b="1" dirty="0"/>
              <a:t>Here’s How to Target 157% The Very Next Day! </a:t>
            </a:r>
          </a:p>
        </p:txBody>
      </p:sp>
    </p:spTree>
    <p:extLst>
      <p:ext uri="{BB962C8B-B14F-4D97-AF65-F5344CB8AC3E}">
        <p14:creationId xmlns:p14="http://schemas.microsoft.com/office/powerpoint/2010/main" val="902077961"/>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fontScale="90000"/>
          </a:bodyPr>
          <a:lstStyle/>
          <a:p>
            <a:r>
              <a:rPr lang="en-US" sz="4400" b="1" dirty="0">
                <a:solidFill>
                  <a:schemeClr val="tx1">
                    <a:lumMod val="85000"/>
                    <a:lumOff val="15000"/>
                  </a:schemeClr>
                </a:solidFill>
                <a:latin typeface="Montserrat ExtraBold" pitchFamily="2" charset="77"/>
                <a:cs typeface="Rubik" pitchFamily="2" charset="-79"/>
              </a:rPr>
              <a:t>Does This Work Even in a Bear Market… Hell Yes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616200"/>
            <a:ext cx="10939852" cy="689305"/>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Financial crisis of 2008…</a:t>
            </a:r>
          </a:p>
          <a:p>
            <a:pPr>
              <a:lnSpc>
                <a:spcPct val="100000"/>
              </a:lnSpc>
              <a:spcBef>
                <a:spcPts val="2800"/>
              </a:spcBef>
              <a:buClr>
                <a:schemeClr val="tx1">
                  <a:lumMod val="85000"/>
                  <a:lumOff val="15000"/>
                </a:schemeClr>
              </a:buClr>
            </a:pPr>
            <a:endParaRPr lang="en-US" dirty="0">
              <a:latin typeface="Montserrat Medium" pitchFamily="2" charset="77"/>
              <a:cs typeface="Rubik" pitchFamily="2" charset="-79"/>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5" name="Picture 4">
            <a:extLst>
              <a:ext uri="{FF2B5EF4-FFF2-40B4-BE49-F238E27FC236}">
                <a16:creationId xmlns:a16="http://schemas.microsoft.com/office/drawing/2014/main" id="{49DE5FA9-2D78-C610-A8BB-C88F7CB1EF9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09798" y="2386785"/>
            <a:ext cx="7772400" cy="2976894"/>
          </a:xfrm>
          <a:prstGeom prst="rect">
            <a:avLst/>
          </a:prstGeom>
        </p:spPr>
      </p:pic>
    </p:spTree>
    <p:extLst>
      <p:ext uri="{BB962C8B-B14F-4D97-AF65-F5344CB8AC3E}">
        <p14:creationId xmlns:p14="http://schemas.microsoft.com/office/powerpoint/2010/main" val="3217802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Worst of Financial Crisis: October 2007 To March 2009</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0"/>
            <a:ext cx="10939852" cy="4162875"/>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The market went higher </a:t>
            </a:r>
            <a:r>
              <a:rPr lang="en-US" b="1" dirty="0">
                <a:latin typeface="Montserrat ExtraBold" pitchFamily="2" charset="77"/>
                <a:cs typeface="Rubik" pitchFamily="2" charset="-79"/>
              </a:rPr>
              <a:t>88.6%</a:t>
            </a:r>
            <a:r>
              <a:rPr lang="en-US" dirty="0">
                <a:latin typeface="Montserrat Medium" pitchFamily="2" charset="77"/>
                <a:cs typeface="Rubik" pitchFamily="2" charset="-79"/>
              </a:rPr>
              <a:t> of the time</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The average max gains the next day were </a:t>
            </a:r>
            <a:r>
              <a:rPr lang="en-US" b="1" dirty="0">
                <a:latin typeface="Montserrat ExtraBold" pitchFamily="2" charset="77"/>
                <a:cs typeface="Rubik" pitchFamily="2" charset="-79"/>
              </a:rPr>
              <a:t>over 1.7%</a:t>
            </a:r>
          </a:p>
          <a:p>
            <a:pPr algn="l">
              <a:lnSpc>
                <a:spcPct val="100000"/>
              </a:lnSpc>
              <a:spcBef>
                <a:spcPts val="2800"/>
              </a:spcBef>
              <a:buClr>
                <a:schemeClr val="tx1">
                  <a:lumMod val="85000"/>
                  <a:lumOff val="15000"/>
                </a:schemeClr>
              </a:buClr>
            </a:pPr>
            <a:r>
              <a:rPr lang="en-US" b="1" dirty="0">
                <a:latin typeface="Montserrat ExtraBold" pitchFamily="2" charset="77"/>
                <a:cs typeface="Rubik" pitchFamily="2" charset="-79"/>
              </a:rPr>
              <a:t>In 18 months… there were 90 chances to make big money while the market dropped! </a:t>
            </a:r>
            <a:endParaRPr lang="en-US" dirty="0">
              <a:latin typeface="Montserrat Medium" pitchFamily="2" charset="77"/>
              <a:cs typeface="Rubik" pitchFamily="2" charset="-79"/>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899421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fontScale="90000"/>
          </a:bodyPr>
          <a:lstStyle/>
          <a:p>
            <a:r>
              <a:rPr lang="en-US" sz="4400" b="1" dirty="0">
                <a:solidFill>
                  <a:schemeClr val="tx1">
                    <a:lumMod val="85000"/>
                    <a:lumOff val="15000"/>
                  </a:schemeClr>
                </a:solidFill>
                <a:latin typeface="Montserrat ExtraBold" pitchFamily="2" charset="77"/>
                <a:cs typeface="Rubik" pitchFamily="2" charset="-79"/>
              </a:rPr>
              <a:t>How About During Covid Crash 2020?</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616199"/>
            <a:ext cx="5774728" cy="4520550"/>
          </a:xfrm>
        </p:spPr>
        <p:txBody>
          <a:bodyPr lIns="91440" tIns="91440" rIns="91440" bIns="91440">
            <a:normAutofit/>
          </a:bodyPr>
          <a:lstStyle/>
          <a:p>
            <a:pPr>
              <a:lnSpc>
                <a:spcPct val="100000"/>
              </a:lnSpc>
              <a:spcBef>
                <a:spcPts val="2800"/>
              </a:spcBef>
              <a:buClr>
                <a:schemeClr val="tx1">
                  <a:lumMod val="85000"/>
                  <a:lumOff val="15000"/>
                </a:schemeClr>
              </a:buClr>
            </a:pPr>
            <a:r>
              <a:rPr lang="en-US" sz="2600" dirty="0">
                <a:latin typeface="Montserrat Medium" pitchFamily="2" charset="77"/>
                <a:cs typeface="Rubik" pitchFamily="2" charset="-79"/>
              </a:rPr>
              <a:t>The same thing happened during 2020 </a:t>
            </a:r>
          </a:p>
          <a:p>
            <a:pPr>
              <a:lnSpc>
                <a:spcPct val="100000"/>
              </a:lnSpc>
              <a:spcBef>
                <a:spcPts val="2800"/>
              </a:spcBef>
              <a:buClr>
                <a:schemeClr val="tx1">
                  <a:lumMod val="85000"/>
                  <a:lumOff val="15000"/>
                </a:schemeClr>
              </a:buClr>
            </a:pPr>
            <a:r>
              <a:rPr lang="en-US" sz="2600" dirty="0">
                <a:latin typeface="Montserrat Medium" pitchFamily="2" charset="77"/>
                <a:cs typeface="Rubik" pitchFamily="2" charset="-79"/>
              </a:rPr>
              <a:t>The market still rose the following day </a:t>
            </a:r>
            <a:r>
              <a:rPr lang="en-US" sz="2600" b="1" dirty="0">
                <a:latin typeface="Montserrat ExtraBold" pitchFamily="2" charset="77"/>
                <a:cs typeface="Rubik" pitchFamily="2" charset="-79"/>
              </a:rPr>
              <a:t>84%</a:t>
            </a:r>
            <a:r>
              <a:rPr lang="en-US" sz="2600" dirty="0">
                <a:latin typeface="Montserrat Medium" pitchFamily="2" charset="77"/>
                <a:cs typeface="Rubik" pitchFamily="2" charset="-79"/>
              </a:rPr>
              <a:t> of the time.</a:t>
            </a:r>
          </a:p>
          <a:p>
            <a:pPr>
              <a:lnSpc>
                <a:spcPct val="100000"/>
              </a:lnSpc>
              <a:spcBef>
                <a:spcPts val="2800"/>
              </a:spcBef>
              <a:buClr>
                <a:schemeClr val="tx1">
                  <a:lumMod val="85000"/>
                  <a:lumOff val="15000"/>
                </a:schemeClr>
              </a:buClr>
            </a:pPr>
            <a:r>
              <a:rPr lang="en-US" sz="2600" dirty="0">
                <a:latin typeface="Montserrat Medium" pitchFamily="2" charset="77"/>
                <a:cs typeface="Rubik" pitchFamily="2" charset="-79"/>
              </a:rPr>
              <a:t>During this period, this strategy handed out </a:t>
            </a:r>
            <a:r>
              <a:rPr lang="en-US" sz="2600" b="1" dirty="0">
                <a:latin typeface="Montserrat ExtraBold" pitchFamily="2" charset="77"/>
                <a:cs typeface="Rubik" pitchFamily="2" charset="-79"/>
              </a:rPr>
              <a:t>37 opportunities to make overnight profits</a:t>
            </a:r>
            <a:r>
              <a:rPr lang="en-US" sz="2600" dirty="0">
                <a:latin typeface="Montserrat Medium" pitchFamily="2" charset="77"/>
                <a:cs typeface="Rubik" pitchFamily="2" charset="-79"/>
              </a:rPr>
              <a:t>!</a:t>
            </a:r>
          </a:p>
          <a:p>
            <a:pPr>
              <a:lnSpc>
                <a:spcPct val="100000"/>
              </a:lnSpc>
              <a:spcBef>
                <a:spcPts val="2800"/>
              </a:spcBef>
              <a:buClr>
                <a:schemeClr val="tx1">
                  <a:lumMod val="85000"/>
                  <a:lumOff val="15000"/>
                </a:schemeClr>
              </a:buClr>
            </a:pPr>
            <a:endParaRPr lang="en-US" sz="2600" dirty="0">
              <a:latin typeface="Montserrat Medium" pitchFamily="2" charset="77"/>
              <a:cs typeface="Rubik" pitchFamily="2" charset="-79"/>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4" name="Picture 3">
            <a:extLst>
              <a:ext uri="{FF2B5EF4-FFF2-40B4-BE49-F238E27FC236}">
                <a16:creationId xmlns:a16="http://schemas.microsoft.com/office/drawing/2014/main" id="{A2E7CF50-E0CE-B7F5-64A5-189C7E9A8841}"/>
              </a:ext>
            </a:extLst>
          </p:cNvPr>
          <p:cNvPicPr>
            <a:picLocks noChangeAspect="1"/>
          </p:cNvPicPr>
          <p:nvPr/>
        </p:nvPicPr>
        <p:blipFill>
          <a:blip r:embed="rId3"/>
          <a:stretch>
            <a:fillRect/>
          </a:stretch>
        </p:blipFill>
        <p:spPr>
          <a:xfrm>
            <a:off x="6400800" y="1690679"/>
            <a:ext cx="5165127" cy="2388332"/>
          </a:xfrm>
          <a:prstGeom prst="rect">
            <a:avLst/>
          </a:prstGeom>
        </p:spPr>
      </p:pic>
    </p:spTree>
    <p:extLst>
      <p:ext uri="{BB962C8B-B14F-4D97-AF65-F5344CB8AC3E}">
        <p14:creationId xmlns:p14="http://schemas.microsoft.com/office/powerpoint/2010/main" val="340686575"/>
      </p:ext>
    </p:extLst>
  </p:cSld>
  <p:clrMapOvr>
    <a:masterClrMapping/>
  </p:clrMapOvr>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616199"/>
            <a:ext cx="10939852" cy="3491060"/>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On March 12, 2020, the market was down 9.6%.</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The next day, right on cue, the market rebounded…</a:t>
            </a:r>
            <a:br>
              <a:rPr lang="en-US" dirty="0">
                <a:latin typeface="Montserrat Medium" pitchFamily="2" charset="77"/>
                <a:cs typeface="Rubik" pitchFamily="2" charset="-79"/>
              </a:rPr>
            </a:br>
            <a:r>
              <a:rPr lang="en-US" b="1" dirty="0">
                <a:latin typeface="Montserrat ExtraBold" pitchFamily="2" charset="77"/>
                <a:cs typeface="Rubik" pitchFamily="2" charset="-79"/>
              </a:rPr>
              <a:t>up 9.4%</a:t>
            </a:r>
            <a:r>
              <a:rPr lang="en-US" dirty="0">
                <a:latin typeface="Montserrat Medium" pitchFamily="2" charset="77"/>
                <a:cs typeface="Rubik" pitchFamily="2" charset="-79"/>
              </a:rPr>
              <a:t>.</a:t>
            </a: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1377858" cy="965696"/>
          </a:xfrm>
        </p:spPr>
        <p:txBody>
          <a:bodyPr>
            <a:normAutofit fontScale="90000"/>
          </a:bodyPr>
          <a:lstStyle/>
          <a:p>
            <a:r>
              <a:rPr lang="en-US" sz="4400" b="1" dirty="0">
                <a:solidFill>
                  <a:schemeClr val="tx1">
                    <a:lumMod val="85000"/>
                    <a:lumOff val="15000"/>
                  </a:schemeClr>
                </a:solidFill>
                <a:latin typeface="Montserrat ExtraBold" pitchFamily="2" charset="77"/>
                <a:cs typeface="Rubik" pitchFamily="2" charset="-79"/>
              </a:rPr>
              <a:t>Dark Ticker Examples During 2020 Crash</a:t>
            </a:r>
            <a:endParaRPr lang="en-US" b="1" dirty="0">
              <a:solidFill>
                <a:schemeClr val="tx1">
                  <a:lumMod val="85000"/>
                  <a:lumOff val="15000"/>
                </a:schemeClr>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4068000537"/>
      </p:ext>
    </p:extLst>
  </p:cSld>
  <p:clrMapOvr>
    <a:masterClrMapping/>
  </p:clrMapOvr>
  <p:extLst>
    <p:ext uri="{6950BFC3-D8DA-4A85-94F7-54DA5524770B}">
      <p188:commentRel xmlns:p188="http://schemas.microsoft.com/office/powerpoint/2018/8/main" r:id="rId2"/>
    </p:ext>
  </p:extLs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838200" y="3038070"/>
            <a:ext cx="10515600" cy="965696"/>
          </a:xfrm>
        </p:spPr>
        <p:txBody>
          <a:bodyPr>
            <a:normAutofit fontScale="90000"/>
          </a:bodyPr>
          <a:lstStyle/>
          <a:p>
            <a:pPr algn="ctr"/>
            <a:r>
              <a:rPr lang="en-US" sz="4800" b="1" dirty="0">
                <a:solidFill>
                  <a:schemeClr val="bg1"/>
                </a:solidFill>
                <a:latin typeface="Montserrat ExtraBold" pitchFamily="2" charset="77"/>
                <a:cs typeface="Rubik" pitchFamily="2" charset="-79"/>
              </a:rPr>
              <a:t>How Do You Make Money from This Phenomenon?</a:t>
            </a:r>
            <a:br>
              <a:rPr lang="en-US" sz="4800" b="1" dirty="0">
                <a:solidFill>
                  <a:schemeClr val="bg1"/>
                </a:solidFill>
                <a:latin typeface="Montserrat ExtraBold" pitchFamily="2" charset="77"/>
                <a:cs typeface="Rubik" pitchFamily="2" charset="-79"/>
              </a:rPr>
            </a:br>
            <a:br>
              <a:rPr lang="en-US" sz="4800" b="1" dirty="0">
                <a:solidFill>
                  <a:schemeClr val="bg1"/>
                </a:solidFill>
                <a:latin typeface="Montserrat ExtraBold" pitchFamily="2" charset="77"/>
                <a:cs typeface="Rubik" pitchFamily="2" charset="-79"/>
              </a:rPr>
            </a:br>
            <a:r>
              <a:rPr lang="en-US" sz="4800" b="1" dirty="0">
                <a:solidFill>
                  <a:schemeClr val="bg1"/>
                </a:solidFill>
                <a:latin typeface="Montserrat ExtraBold" pitchFamily="2" charset="77"/>
                <a:cs typeface="Rubik" pitchFamily="2" charset="-79"/>
              </a:rPr>
              <a:t>We used data</a:t>
            </a:r>
            <a:br>
              <a:rPr lang="en-US" sz="4800" b="1" dirty="0">
                <a:solidFill>
                  <a:schemeClr val="bg1"/>
                </a:solidFill>
                <a:latin typeface="Montserrat ExtraBold" pitchFamily="2" charset="77"/>
                <a:cs typeface="Rubik" pitchFamily="2" charset="-79"/>
              </a:rPr>
            </a:br>
            <a:r>
              <a:rPr lang="en-US" sz="4800" b="1" dirty="0">
                <a:solidFill>
                  <a:schemeClr val="bg1"/>
                </a:solidFill>
                <a:latin typeface="Montserrat ExtraBold" pitchFamily="2" charset="77"/>
                <a:cs typeface="Rubik" pitchFamily="2" charset="-79"/>
              </a:rPr>
              <a:t> </a:t>
            </a:r>
            <a:br>
              <a:rPr lang="en-US" sz="4800" b="1" dirty="0">
                <a:solidFill>
                  <a:schemeClr val="bg1"/>
                </a:solidFill>
                <a:latin typeface="Montserrat ExtraBold" pitchFamily="2" charset="77"/>
                <a:cs typeface="Rubik" pitchFamily="2" charset="-79"/>
              </a:rPr>
            </a:br>
            <a:r>
              <a:rPr lang="en-US" sz="4800" b="1" dirty="0">
                <a:solidFill>
                  <a:schemeClr val="bg1"/>
                </a:solidFill>
                <a:latin typeface="Montserrat ExtraBold" pitchFamily="2" charset="77"/>
                <a:cs typeface="Rubik" pitchFamily="2" charset="-79"/>
              </a:rPr>
              <a:t>Could we turn this into profits in real time with real people </a:t>
            </a:r>
            <a:endParaRPr lang="en-US" sz="4800" b="1" dirty="0">
              <a:solidFill>
                <a:schemeClr val="bg1"/>
              </a:solidFill>
              <a:latin typeface="Montserrat ExtraBold" pitchFamily="2" charset="77"/>
            </a:endParaRPr>
          </a:p>
        </p:txBody>
      </p:sp>
    </p:spTree>
    <p:extLst>
      <p:ext uri="{BB962C8B-B14F-4D97-AF65-F5344CB8AC3E}">
        <p14:creationId xmlns:p14="http://schemas.microsoft.com/office/powerpoint/2010/main" val="28878998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The Problem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640840"/>
            <a:ext cx="10346726" cy="3906112"/>
          </a:xfrm>
        </p:spPr>
        <p:txBody>
          <a:bodyPr lIns="91440" tIns="91440" rIns="91440" bIns="91440">
            <a:normAutofit fontScale="92500" lnSpcReduction="20000"/>
          </a:bodyPr>
          <a:lstStyle/>
          <a:p>
            <a:pPr algn="l">
              <a:lnSpc>
                <a:spcPct val="100000"/>
              </a:lnSpc>
              <a:spcBef>
                <a:spcPts val="1600"/>
              </a:spcBef>
              <a:buClr>
                <a:schemeClr val="tx1">
                  <a:lumMod val="85000"/>
                  <a:lumOff val="15000"/>
                </a:schemeClr>
              </a:buClr>
            </a:pPr>
            <a:r>
              <a:rPr lang="en-US" dirty="0">
                <a:latin typeface="Montserrat Medium" pitchFamily="2" charset="77"/>
                <a:cs typeface="Rubik" pitchFamily="2" charset="-79"/>
              </a:rPr>
              <a:t>Data showed that after the market closed down one day… the next day it went up</a:t>
            </a:r>
          </a:p>
          <a:p>
            <a:pPr algn="l">
              <a:lnSpc>
                <a:spcPct val="100000"/>
              </a:lnSpc>
              <a:spcBef>
                <a:spcPts val="1600"/>
              </a:spcBef>
              <a:buClr>
                <a:schemeClr val="tx1">
                  <a:lumMod val="85000"/>
                  <a:lumOff val="15000"/>
                </a:schemeClr>
              </a:buClr>
            </a:pPr>
            <a:r>
              <a:rPr lang="en-US" dirty="0">
                <a:latin typeface="Montserrat Medium" pitchFamily="2" charset="77"/>
                <a:cs typeface="Rubik" pitchFamily="2" charset="-79"/>
              </a:rPr>
              <a:t>Problem: How do you get in after the closing bell… </a:t>
            </a:r>
          </a:p>
          <a:p>
            <a:pPr algn="l">
              <a:lnSpc>
                <a:spcPct val="100000"/>
              </a:lnSpc>
              <a:spcBef>
                <a:spcPts val="1600"/>
              </a:spcBef>
              <a:buClr>
                <a:schemeClr val="tx1">
                  <a:lumMod val="85000"/>
                  <a:lumOff val="15000"/>
                </a:schemeClr>
              </a:buClr>
            </a:pPr>
            <a:r>
              <a:rPr lang="en-US" dirty="0">
                <a:latin typeface="Montserrat Medium" pitchFamily="2" charset="77"/>
                <a:cs typeface="Rubik" pitchFamily="2" charset="-79"/>
              </a:rPr>
              <a:t>But before the next day’s opening bell? </a:t>
            </a:r>
          </a:p>
          <a:p>
            <a:pPr algn="l">
              <a:lnSpc>
                <a:spcPct val="100000"/>
              </a:lnSpc>
              <a:spcBef>
                <a:spcPts val="1600"/>
              </a:spcBef>
              <a:buClr>
                <a:schemeClr val="tx1">
                  <a:lumMod val="85000"/>
                  <a:lumOff val="15000"/>
                </a:schemeClr>
              </a:buClr>
            </a:pPr>
            <a:r>
              <a:rPr lang="en-US" dirty="0">
                <a:latin typeface="Montserrat Medium" pitchFamily="2" charset="77"/>
                <a:cs typeface="Rubik" pitchFamily="2" charset="-79"/>
              </a:rPr>
              <a:t>Gap up problem – get in at opening bell… too late to profit </a:t>
            </a:r>
          </a:p>
          <a:p>
            <a:pPr algn="l">
              <a:lnSpc>
                <a:spcPct val="100000"/>
              </a:lnSpc>
              <a:spcBef>
                <a:spcPts val="1600"/>
              </a:spcBef>
              <a:buClr>
                <a:schemeClr val="tx1">
                  <a:lumMod val="85000"/>
                  <a:lumOff val="15000"/>
                </a:schemeClr>
              </a:buClr>
            </a:pPr>
            <a:r>
              <a:rPr lang="en-US" dirty="0">
                <a:latin typeface="Montserrat Medium" pitchFamily="2" charset="77"/>
                <a:cs typeface="Rubik" pitchFamily="2" charset="-79"/>
              </a:rPr>
              <a:t>How do you confirm the -1% at close… and get in before opening bell? </a:t>
            </a:r>
          </a:p>
          <a:p>
            <a:pPr algn="l">
              <a:lnSpc>
                <a:spcPct val="100000"/>
              </a:lnSpc>
              <a:spcBef>
                <a:spcPts val="1600"/>
              </a:spcBef>
              <a:buClr>
                <a:schemeClr val="tx1">
                  <a:lumMod val="85000"/>
                  <a:lumOff val="15000"/>
                </a:schemeClr>
              </a:buClr>
            </a:pPr>
            <a:r>
              <a:rPr lang="en-US" dirty="0">
                <a:latin typeface="Montserrat Medium" pitchFamily="2" charset="77"/>
                <a:cs typeface="Rubik" pitchFamily="2" charset="-79"/>
              </a:rPr>
              <a:t>Answer: Dark Ticker</a:t>
            </a:r>
          </a:p>
          <a:p>
            <a:pPr marL="0" indent="0" algn="l">
              <a:lnSpc>
                <a:spcPct val="100000"/>
              </a:lnSpc>
              <a:spcBef>
                <a:spcPts val="1600"/>
              </a:spcBef>
              <a:buClr>
                <a:schemeClr val="tx1">
                  <a:lumMod val="85000"/>
                  <a:lumOff val="15000"/>
                </a:schemeClr>
              </a:buClr>
              <a:buNone/>
            </a:pPr>
            <a:endParaRPr lang="en-US" b="0" i="0" dirty="0">
              <a:solidFill>
                <a:srgbClr val="000000"/>
              </a:solidFill>
              <a:effectLst/>
              <a:highlight>
                <a:srgbClr val="FFFFFF"/>
              </a:highlight>
              <a:latin typeface="Montserrat Medium" pitchFamily="2" charset="77"/>
              <a:cs typeface="Rubik" pitchFamily="2" charset="-79"/>
            </a:endParaRPr>
          </a:p>
          <a:p>
            <a:pPr marL="0" indent="0" algn="l">
              <a:lnSpc>
                <a:spcPct val="100000"/>
              </a:lnSpc>
              <a:spcBef>
                <a:spcPts val="1600"/>
              </a:spcBef>
              <a:buClr>
                <a:srgbClr val="76B900"/>
              </a:buClr>
              <a:buNone/>
            </a:pPr>
            <a:endParaRPr lang="en-US" dirty="0">
              <a:latin typeface="Rubik" pitchFamily="2" charset="-79"/>
              <a:cs typeface="Rubik" pitchFamily="2" charset="-79"/>
            </a:endParaRPr>
          </a:p>
          <a:p>
            <a:pPr marL="0" indent="0">
              <a:spcBef>
                <a:spcPts val="1600"/>
              </a:spcBef>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2120575449"/>
      </p:ext>
    </p:extLst>
  </p:cSld>
  <p:clrMapOvr>
    <a:masterClrMapping/>
  </p:clrMapOvr>
  <p:extLst>
    <p:ext uri="{6950BFC3-D8DA-4A85-94F7-54DA5524770B}">
      <p188:commentRel xmlns:p188="http://schemas.microsoft.com/office/powerpoint/2018/8/main" r:id="rId2"/>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9BEBA4-F595-3F70-6AFF-454973F9D279}"/>
              </a:ext>
            </a:extLst>
          </p:cNvPr>
          <p:cNvSpPr/>
          <p:nvPr/>
        </p:nvSpPr>
        <p:spPr>
          <a:xfrm>
            <a:off x="1681361" y="1754476"/>
            <a:ext cx="2199759" cy="4358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69363"/>
            <a:ext cx="5469927" cy="4444358"/>
          </a:xfrm>
        </p:spPr>
        <p:txBody>
          <a:bodyPr lIns="91440" tIns="91440" rIns="91440" bIns="91440">
            <a:normAutofit lnSpcReduction="10000"/>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The </a:t>
            </a:r>
            <a:r>
              <a:rPr lang="en-US" b="1" dirty="0">
                <a:latin typeface="Montserrat ExtraBold" pitchFamily="2" charset="77"/>
                <a:cs typeface="Rubik" pitchFamily="2" charset="-79"/>
              </a:rPr>
              <a:t>after-hours</a:t>
            </a:r>
            <a:r>
              <a:rPr lang="en-US" dirty="0">
                <a:latin typeface="Montserrat Medium" pitchFamily="2" charset="77"/>
                <a:cs typeface="Rubik" pitchFamily="2" charset="-79"/>
              </a:rPr>
              <a:t> version of any of the broad market ETFs… </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SPY for the S&amp;P 500</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QQQ for the Nasdaq</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DIA for the Dow </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IWM for the Russell 2000</a:t>
            </a:r>
          </a:p>
          <a:p>
            <a:pPr marL="0" indent="0">
              <a:buNone/>
            </a:pPr>
            <a:endParaRPr lang="en-US" dirty="0"/>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REVEALED: The Dark Ticker</a:t>
            </a:r>
            <a:endParaRPr lang="en-US" b="1" dirty="0">
              <a:solidFill>
                <a:schemeClr val="tx1">
                  <a:lumMod val="85000"/>
                  <a:lumOff val="15000"/>
                </a:schemeClr>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2" name="object 8">
            <a:extLst>
              <a:ext uri="{FF2B5EF4-FFF2-40B4-BE49-F238E27FC236}">
                <a16:creationId xmlns:a16="http://schemas.microsoft.com/office/drawing/2014/main" id="{C5128912-0B5F-825C-EDD7-79FE5D0DBFEA}"/>
              </a:ext>
            </a:extLst>
          </p:cNvPr>
          <p:cNvPicPr/>
          <p:nvPr/>
        </p:nvPicPr>
        <p:blipFill>
          <a:blip r:embed="rId2" cstate="screen">
            <a:extLst>
              <a:ext uri="{28A0092B-C50C-407E-A947-70E740481C1C}">
                <a14:useLocalDpi xmlns:a14="http://schemas.microsoft.com/office/drawing/2010/main"/>
              </a:ext>
            </a:extLst>
          </a:blip>
          <a:stretch>
            <a:fillRect/>
          </a:stretch>
        </p:blipFill>
        <p:spPr>
          <a:xfrm>
            <a:off x="6273209" y="1841676"/>
            <a:ext cx="5292718" cy="2954767"/>
          </a:xfrm>
          <a:prstGeom prst="rect">
            <a:avLst/>
          </a:prstGeom>
        </p:spPr>
      </p:pic>
    </p:spTree>
    <p:extLst>
      <p:ext uri="{BB962C8B-B14F-4D97-AF65-F5344CB8AC3E}">
        <p14:creationId xmlns:p14="http://schemas.microsoft.com/office/powerpoint/2010/main" val="19267632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C60C8D-BB24-C97B-6153-FE8F970296E0}"/>
              </a:ext>
            </a:extLst>
          </p:cNvPr>
          <p:cNvSpPr/>
          <p:nvPr/>
        </p:nvSpPr>
        <p:spPr>
          <a:xfrm>
            <a:off x="0" y="0"/>
            <a:ext cx="12192000" cy="9144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0"/>
              <a:noFill/>
              <a:effectLst>
                <a:outerShdw blurRad="38100" dist="25400" dir="5400000" algn="ctr" rotWithShape="0">
                  <a:srgbClr val="6E747A">
                    <a:alpha val="43000"/>
                  </a:srgbClr>
                </a:outerShdw>
              </a:effectLst>
            </a:endParaRPr>
          </a:p>
        </p:txBody>
      </p:sp>
      <p:sp>
        <p:nvSpPr>
          <p:cNvPr id="13" name="Title 1">
            <a:extLst>
              <a:ext uri="{FF2B5EF4-FFF2-40B4-BE49-F238E27FC236}">
                <a16:creationId xmlns:a16="http://schemas.microsoft.com/office/drawing/2014/main" id="{73EB56FC-46E1-9849-FBAC-85A674C1AC6E}"/>
              </a:ext>
            </a:extLst>
          </p:cNvPr>
          <p:cNvSpPr>
            <a:spLocks noGrp="1"/>
          </p:cNvSpPr>
          <p:nvPr>
            <p:ph type="title"/>
          </p:nvPr>
        </p:nvSpPr>
        <p:spPr>
          <a:xfrm>
            <a:off x="495611" y="305686"/>
            <a:ext cx="11425307" cy="388796"/>
          </a:xfrm>
        </p:spPr>
        <p:txBody>
          <a:bodyPr>
            <a:normAutofit fontScale="90000"/>
          </a:bodyPr>
          <a:lstStyle/>
          <a:p>
            <a:pPr algn="ctr"/>
            <a:r>
              <a:rPr lang="en-US" sz="3600" b="1" dirty="0">
                <a:solidFill>
                  <a:schemeClr val="bg1"/>
                </a:solidFill>
                <a:latin typeface="Montserrat Black" pitchFamily="2" charset="77"/>
                <a:cs typeface="Rubik" pitchFamily="2" charset="-79"/>
              </a:rPr>
              <a:t>Dark Ticker Symbols Behind Our Data</a:t>
            </a:r>
            <a:endParaRPr lang="en-US" sz="3600" b="1" dirty="0">
              <a:solidFill>
                <a:schemeClr val="bg1"/>
              </a:solidFill>
              <a:latin typeface="Montserrat Black" pitchFamily="2" charset="77"/>
            </a:endParaRPr>
          </a:p>
        </p:txBody>
      </p:sp>
      <p:sp>
        <p:nvSpPr>
          <p:cNvPr id="16" name="TextBox 15">
            <a:extLst>
              <a:ext uri="{FF2B5EF4-FFF2-40B4-BE49-F238E27FC236}">
                <a16:creationId xmlns:a16="http://schemas.microsoft.com/office/drawing/2014/main" id="{B362FD27-4880-6CC5-86D2-43F91668C193}"/>
              </a:ext>
            </a:extLst>
          </p:cNvPr>
          <p:cNvSpPr txBox="1"/>
          <p:nvPr/>
        </p:nvSpPr>
        <p:spPr>
          <a:xfrm>
            <a:off x="264725" y="1788553"/>
            <a:ext cx="6097772" cy="1107996"/>
          </a:xfrm>
          <a:prstGeom prst="rect">
            <a:avLst/>
          </a:prstGeom>
          <a:noFill/>
        </p:spPr>
        <p:txBody>
          <a:bodyPr wrap="square">
            <a:spAutoFit/>
          </a:bodyPr>
          <a:lstStyle/>
          <a:p>
            <a:pPr algn="ctr"/>
            <a:r>
              <a:rPr lang="en-US" sz="6600" b="1" dirty="0">
                <a:latin typeface="Montserrat ExtraBold" pitchFamily="2" charset="77"/>
              </a:rPr>
              <a:t>SPY</a:t>
            </a:r>
          </a:p>
        </p:txBody>
      </p:sp>
      <p:sp>
        <p:nvSpPr>
          <p:cNvPr id="2" name="TextBox 1">
            <a:extLst>
              <a:ext uri="{FF2B5EF4-FFF2-40B4-BE49-F238E27FC236}">
                <a16:creationId xmlns:a16="http://schemas.microsoft.com/office/drawing/2014/main" id="{F4986A2E-9077-267B-8843-0C0BA9A8DBE1}"/>
              </a:ext>
            </a:extLst>
          </p:cNvPr>
          <p:cNvSpPr txBox="1"/>
          <p:nvPr/>
        </p:nvSpPr>
        <p:spPr>
          <a:xfrm>
            <a:off x="5829503" y="1788553"/>
            <a:ext cx="6097772" cy="1107996"/>
          </a:xfrm>
          <a:prstGeom prst="rect">
            <a:avLst/>
          </a:prstGeom>
          <a:noFill/>
        </p:spPr>
        <p:txBody>
          <a:bodyPr wrap="square">
            <a:spAutoFit/>
          </a:bodyPr>
          <a:lstStyle/>
          <a:p>
            <a:pPr algn="ctr"/>
            <a:r>
              <a:rPr lang="en-US" sz="6600" b="1" dirty="0">
                <a:latin typeface="Montserrat ExtraBold" pitchFamily="2" charset="77"/>
              </a:rPr>
              <a:t>IWM</a:t>
            </a:r>
          </a:p>
        </p:txBody>
      </p:sp>
      <p:sp>
        <p:nvSpPr>
          <p:cNvPr id="3" name="TextBox 2">
            <a:extLst>
              <a:ext uri="{FF2B5EF4-FFF2-40B4-BE49-F238E27FC236}">
                <a16:creationId xmlns:a16="http://schemas.microsoft.com/office/drawing/2014/main" id="{ED27F8CB-BD17-FC25-9B0A-62C6BB991C44}"/>
              </a:ext>
            </a:extLst>
          </p:cNvPr>
          <p:cNvSpPr txBox="1"/>
          <p:nvPr/>
        </p:nvSpPr>
        <p:spPr>
          <a:xfrm>
            <a:off x="264725" y="3565101"/>
            <a:ext cx="6097772" cy="1107996"/>
          </a:xfrm>
          <a:prstGeom prst="rect">
            <a:avLst/>
          </a:prstGeom>
          <a:noFill/>
        </p:spPr>
        <p:txBody>
          <a:bodyPr wrap="square">
            <a:spAutoFit/>
          </a:bodyPr>
          <a:lstStyle/>
          <a:p>
            <a:pPr algn="ctr"/>
            <a:r>
              <a:rPr lang="en-US" sz="6600" b="1" dirty="0">
                <a:latin typeface="Montserrat ExtraBold" pitchFamily="2" charset="77"/>
              </a:rPr>
              <a:t>QQQ</a:t>
            </a:r>
          </a:p>
        </p:txBody>
      </p:sp>
      <p:sp>
        <p:nvSpPr>
          <p:cNvPr id="5" name="TextBox 4">
            <a:extLst>
              <a:ext uri="{FF2B5EF4-FFF2-40B4-BE49-F238E27FC236}">
                <a16:creationId xmlns:a16="http://schemas.microsoft.com/office/drawing/2014/main" id="{D58FB596-92BB-035B-991F-FA5DE97B02AF}"/>
              </a:ext>
            </a:extLst>
          </p:cNvPr>
          <p:cNvSpPr txBox="1"/>
          <p:nvPr/>
        </p:nvSpPr>
        <p:spPr>
          <a:xfrm>
            <a:off x="5607434" y="3565101"/>
            <a:ext cx="6097772" cy="1107996"/>
          </a:xfrm>
          <a:prstGeom prst="rect">
            <a:avLst/>
          </a:prstGeom>
          <a:noFill/>
        </p:spPr>
        <p:txBody>
          <a:bodyPr wrap="square">
            <a:spAutoFit/>
          </a:bodyPr>
          <a:lstStyle/>
          <a:p>
            <a:pPr algn="ctr"/>
            <a:r>
              <a:rPr lang="en-US" sz="6600" b="1" dirty="0">
                <a:latin typeface="Montserrat ExtraBold" pitchFamily="2" charset="77"/>
              </a:rPr>
              <a:t>DIA</a:t>
            </a:r>
          </a:p>
        </p:txBody>
      </p:sp>
    </p:spTree>
    <p:extLst>
      <p:ext uri="{BB962C8B-B14F-4D97-AF65-F5344CB8AC3E}">
        <p14:creationId xmlns:p14="http://schemas.microsoft.com/office/powerpoint/2010/main" val="3345325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9BEBA4-F595-3F70-6AFF-454973F9D279}"/>
              </a:ext>
            </a:extLst>
          </p:cNvPr>
          <p:cNvSpPr/>
          <p:nvPr/>
        </p:nvSpPr>
        <p:spPr>
          <a:xfrm>
            <a:off x="1681361" y="1754476"/>
            <a:ext cx="2199759" cy="4358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69363"/>
            <a:ext cx="5469927" cy="4444358"/>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Why do we call it the Dark Ticker? </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Exclusive special trading window from 4 to 4:15 p.m. everyday</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That’s right… you can trade it AFTER Closing Bell! </a:t>
            </a:r>
          </a:p>
          <a:p>
            <a:pPr marL="0" indent="0">
              <a:buNone/>
            </a:pPr>
            <a:endParaRPr lang="en-US" dirty="0"/>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Trade AFTER 4 p.m.!</a:t>
            </a:r>
            <a:endParaRPr lang="en-US" b="1" dirty="0">
              <a:solidFill>
                <a:schemeClr val="tx1">
                  <a:lumMod val="85000"/>
                  <a:lumOff val="15000"/>
                </a:schemeClr>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2" name="object 8">
            <a:extLst>
              <a:ext uri="{FF2B5EF4-FFF2-40B4-BE49-F238E27FC236}">
                <a16:creationId xmlns:a16="http://schemas.microsoft.com/office/drawing/2014/main" id="{C5128912-0B5F-825C-EDD7-79FE5D0DBFEA}"/>
              </a:ext>
            </a:extLst>
          </p:cNvPr>
          <p:cNvPicPr/>
          <p:nvPr/>
        </p:nvPicPr>
        <p:blipFill>
          <a:blip r:embed="rId3" cstate="screen">
            <a:extLst>
              <a:ext uri="{28A0092B-C50C-407E-A947-70E740481C1C}">
                <a14:useLocalDpi xmlns:a14="http://schemas.microsoft.com/office/drawing/2010/main"/>
              </a:ext>
            </a:extLst>
          </a:blip>
          <a:stretch>
            <a:fillRect/>
          </a:stretch>
        </p:blipFill>
        <p:spPr>
          <a:xfrm>
            <a:off x="6273209" y="1841676"/>
            <a:ext cx="5292718" cy="2954767"/>
          </a:xfrm>
          <a:prstGeom prst="rect">
            <a:avLst/>
          </a:prstGeom>
        </p:spPr>
      </p:pic>
    </p:spTree>
    <p:extLst>
      <p:ext uri="{BB962C8B-B14F-4D97-AF65-F5344CB8AC3E}">
        <p14:creationId xmlns:p14="http://schemas.microsoft.com/office/powerpoint/2010/main" val="2652764498"/>
      </p:ext>
    </p:extLst>
  </p:cSld>
  <p:clrMapOvr>
    <a:masterClrMapping/>
  </p:clrMapOvr>
  <p:extLst>
    <p:ext uri="{6950BFC3-D8DA-4A85-94F7-54DA5524770B}">
      <p188:commentRel xmlns:p188="http://schemas.microsoft.com/office/powerpoint/2018/8/main" r:id="rId2"/>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September 25</a:t>
            </a:r>
            <a:r>
              <a:rPr lang="en-US" sz="4400" b="1" baseline="30000" dirty="0">
                <a:solidFill>
                  <a:schemeClr val="tx1">
                    <a:lumMod val="85000"/>
                    <a:lumOff val="15000"/>
                  </a:schemeClr>
                </a:solidFill>
                <a:latin typeface="Montserrat ExtraBold" pitchFamily="2" charset="77"/>
                <a:cs typeface="Rubik" pitchFamily="2" charset="-79"/>
              </a:rPr>
              <a:t>th</a:t>
            </a:r>
            <a:r>
              <a:rPr lang="en-US" sz="4400" b="1" dirty="0">
                <a:solidFill>
                  <a:schemeClr val="tx1">
                    <a:lumMod val="85000"/>
                    <a:lumOff val="15000"/>
                  </a:schemeClr>
                </a:solidFill>
                <a:latin typeface="Montserrat ExtraBold" pitchFamily="2" charset="77"/>
                <a:cs typeface="Rubik" pitchFamily="2" charset="-79"/>
              </a:rPr>
              <a:t>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640840"/>
            <a:ext cx="10346726" cy="3906112"/>
          </a:xfrm>
        </p:spPr>
        <p:txBody>
          <a:bodyPr lIns="91440" tIns="91440" rIns="91440" bIns="91440">
            <a:normAutofit/>
          </a:bodyPr>
          <a:lstStyle/>
          <a:p>
            <a:pPr algn="l">
              <a:lnSpc>
                <a:spcPct val="100000"/>
              </a:lnSpc>
              <a:spcBef>
                <a:spcPts val="1600"/>
              </a:spcBef>
              <a:buClr>
                <a:schemeClr val="tx1">
                  <a:lumMod val="85000"/>
                  <a:lumOff val="15000"/>
                </a:schemeClr>
              </a:buClr>
            </a:pPr>
            <a:r>
              <a:rPr lang="en-US" dirty="0">
                <a:latin typeface="Montserrat Medium" pitchFamily="2" charset="77"/>
                <a:cs typeface="Rubik" pitchFamily="2" charset="-79"/>
              </a:rPr>
              <a:t>At 4:00 we sent an alert telling members we were watching the Russell 2000</a:t>
            </a:r>
          </a:p>
          <a:p>
            <a:pPr algn="l">
              <a:lnSpc>
                <a:spcPct val="100000"/>
              </a:lnSpc>
              <a:spcBef>
                <a:spcPts val="1600"/>
              </a:spcBef>
              <a:buClr>
                <a:schemeClr val="tx1">
                  <a:lumMod val="85000"/>
                  <a:lumOff val="15000"/>
                </a:schemeClr>
              </a:buClr>
            </a:pPr>
            <a:r>
              <a:rPr lang="en-US" dirty="0">
                <a:latin typeface="Montserrat Medium" pitchFamily="2" charset="77"/>
                <a:cs typeface="Rubik" pitchFamily="2" charset="-79"/>
              </a:rPr>
              <a:t>It closed down 1.4% (our trigger) </a:t>
            </a:r>
          </a:p>
          <a:p>
            <a:pPr algn="l">
              <a:lnSpc>
                <a:spcPct val="100000"/>
              </a:lnSpc>
              <a:spcBef>
                <a:spcPts val="1600"/>
              </a:spcBef>
              <a:buClr>
                <a:schemeClr val="tx1">
                  <a:lumMod val="85000"/>
                  <a:lumOff val="15000"/>
                </a:schemeClr>
              </a:buClr>
            </a:pPr>
            <a:r>
              <a:rPr lang="en-US" dirty="0">
                <a:latin typeface="Montserrat Medium" pitchFamily="2" charset="77"/>
                <a:cs typeface="Rubik" pitchFamily="2" charset="-79"/>
              </a:rPr>
              <a:t>We knew the data said we had the probability on our side</a:t>
            </a:r>
          </a:p>
          <a:p>
            <a:pPr algn="l">
              <a:lnSpc>
                <a:spcPct val="100000"/>
              </a:lnSpc>
              <a:spcBef>
                <a:spcPts val="1600"/>
              </a:spcBef>
              <a:buClr>
                <a:schemeClr val="tx1">
                  <a:lumMod val="85000"/>
                  <a:lumOff val="15000"/>
                </a:schemeClr>
              </a:buClr>
            </a:pPr>
            <a:r>
              <a:rPr lang="en-US" dirty="0">
                <a:latin typeface="Montserrat Medium" pitchFamily="2" charset="77"/>
                <a:cs typeface="Rubik" pitchFamily="2" charset="-79"/>
              </a:rPr>
              <a:t>So… we sent an alert giving our exact play on IWM</a:t>
            </a:r>
          </a:p>
          <a:p>
            <a:pPr algn="l">
              <a:lnSpc>
                <a:spcPct val="100000"/>
              </a:lnSpc>
              <a:spcBef>
                <a:spcPts val="1600"/>
              </a:spcBef>
              <a:buClr>
                <a:schemeClr val="tx1">
                  <a:lumMod val="85000"/>
                  <a:lumOff val="15000"/>
                </a:schemeClr>
              </a:buClr>
            </a:pPr>
            <a:endParaRPr lang="en-US" b="0" i="0" dirty="0">
              <a:solidFill>
                <a:srgbClr val="000000"/>
              </a:solidFill>
              <a:effectLst/>
              <a:highlight>
                <a:srgbClr val="FFFFFF"/>
              </a:highlight>
              <a:latin typeface="Montserrat Medium" pitchFamily="2" charset="77"/>
              <a:cs typeface="Rubik" pitchFamily="2" charset="-79"/>
            </a:endParaRPr>
          </a:p>
          <a:p>
            <a:pPr marL="0" indent="0" algn="l">
              <a:lnSpc>
                <a:spcPct val="100000"/>
              </a:lnSpc>
              <a:spcBef>
                <a:spcPts val="1600"/>
              </a:spcBef>
              <a:buClr>
                <a:srgbClr val="76B900"/>
              </a:buClr>
              <a:buNone/>
            </a:pPr>
            <a:endParaRPr lang="en-US" dirty="0">
              <a:latin typeface="Rubik" pitchFamily="2" charset="-79"/>
              <a:cs typeface="Rubik" pitchFamily="2" charset="-79"/>
            </a:endParaRPr>
          </a:p>
          <a:p>
            <a:pPr marL="0" indent="0">
              <a:spcBef>
                <a:spcPts val="1600"/>
              </a:spcBef>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865671817"/>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0CFB52-B891-27DF-B8B3-50047CD0799F}"/>
              </a:ext>
            </a:extLst>
          </p:cNvPr>
          <p:cNvSpPr txBox="1"/>
          <p:nvPr/>
        </p:nvSpPr>
        <p:spPr>
          <a:xfrm>
            <a:off x="1763486" y="744583"/>
            <a:ext cx="8934994" cy="4031873"/>
          </a:xfrm>
          <a:prstGeom prst="rect">
            <a:avLst/>
          </a:prstGeom>
          <a:noFill/>
        </p:spPr>
        <p:txBody>
          <a:bodyPr wrap="square" rtlCol="0">
            <a:spAutoFit/>
          </a:bodyPr>
          <a:lstStyle/>
          <a:p>
            <a:pPr algn="ctr"/>
            <a:r>
              <a:rPr lang="en-US" sz="7200" b="1" i="0" u="none" strike="noStrike" dirty="0">
                <a:solidFill>
                  <a:srgbClr val="000000"/>
                </a:solidFill>
                <a:effectLst/>
                <a:latin typeface="Aptos" panose="020B0004020202020204" pitchFamily="34" charset="0"/>
              </a:rPr>
              <a:t>Best… </a:t>
            </a:r>
            <a:r>
              <a:rPr lang="en-US" sz="7200" b="1" i="0" u="none" strike="noStrike" dirty="0" err="1">
                <a:solidFill>
                  <a:srgbClr val="000000"/>
                </a:solidFill>
                <a:effectLst/>
                <a:latin typeface="Aptos" panose="020B0004020202020204" pitchFamily="34" charset="0"/>
              </a:rPr>
              <a:t>F’n</a:t>
            </a:r>
            <a:r>
              <a:rPr lang="en-US" sz="7200" b="1" i="0" u="none" strike="noStrike" dirty="0">
                <a:solidFill>
                  <a:srgbClr val="000000"/>
                </a:solidFill>
                <a:effectLst/>
                <a:latin typeface="Aptos" panose="020B0004020202020204" pitchFamily="34" charset="0"/>
              </a:rPr>
              <a:t> Trade… EVER!!!</a:t>
            </a:r>
          </a:p>
          <a:p>
            <a:pPr marL="0" marR="0" algn="ctr">
              <a:spcBef>
                <a:spcPts val="0"/>
              </a:spcBef>
              <a:spcAft>
                <a:spcPts val="0"/>
              </a:spcAft>
            </a:pPr>
            <a:r>
              <a:rPr lang="en-US" sz="2800" b="1" i="0" u="none" strike="noStrike" dirty="0">
                <a:solidFill>
                  <a:srgbClr val="000000"/>
                </a:solidFill>
                <a:effectLst/>
                <a:latin typeface="Aptos" panose="020B0004020202020204" pitchFamily="34" charset="0"/>
              </a:rPr>
              <a:t>How We Achieved a 586% Total Return in 2024 Using Just One </a:t>
            </a:r>
            <a:r>
              <a:rPr lang="en-US" sz="2800" b="1" i="0" u="none" strike="noStrike" dirty="0">
                <a:effectLst/>
                <a:latin typeface="Aptos" panose="020B0004020202020204" pitchFamily="34" charset="0"/>
              </a:rPr>
              <a:t>Simple Ticker  </a:t>
            </a:r>
            <a:endParaRPr lang="en-US" sz="2800" b="0" i="0" u="none" strike="noStrike" dirty="0">
              <a:effectLst/>
              <a:latin typeface="Aptos" panose="020B0004020202020204" pitchFamily="34" charset="0"/>
            </a:endParaRPr>
          </a:p>
          <a:p>
            <a:pPr marL="0" marR="0" algn="ctr">
              <a:spcBef>
                <a:spcPts val="0"/>
              </a:spcBef>
              <a:spcAft>
                <a:spcPts val="0"/>
              </a:spcAft>
            </a:pPr>
            <a:r>
              <a:rPr lang="en-US" sz="2800" b="1" i="0" u="none" strike="noStrike" dirty="0">
                <a:solidFill>
                  <a:srgbClr val="000000"/>
                </a:solidFill>
                <a:effectLst/>
                <a:latin typeface="Aptos" panose="020B0004020202020204" pitchFamily="34" charset="0"/>
              </a:rPr>
              <a:t>“Since Last November, I’ve Turned $1200 into $31,452.” – Keith C.</a:t>
            </a:r>
            <a:endParaRPr lang="en-US" sz="2800" b="0" i="0" u="none" strike="noStrike" dirty="0">
              <a:solidFill>
                <a:srgbClr val="000000"/>
              </a:solidFill>
              <a:effectLst/>
              <a:latin typeface="Aptos" panose="020B0004020202020204" pitchFamily="34" charset="0"/>
            </a:endParaRPr>
          </a:p>
        </p:txBody>
      </p:sp>
    </p:spTree>
    <p:extLst>
      <p:ext uri="{BB962C8B-B14F-4D97-AF65-F5344CB8AC3E}">
        <p14:creationId xmlns:p14="http://schemas.microsoft.com/office/powerpoint/2010/main" val="144851223"/>
      </p:ext>
    </p:extLst>
  </p:cSld>
  <p:clrMapOvr>
    <a:masterClrMapping/>
  </p:clrMapOvr>
  <p:extLst>
    <p:ext uri="{6950BFC3-D8DA-4A85-94F7-54DA5524770B}">
      <p188:commentRel xmlns:p188="http://schemas.microsoft.com/office/powerpoint/2018/8/main" r:id="rId2"/>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The Next Morning…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456660"/>
            <a:ext cx="10725762" cy="3155346"/>
          </a:xfrm>
        </p:spPr>
        <p:txBody>
          <a:bodyPr lIns="91440" tIns="91440" rIns="91440" bIns="91440">
            <a:normAutofit/>
          </a:bodyPr>
          <a:lstStyle/>
          <a:p>
            <a:pPr marL="0" indent="0" algn="l">
              <a:lnSpc>
                <a:spcPct val="100000"/>
              </a:lnSpc>
              <a:spcBef>
                <a:spcPts val="2800"/>
              </a:spcBef>
              <a:buClr>
                <a:schemeClr val="tx1">
                  <a:lumMod val="85000"/>
                  <a:lumOff val="15000"/>
                </a:schemeClr>
              </a:buClr>
              <a:buNone/>
            </a:pPr>
            <a:r>
              <a:rPr lang="en-US" b="0" i="0" dirty="0">
                <a:solidFill>
                  <a:srgbClr val="000000"/>
                </a:solidFill>
                <a:effectLst/>
                <a:highlight>
                  <a:srgbClr val="FFFFFF"/>
                </a:highlight>
                <a:latin typeface="Montserrat Medium" pitchFamily="2" charset="77"/>
                <a:cs typeface="Rubik" pitchFamily="2" charset="-79"/>
              </a:rPr>
              <a:t>Just as expected… the Russel rose the very next day</a:t>
            </a:r>
          </a:p>
          <a:p>
            <a:pPr marL="0" indent="0" algn="l">
              <a:lnSpc>
                <a:spcPct val="100000"/>
              </a:lnSpc>
              <a:spcBef>
                <a:spcPts val="2800"/>
              </a:spcBef>
              <a:buClr>
                <a:schemeClr val="tx1">
                  <a:lumMod val="85000"/>
                  <a:lumOff val="15000"/>
                </a:schemeClr>
              </a:buClr>
              <a:buNone/>
            </a:pPr>
            <a:r>
              <a:rPr lang="en-US" dirty="0">
                <a:solidFill>
                  <a:srgbClr val="000000"/>
                </a:solidFill>
                <a:highlight>
                  <a:srgbClr val="FFFFFF"/>
                </a:highlight>
                <a:latin typeface="Montserrat Medium" pitchFamily="2" charset="77"/>
                <a:cs typeface="Rubik" pitchFamily="2" charset="-79"/>
              </a:rPr>
              <a:t>Our play was good for </a:t>
            </a:r>
            <a:r>
              <a:rPr lang="en-US" b="0" i="0" dirty="0">
                <a:solidFill>
                  <a:srgbClr val="000000"/>
                </a:solidFill>
                <a:effectLst/>
                <a:highlight>
                  <a:srgbClr val="FFFFFF"/>
                </a:highlight>
                <a:latin typeface="Montserrat Medium" pitchFamily="2" charset="77"/>
                <a:cs typeface="Rubik" pitchFamily="2" charset="-79"/>
              </a:rPr>
              <a:t>114% Overnight! </a:t>
            </a:r>
          </a:p>
          <a:p>
            <a:pPr marL="0" indent="0" algn="l">
              <a:lnSpc>
                <a:spcPct val="100000"/>
              </a:lnSpc>
              <a:spcBef>
                <a:spcPts val="2800"/>
              </a:spcBef>
              <a:buClr>
                <a:schemeClr val="tx1">
                  <a:lumMod val="85000"/>
                  <a:lumOff val="15000"/>
                </a:schemeClr>
              </a:buClr>
              <a:buNone/>
            </a:pPr>
            <a:r>
              <a:rPr lang="en-US" dirty="0">
                <a:solidFill>
                  <a:srgbClr val="000000"/>
                </a:solidFill>
                <a:highlight>
                  <a:srgbClr val="FFFFFF"/>
                </a:highlight>
                <a:latin typeface="Montserrat Medium" pitchFamily="2" charset="77"/>
                <a:cs typeface="Rubik" pitchFamily="2" charset="-79"/>
              </a:rPr>
              <a:t>4 pm September 25</a:t>
            </a:r>
            <a:r>
              <a:rPr lang="en-US" baseline="30000" dirty="0">
                <a:solidFill>
                  <a:srgbClr val="000000"/>
                </a:solidFill>
                <a:highlight>
                  <a:srgbClr val="FFFFFF"/>
                </a:highlight>
                <a:latin typeface="Montserrat Medium" pitchFamily="2" charset="77"/>
                <a:cs typeface="Rubik" pitchFamily="2" charset="-79"/>
              </a:rPr>
              <a:t>th</a:t>
            </a:r>
            <a:r>
              <a:rPr lang="en-US" dirty="0">
                <a:solidFill>
                  <a:srgbClr val="000000"/>
                </a:solidFill>
                <a:highlight>
                  <a:srgbClr val="FFFFFF"/>
                </a:highlight>
                <a:latin typeface="Montserrat Medium" pitchFamily="2" charset="77"/>
                <a:cs typeface="Rubik" pitchFamily="2" charset="-79"/>
              </a:rPr>
              <a:t> - September 26</a:t>
            </a:r>
            <a:r>
              <a:rPr lang="en-US" baseline="30000" dirty="0">
                <a:solidFill>
                  <a:srgbClr val="000000"/>
                </a:solidFill>
                <a:highlight>
                  <a:srgbClr val="FFFFFF"/>
                </a:highlight>
                <a:latin typeface="Montserrat Medium" pitchFamily="2" charset="77"/>
                <a:cs typeface="Rubik" pitchFamily="2" charset="-79"/>
              </a:rPr>
              <a:t>th</a:t>
            </a:r>
            <a:r>
              <a:rPr lang="en-US" dirty="0">
                <a:solidFill>
                  <a:srgbClr val="000000"/>
                </a:solidFill>
                <a:highlight>
                  <a:srgbClr val="FFFFFF"/>
                </a:highlight>
                <a:latin typeface="Montserrat Medium" pitchFamily="2" charset="77"/>
                <a:cs typeface="Rubik" pitchFamily="2" charset="-79"/>
              </a:rPr>
              <a:t> </a:t>
            </a:r>
            <a:endParaRPr lang="en-US" b="0" i="0" dirty="0">
              <a:solidFill>
                <a:srgbClr val="000000"/>
              </a:solidFill>
              <a:effectLst/>
              <a:highlight>
                <a:srgbClr val="FFFFFF"/>
              </a:highlight>
              <a:latin typeface="Montserrat Medium" pitchFamily="2" charset="77"/>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4" name="Picture 3">
            <a:extLst>
              <a:ext uri="{FF2B5EF4-FFF2-40B4-BE49-F238E27FC236}">
                <a16:creationId xmlns:a16="http://schemas.microsoft.com/office/drawing/2014/main" id="{6CAEA395-037A-49EB-5A15-15A17DD643BF}"/>
              </a:ext>
            </a:extLst>
          </p:cNvPr>
          <p:cNvPicPr>
            <a:picLocks noChangeAspect="1"/>
          </p:cNvPicPr>
          <p:nvPr/>
        </p:nvPicPr>
        <p:blipFill>
          <a:blip r:embed="rId4"/>
          <a:stretch>
            <a:fillRect/>
          </a:stretch>
        </p:blipFill>
        <p:spPr>
          <a:xfrm>
            <a:off x="194100" y="3695700"/>
            <a:ext cx="5689774" cy="2862667"/>
          </a:xfrm>
          <a:prstGeom prst="rect">
            <a:avLst/>
          </a:prstGeom>
        </p:spPr>
      </p:pic>
      <p:pic>
        <p:nvPicPr>
          <p:cNvPr id="3" name="Picture 2">
            <a:extLst>
              <a:ext uri="{FF2B5EF4-FFF2-40B4-BE49-F238E27FC236}">
                <a16:creationId xmlns:a16="http://schemas.microsoft.com/office/drawing/2014/main" id="{54F5099D-477D-DED7-F0DB-A1F74A6D9E16}"/>
              </a:ext>
            </a:extLst>
          </p:cNvPr>
          <p:cNvPicPr>
            <a:picLocks noChangeAspect="1"/>
          </p:cNvPicPr>
          <p:nvPr/>
        </p:nvPicPr>
        <p:blipFill>
          <a:blip r:embed="rId5"/>
          <a:stretch>
            <a:fillRect/>
          </a:stretch>
        </p:blipFill>
        <p:spPr>
          <a:xfrm>
            <a:off x="5891602" y="3454637"/>
            <a:ext cx="5674324" cy="3403363"/>
          </a:xfrm>
          <a:prstGeom prst="rect">
            <a:avLst/>
          </a:prstGeom>
        </p:spPr>
      </p:pic>
    </p:spTree>
    <p:extLst>
      <p:ext uri="{BB962C8B-B14F-4D97-AF65-F5344CB8AC3E}">
        <p14:creationId xmlns:p14="http://schemas.microsoft.com/office/powerpoint/2010/main" val="141125441"/>
      </p:ext>
    </p:extLst>
  </p:cSld>
  <p:clrMapOvr>
    <a:masterClrMapping/>
  </p:clrMapOvr>
  <p:extLst>
    <p:ext uri="{6950BFC3-D8DA-4A85-94F7-54DA5524770B}">
      <p188:commentRel xmlns:p188="http://schemas.microsoft.com/office/powerpoint/2018/8/main" r:id="rId3"/>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fontScale="90000"/>
          </a:bodyPr>
          <a:lstStyle/>
          <a:p>
            <a:r>
              <a:rPr lang="en-US" sz="4400" b="1" dirty="0">
                <a:solidFill>
                  <a:schemeClr val="tx1">
                    <a:lumMod val="85000"/>
                    <a:lumOff val="15000"/>
                  </a:schemeClr>
                </a:solidFill>
                <a:latin typeface="Montserrat ExtraBold" pitchFamily="2" charset="77"/>
                <a:cs typeface="Rubik" pitchFamily="2" charset="-79"/>
              </a:rPr>
              <a:t>Members Reported Overnight Doubles!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640840"/>
            <a:ext cx="10346726" cy="3906112"/>
          </a:xfrm>
        </p:spPr>
        <p:txBody>
          <a:bodyPr lIns="91440" tIns="91440" rIns="91440" bIns="91440">
            <a:normAutofit/>
          </a:bodyPr>
          <a:lstStyle/>
          <a:p>
            <a:pPr algn="l">
              <a:lnSpc>
                <a:spcPct val="100000"/>
              </a:lnSpc>
              <a:spcBef>
                <a:spcPts val="1600"/>
              </a:spcBef>
              <a:buClr>
                <a:schemeClr val="tx1">
                  <a:lumMod val="85000"/>
                  <a:lumOff val="15000"/>
                </a:schemeClr>
              </a:buClr>
            </a:pPr>
            <a:r>
              <a:rPr lang="en-US" dirty="0">
                <a:latin typeface="Montserrat Medium" pitchFamily="2" charset="77"/>
                <a:cs typeface="Rubik" pitchFamily="2" charset="-79"/>
              </a:rPr>
              <a:t>Bill </a:t>
            </a:r>
            <a:r>
              <a:rPr lang="en-US" b="1" dirty="0">
                <a:latin typeface="Montserrat Medium" pitchFamily="2" charset="77"/>
                <a:cs typeface="Rubik" pitchFamily="2" charset="-79"/>
              </a:rPr>
              <a:t>made 119%... </a:t>
            </a:r>
            <a:r>
              <a:rPr lang="en-US" dirty="0">
                <a:latin typeface="Montserrat Medium" pitchFamily="2" charset="77"/>
                <a:cs typeface="Rubik" pitchFamily="2" charset="-79"/>
              </a:rPr>
              <a:t>And the trade saved his September! </a:t>
            </a:r>
          </a:p>
          <a:p>
            <a:pPr algn="l">
              <a:lnSpc>
                <a:spcPct val="100000"/>
              </a:lnSpc>
              <a:spcBef>
                <a:spcPts val="1600"/>
              </a:spcBef>
              <a:buClr>
                <a:schemeClr val="tx1">
                  <a:lumMod val="85000"/>
                  <a:lumOff val="15000"/>
                </a:schemeClr>
              </a:buClr>
            </a:pPr>
            <a:r>
              <a:rPr lang="en-US" b="0" i="0" dirty="0">
                <a:solidFill>
                  <a:srgbClr val="000000"/>
                </a:solidFill>
                <a:effectLst/>
                <a:highlight>
                  <a:srgbClr val="FFFFFF"/>
                </a:highlight>
                <a:latin typeface="Montserrat Medium" pitchFamily="2" charset="77"/>
                <a:cs typeface="Rubik" pitchFamily="2" charset="-79"/>
              </a:rPr>
              <a:t>Coach Rogers made </a:t>
            </a:r>
            <a:r>
              <a:rPr lang="en-US" b="1" i="0" dirty="0">
                <a:solidFill>
                  <a:srgbClr val="000000"/>
                </a:solidFill>
                <a:effectLst/>
                <a:highlight>
                  <a:srgbClr val="FFFFFF"/>
                </a:highlight>
                <a:latin typeface="Montserrat Medium" pitchFamily="2" charset="77"/>
                <a:cs typeface="Rubik" pitchFamily="2" charset="-79"/>
              </a:rPr>
              <a:t>over $10,000 </a:t>
            </a:r>
            <a:r>
              <a:rPr lang="en-US" b="0" i="0" dirty="0">
                <a:solidFill>
                  <a:srgbClr val="000000"/>
                </a:solidFill>
                <a:effectLst/>
                <a:highlight>
                  <a:srgbClr val="FFFFFF"/>
                </a:highlight>
                <a:latin typeface="Montserrat Medium" pitchFamily="2" charset="77"/>
                <a:cs typeface="Rubik" pitchFamily="2" charset="-79"/>
              </a:rPr>
              <a:t>on that ONE trade! </a:t>
            </a:r>
          </a:p>
          <a:p>
            <a:pPr algn="l">
              <a:lnSpc>
                <a:spcPct val="100000"/>
              </a:lnSpc>
              <a:spcBef>
                <a:spcPts val="1600"/>
              </a:spcBef>
              <a:buClr>
                <a:schemeClr val="tx1">
                  <a:lumMod val="85000"/>
                  <a:lumOff val="15000"/>
                </a:schemeClr>
              </a:buClr>
            </a:pPr>
            <a:r>
              <a:rPr lang="en-US" dirty="0">
                <a:solidFill>
                  <a:srgbClr val="000000"/>
                </a:solidFill>
                <a:highlight>
                  <a:srgbClr val="FFFFFF"/>
                </a:highlight>
                <a:latin typeface="Montserrat Medium" pitchFamily="2" charset="77"/>
                <a:cs typeface="Rubik" pitchFamily="2" charset="-79"/>
              </a:rPr>
              <a:t>Thom made 112%</a:t>
            </a:r>
          </a:p>
          <a:p>
            <a:pPr algn="l">
              <a:lnSpc>
                <a:spcPct val="100000"/>
              </a:lnSpc>
              <a:spcBef>
                <a:spcPts val="1600"/>
              </a:spcBef>
              <a:buClr>
                <a:schemeClr val="tx1">
                  <a:lumMod val="85000"/>
                  <a:lumOff val="15000"/>
                </a:schemeClr>
              </a:buClr>
            </a:pPr>
            <a:r>
              <a:rPr lang="en-US" dirty="0">
                <a:solidFill>
                  <a:srgbClr val="000000"/>
                </a:solidFill>
                <a:highlight>
                  <a:srgbClr val="FFFFFF"/>
                </a:highlight>
                <a:latin typeface="Montserrat Medium" pitchFamily="2" charset="77"/>
                <a:cs typeface="Rubik" pitchFamily="2" charset="-79"/>
              </a:rPr>
              <a:t>Willy made $3,500</a:t>
            </a:r>
          </a:p>
          <a:p>
            <a:pPr algn="l">
              <a:lnSpc>
                <a:spcPct val="100000"/>
              </a:lnSpc>
              <a:spcBef>
                <a:spcPts val="1600"/>
              </a:spcBef>
              <a:buClr>
                <a:schemeClr val="tx1">
                  <a:lumMod val="85000"/>
                  <a:lumOff val="15000"/>
                </a:schemeClr>
              </a:buClr>
            </a:pPr>
            <a:r>
              <a:rPr lang="en-US" dirty="0">
                <a:solidFill>
                  <a:srgbClr val="000000"/>
                </a:solidFill>
                <a:highlight>
                  <a:srgbClr val="FFFFFF"/>
                </a:highlight>
                <a:latin typeface="Montserrat Medium" pitchFamily="2" charset="77"/>
                <a:cs typeface="Rubik" pitchFamily="2" charset="-79"/>
              </a:rPr>
              <a:t>Donald made 166%</a:t>
            </a:r>
          </a:p>
          <a:p>
            <a:pPr algn="l">
              <a:lnSpc>
                <a:spcPct val="100000"/>
              </a:lnSpc>
              <a:spcBef>
                <a:spcPts val="1600"/>
              </a:spcBef>
              <a:buClr>
                <a:schemeClr val="tx1">
                  <a:lumMod val="85000"/>
                  <a:lumOff val="15000"/>
                </a:schemeClr>
              </a:buClr>
            </a:pPr>
            <a:r>
              <a:rPr lang="en-US" dirty="0">
                <a:solidFill>
                  <a:srgbClr val="000000"/>
                </a:solidFill>
                <a:highlight>
                  <a:srgbClr val="FFFFFF"/>
                </a:highlight>
                <a:latin typeface="Montserrat Medium" pitchFamily="2" charset="77"/>
                <a:cs typeface="Rubik" pitchFamily="2" charset="-79"/>
              </a:rPr>
              <a:t>And one member made 330% on that trade! </a:t>
            </a:r>
          </a:p>
          <a:p>
            <a:pPr algn="l">
              <a:lnSpc>
                <a:spcPct val="100000"/>
              </a:lnSpc>
              <a:spcBef>
                <a:spcPts val="1600"/>
              </a:spcBef>
              <a:buClr>
                <a:schemeClr val="tx1">
                  <a:lumMod val="85000"/>
                  <a:lumOff val="15000"/>
                </a:schemeClr>
              </a:buClr>
            </a:pPr>
            <a:endParaRPr lang="en-US" dirty="0">
              <a:solidFill>
                <a:srgbClr val="000000"/>
              </a:solidFill>
              <a:highlight>
                <a:srgbClr val="FFFFFF"/>
              </a:highlight>
              <a:latin typeface="Montserrat Medium" pitchFamily="2" charset="77"/>
              <a:cs typeface="Rubik" pitchFamily="2" charset="-79"/>
            </a:endParaRPr>
          </a:p>
          <a:p>
            <a:pPr algn="l">
              <a:lnSpc>
                <a:spcPct val="100000"/>
              </a:lnSpc>
              <a:spcBef>
                <a:spcPts val="1600"/>
              </a:spcBef>
              <a:buClr>
                <a:schemeClr val="tx1">
                  <a:lumMod val="85000"/>
                  <a:lumOff val="15000"/>
                </a:schemeClr>
              </a:buClr>
            </a:pPr>
            <a:endParaRPr lang="en-US" b="0" i="0" dirty="0">
              <a:solidFill>
                <a:srgbClr val="000000"/>
              </a:solidFill>
              <a:effectLst/>
              <a:highlight>
                <a:srgbClr val="FFFFFF"/>
              </a:highlight>
              <a:latin typeface="Montserrat Medium" pitchFamily="2" charset="77"/>
              <a:cs typeface="Rubik" pitchFamily="2" charset="-79"/>
            </a:endParaRPr>
          </a:p>
          <a:p>
            <a:pPr marL="0" indent="0" algn="l">
              <a:lnSpc>
                <a:spcPct val="100000"/>
              </a:lnSpc>
              <a:spcBef>
                <a:spcPts val="1600"/>
              </a:spcBef>
              <a:buClr>
                <a:srgbClr val="76B900"/>
              </a:buClr>
              <a:buNone/>
            </a:pPr>
            <a:endParaRPr lang="en-US" dirty="0">
              <a:latin typeface="Rubik" pitchFamily="2" charset="-79"/>
              <a:cs typeface="Rubik" pitchFamily="2" charset="-79"/>
            </a:endParaRPr>
          </a:p>
          <a:p>
            <a:pPr marL="0" indent="0">
              <a:spcBef>
                <a:spcPts val="1600"/>
              </a:spcBef>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2757613435"/>
      </p:ext>
    </p:extLst>
  </p:cSld>
  <p:clrMapOvr>
    <a:masterClrMapping/>
  </p:clrMapOvr>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F2A6F2-69AD-D466-C79C-914AE012480A}"/>
              </a:ext>
            </a:extLst>
          </p:cNvPr>
          <p:cNvPicPr>
            <a:picLocks noChangeAspect="1"/>
          </p:cNvPicPr>
          <p:nvPr/>
        </p:nvPicPr>
        <p:blipFill>
          <a:blip r:embed="rId3"/>
          <a:stretch>
            <a:fillRect/>
          </a:stretch>
        </p:blipFill>
        <p:spPr>
          <a:xfrm>
            <a:off x="-80454" y="4574374"/>
            <a:ext cx="7005536" cy="1075107"/>
          </a:xfrm>
          <a:prstGeom prst="rect">
            <a:avLst/>
          </a:prstGeom>
        </p:spPr>
      </p:pic>
      <p:pic>
        <p:nvPicPr>
          <p:cNvPr id="6" name="Picture 5">
            <a:extLst>
              <a:ext uri="{FF2B5EF4-FFF2-40B4-BE49-F238E27FC236}">
                <a16:creationId xmlns:a16="http://schemas.microsoft.com/office/drawing/2014/main" id="{1006EA27-A04D-1982-DDB0-60E2F236AE1C}"/>
              </a:ext>
            </a:extLst>
          </p:cNvPr>
          <p:cNvPicPr>
            <a:picLocks noChangeAspect="1"/>
          </p:cNvPicPr>
          <p:nvPr/>
        </p:nvPicPr>
        <p:blipFill>
          <a:blip r:embed="rId4"/>
          <a:stretch>
            <a:fillRect/>
          </a:stretch>
        </p:blipFill>
        <p:spPr>
          <a:xfrm>
            <a:off x="5026158" y="2078776"/>
            <a:ext cx="7005536" cy="1237036"/>
          </a:xfrm>
          <a:prstGeom prst="rect">
            <a:avLst/>
          </a:prstGeom>
        </p:spPr>
      </p:pic>
      <p:pic>
        <p:nvPicPr>
          <p:cNvPr id="7" name="Picture 6">
            <a:extLst>
              <a:ext uri="{FF2B5EF4-FFF2-40B4-BE49-F238E27FC236}">
                <a16:creationId xmlns:a16="http://schemas.microsoft.com/office/drawing/2014/main" id="{A9AC8A95-F1C1-5627-F7F7-6F3B1B7D6507}"/>
              </a:ext>
            </a:extLst>
          </p:cNvPr>
          <p:cNvPicPr>
            <a:picLocks noChangeAspect="1"/>
          </p:cNvPicPr>
          <p:nvPr/>
        </p:nvPicPr>
        <p:blipFill>
          <a:blip r:embed="rId5"/>
          <a:stretch>
            <a:fillRect/>
          </a:stretch>
        </p:blipFill>
        <p:spPr>
          <a:xfrm>
            <a:off x="4511637" y="3668785"/>
            <a:ext cx="7772400" cy="2021170"/>
          </a:xfrm>
          <a:prstGeom prst="rect">
            <a:avLst/>
          </a:prstGeom>
        </p:spPr>
      </p:pic>
      <p:pic>
        <p:nvPicPr>
          <p:cNvPr id="10" name="Picture 9">
            <a:extLst>
              <a:ext uri="{FF2B5EF4-FFF2-40B4-BE49-F238E27FC236}">
                <a16:creationId xmlns:a16="http://schemas.microsoft.com/office/drawing/2014/main" id="{6EA31187-D4E9-62DB-72E4-E75458B8D92E}"/>
              </a:ext>
            </a:extLst>
          </p:cNvPr>
          <p:cNvPicPr>
            <a:picLocks noChangeAspect="1"/>
          </p:cNvPicPr>
          <p:nvPr/>
        </p:nvPicPr>
        <p:blipFill>
          <a:blip r:embed="rId6"/>
          <a:stretch>
            <a:fillRect/>
          </a:stretch>
        </p:blipFill>
        <p:spPr>
          <a:xfrm>
            <a:off x="2167446" y="-95160"/>
            <a:ext cx="7772400" cy="2013378"/>
          </a:xfrm>
          <a:prstGeom prst="rect">
            <a:avLst/>
          </a:prstGeom>
        </p:spPr>
      </p:pic>
      <p:pic>
        <p:nvPicPr>
          <p:cNvPr id="12" name="Picture 11">
            <a:extLst>
              <a:ext uri="{FF2B5EF4-FFF2-40B4-BE49-F238E27FC236}">
                <a16:creationId xmlns:a16="http://schemas.microsoft.com/office/drawing/2014/main" id="{BF2AF89A-4C79-7281-B50B-DBEE7589255E}"/>
              </a:ext>
            </a:extLst>
          </p:cNvPr>
          <p:cNvPicPr>
            <a:picLocks noChangeAspect="1"/>
          </p:cNvPicPr>
          <p:nvPr/>
        </p:nvPicPr>
        <p:blipFill>
          <a:blip r:embed="rId7"/>
          <a:stretch>
            <a:fillRect/>
          </a:stretch>
        </p:blipFill>
        <p:spPr>
          <a:xfrm>
            <a:off x="-80454" y="1739723"/>
            <a:ext cx="4495800" cy="2435648"/>
          </a:xfrm>
          <a:prstGeom prst="rect">
            <a:avLst/>
          </a:prstGeom>
        </p:spPr>
      </p:pic>
    </p:spTree>
    <p:extLst>
      <p:ext uri="{BB962C8B-B14F-4D97-AF65-F5344CB8AC3E}">
        <p14:creationId xmlns:p14="http://schemas.microsoft.com/office/powerpoint/2010/main" val="3245013099"/>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June 24</a:t>
            </a:r>
            <a:r>
              <a:rPr lang="en-US" sz="4400" b="1" baseline="30000" dirty="0">
                <a:solidFill>
                  <a:schemeClr val="tx1">
                    <a:lumMod val="85000"/>
                    <a:lumOff val="15000"/>
                  </a:schemeClr>
                </a:solidFill>
                <a:latin typeface="Montserrat ExtraBold" pitchFamily="2" charset="77"/>
                <a:cs typeface="Rubik" pitchFamily="2" charset="-79"/>
              </a:rPr>
              <a:t>th</a:t>
            </a:r>
            <a:r>
              <a:rPr lang="en-US" sz="4400" b="1" dirty="0">
                <a:solidFill>
                  <a:schemeClr val="tx1">
                    <a:lumMod val="85000"/>
                    <a:lumOff val="15000"/>
                  </a:schemeClr>
                </a:solidFill>
                <a:latin typeface="Montserrat ExtraBold" pitchFamily="2" charset="77"/>
                <a:cs typeface="Rubik" pitchFamily="2" charset="-79"/>
              </a:rPr>
              <a:t> QQQ</a:t>
            </a:r>
            <a:endParaRPr lang="en-US" b="1" dirty="0">
              <a:solidFill>
                <a:schemeClr val="tx1">
                  <a:lumMod val="85000"/>
                  <a:lumOff val="15000"/>
                </a:schemeClr>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3" name="TextBox 2">
            <a:extLst>
              <a:ext uri="{FF2B5EF4-FFF2-40B4-BE49-F238E27FC236}">
                <a16:creationId xmlns:a16="http://schemas.microsoft.com/office/drawing/2014/main" id="{2317F0D6-5BF1-1465-F8C7-968CC8C6DD3C}"/>
              </a:ext>
            </a:extLst>
          </p:cNvPr>
          <p:cNvSpPr txBox="1"/>
          <p:nvPr/>
        </p:nvSpPr>
        <p:spPr>
          <a:xfrm>
            <a:off x="626074" y="1693214"/>
            <a:ext cx="10939851" cy="4703852"/>
          </a:xfrm>
          <a:prstGeom prst="rect">
            <a:avLst/>
          </a:prstGeom>
          <a:noFill/>
        </p:spPr>
        <p:txBody>
          <a:bodyPr wrap="square">
            <a:spAutoFit/>
          </a:bodyPr>
          <a:lstStyle/>
          <a:p>
            <a:pPr marL="228600" indent="-160020" algn="l">
              <a:lnSpc>
                <a:spcPct val="100000"/>
              </a:lnSpc>
              <a:spcBef>
                <a:spcPts val="2200"/>
              </a:spcBef>
              <a:buClr>
                <a:schemeClr val="tx1"/>
              </a:buClr>
              <a:buFont typeface="Arial" panose="020B0604020202020204" pitchFamily="34" charset="0"/>
              <a:buChar char="•"/>
            </a:pPr>
            <a:r>
              <a:rPr lang="en-US" sz="2600" dirty="0">
                <a:latin typeface="Montserrat" pitchFamily="2" charset="77"/>
                <a:cs typeface="Rubik" pitchFamily="2" charset="-79"/>
              </a:rPr>
              <a:t>The same thing happened in June with the Nasdaq </a:t>
            </a:r>
          </a:p>
          <a:p>
            <a:pPr marL="228600" indent="-160020" algn="l">
              <a:lnSpc>
                <a:spcPct val="100000"/>
              </a:lnSpc>
              <a:spcBef>
                <a:spcPts val="2200"/>
              </a:spcBef>
              <a:buClr>
                <a:schemeClr val="tx1"/>
              </a:buClr>
              <a:buFont typeface="Arial" panose="020B0604020202020204" pitchFamily="34" charset="0"/>
              <a:buChar char="•"/>
            </a:pPr>
            <a:r>
              <a:rPr lang="en-US" sz="2600" dirty="0">
                <a:latin typeface="Montserrat" pitchFamily="2" charset="77"/>
                <a:cs typeface="Rubik" pitchFamily="2" charset="-79"/>
              </a:rPr>
              <a:t>It hit our 1% trigger, and we sent our alert out at 4:00 telling our members to get ready for a Dark Ticker Trade</a:t>
            </a:r>
          </a:p>
          <a:p>
            <a:pPr marL="228600" indent="-160020" algn="l">
              <a:lnSpc>
                <a:spcPct val="100000"/>
              </a:lnSpc>
              <a:spcBef>
                <a:spcPts val="2200"/>
              </a:spcBef>
              <a:buClr>
                <a:schemeClr val="tx1"/>
              </a:buClr>
              <a:buFont typeface="Arial" panose="020B0604020202020204" pitchFamily="34" charset="0"/>
              <a:buChar char="•"/>
            </a:pPr>
            <a:r>
              <a:rPr lang="en-US" sz="2600" dirty="0">
                <a:latin typeface="Montserrat" pitchFamily="2" charset="77"/>
                <a:cs typeface="Rubik" pitchFamily="2" charset="-79"/>
              </a:rPr>
              <a:t>Sure enough… it closed down 1.1%</a:t>
            </a:r>
          </a:p>
          <a:p>
            <a:pPr marL="228600" indent="-160020" algn="l">
              <a:lnSpc>
                <a:spcPct val="100000"/>
              </a:lnSpc>
              <a:spcBef>
                <a:spcPts val="2200"/>
              </a:spcBef>
              <a:buClr>
                <a:schemeClr val="tx1"/>
              </a:buClr>
              <a:buFont typeface="Arial" panose="020B0604020202020204" pitchFamily="34" charset="0"/>
              <a:buChar char="•"/>
            </a:pPr>
            <a:r>
              <a:rPr lang="en-US" sz="2600" dirty="0">
                <a:latin typeface="Montserrat" pitchFamily="2" charset="77"/>
                <a:cs typeface="Rubik" pitchFamily="2" charset="-79"/>
              </a:rPr>
              <a:t>That was the all clear… we sent our instructions to our small group to buy their Dark Ticker by 4:15 pm</a:t>
            </a:r>
          </a:p>
          <a:p>
            <a:pPr marL="228600" indent="-160020" algn="l">
              <a:lnSpc>
                <a:spcPct val="100000"/>
              </a:lnSpc>
              <a:spcBef>
                <a:spcPts val="2200"/>
              </a:spcBef>
              <a:buClr>
                <a:schemeClr val="tx1"/>
              </a:buClr>
              <a:buFont typeface="Arial" panose="020B0604020202020204" pitchFamily="34" charset="0"/>
              <a:buChar char="•"/>
            </a:pPr>
            <a:endParaRPr lang="en-US" sz="2600" dirty="0">
              <a:latin typeface="Montserrat" pitchFamily="2" charset="77"/>
              <a:cs typeface="Rubik" pitchFamily="2" charset="-79"/>
            </a:endParaRPr>
          </a:p>
          <a:p>
            <a:pPr marL="228600" indent="-160020" algn="l">
              <a:lnSpc>
                <a:spcPct val="100000"/>
              </a:lnSpc>
              <a:spcBef>
                <a:spcPts val="2200"/>
              </a:spcBef>
              <a:buClr>
                <a:schemeClr val="tx1"/>
              </a:buClr>
              <a:buFont typeface="Arial" panose="020B0604020202020204" pitchFamily="34" charset="0"/>
              <a:buChar char="•"/>
            </a:pPr>
            <a:endParaRPr lang="en-US" sz="2600" dirty="0">
              <a:latin typeface="Montserrat" pitchFamily="2" charset="77"/>
              <a:cs typeface="Rubik" pitchFamily="2" charset="-79"/>
            </a:endParaRPr>
          </a:p>
        </p:txBody>
      </p:sp>
    </p:spTree>
    <p:extLst>
      <p:ext uri="{BB962C8B-B14F-4D97-AF65-F5344CB8AC3E}">
        <p14:creationId xmlns:p14="http://schemas.microsoft.com/office/powerpoint/2010/main" val="4038485693"/>
      </p:ext>
    </p:extLst>
  </p:cSld>
  <p:clrMapOvr>
    <a:masterClrMapping/>
  </p:clrMapOvr>
  <p:extLst>
    <p:ext uri="{6950BFC3-D8DA-4A85-94F7-54DA5524770B}">
      <p188:commentRel xmlns:p188="http://schemas.microsoft.com/office/powerpoint/2018/8/main" r:id="rId2"/>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June 25</a:t>
            </a:r>
            <a:r>
              <a:rPr lang="en-US" sz="4400" b="1" baseline="30000" dirty="0">
                <a:solidFill>
                  <a:schemeClr val="tx1">
                    <a:lumMod val="85000"/>
                    <a:lumOff val="15000"/>
                  </a:schemeClr>
                </a:solidFill>
                <a:latin typeface="Montserrat ExtraBold" pitchFamily="2" charset="77"/>
                <a:cs typeface="Rubik" pitchFamily="2" charset="-79"/>
              </a:rPr>
              <a:t>th</a:t>
            </a:r>
            <a:r>
              <a:rPr lang="en-US" sz="4400" b="1" dirty="0">
                <a:solidFill>
                  <a:schemeClr val="tx1">
                    <a:lumMod val="85000"/>
                    <a:lumOff val="15000"/>
                  </a:schemeClr>
                </a:solidFill>
                <a:latin typeface="Montserrat ExtraBold" pitchFamily="2" charset="77"/>
                <a:cs typeface="Rubik" pitchFamily="2" charset="-79"/>
              </a:rPr>
              <a:t> QQQ</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456660"/>
            <a:ext cx="10725762" cy="3155346"/>
          </a:xfrm>
        </p:spPr>
        <p:txBody>
          <a:bodyPr lIns="91440" tIns="91440" rIns="91440" bIns="91440">
            <a:normAutofit/>
          </a:bodyPr>
          <a:lstStyle/>
          <a:p>
            <a:pPr marL="0" indent="0" algn="l">
              <a:lnSpc>
                <a:spcPct val="100000"/>
              </a:lnSpc>
              <a:spcBef>
                <a:spcPts val="2800"/>
              </a:spcBef>
              <a:buClr>
                <a:schemeClr val="tx1">
                  <a:lumMod val="85000"/>
                  <a:lumOff val="15000"/>
                </a:schemeClr>
              </a:buClr>
              <a:buNone/>
            </a:pPr>
            <a:endParaRPr lang="en-US" b="0" i="0" dirty="0">
              <a:solidFill>
                <a:srgbClr val="000000"/>
              </a:solidFill>
              <a:effectLst/>
              <a:highlight>
                <a:srgbClr val="FFFFFF"/>
              </a:highlight>
              <a:latin typeface="Montserrat Medium" pitchFamily="2" charset="77"/>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4" name="Picture 3">
            <a:extLst>
              <a:ext uri="{FF2B5EF4-FFF2-40B4-BE49-F238E27FC236}">
                <a16:creationId xmlns:a16="http://schemas.microsoft.com/office/drawing/2014/main" id="{6CAEA395-037A-49EB-5A15-15A17DD643BF}"/>
              </a:ext>
            </a:extLst>
          </p:cNvPr>
          <p:cNvPicPr>
            <a:picLocks noChangeAspect="1"/>
          </p:cNvPicPr>
          <p:nvPr/>
        </p:nvPicPr>
        <p:blipFill>
          <a:blip r:embed="rId4"/>
          <a:stretch>
            <a:fillRect/>
          </a:stretch>
        </p:blipFill>
        <p:spPr>
          <a:xfrm>
            <a:off x="626074" y="2231025"/>
            <a:ext cx="7063300" cy="3553722"/>
          </a:xfrm>
          <a:prstGeom prst="rect">
            <a:avLst/>
          </a:prstGeom>
        </p:spPr>
      </p:pic>
    </p:spTree>
    <p:extLst>
      <p:ext uri="{BB962C8B-B14F-4D97-AF65-F5344CB8AC3E}">
        <p14:creationId xmlns:p14="http://schemas.microsoft.com/office/powerpoint/2010/main" val="577639087"/>
      </p:ext>
    </p:extLst>
  </p:cSld>
  <p:clrMapOvr>
    <a:masterClrMapping/>
  </p:clrMapOvr>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fontScale="90000"/>
          </a:bodyPr>
          <a:lstStyle/>
          <a:p>
            <a:r>
              <a:rPr lang="en-US" sz="4400" b="1" dirty="0">
                <a:solidFill>
                  <a:schemeClr val="tx1">
                    <a:lumMod val="85000"/>
                    <a:lumOff val="15000"/>
                  </a:schemeClr>
                </a:solidFill>
                <a:latin typeface="Montserrat ExtraBold" pitchFamily="2" charset="77"/>
                <a:cs typeface="Rubik" pitchFamily="2" charset="-79"/>
              </a:rPr>
              <a:t>Members FLOODED Us With Praise!</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640840"/>
            <a:ext cx="5632924" cy="4067896"/>
          </a:xfrm>
        </p:spPr>
        <p:txBody>
          <a:bodyPr lIns="91440" tIns="91440" rIns="91440" bIns="91440">
            <a:normAutofit fontScale="92500" lnSpcReduction="10000"/>
          </a:bodyPr>
          <a:lstStyle/>
          <a:p>
            <a:pPr algn="l">
              <a:lnSpc>
                <a:spcPct val="100000"/>
              </a:lnSpc>
              <a:spcBef>
                <a:spcPts val="1600"/>
              </a:spcBef>
              <a:buClr>
                <a:schemeClr val="tx1">
                  <a:lumMod val="85000"/>
                  <a:lumOff val="15000"/>
                </a:schemeClr>
              </a:buClr>
            </a:pPr>
            <a:r>
              <a:rPr lang="en-US" dirty="0">
                <a:latin typeface="Montserrat Medium" pitchFamily="2" charset="77"/>
                <a:cs typeface="Rubik" pitchFamily="2" charset="-79"/>
              </a:rPr>
              <a:t>Stoney made </a:t>
            </a:r>
            <a:r>
              <a:rPr lang="en-US" b="1" dirty="0">
                <a:latin typeface="Montserrat" pitchFamily="2" charset="77"/>
                <a:cs typeface="Rubik" pitchFamily="2" charset="-79"/>
              </a:rPr>
              <a:t>57% on their first trade</a:t>
            </a:r>
            <a:r>
              <a:rPr lang="en-US" dirty="0">
                <a:latin typeface="Montserrat Medium" pitchFamily="2" charset="77"/>
                <a:cs typeface="Rubik" pitchFamily="2" charset="-79"/>
              </a:rPr>
              <a:t>…</a:t>
            </a:r>
          </a:p>
          <a:p>
            <a:pPr algn="l">
              <a:lnSpc>
                <a:spcPct val="100000"/>
              </a:lnSpc>
              <a:spcBef>
                <a:spcPts val="1600"/>
              </a:spcBef>
              <a:buClr>
                <a:schemeClr val="tx1">
                  <a:lumMod val="85000"/>
                  <a:lumOff val="15000"/>
                </a:schemeClr>
              </a:buClr>
            </a:pPr>
            <a:r>
              <a:rPr lang="en-US" b="0" i="0" dirty="0">
                <a:solidFill>
                  <a:srgbClr val="000000"/>
                </a:solidFill>
                <a:effectLst/>
                <a:highlight>
                  <a:srgbClr val="FFFFFF"/>
                </a:highlight>
                <a:latin typeface="Montserrat Medium" pitchFamily="2" charset="77"/>
                <a:cs typeface="Rubik" pitchFamily="2" charset="-79"/>
              </a:rPr>
              <a:t>Nick made </a:t>
            </a:r>
            <a:r>
              <a:rPr lang="en-US" b="1" dirty="0">
                <a:solidFill>
                  <a:srgbClr val="000000"/>
                </a:solidFill>
                <a:effectLst/>
                <a:highlight>
                  <a:srgbClr val="FFFFFF"/>
                </a:highlight>
                <a:latin typeface="Montserrat" pitchFamily="2" charset="77"/>
                <a:cs typeface="Rubik" pitchFamily="2" charset="-79"/>
              </a:rPr>
              <a:t>68%</a:t>
            </a:r>
            <a:r>
              <a:rPr lang="en-US" b="0" i="0" dirty="0">
                <a:solidFill>
                  <a:srgbClr val="000000"/>
                </a:solidFill>
                <a:effectLst/>
                <a:highlight>
                  <a:srgbClr val="FFFFFF"/>
                </a:highlight>
                <a:latin typeface="Montserrat Medium" pitchFamily="2" charset="77"/>
                <a:cs typeface="Rubik" pitchFamily="2" charset="-79"/>
              </a:rPr>
              <a:t>...</a:t>
            </a:r>
          </a:p>
          <a:p>
            <a:pPr algn="l">
              <a:lnSpc>
                <a:spcPct val="100000"/>
              </a:lnSpc>
              <a:spcBef>
                <a:spcPts val="1600"/>
              </a:spcBef>
              <a:buClr>
                <a:schemeClr val="tx1">
                  <a:lumMod val="85000"/>
                  <a:lumOff val="15000"/>
                </a:schemeClr>
              </a:buClr>
            </a:pPr>
            <a:r>
              <a:rPr lang="en-US" b="0" i="0" dirty="0">
                <a:solidFill>
                  <a:srgbClr val="000000"/>
                </a:solidFill>
                <a:effectLst/>
                <a:highlight>
                  <a:srgbClr val="FFFFFF"/>
                </a:highlight>
                <a:latin typeface="Montserrat Medium" pitchFamily="2" charset="77"/>
                <a:cs typeface="Rubik" pitchFamily="2" charset="-79"/>
              </a:rPr>
              <a:t>Another reported </a:t>
            </a:r>
            <a:r>
              <a:rPr lang="en-US" b="1" dirty="0">
                <a:solidFill>
                  <a:srgbClr val="000000"/>
                </a:solidFill>
                <a:effectLst/>
                <a:highlight>
                  <a:srgbClr val="FFFFFF"/>
                </a:highlight>
                <a:latin typeface="Montserrat" pitchFamily="2" charset="77"/>
                <a:cs typeface="Rubik" pitchFamily="2" charset="-79"/>
              </a:rPr>
              <a:t>74%</a:t>
            </a:r>
            <a:r>
              <a:rPr lang="en-US" b="0" i="0" dirty="0">
                <a:solidFill>
                  <a:srgbClr val="000000"/>
                </a:solidFill>
                <a:effectLst/>
                <a:highlight>
                  <a:srgbClr val="FFFFFF"/>
                </a:highlight>
                <a:latin typeface="Montserrat Medium" pitchFamily="2" charset="77"/>
                <a:cs typeface="Rubik" pitchFamily="2" charset="-79"/>
              </a:rPr>
              <a:t> (and added</a:t>
            </a:r>
            <a:r>
              <a:rPr lang="en-US" dirty="0">
                <a:solidFill>
                  <a:srgbClr val="000000"/>
                </a:solidFill>
                <a:highlight>
                  <a:srgbClr val="FFFFFF"/>
                </a:highlight>
                <a:latin typeface="Montserrat Medium" pitchFamily="2" charset="77"/>
                <a:cs typeface="Rubik" pitchFamily="2" charset="-79"/>
              </a:rPr>
              <a:t>: Booyah!)</a:t>
            </a:r>
          </a:p>
          <a:p>
            <a:pPr algn="l">
              <a:lnSpc>
                <a:spcPct val="100000"/>
              </a:lnSpc>
              <a:spcBef>
                <a:spcPts val="1600"/>
              </a:spcBef>
              <a:buClr>
                <a:schemeClr val="tx1">
                  <a:lumMod val="85000"/>
                  <a:lumOff val="15000"/>
                </a:schemeClr>
              </a:buClr>
            </a:pPr>
            <a:r>
              <a:rPr lang="en-US" b="0" i="0" dirty="0">
                <a:solidFill>
                  <a:srgbClr val="000000"/>
                </a:solidFill>
                <a:effectLst/>
                <a:highlight>
                  <a:srgbClr val="FFFFFF"/>
                </a:highlight>
                <a:latin typeface="Montserrat Medium" pitchFamily="2" charset="77"/>
                <a:cs typeface="Rubik" pitchFamily="2" charset="-79"/>
              </a:rPr>
              <a:t>Mike got a </a:t>
            </a:r>
            <a:r>
              <a:rPr lang="en-US" b="1" dirty="0">
                <a:solidFill>
                  <a:srgbClr val="000000"/>
                </a:solidFill>
                <a:effectLst/>
                <a:highlight>
                  <a:srgbClr val="FFFFFF"/>
                </a:highlight>
                <a:latin typeface="Montserrat" pitchFamily="2" charset="77"/>
                <a:cs typeface="Rubik" pitchFamily="2" charset="-79"/>
              </a:rPr>
              <a:t>200% gain</a:t>
            </a:r>
            <a:r>
              <a:rPr lang="en-US" b="0" i="0" dirty="0">
                <a:solidFill>
                  <a:srgbClr val="000000"/>
                </a:solidFill>
                <a:effectLst/>
                <a:highlight>
                  <a:srgbClr val="FFFFFF"/>
                </a:highlight>
                <a:latin typeface="Montserrat Medium" pitchFamily="2" charset="77"/>
                <a:cs typeface="Rubik" pitchFamily="2" charset="-79"/>
              </a:rPr>
              <a:t>… an</a:t>
            </a:r>
            <a:r>
              <a:rPr lang="en-US" dirty="0">
                <a:solidFill>
                  <a:srgbClr val="000000"/>
                </a:solidFill>
                <a:highlight>
                  <a:srgbClr val="FFFFFF"/>
                </a:highlight>
                <a:latin typeface="Montserrat Medium" pitchFamily="2" charset="77"/>
                <a:cs typeface="Rubik" pitchFamily="2" charset="-79"/>
              </a:rPr>
              <a:t>d went to mow the lawn!</a:t>
            </a:r>
          </a:p>
          <a:p>
            <a:pPr algn="l">
              <a:lnSpc>
                <a:spcPct val="100000"/>
              </a:lnSpc>
              <a:spcBef>
                <a:spcPts val="1600"/>
              </a:spcBef>
              <a:buClr>
                <a:schemeClr val="tx1">
                  <a:lumMod val="85000"/>
                  <a:lumOff val="15000"/>
                </a:schemeClr>
              </a:buClr>
            </a:pPr>
            <a:r>
              <a:rPr lang="en-US" b="0" i="0" dirty="0">
                <a:solidFill>
                  <a:srgbClr val="000000"/>
                </a:solidFill>
                <a:effectLst/>
                <a:highlight>
                  <a:srgbClr val="FFFFFF"/>
                </a:highlight>
                <a:latin typeface="Montserrat Medium" pitchFamily="2" charset="77"/>
                <a:cs typeface="Rubik" pitchFamily="2" charset="-79"/>
              </a:rPr>
              <a:t>JT grabbed </a:t>
            </a:r>
            <a:r>
              <a:rPr lang="en-US" b="1" dirty="0">
                <a:solidFill>
                  <a:srgbClr val="000000"/>
                </a:solidFill>
                <a:effectLst/>
                <a:highlight>
                  <a:srgbClr val="FFFFFF"/>
                </a:highlight>
                <a:latin typeface="Montserrat" pitchFamily="2" charset="77"/>
                <a:cs typeface="Rubik" pitchFamily="2" charset="-79"/>
              </a:rPr>
              <a:t>100%</a:t>
            </a:r>
            <a:r>
              <a:rPr lang="en-US" b="0" i="0" dirty="0">
                <a:solidFill>
                  <a:srgbClr val="000000"/>
                </a:solidFill>
                <a:effectLst/>
                <a:highlight>
                  <a:srgbClr val="FFFFFF"/>
                </a:highlight>
                <a:latin typeface="Montserrat Medium" pitchFamily="2" charset="77"/>
                <a:cs typeface="Rubik" pitchFamily="2" charset="-79"/>
              </a:rPr>
              <a:t>!</a:t>
            </a:r>
            <a:endParaRPr lang="en-US" b="0" i="0" dirty="0">
              <a:solidFill>
                <a:srgbClr val="000000"/>
              </a:solidFill>
              <a:effectLst/>
              <a:highlight>
                <a:srgbClr val="FFFFFF"/>
              </a:highlight>
              <a:latin typeface="Rubik" pitchFamily="2" charset="-79"/>
              <a:cs typeface="Rubik" pitchFamily="2" charset="-79"/>
            </a:endParaRPr>
          </a:p>
          <a:p>
            <a:pPr marL="0" indent="0" algn="l">
              <a:lnSpc>
                <a:spcPct val="100000"/>
              </a:lnSpc>
              <a:spcBef>
                <a:spcPts val="1600"/>
              </a:spcBef>
              <a:buClr>
                <a:srgbClr val="76B900"/>
              </a:buClr>
              <a:buNone/>
            </a:pPr>
            <a:endParaRPr lang="en-US" dirty="0">
              <a:latin typeface="Rubik" pitchFamily="2" charset="-79"/>
              <a:cs typeface="Rubik" pitchFamily="2" charset="-79"/>
            </a:endParaRPr>
          </a:p>
          <a:p>
            <a:pPr marL="0" indent="0">
              <a:spcBef>
                <a:spcPts val="1600"/>
              </a:spcBef>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2" name="Picture 1">
            <a:extLst>
              <a:ext uri="{FF2B5EF4-FFF2-40B4-BE49-F238E27FC236}">
                <a16:creationId xmlns:a16="http://schemas.microsoft.com/office/drawing/2014/main" id="{6D593BFA-53F7-6909-0BCC-5E0AFFD012D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4128" r="31660" b="1999"/>
          <a:stretch/>
        </p:blipFill>
        <p:spPr>
          <a:xfrm>
            <a:off x="6258998" y="2231025"/>
            <a:ext cx="2620842" cy="242316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6030E4B5-FA28-915F-3AF0-1DC0E6A302F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8812" r="8340"/>
          <a:stretch/>
        </p:blipFill>
        <p:spPr>
          <a:xfrm>
            <a:off x="8705527" y="2292690"/>
            <a:ext cx="2975316" cy="1022762"/>
          </a:xfrm>
          <a:prstGeom prst="rect">
            <a:avLst/>
          </a:prstGeom>
          <a:effectLst>
            <a:outerShdw blurRad="50800" dist="38100" dir="2700000" algn="tl" rotWithShape="0">
              <a:prstClr val="black">
                <a:alpha val="40000"/>
              </a:prstClr>
            </a:outerShdw>
          </a:effectLst>
        </p:spPr>
      </p:pic>
      <p:pic>
        <p:nvPicPr>
          <p:cNvPr id="4" name="Picture 3" descr="A screenshot of a message&#10;&#10;Description automatically generated">
            <a:extLst>
              <a:ext uri="{FF2B5EF4-FFF2-40B4-BE49-F238E27FC236}">
                <a16:creationId xmlns:a16="http://schemas.microsoft.com/office/drawing/2014/main" id="{A9F77C47-2892-ECFD-12BE-45616677DA29}"/>
              </a:ext>
            </a:extLst>
          </p:cNvPr>
          <p:cNvPicPr>
            <a:picLocks noChangeAspect="1"/>
          </p:cNvPicPr>
          <p:nvPr/>
        </p:nvPicPr>
        <p:blipFill rotWithShape="1">
          <a:blip r:embed="rId4"/>
          <a:srcRect t="5702" r="13345" b="2822"/>
          <a:stretch/>
        </p:blipFill>
        <p:spPr>
          <a:xfrm>
            <a:off x="8032811" y="3394314"/>
            <a:ext cx="3773109" cy="164767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47311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May 29</a:t>
            </a:r>
            <a:r>
              <a:rPr lang="en-US" sz="4400" b="1" baseline="30000" dirty="0">
                <a:solidFill>
                  <a:schemeClr val="tx1">
                    <a:lumMod val="85000"/>
                    <a:lumOff val="15000"/>
                  </a:schemeClr>
                </a:solidFill>
                <a:latin typeface="Montserrat ExtraBold" pitchFamily="2" charset="77"/>
                <a:cs typeface="Rubik" pitchFamily="2" charset="-79"/>
              </a:rPr>
              <a:t>th</a:t>
            </a:r>
            <a:r>
              <a:rPr lang="en-US" sz="4400" b="1" dirty="0">
                <a:solidFill>
                  <a:schemeClr val="tx1">
                    <a:lumMod val="85000"/>
                    <a:lumOff val="15000"/>
                  </a:schemeClr>
                </a:solidFill>
                <a:latin typeface="Montserrat ExtraBold" pitchFamily="2" charset="77"/>
                <a:cs typeface="Rubik" pitchFamily="2" charset="-79"/>
              </a:rPr>
              <a:t> – May 30</a:t>
            </a:r>
            <a:r>
              <a:rPr lang="en-US" sz="4400" b="1" baseline="30000" dirty="0">
                <a:solidFill>
                  <a:schemeClr val="tx1">
                    <a:lumMod val="85000"/>
                    <a:lumOff val="15000"/>
                  </a:schemeClr>
                </a:solidFill>
                <a:latin typeface="Montserrat ExtraBold" pitchFamily="2" charset="77"/>
                <a:cs typeface="Rubik" pitchFamily="2" charset="-79"/>
              </a:rPr>
              <a:t>th</a:t>
            </a:r>
            <a:r>
              <a:rPr lang="en-US" sz="4400" b="1" dirty="0">
                <a:solidFill>
                  <a:schemeClr val="tx1">
                    <a:lumMod val="85000"/>
                    <a:lumOff val="15000"/>
                  </a:schemeClr>
                </a:solidFill>
                <a:latin typeface="Montserrat ExtraBold" pitchFamily="2" charset="77"/>
                <a:cs typeface="Rubik" pitchFamily="2" charset="-79"/>
              </a:rPr>
              <a:t> IWM</a:t>
            </a:r>
            <a:endParaRPr lang="en-US" b="1" dirty="0">
              <a:solidFill>
                <a:schemeClr val="tx1">
                  <a:lumMod val="85000"/>
                  <a:lumOff val="15000"/>
                </a:schemeClr>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3" name="TextBox 2">
            <a:extLst>
              <a:ext uri="{FF2B5EF4-FFF2-40B4-BE49-F238E27FC236}">
                <a16:creationId xmlns:a16="http://schemas.microsoft.com/office/drawing/2014/main" id="{2317F0D6-5BF1-1465-F8C7-968CC8C6DD3C}"/>
              </a:ext>
            </a:extLst>
          </p:cNvPr>
          <p:cNvSpPr txBox="1"/>
          <p:nvPr/>
        </p:nvSpPr>
        <p:spPr>
          <a:xfrm>
            <a:off x="626074" y="1693214"/>
            <a:ext cx="10939851" cy="4755148"/>
          </a:xfrm>
          <a:prstGeom prst="rect">
            <a:avLst/>
          </a:prstGeom>
          <a:noFill/>
        </p:spPr>
        <p:txBody>
          <a:bodyPr wrap="square">
            <a:spAutoFit/>
          </a:bodyPr>
          <a:lstStyle/>
          <a:p>
            <a:pPr marL="228600" indent="-160020" algn="l">
              <a:lnSpc>
                <a:spcPct val="100000"/>
              </a:lnSpc>
              <a:spcBef>
                <a:spcPts val="2200"/>
              </a:spcBef>
              <a:buClr>
                <a:schemeClr val="tx1"/>
              </a:buClr>
              <a:buFont typeface="Arial" panose="020B0604020202020204" pitchFamily="34" charset="0"/>
              <a:buChar char="•"/>
            </a:pPr>
            <a:r>
              <a:rPr lang="en-US" sz="2600" dirty="0">
                <a:latin typeface="Montserrat" pitchFamily="2" charset="77"/>
                <a:cs typeface="Rubik" pitchFamily="2" charset="-79"/>
              </a:rPr>
              <a:t>We saw the Russell 2000 was down 1% for the day</a:t>
            </a:r>
          </a:p>
          <a:p>
            <a:pPr marL="228600" indent="-160020" algn="l">
              <a:lnSpc>
                <a:spcPct val="100000"/>
              </a:lnSpc>
              <a:spcBef>
                <a:spcPts val="2200"/>
              </a:spcBef>
              <a:buClr>
                <a:schemeClr val="tx1"/>
              </a:buClr>
              <a:buFont typeface="Arial" panose="020B0604020202020204" pitchFamily="34" charset="0"/>
              <a:buChar char="•"/>
            </a:pPr>
            <a:r>
              <a:rPr lang="en-US" sz="2600" dirty="0">
                <a:latin typeface="Montserrat" pitchFamily="2" charset="77"/>
                <a:cs typeface="Rubik" pitchFamily="2" charset="-79"/>
              </a:rPr>
              <a:t>So, we made our trade by 4:15 pm</a:t>
            </a:r>
          </a:p>
          <a:p>
            <a:pPr marL="228600" indent="-160020" algn="l">
              <a:lnSpc>
                <a:spcPct val="100000"/>
              </a:lnSpc>
              <a:spcBef>
                <a:spcPts val="2200"/>
              </a:spcBef>
              <a:buClr>
                <a:schemeClr val="tx1"/>
              </a:buClr>
              <a:buFont typeface="Arial" panose="020B0604020202020204" pitchFamily="34" charset="0"/>
              <a:buChar char="•"/>
            </a:pPr>
            <a:r>
              <a:rPr lang="en-US" sz="2600" dirty="0">
                <a:latin typeface="Montserrat" pitchFamily="2" charset="77"/>
                <a:cs typeface="Rubik" pitchFamily="2" charset="-79"/>
              </a:rPr>
              <a:t>The next day… every other index went down</a:t>
            </a:r>
          </a:p>
          <a:p>
            <a:pPr marL="228600" indent="-160020" algn="l">
              <a:lnSpc>
                <a:spcPct val="100000"/>
              </a:lnSpc>
              <a:spcBef>
                <a:spcPts val="2200"/>
              </a:spcBef>
              <a:buClr>
                <a:schemeClr val="tx1"/>
              </a:buClr>
              <a:buFont typeface="Arial" panose="020B0604020202020204" pitchFamily="34" charset="0"/>
              <a:buChar char="•"/>
            </a:pPr>
            <a:r>
              <a:rPr lang="en-US" sz="2600" b="1" dirty="0">
                <a:latin typeface="Montserrat" pitchFamily="2" charset="77"/>
                <a:cs typeface="Rubik" pitchFamily="2" charset="-79"/>
              </a:rPr>
              <a:t>But the IWM went up… that’s the power of the 1% trigger! </a:t>
            </a:r>
          </a:p>
          <a:p>
            <a:pPr algn="l"/>
            <a:endParaRPr lang="en-US" sz="2800" b="0" i="0" u="none" strike="noStrike" dirty="0">
              <a:solidFill>
                <a:srgbClr val="000000"/>
              </a:solidFill>
              <a:effectLst/>
              <a:latin typeface="var(--font-1)"/>
            </a:endParaRPr>
          </a:p>
          <a:p>
            <a:pPr algn="l"/>
            <a:r>
              <a:rPr lang="en-US" sz="2800" b="0" i="0" u="none" strike="noStrike" dirty="0">
                <a:effectLst/>
                <a:latin typeface="var(--font-1)"/>
              </a:rPr>
              <a:t>S&amp;P 500: </a:t>
            </a:r>
            <a:r>
              <a:rPr lang="en-US" sz="2800" b="0" i="0" u="none" strike="noStrike" dirty="0">
                <a:solidFill>
                  <a:srgbClr val="C00000"/>
                </a:solidFill>
                <a:effectLst/>
                <a:latin typeface="var(--font-1)"/>
              </a:rPr>
              <a:t>DOWN 31.47 points</a:t>
            </a:r>
          </a:p>
          <a:p>
            <a:pPr algn="l"/>
            <a:r>
              <a:rPr lang="en-US" sz="2800" b="0" i="0" u="none" strike="noStrike" dirty="0">
                <a:effectLst/>
                <a:latin typeface="var(--font-1)"/>
              </a:rPr>
              <a:t>Dow : </a:t>
            </a:r>
            <a:r>
              <a:rPr lang="en-US" sz="2800" b="0" i="0" u="none" strike="noStrike" dirty="0">
                <a:solidFill>
                  <a:srgbClr val="C00000"/>
                </a:solidFill>
                <a:effectLst/>
                <a:latin typeface="var(--font-1)"/>
              </a:rPr>
              <a:t>DOWN 330.06 points</a:t>
            </a:r>
          </a:p>
          <a:p>
            <a:pPr algn="l"/>
            <a:r>
              <a:rPr lang="en-US" sz="2800" b="0" i="0" u="none" strike="noStrike" dirty="0">
                <a:effectLst/>
                <a:latin typeface="var(--font-1)"/>
              </a:rPr>
              <a:t>Nasdaq:  </a:t>
            </a:r>
            <a:r>
              <a:rPr lang="en-US" sz="2800" b="0" i="0" u="none" strike="noStrike" dirty="0">
                <a:solidFill>
                  <a:srgbClr val="C00000"/>
                </a:solidFill>
                <a:effectLst/>
                <a:latin typeface="var(--font-1)"/>
              </a:rPr>
              <a:t>DOWN 183.50 points</a:t>
            </a:r>
          </a:p>
          <a:p>
            <a:pPr algn="l"/>
            <a:r>
              <a:rPr lang="en-US" sz="3200" b="1" i="0" u="none" strike="noStrike" dirty="0">
                <a:solidFill>
                  <a:srgbClr val="000000"/>
                </a:solidFill>
                <a:effectLst/>
                <a:latin typeface="var(--font-1)"/>
              </a:rPr>
              <a:t>Russell 2000: </a:t>
            </a:r>
            <a:r>
              <a:rPr lang="en-US" sz="3200" b="1" i="0" u="none" strike="noStrike" dirty="0">
                <a:solidFill>
                  <a:srgbClr val="00B050"/>
                </a:solidFill>
                <a:effectLst/>
                <a:latin typeface="var(--font-1)"/>
              </a:rPr>
              <a:t>UP 20.41 points! </a:t>
            </a:r>
            <a:endParaRPr lang="en-US" sz="2800" b="1" dirty="0">
              <a:solidFill>
                <a:srgbClr val="00B050"/>
              </a:solidFill>
              <a:latin typeface="Montserrat" pitchFamily="2" charset="77"/>
              <a:cs typeface="Rubik" pitchFamily="2" charset="-79"/>
            </a:endParaRPr>
          </a:p>
        </p:txBody>
      </p:sp>
    </p:spTree>
    <p:extLst>
      <p:ext uri="{BB962C8B-B14F-4D97-AF65-F5344CB8AC3E}">
        <p14:creationId xmlns:p14="http://schemas.microsoft.com/office/powerpoint/2010/main" val="4147506561"/>
      </p:ext>
    </p:extLst>
  </p:cSld>
  <p:clrMapOvr>
    <a:masterClrMapping/>
  </p:clrMapOvr>
  <p:extLst>
    <p:ext uri="{6950BFC3-D8DA-4A85-94F7-54DA5524770B}">
      <p188:commentRel xmlns:p188="http://schemas.microsoft.com/office/powerpoint/2018/8/main" r:id="rId2"/>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May 30</a:t>
            </a:r>
            <a:r>
              <a:rPr lang="en-US" sz="4400" b="1" baseline="30000" dirty="0">
                <a:solidFill>
                  <a:schemeClr val="tx1">
                    <a:lumMod val="85000"/>
                    <a:lumOff val="15000"/>
                  </a:schemeClr>
                </a:solidFill>
                <a:latin typeface="Montserrat ExtraBold" pitchFamily="2" charset="77"/>
                <a:cs typeface="Rubik" pitchFamily="2" charset="-79"/>
              </a:rPr>
              <a:t>th</a:t>
            </a:r>
            <a:r>
              <a:rPr lang="en-US" sz="4400" b="1" dirty="0">
                <a:solidFill>
                  <a:schemeClr val="tx1">
                    <a:lumMod val="85000"/>
                    <a:lumOff val="15000"/>
                  </a:schemeClr>
                </a:solidFill>
                <a:latin typeface="Montserrat ExtraBold" pitchFamily="2" charset="77"/>
                <a:cs typeface="Rubik" pitchFamily="2" charset="-79"/>
              </a:rPr>
              <a:t> IWM</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456660"/>
            <a:ext cx="10725762" cy="3155346"/>
          </a:xfrm>
        </p:spPr>
        <p:txBody>
          <a:bodyPr lIns="91440" tIns="91440" rIns="91440" bIns="91440">
            <a:normAutofit/>
          </a:bodyPr>
          <a:lstStyle/>
          <a:p>
            <a:pPr marL="0" indent="0" algn="l">
              <a:lnSpc>
                <a:spcPct val="100000"/>
              </a:lnSpc>
              <a:spcBef>
                <a:spcPts val="2800"/>
              </a:spcBef>
              <a:buClr>
                <a:schemeClr val="tx1">
                  <a:lumMod val="85000"/>
                  <a:lumOff val="15000"/>
                </a:schemeClr>
              </a:buClr>
              <a:buNone/>
            </a:pPr>
            <a:endParaRPr lang="en-US" b="0" i="0" dirty="0">
              <a:solidFill>
                <a:srgbClr val="000000"/>
              </a:solidFill>
              <a:effectLst/>
              <a:highlight>
                <a:srgbClr val="FFFFFF"/>
              </a:highlight>
              <a:latin typeface="Montserrat Medium" pitchFamily="2" charset="77"/>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6" name="Picture 5">
            <a:extLst>
              <a:ext uri="{FF2B5EF4-FFF2-40B4-BE49-F238E27FC236}">
                <a16:creationId xmlns:a16="http://schemas.microsoft.com/office/drawing/2014/main" id="{F8D10C0C-90D7-F5E9-C8BB-ACD73A8B82EF}"/>
              </a:ext>
            </a:extLst>
          </p:cNvPr>
          <p:cNvPicPr>
            <a:picLocks noChangeAspect="1"/>
          </p:cNvPicPr>
          <p:nvPr/>
        </p:nvPicPr>
        <p:blipFill>
          <a:blip r:embed="rId4"/>
          <a:stretch>
            <a:fillRect/>
          </a:stretch>
        </p:blipFill>
        <p:spPr>
          <a:xfrm>
            <a:off x="626074" y="1617413"/>
            <a:ext cx="8073426" cy="4129220"/>
          </a:xfrm>
          <a:prstGeom prst="rect">
            <a:avLst/>
          </a:prstGeom>
        </p:spPr>
      </p:pic>
    </p:spTree>
    <p:extLst>
      <p:ext uri="{BB962C8B-B14F-4D97-AF65-F5344CB8AC3E}">
        <p14:creationId xmlns:p14="http://schemas.microsoft.com/office/powerpoint/2010/main" val="1005931530"/>
      </p:ext>
    </p:extLst>
  </p:cSld>
  <p:clrMapOvr>
    <a:masterClrMapping/>
  </p:clrMapOvr>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fontScale="90000"/>
          </a:bodyPr>
          <a:lstStyle/>
          <a:p>
            <a:r>
              <a:rPr lang="en-US" sz="4400" b="1" dirty="0">
                <a:solidFill>
                  <a:schemeClr val="tx1">
                    <a:lumMod val="85000"/>
                    <a:lumOff val="15000"/>
                  </a:schemeClr>
                </a:solidFill>
                <a:latin typeface="Montserrat ExtraBold" pitchFamily="2" charset="77"/>
                <a:cs typeface="Rubik" pitchFamily="2" charset="-79"/>
              </a:rPr>
              <a:t>Smart Traders LOVE The Dark Ticker! </a:t>
            </a:r>
            <a:endParaRPr lang="en-US" b="1" dirty="0">
              <a:solidFill>
                <a:schemeClr val="tx1">
                  <a:lumMod val="85000"/>
                  <a:lumOff val="15000"/>
                </a:schemeClr>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3" name="TextBox 2">
            <a:extLst>
              <a:ext uri="{FF2B5EF4-FFF2-40B4-BE49-F238E27FC236}">
                <a16:creationId xmlns:a16="http://schemas.microsoft.com/office/drawing/2014/main" id="{2317F0D6-5BF1-1465-F8C7-968CC8C6DD3C}"/>
              </a:ext>
            </a:extLst>
          </p:cNvPr>
          <p:cNvSpPr txBox="1"/>
          <p:nvPr/>
        </p:nvSpPr>
        <p:spPr>
          <a:xfrm>
            <a:off x="626074" y="1693214"/>
            <a:ext cx="10939851" cy="3057247"/>
          </a:xfrm>
          <a:prstGeom prst="rect">
            <a:avLst/>
          </a:prstGeom>
          <a:noFill/>
        </p:spPr>
        <p:txBody>
          <a:bodyPr wrap="square">
            <a:spAutoFit/>
          </a:bodyPr>
          <a:lstStyle/>
          <a:p>
            <a:pPr marL="228600" indent="-160020" algn="l">
              <a:lnSpc>
                <a:spcPct val="100000"/>
              </a:lnSpc>
              <a:spcBef>
                <a:spcPts val="2200"/>
              </a:spcBef>
              <a:buClr>
                <a:schemeClr val="tx1"/>
              </a:buClr>
              <a:buFont typeface="Arial" panose="020B0604020202020204" pitchFamily="34" charset="0"/>
              <a:buChar char="•"/>
            </a:pPr>
            <a:r>
              <a:rPr lang="en-US" sz="2600" dirty="0">
                <a:latin typeface="Montserrat" pitchFamily="2" charset="77"/>
                <a:cs typeface="Rubik" pitchFamily="2" charset="-79"/>
              </a:rPr>
              <a:t>“</a:t>
            </a:r>
            <a:r>
              <a:rPr lang="en-US" sz="2600" b="1" dirty="0">
                <a:latin typeface="Montserrat" pitchFamily="2" charset="77"/>
                <a:cs typeface="Rubik" pitchFamily="2" charset="-79"/>
              </a:rPr>
              <a:t>I love the Dark Ticker</a:t>
            </a:r>
            <a:r>
              <a:rPr lang="en-US" sz="2600" dirty="0">
                <a:latin typeface="Montserrat" pitchFamily="2" charset="77"/>
                <a:cs typeface="Rubik" pitchFamily="2" charset="-79"/>
              </a:rPr>
              <a:t>. Hard to sleep at night waiting to get up for the opening bell on the Dark Ticker!” – Brian</a:t>
            </a:r>
          </a:p>
          <a:p>
            <a:pPr marL="228600" indent="-251460" algn="l">
              <a:lnSpc>
                <a:spcPct val="100000"/>
              </a:lnSpc>
              <a:spcBef>
                <a:spcPts val="2200"/>
              </a:spcBef>
              <a:buClr>
                <a:schemeClr val="tx1"/>
              </a:buClr>
              <a:buFont typeface="Arial" panose="020B0604020202020204" pitchFamily="34" charset="0"/>
              <a:buChar char="•"/>
            </a:pPr>
            <a:r>
              <a:rPr lang="en-US" sz="2600" dirty="0">
                <a:latin typeface="Montserrat" pitchFamily="2" charset="77"/>
                <a:cs typeface="Rubik" pitchFamily="2" charset="-79"/>
              </a:rPr>
              <a:t>“Dark Ticker has </a:t>
            </a:r>
            <a:r>
              <a:rPr lang="en-US" sz="2600" b="1" dirty="0">
                <a:latin typeface="Montserrat" pitchFamily="2" charset="77"/>
                <a:cs typeface="Rubik" pitchFamily="2" charset="-79"/>
              </a:rPr>
              <a:t>generated profitable trades </a:t>
            </a:r>
            <a:r>
              <a:rPr lang="en-US" sz="2600" dirty="0">
                <a:latin typeface="Montserrat" pitchFamily="2" charset="77"/>
                <a:cs typeface="Rubik" pitchFamily="2" charset="-79"/>
              </a:rPr>
              <a:t>and very few small losses. </a:t>
            </a:r>
            <a:r>
              <a:rPr lang="en-US" sz="2600" b="1" dirty="0">
                <a:latin typeface="Montserrat" pitchFamily="2" charset="77"/>
                <a:cs typeface="Rubik" pitchFamily="2" charset="-79"/>
              </a:rPr>
              <a:t>Great to have something to look forward to even after a down day</a:t>
            </a:r>
            <a:r>
              <a:rPr lang="en-US" sz="2600" dirty="0">
                <a:latin typeface="Montserrat" pitchFamily="2" charset="77"/>
                <a:cs typeface="Rubik" pitchFamily="2" charset="-79"/>
              </a:rPr>
              <a:t>. – Steven</a:t>
            </a:r>
          </a:p>
          <a:p>
            <a:pPr marL="228600" indent="-160020" algn="l">
              <a:lnSpc>
                <a:spcPct val="100000"/>
              </a:lnSpc>
              <a:spcBef>
                <a:spcPts val="2200"/>
              </a:spcBef>
              <a:buClr>
                <a:schemeClr val="tx1"/>
              </a:buClr>
              <a:buFont typeface="Arial" panose="020B0604020202020204" pitchFamily="34" charset="0"/>
              <a:buChar char="•"/>
            </a:pPr>
            <a:r>
              <a:rPr lang="en-US" sz="2600" dirty="0">
                <a:latin typeface="Montserrat" pitchFamily="2" charset="77"/>
                <a:cs typeface="Rubik" pitchFamily="2" charset="-79"/>
              </a:rPr>
              <a:t>“</a:t>
            </a:r>
            <a:r>
              <a:rPr lang="en-US" sz="2600" b="1" dirty="0">
                <a:latin typeface="Montserrat" pitchFamily="2" charset="77"/>
                <a:cs typeface="Rubik" pitchFamily="2" charset="-79"/>
              </a:rPr>
              <a:t>Seriously… I love this strategy</a:t>
            </a:r>
            <a:r>
              <a:rPr lang="en-US" sz="2600" dirty="0">
                <a:latin typeface="Montserrat" pitchFamily="2" charset="77"/>
                <a:cs typeface="Rubik" pitchFamily="2" charset="-79"/>
              </a:rPr>
              <a:t>” – Sugar Doc</a:t>
            </a:r>
          </a:p>
        </p:txBody>
      </p:sp>
    </p:spTree>
    <p:extLst>
      <p:ext uri="{BB962C8B-B14F-4D97-AF65-F5344CB8AC3E}">
        <p14:creationId xmlns:p14="http://schemas.microsoft.com/office/powerpoint/2010/main" val="866468891"/>
      </p:ext>
    </p:extLst>
  </p:cSld>
  <p:clrMapOvr>
    <a:masterClrMapping/>
  </p:clrMapOvr>
  <p:extLst>
    <p:ext uri="{6950BFC3-D8DA-4A85-94F7-54DA5524770B}">
      <p188:commentRel xmlns:p188="http://schemas.microsoft.com/office/powerpoint/2018/8/main" r:id="rId2"/>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b="1" dirty="0">
                <a:solidFill>
                  <a:schemeClr val="tx1">
                    <a:lumMod val="85000"/>
                    <a:lumOff val="15000"/>
                  </a:schemeClr>
                </a:solidFill>
                <a:latin typeface="Montserrat ExtraBold" pitchFamily="2" charset="77"/>
              </a:rPr>
              <a:t>Max Gains in Minimum Time! </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3" name="TextBox 2">
            <a:extLst>
              <a:ext uri="{FF2B5EF4-FFF2-40B4-BE49-F238E27FC236}">
                <a16:creationId xmlns:a16="http://schemas.microsoft.com/office/drawing/2014/main" id="{2317F0D6-5BF1-1465-F8C7-968CC8C6DD3C}"/>
              </a:ext>
            </a:extLst>
          </p:cNvPr>
          <p:cNvSpPr txBox="1"/>
          <p:nvPr/>
        </p:nvSpPr>
        <p:spPr>
          <a:xfrm>
            <a:off x="626074" y="1745466"/>
            <a:ext cx="10939851" cy="2257028"/>
          </a:xfrm>
          <a:prstGeom prst="rect">
            <a:avLst/>
          </a:prstGeom>
          <a:noFill/>
        </p:spPr>
        <p:txBody>
          <a:bodyPr wrap="square">
            <a:spAutoFit/>
          </a:bodyPr>
          <a:lstStyle/>
          <a:p>
            <a:pPr marL="228600" indent="-160020">
              <a:spcBef>
                <a:spcPts val="2200"/>
              </a:spcBef>
              <a:buClr>
                <a:schemeClr val="tx1"/>
              </a:buClr>
              <a:buFont typeface="Arial" panose="020B0604020202020204" pitchFamily="34" charset="0"/>
              <a:buChar char="•"/>
            </a:pPr>
            <a:r>
              <a:rPr lang="en-US" sz="2600" b="1" dirty="0">
                <a:latin typeface="Montserrat" pitchFamily="2" charset="77"/>
                <a:cs typeface="Rubik" pitchFamily="2" charset="-79"/>
              </a:rPr>
              <a:t>“The money gained vs the time spent can’t be beat!” -- JT</a:t>
            </a:r>
          </a:p>
          <a:p>
            <a:pPr marL="228600" indent="-160020">
              <a:spcBef>
                <a:spcPts val="2200"/>
              </a:spcBef>
              <a:buClr>
                <a:schemeClr val="tx1"/>
              </a:buClr>
              <a:buFont typeface="Arial" panose="020B0604020202020204" pitchFamily="34" charset="0"/>
              <a:buChar char="•"/>
            </a:pPr>
            <a:r>
              <a:rPr lang="en-US" sz="2600" dirty="0">
                <a:latin typeface="Montserrat" pitchFamily="2" charset="77"/>
                <a:cs typeface="Rubik" pitchFamily="2" charset="-79"/>
              </a:rPr>
              <a:t>“I miss opportunities during the day… but I can almost always block off from 4 to 4:15 every day” – Lew </a:t>
            </a:r>
          </a:p>
          <a:p>
            <a:pPr marL="228600" indent="-160020" algn="l">
              <a:spcBef>
                <a:spcPts val="2200"/>
              </a:spcBef>
              <a:buClr>
                <a:schemeClr val="tx1"/>
              </a:buClr>
              <a:buFont typeface="Arial" panose="020B0604020202020204" pitchFamily="34" charset="0"/>
              <a:buChar char="•"/>
            </a:pPr>
            <a:r>
              <a:rPr lang="en-US" sz="2600" dirty="0">
                <a:latin typeface="Montserrat" pitchFamily="2" charset="77"/>
                <a:cs typeface="Rubik" pitchFamily="2" charset="-79"/>
              </a:rPr>
              <a:t>“</a:t>
            </a:r>
            <a:r>
              <a:rPr lang="en-US" sz="2600" b="1" dirty="0">
                <a:latin typeface="Montserrat" pitchFamily="2" charset="77"/>
                <a:cs typeface="Rubik" pitchFamily="2" charset="-79"/>
              </a:rPr>
              <a:t>Love it! Another way to make CASH</a:t>
            </a:r>
            <a:r>
              <a:rPr lang="en-US" sz="2600" dirty="0">
                <a:latin typeface="Montserrat" pitchFamily="2" charset="77"/>
                <a:cs typeface="Rubik" pitchFamily="2" charset="-79"/>
              </a:rPr>
              <a:t>” – Roswell Buckeye </a:t>
            </a:r>
          </a:p>
        </p:txBody>
      </p:sp>
    </p:spTree>
    <p:extLst>
      <p:ext uri="{BB962C8B-B14F-4D97-AF65-F5344CB8AC3E}">
        <p14:creationId xmlns:p14="http://schemas.microsoft.com/office/powerpoint/2010/main" val="3562235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0CFB52-B891-27DF-B8B3-50047CD0799F}"/>
              </a:ext>
            </a:extLst>
          </p:cNvPr>
          <p:cNvSpPr txBox="1"/>
          <p:nvPr/>
        </p:nvSpPr>
        <p:spPr>
          <a:xfrm>
            <a:off x="1763486" y="744583"/>
            <a:ext cx="8934994" cy="4031873"/>
          </a:xfrm>
          <a:prstGeom prst="rect">
            <a:avLst/>
          </a:prstGeom>
          <a:noFill/>
        </p:spPr>
        <p:txBody>
          <a:bodyPr wrap="square" rtlCol="0">
            <a:spAutoFit/>
          </a:bodyPr>
          <a:lstStyle/>
          <a:p>
            <a:pPr algn="ctr"/>
            <a:r>
              <a:rPr lang="en-US" sz="4800" b="1" dirty="0">
                <a:solidFill>
                  <a:srgbClr val="C00000"/>
                </a:solidFill>
              </a:rPr>
              <a:t>Market Selloff Alert! </a:t>
            </a:r>
          </a:p>
          <a:p>
            <a:pPr algn="ctr"/>
            <a:r>
              <a:rPr lang="en-US" sz="4800" b="1" dirty="0">
                <a:solidFill>
                  <a:srgbClr val="C00000"/>
                </a:solidFill>
              </a:rPr>
              <a:t>Make This Trade BEFORE 4 p.m. Today!</a:t>
            </a:r>
          </a:p>
          <a:p>
            <a:pPr algn="ctr"/>
            <a:endParaRPr lang="en-US" sz="2800" b="1" dirty="0"/>
          </a:p>
          <a:p>
            <a:pPr algn="ctr"/>
            <a:r>
              <a:rPr lang="en-US" sz="2800" b="1" dirty="0"/>
              <a:t>After a Sell Off Like Today… </a:t>
            </a:r>
          </a:p>
          <a:p>
            <a:pPr algn="ctr"/>
            <a:r>
              <a:rPr lang="en-US" sz="2800" b="1" dirty="0"/>
              <a:t>One Ticker Went Up The Next Morning 7 out of 10 times… </a:t>
            </a:r>
          </a:p>
          <a:p>
            <a:pPr algn="ctr"/>
            <a:r>
              <a:rPr lang="en-US" sz="2800" b="1" dirty="0"/>
              <a:t>Do This Immediately to Target 157% By Tomorrow! </a:t>
            </a:r>
          </a:p>
        </p:txBody>
      </p:sp>
    </p:spTree>
    <p:extLst>
      <p:ext uri="{BB962C8B-B14F-4D97-AF65-F5344CB8AC3E}">
        <p14:creationId xmlns:p14="http://schemas.microsoft.com/office/powerpoint/2010/main" val="4023173361"/>
      </p:ext>
    </p:extLst>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110CF5-EF72-E378-3270-F8322DD450EB}"/>
              </a:ext>
            </a:extLst>
          </p:cNvPr>
          <p:cNvSpPr>
            <a:spLocks noGrp="1"/>
          </p:cNvSpPr>
          <p:nvPr>
            <p:ph type="title"/>
          </p:nvPr>
        </p:nvSpPr>
        <p:spPr>
          <a:xfrm>
            <a:off x="838200" y="365125"/>
            <a:ext cx="10515600" cy="1306443"/>
          </a:xfrm>
        </p:spPr>
        <p:txBody>
          <a:bodyPr>
            <a:normAutofit/>
          </a:bodyPr>
          <a:lstStyle/>
          <a:p>
            <a:r>
              <a:rPr lang="en-US" sz="4000" dirty="0"/>
              <a:t>Cherry Picking is for Losers </a:t>
            </a:r>
            <a:br>
              <a:rPr lang="en-US" sz="4000" dirty="0"/>
            </a:br>
            <a:r>
              <a:rPr lang="en-US" sz="4000" dirty="0"/>
              <a:t>Our FULL Dark Ticker Track Record </a:t>
            </a:r>
          </a:p>
        </p:txBody>
      </p:sp>
      <p:sp>
        <p:nvSpPr>
          <p:cNvPr id="3" name="Content Placeholder 2">
            <a:extLst>
              <a:ext uri="{FF2B5EF4-FFF2-40B4-BE49-F238E27FC236}">
                <a16:creationId xmlns:a16="http://schemas.microsoft.com/office/drawing/2014/main" id="{7B4D031E-AF56-9EC4-40E1-CA32EE472585}"/>
              </a:ext>
            </a:extLst>
          </p:cNvPr>
          <p:cNvSpPr>
            <a:spLocks noGrp="1"/>
          </p:cNvSpPr>
          <p:nvPr>
            <p:ph idx="1"/>
          </p:nvPr>
        </p:nvSpPr>
        <p:spPr>
          <a:xfrm>
            <a:off x="838200" y="1825625"/>
            <a:ext cx="4152774" cy="4303464"/>
          </a:xfrm>
        </p:spPr>
        <p:txBody>
          <a:bodyPr>
            <a:normAutofit/>
          </a:bodyPr>
          <a:lstStyle/>
          <a:p>
            <a:r>
              <a:rPr lang="en-US" sz="1700" dirty="0"/>
              <a:t>Up until now… I’ve been showing best trades…</a:t>
            </a:r>
          </a:p>
          <a:p>
            <a:r>
              <a:rPr lang="en-US" sz="1700" dirty="0"/>
              <a:t>But now I want you to see every single trade</a:t>
            </a:r>
          </a:p>
          <a:p>
            <a:r>
              <a:rPr lang="en-US" sz="1700" dirty="0"/>
              <a:t>39 trades… 27 winners = 70% win rate</a:t>
            </a:r>
          </a:p>
          <a:p>
            <a:r>
              <a:rPr lang="en-US" sz="1700" dirty="0"/>
              <a:t>Remember… the average gain is 17% that’s winners and losers combined</a:t>
            </a:r>
          </a:p>
          <a:p>
            <a:r>
              <a:rPr lang="en-US" sz="1700" dirty="0"/>
              <a:t>Average winner… is 50%! </a:t>
            </a:r>
          </a:p>
          <a:p>
            <a:r>
              <a:rPr lang="en-US" sz="1700" dirty="0"/>
              <a:t>So 7 times out of 10… our members were making 50%... Up to 157%! </a:t>
            </a:r>
          </a:p>
          <a:p>
            <a:r>
              <a:rPr lang="en-US" sz="1700" dirty="0"/>
              <a:t>Our members saw the chance to make a lot of money this year </a:t>
            </a:r>
          </a:p>
        </p:txBody>
      </p:sp>
      <p:pic>
        <p:nvPicPr>
          <p:cNvPr id="4" name="Picture 3">
            <a:extLst>
              <a:ext uri="{FF2B5EF4-FFF2-40B4-BE49-F238E27FC236}">
                <a16:creationId xmlns:a16="http://schemas.microsoft.com/office/drawing/2014/main" id="{37CC5ABC-0BA4-2BF6-88C3-A7258F33ECEC}"/>
              </a:ext>
            </a:extLst>
          </p:cNvPr>
          <p:cNvPicPr>
            <a:picLocks noChangeAspect="1"/>
          </p:cNvPicPr>
          <p:nvPr/>
        </p:nvPicPr>
        <p:blipFill>
          <a:blip r:embed="rId3"/>
          <a:srcRect r="1784" b="3"/>
          <a:stretch/>
        </p:blipFill>
        <p:spPr>
          <a:xfrm>
            <a:off x="5504813" y="1534631"/>
            <a:ext cx="6170299" cy="4224808"/>
          </a:xfrm>
          <a:prstGeom prst="rect">
            <a:avLst/>
          </a:prstGeom>
        </p:spPr>
      </p:pic>
    </p:spTree>
    <p:extLst>
      <p:ext uri="{BB962C8B-B14F-4D97-AF65-F5344CB8AC3E}">
        <p14:creationId xmlns:p14="http://schemas.microsoft.com/office/powerpoint/2010/main" val="3735404176"/>
      </p:ext>
    </p:extLst>
  </p:cSld>
  <p:clrMapOvr>
    <a:masterClrMapping/>
  </p:clrMapOvr>
  <p:extLst>
    <p:ext uri="{6950BFC3-D8DA-4A85-94F7-54DA5524770B}">
      <p188:commentRel xmlns:p188="http://schemas.microsoft.com/office/powerpoint/2018/8/main" r:id="rId2"/>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61672"/>
            <a:ext cx="6124047" cy="4396409"/>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cs typeface="Arial" panose="020B0604020202020204" pitchFamily="34" charset="0"/>
              </a:rPr>
              <a:t>One member made his biggest win EVER</a:t>
            </a:r>
          </a:p>
          <a:p>
            <a:pPr algn="l">
              <a:lnSpc>
                <a:spcPct val="100000"/>
              </a:lnSpc>
              <a:spcBef>
                <a:spcPts val="2800"/>
              </a:spcBef>
              <a:buClr>
                <a:schemeClr val="tx1">
                  <a:lumMod val="85000"/>
                  <a:lumOff val="15000"/>
                </a:schemeClr>
              </a:buClr>
            </a:pPr>
            <a:r>
              <a:rPr lang="en-US" dirty="0">
                <a:latin typeface="Montserrat Medium" pitchFamily="2" charset="77"/>
                <a:cs typeface="Arial" panose="020B0604020202020204" pitchFamily="34" charset="0"/>
              </a:rPr>
              <a:t>A 54% gain… overnight… </a:t>
            </a:r>
          </a:p>
          <a:p>
            <a:pPr algn="l">
              <a:lnSpc>
                <a:spcPct val="100000"/>
              </a:lnSpc>
              <a:spcBef>
                <a:spcPts val="2800"/>
              </a:spcBef>
              <a:buClr>
                <a:schemeClr val="tx1">
                  <a:lumMod val="85000"/>
                  <a:lumOff val="15000"/>
                </a:schemeClr>
              </a:buClr>
            </a:pPr>
            <a:r>
              <a:rPr lang="en-US" b="1" dirty="0">
                <a:latin typeface="Montserrat" pitchFamily="2" charset="77"/>
                <a:cs typeface="Arial" panose="020B0604020202020204" pitchFamily="34" charset="0"/>
              </a:rPr>
              <a:t>Good for $20,000!  </a:t>
            </a:r>
          </a:p>
        </p:txBody>
      </p:sp>
      <p:sp>
        <p:nvSpPr>
          <p:cNvPr id="3" name="Title 1">
            <a:extLst>
              <a:ext uri="{FF2B5EF4-FFF2-40B4-BE49-F238E27FC236}">
                <a16:creationId xmlns:a16="http://schemas.microsoft.com/office/drawing/2014/main" id="{61823245-D10C-18E9-BD5D-76068E6C7A34}"/>
              </a:ext>
            </a:extLst>
          </p:cNvPr>
          <p:cNvSpPr txBox="1">
            <a:spLocks/>
          </p:cNvSpPr>
          <p:nvPr/>
        </p:nvSpPr>
        <p:spPr>
          <a:xfrm>
            <a:off x="626074" y="299633"/>
            <a:ext cx="10515600" cy="965696"/>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tx1">
                    <a:lumMod val="85000"/>
                    <a:lumOff val="15000"/>
                  </a:schemeClr>
                </a:solidFill>
                <a:latin typeface="Montserrat ExtraBold" pitchFamily="2" charset="77"/>
                <a:cs typeface="Rubik" pitchFamily="2" charset="-79"/>
              </a:rPr>
              <a:t>Jerry Made $20,000 on ONE Dark Ticker Trade!</a:t>
            </a:r>
            <a:endParaRPr lang="en-US" b="1" dirty="0">
              <a:solidFill>
                <a:schemeClr val="tx1">
                  <a:lumMod val="85000"/>
                  <a:lumOff val="15000"/>
                </a:schemeClr>
              </a:solidFill>
              <a:latin typeface="Montserrat ExtraBold" pitchFamily="2" charset="77"/>
            </a:endParaRPr>
          </a:p>
        </p:txBody>
      </p:sp>
      <p:sp>
        <p:nvSpPr>
          <p:cNvPr id="4" name="object 2">
            <a:extLst>
              <a:ext uri="{FF2B5EF4-FFF2-40B4-BE49-F238E27FC236}">
                <a16:creationId xmlns:a16="http://schemas.microsoft.com/office/drawing/2014/main" id="{6971E3D1-3392-60AE-F7F4-6F9F415A519A}"/>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7C52BEA7-F08D-8F4D-CF8C-DF85F7819601}"/>
              </a:ext>
            </a:extLst>
          </p:cNvPr>
          <p:cNvSpPr/>
          <p:nvPr/>
        </p:nvSpPr>
        <p:spPr>
          <a:xfrm>
            <a:off x="7150100" y="2407920"/>
            <a:ext cx="924560" cy="1016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pic>
        <p:nvPicPr>
          <p:cNvPr id="7" name="Picture 6">
            <a:extLst>
              <a:ext uri="{FF2B5EF4-FFF2-40B4-BE49-F238E27FC236}">
                <a16:creationId xmlns:a16="http://schemas.microsoft.com/office/drawing/2014/main" id="{A9372E80-A7A8-E5E3-9E04-2AFDBEF33086}"/>
              </a:ext>
            </a:extLst>
          </p:cNvPr>
          <p:cNvPicPr>
            <a:picLocks noChangeAspect="1"/>
          </p:cNvPicPr>
          <p:nvPr/>
        </p:nvPicPr>
        <p:blipFill>
          <a:blip r:embed="rId3"/>
          <a:stretch>
            <a:fillRect/>
          </a:stretch>
        </p:blipFill>
        <p:spPr>
          <a:xfrm>
            <a:off x="6292070" y="2231025"/>
            <a:ext cx="5899930" cy="1528851"/>
          </a:xfrm>
          <a:prstGeom prst="rect">
            <a:avLst/>
          </a:prstGeom>
        </p:spPr>
      </p:pic>
    </p:spTree>
    <p:extLst>
      <p:ext uri="{BB962C8B-B14F-4D97-AF65-F5344CB8AC3E}">
        <p14:creationId xmlns:p14="http://schemas.microsoft.com/office/powerpoint/2010/main" val="16143343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930155"/>
            <a:ext cx="6124047" cy="4396409"/>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cs typeface="Arial" panose="020B0604020202020204" pitchFamily="34" charset="0"/>
              </a:rPr>
              <a:t>Keith has been following these trades for the past year</a:t>
            </a:r>
          </a:p>
          <a:p>
            <a:pPr algn="l">
              <a:lnSpc>
                <a:spcPct val="100000"/>
              </a:lnSpc>
              <a:spcBef>
                <a:spcPts val="2800"/>
              </a:spcBef>
              <a:buClr>
                <a:schemeClr val="tx1">
                  <a:lumMod val="85000"/>
                  <a:lumOff val="15000"/>
                </a:schemeClr>
              </a:buClr>
            </a:pPr>
            <a:r>
              <a:rPr lang="en-US" dirty="0">
                <a:latin typeface="Montserrat Medium" pitchFamily="2" charset="77"/>
                <a:cs typeface="Arial" panose="020B0604020202020204" pitchFamily="34" charset="0"/>
              </a:rPr>
              <a:t>He turned $1,200 into over $30,000! </a:t>
            </a:r>
          </a:p>
          <a:p>
            <a:pPr algn="l">
              <a:lnSpc>
                <a:spcPct val="100000"/>
              </a:lnSpc>
              <a:spcBef>
                <a:spcPts val="2800"/>
              </a:spcBef>
              <a:buClr>
                <a:schemeClr val="tx1">
                  <a:lumMod val="85000"/>
                  <a:lumOff val="15000"/>
                </a:schemeClr>
              </a:buClr>
            </a:pPr>
            <a:r>
              <a:rPr lang="en-US" b="1" dirty="0">
                <a:latin typeface="Montserrat" pitchFamily="2" charset="77"/>
                <a:cs typeface="Arial" panose="020B0604020202020204" pitchFamily="34" charset="0"/>
              </a:rPr>
              <a:t>Almost 30X his entire portfolio! </a:t>
            </a:r>
          </a:p>
        </p:txBody>
      </p:sp>
      <p:sp>
        <p:nvSpPr>
          <p:cNvPr id="3" name="Title 1">
            <a:extLst>
              <a:ext uri="{FF2B5EF4-FFF2-40B4-BE49-F238E27FC236}">
                <a16:creationId xmlns:a16="http://schemas.microsoft.com/office/drawing/2014/main" id="{61823245-D10C-18E9-BD5D-76068E6C7A34}"/>
              </a:ext>
            </a:extLst>
          </p:cNvPr>
          <p:cNvSpPr txBox="1">
            <a:spLocks/>
          </p:cNvSpPr>
          <p:nvPr/>
        </p:nvSpPr>
        <p:spPr>
          <a:xfrm>
            <a:off x="626074" y="299633"/>
            <a:ext cx="10515600" cy="965696"/>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tx1">
                    <a:lumMod val="85000"/>
                    <a:lumOff val="15000"/>
                  </a:schemeClr>
                </a:solidFill>
                <a:latin typeface="Montserrat ExtraBold" pitchFamily="2" charset="77"/>
                <a:cs typeface="Rubik" pitchFamily="2" charset="-79"/>
              </a:rPr>
              <a:t>Keith Made 30X This Year With Dark Ticker! </a:t>
            </a:r>
            <a:endParaRPr lang="en-US" b="1" dirty="0">
              <a:solidFill>
                <a:schemeClr val="tx1">
                  <a:lumMod val="85000"/>
                  <a:lumOff val="15000"/>
                </a:schemeClr>
              </a:solidFill>
              <a:latin typeface="Montserrat ExtraBold" pitchFamily="2" charset="77"/>
            </a:endParaRPr>
          </a:p>
        </p:txBody>
      </p:sp>
      <p:sp>
        <p:nvSpPr>
          <p:cNvPr id="4" name="object 2">
            <a:extLst>
              <a:ext uri="{FF2B5EF4-FFF2-40B4-BE49-F238E27FC236}">
                <a16:creationId xmlns:a16="http://schemas.microsoft.com/office/drawing/2014/main" id="{6971E3D1-3392-60AE-F7F4-6F9F415A519A}"/>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8" name="Picture 7">
            <a:extLst>
              <a:ext uri="{FF2B5EF4-FFF2-40B4-BE49-F238E27FC236}">
                <a16:creationId xmlns:a16="http://schemas.microsoft.com/office/drawing/2014/main" id="{4975ECC6-FF3D-D31F-5DBB-7F512488302A}"/>
              </a:ext>
            </a:extLst>
          </p:cNvPr>
          <p:cNvPicPr>
            <a:picLocks noChangeAspect="1"/>
          </p:cNvPicPr>
          <p:nvPr/>
        </p:nvPicPr>
        <p:blipFill>
          <a:blip r:embed="rId4"/>
          <a:stretch>
            <a:fillRect/>
          </a:stretch>
        </p:blipFill>
        <p:spPr>
          <a:xfrm>
            <a:off x="2503512" y="1398612"/>
            <a:ext cx="7772400" cy="1398260"/>
          </a:xfrm>
          <a:prstGeom prst="rect">
            <a:avLst/>
          </a:prstGeom>
        </p:spPr>
      </p:pic>
    </p:spTree>
    <p:extLst>
      <p:ext uri="{BB962C8B-B14F-4D97-AF65-F5344CB8AC3E}">
        <p14:creationId xmlns:p14="http://schemas.microsoft.com/office/powerpoint/2010/main" val="2183700425"/>
      </p:ext>
    </p:extLst>
  </p:cSld>
  <p:clrMapOvr>
    <a:masterClrMapping/>
  </p:clrMapOvr>
  <p:extLst>
    <p:ext uri="{6950BFC3-D8DA-4A85-94F7-54DA5524770B}">
      <p188:commentRel xmlns:p188="http://schemas.microsoft.com/office/powerpoint/2018/8/main" r:id="rId3"/>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61672"/>
            <a:ext cx="6124047" cy="4396409"/>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cs typeface="Arial" panose="020B0604020202020204" pitchFamily="34" charset="0"/>
              </a:rPr>
              <a:t>Our two trades in June made 57% and 64% overnight</a:t>
            </a:r>
          </a:p>
          <a:p>
            <a:pPr algn="l">
              <a:lnSpc>
                <a:spcPct val="100000"/>
              </a:lnSpc>
              <a:spcBef>
                <a:spcPts val="2800"/>
              </a:spcBef>
              <a:buClr>
                <a:schemeClr val="tx1">
                  <a:lumMod val="85000"/>
                  <a:lumOff val="15000"/>
                </a:schemeClr>
              </a:buClr>
            </a:pPr>
            <a:r>
              <a:rPr lang="en-US" dirty="0">
                <a:latin typeface="Montserrat Medium" pitchFamily="2" charset="77"/>
                <a:cs typeface="Arial" panose="020B0604020202020204" pitchFamily="34" charset="0"/>
              </a:rPr>
              <a:t>John made $317,000 on one... Then made $180,000 on the other</a:t>
            </a:r>
          </a:p>
          <a:p>
            <a:pPr algn="l">
              <a:lnSpc>
                <a:spcPct val="100000"/>
              </a:lnSpc>
              <a:spcBef>
                <a:spcPts val="2800"/>
              </a:spcBef>
              <a:buClr>
                <a:schemeClr val="tx1">
                  <a:lumMod val="85000"/>
                  <a:lumOff val="15000"/>
                </a:schemeClr>
              </a:buClr>
            </a:pPr>
            <a:r>
              <a:rPr lang="en-US" b="1" dirty="0">
                <a:latin typeface="Montserrat" pitchFamily="2" charset="77"/>
                <a:cs typeface="Arial" panose="020B0604020202020204" pitchFamily="34" charset="0"/>
              </a:rPr>
              <a:t>That’s almost half a million  dollars… On two trades!  </a:t>
            </a:r>
          </a:p>
        </p:txBody>
      </p:sp>
      <p:pic>
        <p:nvPicPr>
          <p:cNvPr id="2" name="Picture 1">
            <a:extLst>
              <a:ext uri="{FF2B5EF4-FFF2-40B4-BE49-F238E27FC236}">
                <a16:creationId xmlns:a16="http://schemas.microsoft.com/office/drawing/2014/main" id="{DC8E9D0F-E867-2A06-DBE0-FF39C1FC0B4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26238"/>
          <a:stretch/>
        </p:blipFill>
        <p:spPr>
          <a:xfrm>
            <a:off x="6565419" y="1985702"/>
            <a:ext cx="5091947" cy="2655508"/>
          </a:xfrm>
          <a:prstGeom prst="rect">
            <a:avLst/>
          </a:prstGeom>
          <a:effectLst>
            <a:outerShdw blurRad="50800" dist="38100" dir="2700000" algn="tl" rotWithShape="0">
              <a:prstClr val="black">
                <a:alpha val="40000"/>
              </a:prstClr>
            </a:outerShdw>
          </a:effectLst>
        </p:spPr>
      </p:pic>
      <p:sp>
        <p:nvSpPr>
          <p:cNvPr id="3" name="Title 1">
            <a:extLst>
              <a:ext uri="{FF2B5EF4-FFF2-40B4-BE49-F238E27FC236}">
                <a16:creationId xmlns:a16="http://schemas.microsoft.com/office/drawing/2014/main" id="{61823245-D10C-18E9-BD5D-76068E6C7A34}"/>
              </a:ext>
            </a:extLst>
          </p:cNvPr>
          <p:cNvSpPr txBox="1">
            <a:spLocks/>
          </p:cNvSpPr>
          <p:nvPr/>
        </p:nvSpPr>
        <p:spPr>
          <a:xfrm>
            <a:off x="626074" y="299633"/>
            <a:ext cx="10515600" cy="965696"/>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tx1">
                    <a:lumMod val="85000"/>
                    <a:lumOff val="15000"/>
                  </a:schemeClr>
                </a:solidFill>
                <a:latin typeface="Montserrat ExtraBold" pitchFamily="2" charset="77"/>
                <a:cs typeface="Rubik" pitchFamily="2" charset="-79"/>
              </a:rPr>
              <a:t>John’s Dark Ticker Gains Were In-Freaking-Sane (why best trade ever) </a:t>
            </a:r>
            <a:endParaRPr lang="en-US" b="1" dirty="0">
              <a:solidFill>
                <a:schemeClr val="tx1">
                  <a:lumMod val="85000"/>
                  <a:lumOff val="15000"/>
                </a:schemeClr>
              </a:solidFill>
              <a:latin typeface="Montserrat ExtraBold" pitchFamily="2" charset="77"/>
            </a:endParaRPr>
          </a:p>
        </p:txBody>
      </p:sp>
      <p:sp>
        <p:nvSpPr>
          <p:cNvPr id="4" name="object 2">
            <a:extLst>
              <a:ext uri="{FF2B5EF4-FFF2-40B4-BE49-F238E27FC236}">
                <a16:creationId xmlns:a16="http://schemas.microsoft.com/office/drawing/2014/main" id="{6971E3D1-3392-60AE-F7F4-6F9F415A519A}"/>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7C52BEA7-F08D-8F4D-CF8C-DF85F7819601}"/>
              </a:ext>
            </a:extLst>
          </p:cNvPr>
          <p:cNvSpPr/>
          <p:nvPr/>
        </p:nvSpPr>
        <p:spPr>
          <a:xfrm>
            <a:off x="7150100" y="2407920"/>
            <a:ext cx="924560" cy="1016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357A2E87-08E6-5ED9-E8C2-F718AA3757C6}"/>
              </a:ext>
            </a:extLst>
          </p:cNvPr>
          <p:cNvSpPr/>
          <p:nvPr/>
        </p:nvSpPr>
        <p:spPr>
          <a:xfrm>
            <a:off x="7162800" y="4457700"/>
            <a:ext cx="368300" cy="1016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DCFAAEC-3C13-4ABE-AB02-AD799FF0D472}"/>
              </a:ext>
            </a:extLst>
          </p:cNvPr>
          <p:cNvSpPr txBox="1"/>
          <p:nvPr/>
        </p:nvSpPr>
        <p:spPr>
          <a:xfrm>
            <a:off x="626074" y="5523978"/>
            <a:ext cx="10939852" cy="923330"/>
          </a:xfrm>
          <a:prstGeom prst="rect">
            <a:avLst/>
          </a:prstGeom>
          <a:noFill/>
        </p:spPr>
        <p:txBody>
          <a:bodyPr wrap="square" rtlCol="0">
            <a:spAutoFit/>
          </a:bodyPr>
          <a:lstStyle/>
          <a:p>
            <a:pPr algn="ctr"/>
            <a:r>
              <a:rPr lang="en-US" sz="1800" dirty="0">
                <a:effectLst/>
                <a:latin typeface="Segoe UI" panose="020B0502040204020203" pitchFamily="34" charset="0"/>
              </a:rPr>
              <a:t>Now we should note this was a substantial investment and you should not to invest more than you can afford to lose</a:t>
            </a:r>
            <a:endParaRPr lang="en-US" sz="1800" dirty="0">
              <a:effectLst/>
              <a:latin typeface="Arial" panose="020B0604020202020204" pitchFamily="34" charset="0"/>
            </a:endParaRPr>
          </a:p>
          <a:p>
            <a:endParaRPr lang="en-US" dirty="0"/>
          </a:p>
        </p:txBody>
      </p:sp>
    </p:spTree>
    <p:extLst>
      <p:ext uri="{BB962C8B-B14F-4D97-AF65-F5344CB8AC3E}">
        <p14:creationId xmlns:p14="http://schemas.microsoft.com/office/powerpoint/2010/main" val="2789768074"/>
      </p:ext>
    </p:extLst>
  </p:cSld>
  <p:clrMapOvr>
    <a:masterClrMapping/>
  </p:clrMapOvr>
  <p:extLst>
    <p:ext uri="{6950BFC3-D8DA-4A85-94F7-54DA5524770B}">
      <p188:commentRel xmlns:p188="http://schemas.microsoft.com/office/powerpoint/2018/8/main" r:id="rId3"/>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E227179-C6FF-FCE4-6035-81B69615F687}"/>
              </a:ext>
            </a:extLst>
          </p:cNvPr>
          <p:cNvSpPr txBox="1">
            <a:spLocks/>
          </p:cNvSpPr>
          <p:nvPr/>
        </p:nvSpPr>
        <p:spPr>
          <a:xfrm>
            <a:off x="626071" y="1697987"/>
            <a:ext cx="10782661" cy="2881423"/>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dirty="0"/>
              <a:t>How do we achieve such big gains in a short timeframe? </a:t>
            </a:r>
          </a:p>
          <a:p>
            <a:pPr marL="0" indent="0" algn="ctr">
              <a:lnSpc>
                <a:spcPct val="100000"/>
              </a:lnSpc>
              <a:spcBef>
                <a:spcPts val="1600"/>
              </a:spcBef>
              <a:buFont typeface="Arial" panose="020B0604020202020204" pitchFamily="34" charset="0"/>
              <a:buNone/>
            </a:pPr>
            <a:endParaRPr lang="en-US" sz="5400" dirty="0">
              <a:latin typeface="Montserrat ExtraBold" pitchFamily="2" charset="77"/>
            </a:endParaRPr>
          </a:p>
        </p:txBody>
      </p:sp>
      <p:sp>
        <p:nvSpPr>
          <p:cNvPr id="5" name="Rectangle 4">
            <a:extLst>
              <a:ext uri="{FF2B5EF4-FFF2-40B4-BE49-F238E27FC236}">
                <a16:creationId xmlns:a16="http://schemas.microsoft.com/office/drawing/2014/main" id="{721BDC8E-EB7F-0439-FF0A-627C2049B506}"/>
              </a:ext>
            </a:extLst>
          </p:cNvPr>
          <p:cNvSpPr/>
          <p:nvPr/>
        </p:nvSpPr>
        <p:spPr>
          <a:xfrm>
            <a:off x="0" y="-1"/>
            <a:ext cx="12192000" cy="9144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2">
            <a:extLst>
              <a:ext uri="{FF2B5EF4-FFF2-40B4-BE49-F238E27FC236}">
                <a16:creationId xmlns:a16="http://schemas.microsoft.com/office/drawing/2014/main" id="{3ACF7DA7-7EF5-152A-3744-0D356107375A}"/>
              </a:ext>
            </a:extLst>
          </p:cNvPr>
          <p:cNvSpPr txBox="1">
            <a:spLocks/>
          </p:cNvSpPr>
          <p:nvPr/>
        </p:nvSpPr>
        <p:spPr>
          <a:xfrm>
            <a:off x="626072" y="176617"/>
            <a:ext cx="10782661" cy="510363"/>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sz="3200" b="1" dirty="0">
              <a:solidFill>
                <a:schemeClr val="bg1"/>
              </a:solidFill>
              <a:latin typeface="Montserrat ExtraBold" pitchFamily="2" charset="77"/>
            </a:endParaRPr>
          </a:p>
        </p:txBody>
      </p:sp>
    </p:spTree>
    <p:extLst>
      <p:ext uri="{BB962C8B-B14F-4D97-AF65-F5344CB8AC3E}">
        <p14:creationId xmlns:p14="http://schemas.microsoft.com/office/powerpoint/2010/main" val="2917699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340242"/>
            <a:ext cx="10515600" cy="1323609"/>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New Kind of Option Taking</a:t>
            </a:r>
            <a:br>
              <a:rPr lang="en-US" sz="4400" b="1" dirty="0">
                <a:solidFill>
                  <a:schemeClr val="tx1">
                    <a:lumMod val="85000"/>
                    <a:lumOff val="15000"/>
                  </a:schemeClr>
                </a:solidFill>
                <a:latin typeface="Montserrat ExtraBold" pitchFamily="2" charset="77"/>
                <a:cs typeface="Rubik" pitchFamily="2" charset="-79"/>
              </a:rPr>
            </a:br>
            <a:r>
              <a:rPr lang="en-US" sz="4400" b="1" dirty="0">
                <a:solidFill>
                  <a:schemeClr val="tx1">
                    <a:lumMod val="85000"/>
                    <a:lumOff val="15000"/>
                  </a:schemeClr>
                </a:solidFill>
                <a:latin typeface="Montserrat ExtraBold" pitchFamily="2" charset="77"/>
                <a:cs typeface="Rubik" pitchFamily="2" charset="-79"/>
              </a:rPr>
              <a:t>the World by Storm</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219183"/>
            <a:ext cx="10725762" cy="832361"/>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The Dark Ticker trade for ETFs like SPY are called…</a:t>
            </a:r>
            <a:endParaRPr lang="en-US" b="1" dirty="0">
              <a:effectLst/>
              <a:latin typeface="Montserrat ExtraBold" pitchFamily="2" charset="77"/>
              <a:cs typeface="Rubik" pitchFamily="2" charset="-79"/>
            </a:endParaRPr>
          </a:p>
          <a:p>
            <a:pPr marL="0" indent="0" algn="l">
              <a:lnSpc>
                <a:spcPct val="100000"/>
              </a:lnSpc>
              <a:spcBef>
                <a:spcPts val="2800"/>
              </a:spcBef>
              <a:buClr>
                <a:srgbClr val="76B900"/>
              </a:buClr>
              <a:buNone/>
            </a:pPr>
            <a:endParaRPr lang="en-US" dirty="0">
              <a:latin typeface="Rubik" pitchFamily="2" charset="-79"/>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2" name="Rounded Rectangle 1">
            <a:extLst>
              <a:ext uri="{FF2B5EF4-FFF2-40B4-BE49-F238E27FC236}">
                <a16:creationId xmlns:a16="http://schemas.microsoft.com/office/drawing/2014/main" id="{0BCC18D8-A8E5-585D-E988-D2165886FB3F}"/>
              </a:ext>
            </a:extLst>
          </p:cNvPr>
          <p:cNvSpPr/>
          <p:nvPr/>
        </p:nvSpPr>
        <p:spPr>
          <a:xfrm>
            <a:off x="626074" y="3329211"/>
            <a:ext cx="8475396" cy="1222745"/>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latin typeface="Montserrat Black" pitchFamily="2" charset="77"/>
              </a:rPr>
              <a:t>ZERO-DAY OPTIONS</a:t>
            </a:r>
          </a:p>
        </p:txBody>
      </p:sp>
    </p:spTree>
    <p:extLst>
      <p:ext uri="{BB962C8B-B14F-4D97-AF65-F5344CB8AC3E}">
        <p14:creationId xmlns:p14="http://schemas.microsoft.com/office/powerpoint/2010/main" val="1289225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Why Trade Zero-Day Options?</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69363"/>
            <a:ext cx="6338255" cy="3498060"/>
          </a:xfrm>
        </p:spPr>
        <p:txBody>
          <a:bodyPr lIns="91440" tIns="91440" rIns="91440" bIns="91440">
            <a:normAutofit fontScale="62500" lnSpcReduction="20000"/>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Options that expire every day </a:t>
            </a:r>
            <a:br>
              <a:rPr lang="en-US" dirty="0">
                <a:latin typeface="Montserrat Medium" pitchFamily="2" charset="77"/>
                <a:cs typeface="Rubik" pitchFamily="2" charset="-79"/>
              </a:rPr>
            </a:br>
            <a:r>
              <a:rPr lang="en-US" dirty="0">
                <a:latin typeface="Montserrat Medium" pitchFamily="2" charset="77"/>
                <a:cs typeface="Rubik" pitchFamily="2" charset="-79"/>
              </a:rPr>
              <a:t>(not just weekly/ monthly)</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Cheaper price</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Huge trading volumes</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Massive overnight potential</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Max profit on a short term move</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Zero Day options are easy to trade </a:t>
            </a: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80" name="Picture 79">
            <a:extLst>
              <a:ext uri="{FF2B5EF4-FFF2-40B4-BE49-F238E27FC236}">
                <a16:creationId xmlns:a16="http://schemas.microsoft.com/office/drawing/2014/main" id="{E5557E05-F9C0-6E7C-F7DD-8221954AEDF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90977" y="1791690"/>
            <a:ext cx="8296346" cy="2744714"/>
          </a:xfrm>
          <a:prstGeom prst="rect">
            <a:avLst/>
          </a:prstGeom>
        </p:spPr>
      </p:pic>
    </p:spTree>
    <p:extLst>
      <p:ext uri="{BB962C8B-B14F-4D97-AF65-F5344CB8AC3E}">
        <p14:creationId xmlns:p14="http://schemas.microsoft.com/office/powerpoint/2010/main" val="15592784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A5514CC-FCB9-A9A3-6D45-E684CD4406ED}"/>
              </a:ext>
            </a:extLst>
          </p:cNvPr>
          <p:cNvSpPr>
            <a:spLocks noGrp="1"/>
          </p:cNvSpPr>
          <p:nvPr>
            <p:ph type="title"/>
          </p:nvPr>
        </p:nvSpPr>
        <p:spPr>
          <a:xfrm>
            <a:off x="476546" y="595866"/>
            <a:ext cx="11238613" cy="2857969"/>
          </a:xfrm>
        </p:spPr>
        <p:txBody>
          <a:bodyPr>
            <a:noAutofit/>
          </a:bodyPr>
          <a:lstStyle/>
          <a:p>
            <a:pPr algn="ctr"/>
            <a:r>
              <a:rPr lang="en-US" sz="5400" b="1" dirty="0">
                <a:solidFill>
                  <a:schemeClr val="tx1">
                    <a:lumMod val="85000"/>
                    <a:lumOff val="15000"/>
                  </a:schemeClr>
                </a:solidFill>
                <a:latin typeface="Montserrat ExtraBold" pitchFamily="2" charset="77"/>
                <a:cs typeface="Rubik" pitchFamily="2" charset="-79"/>
              </a:rPr>
              <a:t>Historical Data</a:t>
            </a:r>
            <a:br>
              <a:rPr lang="en-US" sz="5400" b="1" dirty="0">
                <a:solidFill>
                  <a:schemeClr val="tx1">
                    <a:lumMod val="85000"/>
                    <a:lumOff val="15000"/>
                  </a:schemeClr>
                </a:solidFill>
                <a:latin typeface="Montserrat ExtraBold" pitchFamily="2" charset="77"/>
                <a:cs typeface="Rubik" pitchFamily="2" charset="-79"/>
              </a:rPr>
            </a:br>
            <a:r>
              <a:rPr lang="en-US" sz="5400" b="1" dirty="0">
                <a:solidFill>
                  <a:schemeClr val="tx1">
                    <a:lumMod val="85000"/>
                    <a:lumOff val="15000"/>
                  </a:schemeClr>
                </a:solidFill>
                <a:latin typeface="Montserrat ExtraBold" pitchFamily="2" charset="77"/>
                <a:cs typeface="Rubik" pitchFamily="2" charset="-79"/>
              </a:rPr>
              <a:t>+</a:t>
            </a:r>
            <a:br>
              <a:rPr lang="en-US" sz="5400" b="1" dirty="0">
                <a:solidFill>
                  <a:schemeClr val="tx1">
                    <a:lumMod val="85000"/>
                    <a:lumOff val="15000"/>
                  </a:schemeClr>
                </a:solidFill>
                <a:latin typeface="Montserrat ExtraBold" pitchFamily="2" charset="77"/>
                <a:cs typeface="Rubik" pitchFamily="2" charset="-79"/>
              </a:rPr>
            </a:br>
            <a:r>
              <a:rPr lang="en-US" sz="5400" b="1" dirty="0">
                <a:solidFill>
                  <a:schemeClr val="tx1">
                    <a:lumMod val="85000"/>
                    <a:lumOff val="15000"/>
                  </a:schemeClr>
                </a:solidFill>
                <a:latin typeface="Montserrat ExtraBold" pitchFamily="2" charset="77"/>
                <a:cs typeface="Rubik" pitchFamily="2" charset="-79"/>
              </a:rPr>
              <a:t>Zero-Day Options</a:t>
            </a:r>
            <a:br>
              <a:rPr lang="en-US" sz="5400" b="1" dirty="0">
                <a:solidFill>
                  <a:schemeClr val="tx1">
                    <a:lumMod val="85000"/>
                    <a:lumOff val="15000"/>
                  </a:schemeClr>
                </a:solidFill>
                <a:latin typeface="Montserrat ExtraBold" pitchFamily="2" charset="77"/>
                <a:cs typeface="Rubik" pitchFamily="2" charset="-79"/>
              </a:rPr>
            </a:br>
            <a:r>
              <a:rPr lang="en-US" sz="5400" b="1" dirty="0">
                <a:solidFill>
                  <a:schemeClr val="tx1">
                    <a:lumMod val="85000"/>
                    <a:lumOff val="15000"/>
                  </a:schemeClr>
                </a:solidFill>
                <a:latin typeface="Montserrat ExtraBold" pitchFamily="2" charset="77"/>
                <a:cs typeface="Rubik" pitchFamily="2" charset="-79"/>
              </a:rPr>
              <a:t>=</a:t>
            </a:r>
            <a:endParaRPr lang="en-US" sz="5400" b="1" dirty="0">
              <a:solidFill>
                <a:schemeClr val="tx1">
                  <a:lumMod val="85000"/>
                  <a:lumOff val="15000"/>
                </a:schemeClr>
              </a:solidFill>
              <a:latin typeface="Montserrat ExtraBold" pitchFamily="2" charset="77"/>
            </a:endParaRPr>
          </a:p>
        </p:txBody>
      </p:sp>
      <p:grpSp>
        <p:nvGrpSpPr>
          <p:cNvPr id="15" name="object 7">
            <a:extLst>
              <a:ext uri="{FF2B5EF4-FFF2-40B4-BE49-F238E27FC236}">
                <a16:creationId xmlns:a16="http://schemas.microsoft.com/office/drawing/2014/main" id="{453EF03D-24F5-18A3-B5D0-B02D82C1419C}"/>
              </a:ext>
            </a:extLst>
          </p:cNvPr>
          <p:cNvGrpSpPr/>
          <p:nvPr/>
        </p:nvGrpSpPr>
        <p:grpSpPr>
          <a:xfrm>
            <a:off x="4958314" y="3545293"/>
            <a:ext cx="2275369" cy="2387673"/>
            <a:chOff x="6806077" y="6125471"/>
            <a:chExt cx="4091304" cy="4293235"/>
          </a:xfrm>
        </p:grpSpPr>
        <p:sp>
          <p:nvSpPr>
            <p:cNvPr id="16" name="object 8">
              <a:extLst>
                <a:ext uri="{FF2B5EF4-FFF2-40B4-BE49-F238E27FC236}">
                  <a16:creationId xmlns:a16="http://schemas.microsoft.com/office/drawing/2014/main" id="{DC8F2634-74B8-4D0F-B376-633310E869F0}"/>
                </a:ext>
              </a:extLst>
            </p:cNvPr>
            <p:cNvSpPr/>
            <p:nvPr/>
          </p:nvSpPr>
          <p:spPr>
            <a:xfrm>
              <a:off x="6806077" y="6125471"/>
              <a:ext cx="4091304" cy="4091304"/>
            </a:xfrm>
            <a:custGeom>
              <a:avLst/>
              <a:gdLst/>
              <a:ahLst/>
              <a:cxnLst/>
              <a:rect l="l" t="t" r="r" b="b"/>
              <a:pathLst>
                <a:path w="4091304" h="4091304">
                  <a:moveTo>
                    <a:pt x="2045393" y="0"/>
                  </a:moveTo>
                  <a:lnTo>
                    <a:pt x="1997113" y="558"/>
                  </a:lnTo>
                  <a:lnTo>
                    <a:pt x="1949107" y="2226"/>
                  </a:lnTo>
                  <a:lnTo>
                    <a:pt x="1901387" y="4990"/>
                  </a:lnTo>
                  <a:lnTo>
                    <a:pt x="1853966" y="8839"/>
                  </a:lnTo>
                  <a:lnTo>
                    <a:pt x="1806856" y="13760"/>
                  </a:lnTo>
                  <a:lnTo>
                    <a:pt x="1760070" y="19741"/>
                  </a:lnTo>
                  <a:lnTo>
                    <a:pt x="1713619" y="26770"/>
                  </a:lnTo>
                  <a:lnTo>
                    <a:pt x="1667516" y="34834"/>
                  </a:lnTo>
                  <a:lnTo>
                    <a:pt x="1621773" y="43922"/>
                  </a:lnTo>
                  <a:lnTo>
                    <a:pt x="1576402" y="54020"/>
                  </a:lnTo>
                  <a:lnTo>
                    <a:pt x="1531416" y="65116"/>
                  </a:lnTo>
                  <a:lnTo>
                    <a:pt x="1486828" y="77199"/>
                  </a:lnTo>
                  <a:lnTo>
                    <a:pt x="1442648" y="90256"/>
                  </a:lnTo>
                  <a:lnTo>
                    <a:pt x="1398890" y="104275"/>
                  </a:lnTo>
                  <a:lnTo>
                    <a:pt x="1355565" y="119243"/>
                  </a:lnTo>
                  <a:lnTo>
                    <a:pt x="1312687" y="135148"/>
                  </a:lnTo>
                  <a:lnTo>
                    <a:pt x="1270267" y="151978"/>
                  </a:lnTo>
                  <a:lnTo>
                    <a:pt x="1228318" y="169721"/>
                  </a:lnTo>
                  <a:lnTo>
                    <a:pt x="1186851" y="188364"/>
                  </a:lnTo>
                  <a:lnTo>
                    <a:pt x="1145880" y="207895"/>
                  </a:lnTo>
                  <a:lnTo>
                    <a:pt x="1105416" y="228302"/>
                  </a:lnTo>
                  <a:lnTo>
                    <a:pt x="1065472" y="249573"/>
                  </a:lnTo>
                  <a:lnTo>
                    <a:pt x="1026060" y="271694"/>
                  </a:lnTo>
                  <a:lnTo>
                    <a:pt x="987192" y="294655"/>
                  </a:lnTo>
                  <a:lnTo>
                    <a:pt x="948881" y="318442"/>
                  </a:lnTo>
                  <a:lnTo>
                    <a:pt x="911139" y="343044"/>
                  </a:lnTo>
                  <a:lnTo>
                    <a:pt x="873977" y="368448"/>
                  </a:lnTo>
                  <a:lnTo>
                    <a:pt x="837409" y="394641"/>
                  </a:lnTo>
                  <a:lnTo>
                    <a:pt x="801447" y="421612"/>
                  </a:lnTo>
                  <a:lnTo>
                    <a:pt x="766103" y="449349"/>
                  </a:lnTo>
                  <a:lnTo>
                    <a:pt x="731389" y="477838"/>
                  </a:lnTo>
                  <a:lnTo>
                    <a:pt x="697317" y="507069"/>
                  </a:lnTo>
                  <a:lnTo>
                    <a:pt x="663901" y="537027"/>
                  </a:lnTo>
                  <a:lnTo>
                    <a:pt x="631151" y="567702"/>
                  </a:lnTo>
                  <a:lnTo>
                    <a:pt x="599081" y="599081"/>
                  </a:lnTo>
                  <a:lnTo>
                    <a:pt x="567702" y="631151"/>
                  </a:lnTo>
                  <a:lnTo>
                    <a:pt x="537027" y="663901"/>
                  </a:lnTo>
                  <a:lnTo>
                    <a:pt x="507069" y="697317"/>
                  </a:lnTo>
                  <a:lnTo>
                    <a:pt x="477838" y="731389"/>
                  </a:lnTo>
                  <a:lnTo>
                    <a:pt x="449349" y="766103"/>
                  </a:lnTo>
                  <a:lnTo>
                    <a:pt x="421612" y="801447"/>
                  </a:lnTo>
                  <a:lnTo>
                    <a:pt x="394641" y="837409"/>
                  </a:lnTo>
                  <a:lnTo>
                    <a:pt x="368448" y="873977"/>
                  </a:lnTo>
                  <a:lnTo>
                    <a:pt x="343044" y="911139"/>
                  </a:lnTo>
                  <a:lnTo>
                    <a:pt x="318442" y="948881"/>
                  </a:lnTo>
                  <a:lnTo>
                    <a:pt x="294655" y="987192"/>
                  </a:lnTo>
                  <a:lnTo>
                    <a:pt x="271694" y="1026060"/>
                  </a:lnTo>
                  <a:lnTo>
                    <a:pt x="249573" y="1065472"/>
                  </a:lnTo>
                  <a:lnTo>
                    <a:pt x="228302" y="1105416"/>
                  </a:lnTo>
                  <a:lnTo>
                    <a:pt x="207895" y="1145880"/>
                  </a:lnTo>
                  <a:lnTo>
                    <a:pt x="188364" y="1186851"/>
                  </a:lnTo>
                  <a:lnTo>
                    <a:pt x="169721" y="1228318"/>
                  </a:lnTo>
                  <a:lnTo>
                    <a:pt x="151978" y="1270267"/>
                  </a:lnTo>
                  <a:lnTo>
                    <a:pt x="135148" y="1312687"/>
                  </a:lnTo>
                  <a:lnTo>
                    <a:pt x="119243" y="1355565"/>
                  </a:lnTo>
                  <a:lnTo>
                    <a:pt x="104275" y="1398890"/>
                  </a:lnTo>
                  <a:lnTo>
                    <a:pt x="90256" y="1442648"/>
                  </a:lnTo>
                  <a:lnTo>
                    <a:pt x="77199" y="1486828"/>
                  </a:lnTo>
                  <a:lnTo>
                    <a:pt x="65116" y="1531416"/>
                  </a:lnTo>
                  <a:lnTo>
                    <a:pt x="54020" y="1576402"/>
                  </a:lnTo>
                  <a:lnTo>
                    <a:pt x="43922" y="1621773"/>
                  </a:lnTo>
                  <a:lnTo>
                    <a:pt x="34834" y="1667516"/>
                  </a:lnTo>
                  <a:lnTo>
                    <a:pt x="26770" y="1713619"/>
                  </a:lnTo>
                  <a:lnTo>
                    <a:pt x="19741" y="1760070"/>
                  </a:lnTo>
                  <a:lnTo>
                    <a:pt x="13760" y="1806856"/>
                  </a:lnTo>
                  <a:lnTo>
                    <a:pt x="8839" y="1853966"/>
                  </a:lnTo>
                  <a:lnTo>
                    <a:pt x="4990" y="1901387"/>
                  </a:lnTo>
                  <a:lnTo>
                    <a:pt x="2226" y="1949107"/>
                  </a:lnTo>
                  <a:lnTo>
                    <a:pt x="558" y="1997113"/>
                  </a:lnTo>
                  <a:lnTo>
                    <a:pt x="0" y="2045393"/>
                  </a:lnTo>
                  <a:lnTo>
                    <a:pt x="558" y="2093673"/>
                  </a:lnTo>
                  <a:lnTo>
                    <a:pt x="2226" y="2141679"/>
                  </a:lnTo>
                  <a:lnTo>
                    <a:pt x="4990" y="2189398"/>
                  </a:lnTo>
                  <a:lnTo>
                    <a:pt x="8839" y="2236819"/>
                  </a:lnTo>
                  <a:lnTo>
                    <a:pt x="13760" y="2283929"/>
                  </a:lnTo>
                  <a:lnTo>
                    <a:pt x="19741" y="2330715"/>
                  </a:lnTo>
                  <a:lnTo>
                    <a:pt x="26770" y="2377166"/>
                  </a:lnTo>
                  <a:lnTo>
                    <a:pt x="34834" y="2423269"/>
                  </a:lnTo>
                  <a:lnTo>
                    <a:pt x="43922" y="2469012"/>
                  </a:lnTo>
                  <a:lnTo>
                    <a:pt x="54020" y="2514383"/>
                  </a:lnTo>
                  <a:lnTo>
                    <a:pt x="65116" y="2559368"/>
                  </a:lnTo>
                  <a:lnTo>
                    <a:pt x="77199" y="2603957"/>
                  </a:lnTo>
                  <a:lnTo>
                    <a:pt x="90256" y="2648137"/>
                  </a:lnTo>
                  <a:lnTo>
                    <a:pt x="104275" y="2691895"/>
                  </a:lnTo>
                  <a:lnTo>
                    <a:pt x="119243" y="2735219"/>
                  </a:lnTo>
                  <a:lnTo>
                    <a:pt x="135148" y="2778097"/>
                  </a:lnTo>
                  <a:lnTo>
                    <a:pt x="151978" y="2820517"/>
                  </a:lnTo>
                  <a:lnTo>
                    <a:pt x="169721" y="2862466"/>
                  </a:lnTo>
                  <a:lnTo>
                    <a:pt x="188364" y="2903932"/>
                  </a:lnTo>
                  <a:lnTo>
                    <a:pt x="207895" y="2944903"/>
                  </a:lnTo>
                  <a:lnTo>
                    <a:pt x="228302" y="2985367"/>
                  </a:lnTo>
                  <a:lnTo>
                    <a:pt x="249573" y="3025311"/>
                  </a:lnTo>
                  <a:lnTo>
                    <a:pt x="271694" y="3064723"/>
                  </a:lnTo>
                  <a:lnTo>
                    <a:pt x="294655" y="3103590"/>
                  </a:lnTo>
                  <a:lnTo>
                    <a:pt x="318442" y="3141901"/>
                  </a:lnTo>
                  <a:lnTo>
                    <a:pt x="343044" y="3179644"/>
                  </a:lnTo>
                  <a:lnTo>
                    <a:pt x="368448" y="3216805"/>
                  </a:lnTo>
                  <a:lnTo>
                    <a:pt x="394641" y="3253372"/>
                  </a:lnTo>
                  <a:lnTo>
                    <a:pt x="421612" y="3289334"/>
                  </a:lnTo>
                  <a:lnTo>
                    <a:pt x="449349" y="3324678"/>
                  </a:lnTo>
                  <a:lnTo>
                    <a:pt x="477838" y="3359392"/>
                  </a:lnTo>
                  <a:lnTo>
                    <a:pt x="507069" y="3393463"/>
                  </a:lnTo>
                  <a:lnTo>
                    <a:pt x="537027" y="3426880"/>
                  </a:lnTo>
                  <a:lnTo>
                    <a:pt x="567702" y="3459629"/>
                  </a:lnTo>
                  <a:lnTo>
                    <a:pt x="599081" y="3491699"/>
                  </a:lnTo>
                  <a:lnTo>
                    <a:pt x="631151" y="3523078"/>
                  </a:lnTo>
                  <a:lnTo>
                    <a:pt x="663901" y="3553753"/>
                  </a:lnTo>
                  <a:lnTo>
                    <a:pt x="697317" y="3583711"/>
                  </a:lnTo>
                  <a:lnTo>
                    <a:pt x="731389" y="3612941"/>
                  </a:lnTo>
                  <a:lnTo>
                    <a:pt x="766103" y="3641430"/>
                  </a:lnTo>
                  <a:lnTo>
                    <a:pt x="801447" y="3669166"/>
                  </a:lnTo>
                  <a:lnTo>
                    <a:pt x="837409" y="3696137"/>
                  </a:lnTo>
                  <a:lnTo>
                    <a:pt x="873977" y="3722331"/>
                  </a:lnTo>
                  <a:lnTo>
                    <a:pt x="911139" y="3747734"/>
                  </a:lnTo>
                  <a:lnTo>
                    <a:pt x="948881" y="3772336"/>
                  </a:lnTo>
                  <a:lnTo>
                    <a:pt x="987192" y="3796123"/>
                  </a:lnTo>
                  <a:lnTo>
                    <a:pt x="1026060" y="3819083"/>
                  </a:lnTo>
                  <a:lnTo>
                    <a:pt x="1065472" y="3841205"/>
                  </a:lnTo>
                  <a:lnTo>
                    <a:pt x="1105416" y="3862475"/>
                  </a:lnTo>
                  <a:lnTo>
                    <a:pt x="1145880" y="3882882"/>
                  </a:lnTo>
                  <a:lnTo>
                    <a:pt x="1186851" y="3902413"/>
                  </a:lnTo>
                  <a:lnTo>
                    <a:pt x="1228318" y="3921056"/>
                  </a:lnTo>
                  <a:lnTo>
                    <a:pt x="1270267" y="3938798"/>
                  </a:lnTo>
                  <a:lnTo>
                    <a:pt x="1312687" y="3955628"/>
                  </a:lnTo>
                  <a:lnTo>
                    <a:pt x="1355565" y="3971533"/>
                  </a:lnTo>
                  <a:lnTo>
                    <a:pt x="1398890" y="3986501"/>
                  </a:lnTo>
                  <a:lnTo>
                    <a:pt x="1442648" y="4000520"/>
                  </a:lnTo>
                  <a:lnTo>
                    <a:pt x="1486828" y="4013576"/>
                  </a:lnTo>
                  <a:lnTo>
                    <a:pt x="1531416" y="4025659"/>
                  </a:lnTo>
                  <a:lnTo>
                    <a:pt x="1576402" y="4036756"/>
                  </a:lnTo>
                  <a:lnTo>
                    <a:pt x="1621773" y="4046854"/>
                  </a:lnTo>
                  <a:lnTo>
                    <a:pt x="1667516" y="4055941"/>
                  </a:lnTo>
                  <a:lnTo>
                    <a:pt x="1713619" y="4064005"/>
                  </a:lnTo>
                  <a:lnTo>
                    <a:pt x="1760070" y="4071034"/>
                  </a:lnTo>
                  <a:lnTo>
                    <a:pt x="1806856" y="4077015"/>
                  </a:lnTo>
                  <a:lnTo>
                    <a:pt x="1853966" y="4081936"/>
                  </a:lnTo>
                  <a:lnTo>
                    <a:pt x="1901387" y="4085785"/>
                  </a:lnTo>
                  <a:lnTo>
                    <a:pt x="1949107" y="4088549"/>
                  </a:lnTo>
                  <a:lnTo>
                    <a:pt x="1997113" y="4090217"/>
                  </a:lnTo>
                  <a:lnTo>
                    <a:pt x="2045393" y="4090775"/>
                  </a:lnTo>
                  <a:lnTo>
                    <a:pt x="2093673" y="4090217"/>
                  </a:lnTo>
                  <a:lnTo>
                    <a:pt x="2141679" y="4088549"/>
                  </a:lnTo>
                  <a:lnTo>
                    <a:pt x="2189398" y="4085785"/>
                  </a:lnTo>
                  <a:lnTo>
                    <a:pt x="2236819" y="4081936"/>
                  </a:lnTo>
                  <a:lnTo>
                    <a:pt x="2283929" y="4077015"/>
                  </a:lnTo>
                  <a:lnTo>
                    <a:pt x="2330715" y="4071034"/>
                  </a:lnTo>
                  <a:lnTo>
                    <a:pt x="2377166" y="4064005"/>
                  </a:lnTo>
                  <a:lnTo>
                    <a:pt x="2423269" y="4055941"/>
                  </a:lnTo>
                  <a:lnTo>
                    <a:pt x="2469012" y="4046854"/>
                  </a:lnTo>
                  <a:lnTo>
                    <a:pt x="2514383" y="4036756"/>
                  </a:lnTo>
                  <a:lnTo>
                    <a:pt x="2559368" y="4025659"/>
                  </a:lnTo>
                  <a:lnTo>
                    <a:pt x="2603957" y="4013576"/>
                  </a:lnTo>
                  <a:lnTo>
                    <a:pt x="2648137" y="4000520"/>
                  </a:lnTo>
                  <a:lnTo>
                    <a:pt x="2691895" y="3986501"/>
                  </a:lnTo>
                  <a:lnTo>
                    <a:pt x="2735219" y="3971533"/>
                  </a:lnTo>
                  <a:lnTo>
                    <a:pt x="2778097" y="3955628"/>
                  </a:lnTo>
                  <a:lnTo>
                    <a:pt x="2820517" y="3938798"/>
                  </a:lnTo>
                  <a:lnTo>
                    <a:pt x="2862466" y="3921056"/>
                  </a:lnTo>
                  <a:lnTo>
                    <a:pt x="2903932" y="3902413"/>
                  </a:lnTo>
                  <a:lnTo>
                    <a:pt x="2944903" y="3882882"/>
                  </a:lnTo>
                  <a:lnTo>
                    <a:pt x="2985367" y="3862475"/>
                  </a:lnTo>
                  <a:lnTo>
                    <a:pt x="3025311" y="3841205"/>
                  </a:lnTo>
                  <a:lnTo>
                    <a:pt x="3064723" y="3819083"/>
                  </a:lnTo>
                  <a:lnTo>
                    <a:pt x="3103590" y="3796123"/>
                  </a:lnTo>
                  <a:lnTo>
                    <a:pt x="3141901" y="3772336"/>
                  </a:lnTo>
                  <a:lnTo>
                    <a:pt x="3179644" y="3747734"/>
                  </a:lnTo>
                  <a:lnTo>
                    <a:pt x="3216805" y="3722331"/>
                  </a:lnTo>
                  <a:lnTo>
                    <a:pt x="3253372" y="3696137"/>
                  </a:lnTo>
                  <a:lnTo>
                    <a:pt x="3289334" y="3669166"/>
                  </a:lnTo>
                  <a:lnTo>
                    <a:pt x="3324678" y="3641430"/>
                  </a:lnTo>
                  <a:lnTo>
                    <a:pt x="3359392" y="3612941"/>
                  </a:lnTo>
                  <a:lnTo>
                    <a:pt x="3393463" y="3583711"/>
                  </a:lnTo>
                  <a:lnTo>
                    <a:pt x="3426880" y="3553753"/>
                  </a:lnTo>
                  <a:lnTo>
                    <a:pt x="3459629" y="3523078"/>
                  </a:lnTo>
                  <a:lnTo>
                    <a:pt x="3491699" y="3491699"/>
                  </a:lnTo>
                  <a:lnTo>
                    <a:pt x="3523078" y="3459629"/>
                  </a:lnTo>
                  <a:lnTo>
                    <a:pt x="3553753" y="3426880"/>
                  </a:lnTo>
                  <a:lnTo>
                    <a:pt x="3583711" y="3393463"/>
                  </a:lnTo>
                  <a:lnTo>
                    <a:pt x="3612941" y="3359392"/>
                  </a:lnTo>
                  <a:lnTo>
                    <a:pt x="3641430" y="3324678"/>
                  </a:lnTo>
                  <a:lnTo>
                    <a:pt x="3669166" y="3289334"/>
                  </a:lnTo>
                  <a:lnTo>
                    <a:pt x="3696137" y="3253372"/>
                  </a:lnTo>
                  <a:lnTo>
                    <a:pt x="3722331" y="3216805"/>
                  </a:lnTo>
                  <a:lnTo>
                    <a:pt x="3747734" y="3179644"/>
                  </a:lnTo>
                  <a:lnTo>
                    <a:pt x="3772336" y="3141901"/>
                  </a:lnTo>
                  <a:lnTo>
                    <a:pt x="3796123" y="3103590"/>
                  </a:lnTo>
                  <a:lnTo>
                    <a:pt x="3819083" y="3064723"/>
                  </a:lnTo>
                  <a:lnTo>
                    <a:pt x="3841205" y="3025311"/>
                  </a:lnTo>
                  <a:lnTo>
                    <a:pt x="3862475" y="2985367"/>
                  </a:lnTo>
                  <a:lnTo>
                    <a:pt x="3882882" y="2944903"/>
                  </a:lnTo>
                  <a:lnTo>
                    <a:pt x="3902413" y="2903932"/>
                  </a:lnTo>
                  <a:lnTo>
                    <a:pt x="3921056" y="2862466"/>
                  </a:lnTo>
                  <a:lnTo>
                    <a:pt x="3938798" y="2820517"/>
                  </a:lnTo>
                  <a:lnTo>
                    <a:pt x="3955628" y="2778097"/>
                  </a:lnTo>
                  <a:lnTo>
                    <a:pt x="3971533" y="2735219"/>
                  </a:lnTo>
                  <a:lnTo>
                    <a:pt x="3986501" y="2691895"/>
                  </a:lnTo>
                  <a:lnTo>
                    <a:pt x="4000520" y="2648137"/>
                  </a:lnTo>
                  <a:lnTo>
                    <a:pt x="4013576" y="2603957"/>
                  </a:lnTo>
                  <a:lnTo>
                    <a:pt x="4025659" y="2559368"/>
                  </a:lnTo>
                  <a:lnTo>
                    <a:pt x="4036756" y="2514383"/>
                  </a:lnTo>
                  <a:lnTo>
                    <a:pt x="4046854" y="2469012"/>
                  </a:lnTo>
                  <a:lnTo>
                    <a:pt x="4055941" y="2423269"/>
                  </a:lnTo>
                  <a:lnTo>
                    <a:pt x="4064005" y="2377166"/>
                  </a:lnTo>
                  <a:lnTo>
                    <a:pt x="4071034" y="2330715"/>
                  </a:lnTo>
                  <a:lnTo>
                    <a:pt x="4077015" y="2283929"/>
                  </a:lnTo>
                  <a:lnTo>
                    <a:pt x="4081936" y="2236819"/>
                  </a:lnTo>
                  <a:lnTo>
                    <a:pt x="4085785" y="2189398"/>
                  </a:lnTo>
                  <a:lnTo>
                    <a:pt x="4088549" y="2141679"/>
                  </a:lnTo>
                  <a:lnTo>
                    <a:pt x="4090217" y="2093673"/>
                  </a:lnTo>
                  <a:lnTo>
                    <a:pt x="4090775" y="2045393"/>
                  </a:lnTo>
                  <a:lnTo>
                    <a:pt x="4090217" y="1997113"/>
                  </a:lnTo>
                  <a:lnTo>
                    <a:pt x="4088549" y="1949107"/>
                  </a:lnTo>
                  <a:lnTo>
                    <a:pt x="4085785" y="1901387"/>
                  </a:lnTo>
                  <a:lnTo>
                    <a:pt x="4081936" y="1853966"/>
                  </a:lnTo>
                  <a:lnTo>
                    <a:pt x="4077015" y="1806856"/>
                  </a:lnTo>
                  <a:lnTo>
                    <a:pt x="4071034" y="1760070"/>
                  </a:lnTo>
                  <a:lnTo>
                    <a:pt x="4064005" y="1713619"/>
                  </a:lnTo>
                  <a:lnTo>
                    <a:pt x="4055941" y="1667516"/>
                  </a:lnTo>
                  <a:lnTo>
                    <a:pt x="4046854" y="1621773"/>
                  </a:lnTo>
                  <a:lnTo>
                    <a:pt x="4036756" y="1576402"/>
                  </a:lnTo>
                  <a:lnTo>
                    <a:pt x="4025659" y="1531416"/>
                  </a:lnTo>
                  <a:lnTo>
                    <a:pt x="4013576" y="1486828"/>
                  </a:lnTo>
                  <a:lnTo>
                    <a:pt x="4000520" y="1442648"/>
                  </a:lnTo>
                  <a:lnTo>
                    <a:pt x="3986501" y="1398890"/>
                  </a:lnTo>
                  <a:lnTo>
                    <a:pt x="3971533" y="1355565"/>
                  </a:lnTo>
                  <a:lnTo>
                    <a:pt x="3955628" y="1312687"/>
                  </a:lnTo>
                  <a:lnTo>
                    <a:pt x="3938798" y="1270267"/>
                  </a:lnTo>
                  <a:lnTo>
                    <a:pt x="3921056" y="1228318"/>
                  </a:lnTo>
                  <a:lnTo>
                    <a:pt x="3902413" y="1186851"/>
                  </a:lnTo>
                  <a:lnTo>
                    <a:pt x="3882882" y="1145880"/>
                  </a:lnTo>
                  <a:lnTo>
                    <a:pt x="3862475" y="1105416"/>
                  </a:lnTo>
                  <a:lnTo>
                    <a:pt x="3841205" y="1065472"/>
                  </a:lnTo>
                  <a:lnTo>
                    <a:pt x="3819083" y="1026060"/>
                  </a:lnTo>
                  <a:lnTo>
                    <a:pt x="3796123" y="987192"/>
                  </a:lnTo>
                  <a:lnTo>
                    <a:pt x="3772336" y="948881"/>
                  </a:lnTo>
                  <a:lnTo>
                    <a:pt x="3747734" y="911139"/>
                  </a:lnTo>
                  <a:lnTo>
                    <a:pt x="3722331" y="873977"/>
                  </a:lnTo>
                  <a:lnTo>
                    <a:pt x="3696137" y="837409"/>
                  </a:lnTo>
                  <a:lnTo>
                    <a:pt x="3669166" y="801447"/>
                  </a:lnTo>
                  <a:lnTo>
                    <a:pt x="3641430" y="766103"/>
                  </a:lnTo>
                  <a:lnTo>
                    <a:pt x="3612941" y="731389"/>
                  </a:lnTo>
                  <a:lnTo>
                    <a:pt x="3583711" y="697317"/>
                  </a:lnTo>
                  <a:lnTo>
                    <a:pt x="3553753" y="663901"/>
                  </a:lnTo>
                  <a:lnTo>
                    <a:pt x="3523078" y="631151"/>
                  </a:lnTo>
                  <a:lnTo>
                    <a:pt x="3491699" y="599081"/>
                  </a:lnTo>
                  <a:lnTo>
                    <a:pt x="3459629" y="567702"/>
                  </a:lnTo>
                  <a:lnTo>
                    <a:pt x="3426880" y="537027"/>
                  </a:lnTo>
                  <a:lnTo>
                    <a:pt x="3393463" y="507069"/>
                  </a:lnTo>
                  <a:lnTo>
                    <a:pt x="3359392" y="477838"/>
                  </a:lnTo>
                  <a:lnTo>
                    <a:pt x="3324678" y="449349"/>
                  </a:lnTo>
                  <a:lnTo>
                    <a:pt x="3289334" y="421612"/>
                  </a:lnTo>
                  <a:lnTo>
                    <a:pt x="3253372" y="394641"/>
                  </a:lnTo>
                  <a:lnTo>
                    <a:pt x="3216805" y="368448"/>
                  </a:lnTo>
                  <a:lnTo>
                    <a:pt x="3179644" y="343044"/>
                  </a:lnTo>
                  <a:lnTo>
                    <a:pt x="3141901" y="318442"/>
                  </a:lnTo>
                  <a:lnTo>
                    <a:pt x="3103590" y="294655"/>
                  </a:lnTo>
                  <a:lnTo>
                    <a:pt x="3064723" y="271694"/>
                  </a:lnTo>
                  <a:lnTo>
                    <a:pt x="3025311" y="249573"/>
                  </a:lnTo>
                  <a:lnTo>
                    <a:pt x="2985367" y="228302"/>
                  </a:lnTo>
                  <a:lnTo>
                    <a:pt x="2944903" y="207895"/>
                  </a:lnTo>
                  <a:lnTo>
                    <a:pt x="2903932" y="188364"/>
                  </a:lnTo>
                  <a:lnTo>
                    <a:pt x="2862466" y="169721"/>
                  </a:lnTo>
                  <a:lnTo>
                    <a:pt x="2820517" y="151978"/>
                  </a:lnTo>
                  <a:lnTo>
                    <a:pt x="2778097" y="135148"/>
                  </a:lnTo>
                  <a:lnTo>
                    <a:pt x="2735219" y="119243"/>
                  </a:lnTo>
                  <a:lnTo>
                    <a:pt x="2691895" y="104275"/>
                  </a:lnTo>
                  <a:lnTo>
                    <a:pt x="2648137" y="90256"/>
                  </a:lnTo>
                  <a:lnTo>
                    <a:pt x="2603957" y="77199"/>
                  </a:lnTo>
                  <a:lnTo>
                    <a:pt x="2559368" y="65116"/>
                  </a:lnTo>
                  <a:lnTo>
                    <a:pt x="2514383" y="54020"/>
                  </a:lnTo>
                  <a:lnTo>
                    <a:pt x="2469012" y="43922"/>
                  </a:lnTo>
                  <a:lnTo>
                    <a:pt x="2423269" y="34834"/>
                  </a:lnTo>
                  <a:lnTo>
                    <a:pt x="2377166" y="26770"/>
                  </a:lnTo>
                  <a:lnTo>
                    <a:pt x="2330715" y="19741"/>
                  </a:lnTo>
                  <a:lnTo>
                    <a:pt x="2283929" y="13760"/>
                  </a:lnTo>
                  <a:lnTo>
                    <a:pt x="2236819" y="8839"/>
                  </a:lnTo>
                  <a:lnTo>
                    <a:pt x="2189398" y="4990"/>
                  </a:lnTo>
                  <a:lnTo>
                    <a:pt x="2141679" y="2226"/>
                  </a:lnTo>
                  <a:lnTo>
                    <a:pt x="2093673" y="558"/>
                  </a:lnTo>
                  <a:lnTo>
                    <a:pt x="2045393" y="0"/>
                  </a:lnTo>
                  <a:close/>
                </a:path>
              </a:pathLst>
            </a:custGeom>
            <a:solidFill>
              <a:srgbClr val="F65F00"/>
            </a:solidFill>
          </p:spPr>
          <p:txBody>
            <a:bodyPr wrap="square" lIns="0" tIns="0" rIns="0" bIns="0" rtlCol="0"/>
            <a:lstStyle/>
            <a:p>
              <a:endParaRPr/>
            </a:p>
          </p:txBody>
        </p:sp>
        <p:sp>
          <p:nvSpPr>
            <p:cNvPr id="17" name="object 9">
              <a:extLst>
                <a:ext uri="{FF2B5EF4-FFF2-40B4-BE49-F238E27FC236}">
                  <a16:creationId xmlns:a16="http://schemas.microsoft.com/office/drawing/2014/main" id="{1787C482-0313-4EFD-AD1E-35DE14DC6F35}"/>
                </a:ext>
              </a:extLst>
            </p:cNvPr>
            <p:cNvSpPr/>
            <p:nvPr/>
          </p:nvSpPr>
          <p:spPr>
            <a:xfrm>
              <a:off x="8501716" y="6213516"/>
              <a:ext cx="699770" cy="30480"/>
            </a:xfrm>
            <a:custGeom>
              <a:avLst/>
              <a:gdLst/>
              <a:ahLst/>
              <a:cxnLst/>
              <a:rect l="l" t="t" r="r" b="b"/>
              <a:pathLst>
                <a:path w="699770" h="30479">
                  <a:moveTo>
                    <a:pt x="636166" y="12700"/>
                  </a:moveTo>
                  <a:lnTo>
                    <a:pt x="63337" y="12700"/>
                  </a:lnTo>
                  <a:lnTo>
                    <a:pt x="0" y="30041"/>
                  </a:lnTo>
                  <a:lnTo>
                    <a:pt x="699504" y="30041"/>
                  </a:lnTo>
                  <a:lnTo>
                    <a:pt x="636166" y="12700"/>
                  </a:lnTo>
                  <a:close/>
                </a:path>
                <a:path w="699770" h="30479">
                  <a:moveTo>
                    <a:pt x="541974" y="0"/>
                  </a:moveTo>
                  <a:lnTo>
                    <a:pt x="157529" y="0"/>
                  </a:lnTo>
                  <a:lnTo>
                    <a:pt x="110262" y="12700"/>
                  </a:lnTo>
                  <a:lnTo>
                    <a:pt x="589241" y="12700"/>
                  </a:lnTo>
                  <a:lnTo>
                    <a:pt x="541974" y="0"/>
                  </a:lnTo>
                  <a:close/>
                </a:path>
              </a:pathLst>
            </a:custGeom>
            <a:solidFill>
              <a:srgbClr val="FBC803"/>
            </a:solidFill>
          </p:spPr>
          <p:txBody>
            <a:bodyPr wrap="square" lIns="0" tIns="0" rIns="0" bIns="0" rtlCol="0"/>
            <a:lstStyle/>
            <a:p>
              <a:endParaRPr/>
            </a:p>
          </p:txBody>
        </p:sp>
        <p:sp>
          <p:nvSpPr>
            <p:cNvPr id="18" name="object 10">
              <a:extLst>
                <a:ext uri="{FF2B5EF4-FFF2-40B4-BE49-F238E27FC236}">
                  <a16:creationId xmlns:a16="http://schemas.microsoft.com/office/drawing/2014/main" id="{5A0F7146-555D-910D-F493-576F62403193}"/>
                </a:ext>
              </a:extLst>
            </p:cNvPr>
            <p:cNvSpPr/>
            <p:nvPr/>
          </p:nvSpPr>
          <p:spPr>
            <a:xfrm>
              <a:off x="8292530" y="6243548"/>
              <a:ext cx="1118235" cy="46355"/>
            </a:xfrm>
            <a:custGeom>
              <a:avLst/>
              <a:gdLst/>
              <a:ahLst/>
              <a:cxnLst/>
              <a:rect l="l" t="t" r="r" b="b"/>
              <a:pathLst>
                <a:path w="1118234" h="46354">
                  <a:moveTo>
                    <a:pt x="983939" y="8068"/>
                  </a:moveTo>
                  <a:lnTo>
                    <a:pt x="133936" y="8068"/>
                  </a:lnTo>
                  <a:lnTo>
                    <a:pt x="0" y="46228"/>
                  </a:lnTo>
                  <a:lnTo>
                    <a:pt x="1117876" y="46228"/>
                  </a:lnTo>
                  <a:lnTo>
                    <a:pt x="983939" y="8068"/>
                  </a:lnTo>
                  <a:close/>
                </a:path>
                <a:path w="1118234" h="46354">
                  <a:moveTo>
                    <a:pt x="908652" y="0"/>
                  </a:moveTo>
                  <a:lnTo>
                    <a:pt x="209224" y="0"/>
                  </a:lnTo>
                  <a:lnTo>
                    <a:pt x="179754" y="8068"/>
                  </a:lnTo>
                  <a:lnTo>
                    <a:pt x="938122" y="8068"/>
                  </a:lnTo>
                  <a:lnTo>
                    <a:pt x="908652" y="0"/>
                  </a:lnTo>
                  <a:close/>
                </a:path>
              </a:pathLst>
            </a:custGeom>
            <a:solidFill>
              <a:srgbClr val="FBC703"/>
            </a:solidFill>
          </p:spPr>
          <p:txBody>
            <a:bodyPr wrap="square" lIns="0" tIns="0" rIns="0" bIns="0" rtlCol="0"/>
            <a:lstStyle/>
            <a:p>
              <a:endParaRPr/>
            </a:p>
          </p:txBody>
        </p:sp>
        <p:sp>
          <p:nvSpPr>
            <p:cNvPr id="19" name="object 11">
              <a:extLst>
                <a:ext uri="{FF2B5EF4-FFF2-40B4-BE49-F238E27FC236}">
                  <a16:creationId xmlns:a16="http://schemas.microsoft.com/office/drawing/2014/main" id="{22B7F7CC-6D07-2AFB-FFFB-349880E9577B}"/>
                </a:ext>
              </a:extLst>
            </p:cNvPr>
            <p:cNvSpPr/>
            <p:nvPr/>
          </p:nvSpPr>
          <p:spPr>
            <a:xfrm>
              <a:off x="8123888" y="6289777"/>
              <a:ext cx="1455420" cy="62230"/>
            </a:xfrm>
            <a:custGeom>
              <a:avLst/>
              <a:gdLst/>
              <a:ahLst/>
              <a:cxnLst/>
              <a:rect l="l" t="t" r="r" b="b"/>
              <a:pathLst>
                <a:path w="1455420" h="62229">
                  <a:moveTo>
                    <a:pt x="1286518" y="0"/>
                  </a:moveTo>
                  <a:lnTo>
                    <a:pt x="168641" y="0"/>
                  </a:lnTo>
                  <a:lnTo>
                    <a:pt x="79701" y="25339"/>
                  </a:lnTo>
                  <a:lnTo>
                    <a:pt x="36463" y="50739"/>
                  </a:lnTo>
                  <a:lnTo>
                    <a:pt x="0" y="61631"/>
                  </a:lnTo>
                  <a:lnTo>
                    <a:pt x="1455160" y="61631"/>
                  </a:lnTo>
                  <a:lnTo>
                    <a:pt x="1418696" y="50739"/>
                  </a:lnTo>
                  <a:lnTo>
                    <a:pt x="1375458" y="25339"/>
                  </a:lnTo>
                  <a:lnTo>
                    <a:pt x="1286518" y="0"/>
                  </a:lnTo>
                  <a:close/>
                </a:path>
              </a:pathLst>
            </a:custGeom>
            <a:solidFill>
              <a:srgbClr val="FBC603"/>
            </a:solidFill>
          </p:spPr>
          <p:txBody>
            <a:bodyPr wrap="square" lIns="0" tIns="0" rIns="0" bIns="0" rtlCol="0"/>
            <a:lstStyle/>
            <a:p>
              <a:endParaRPr/>
            </a:p>
          </p:txBody>
        </p:sp>
        <p:sp>
          <p:nvSpPr>
            <p:cNvPr id="20" name="object 12">
              <a:extLst>
                <a:ext uri="{FF2B5EF4-FFF2-40B4-BE49-F238E27FC236}">
                  <a16:creationId xmlns:a16="http://schemas.microsoft.com/office/drawing/2014/main" id="{9108058F-403C-36A7-949E-4CA24A2FC3AC}"/>
                </a:ext>
              </a:extLst>
            </p:cNvPr>
            <p:cNvSpPr/>
            <p:nvPr/>
          </p:nvSpPr>
          <p:spPr>
            <a:xfrm>
              <a:off x="7928838" y="6351415"/>
              <a:ext cx="1845310" cy="92710"/>
            </a:xfrm>
            <a:custGeom>
              <a:avLst/>
              <a:gdLst/>
              <a:ahLst/>
              <a:cxnLst/>
              <a:rect l="l" t="t" r="r" b="b"/>
              <a:pathLst>
                <a:path w="1845309" h="92710">
                  <a:moveTo>
                    <a:pt x="1845246" y="92456"/>
                  </a:moveTo>
                  <a:lnTo>
                    <a:pt x="1781797" y="52603"/>
                  </a:lnTo>
                  <a:lnTo>
                    <a:pt x="1761070" y="46228"/>
                  </a:lnTo>
                  <a:lnTo>
                    <a:pt x="1740547" y="39903"/>
                  </a:lnTo>
                  <a:lnTo>
                    <a:pt x="1698777" y="14503"/>
                  </a:lnTo>
                  <a:lnTo>
                    <a:pt x="1650199" y="0"/>
                  </a:lnTo>
                  <a:lnTo>
                    <a:pt x="195046" y="0"/>
                  </a:lnTo>
                  <a:lnTo>
                    <a:pt x="146469" y="14503"/>
                  </a:lnTo>
                  <a:lnTo>
                    <a:pt x="104711" y="39903"/>
                  </a:lnTo>
                  <a:lnTo>
                    <a:pt x="84175" y="46228"/>
                  </a:lnTo>
                  <a:lnTo>
                    <a:pt x="63449" y="52603"/>
                  </a:lnTo>
                  <a:lnTo>
                    <a:pt x="0" y="92456"/>
                  </a:lnTo>
                  <a:lnTo>
                    <a:pt x="1845246" y="92456"/>
                  </a:lnTo>
                  <a:close/>
                </a:path>
              </a:pathLst>
            </a:custGeom>
            <a:solidFill>
              <a:srgbClr val="FBC503"/>
            </a:solidFill>
          </p:spPr>
          <p:txBody>
            <a:bodyPr wrap="square" lIns="0" tIns="0" rIns="0" bIns="0" rtlCol="0"/>
            <a:lstStyle/>
            <a:p>
              <a:endParaRPr/>
            </a:p>
          </p:txBody>
        </p:sp>
        <p:sp>
          <p:nvSpPr>
            <p:cNvPr id="21" name="object 13">
              <a:extLst>
                <a:ext uri="{FF2B5EF4-FFF2-40B4-BE49-F238E27FC236}">
                  <a16:creationId xmlns:a16="http://schemas.microsoft.com/office/drawing/2014/main" id="{D16826C4-596F-E8F7-E634-F563B4A87F1C}"/>
                </a:ext>
              </a:extLst>
            </p:cNvPr>
            <p:cNvSpPr/>
            <p:nvPr/>
          </p:nvSpPr>
          <p:spPr>
            <a:xfrm>
              <a:off x="7813836" y="6443866"/>
              <a:ext cx="2075814" cy="62230"/>
            </a:xfrm>
            <a:custGeom>
              <a:avLst/>
              <a:gdLst/>
              <a:ahLst/>
              <a:cxnLst/>
              <a:rect l="l" t="t" r="r" b="b"/>
              <a:pathLst>
                <a:path w="2075815" h="62229">
                  <a:moveTo>
                    <a:pt x="1960258" y="0"/>
                  </a:moveTo>
                  <a:lnTo>
                    <a:pt x="115005" y="0"/>
                  </a:lnTo>
                  <a:lnTo>
                    <a:pt x="97568" y="10950"/>
                  </a:lnTo>
                  <a:lnTo>
                    <a:pt x="57950" y="23650"/>
                  </a:lnTo>
                  <a:lnTo>
                    <a:pt x="0" y="61631"/>
                  </a:lnTo>
                  <a:lnTo>
                    <a:pt x="2075264" y="61631"/>
                  </a:lnTo>
                  <a:lnTo>
                    <a:pt x="2017314" y="23650"/>
                  </a:lnTo>
                  <a:lnTo>
                    <a:pt x="1977696" y="10950"/>
                  </a:lnTo>
                  <a:lnTo>
                    <a:pt x="1960258" y="0"/>
                  </a:lnTo>
                  <a:close/>
                </a:path>
              </a:pathLst>
            </a:custGeom>
            <a:solidFill>
              <a:srgbClr val="FBC403"/>
            </a:solidFill>
          </p:spPr>
          <p:txBody>
            <a:bodyPr wrap="square" lIns="0" tIns="0" rIns="0" bIns="0" rtlCol="0"/>
            <a:lstStyle/>
            <a:p>
              <a:endParaRPr/>
            </a:p>
          </p:txBody>
        </p:sp>
        <p:sp>
          <p:nvSpPr>
            <p:cNvPr id="22" name="object 14">
              <a:extLst>
                <a:ext uri="{FF2B5EF4-FFF2-40B4-BE49-F238E27FC236}">
                  <a16:creationId xmlns:a16="http://schemas.microsoft.com/office/drawing/2014/main" id="{01DFB2FA-1AF4-8947-A2D6-C5772C142483}"/>
                </a:ext>
              </a:extLst>
            </p:cNvPr>
            <p:cNvSpPr/>
            <p:nvPr/>
          </p:nvSpPr>
          <p:spPr>
            <a:xfrm>
              <a:off x="7744665" y="6505498"/>
              <a:ext cx="2213610" cy="46355"/>
            </a:xfrm>
            <a:custGeom>
              <a:avLst/>
              <a:gdLst/>
              <a:ahLst/>
              <a:cxnLst/>
              <a:rect l="l" t="t" r="r" b="b"/>
              <a:pathLst>
                <a:path w="2213609" h="46354">
                  <a:moveTo>
                    <a:pt x="2144435" y="0"/>
                  </a:moveTo>
                  <a:lnTo>
                    <a:pt x="69170" y="0"/>
                  </a:lnTo>
                  <a:lnTo>
                    <a:pt x="49612" y="12818"/>
                  </a:lnTo>
                  <a:lnTo>
                    <a:pt x="11748" y="38218"/>
                  </a:lnTo>
                  <a:lnTo>
                    <a:pt x="0" y="46228"/>
                  </a:lnTo>
                  <a:lnTo>
                    <a:pt x="2213605" y="46228"/>
                  </a:lnTo>
                  <a:lnTo>
                    <a:pt x="2201857" y="38218"/>
                  </a:lnTo>
                  <a:lnTo>
                    <a:pt x="2163993" y="12818"/>
                  </a:lnTo>
                  <a:lnTo>
                    <a:pt x="2144435" y="0"/>
                  </a:lnTo>
                  <a:close/>
                </a:path>
              </a:pathLst>
            </a:custGeom>
            <a:solidFill>
              <a:srgbClr val="FBC303"/>
            </a:solidFill>
          </p:spPr>
          <p:txBody>
            <a:bodyPr wrap="square" lIns="0" tIns="0" rIns="0" bIns="0" rtlCol="0"/>
            <a:lstStyle/>
            <a:p>
              <a:endParaRPr/>
            </a:p>
          </p:txBody>
        </p:sp>
        <p:sp>
          <p:nvSpPr>
            <p:cNvPr id="23" name="object 15">
              <a:extLst>
                <a:ext uri="{FF2B5EF4-FFF2-40B4-BE49-F238E27FC236}">
                  <a16:creationId xmlns:a16="http://schemas.microsoft.com/office/drawing/2014/main" id="{BFD3F5DC-122B-67D0-0A15-C3162787154A}"/>
                </a:ext>
              </a:extLst>
            </p:cNvPr>
            <p:cNvSpPr/>
            <p:nvPr/>
          </p:nvSpPr>
          <p:spPr>
            <a:xfrm>
              <a:off x="7677660" y="6551727"/>
              <a:ext cx="2348230" cy="46355"/>
            </a:xfrm>
            <a:custGeom>
              <a:avLst/>
              <a:gdLst/>
              <a:ahLst/>
              <a:cxnLst/>
              <a:rect l="l" t="t" r="r" b="b"/>
              <a:pathLst>
                <a:path w="2348229" h="46354">
                  <a:moveTo>
                    <a:pt x="2280610" y="0"/>
                  </a:moveTo>
                  <a:lnTo>
                    <a:pt x="67004" y="0"/>
                  </a:lnTo>
                  <a:lnTo>
                    <a:pt x="41500" y="17389"/>
                  </a:lnTo>
                  <a:lnTo>
                    <a:pt x="4872" y="42789"/>
                  </a:lnTo>
                  <a:lnTo>
                    <a:pt x="0" y="46228"/>
                  </a:lnTo>
                  <a:lnTo>
                    <a:pt x="2347615" y="46228"/>
                  </a:lnTo>
                  <a:lnTo>
                    <a:pt x="2342742" y="42789"/>
                  </a:lnTo>
                  <a:lnTo>
                    <a:pt x="2306115" y="17389"/>
                  </a:lnTo>
                  <a:lnTo>
                    <a:pt x="2280610" y="0"/>
                  </a:lnTo>
                  <a:close/>
                </a:path>
              </a:pathLst>
            </a:custGeom>
            <a:solidFill>
              <a:srgbClr val="FBC203"/>
            </a:solidFill>
          </p:spPr>
          <p:txBody>
            <a:bodyPr wrap="square" lIns="0" tIns="0" rIns="0" bIns="0" rtlCol="0"/>
            <a:lstStyle/>
            <a:p>
              <a:endParaRPr/>
            </a:p>
          </p:txBody>
        </p:sp>
        <p:sp>
          <p:nvSpPr>
            <p:cNvPr id="24" name="object 16">
              <a:extLst>
                <a:ext uri="{FF2B5EF4-FFF2-40B4-BE49-F238E27FC236}">
                  <a16:creationId xmlns:a16="http://schemas.microsoft.com/office/drawing/2014/main" id="{65267E7F-ED8F-7A9B-CB74-ECB6F4EEFA37}"/>
                </a:ext>
              </a:extLst>
            </p:cNvPr>
            <p:cNvSpPr/>
            <p:nvPr/>
          </p:nvSpPr>
          <p:spPr>
            <a:xfrm>
              <a:off x="7598230" y="6597945"/>
              <a:ext cx="2506980" cy="62230"/>
            </a:xfrm>
            <a:custGeom>
              <a:avLst/>
              <a:gdLst/>
              <a:ahLst/>
              <a:cxnLst/>
              <a:rect l="l" t="t" r="r" b="b"/>
              <a:pathLst>
                <a:path w="2506979" h="62229">
                  <a:moveTo>
                    <a:pt x="2427031" y="0"/>
                  </a:moveTo>
                  <a:lnTo>
                    <a:pt x="79445" y="0"/>
                  </a:lnTo>
                  <a:lnTo>
                    <a:pt x="48314" y="21971"/>
                  </a:lnTo>
                  <a:lnTo>
                    <a:pt x="12977" y="47371"/>
                  </a:lnTo>
                  <a:lnTo>
                    <a:pt x="0" y="61631"/>
                  </a:lnTo>
                  <a:lnTo>
                    <a:pt x="2506476" y="61631"/>
                  </a:lnTo>
                  <a:lnTo>
                    <a:pt x="2493498" y="47371"/>
                  </a:lnTo>
                  <a:lnTo>
                    <a:pt x="2458161" y="21971"/>
                  </a:lnTo>
                  <a:lnTo>
                    <a:pt x="2427031" y="0"/>
                  </a:lnTo>
                  <a:close/>
                </a:path>
              </a:pathLst>
            </a:custGeom>
            <a:solidFill>
              <a:srgbClr val="FBC103"/>
            </a:solidFill>
          </p:spPr>
          <p:txBody>
            <a:bodyPr wrap="square" lIns="0" tIns="0" rIns="0" bIns="0" rtlCol="0"/>
            <a:lstStyle/>
            <a:p>
              <a:endParaRPr/>
            </a:p>
          </p:txBody>
        </p:sp>
        <p:sp>
          <p:nvSpPr>
            <p:cNvPr id="25" name="object 17">
              <a:extLst>
                <a:ext uri="{FF2B5EF4-FFF2-40B4-BE49-F238E27FC236}">
                  <a16:creationId xmlns:a16="http://schemas.microsoft.com/office/drawing/2014/main" id="{0F6187F2-1B16-22C3-3C6D-2B2CF38B9BFF}"/>
                </a:ext>
              </a:extLst>
            </p:cNvPr>
            <p:cNvSpPr/>
            <p:nvPr/>
          </p:nvSpPr>
          <p:spPr>
            <a:xfrm>
              <a:off x="7546558" y="6659587"/>
              <a:ext cx="2609850" cy="46355"/>
            </a:xfrm>
            <a:custGeom>
              <a:avLst/>
              <a:gdLst/>
              <a:ahLst/>
              <a:cxnLst/>
              <a:rect l="l" t="t" r="r" b="b"/>
              <a:pathLst>
                <a:path w="2609850" h="46354">
                  <a:moveTo>
                    <a:pt x="2558157" y="0"/>
                  </a:moveTo>
                  <a:lnTo>
                    <a:pt x="51662" y="0"/>
                  </a:lnTo>
                  <a:lnTo>
                    <a:pt x="29977" y="23829"/>
                  </a:lnTo>
                  <a:lnTo>
                    <a:pt x="0" y="46228"/>
                  </a:lnTo>
                  <a:lnTo>
                    <a:pt x="2609820" y="46228"/>
                  </a:lnTo>
                  <a:lnTo>
                    <a:pt x="2579842" y="23829"/>
                  </a:lnTo>
                  <a:lnTo>
                    <a:pt x="2558157" y="0"/>
                  </a:lnTo>
                  <a:close/>
                </a:path>
              </a:pathLst>
            </a:custGeom>
            <a:solidFill>
              <a:srgbClr val="FBC003"/>
            </a:solidFill>
          </p:spPr>
          <p:txBody>
            <a:bodyPr wrap="square" lIns="0" tIns="0" rIns="0" bIns="0" rtlCol="0"/>
            <a:lstStyle/>
            <a:p>
              <a:endParaRPr/>
            </a:p>
          </p:txBody>
        </p:sp>
        <p:sp>
          <p:nvSpPr>
            <p:cNvPr id="26" name="object 18">
              <a:extLst>
                <a:ext uri="{FF2B5EF4-FFF2-40B4-BE49-F238E27FC236}">
                  <a16:creationId xmlns:a16="http://schemas.microsoft.com/office/drawing/2014/main" id="{6DDE1C47-B730-AEFE-44CD-0D266F557654}"/>
                </a:ext>
              </a:extLst>
            </p:cNvPr>
            <p:cNvSpPr/>
            <p:nvPr/>
          </p:nvSpPr>
          <p:spPr>
            <a:xfrm>
              <a:off x="7480822" y="6705806"/>
              <a:ext cx="2741295" cy="62230"/>
            </a:xfrm>
            <a:custGeom>
              <a:avLst/>
              <a:gdLst/>
              <a:ahLst/>
              <a:cxnLst/>
              <a:rect l="l" t="t" r="r" b="b"/>
              <a:pathLst>
                <a:path w="2741295" h="62229">
                  <a:moveTo>
                    <a:pt x="2675542" y="0"/>
                  </a:moveTo>
                  <a:lnTo>
                    <a:pt x="65750" y="0"/>
                  </a:lnTo>
                  <a:lnTo>
                    <a:pt x="61721" y="3010"/>
                  </a:lnTo>
                  <a:lnTo>
                    <a:pt x="28420" y="28410"/>
                  </a:lnTo>
                  <a:lnTo>
                    <a:pt x="0" y="61631"/>
                  </a:lnTo>
                  <a:lnTo>
                    <a:pt x="2741293" y="61631"/>
                  </a:lnTo>
                  <a:lnTo>
                    <a:pt x="2712872" y="28410"/>
                  </a:lnTo>
                  <a:lnTo>
                    <a:pt x="2679571" y="3010"/>
                  </a:lnTo>
                  <a:lnTo>
                    <a:pt x="2675542" y="0"/>
                  </a:lnTo>
                  <a:close/>
                </a:path>
              </a:pathLst>
            </a:custGeom>
            <a:solidFill>
              <a:srgbClr val="FBBE03"/>
            </a:solidFill>
          </p:spPr>
          <p:txBody>
            <a:bodyPr wrap="square" lIns="0" tIns="0" rIns="0" bIns="0" rtlCol="0"/>
            <a:lstStyle/>
            <a:p>
              <a:endParaRPr/>
            </a:p>
          </p:txBody>
        </p:sp>
        <p:sp>
          <p:nvSpPr>
            <p:cNvPr id="27" name="object 19">
              <a:extLst>
                <a:ext uri="{FF2B5EF4-FFF2-40B4-BE49-F238E27FC236}">
                  <a16:creationId xmlns:a16="http://schemas.microsoft.com/office/drawing/2014/main" id="{252FFDAE-DBCA-608C-6FEB-8F47D9F16044}"/>
                </a:ext>
              </a:extLst>
            </p:cNvPr>
            <p:cNvSpPr/>
            <p:nvPr/>
          </p:nvSpPr>
          <p:spPr>
            <a:xfrm>
              <a:off x="7431735" y="6767437"/>
              <a:ext cx="2839720" cy="46355"/>
            </a:xfrm>
            <a:custGeom>
              <a:avLst/>
              <a:gdLst/>
              <a:ahLst/>
              <a:cxnLst/>
              <a:rect l="l" t="t" r="r" b="b"/>
              <a:pathLst>
                <a:path w="2839720" h="46354">
                  <a:moveTo>
                    <a:pt x="2790379" y="0"/>
                  </a:moveTo>
                  <a:lnTo>
                    <a:pt x="49086" y="0"/>
                  </a:lnTo>
                  <a:lnTo>
                    <a:pt x="44912" y="4879"/>
                  </a:lnTo>
                  <a:lnTo>
                    <a:pt x="13037" y="30279"/>
                  </a:lnTo>
                  <a:lnTo>
                    <a:pt x="0" y="46228"/>
                  </a:lnTo>
                  <a:lnTo>
                    <a:pt x="2839466" y="46228"/>
                  </a:lnTo>
                  <a:lnTo>
                    <a:pt x="2826429" y="30279"/>
                  </a:lnTo>
                  <a:lnTo>
                    <a:pt x="2794553" y="4879"/>
                  </a:lnTo>
                  <a:lnTo>
                    <a:pt x="2790379" y="0"/>
                  </a:lnTo>
                  <a:close/>
                </a:path>
              </a:pathLst>
            </a:custGeom>
            <a:solidFill>
              <a:srgbClr val="FBBD03"/>
            </a:solidFill>
          </p:spPr>
          <p:txBody>
            <a:bodyPr wrap="square" lIns="0" tIns="0" rIns="0" bIns="0" rtlCol="0"/>
            <a:lstStyle/>
            <a:p>
              <a:endParaRPr/>
            </a:p>
          </p:txBody>
        </p:sp>
        <p:sp>
          <p:nvSpPr>
            <p:cNvPr id="28" name="object 20">
              <a:extLst>
                <a:ext uri="{FF2B5EF4-FFF2-40B4-BE49-F238E27FC236}">
                  <a16:creationId xmlns:a16="http://schemas.microsoft.com/office/drawing/2014/main" id="{37C98520-DE3B-F042-ACFF-37DE2EEFBEC6}"/>
                </a:ext>
              </a:extLst>
            </p:cNvPr>
            <p:cNvSpPr/>
            <p:nvPr/>
          </p:nvSpPr>
          <p:spPr>
            <a:xfrm>
              <a:off x="7394419" y="6813666"/>
              <a:ext cx="2914650" cy="46355"/>
            </a:xfrm>
            <a:custGeom>
              <a:avLst/>
              <a:gdLst/>
              <a:ahLst/>
              <a:cxnLst/>
              <a:rect l="l" t="t" r="r" b="b"/>
              <a:pathLst>
                <a:path w="2914650" h="46354">
                  <a:moveTo>
                    <a:pt x="2876782" y="0"/>
                  </a:moveTo>
                  <a:lnTo>
                    <a:pt x="37315" y="0"/>
                  </a:lnTo>
                  <a:lnTo>
                    <a:pt x="19210" y="22150"/>
                  </a:lnTo>
                  <a:lnTo>
                    <a:pt x="0" y="46228"/>
                  </a:lnTo>
                  <a:lnTo>
                    <a:pt x="2914098" y="46228"/>
                  </a:lnTo>
                  <a:lnTo>
                    <a:pt x="2894887" y="22150"/>
                  </a:lnTo>
                  <a:lnTo>
                    <a:pt x="2876782" y="0"/>
                  </a:lnTo>
                  <a:close/>
                </a:path>
              </a:pathLst>
            </a:custGeom>
            <a:solidFill>
              <a:srgbClr val="FBBC03"/>
            </a:solidFill>
          </p:spPr>
          <p:txBody>
            <a:bodyPr wrap="square" lIns="0" tIns="0" rIns="0" bIns="0" rtlCol="0"/>
            <a:lstStyle/>
            <a:p>
              <a:endParaRPr/>
            </a:p>
          </p:txBody>
        </p:sp>
        <p:sp>
          <p:nvSpPr>
            <p:cNvPr id="29" name="object 21">
              <a:extLst>
                <a:ext uri="{FF2B5EF4-FFF2-40B4-BE49-F238E27FC236}">
                  <a16:creationId xmlns:a16="http://schemas.microsoft.com/office/drawing/2014/main" id="{FE8FE5D5-6E83-372A-017A-0DA3F72BDA85}"/>
                </a:ext>
              </a:extLst>
            </p:cNvPr>
            <p:cNvSpPr/>
            <p:nvPr/>
          </p:nvSpPr>
          <p:spPr>
            <a:xfrm>
              <a:off x="7336770" y="6859895"/>
              <a:ext cx="3029585" cy="62230"/>
            </a:xfrm>
            <a:custGeom>
              <a:avLst/>
              <a:gdLst/>
              <a:ahLst/>
              <a:cxnLst/>
              <a:rect l="l" t="t" r="r" b="b"/>
              <a:pathLst>
                <a:path w="3029584" h="62229">
                  <a:moveTo>
                    <a:pt x="2971747" y="0"/>
                  </a:moveTo>
                  <a:lnTo>
                    <a:pt x="57649" y="0"/>
                  </a:lnTo>
                  <a:lnTo>
                    <a:pt x="46463" y="14021"/>
                  </a:lnTo>
                  <a:lnTo>
                    <a:pt x="16826" y="39421"/>
                  </a:lnTo>
                  <a:lnTo>
                    <a:pt x="0" y="61631"/>
                  </a:lnTo>
                  <a:lnTo>
                    <a:pt x="3029396" y="61631"/>
                  </a:lnTo>
                  <a:lnTo>
                    <a:pt x="3012570" y="39421"/>
                  </a:lnTo>
                  <a:lnTo>
                    <a:pt x="2982933" y="14021"/>
                  </a:lnTo>
                  <a:lnTo>
                    <a:pt x="2971747" y="0"/>
                  </a:lnTo>
                  <a:close/>
                </a:path>
              </a:pathLst>
            </a:custGeom>
            <a:solidFill>
              <a:srgbClr val="FBBB03"/>
            </a:solidFill>
          </p:spPr>
          <p:txBody>
            <a:bodyPr wrap="square" lIns="0" tIns="0" rIns="0" bIns="0" rtlCol="0"/>
            <a:lstStyle/>
            <a:p>
              <a:endParaRPr/>
            </a:p>
          </p:txBody>
        </p:sp>
        <p:sp>
          <p:nvSpPr>
            <p:cNvPr id="30" name="object 22">
              <a:extLst>
                <a:ext uri="{FF2B5EF4-FFF2-40B4-BE49-F238E27FC236}">
                  <a16:creationId xmlns:a16="http://schemas.microsoft.com/office/drawing/2014/main" id="{C927C9C9-8DD7-E437-4A0B-7C8FF20D331A}"/>
                </a:ext>
              </a:extLst>
            </p:cNvPr>
            <p:cNvSpPr/>
            <p:nvPr/>
          </p:nvSpPr>
          <p:spPr>
            <a:xfrm>
              <a:off x="7302374" y="6921527"/>
              <a:ext cx="3098800" cy="46355"/>
            </a:xfrm>
            <a:custGeom>
              <a:avLst/>
              <a:gdLst/>
              <a:ahLst/>
              <a:cxnLst/>
              <a:rect l="l" t="t" r="r" b="b"/>
              <a:pathLst>
                <a:path w="3098800" h="46354">
                  <a:moveTo>
                    <a:pt x="3063792" y="0"/>
                  </a:moveTo>
                  <a:lnTo>
                    <a:pt x="34395" y="0"/>
                  </a:lnTo>
                  <a:lnTo>
                    <a:pt x="22358" y="15889"/>
                  </a:lnTo>
                  <a:lnTo>
                    <a:pt x="0" y="46228"/>
                  </a:lnTo>
                  <a:lnTo>
                    <a:pt x="3098188" y="46228"/>
                  </a:lnTo>
                  <a:lnTo>
                    <a:pt x="3075829" y="15889"/>
                  </a:lnTo>
                  <a:lnTo>
                    <a:pt x="3063792" y="0"/>
                  </a:lnTo>
                  <a:close/>
                </a:path>
              </a:pathLst>
            </a:custGeom>
            <a:solidFill>
              <a:srgbClr val="FBBA03"/>
            </a:solidFill>
          </p:spPr>
          <p:txBody>
            <a:bodyPr wrap="square" lIns="0" tIns="0" rIns="0" bIns="0" rtlCol="0"/>
            <a:lstStyle/>
            <a:p>
              <a:endParaRPr/>
            </a:p>
          </p:txBody>
        </p:sp>
        <p:sp>
          <p:nvSpPr>
            <p:cNvPr id="31" name="object 23">
              <a:extLst>
                <a:ext uri="{FF2B5EF4-FFF2-40B4-BE49-F238E27FC236}">
                  <a16:creationId xmlns:a16="http://schemas.microsoft.com/office/drawing/2014/main" id="{42C32608-B770-90EA-55FA-C70EBB91B097}"/>
                </a:ext>
              </a:extLst>
            </p:cNvPr>
            <p:cNvSpPr/>
            <p:nvPr/>
          </p:nvSpPr>
          <p:spPr>
            <a:xfrm>
              <a:off x="7268994" y="6967756"/>
              <a:ext cx="3165475" cy="46355"/>
            </a:xfrm>
            <a:custGeom>
              <a:avLst/>
              <a:gdLst/>
              <a:ahLst/>
              <a:cxnLst/>
              <a:rect l="l" t="t" r="r" b="b"/>
              <a:pathLst>
                <a:path w="3165475" h="46354">
                  <a:moveTo>
                    <a:pt x="3131567" y="0"/>
                  </a:moveTo>
                  <a:lnTo>
                    <a:pt x="33379" y="0"/>
                  </a:lnTo>
                  <a:lnTo>
                    <a:pt x="27660" y="7760"/>
                  </a:lnTo>
                  <a:lnTo>
                    <a:pt x="383" y="45860"/>
                  </a:lnTo>
                  <a:lnTo>
                    <a:pt x="0" y="46228"/>
                  </a:lnTo>
                  <a:lnTo>
                    <a:pt x="3164947" y="46228"/>
                  </a:lnTo>
                  <a:lnTo>
                    <a:pt x="3164564" y="45860"/>
                  </a:lnTo>
                  <a:lnTo>
                    <a:pt x="3137286" y="7760"/>
                  </a:lnTo>
                  <a:lnTo>
                    <a:pt x="3131567" y="0"/>
                  </a:lnTo>
                  <a:close/>
                </a:path>
              </a:pathLst>
            </a:custGeom>
            <a:solidFill>
              <a:srgbClr val="FBB903"/>
            </a:solidFill>
          </p:spPr>
          <p:txBody>
            <a:bodyPr wrap="square" lIns="0" tIns="0" rIns="0" bIns="0" rtlCol="0"/>
            <a:lstStyle/>
            <a:p>
              <a:endParaRPr/>
            </a:p>
          </p:txBody>
        </p:sp>
        <p:sp>
          <p:nvSpPr>
            <p:cNvPr id="32" name="object 24">
              <a:extLst>
                <a:ext uri="{FF2B5EF4-FFF2-40B4-BE49-F238E27FC236}">
                  <a16:creationId xmlns:a16="http://schemas.microsoft.com/office/drawing/2014/main" id="{AC6DE9E0-0E0D-5C3A-5713-3AA18CBA37A7}"/>
                </a:ext>
              </a:extLst>
            </p:cNvPr>
            <p:cNvSpPr/>
            <p:nvPr/>
          </p:nvSpPr>
          <p:spPr>
            <a:xfrm>
              <a:off x="7188314" y="7013974"/>
              <a:ext cx="3326765" cy="107950"/>
            </a:xfrm>
            <a:custGeom>
              <a:avLst/>
              <a:gdLst/>
              <a:ahLst/>
              <a:cxnLst/>
              <a:rect l="l" t="t" r="r" b="b"/>
              <a:pathLst>
                <a:path w="3326765" h="107950">
                  <a:moveTo>
                    <a:pt x="3296323" y="61633"/>
                  </a:moveTo>
                  <a:lnTo>
                    <a:pt x="3271697" y="25044"/>
                  </a:lnTo>
                  <a:lnTo>
                    <a:pt x="3245612" y="0"/>
                  </a:lnTo>
                  <a:lnTo>
                    <a:pt x="80683" y="0"/>
                  </a:lnTo>
                  <a:lnTo>
                    <a:pt x="54597" y="25044"/>
                  </a:lnTo>
                  <a:lnTo>
                    <a:pt x="29972" y="61633"/>
                  </a:lnTo>
                  <a:lnTo>
                    <a:pt x="3296323" y="61633"/>
                  </a:lnTo>
                  <a:close/>
                </a:path>
                <a:path w="3326765" h="107950">
                  <a:moveTo>
                    <a:pt x="3326295" y="107873"/>
                  </a:moveTo>
                  <a:lnTo>
                    <a:pt x="3322129" y="101244"/>
                  </a:lnTo>
                  <a:lnTo>
                    <a:pt x="3297339" y="63144"/>
                  </a:lnTo>
                  <a:lnTo>
                    <a:pt x="3296335" y="61645"/>
                  </a:lnTo>
                  <a:lnTo>
                    <a:pt x="29972" y="61645"/>
                  </a:lnTo>
                  <a:lnTo>
                    <a:pt x="28956" y="63144"/>
                  </a:lnTo>
                  <a:lnTo>
                    <a:pt x="4165" y="101244"/>
                  </a:lnTo>
                  <a:lnTo>
                    <a:pt x="0" y="107873"/>
                  </a:lnTo>
                  <a:lnTo>
                    <a:pt x="3326295" y="107873"/>
                  </a:lnTo>
                  <a:close/>
                </a:path>
              </a:pathLst>
            </a:custGeom>
            <a:solidFill>
              <a:srgbClr val="FBB803"/>
            </a:solidFill>
          </p:spPr>
          <p:txBody>
            <a:bodyPr wrap="square" lIns="0" tIns="0" rIns="0" bIns="0" rtlCol="0"/>
            <a:lstStyle/>
            <a:p>
              <a:endParaRPr/>
            </a:p>
          </p:txBody>
        </p:sp>
        <p:sp>
          <p:nvSpPr>
            <p:cNvPr id="33" name="object 25">
              <a:extLst>
                <a:ext uri="{FF2B5EF4-FFF2-40B4-BE49-F238E27FC236}">
                  <a16:creationId xmlns:a16="http://schemas.microsoft.com/office/drawing/2014/main" id="{F03477F8-1EDB-D74B-39D6-045D40A536BA}"/>
                </a:ext>
              </a:extLst>
            </p:cNvPr>
            <p:cNvSpPr/>
            <p:nvPr/>
          </p:nvSpPr>
          <p:spPr>
            <a:xfrm>
              <a:off x="7150279" y="7121835"/>
              <a:ext cx="3402965" cy="62230"/>
            </a:xfrm>
            <a:custGeom>
              <a:avLst/>
              <a:gdLst/>
              <a:ahLst/>
              <a:cxnLst/>
              <a:rect l="l" t="t" r="r" b="b"/>
              <a:pathLst>
                <a:path w="3402965" h="62229">
                  <a:moveTo>
                    <a:pt x="3364334" y="0"/>
                  </a:moveTo>
                  <a:lnTo>
                    <a:pt x="38043" y="0"/>
                  </a:lnTo>
                  <a:lnTo>
                    <a:pt x="18260" y="31481"/>
                  </a:lnTo>
                  <a:lnTo>
                    <a:pt x="0" y="61631"/>
                  </a:lnTo>
                  <a:lnTo>
                    <a:pt x="3402378" y="61631"/>
                  </a:lnTo>
                  <a:lnTo>
                    <a:pt x="3384118" y="31481"/>
                  </a:lnTo>
                  <a:lnTo>
                    <a:pt x="3364334" y="0"/>
                  </a:lnTo>
                  <a:close/>
                </a:path>
              </a:pathLst>
            </a:custGeom>
            <a:solidFill>
              <a:srgbClr val="FBB703"/>
            </a:solidFill>
          </p:spPr>
          <p:txBody>
            <a:bodyPr wrap="square" lIns="0" tIns="0" rIns="0" bIns="0" rtlCol="0"/>
            <a:lstStyle/>
            <a:p>
              <a:endParaRPr/>
            </a:p>
          </p:txBody>
        </p:sp>
        <p:sp>
          <p:nvSpPr>
            <p:cNvPr id="34" name="object 26">
              <a:extLst>
                <a:ext uri="{FF2B5EF4-FFF2-40B4-BE49-F238E27FC236}">
                  <a16:creationId xmlns:a16="http://schemas.microsoft.com/office/drawing/2014/main" id="{2A4D43AF-ABB0-748C-CFA0-EF5138F67D6F}"/>
                </a:ext>
              </a:extLst>
            </p:cNvPr>
            <p:cNvSpPr/>
            <p:nvPr/>
          </p:nvSpPr>
          <p:spPr>
            <a:xfrm>
              <a:off x="7128736" y="7183477"/>
              <a:ext cx="3445510" cy="46355"/>
            </a:xfrm>
            <a:custGeom>
              <a:avLst/>
              <a:gdLst/>
              <a:ahLst/>
              <a:cxnLst/>
              <a:rect l="l" t="t" r="r" b="b"/>
              <a:pathLst>
                <a:path w="3445509" h="46354">
                  <a:moveTo>
                    <a:pt x="3423927" y="0"/>
                  </a:moveTo>
                  <a:lnTo>
                    <a:pt x="21536" y="0"/>
                  </a:lnTo>
                  <a:lnTo>
                    <a:pt x="16728" y="7939"/>
                  </a:lnTo>
                  <a:lnTo>
                    <a:pt x="0" y="46228"/>
                  </a:lnTo>
                  <a:lnTo>
                    <a:pt x="3445464" y="46228"/>
                  </a:lnTo>
                  <a:lnTo>
                    <a:pt x="3428736" y="7939"/>
                  </a:lnTo>
                  <a:lnTo>
                    <a:pt x="3423927" y="0"/>
                  </a:lnTo>
                  <a:close/>
                </a:path>
              </a:pathLst>
            </a:custGeom>
            <a:solidFill>
              <a:srgbClr val="FAB603"/>
            </a:solidFill>
          </p:spPr>
          <p:txBody>
            <a:bodyPr wrap="square" lIns="0" tIns="0" rIns="0" bIns="0" rtlCol="0"/>
            <a:lstStyle/>
            <a:p>
              <a:endParaRPr/>
            </a:p>
          </p:txBody>
        </p:sp>
        <p:sp>
          <p:nvSpPr>
            <p:cNvPr id="35" name="object 27">
              <a:extLst>
                <a:ext uri="{FF2B5EF4-FFF2-40B4-BE49-F238E27FC236}">
                  <a16:creationId xmlns:a16="http://schemas.microsoft.com/office/drawing/2014/main" id="{D0A6FECE-1712-A7F4-2176-B87FF0125131}"/>
                </a:ext>
              </a:extLst>
            </p:cNvPr>
            <p:cNvSpPr/>
            <p:nvPr/>
          </p:nvSpPr>
          <p:spPr>
            <a:xfrm>
              <a:off x="7104426" y="7229696"/>
              <a:ext cx="3494404" cy="46355"/>
            </a:xfrm>
            <a:custGeom>
              <a:avLst/>
              <a:gdLst/>
              <a:ahLst/>
              <a:cxnLst/>
              <a:rect l="l" t="t" r="r" b="b"/>
              <a:pathLst>
                <a:path w="3494404" h="46354">
                  <a:moveTo>
                    <a:pt x="3469770" y="0"/>
                  </a:moveTo>
                  <a:lnTo>
                    <a:pt x="24314" y="0"/>
                  </a:lnTo>
                  <a:lnTo>
                    <a:pt x="18844" y="12520"/>
                  </a:lnTo>
                  <a:lnTo>
                    <a:pt x="0" y="46228"/>
                  </a:lnTo>
                  <a:lnTo>
                    <a:pt x="3494084" y="46228"/>
                  </a:lnTo>
                  <a:lnTo>
                    <a:pt x="3475240" y="12520"/>
                  </a:lnTo>
                  <a:lnTo>
                    <a:pt x="3469770" y="0"/>
                  </a:lnTo>
                  <a:close/>
                </a:path>
              </a:pathLst>
            </a:custGeom>
            <a:solidFill>
              <a:srgbClr val="FAB503"/>
            </a:solidFill>
          </p:spPr>
          <p:txBody>
            <a:bodyPr wrap="square" lIns="0" tIns="0" rIns="0" bIns="0" rtlCol="0"/>
            <a:lstStyle/>
            <a:p>
              <a:endParaRPr/>
            </a:p>
          </p:txBody>
        </p:sp>
        <p:sp>
          <p:nvSpPr>
            <p:cNvPr id="36" name="object 28">
              <a:extLst>
                <a:ext uri="{FF2B5EF4-FFF2-40B4-BE49-F238E27FC236}">
                  <a16:creationId xmlns:a16="http://schemas.microsoft.com/office/drawing/2014/main" id="{45032CF4-1327-6D4F-C95D-F57ECA058200}"/>
                </a:ext>
              </a:extLst>
            </p:cNvPr>
            <p:cNvSpPr/>
            <p:nvPr/>
          </p:nvSpPr>
          <p:spPr>
            <a:xfrm>
              <a:off x="7071797" y="7275925"/>
              <a:ext cx="3559810" cy="62230"/>
            </a:xfrm>
            <a:custGeom>
              <a:avLst/>
              <a:gdLst/>
              <a:ahLst/>
              <a:cxnLst/>
              <a:rect l="l" t="t" r="r" b="b"/>
              <a:pathLst>
                <a:path w="3559809" h="62229">
                  <a:moveTo>
                    <a:pt x="3526713" y="0"/>
                  </a:moveTo>
                  <a:lnTo>
                    <a:pt x="32628" y="0"/>
                  </a:lnTo>
                  <a:lnTo>
                    <a:pt x="30173" y="4391"/>
                  </a:lnTo>
                  <a:lnTo>
                    <a:pt x="9781" y="42491"/>
                  </a:lnTo>
                  <a:lnTo>
                    <a:pt x="0" y="61631"/>
                  </a:lnTo>
                  <a:lnTo>
                    <a:pt x="3559342" y="61631"/>
                  </a:lnTo>
                  <a:lnTo>
                    <a:pt x="3549560" y="42491"/>
                  </a:lnTo>
                  <a:lnTo>
                    <a:pt x="3529168" y="4391"/>
                  </a:lnTo>
                  <a:lnTo>
                    <a:pt x="3526713" y="0"/>
                  </a:lnTo>
                  <a:close/>
                </a:path>
              </a:pathLst>
            </a:custGeom>
            <a:solidFill>
              <a:srgbClr val="FAB403"/>
            </a:solidFill>
          </p:spPr>
          <p:txBody>
            <a:bodyPr wrap="square" lIns="0" tIns="0" rIns="0" bIns="0" rtlCol="0"/>
            <a:lstStyle/>
            <a:p>
              <a:endParaRPr/>
            </a:p>
          </p:txBody>
        </p:sp>
        <p:sp>
          <p:nvSpPr>
            <p:cNvPr id="37" name="object 29">
              <a:extLst>
                <a:ext uri="{FF2B5EF4-FFF2-40B4-BE49-F238E27FC236}">
                  <a16:creationId xmlns:a16="http://schemas.microsoft.com/office/drawing/2014/main" id="{E6551052-2D16-C8F9-F449-3F5AADA005A5}"/>
                </a:ext>
              </a:extLst>
            </p:cNvPr>
            <p:cNvSpPr/>
            <p:nvPr/>
          </p:nvSpPr>
          <p:spPr>
            <a:xfrm>
              <a:off x="7052158" y="7337556"/>
              <a:ext cx="3599179" cy="46355"/>
            </a:xfrm>
            <a:custGeom>
              <a:avLst/>
              <a:gdLst/>
              <a:ahLst/>
              <a:cxnLst/>
              <a:rect l="l" t="t" r="r" b="b"/>
              <a:pathLst>
                <a:path w="3599179" h="46354">
                  <a:moveTo>
                    <a:pt x="3578981" y="0"/>
                  </a:moveTo>
                  <a:lnTo>
                    <a:pt x="19639" y="0"/>
                  </a:lnTo>
                  <a:lnTo>
                    <a:pt x="9949" y="18960"/>
                  </a:lnTo>
                  <a:lnTo>
                    <a:pt x="0" y="46228"/>
                  </a:lnTo>
                  <a:lnTo>
                    <a:pt x="3598621" y="46228"/>
                  </a:lnTo>
                  <a:lnTo>
                    <a:pt x="3588671" y="18960"/>
                  </a:lnTo>
                  <a:lnTo>
                    <a:pt x="3578981" y="0"/>
                  </a:lnTo>
                  <a:close/>
                </a:path>
              </a:pathLst>
            </a:custGeom>
            <a:solidFill>
              <a:srgbClr val="FAB303"/>
            </a:solidFill>
          </p:spPr>
          <p:txBody>
            <a:bodyPr wrap="square" lIns="0" tIns="0" rIns="0" bIns="0" rtlCol="0"/>
            <a:lstStyle/>
            <a:p>
              <a:endParaRPr/>
            </a:p>
          </p:txBody>
        </p:sp>
        <p:sp>
          <p:nvSpPr>
            <p:cNvPr id="38" name="object 30">
              <a:extLst>
                <a:ext uri="{FF2B5EF4-FFF2-40B4-BE49-F238E27FC236}">
                  <a16:creationId xmlns:a16="http://schemas.microsoft.com/office/drawing/2014/main" id="{94248A68-6A23-D6F6-C5DC-20D0C7B7027C}"/>
                </a:ext>
              </a:extLst>
            </p:cNvPr>
            <p:cNvSpPr/>
            <p:nvPr/>
          </p:nvSpPr>
          <p:spPr>
            <a:xfrm>
              <a:off x="7033094" y="7383785"/>
              <a:ext cx="3637279" cy="46355"/>
            </a:xfrm>
            <a:custGeom>
              <a:avLst/>
              <a:gdLst/>
              <a:ahLst/>
              <a:cxnLst/>
              <a:rect l="l" t="t" r="r" b="b"/>
              <a:pathLst>
                <a:path w="3637279" h="46354">
                  <a:moveTo>
                    <a:pt x="3617685" y="0"/>
                  </a:moveTo>
                  <a:lnTo>
                    <a:pt x="19064" y="0"/>
                  </a:lnTo>
                  <a:lnTo>
                    <a:pt x="10477" y="23531"/>
                  </a:lnTo>
                  <a:lnTo>
                    <a:pt x="0" y="46228"/>
                  </a:lnTo>
                  <a:lnTo>
                    <a:pt x="3636749" y="46228"/>
                  </a:lnTo>
                  <a:lnTo>
                    <a:pt x="3626271" y="23531"/>
                  </a:lnTo>
                  <a:lnTo>
                    <a:pt x="3617685" y="0"/>
                  </a:lnTo>
                  <a:close/>
                </a:path>
              </a:pathLst>
            </a:custGeom>
            <a:solidFill>
              <a:srgbClr val="FAB103"/>
            </a:solidFill>
          </p:spPr>
          <p:txBody>
            <a:bodyPr wrap="square" lIns="0" tIns="0" rIns="0" bIns="0" rtlCol="0"/>
            <a:lstStyle/>
            <a:p>
              <a:endParaRPr/>
            </a:p>
          </p:txBody>
        </p:sp>
        <p:sp>
          <p:nvSpPr>
            <p:cNvPr id="39" name="object 31">
              <a:extLst>
                <a:ext uri="{FF2B5EF4-FFF2-40B4-BE49-F238E27FC236}">
                  <a16:creationId xmlns:a16="http://schemas.microsoft.com/office/drawing/2014/main" id="{4C4CB653-5EF0-A63B-4DD1-1C802644B372}"/>
                </a:ext>
              </a:extLst>
            </p:cNvPr>
            <p:cNvSpPr/>
            <p:nvPr/>
          </p:nvSpPr>
          <p:spPr>
            <a:xfrm>
              <a:off x="7006853" y="7430014"/>
              <a:ext cx="3689350" cy="62230"/>
            </a:xfrm>
            <a:custGeom>
              <a:avLst/>
              <a:gdLst/>
              <a:ahLst/>
              <a:cxnLst/>
              <a:rect l="l" t="t" r="r" b="b"/>
              <a:pathLst>
                <a:path w="3689350" h="62229">
                  <a:moveTo>
                    <a:pt x="3662990" y="0"/>
                  </a:moveTo>
                  <a:lnTo>
                    <a:pt x="26241" y="0"/>
                  </a:lnTo>
                  <a:lnTo>
                    <a:pt x="19130" y="15402"/>
                  </a:lnTo>
                  <a:lnTo>
                    <a:pt x="2504" y="53502"/>
                  </a:lnTo>
                  <a:lnTo>
                    <a:pt x="0" y="61631"/>
                  </a:lnTo>
                  <a:lnTo>
                    <a:pt x="3689231" y="61631"/>
                  </a:lnTo>
                  <a:lnTo>
                    <a:pt x="3686726" y="53502"/>
                  </a:lnTo>
                  <a:lnTo>
                    <a:pt x="3670100" y="15402"/>
                  </a:lnTo>
                  <a:lnTo>
                    <a:pt x="3662990" y="0"/>
                  </a:lnTo>
                  <a:close/>
                </a:path>
              </a:pathLst>
            </a:custGeom>
            <a:solidFill>
              <a:srgbClr val="FAB003"/>
            </a:solidFill>
          </p:spPr>
          <p:txBody>
            <a:bodyPr wrap="square" lIns="0" tIns="0" rIns="0" bIns="0" rtlCol="0"/>
            <a:lstStyle/>
            <a:p>
              <a:endParaRPr/>
            </a:p>
          </p:txBody>
        </p:sp>
        <p:sp>
          <p:nvSpPr>
            <p:cNvPr id="40" name="object 32">
              <a:extLst>
                <a:ext uri="{FF2B5EF4-FFF2-40B4-BE49-F238E27FC236}">
                  <a16:creationId xmlns:a16="http://schemas.microsoft.com/office/drawing/2014/main" id="{DC481314-4B8F-23A1-ECB8-BF8E8311559F}"/>
                </a:ext>
              </a:extLst>
            </p:cNvPr>
            <p:cNvSpPr/>
            <p:nvPr/>
          </p:nvSpPr>
          <p:spPr>
            <a:xfrm>
              <a:off x="7002104" y="7491646"/>
              <a:ext cx="3698875" cy="15875"/>
            </a:xfrm>
            <a:custGeom>
              <a:avLst/>
              <a:gdLst/>
              <a:ahLst/>
              <a:cxnLst/>
              <a:rect l="l" t="t" r="r" b="b"/>
              <a:pathLst>
                <a:path w="3698875" h="15875">
                  <a:moveTo>
                    <a:pt x="3693979" y="0"/>
                  </a:moveTo>
                  <a:lnTo>
                    <a:pt x="4748" y="0"/>
                  </a:lnTo>
                  <a:lnTo>
                    <a:pt x="0" y="15413"/>
                  </a:lnTo>
                  <a:lnTo>
                    <a:pt x="3698728" y="15413"/>
                  </a:lnTo>
                  <a:lnTo>
                    <a:pt x="3693979" y="0"/>
                  </a:lnTo>
                  <a:close/>
                </a:path>
              </a:pathLst>
            </a:custGeom>
            <a:solidFill>
              <a:srgbClr val="FAAF03"/>
            </a:solidFill>
          </p:spPr>
          <p:txBody>
            <a:bodyPr wrap="square" lIns="0" tIns="0" rIns="0" bIns="0" rtlCol="0"/>
            <a:lstStyle/>
            <a:p>
              <a:endParaRPr/>
            </a:p>
          </p:txBody>
        </p:sp>
        <p:sp>
          <p:nvSpPr>
            <p:cNvPr id="41" name="object 33">
              <a:extLst>
                <a:ext uri="{FF2B5EF4-FFF2-40B4-BE49-F238E27FC236}">
                  <a16:creationId xmlns:a16="http://schemas.microsoft.com/office/drawing/2014/main" id="{84E0D217-AFB1-A7F0-772D-E839BDD423C4}"/>
                </a:ext>
              </a:extLst>
            </p:cNvPr>
            <p:cNvSpPr/>
            <p:nvPr/>
          </p:nvSpPr>
          <p:spPr>
            <a:xfrm>
              <a:off x="6992341" y="7507048"/>
              <a:ext cx="3718560" cy="31115"/>
            </a:xfrm>
            <a:custGeom>
              <a:avLst/>
              <a:gdLst/>
              <a:ahLst/>
              <a:cxnLst/>
              <a:rect l="l" t="t" r="r" b="b"/>
              <a:pathLst>
                <a:path w="3718559" h="31115">
                  <a:moveTo>
                    <a:pt x="3708488" y="0"/>
                  </a:moveTo>
                  <a:lnTo>
                    <a:pt x="9766" y="0"/>
                  </a:lnTo>
                  <a:lnTo>
                    <a:pt x="1365" y="27268"/>
                  </a:lnTo>
                  <a:lnTo>
                    <a:pt x="0" y="30815"/>
                  </a:lnTo>
                  <a:lnTo>
                    <a:pt x="3718255" y="30815"/>
                  </a:lnTo>
                  <a:lnTo>
                    <a:pt x="3716889" y="27268"/>
                  </a:lnTo>
                  <a:lnTo>
                    <a:pt x="3708488" y="0"/>
                  </a:lnTo>
                  <a:close/>
                </a:path>
              </a:pathLst>
            </a:custGeom>
            <a:solidFill>
              <a:srgbClr val="FAAF02"/>
            </a:solidFill>
          </p:spPr>
          <p:txBody>
            <a:bodyPr wrap="square" lIns="0" tIns="0" rIns="0" bIns="0" rtlCol="0"/>
            <a:lstStyle/>
            <a:p>
              <a:endParaRPr/>
            </a:p>
          </p:txBody>
        </p:sp>
        <p:sp>
          <p:nvSpPr>
            <p:cNvPr id="42" name="object 34">
              <a:extLst>
                <a:ext uri="{FF2B5EF4-FFF2-40B4-BE49-F238E27FC236}">
                  <a16:creationId xmlns:a16="http://schemas.microsoft.com/office/drawing/2014/main" id="{20596FC3-DF6E-2A6E-0BF9-41DB8E9217BA}"/>
                </a:ext>
              </a:extLst>
            </p:cNvPr>
            <p:cNvSpPr/>
            <p:nvPr/>
          </p:nvSpPr>
          <p:spPr>
            <a:xfrm>
              <a:off x="6975903" y="7537864"/>
              <a:ext cx="3751579" cy="46355"/>
            </a:xfrm>
            <a:custGeom>
              <a:avLst/>
              <a:gdLst/>
              <a:ahLst/>
              <a:cxnLst/>
              <a:rect l="l" t="t" r="r" b="b"/>
              <a:pathLst>
                <a:path w="3751579" h="46354">
                  <a:moveTo>
                    <a:pt x="3734692" y="0"/>
                  </a:moveTo>
                  <a:lnTo>
                    <a:pt x="16437" y="0"/>
                  </a:lnTo>
                  <a:lnTo>
                    <a:pt x="3139" y="34552"/>
                  </a:lnTo>
                  <a:lnTo>
                    <a:pt x="0" y="46228"/>
                  </a:lnTo>
                  <a:lnTo>
                    <a:pt x="3751130" y="46228"/>
                  </a:lnTo>
                  <a:lnTo>
                    <a:pt x="3747990" y="34552"/>
                  </a:lnTo>
                  <a:lnTo>
                    <a:pt x="3734692" y="0"/>
                  </a:lnTo>
                  <a:close/>
                </a:path>
              </a:pathLst>
            </a:custGeom>
            <a:solidFill>
              <a:srgbClr val="FAAE02"/>
            </a:solidFill>
          </p:spPr>
          <p:txBody>
            <a:bodyPr wrap="square" lIns="0" tIns="0" rIns="0" bIns="0" rtlCol="0"/>
            <a:lstStyle/>
            <a:p>
              <a:endParaRPr/>
            </a:p>
          </p:txBody>
        </p:sp>
        <p:sp>
          <p:nvSpPr>
            <p:cNvPr id="43" name="object 35">
              <a:extLst>
                <a:ext uri="{FF2B5EF4-FFF2-40B4-BE49-F238E27FC236}">
                  <a16:creationId xmlns:a16="http://schemas.microsoft.com/office/drawing/2014/main" id="{ACCCBE56-0917-4089-E578-7150488A41D1}"/>
                </a:ext>
              </a:extLst>
            </p:cNvPr>
            <p:cNvSpPr/>
            <p:nvPr/>
          </p:nvSpPr>
          <p:spPr>
            <a:xfrm>
              <a:off x="6957912" y="7584093"/>
              <a:ext cx="3787140" cy="62230"/>
            </a:xfrm>
            <a:custGeom>
              <a:avLst/>
              <a:gdLst/>
              <a:ahLst/>
              <a:cxnLst/>
              <a:rect l="l" t="t" r="r" b="b"/>
              <a:pathLst>
                <a:path w="3787140" h="62229">
                  <a:moveTo>
                    <a:pt x="3769121" y="0"/>
                  </a:moveTo>
                  <a:lnTo>
                    <a:pt x="17991" y="0"/>
                  </a:lnTo>
                  <a:lnTo>
                    <a:pt x="7470" y="39123"/>
                  </a:lnTo>
                  <a:lnTo>
                    <a:pt x="0" y="61631"/>
                  </a:lnTo>
                  <a:lnTo>
                    <a:pt x="3787112" y="61631"/>
                  </a:lnTo>
                  <a:lnTo>
                    <a:pt x="3779641" y="39123"/>
                  </a:lnTo>
                  <a:lnTo>
                    <a:pt x="3769121" y="0"/>
                  </a:lnTo>
                  <a:close/>
                </a:path>
              </a:pathLst>
            </a:custGeom>
            <a:solidFill>
              <a:srgbClr val="FAAD02"/>
            </a:solidFill>
          </p:spPr>
          <p:txBody>
            <a:bodyPr wrap="square" lIns="0" tIns="0" rIns="0" bIns="0" rtlCol="0"/>
            <a:lstStyle/>
            <a:p>
              <a:endParaRPr/>
            </a:p>
          </p:txBody>
        </p:sp>
        <p:sp>
          <p:nvSpPr>
            <p:cNvPr id="44" name="object 36">
              <a:extLst>
                <a:ext uri="{FF2B5EF4-FFF2-40B4-BE49-F238E27FC236}">
                  <a16:creationId xmlns:a16="http://schemas.microsoft.com/office/drawing/2014/main" id="{14D162C3-5865-7E92-0801-241E3F3F5389}"/>
                </a:ext>
              </a:extLst>
            </p:cNvPr>
            <p:cNvSpPr/>
            <p:nvPr/>
          </p:nvSpPr>
          <p:spPr>
            <a:xfrm>
              <a:off x="6929907" y="7645736"/>
              <a:ext cx="3843654" cy="107950"/>
            </a:xfrm>
            <a:custGeom>
              <a:avLst/>
              <a:gdLst/>
              <a:ahLst/>
              <a:cxnLst/>
              <a:rect l="l" t="t" r="r" b="b"/>
              <a:pathLst>
                <a:path w="3843654" h="107950">
                  <a:moveTo>
                    <a:pt x="3843109" y="107861"/>
                  </a:moveTo>
                  <a:lnTo>
                    <a:pt x="3842474" y="104482"/>
                  </a:lnTo>
                  <a:lnTo>
                    <a:pt x="3831907" y="66382"/>
                  </a:lnTo>
                  <a:lnTo>
                    <a:pt x="3827297" y="46228"/>
                  </a:lnTo>
                  <a:lnTo>
                    <a:pt x="3820287" y="15582"/>
                  </a:lnTo>
                  <a:lnTo>
                    <a:pt x="3815105" y="0"/>
                  </a:lnTo>
                  <a:lnTo>
                    <a:pt x="28003" y="0"/>
                  </a:lnTo>
                  <a:lnTo>
                    <a:pt x="22821" y="15582"/>
                  </a:lnTo>
                  <a:lnTo>
                    <a:pt x="15824" y="46228"/>
                  </a:lnTo>
                  <a:lnTo>
                    <a:pt x="11214" y="66382"/>
                  </a:lnTo>
                  <a:lnTo>
                    <a:pt x="635" y="104482"/>
                  </a:lnTo>
                  <a:lnTo>
                    <a:pt x="0" y="107861"/>
                  </a:lnTo>
                  <a:lnTo>
                    <a:pt x="3843109" y="107861"/>
                  </a:lnTo>
                  <a:close/>
                </a:path>
              </a:pathLst>
            </a:custGeom>
            <a:solidFill>
              <a:srgbClr val="FAAC02"/>
            </a:solidFill>
          </p:spPr>
          <p:txBody>
            <a:bodyPr wrap="square" lIns="0" tIns="0" rIns="0" bIns="0" rtlCol="0"/>
            <a:lstStyle/>
            <a:p>
              <a:endParaRPr/>
            </a:p>
          </p:txBody>
        </p:sp>
        <p:sp>
          <p:nvSpPr>
            <p:cNvPr id="45" name="object 37">
              <a:extLst>
                <a:ext uri="{FF2B5EF4-FFF2-40B4-BE49-F238E27FC236}">
                  <a16:creationId xmlns:a16="http://schemas.microsoft.com/office/drawing/2014/main" id="{62FF74DE-395A-D24D-038A-F1080FAB270C}"/>
                </a:ext>
              </a:extLst>
            </p:cNvPr>
            <p:cNvSpPr/>
            <p:nvPr/>
          </p:nvSpPr>
          <p:spPr>
            <a:xfrm>
              <a:off x="6921254" y="7753585"/>
              <a:ext cx="3860800" cy="46355"/>
            </a:xfrm>
            <a:custGeom>
              <a:avLst/>
              <a:gdLst/>
              <a:ahLst/>
              <a:cxnLst/>
              <a:rect l="l" t="t" r="r" b="b"/>
              <a:pathLst>
                <a:path w="3860800" h="46354">
                  <a:moveTo>
                    <a:pt x="3851766" y="0"/>
                  </a:moveTo>
                  <a:lnTo>
                    <a:pt x="8661" y="0"/>
                  </a:lnTo>
                  <a:lnTo>
                    <a:pt x="0" y="46228"/>
                  </a:lnTo>
                  <a:lnTo>
                    <a:pt x="3860427" y="46228"/>
                  </a:lnTo>
                  <a:lnTo>
                    <a:pt x="3851766" y="0"/>
                  </a:lnTo>
                  <a:close/>
                </a:path>
              </a:pathLst>
            </a:custGeom>
            <a:solidFill>
              <a:srgbClr val="FAAB02"/>
            </a:solidFill>
          </p:spPr>
          <p:txBody>
            <a:bodyPr wrap="square" lIns="0" tIns="0" rIns="0" bIns="0" rtlCol="0"/>
            <a:lstStyle/>
            <a:p>
              <a:endParaRPr/>
            </a:p>
          </p:txBody>
        </p:sp>
        <p:sp>
          <p:nvSpPr>
            <p:cNvPr id="46" name="object 38">
              <a:extLst>
                <a:ext uri="{FF2B5EF4-FFF2-40B4-BE49-F238E27FC236}">
                  <a16:creationId xmlns:a16="http://schemas.microsoft.com/office/drawing/2014/main" id="{8219D16B-795C-87AE-C8D7-336869947631}"/>
                </a:ext>
              </a:extLst>
            </p:cNvPr>
            <p:cNvSpPr/>
            <p:nvPr/>
          </p:nvSpPr>
          <p:spPr>
            <a:xfrm>
              <a:off x="6911576" y="7799814"/>
              <a:ext cx="3879850" cy="46355"/>
            </a:xfrm>
            <a:custGeom>
              <a:avLst/>
              <a:gdLst/>
              <a:ahLst/>
              <a:cxnLst/>
              <a:rect l="l" t="t" r="r" b="b"/>
              <a:pathLst>
                <a:path w="3879850" h="46354">
                  <a:moveTo>
                    <a:pt x="3870105" y="0"/>
                  </a:moveTo>
                  <a:lnTo>
                    <a:pt x="9678" y="0"/>
                  </a:lnTo>
                  <a:lnTo>
                    <a:pt x="9453" y="1202"/>
                  </a:lnTo>
                  <a:lnTo>
                    <a:pt x="1004" y="39302"/>
                  </a:lnTo>
                  <a:lnTo>
                    <a:pt x="0" y="46228"/>
                  </a:lnTo>
                  <a:lnTo>
                    <a:pt x="3879784" y="46228"/>
                  </a:lnTo>
                  <a:lnTo>
                    <a:pt x="3878779" y="39302"/>
                  </a:lnTo>
                  <a:lnTo>
                    <a:pt x="3870331" y="1202"/>
                  </a:lnTo>
                  <a:lnTo>
                    <a:pt x="3870105" y="0"/>
                  </a:lnTo>
                  <a:close/>
                </a:path>
              </a:pathLst>
            </a:custGeom>
            <a:solidFill>
              <a:srgbClr val="FAAA02"/>
            </a:solidFill>
          </p:spPr>
          <p:txBody>
            <a:bodyPr wrap="square" lIns="0" tIns="0" rIns="0" bIns="0" rtlCol="0"/>
            <a:lstStyle/>
            <a:p>
              <a:endParaRPr/>
            </a:p>
          </p:txBody>
        </p:sp>
        <p:sp>
          <p:nvSpPr>
            <p:cNvPr id="47" name="object 39">
              <a:extLst>
                <a:ext uri="{FF2B5EF4-FFF2-40B4-BE49-F238E27FC236}">
                  <a16:creationId xmlns:a16="http://schemas.microsoft.com/office/drawing/2014/main" id="{8FE032DF-FB50-E2F4-D0C6-71844D55759C}"/>
                </a:ext>
              </a:extLst>
            </p:cNvPr>
            <p:cNvSpPr/>
            <p:nvPr/>
          </p:nvSpPr>
          <p:spPr>
            <a:xfrm>
              <a:off x="6903023" y="7846043"/>
              <a:ext cx="3896995" cy="62230"/>
            </a:xfrm>
            <a:custGeom>
              <a:avLst/>
              <a:gdLst/>
              <a:ahLst/>
              <a:cxnLst/>
              <a:rect l="l" t="t" r="r" b="b"/>
              <a:pathLst>
                <a:path w="3896995" h="62229">
                  <a:moveTo>
                    <a:pt x="3888337" y="0"/>
                  </a:moveTo>
                  <a:lnTo>
                    <a:pt x="8553" y="0"/>
                  </a:lnTo>
                  <a:lnTo>
                    <a:pt x="2191" y="43873"/>
                  </a:lnTo>
                  <a:lnTo>
                    <a:pt x="0" y="61631"/>
                  </a:lnTo>
                  <a:lnTo>
                    <a:pt x="3896890" y="61631"/>
                  </a:lnTo>
                  <a:lnTo>
                    <a:pt x="3894698" y="43873"/>
                  </a:lnTo>
                  <a:lnTo>
                    <a:pt x="3888337" y="0"/>
                  </a:lnTo>
                  <a:close/>
                </a:path>
              </a:pathLst>
            </a:custGeom>
            <a:solidFill>
              <a:srgbClr val="FAA902"/>
            </a:solidFill>
          </p:spPr>
          <p:txBody>
            <a:bodyPr wrap="square" lIns="0" tIns="0" rIns="0" bIns="0" rtlCol="0"/>
            <a:lstStyle/>
            <a:p>
              <a:endParaRPr/>
            </a:p>
          </p:txBody>
        </p:sp>
        <p:sp>
          <p:nvSpPr>
            <p:cNvPr id="48" name="object 40">
              <a:extLst>
                <a:ext uri="{FF2B5EF4-FFF2-40B4-BE49-F238E27FC236}">
                  <a16:creationId xmlns:a16="http://schemas.microsoft.com/office/drawing/2014/main" id="{9D308CEC-B9CE-872F-4C46-1C6C38301408}"/>
                </a:ext>
              </a:extLst>
            </p:cNvPr>
            <p:cNvSpPr/>
            <p:nvPr/>
          </p:nvSpPr>
          <p:spPr>
            <a:xfrm>
              <a:off x="6897159" y="7907675"/>
              <a:ext cx="3909060" cy="46355"/>
            </a:xfrm>
            <a:custGeom>
              <a:avLst/>
              <a:gdLst/>
              <a:ahLst/>
              <a:cxnLst/>
              <a:rect l="l" t="t" r="r" b="b"/>
              <a:pathLst>
                <a:path w="3909059" h="46354">
                  <a:moveTo>
                    <a:pt x="3902754" y="0"/>
                  </a:moveTo>
                  <a:lnTo>
                    <a:pt x="5863" y="0"/>
                  </a:lnTo>
                  <a:lnTo>
                    <a:pt x="1785" y="33041"/>
                  </a:lnTo>
                  <a:lnTo>
                    <a:pt x="0" y="46228"/>
                  </a:lnTo>
                  <a:lnTo>
                    <a:pt x="3908618" y="46228"/>
                  </a:lnTo>
                  <a:lnTo>
                    <a:pt x="3906832" y="33041"/>
                  </a:lnTo>
                  <a:lnTo>
                    <a:pt x="3902754" y="0"/>
                  </a:lnTo>
                  <a:close/>
                </a:path>
              </a:pathLst>
            </a:custGeom>
            <a:solidFill>
              <a:srgbClr val="FAA802"/>
            </a:solidFill>
          </p:spPr>
          <p:txBody>
            <a:bodyPr wrap="square" lIns="0" tIns="0" rIns="0" bIns="0" rtlCol="0"/>
            <a:lstStyle/>
            <a:p>
              <a:endParaRPr/>
            </a:p>
          </p:txBody>
        </p:sp>
        <p:sp>
          <p:nvSpPr>
            <p:cNvPr id="49" name="object 41">
              <a:extLst>
                <a:ext uri="{FF2B5EF4-FFF2-40B4-BE49-F238E27FC236}">
                  <a16:creationId xmlns:a16="http://schemas.microsoft.com/office/drawing/2014/main" id="{324B5620-415F-6FB4-9171-517CA25836E6}"/>
                </a:ext>
              </a:extLst>
            </p:cNvPr>
            <p:cNvSpPr/>
            <p:nvPr/>
          </p:nvSpPr>
          <p:spPr>
            <a:xfrm>
              <a:off x="6892091" y="7953904"/>
              <a:ext cx="3919220" cy="46355"/>
            </a:xfrm>
            <a:custGeom>
              <a:avLst/>
              <a:gdLst/>
              <a:ahLst/>
              <a:cxnLst/>
              <a:rect l="l" t="t" r="r" b="b"/>
              <a:pathLst>
                <a:path w="3919220" h="46354">
                  <a:moveTo>
                    <a:pt x="3913685" y="0"/>
                  </a:moveTo>
                  <a:lnTo>
                    <a:pt x="5067" y="0"/>
                  </a:lnTo>
                  <a:lnTo>
                    <a:pt x="1693" y="24912"/>
                  </a:lnTo>
                  <a:lnTo>
                    <a:pt x="0" y="46228"/>
                  </a:lnTo>
                  <a:lnTo>
                    <a:pt x="3918753" y="46228"/>
                  </a:lnTo>
                  <a:lnTo>
                    <a:pt x="3917059" y="24912"/>
                  </a:lnTo>
                  <a:lnTo>
                    <a:pt x="3913685" y="0"/>
                  </a:lnTo>
                  <a:close/>
                </a:path>
              </a:pathLst>
            </a:custGeom>
            <a:solidFill>
              <a:srgbClr val="FAA702"/>
            </a:solidFill>
          </p:spPr>
          <p:txBody>
            <a:bodyPr wrap="square" lIns="0" tIns="0" rIns="0" bIns="0" rtlCol="0"/>
            <a:lstStyle/>
            <a:p>
              <a:endParaRPr/>
            </a:p>
          </p:txBody>
        </p:sp>
        <p:sp>
          <p:nvSpPr>
            <p:cNvPr id="50" name="object 42">
              <a:extLst>
                <a:ext uri="{FF2B5EF4-FFF2-40B4-BE49-F238E27FC236}">
                  <a16:creationId xmlns:a16="http://schemas.microsoft.com/office/drawing/2014/main" id="{293349C9-2E22-3C51-D251-A9176E090463}"/>
                </a:ext>
              </a:extLst>
            </p:cNvPr>
            <p:cNvSpPr/>
            <p:nvPr/>
          </p:nvSpPr>
          <p:spPr>
            <a:xfrm>
              <a:off x="6887914" y="8000122"/>
              <a:ext cx="3927475" cy="62230"/>
            </a:xfrm>
            <a:custGeom>
              <a:avLst/>
              <a:gdLst/>
              <a:ahLst/>
              <a:cxnLst/>
              <a:rect l="l" t="t" r="r" b="b"/>
              <a:pathLst>
                <a:path w="3927475" h="62229">
                  <a:moveTo>
                    <a:pt x="3922930" y="0"/>
                  </a:moveTo>
                  <a:lnTo>
                    <a:pt x="4178" y="0"/>
                  </a:lnTo>
                  <a:lnTo>
                    <a:pt x="1834" y="29494"/>
                  </a:lnTo>
                  <a:lnTo>
                    <a:pt x="0" y="61631"/>
                  </a:lnTo>
                  <a:lnTo>
                    <a:pt x="3927108" y="61631"/>
                  </a:lnTo>
                  <a:lnTo>
                    <a:pt x="3925273" y="29494"/>
                  </a:lnTo>
                  <a:lnTo>
                    <a:pt x="3922930" y="0"/>
                  </a:lnTo>
                  <a:close/>
                </a:path>
              </a:pathLst>
            </a:custGeom>
            <a:solidFill>
              <a:srgbClr val="FAA602"/>
            </a:solidFill>
          </p:spPr>
          <p:txBody>
            <a:bodyPr wrap="square" lIns="0" tIns="0" rIns="0" bIns="0" rtlCol="0"/>
            <a:lstStyle/>
            <a:p>
              <a:endParaRPr/>
            </a:p>
          </p:txBody>
        </p:sp>
        <p:sp>
          <p:nvSpPr>
            <p:cNvPr id="51" name="object 43">
              <a:extLst>
                <a:ext uri="{FF2B5EF4-FFF2-40B4-BE49-F238E27FC236}">
                  <a16:creationId xmlns:a16="http://schemas.microsoft.com/office/drawing/2014/main" id="{90C22570-B2FE-106F-2902-347FEE0EA2D5}"/>
                </a:ext>
              </a:extLst>
            </p:cNvPr>
            <p:cNvSpPr/>
            <p:nvPr/>
          </p:nvSpPr>
          <p:spPr>
            <a:xfrm>
              <a:off x="6886372" y="8061166"/>
              <a:ext cx="3930650" cy="46990"/>
            </a:xfrm>
            <a:custGeom>
              <a:avLst/>
              <a:gdLst/>
              <a:ahLst/>
              <a:cxnLst/>
              <a:rect l="l" t="t" r="r" b="b"/>
              <a:pathLst>
                <a:path w="3930650" h="46990">
                  <a:moveTo>
                    <a:pt x="3930180" y="19050"/>
                  </a:moveTo>
                  <a:lnTo>
                    <a:pt x="3929151" y="19050"/>
                  </a:lnTo>
                  <a:lnTo>
                    <a:pt x="3929151" y="0"/>
                  </a:lnTo>
                  <a:lnTo>
                    <a:pt x="1028" y="0"/>
                  </a:lnTo>
                  <a:lnTo>
                    <a:pt x="1028" y="19050"/>
                  </a:lnTo>
                  <a:lnTo>
                    <a:pt x="0" y="19050"/>
                  </a:lnTo>
                  <a:lnTo>
                    <a:pt x="0" y="46990"/>
                  </a:lnTo>
                  <a:lnTo>
                    <a:pt x="3930180" y="46990"/>
                  </a:lnTo>
                  <a:lnTo>
                    <a:pt x="3930180" y="19050"/>
                  </a:lnTo>
                  <a:close/>
                </a:path>
              </a:pathLst>
            </a:custGeom>
            <a:solidFill>
              <a:srgbClr val="FAA402"/>
            </a:solidFill>
          </p:spPr>
          <p:txBody>
            <a:bodyPr wrap="square" lIns="0" tIns="0" rIns="0" bIns="0" rtlCol="0"/>
            <a:lstStyle/>
            <a:p>
              <a:endParaRPr/>
            </a:p>
          </p:txBody>
        </p:sp>
        <p:sp>
          <p:nvSpPr>
            <p:cNvPr id="52" name="object 44">
              <a:extLst>
                <a:ext uri="{FF2B5EF4-FFF2-40B4-BE49-F238E27FC236}">
                  <a16:creationId xmlns:a16="http://schemas.microsoft.com/office/drawing/2014/main" id="{15B17407-C666-4871-72C2-94AD8E8C910C}"/>
                </a:ext>
              </a:extLst>
            </p:cNvPr>
            <p:cNvSpPr/>
            <p:nvPr/>
          </p:nvSpPr>
          <p:spPr>
            <a:xfrm>
              <a:off x="6884873" y="8108156"/>
              <a:ext cx="3933190" cy="60960"/>
            </a:xfrm>
            <a:custGeom>
              <a:avLst/>
              <a:gdLst/>
              <a:ahLst/>
              <a:cxnLst/>
              <a:rect l="l" t="t" r="r" b="b"/>
              <a:pathLst>
                <a:path w="3933190" h="60959">
                  <a:moveTo>
                    <a:pt x="3933177" y="22860"/>
                  </a:moveTo>
                  <a:lnTo>
                    <a:pt x="3932555" y="22860"/>
                  </a:lnTo>
                  <a:lnTo>
                    <a:pt x="3932555" y="0"/>
                  </a:lnTo>
                  <a:lnTo>
                    <a:pt x="622" y="0"/>
                  </a:lnTo>
                  <a:lnTo>
                    <a:pt x="622" y="22860"/>
                  </a:lnTo>
                  <a:lnTo>
                    <a:pt x="0" y="22860"/>
                  </a:lnTo>
                  <a:lnTo>
                    <a:pt x="0" y="60960"/>
                  </a:lnTo>
                  <a:lnTo>
                    <a:pt x="3933177" y="60960"/>
                  </a:lnTo>
                  <a:lnTo>
                    <a:pt x="3933177" y="22860"/>
                  </a:lnTo>
                  <a:close/>
                </a:path>
              </a:pathLst>
            </a:custGeom>
            <a:solidFill>
              <a:srgbClr val="FAA302"/>
            </a:solidFill>
          </p:spPr>
          <p:txBody>
            <a:bodyPr wrap="square" lIns="0" tIns="0" rIns="0" bIns="0" rtlCol="0"/>
            <a:lstStyle/>
            <a:p>
              <a:endParaRPr/>
            </a:p>
          </p:txBody>
        </p:sp>
        <p:sp>
          <p:nvSpPr>
            <p:cNvPr id="53" name="object 45">
              <a:extLst>
                <a:ext uri="{FF2B5EF4-FFF2-40B4-BE49-F238E27FC236}">
                  <a16:creationId xmlns:a16="http://schemas.microsoft.com/office/drawing/2014/main" id="{8BB399B4-1478-9FBB-3FD8-9A821769D642}"/>
                </a:ext>
              </a:extLst>
            </p:cNvPr>
            <p:cNvSpPr/>
            <p:nvPr/>
          </p:nvSpPr>
          <p:spPr>
            <a:xfrm>
              <a:off x="6884581" y="8169116"/>
              <a:ext cx="3933825" cy="46990"/>
            </a:xfrm>
            <a:custGeom>
              <a:avLst/>
              <a:gdLst/>
              <a:ahLst/>
              <a:cxnLst/>
              <a:rect l="l" t="t" r="r" b="b"/>
              <a:pathLst>
                <a:path w="3933825" h="46990">
                  <a:moveTo>
                    <a:pt x="3933761" y="0"/>
                  </a:moveTo>
                  <a:lnTo>
                    <a:pt x="0" y="0"/>
                  </a:lnTo>
                  <a:lnTo>
                    <a:pt x="0" y="12700"/>
                  </a:lnTo>
                  <a:lnTo>
                    <a:pt x="190" y="12700"/>
                  </a:lnTo>
                  <a:lnTo>
                    <a:pt x="190" y="46990"/>
                  </a:lnTo>
                  <a:lnTo>
                    <a:pt x="3933571" y="46990"/>
                  </a:lnTo>
                  <a:lnTo>
                    <a:pt x="3933571" y="12700"/>
                  </a:lnTo>
                  <a:lnTo>
                    <a:pt x="3933761" y="12700"/>
                  </a:lnTo>
                  <a:lnTo>
                    <a:pt x="3933761" y="0"/>
                  </a:lnTo>
                  <a:close/>
                </a:path>
              </a:pathLst>
            </a:custGeom>
            <a:solidFill>
              <a:srgbClr val="F9A202"/>
            </a:solidFill>
          </p:spPr>
          <p:txBody>
            <a:bodyPr wrap="square" lIns="0" tIns="0" rIns="0" bIns="0" rtlCol="0"/>
            <a:lstStyle/>
            <a:p>
              <a:endParaRPr/>
            </a:p>
          </p:txBody>
        </p:sp>
        <p:sp>
          <p:nvSpPr>
            <p:cNvPr id="54" name="object 46">
              <a:extLst>
                <a:ext uri="{FF2B5EF4-FFF2-40B4-BE49-F238E27FC236}">
                  <a16:creationId xmlns:a16="http://schemas.microsoft.com/office/drawing/2014/main" id="{19C329B4-A830-DB17-2D97-D75A880D25CD}"/>
                </a:ext>
              </a:extLst>
            </p:cNvPr>
            <p:cNvSpPr/>
            <p:nvPr/>
          </p:nvSpPr>
          <p:spPr>
            <a:xfrm>
              <a:off x="6885033" y="8215844"/>
              <a:ext cx="3933190" cy="46355"/>
            </a:xfrm>
            <a:custGeom>
              <a:avLst/>
              <a:gdLst/>
              <a:ahLst/>
              <a:cxnLst/>
              <a:rect l="l" t="t" r="r" b="b"/>
              <a:pathLst>
                <a:path w="3933190" h="46354">
                  <a:moveTo>
                    <a:pt x="3932870" y="0"/>
                  </a:moveTo>
                  <a:lnTo>
                    <a:pt x="0" y="0"/>
                  </a:lnTo>
                  <a:lnTo>
                    <a:pt x="65" y="4272"/>
                  </a:lnTo>
                  <a:lnTo>
                    <a:pt x="1510" y="46228"/>
                  </a:lnTo>
                  <a:lnTo>
                    <a:pt x="3931359" y="46228"/>
                  </a:lnTo>
                  <a:lnTo>
                    <a:pt x="3932804" y="4272"/>
                  </a:lnTo>
                  <a:lnTo>
                    <a:pt x="3932870" y="0"/>
                  </a:lnTo>
                  <a:close/>
                </a:path>
              </a:pathLst>
            </a:custGeom>
            <a:solidFill>
              <a:srgbClr val="F9A102"/>
            </a:solidFill>
          </p:spPr>
          <p:txBody>
            <a:bodyPr wrap="square" lIns="0" tIns="0" rIns="0" bIns="0" rtlCol="0"/>
            <a:lstStyle/>
            <a:p>
              <a:endParaRPr/>
            </a:p>
          </p:txBody>
        </p:sp>
        <p:sp>
          <p:nvSpPr>
            <p:cNvPr id="55" name="object 47">
              <a:extLst>
                <a:ext uri="{FF2B5EF4-FFF2-40B4-BE49-F238E27FC236}">
                  <a16:creationId xmlns:a16="http://schemas.microsoft.com/office/drawing/2014/main" id="{EB533429-BBCD-6F1B-5B54-9EFD40DB0799}"/>
                </a:ext>
              </a:extLst>
            </p:cNvPr>
            <p:cNvSpPr/>
            <p:nvPr/>
          </p:nvSpPr>
          <p:spPr>
            <a:xfrm>
              <a:off x="6886544" y="8262073"/>
              <a:ext cx="3930015" cy="62230"/>
            </a:xfrm>
            <a:custGeom>
              <a:avLst/>
              <a:gdLst/>
              <a:ahLst/>
              <a:cxnLst/>
              <a:rect l="l" t="t" r="r" b="b"/>
              <a:pathLst>
                <a:path w="3930015" h="62229">
                  <a:moveTo>
                    <a:pt x="3929848" y="0"/>
                  </a:moveTo>
                  <a:lnTo>
                    <a:pt x="0" y="0"/>
                  </a:lnTo>
                  <a:lnTo>
                    <a:pt x="304" y="8843"/>
                  </a:lnTo>
                  <a:lnTo>
                    <a:pt x="3204" y="59643"/>
                  </a:lnTo>
                  <a:lnTo>
                    <a:pt x="3362" y="61631"/>
                  </a:lnTo>
                  <a:lnTo>
                    <a:pt x="3926486" y="61631"/>
                  </a:lnTo>
                  <a:lnTo>
                    <a:pt x="3926643" y="59643"/>
                  </a:lnTo>
                  <a:lnTo>
                    <a:pt x="3929543" y="8843"/>
                  </a:lnTo>
                  <a:lnTo>
                    <a:pt x="3929848" y="0"/>
                  </a:lnTo>
                  <a:close/>
                </a:path>
              </a:pathLst>
            </a:custGeom>
            <a:solidFill>
              <a:srgbClr val="F9A002"/>
            </a:solidFill>
          </p:spPr>
          <p:txBody>
            <a:bodyPr wrap="square" lIns="0" tIns="0" rIns="0" bIns="0" rtlCol="0"/>
            <a:lstStyle/>
            <a:p>
              <a:endParaRPr/>
            </a:p>
          </p:txBody>
        </p:sp>
        <p:sp>
          <p:nvSpPr>
            <p:cNvPr id="56" name="object 48">
              <a:extLst>
                <a:ext uri="{FF2B5EF4-FFF2-40B4-BE49-F238E27FC236}">
                  <a16:creationId xmlns:a16="http://schemas.microsoft.com/office/drawing/2014/main" id="{91376045-9AB9-F813-B232-7D48F941AAC6}"/>
                </a:ext>
              </a:extLst>
            </p:cNvPr>
            <p:cNvSpPr/>
            <p:nvPr/>
          </p:nvSpPr>
          <p:spPr>
            <a:xfrm>
              <a:off x="6889902" y="8323713"/>
              <a:ext cx="3923665" cy="92710"/>
            </a:xfrm>
            <a:custGeom>
              <a:avLst/>
              <a:gdLst/>
              <a:ahLst/>
              <a:cxnLst/>
              <a:rect l="l" t="t" r="r" b="b"/>
              <a:pathLst>
                <a:path w="3923665" h="92709">
                  <a:moveTo>
                    <a:pt x="3923119" y="0"/>
                  </a:moveTo>
                  <a:lnTo>
                    <a:pt x="0" y="0"/>
                  </a:lnTo>
                  <a:lnTo>
                    <a:pt x="3670" y="46228"/>
                  </a:lnTo>
                  <a:lnTo>
                    <a:pt x="3873" y="48806"/>
                  </a:lnTo>
                  <a:lnTo>
                    <a:pt x="9042" y="86906"/>
                  </a:lnTo>
                  <a:lnTo>
                    <a:pt x="9715" y="92456"/>
                  </a:lnTo>
                  <a:lnTo>
                    <a:pt x="3913403" y="92456"/>
                  </a:lnTo>
                  <a:lnTo>
                    <a:pt x="3914089" y="86906"/>
                  </a:lnTo>
                  <a:lnTo>
                    <a:pt x="3919245" y="48806"/>
                  </a:lnTo>
                  <a:lnTo>
                    <a:pt x="3919448" y="46228"/>
                  </a:lnTo>
                  <a:lnTo>
                    <a:pt x="3923119" y="0"/>
                  </a:lnTo>
                  <a:close/>
                </a:path>
              </a:pathLst>
            </a:custGeom>
            <a:solidFill>
              <a:srgbClr val="F99F02"/>
            </a:solidFill>
          </p:spPr>
          <p:txBody>
            <a:bodyPr wrap="square" lIns="0" tIns="0" rIns="0" bIns="0" rtlCol="0"/>
            <a:lstStyle/>
            <a:p>
              <a:endParaRPr/>
            </a:p>
          </p:txBody>
        </p:sp>
        <p:sp>
          <p:nvSpPr>
            <p:cNvPr id="57" name="object 49">
              <a:extLst>
                <a:ext uri="{FF2B5EF4-FFF2-40B4-BE49-F238E27FC236}">
                  <a16:creationId xmlns:a16="http://schemas.microsoft.com/office/drawing/2014/main" id="{749D43FE-CA11-0176-FA91-9A9B26EC9C04}"/>
                </a:ext>
              </a:extLst>
            </p:cNvPr>
            <p:cNvSpPr/>
            <p:nvPr/>
          </p:nvSpPr>
          <p:spPr>
            <a:xfrm>
              <a:off x="6899628" y="8416152"/>
              <a:ext cx="3903979" cy="62230"/>
            </a:xfrm>
            <a:custGeom>
              <a:avLst/>
              <a:gdLst/>
              <a:ahLst/>
              <a:cxnLst/>
              <a:rect l="l" t="t" r="r" b="b"/>
              <a:pathLst>
                <a:path w="3903979" h="62229">
                  <a:moveTo>
                    <a:pt x="3903680" y="0"/>
                  </a:moveTo>
                  <a:lnTo>
                    <a:pt x="0" y="0"/>
                  </a:lnTo>
                  <a:lnTo>
                    <a:pt x="5586" y="45264"/>
                  </a:lnTo>
                  <a:lnTo>
                    <a:pt x="7959" y="61631"/>
                  </a:lnTo>
                  <a:lnTo>
                    <a:pt x="3895720" y="61631"/>
                  </a:lnTo>
                  <a:lnTo>
                    <a:pt x="3898093" y="45264"/>
                  </a:lnTo>
                  <a:lnTo>
                    <a:pt x="3903680" y="0"/>
                  </a:lnTo>
                  <a:close/>
                </a:path>
              </a:pathLst>
            </a:custGeom>
            <a:solidFill>
              <a:srgbClr val="F99E02"/>
            </a:solidFill>
          </p:spPr>
          <p:txBody>
            <a:bodyPr wrap="square" lIns="0" tIns="0" rIns="0" bIns="0" rtlCol="0"/>
            <a:lstStyle/>
            <a:p>
              <a:endParaRPr/>
            </a:p>
          </p:txBody>
        </p:sp>
        <p:sp>
          <p:nvSpPr>
            <p:cNvPr id="58" name="object 50">
              <a:extLst>
                <a:ext uri="{FF2B5EF4-FFF2-40B4-BE49-F238E27FC236}">
                  <a16:creationId xmlns:a16="http://schemas.microsoft.com/office/drawing/2014/main" id="{AA1FEF0A-D572-E1C7-BDA0-B07A03F564AC}"/>
                </a:ext>
              </a:extLst>
            </p:cNvPr>
            <p:cNvSpPr/>
            <p:nvPr/>
          </p:nvSpPr>
          <p:spPr>
            <a:xfrm>
              <a:off x="6907589" y="8477794"/>
              <a:ext cx="3888104" cy="46355"/>
            </a:xfrm>
            <a:custGeom>
              <a:avLst/>
              <a:gdLst/>
              <a:ahLst/>
              <a:cxnLst/>
              <a:rect l="l" t="t" r="r" b="b"/>
              <a:pathLst>
                <a:path w="3888104" h="46354">
                  <a:moveTo>
                    <a:pt x="3887757" y="0"/>
                  </a:moveTo>
                  <a:lnTo>
                    <a:pt x="0" y="0"/>
                  </a:lnTo>
                  <a:lnTo>
                    <a:pt x="4991" y="34422"/>
                  </a:lnTo>
                  <a:lnTo>
                    <a:pt x="7609" y="46228"/>
                  </a:lnTo>
                  <a:lnTo>
                    <a:pt x="3880148" y="46228"/>
                  </a:lnTo>
                  <a:lnTo>
                    <a:pt x="3882766" y="34422"/>
                  </a:lnTo>
                  <a:lnTo>
                    <a:pt x="3887757" y="0"/>
                  </a:lnTo>
                  <a:close/>
                </a:path>
              </a:pathLst>
            </a:custGeom>
            <a:solidFill>
              <a:srgbClr val="F99D02"/>
            </a:solidFill>
          </p:spPr>
          <p:txBody>
            <a:bodyPr wrap="square" lIns="0" tIns="0" rIns="0" bIns="0" rtlCol="0"/>
            <a:lstStyle/>
            <a:p>
              <a:endParaRPr/>
            </a:p>
          </p:txBody>
        </p:sp>
        <p:sp>
          <p:nvSpPr>
            <p:cNvPr id="59" name="object 51">
              <a:extLst>
                <a:ext uri="{FF2B5EF4-FFF2-40B4-BE49-F238E27FC236}">
                  <a16:creationId xmlns:a16="http://schemas.microsoft.com/office/drawing/2014/main" id="{52735B39-3F9D-2297-F700-31D72F970AF8}"/>
                </a:ext>
              </a:extLst>
            </p:cNvPr>
            <p:cNvSpPr/>
            <p:nvPr/>
          </p:nvSpPr>
          <p:spPr>
            <a:xfrm>
              <a:off x="6915196" y="8524012"/>
              <a:ext cx="3872865" cy="46355"/>
            </a:xfrm>
            <a:custGeom>
              <a:avLst/>
              <a:gdLst/>
              <a:ahLst/>
              <a:cxnLst/>
              <a:rect l="l" t="t" r="r" b="b"/>
              <a:pathLst>
                <a:path w="3872865" h="46354">
                  <a:moveTo>
                    <a:pt x="3872544" y="0"/>
                  </a:moveTo>
                  <a:lnTo>
                    <a:pt x="0" y="0"/>
                  </a:lnTo>
                  <a:lnTo>
                    <a:pt x="5832" y="26304"/>
                  </a:lnTo>
                  <a:lnTo>
                    <a:pt x="9566" y="46228"/>
                  </a:lnTo>
                  <a:lnTo>
                    <a:pt x="3862977" y="46228"/>
                  </a:lnTo>
                  <a:lnTo>
                    <a:pt x="3866711" y="26304"/>
                  </a:lnTo>
                  <a:lnTo>
                    <a:pt x="3872544" y="0"/>
                  </a:lnTo>
                  <a:close/>
                </a:path>
              </a:pathLst>
            </a:custGeom>
            <a:solidFill>
              <a:srgbClr val="F99C02"/>
            </a:solidFill>
          </p:spPr>
          <p:txBody>
            <a:bodyPr wrap="square" lIns="0" tIns="0" rIns="0" bIns="0" rtlCol="0"/>
            <a:lstStyle/>
            <a:p>
              <a:endParaRPr/>
            </a:p>
          </p:txBody>
        </p:sp>
        <p:sp>
          <p:nvSpPr>
            <p:cNvPr id="60" name="object 52">
              <a:extLst>
                <a:ext uri="{FF2B5EF4-FFF2-40B4-BE49-F238E27FC236}">
                  <a16:creationId xmlns:a16="http://schemas.microsoft.com/office/drawing/2014/main" id="{12F71DFD-08B5-B9A6-4C69-7F0825AD7284}"/>
                </a:ext>
              </a:extLst>
            </p:cNvPr>
            <p:cNvSpPr/>
            <p:nvPr/>
          </p:nvSpPr>
          <p:spPr>
            <a:xfrm>
              <a:off x="6924762" y="8570241"/>
              <a:ext cx="3853815" cy="62230"/>
            </a:xfrm>
            <a:custGeom>
              <a:avLst/>
              <a:gdLst/>
              <a:ahLst/>
              <a:cxnLst/>
              <a:rect l="l" t="t" r="r" b="b"/>
              <a:pathLst>
                <a:path w="3853815" h="62229">
                  <a:moveTo>
                    <a:pt x="3853411" y="0"/>
                  </a:moveTo>
                  <a:lnTo>
                    <a:pt x="0" y="0"/>
                  </a:lnTo>
                  <a:lnTo>
                    <a:pt x="5784" y="30875"/>
                  </a:lnTo>
                  <a:lnTo>
                    <a:pt x="12186" y="61631"/>
                  </a:lnTo>
                  <a:lnTo>
                    <a:pt x="3841225" y="61631"/>
                  </a:lnTo>
                  <a:lnTo>
                    <a:pt x="3847626" y="30875"/>
                  </a:lnTo>
                  <a:lnTo>
                    <a:pt x="3853411" y="0"/>
                  </a:lnTo>
                  <a:close/>
                </a:path>
              </a:pathLst>
            </a:custGeom>
            <a:solidFill>
              <a:srgbClr val="F99B02"/>
            </a:solidFill>
          </p:spPr>
          <p:txBody>
            <a:bodyPr wrap="square" lIns="0" tIns="0" rIns="0" bIns="0" rtlCol="0"/>
            <a:lstStyle/>
            <a:p>
              <a:endParaRPr/>
            </a:p>
          </p:txBody>
        </p:sp>
        <p:sp>
          <p:nvSpPr>
            <p:cNvPr id="61" name="object 53">
              <a:extLst>
                <a:ext uri="{FF2B5EF4-FFF2-40B4-BE49-F238E27FC236}">
                  <a16:creationId xmlns:a16="http://schemas.microsoft.com/office/drawing/2014/main" id="{069AC672-50B0-DFEC-9D66-1BEDD2C09E0C}"/>
                </a:ext>
              </a:extLst>
            </p:cNvPr>
            <p:cNvSpPr/>
            <p:nvPr/>
          </p:nvSpPr>
          <p:spPr>
            <a:xfrm>
              <a:off x="6936949" y="8631873"/>
              <a:ext cx="3829050" cy="46355"/>
            </a:xfrm>
            <a:custGeom>
              <a:avLst/>
              <a:gdLst/>
              <a:ahLst/>
              <a:cxnLst/>
              <a:rect l="l" t="t" r="r" b="b"/>
              <a:pathLst>
                <a:path w="3829050" h="46354">
                  <a:moveTo>
                    <a:pt x="3829038" y="0"/>
                  </a:moveTo>
                  <a:lnTo>
                    <a:pt x="0" y="0"/>
                  </a:lnTo>
                  <a:lnTo>
                    <a:pt x="4172" y="20043"/>
                  </a:lnTo>
                  <a:lnTo>
                    <a:pt x="12155" y="46228"/>
                  </a:lnTo>
                  <a:lnTo>
                    <a:pt x="3816882" y="46228"/>
                  </a:lnTo>
                  <a:lnTo>
                    <a:pt x="3824866" y="20043"/>
                  </a:lnTo>
                  <a:lnTo>
                    <a:pt x="3829038" y="0"/>
                  </a:lnTo>
                  <a:close/>
                </a:path>
              </a:pathLst>
            </a:custGeom>
            <a:solidFill>
              <a:srgbClr val="F99A02"/>
            </a:solidFill>
          </p:spPr>
          <p:txBody>
            <a:bodyPr wrap="square" lIns="0" tIns="0" rIns="0" bIns="0" rtlCol="0"/>
            <a:lstStyle/>
            <a:p>
              <a:endParaRPr/>
            </a:p>
          </p:txBody>
        </p:sp>
        <p:sp>
          <p:nvSpPr>
            <p:cNvPr id="62" name="object 54">
              <a:extLst>
                <a:ext uri="{FF2B5EF4-FFF2-40B4-BE49-F238E27FC236}">
                  <a16:creationId xmlns:a16="http://schemas.microsoft.com/office/drawing/2014/main" id="{BDAF2DBE-70EF-0113-8AAE-0148C37DA6EF}"/>
                </a:ext>
              </a:extLst>
            </p:cNvPr>
            <p:cNvSpPr/>
            <p:nvPr/>
          </p:nvSpPr>
          <p:spPr>
            <a:xfrm>
              <a:off x="6949105" y="8678102"/>
              <a:ext cx="3804920" cy="62230"/>
            </a:xfrm>
            <a:custGeom>
              <a:avLst/>
              <a:gdLst/>
              <a:ahLst/>
              <a:cxnLst/>
              <a:rect l="l" t="t" r="r" b="b"/>
              <a:pathLst>
                <a:path w="3804920" h="62229">
                  <a:moveTo>
                    <a:pt x="3804727" y="0"/>
                  </a:moveTo>
                  <a:lnTo>
                    <a:pt x="0" y="0"/>
                  </a:lnTo>
                  <a:lnTo>
                    <a:pt x="3632" y="11914"/>
                  </a:lnTo>
                  <a:lnTo>
                    <a:pt x="16008" y="61631"/>
                  </a:lnTo>
                  <a:lnTo>
                    <a:pt x="3788718" y="61631"/>
                  </a:lnTo>
                  <a:lnTo>
                    <a:pt x="3801094" y="11914"/>
                  </a:lnTo>
                  <a:lnTo>
                    <a:pt x="3804727" y="0"/>
                  </a:lnTo>
                  <a:close/>
                </a:path>
              </a:pathLst>
            </a:custGeom>
            <a:solidFill>
              <a:srgbClr val="F99902"/>
            </a:solidFill>
          </p:spPr>
          <p:txBody>
            <a:bodyPr wrap="square" lIns="0" tIns="0" rIns="0" bIns="0" rtlCol="0"/>
            <a:lstStyle/>
            <a:p>
              <a:endParaRPr/>
            </a:p>
          </p:txBody>
        </p:sp>
        <p:sp>
          <p:nvSpPr>
            <p:cNvPr id="63" name="object 55">
              <a:extLst>
                <a:ext uri="{FF2B5EF4-FFF2-40B4-BE49-F238E27FC236}">
                  <a16:creationId xmlns:a16="http://schemas.microsoft.com/office/drawing/2014/main" id="{4224AA99-682E-1F43-BCBB-79246B94DA5B}"/>
                </a:ext>
              </a:extLst>
            </p:cNvPr>
            <p:cNvSpPr/>
            <p:nvPr/>
          </p:nvSpPr>
          <p:spPr>
            <a:xfrm>
              <a:off x="6965113" y="8739733"/>
              <a:ext cx="3773170" cy="46355"/>
            </a:xfrm>
            <a:custGeom>
              <a:avLst/>
              <a:gdLst/>
              <a:ahLst/>
              <a:cxnLst/>
              <a:rect l="l" t="t" r="r" b="b"/>
              <a:pathLst>
                <a:path w="3773170" h="46354">
                  <a:moveTo>
                    <a:pt x="3772710" y="0"/>
                  </a:moveTo>
                  <a:lnTo>
                    <a:pt x="0" y="0"/>
                  </a:lnTo>
                  <a:lnTo>
                    <a:pt x="269" y="1083"/>
                  </a:lnTo>
                  <a:lnTo>
                    <a:pt x="13930" y="39183"/>
                  </a:lnTo>
                  <a:lnTo>
                    <a:pt x="15963" y="46228"/>
                  </a:lnTo>
                  <a:lnTo>
                    <a:pt x="3756746" y="46228"/>
                  </a:lnTo>
                  <a:lnTo>
                    <a:pt x="3758780" y="39183"/>
                  </a:lnTo>
                  <a:lnTo>
                    <a:pt x="3772441" y="1083"/>
                  </a:lnTo>
                  <a:lnTo>
                    <a:pt x="3772710" y="0"/>
                  </a:lnTo>
                  <a:close/>
                </a:path>
              </a:pathLst>
            </a:custGeom>
            <a:solidFill>
              <a:srgbClr val="F99702"/>
            </a:solidFill>
          </p:spPr>
          <p:txBody>
            <a:bodyPr wrap="square" lIns="0" tIns="0" rIns="0" bIns="0" rtlCol="0"/>
            <a:lstStyle/>
            <a:p>
              <a:endParaRPr/>
            </a:p>
          </p:txBody>
        </p:sp>
        <p:sp>
          <p:nvSpPr>
            <p:cNvPr id="64" name="object 56">
              <a:extLst>
                <a:ext uri="{FF2B5EF4-FFF2-40B4-BE49-F238E27FC236}">
                  <a16:creationId xmlns:a16="http://schemas.microsoft.com/office/drawing/2014/main" id="{DF4D626E-9E22-D4D8-2E73-860E1C11B7B4}"/>
                </a:ext>
              </a:extLst>
            </p:cNvPr>
            <p:cNvSpPr/>
            <p:nvPr/>
          </p:nvSpPr>
          <p:spPr>
            <a:xfrm>
              <a:off x="6981077" y="8785962"/>
              <a:ext cx="3740785" cy="31115"/>
            </a:xfrm>
            <a:custGeom>
              <a:avLst/>
              <a:gdLst/>
              <a:ahLst/>
              <a:cxnLst/>
              <a:rect l="l" t="t" r="r" b="b"/>
              <a:pathLst>
                <a:path w="3740784" h="31115">
                  <a:moveTo>
                    <a:pt x="3740782" y="0"/>
                  </a:moveTo>
                  <a:lnTo>
                    <a:pt x="0" y="0"/>
                  </a:lnTo>
                  <a:lnTo>
                    <a:pt x="8894" y="30815"/>
                  </a:lnTo>
                  <a:lnTo>
                    <a:pt x="3731888" y="30815"/>
                  </a:lnTo>
                  <a:lnTo>
                    <a:pt x="3740782" y="0"/>
                  </a:lnTo>
                  <a:close/>
                </a:path>
              </a:pathLst>
            </a:custGeom>
            <a:solidFill>
              <a:srgbClr val="F99602"/>
            </a:solidFill>
          </p:spPr>
          <p:txBody>
            <a:bodyPr wrap="square" lIns="0" tIns="0" rIns="0" bIns="0" rtlCol="0"/>
            <a:lstStyle/>
            <a:p>
              <a:endParaRPr/>
            </a:p>
          </p:txBody>
        </p:sp>
        <p:sp>
          <p:nvSpPr>
            <p:cNvPr id="65" name="object 57">
              <a:extLst>
                <a:ext uri="{FF2B5EF4-FFF2-40B4-BE49-F238E27FC236}">
                  <a16:creationId xmlns:a16="http://schemas.microsoft.com/office/drawing/2014/main" id="{41B2D2EA-0D34-A06A-2EC5-33AE5B22EEDC}"/>
                </a:ext>
              </a:extLst>
            </p:cNvPr>
            <p:cNvSpPr/>
            <p:nvPr/>
          </p:nvSpPr>
          <p:spPr>
            <a:xfrm>
              <a:off x="6989971" y="8816778"/>
              <a:ext cx="3723004" cy="15875"/>
            </a:xfrm>
            <a:custGeom>
              <a:avLst/>
              <a:gdLst/>
              <a:ahLst/>
              <a:cxnLst/>
              <a:rect l="l" t="t" r="r" b="b"/>
              <a:pathLst>
                <a:path w="3723004" h="15875">
                  <a:moveTo>
                    <a:pt x="3722993" y="0"/>
                  </a:moveTo>
                  <a:lnTo>
                    <a:pt x="0" y="0"/>
                  </a:lnTo>
                  <a:lnTo>
                    <a:pt x="3734" y="12938"/>
                  </a:lnTo>
                  <a:lnTo>
                    <a:pt x="4751" y="15413"/>
                  </a:lnTo>
                  <a:lnTo>
                    <a:pt x="3718242" y="15413"/>
                  </a:lnTo>
                  <a:lnTo>
                    <a:pt x="3719259" y="12938"/>
                  </a:lnTo>
                  <a:lnTo>
                    <a:pt x="3722993" y="0"/>
                  </a:lnTo>
                  <a:close/>
                </a:path>
              </a:pathLst>
            </a:custGeom>
            <a:solidFill>
              <a:srgbClr val="F99601"/>
            </a:solidFill>
          </p:spPr>
          <p:txBody>
            <a:bodyPr wrap="square" lIns="0" tIns="0" rIns="0" bIns="0" rtlCol="0"/>
            <a:lstStyle/>
            <a:p>
              <a:endParaRPr/>
            </a:p>
          </p:txBody>
        </p:sp>
        <p:sp>
          <p:nvSpPr>
            <p:cNvPr id="66" name="object 58">
              <a:extLst>
                <a:ext uri="{FF2B5EF4-FFF2-40B4-BE49-F238E27FC236}">
                  <a16:creationId xmlns:a16="http://schemas.microsoft.com/office/drawing/2014/main" id="{8777351B-8D10-9BC1-125A-EBAB4DBB51AF}"/>
                </a:ext>
              </a:extLst>
            </p:cNvPr>
            <p:cNvSpPr/>
            <p:nvPr/>
          </p:nvSpPr>
          <p:spPr>
            <a:xfrm>
              <a:off x="6994723" y="8832191"/>
              <a:ext cx="3714115" cy="62230"/>
            </a:xfrm>
            <a:custGeom>
              <a:avLst/>
              <a:gdLst/>
              <a:ahLst/>
              <a:cxnLst/>
              <a:rect l="l" t="t" r="r" b="b"/>
              <a:pathLst>
                <a:path w="3714115" h="62229">
                  <a:moveTo>
                    <a:pt x="3713491" y="0"/>
                  </a:moveTo>
                  <a:lnTo>
                    <a:pt x="0" y="0"/>
                  </a:lnTo>
                  <a:lnTo>
                    <a:pt x="14634" y="35625"/>
                  </a:lnTo>
                  <a:lnTo>
                    <a:pt x="25983" y="61631"/>
                  </a:lnTo>
                  <a:lnTo>
                    <a:pt x="3687507" y="61631"/>
                  </a:lnTo>
                  <a:lnTo>
                    <a:pt x="3698856" y="35625"/>
                  </a:lnTo>
                  <a:lnTo>
                    <a:pt x="3713491" y="0"/>
                  </a:lnTo>
                  <a:close/>
                </a:path>
              </a:pathLst>
            </a:custGeom>
            <a:solidFill>
              <a:srgbClr val="F99501"/>
            </a:solidFill>
          </p:spPr>
          <p:txBody>
            <a:bodyPr wrap="square" lIns="0" tIns="0" rIns="0" bIns="0" rtlCol="0"/>
            <a:lstStyle/>
            <a:p>
              <a:endParaRPr/>
            </a:p>
          </p:txBody>
        </p:sp>
        <p:sp>
          <p:nvSpPr>
            <p:cNvPr id="67" name="object 59">
              <a:extLst>
                <a:ext uri="{FF2B5EF4-FFF2-40B4-BE49-F238E27FC236}">
                  <a16:creationId xmlns:a16="http://schemas.microsoft.com/office/drawing/2014/main" id="{1C570225-A69C-0A99-B17B-BD9F02C29405}"/>
                </a:ext>
              </a:extLst>
            </p:cNvPr>
            <p:cNvSpPr/>
            <p:nvPr/>
          </p:nvSpPr>
          <p:spPr>
            <a:xfrm>
              <a:off x="7020706" y="8893823"/>
              <a:ext cx="3662045" cy="46355"/>
            </a:xfrm>
            <a:custGeom>
              <a:avLst/>
              <a:gdLst/>
              <a:ahLst/>
              <a:cxnLst/>
              <a:rect l="l" t="t" r="r" b="b"/>
              <a:pathLst>
                <a:path w="3662045" h="46354">
                  <a:moveTo>
                    <a:pt x="3661524" y="0"/>
                  </a:moveTo>
                  <a:lnTo>
                    <a:pt x="0" y="0"/>
                  </a:lnTo>
                  <a:lnTo>
                    <a:pt x="5277" y="12093"/>
                  </a:lnTo>
                  <a:lnTo>
                    <a:pt x="17095" y="46228"/>
                  </a:lnTo>
                  <a:lnTo>
                    <a:pt x="3644428" y="46228"/>
                  </a:lnTo>
                  <a:lnTo>
                    <a:pt x="3656246" y="12093"/>
                  </a:lnTo>
                  <a:lnTo>
                    <a:pt x="3661524" y="0"/>
                  </a:lnTo>
                  <a:close/>
                </a:path>
              </a:pathLst>
            </a:custGeom>
            <a:solidFill>
              <a:srgbClr val="F99401"/>
            </a:solidFill>
          </p:spPr>
          <p:txBody>
            <a:bodyPr wrap="square" lIns="0" tIns="0" rIns="0" bIns="0" rtlCol="0"/>
            <a:lstStyle/>
            <a:p>
              <a:endParaRPr/>
            </a:p>
          </p:txBody>
        </p:sp>
        <p:sp>
          <p:nvSpPr>
            <p:cNvPr id="68" name="object 60">
              <a:extLst>
                <a:ext uri="{FF2B5EF4-FFF2-40B4-BE49-F238E27FC236}">
                  <a16:creationId xmlns:a16="http://schemas.microsoft.com/office/drawing/2014/main" id="{CB39AC1D-3149-0A60-5203-4771769F71E4}"/>
                </a:ext>
              </a:extLst>
            </p:cNvPr>
            <p:cNvSpPr/>
            <p:nvPr/>
          </p:nvSpPr>
          <p:spPr>
            <a:xfrm>
              <a:off x="7037802" y="8940052"/>
              <a:ext cx="3627754" cy="46355"/>
            </a:xfrm>
            <a:custGeom>
              <a:avLst/>
              <a:gdLst/>
              <a:ahLst/>
              <a:cxnLst/>
              <a:rect l="l" t="t" r="r" b="b"/>
              <a:pathLst>
                <a:path w="3627754" h="46354">
                  <a:moveTo>
                    <a:pt x="3627332" y="0"/>
                  </a:moveTo>
                  <a:lnTo>
                    <a:pt x="0" y="0"/>
                  </a:lnTo>
                  <a:lnTo>
                    <a:pt x="5769" y="16664"/>
                  </a:lnTo>
                  <a:lnTo>
                    <a:pt x="20153" y="46228"/>
                  </a:lnTo>
                  <a:lnTo>
                    <a:pt x="3607179" y="46228"/>
                  </a:lnTo>
                  <a:lnTo>
                    <a:pt x="3621563" y="16664"/>
                  </a:lnTo>
                  <a:lnTo>
                    <a:pt x="3627332" y="0"/>
                  </a:lnTo>
                  <a:close/>
                </a:path>
              </a:pathLst>
            </a:custGeom>
            <a:solidFill>
              <a:srgbClr val="F99301"/>
            </a:solidFill>
          </p:spPr>
          <p:txBody>
            <a:bodyPr wrap="square" lIns="0" tIns="0" rIns="0" bIns="0" rtlCol="0"/>
            <a:lstStyle/>
            <a:p>
              <a:endParaRPr/>
            </a:p>
          </p:txBody>
        </p:sp>
        <p:sp>
          <p:nvSpPr>
            <p:cNvPr id="69" name="object 61">
              <a:extLst>
                <a:ext uri="{FF2B5EF4-FFF2-40B4-BE49-F238E27FC236}">
                  <a16:creationId xmlns:a16="http://schemas.microsoft.com/office/drawing/2014/main" id="{68DFBD0F-952F-A727-BCFE-8E1296C743BB}"/>
                </a:ext>
              </a:extLst>
            </p:cNvPr>
            <p:cNvSpPr/>
            <p:nvPr/>
          </p:nvSpPr>
          <p:spPr>
            <a:xfrm>
              <a:off x="7057949" y="8986272"/>
              <a:ext cx="3587115" cy="107950"/>
            </a:xfrm>
            <a:custGeom>
              <a:avLst/>
              <a:gdLst/>
              <a:ahLst/>
              <a:cxnLst/>
              <a:rect l="l" t="t" r="r" b="b"/>
              <a:pathLst>
                <a:path w="3587115" h="107950">
                  <a:moveTo>
                    <a:pt x="3587026" y="0"/>
                  </a:moveTo>
                  <a:lnTo>
                    <a:pt x="0" y="0"/>
                  </a:lnTo>
                  <a:lnTo>
                    <a:pt x="4152" y="8547"/>
                  </a:lnTo>
                  <a:lnTo>
                    <a:pt x="23622" y="46647"/>
                  </a:lnTo>
                  <a:lnTo>
                    <a:pt x="31648" y="61633"/>
                  </a:lnTo>
                  <a:lnTo>
                    <a:pt x="44018" y="84747"/>
                  </a:lnTo>
                  <a:lnTo>
                    <a:pt x="53708" y="107861"/>
                  </a:lnTo>
                  <a:lnTo>
                    <a:pt x="3533317" y="107861"/>
                  </a:lnTo>
                  <a:lnTo>
                    <a:pt x="3543008" y="84747"/>
                  </a:lnTo>
                  <a:lnTo>
                    <a:pt x="3555377" y="61633"/>
                  </a:lnTo>
                  <a:lnTo>
                    <a:pt x="3563404" y="46647"/>
                  </a:lnTo>
                  <a:lnTo>
                    <a:pt x="3582873" y="8547"/>
                  </a:lnTo>
                  <a:lnTo>
                    <a:pt x="3587026" y="0"/>
                  </a:lnTo>
                  <a:close/>
                </a:path>
              </a:pathLst>
            </a:custGeom>
            <a:solidFill>
              <a:srgbClr val="F99201"/>
            </a:solidFill>
          </p:spPr>
          <p:txBody>
            <a:bodyPr wrap="square" lIns="0" tIns="0" rIns="0" bIns="0" rtlCol="0"/>
            <a:lstStyle/>
            <a:p>
              <a:endParaRPr/>
            </a:p>
          </p:txBody>
        </p:sp>
        <p:sp>
          <p:nvSpPr>
            <p:cNvPr id="70" name="object 62">
              <a:extLst>
                <a:ext uri="{FF2B5EF4-FFF2-40B4-BE49-F238E27FC236}">
                  <a16:creationId xmlns:a16="http://schemas.microsoft.com/office/drawing/2014/main" id="{02DC54A1-7FB4-06BD-B50A-3FFBA8F90157}"/>
                </a:ext>
              </a:extLst>
            </p:cNvPr>
            <p:cNvSpPr/>
            <p:nvPr/>
          </p:nvSpPr>
          <p:spPr>
            <a:xfrm>
              <a:off x="7111662" y="9094131"/>
              <a:ext cx="3479800" cy="62230"/>
            </a:xfrm>
            <a:custGeom>
              <a:avLst/>
              <a:gdLst/>
              <a:ahLst/>
              <a:cxnLst/>
              <a:rect l="l" t="t" r="r" b="b"/>
              <a:pathLst>
                <a:path w="3479800" h="62229">
                  <a:moveTo>
                    <a:pt x="3479612" y="0"/>
                  </a:moveTo>
                  <a:lnTo>
                    <a:pt x="0" y="0"/>
                  </a:lnTo>
                  <a:lnTo>
                    <a:pt x="11608" y="27685"/>
                  </a:lnTo>
                  <a:lnTo>
                    <a:pt x="31382" y="61631"/>
                  </a:lnTo>
                  <a:lnTo>
                    <a:pt x="3448229" y="61631"/>
                  </a:lnTo>
                  <a:lnTo>
                    <a:pt x="3468004" y="27685"/>
                  </a:lnTo>
                  <a:lnTo>
                    <a:pt x="3479612" y="0"/>
                  </a:lnTo>
                  <a:close/>
                </a:path>
              </a:pathLst>
            </a:custGeom>
            <a:solidFill>
              <a:srgbClr val="F99101"/>
            </a:solidFill>
          </p:spPr>
          <p:txBody>
            <a:bodyPr wrap="square" lIns="0" tIns="0" rIns="0" bIns="0" rtlCol="0"/>
            <a:lstStyle/>
            <a:p>
              <a:endParaRPr/>
            </a:p>
          </p:txBody>
        </p:sp>
        <p:sp>
          <p:nvSpPr>
            <p:cNvPr id="71" name="object 63">
              <a:extLst>
                <a:ext uri="{FF2B5EF4-FFF2-40B4-BE49-F238E27FC236}">
                  <a16:creationId xmlns:a16="http://schemas.microsoft.com/office/drawing/2014/main" id="{1DB86BFD-9543-0281-547A-31595FDAF96C}"/>
                </a:ext>
              </a:extLst>
            </p:cNvPr>
            <p:cNvSpPr/>
            <p:nvPr/>
          </p:nvSpPr>
          <p:spPr>
            <a:xfrm>
              <a:off x="7143045" y="9155763"/>
              <a:ext cx="3416935" cy="46355"/>
            </a:xfrm>
            <a:custGeom>
              <a:avLst/>
              <a:gdLst/>
              <a:ahLst/>
              <a:cxnLst/>
              <a:rect l="l" t="t" r="r" b="b"/>
              <a:pathLst>
                <a:path w="3416934" h="46354">
                  <a:moveTo>
                    <a:pt x="3416847" y="0"/>
                  </a:moveTo>
                  <a:lnTo>
                    <a:pt x="0" y="0"/>
                  </a:lnTo>
                  <a:lnTo>
                    <a:pt x="2419" y="4153"/>
                  </a:lnTo>
                  <a:lnTo>
                    <a:pt x="25494" y="42253"/>
                  </a:lnTo>
                  <a:lnTo>
                    <a:pt x="27992" y="46228"/>
                  </a:lnTo>
                  <a:lnTo>
                    <a:pt x="3388854" y="46228"/>
                  </a:lnTo>
                  <a:lnTo>
                    <a:pt x="3391352" y="42253"/>
                  </a:lnTo>
                  <a:lnTo>
                    <a:pt x="3414427" y="4153"/>
                  </a:lnTo>
                  <a:lnTo>
                    <a:pt x="3416847" y="0"/>
                  </a:lnTo>
                  <a:close/>
                </a:path>
              </a:pathLst>
            </a:custGeom>
            <a:solidFill>
              <a:srgbClr val="F89001"/>
            </a:solidFill>
          </p:spPr>
          <p:txBody>
            <a:bodyPr wrap="square" lIns="0" tIns="0" rIns="0" bIns="0" rtlCol="0"/>
            <a:lstStyle/>
            <a:p>
              <a:endParaRPr/>
            </a:p>
          </p:txBody>
        </p:sp>
        <p:sp>
          <p:nvSpPr>
            <p:cNvPr id="72" name="object 64">
              <a:extLst>
                <a:ext uri="{FF2B5EF4-FFF2-40B4-BE49-F238E27FC236}">
                  <a16:creationId xmlns:a16="http://schemas.microsoft.com/office/drawing/2014/main" id="{38ECEDEE-A797-A234-1BC9-480544677CBB}"/>
                </a:ext>
              </a:extLst>
            </p:cNvPr>
            <p:cNvSpPr/>
            <p:nvPr/>
          </p:nvSpPr>
          <p:spPr>
            <a:xfrm>
              <a:off x="7171037" y="9201992"/>
              <a:ext cx="3361054" cy="46355"/>
            </a:xfrm>
            <a:custGeom>
              <a:avLst/>
              <a:gdLst/>
              <a:ahLst/>
              <a:cxnLst/>
              <a:rect l="l" t="t" r="r" b="b"/>
              <a:pathLst>
                <a:path w="3361054" h="46354">
                  <a:moveTo>
                    <a:pt x="3360861" y="0"/>
                  </a:moveTo>
                  <a:lnTo>
                    <a:pt x="0" y="0"/>
                  </a:lnTo>
                  <a:lnTo>
                    <a:pt x="21444" y="34124"/>
                  </a:lnTo>
                  <a:lnTo>
                    <a:pt x="29321" y="46228"/>
                  </a:lnTo>
                  <a:lnTo>
                    <a:pt x="3331540" y="46228"/>
                  </a:lnTo>
                  <a:lnTo>
                    <a:pt x="3339417" y="34124"/>
                  </a:lnTo>
                  <a:lnTo>
                    <a:pt x="3360861" y="0"/>
                  </a:lnTo>
                  <a:close/>
                </a:path>
              </a:pathLst>
            </a:custGeom>
            <a:solidFill>
              <a:srgbClr val="F88F01"/>
            </a:solidFill>
          </p:spPr>
          <p:txBody>
            <a:bodyPr wrap="square" lIns="0" tIns="0" rIns="0" bIns="0" rtlCol="0"/>
            <a:lstStyle/>
            <a:p>
              <a:endParaRPr/>
            </a:p>
          </p:txBody>
        </p:sp>
        <p:sp>
          <p:nvSpPr>
            <p:cNvPr id="73" name="object 65">
              <a:extLst>
                <a:ext uri="{FF2B5EF4-FFF2-40B4-BE49-F238E27FC236}">
                  <a16:creationId xmlns:a16="http://schemas.microsoft.com/office/drawing/2014/main" id="{A7CEF635-9DEB-F4E4-C6B1-2178C122DC81}"/>
                </a:ext>
              </a:extLst>
            </p:cNvPr>
            <p:cNvSpPr/>
            <p:nvPr/>
          </p:nvSpPr>
          <p:spPr>
            <a:xfrm>
              <a:off x="7200359" y="9248220"/>
              <a:ext cx="3302635" cy="62230"/>
            </a:xfrm>
            <a:custGeom>
              <a:avLst/>
              <a:gdLst/>
              <a:ahLst/>
              <a:cxnLst/>
              <a:rect l="l" t="t" r="r" b="b"/>
              <a:pathLst>
                <a:path w="3302634" h="62229">
                  <a:moveTo>
                    <a:pt x="3302218" y="0"/>
                  </a:moveTo>
                  <a:lnTo>
                    <a:pt x="0" y="0"/>
                  </a:lnTo>
                  <a:lnTo>
                    <a:pt x="16918" y="25995"/>
                  </a:lnTo>
                  <a:lnTo>
                    <a:pt x="40897" y="61631"/>
                  </a:lnTo>
                  <a:lnTo>
                    <a:pt x="3261321" y="61631"/>
                  </a:lnTo>
                  <a:lnTo>
                    <a:pt x="3285299" y="25995"/>
                  </a:lnTo>
                  <a:lnTo>
                    <a:pt x="3302218" y="0"/>
                  </a:lnTo>
                  <a:close/>
                </a:path>
              </a:pathLst>
            </a:custGeom>
            <a:solidFill>
              <a:srgbClr val="F88E01"/>
            </a:solidFill>
          </p:spPr>
          <p:txBody>
            <a:bodyPr wrap="square" lIns="0" tIns="0" rIns="0" bIns="0" rtlCol="0"/>
            <a:lstStyle/>
            <a:p>
              <a:endParaRPr/>
            </a:p>
          </p:txBody>
        </p:sp>
        <p:sp>
          <p:nvSpPr>
            <p:cNvPr id="74" name="object 66">
              <a:extLst>
                <a:ext uri="{FF2B5EF4-FFF2-40B4-BE49-F238E27FC236}">
                  <a16:creationId xmlns:a16="http://schemas.microsoft.com/office/drawing/2014/main" id="{4B71821F-9B2C-03BD-B866-F458BF04643E}"/>
                </a:ext>
              </a:extLst>
            </p:cNvPr>
            <p:cNvSpPr/>
            <p:nvPr/>
          </p:nvSpPr>
          <p:spPr>
            <a:xfrm>
              <a:off x="7241256" y="9309852"/>
              <a:ext cx="3220720" cy="46355"/>
            </a:xfrm>
            <a:custGeom>
              <a:avLst/>
              <a:gdLst/>
              <a:ahLst/>
              <a:cxnLst/>
              <a:rect l="l" t="t" r="r" b="b"/>
              <a:pathLst>
                <a:path w="3220720" h="46354">
                  <a:moveTo>
                    <a:pt x="3220423" y="0"/>
                  </a:moveTo>
                  <a:lnTo>
                    <a:pt x="0" y="0"/>
                  </a:lnTo>
                  <a:lnTo>
                    <a:pt x="1658" y="2464"/>
                  </a:lnTo>
                  <a:lnTo>
                    <a:pt x="28121" y="40564"/>
                  </a:lnTo>
                  <a:lnTo>
                    <a:pt x="34205" y="46228"/>
                  </a:lnTo>
                  <a:lnTo>
                    <a:pt x="3186218" y="46228"/>
                  </a:lnTo>
                  <a:lnTo>
                    <a:pt x="3192302" y="40564"/>
                  </a:lnTo>
                  <a:lnTo>
                    <a:pt x="3218765" y="2464"/>
                  </a:lnTo>
                  <a:lnTo>
                    <a:pt x="3220423" y="0"/>
                  </a:lnTo>
                  <a:close/>
                </a:path>
              </a:pathLst>
            </a:custGeom>
            <a:solidFill>
              <a:srgbClr val="F88D01"/>
            </a:solidFill>
          </p:spPr>
          <p:txBody>
            <a:bodyPr wrap="square" lIns="0" tIns="0" rIns="0" bIns="0" rtlCol="0"/>
            <a:lstStyle/>
            <a:p>
              <a:endParaRPr/>
            </a:p>
          </p:txBody>
        </p:sp>
        <p:sp>
          <p:nvSpPr>
            <p:cNvPr id="75" name="object 67">
              <a:extLst>
                <a:ext uri="{FF2B5EF4-FFF2-40B4-BE49-F238E27FC236}">
                  <a16:creationId xmlns:a16="http://schemas.microsoft.com/office/drawing/2014/main" id="{20F0BEB7-E0D9-CE65-FE3B-AD073B1D188B}"/>
                </a:ext>
              </a:extLst>
            </p:cNvPr>
            <p:cNvSpPr/>
            <p:nvPr/>
          </p:nvSpPr>
          <p:spPr>
            <a:xfrm>
              <a:off x="7275461" y="9356081"/>
              <a:ext cx="3152140" cy="46355"/>
            </a:xfrm>
            <a:custGeom>
              <a:avLst/>
              <a:gdLst/>
              <a:ahLst/>
              <a:cxnLst/>
              <a:rect l="l" t="t" r="r" b="b"/>
              <a:pathLst>
                <a:path w="3152140" h="46354">
                  <a:moveTo>
                    <a:pt x="3152013" y="0"/>
                  </a:moveTo>
                  <a:lnTo>
                    <a:pt x="0" y="0"/>
                  </a:lnTo>
                  <a:lnTo>
                    <a:pt x="21193" y="19735"/>
                  </a:lnTo>
                  <a:lnTo>
                    <a:pt x="40717" y="46228"/>
                  </a:lnTo>
                  <a:lnTo>
                    <a:pt x="3111295" y="46228"/>
                  </a:lnTo>
                  <a:lnTo>
                    <a:pt x="3130819" y="19735"/>
                  </a:lnTo>
                  <a:lnTo>
                    <a:pt x="3152013" y="0"/>
                  </a:lnTo>
                  <a:close/>
                </a:path>
              </a:pathLst>
            </a:custGeom>
            <a:solidFill>
              <a:srgbClr val="F88B01"/>
            </a:solidFill>
          </p:spPr>
          <p:txBody>
            <a:bodyPr wrap="square" lIns="0" tIns="0" rIns="0" bIns="0" rtlCol="0"/>
            <a:lstStyle/>
            <a:p>
              <a:endParaRPr/>
            </a:p>
          </p:txBody>
        </p:sp>
        <p:sp>
          <p:nvSpPr>
            <p:cNvPr id="76" name="object 68">
              <a:extLst>
                <a:ext uri="{FF2B5EF4-FFF2-40B4-BE49-F238E27FC236}">
                  <a16:creationId xmlns:a16="http://schemas.microsoft.com/office/drawing/2014/main" id="{F2F4F3F3-C851-FBFD-EE71-21CA6492F15D}"/>
                </a:ext>
              </a:extLst>
            </p:cNvPr>
            <p:cNvSpPr/>
            <p:nvPr/>
          </p:nvSpPr>
          <p:spPr>
            <a:xfrm>
              <a:off x="7316171" y="9402300"/>
              <a:ext cx="3070860" cy="62230"/>
            </a:xfrm>
            <a:custGeom>
              <a:avLst/>
              <a:gdLst/>
              <a:ahLst/>
              <a:cxnLst/>
              <a:rect l="l" t="t" r="r" b="b"/>
              <a:pathLst>
                <a:path w="3070859" h="62229">
                  <a:moveTo>
                    <a:pt x="3070593" y="0"/>
                  </a:moveTo>
                  <a:lnTo>
                    <a:pt x="0" y="0"/>
                  </a:lnTo>
                  <a:lnTo>
                    <a:pt x="8560" y="11616"/>
                  </a:lnTo>
                  <a:lnTo>
                    <a:pt x="37424" y="49716"/>
                  </a:lnTo>
                  <a:lnTo>
                    <a:pt x="46692" y="61631"/>
                  </a:lnTo>
                  <a:lnTo>
                    <a:pt x="3023900" y="61631"/>
                  </a:lnTo>
                  <a:lnTo>
                    <a:pt x="3033168" y="49716"/>
                  </a:lnTo>
                  <a:lnTo>
                    <a:pt x="3062032" y="11616"/>
                  </a:lnTo>
                  <a:lnTo>
                    <a:pt x="3070593" y="0"/>
                  </a:lnTo>
                  <a:close/>
                </a:path>
              </a:pathLst>
            </a:custGeom>
            <a:solidFill>
              <a:srgbClr val="F88A01"/>
            </a:solidFill>
          </p:spPr>
          <p:txBody>
            <a:bodyPr wrap="square" lIns="0" tIns="0" rIns="0" bIns="0" rtlCol="0"/>
            <a:lstStyle/>
            <a:p>
              <a:endParaRPr/>
            </a:p>
          </p:txBody>
        </p:sp>
        <p:sp>
          <p:nvSpPr>
            <p:cNvPr id="77" name="object 69">
              <a:extLst>
                <a:ext uri="{FF2B5EF4-FFF2-40B4-BE49-F238E27FC236}">
                  <a16:creationId xmlns:a16="http://schemas.microsoft.com/office/drawing/2014/main" id="{437D504F-634B-7C84-C9CF-1338AE675353}"/>
                </a:ext>
              </a:extLst>
            </p:cNvPr>
            <p:cNvSpPr/>
            <p:nvPr/>
          </p:nvSpPr>
          <p:spPr>
            <a:xfrm>
              <a:off x="7362872" y="9463942"/>
              <a:ext cx="2977515" cy="46355"/>
            </a:xfrm>
            <a:custGeom>
              <a:avLst/>
              <a:gdLst/>
              <a:ahLst/>
              <a:cxnLst/>
              <a:rect l="l" t="t" r="r" b="b"/>
              <a:pathLst>
                <a:path w="2977515" h="46354">
                  <a:moveTo>
                    <a:pt x="2977191" y="0"/>
                  </a:moveTo>
                  <a:lnTo>
                    <a:pt x="0" y="0"/>
                  </a:lnTo>
                  <a:lnTo>
                    <a:pt x="20360" y="26174"/>
                  </a:lnTo>
                  <a:lnTo>
                    <a:pt x="44359" y="46228"/>
                  </a:lnTo>
                  <a:lnTo>
                    <a:pt x="2932831" y="46228"/>
                  </a:lnTo>
                  <a:lnTo>
                    <a:pt x="2956831" y="26174"/>
                  </a:lnTo>
                  <a:lnTo>
                    <a:pt x="2977191" y="0"/>
                  </a:lnTo>
                  <a:close/>
                </a:path>
              </a:pathLst>
            </a:custGeom>
            <a:solidFill>
              <a:srgbClr val="F88901"/>
            </a:solidFill>
          </p:spPr>
          <p:txBody>
            <a:bodyPr wrap="square" lIns="0" tIns="0" rIns="0" bIns="0" rtlCol="0"/>
            <a:lstStyle/>
            <a:p>
              <a:endParaRPr/>
            </a:p>
          </p:txBody>
        </p:sp>
        <p:sp>
          <p:nvSpPr>
            <p:cNvPr id="78" name="object 70">
              <a:extLst>
                <a:ext uri="{FF2B5EF4-FFF2-40B4-BE49-F238E27FC236}">
                  <a16:creationId xmlns:a16="http://schemas.microsoft.com/office/drawing/2014/main" id="{B09E4DEE-1EA2-2729-ADE1-0C7787176A0C}"/>
                </a:ext>
              </a:extLst>
            </p:cNvPr>
            <p:cNvSpPr/>
            <p:nvPr/>
          </p:nvSpPr>
          <p:spPr>
            <a:xfrm>
              <a:off x="7407220" y="9510160"/>
              <a:ext cx="2888615" cy="46355"/>
            </a:xfrm>
            <a:custGeom>
              <a:avLst/>
              <a:gdLst/>
              <a:ahLst/>
              <a:cxnLst/>
              <a:rect l="l" t="t" r="r" b="b"/>
              <a:pathLst>
                <a:path w="2888615" h="46354">
                  <a:moveTo>
                    <a:pt x="2888497" y="0"/>
                  </a:moveTo>
                  <a:lnTo>
                    <a:pt x="0" y="0"/>
                  </a:lnTo>
                  <a:lnTo>
                    <a:pt x="6409" y="5356"/>
                  </a:lnTo>
                  <a:lnTo>
                    <a:pt x="37552" y="43456"/>
                  </a:lnTo>
                  <a:lnTo>
                    <a:pt x="41032" y="46228"/>
                  </a:lnTo>
                  <a:lnTo>
                    <a:pt x="2847465" y="46228"/>
                  </a:lnTo>
                  <a:lnTo>
                    <a:pt x="2850944" y="43456"/>
                  </a:lnTo>
                  <a:lnTo>
                    <a:pt x="2882087" y="5356"/>
                  </a:lnTo>
                  <a:lnTo>
                    <a:pt x="2888497" y="0"/>
                  </a:lnTo>
                  <a:close/>
                </a:path>
              </a:pathLst>
            </a:custGeom>
            <a:solidFill>
              <a:srgbClr val="F88801"/>
            </a:solidFill>
          </p:spPr>
          <p:txBody>
            <a:bodyPr wrap="square" lIns="0" tIns="0" rIns="0" bIns="0" rtlCol="0"/>
            <a:lstStyle/>
            <a:p>
              <a:endParaRPr/>
            </a:p>
          </p:txBody>
        </p:sp>
        <p:sp>
          <p:nvSpPr>
            <p:cNvPr id="79" name="object 71">
              <a:extLst>
                <a:ext uri="{FF2B5EF4-FFF2-40B4-BE49-F238E27FC236}">
                  <a16:creationId xmlns:a16="http://schemas.microsoft.com/office/drawing/2014/main" id="{5BD16EE6-E0EE-F16B-BB89-F69E9521D736}"/>
                </a:ext>
              </a:extLst>
            </p:cNvPr>
            <p:cNvSpPr/>
            <p:nvPr/>
          </p:nvSpPr>
          <p:spPr>
            <a:xfrm>
              <a:off x="7448252" y="9556389"/>
              <a:ext cx="2806700" cy="62230"/>
            </a:xfrm>
            <a:custGeom>
              <a:avLst/>
              <a:gdLst/>
              <a:ahLst/>
              <a:cxnLst/>
              <a:rect l="l" t="t" r="r" b="b"/>
              <a:pathLst>
                <a:path w="2806700" h="62229">
                  <a:moveTo>
                    <a:pt x="2806432" y="0"/>
                  </a:moveTo>
                  <a:lnTo>
                    <a:pt x="0" y="0"/>
                  </a:lnTo>
                  <a:lnTo>
                    <a:pt x="28395" y="22627"/>
                  </a:lnTo>
                  <a:lnTo>
                    <a:pt x="60990" y="60727"/>
                  </a:lnTo>
                  <a:lnTo>
                    <a:pt x="62176" y="61631"/>
                  </a:lnTo>
                  <a:lnTo>
                    <a:pt x="2744256" y="61631"/>
                  </a:lnTo>
                  <a:lnTo>
                    <a:pt x="2745442" y="60727"/>
                  </a:lnTo>
                  <a:lnTo>
                    <a:pt x="2778036" y="22627"/>
                  </a:lnTo>
                  <a:lnTo>
                    <a:pt x="2806432" y="0"/>
                  </a:lnTo>
                  <a:close/>
                </a:path>
              </a:pathLst>
            </a:custGeom>
            <a:solidFill>
              <a:srgbClr val="F88701"/>
            </a:solidFill>
          </p:spPr>
          <p:txBody>
            <a:bodyPr wrap="square" lIns="0" tIns="0" rIns="0" bIns="0" rtlCol="0"/>
            <a:lstStyle/>
            <a:p>
              <a:endParaRPr/>
            </a:p>
          </p:txBody>
        </p:sp>
        <p:sp>
          <p:nvSpPr>
            <p:cNvPr id="80" name="object 72">
              <a:extLst>
                <a:ext uri="{FF2B5EF4-FFF2-40B4-BE49-F238E27FC236}">
                  <a16:creationId xmlns:a16="http://schemas.microsoft.com/office/drawing/2014/main" id="{400D7236-9BF8-3637-7A52-0BDBC2324DDF}"/>
                </a:ext>
              </a:extLst>
            </p:cNvPr>
            <p:cNvSpPr/>
            <p:nvPr/>
          </p:nvSpPr>
          <p:spPr>
            <a:xfrm>
              <a:off x="7510428" y="9618021"/>
              <a:ext cx="2682240" cy="46355"/>
            </a:xfrm>
            <a:custGeom>
              <a:avLst/>
              <a:gdLst/>
              <a:ahLst/>
              <a:cxnLst/>
              <a:rect l="l" t="t" r="r" b="b"/>
              <a:pathLst>
                <a:path w="2682240" h="46354">
                  <a:moveTo>
                    <a:pt x="2682080" y="0"/>
                  </a:moveTo>
                  <a:lnTo>
                    <a:pt x="0" y="0"/>
                  </a:lnTo>
                  <a:lnTo>
                    <a:pt x="32114" y="24495"/>
                  </a:lnTo>
                  <a:lnTo>
                    <a:pt x="51505" y="46228"/>
                  </a:lnTo>
                  <a:lnTo>
                    <a:pt x="2630575" y="46228"/>
                  </a:lnTo>
                  <a:lnTo>
                    <a:pt x="2649965" y="24495"/>
                  </a:lnTo>
                  <a:lnTo>
                    <a:pt x="2682080" y="0"/>
                  </a:lnTo>
                  <a:close/>
                </a:path>
              </a:pathLst>
            </a:custGeom>
            <a:solidFill>
              <a:srgbClr val="F88601"/>
            </a:solidFill>
          </p:spPr>
          <p:txBody>
            <a:bodyPr wrap="square" lIns="0" tIns="0" rIns="0" bIns="0" rtlCol="0"/>
            <a:lstStyle/>
            <a:p>
              <a:endParaRPr/>
            </a:p>
          </p:txBody>
        </p:sp>
        <p:sp>
          <p:nvSpPr>
            <p:cNvPr id="81" name="object 73">
              <a:extLst>
                <a:ext uri="{FF2B5EF4-FFF2-40B4-BE49-F238E27FC236}">
                  <a16:creationId xmlns:a16="http://schemas.microsoft.com/office/drawing/2014/main" id="{8C956E7C-D0D5-6050-ED87-57CB6502F63E}"/>
                </a:ext>
              </a:extLst>
            </p:cNvPr>
            <p:cNvSpPr/>
            <p:nvPr/>
          </p:nvSpPr>
          <p:spPr>
            <a:xfrm>
              <a:off x="7561923" y="9664261"/>
              <a:ext cx="2579370" cy="107950"/>
            </a:xfrm>
            <a:custGeom>
              <a:avLst/>
              <a:gdLst/>
              <a:ahLst/>
              <a:cxnLst/>
              <a:rect l="l" t="t" r="r" b="b"/>
              <a:pathLst>
                <a:path w="2579370" h="107950">
                  <a:moveTo>
                    <a:pt x="2579078" y="0"/>
                  </a:moveTo>
                  <a:lnTo>
                    <a:pt x="0" y="0"/>
                  </a:lnTo>
                  <a:lnTo>
                    <a:pt x="14605" y="16357"/>
                  </a:lnTo>
                  <a:lnTo>
                    <a:pt x="49276" y="41757"/>
                  </a:lnTo>
                  <a:lnTo>
                    <a:pt x="84620" y="67157"/>
                  </a:lnTo>
                  <a:lnTo>
                    <a:pt x="120599" y="92557"/>
                  </a:lnTo>
                  <a:lnTo>
                    <a:pt x="142659" y="107861"/>
                  </a:lnTo>
                  <a:lnTo>
                    <a:pt x="2436418" y="107861"/>
                  </a:lnTo>
                  <a:lnTo>
                    <a:pt x="2494457" y="67157"/>
                  </a:lnTo>
                  <a:lnTo>
                    <a:pt x="2529802" y="41757"/>
                  </a:lnTo>
                  <a:lnTo>
                    <a:pt x="2564473" y="16357"/>
                  </a:lnTo>
                  <a:lnTo>
                    <a:pt x="2579078" y="0"/>
                  </a:lnTo>
                  <a:close/>
                </a:path>
              </a:pathLst>
            </a:custGeom>
            <a:solidFill>
              <a:srgbClr val="F88501"/>
            </a:solidFill>
          </p:spPr>
          <p:txBody>
            <a:bodyPr wrap="square" lIns="0" tIns="0" rIns="0" bIns="0" rtlCol="0"/>
            <a:lstStyle/>
            <a:p>
              <a:endParaRPr/>
            </a:p>
          </p:txBody>
        </p:sp>
        <p:sp>
          <p:nvSpPr>
            <p:cNvPr id="82" name="object 74">
              <a:extLst>
                <a:ext uri="{FF2B5EF4-FFF2-40B4-BE49-F238E27FC236}">
                  <a16:creationId xmlns:a16="http://schemas.microsoft.com/office/drawing/2014/main" id="{73C3A213-AA5E-3105-0AF2-0828D35D40AE}"/>
                </a:ext>
              </a:extLst>
            </p:cNvPr>
            <p:cNvSpPr/>
            <p:nvPr/>
          </p:nvSpPr>
          <p:spPr>
            <a:xfrm>
              <a:off x="7704587" y="9772110"/>
              <a:ext cx="2294255" cy="46355"/>
            </a:xfrm>
            <a:custGeom>
              <a:avLst/>
              <a:gdLst/>
              <a:ahLst/>
              <a:cxnLst/>
              <a:rect l="l" t="t" r="r" b="b"/>
              <a:pathLst>
                <a:path w="2294254" h="46354">
                  <a:moveTo>
                    <a:pt x="2293761" y="0"/>
                  </a:moveTo>
                  <a:lnTo>
                    <a:pt x="0" y="0"/>
                  </a:lnTo>
                  <a:lnTo>
                    <a:pt x="14573" y="10106"/>
                  </a:lnTo>
                  <a:lnTo>
                    <a:pt x="51825" y="35506"/>
                  </a:lnTo>
                  <a:lnTo>
                    <a:pt x="67810" y="46228"/>
                  </a:lnTo>
                  <a:lnTo>
                    <a:pt x="2225950" y="46228"/>
                  </a:lnTo>
                  <a:lnTo>
                    <a:pt x="2241935" y="35506"/>
                  </a:lnTo>
                  <a:lnTo>
                    <a:pt x="2279187" y="10106"/>
                  </a:lnTo>
                  <a:lnTo>
                    <a:pt x="2293761" y="0"/>
                  </a:lnTo>
                  <a:close/>
                </a:path>
              </a:pathLst>
            </a:custGeom>
            <a:solidFill>
              <a:srgbClr val="F88401"/>
            </a:solidFill>
          </p:spPr>
          <p:txBody>
            <a:bodyPr wrap="square" lIns="0" tIns="0" rIns="0" bIns="0" rtlCol="0"/>
            <a:lstStyle/>
            <a:p>
              <a:endParaRPr/>
            </a:p>
          </p:txBody>
        </p:sp>
        <p:sp>
          <p:nvSpPr>
            <p:cNvPr id="83" name="object 75">
              <a:extLst>
                <a:ext uri="{FF2B5EF4-FFF2-40B4-BE49-F238E27FC236}">
                  <a16:creationId xmlns:a16="http://schemas.microsoft.com/office/drawing/2014/main" id="{F6E57D2B-73BE-A475-E654-73A01E5A2992}"/>
                </a:ext>
              </a:extLst>
            </p:cNvPr>
            <p:cNvSpPr/>
            <p:nvPr/>
          </p:nvSpPr>
          <p:spPr>
            <a:xfrm>
              <a:off x="7772382" y="9818329"/>
              <a:ext cx="2158365" cy="62230"/>
            </a:xfrm>
            <a:custGeom>
              <a:avLst/>
              <a:gdLst/>
              <a:ahLst/>
              <a:cxnLst/>
              <a:rect l="l" t="t" r="r" b="b"/>
              <a:pathLst>
                <a:path w="2158365" h="62229">
                  <a:moveTo>
                    <a:pt x="2158171" y="0"/>
                  </a:moveTo>
                  <a:lnTo>
                    <a:pt x="0" y="0"/>
                  </a:lnTo>
                  <a:lnTo>
                    <a:pt x="21895" y="14687"/>
                  </a:lnTo>
                  <a:lnTo>
                    <a:pt x="60357" y="40087"/>
                  </a:lnTo>
                  <a:lnTo>
                    <a:pt x="93718" y="61631"/>
                  </a:lnTo>
                  <a:lnTo>
                    <a:pt x="2064453" y="61631"/>
                  </a:lnTo>
                  <a:lnTo>
                    <a:pt x="2097814" y="40087"/>
                  </a:lnTo>
                  <a:lnTo>
                    <a:pt x="2136276" y="14687"/>
                  </a:lnTo>
                  <a:lnTo>
                    <a:pt x="2158171" y="0"/>
                  </a:lnTo>
                  <a:close/>
                </a:path>
              </a:pathLst>
            </a:custGeom>
            <a:solidFill>
              <a:srgbClr val="F88301"/>
            </a:solidFill>
          </p:spPr>
          <p:txBody>
            <a:bodyPr wrap="square" lIns="0" tIns="0" rIns="0" bIns="0" rtlCol="0"/>
            <a:lstStyle/>
            <a:p>
              <a:endParaRPr/>
            </a:p>
          </p:txBody>
        </p:sp>
        <p:sp>
          <p:nvSpPr>
            <p:cNvPr id="84" name="object 76">
              <a:extLst>
                <a:ext uri="{FF2B5EF4-FFF2-40B4-BE49-F238E27FC236}">
                  <a16:creationId xmlns:a16="http://schemas.microsoft.com/office/drawing/2014/main" id="{7F071A7F-7436-5A64-F9EF-0C43DAB60E94}"/>
                </a:ext>
              </a:extLst>
            </p:cNvPr>
            <p:cNvSpPr/>
            <p:nvPr/>
          </p:nvSpPr>
          <p:spPr>
            <a:xfrm>
              <a:off x="7866117" y="9879971"/>
              <a:ext cx="1971039" cy="46355"/>
            </a:xfrm>
            <a:custGeom>
              <a:avLst/>
              <a:gdLst/>
              <a:ahLst/>
              <a:cxnLst/>
              <a:rect l="l" t="t" r="r" b="b"/>
              <a:pathLst>
                <a:path w="1971040" h="46354">
                  <a:moveTo>
                    <a:pt x="1970702" y="0"/>
                  </a:moveTo>
                  <a:lnTo>
                    <a:pt x="0" y="0"/>
                  </a:lnTo>
                  <a:lnTo>
                    <a:pt x="45287" y="29245"/>
                  </a:lnTo>
                  <a:lnTo>
                    <a:pt x="85462" y="41945"/>
                  </a:lnTo>
                  <a:lnTo>
                    <a:pt x="92374" y="46228"/>
                  </a:lnTo>
                  <a:lnTo>
                    <a:pt x="1878328" y="46228"/>
                  </a:lnTo>
                  <a:lnTo>
                    <a:pt x="1885239" y="41945"/>
                  </a:lnTo>
                  <a:lnTo>
                    <a:pt x="1925415" y="29245"/>
                  </a:lnTo>
                  <a:lnTo>
                    <a:pt x="1970702" y="0"/>
                  </a:lnTo>
                  <a:close/>
                </a:path>
              </a:pathLst>
            </a:custGeom>
            <a:solidFill>
              <a:srgbClr val="F88201"/>
            </a:solidFill>
          </p:spPr>
          <p:txBody>
            <a:bodyPr wrap="square" lIns="0" tIns="0" rIns="0" bIns="0" rtlCol="0"/>
            <a:lstStyle/>
            <a:p>
              <a:endParaRPr/>
            </a:p>
          </p:txBody>
        </p:sp>
        <p:pic>
          <p:nvPicPr>
            <p:cNvPr id="85" name="object 77">
              <a:extLst>
                <a:ext uri="{FF2B5EF4-FFF2-40B4-BE49-F238E27FC236}">
                  <a16:creationId xmlns:a16="http://schemas.microsoft.com/office/drawing/2014/main" id="{B6BE8287-DACA-184B-9C94-C7BCA0EAF765}"/>
                </a:ext>
              </a:extLst>
            </p:cNvPr>
            <p:cNvPicPr/>
            <p:nvPr/>
          </p:nvPicPr>
          <p:blipFill>
            <a:blip r:embed="rId2" cstate="screen">
              <a:extLst>
                <a:ext uri="{28A0092B-C50C-407E-A947-70E740481C1C}">
                  <a14:useLocalDpi xmlns:a14="http://schemas.microsoft.com/office/drawing/2010/main"/>
                </a:ext>
              </a:extLst>
            </a:blip>
            <a:stretch>
              <a:fillRect/>
            </a:stretch>
          </p:blipFill>
          <p:spPr>
            <a:xfrm>
              <a:off x="7030899" y="6327251"/>
              <a:ext cx="3641204" cy="4091279"/>
            </a:xfrm>
            <a:prstGeom prst="rect">
              <a:avLst/>
            </a:prstGeom>
          </p:spPr>
        </p:pic>
      </p:grpSp>
    </p:spTree>
    <p:extLst>
      <p:ext uri="{BB962C8B-B14F-4D97-AF65-F5344CB8AC3E}">
        <p14:creationId xmlns:p14="http://schemas.microsoft.com/office/powerpoint/2010/main" val="21833066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How Much Do Zero-Day </a:t>
            </a:r>
            <a:br>
              <a:rPr lang="en-US" sz="4400" b="1" dirty="0">
                <a:solidFill>
                  <a:schemeClr val="tx1">
                    <a:lumMod val="85000"/>
                    <a:lumOff val="15000"/>
                  </a:schemeClr>
                </a:solidFill>
                <a:latin typeface="Montserrat ExtraBold" pitchFamily="2" charset="77"/>
                <a:cs typeface="Rubik" pitchFamily="2" charset="-79"/>
              </a:rPr>
            </a:br>
            <a:r>
              <a:rPr lang="en-US" sz="4400" b="1" dirty="0">
                <a:solidFill>
                  <a:schemeClr val="tx1">
                    <a:lumMod val="85000"/>
                    <a:lumOff val="15000"/>
                  </a:schemeClr>
                </a:solidFill>
                <a:latin typeface="Montserrat ExtraBold" pitchFamily="2" charset="77"/>
                <a:cs typeface="Rubik" pitchFamily="2" charset="-79"/>
              </a:rPr>
              <a:t>Options Move?</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1"/>
            <a:ext cx="10939852" cy="3480423"/>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Our research analyzed Dark Ticker stock movement in 2023 and compared it to 0DTE options</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We found that a 1% move translated to about an </a:t>
            </a:r>
            <a:r>
              <a:rPr lang="en-US" b="1" dirty="0">
                <a:latin typeface="Montserrat ExtraBold" pitchFamily="2" charset="77"/>
                <a:cs typeface="Rubik" pitchFamily="2" charset="-79"/>
              </a:rPr>
              <a:t>80% average gain with zero-day options</a:t>
            </a:r>
            <a:r>
              <a:rPr lang="en-US" dirty="0">
                <a:latin typeface="Montserrat Medium" pitchFamily="2" charset="77"/>
                <a:cs typeface="Rubik" pitchFamily="2" charset="-79"/>
              </a:rPr>
              <a:t>.</a:t>
            </a: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3234331875"/>
      </p:ext>
    </p:extLst>
  </p:cSld>
  <p:clrMapOvr>
    <a:masterClrMapping/>
  </p:clrMapOvr>
  <p:extLst>
    <p:ext uri="{6950BFC3-D8DA-4A85-94F7-54DA5524770B}">
      <p188:commentRel xmlns:p188="http://schemas.microsoft.com/office/powerpoint/2018/8/main" r:id="rId3"/>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fontScale="90000"/>
          </a:bodyPr>
          <a:lstStyle/>
          <a:p>
            <a:r>
              <a:rPr lang="en-US" b="1" dirty="0">
                <a:solidFill>
                  <a:schemeClr val="tx1">
                    <a:lumMod val="85000"/>
                    <a:lumOff val="15000"/>
                  </a:schemeClr>
                </a:solidFill>
                <a:latin typeface="Montserrat ExtraBold" pitchFamily="2" charset="77"/>
                <a:cs typeface="Rubik" pitchFamily="2" charset="-79"/>
              </a:rPr>
              <a:t>QQQ Traders vs. Dark Ticker Traders</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456660"/>
            <a:ext cx="10725762" cy="3155346"/>
          </a:xfrm>
        </p:spPr>
        <p:txBody>
          <a:bodyPr lIns="91440" tIns="91440" rIns="91440" bIns="91440">
            <a:normAutofit/>
          </a:bodyPr>
          <a:lstStyle/>
          <a:p>
            <a:pPr marL="0" indent="0" algn="l">
              <a:lnSpc>
                <a:spcPct val="100000"/>
              </a:lnSpc>
              <a:spcBef>
                <a:spcPts val="2800"/>
              </a:spcBef>
              <a:buClr>
                <a:schemeClr val="tx1">
                  <a:lumMod val="85000"/>
                  <a:lumOff val="15000"/>
                </a:schemeClr>
              </a:buClr>
              <a:buNone/>
            </a:pPr>
            <a:endParaRPr lang="en-US" b="0" i="0" dirty="0">
              <a:solidFill>
                <a:srgbClr val="000000"/>
              </a:solidFill>
              <a:effectLst/>
              <a:highlight>
                <a:srgbClr val="FFFFFF"/>
              </a:highlight>
              <a:latin typeface="Montserrat Medium" pitchFamily="2" charset="77"/>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4" name="Picture 3">
            <a:extLst>
              <a:ext uri="{FF2B5EF4-FFF2-40B4-BE49-F238E27FC236}">
                <a16:creationId xmlns:a16="http://schemas.microsoft.com/office/drawing/2014/main" id="{A2EF77E7-4D86-A255-E7EF-C05C65712DC5}"/>
              </a:ext>
            </a:extLst>
          </p:cNvPr>
          <p:cNvPicPr>
            <a:picLocks noChangeAspect="1"/>
          </p:cNvPicPr>
          <p:nvPr/>
        </p:nvPicPr>
        <p:blipFill>
          <a:blip r:embed="rId4"/>
          <a:stretch>
            <a:fillRect/>
          </a:stretch>
        </p:blipFill>
        <p:spPr>
          <a:xfrm>
            <a:off x="626074" y="3349721"/>
            <a:ext cx="8022626" cy="4103238"/>
          </a:xfrm>
          <a:prstGeom prst="rect">
            <a:avLst/>
          </a:prstGeom>
        </p:spPr>
      </p:pic>
      <p:sp>
        <p:nvSpPr>
          <p:cNvPr id="2" name="Content Placeholder 2">
            <a:extLst>
              <a:ext uri="{FF2B5EF4-FFF2-40B4-BE49-F238E27FC236}">
                <a16:creationId xmlns:a16="http://schemas.microsoft.com/office/drawing/2014/main" id="{455B7BC7-043F-3ECD-0CC1-FF66DADE6769}"/>
              </a:ext>
            </a:extLst>
          </p:cNvPr>
          <p:cNvSpPr txBox="1">
            <a:spLocks/>
          </p:cNvSpPr>
          <p:nvPr/>
        </p:nvSpPr>
        <p:spPr>
          <a:xfrm>
            <a:off x="626074" y="1646136"/>
            <a:ext cx="10725762" cy="1782864"/>
          </a:xfrm>
          <a:prstGeom prst="rect">
            <a:avLst/>
          </a:prstGeom>
        </p:spPr>
        <p:txBody>
          <a:bodyPr vert="horz" lIns="91440" tIns="91440" rIns="91440" bIns="9144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QQQ went up 1.3%... With 0DTE… our members made 157%</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If using zero day options without statistical advantage… you can lose your shirt</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With statistics on your side… the gains can be out of this world </a:t>
            </a:r>
            <a:endParaRPr lang="en-US" b="1" dirty="0">
              <a:latin typeface="Montserrat ExtraBold" pitchFamily="2" charset="77"/>
              <a:cs typeface="Rubik" pitchFamily="2" charset="-79"/>
            </a:endParaRPr>
          </a:p>
          <a:p>
            <a:pPr marL="0" indent="0">
              <a:lnSpc>
                <a:spcPct val="100000"/>
              </a:lnSpc>
              <a:spcBef>
                <a:spcPts val="2800"/>
              </a:spcBef>
              <a:buClr>
                <a:srgbClr val="76B900"/>
              </a:buClr>
              <a:buFont typeface="Arial" panose="020B0604020202020204" pitchFamily="34" charset="0"/>
              <a:buNone/>
            </a:pPr>
            <a:endParaRPr lang="en-US" dirty="0">
              <a:latin typeface="Rubik" pitchFamily="2" charset="-79"/>
              <a:cs typeface="Rubik" pitchFamily="2" charset="-79"/>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884384968"/>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13541" y="2113784"/>
            <a:ext cx="10964917" cy="4412095"/>
          </a:xfrm>
        </p:spPr>
        <p:txBody>
          <a:bodyPr lIns="91440" tIns="91440" rIns="91440" bIns="91440">
            <a:normAutofit lnSpcReduction="10000"/>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This is the single greatest trade ever</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We’ve been using a special trade for past year</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The results have been out of this world</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We make a specific trade after hours when the market has dropped… a special window between 4 and 4:15</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It’s the best way I’ve found in my 20 year trading career to target big gains with the least amount of time </a:t>
            </a:r>
          </a:p>
          <a:p>
            <a:pPr>
              <a:lnSpc>
                <a:spcPct val="100000"/>
              </a:lnSpc>
              <a:spcBef>
                <a:spcPts val="2800"/>
              </a:spcBef>
              <a:buClr>
                <a:schemeClr val="tx1">
                  <a:lumMod val="85000"/>
                  <a:lumOff val="15000"/>
                </a:schemeClr>
              </a:buClr>
            </a:pPr>
            <a:endParaRPr lang="en-US" dirty="0">
              <a:latin typeface="Montserrat Medium" pitchFamily="2" charset="77"/>
              <a:cs typeface="Rubik" pitchFamily="2" charset="-79"/>
            </a:endParaRPr>
          </a:p>
          <a:p>
            <a:pPr algn="l">
              <a:lnSpc>
                <a:spcPct val="100000"/>
              </a:lnSpc>
              <a:spcBef>
                <a:spcPts val="2800"/>
              </a:spcBef>
              <a:buClr>
                <a:schemeClr val="tx1">
                  <a:lumMod val="85000"/>
                  <a:lumOff val="15000"/>
                </a:schemeClr>
              </a:buClr>
            </a:pPr>
            <a:endParaRPr lang="en-US" dirty="0">
              <a:latin typeface="Rubik" pitchFamily="2" charset="-79"/>
              <a:cs typeface="Rubik" pitchFamily="2" charset="-79"/>
            </a:endParaRPr>
          </a:p>
        </p:txBody>
      </p:sp>
      <p:sp>
        <p:nvSpPr>
          <p:cNvPr id="4" name="Rectangle 3">
            <a:extLst>
              <a:ext uri="{FF2B5EF4-FFF2-40B4-BE49-F238E27FC236}">
                <a16:creationId xmlns:a16="http://schemas.microsoft.com/office/drawing/2014/main" id="{56848484-58C1-16F9-A762-28D8B346BB0A}"/>
              </a:ext>
            </a:extLst>
          </p:cNvPr>
          <p:cNvSpPr/>
          <p:nvPr/>
        </p:nvSpPr>
        <p:spPr>
          <a:xfrm>
            <a:off x="0" y="-65987"/>
            <a:ext cx="12192000" cy="1781665"/>
          </a:xfrm>
          <a:prstGeom prst="rect">
            <a:avLst/>
          </a:prstGeom>
          <a:solidFill>
            <a:schemeClr val="tx1">
              <a:lumMod val="95000"/>
              <a:lumOff val="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8FF47586-8FFF-42AC-3FD6-2DDB6AE36E91}"/>
              </a:ext>
            </a:extLst>
          </p:cNvPr>
          <p:cNvSpPr txBox="1"/>
          <p:nvPr/>
        </p:nvSpPr>
        <p:spPr>
          <a:xfrm>
            <a:off x="613541" y="332121"/>
            <a:ext cx="11874550" cy="830997"/>
          </a:xfrm>
          <a:prstGeom prst="rect">
            <a:avLst/>
          </a:prstGeom>
          <a:noFill/>
        </p:spPr>
        <p:txBody>
          <a:bodyPr wrap="square" rtlCol="0">
            <a:spAutoFit/>
          </a:bodyPr>
          <a:lstStyle/>
          <a:p>
            <a:r>
              <a:rPr lang="en-US" sz="4800" b="1" dirty="0">
                <a:solidFill>
                  <a:schemeClr val="bg1"/>
                </a:solidFill>
                <a:latin typeface="Montserrat Black" pitchFamily="2" charset="77"/>
              </a:rPr>
              <a:t>Best. Trade. Ever. </a:t>
            </a:r>
          </a:p>
        </p:txBody>
      </p:sp>
    </p:spTree>
    <p:extLst>
      <p:ext uri="{BB962C8B-B14F-4D97-AF65-F5344CB8AC3E}">
        <p14:creationId xmlns:p14="http://schemas.microsoft.com/office/powerpoint/2010/main" val="534485749"/>
      </p:ext>
    </p:extLst>
  </p:cSld>
  <p:clrMapOvr>
    <a:masterClrMapping/>
  </p:clrMapOvr>
  <p:extLst>
    <p:ext uri="{6950BFC3-D8DA-4A85-94F7-54DA5524770B}">
      <p188:commentRel xmlns:p188="http://schemas.microsoft.com/office/powerpoint/2018/8/main" r:id="rId2"/>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2">
            <a:extLst>
              <a:ext uri="{FF2B5EF4-FFF2-40B4-BE49-F238E27FC236}">
                <a16:creationId xmlns:a16="http://schemas.microsoft.com/office/drawing/2014/main" id="{34FD8E60-49C3-91BE-5C7D-A4E55DC9CB0B}"/>
              </a:ext>
            </a:extLst>
          </p:cNvPr>
          <p:cNvSpPr/>
          <p:nvPr/>
        </p:nvSpPr>
        <p:spPr>
          <a:xfrm>
            <a:off x="626075" y="18556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grpSp>
        <p:nvGrpSpPr>
          <p:cNvPr id="6" name="object 6">
            <a:extLst>
              <a:ext uri="{FF2B5EF4-FFF2-40B4-BE49-F238E27FC236}">
                <a16:creationId xmlns:a16="http://schemas.microsoft.com/office/drawing/2014/main" id="{F54233BC-287A-4794-338F-32B3EBB31C3B}"/>
              </a:ext>
            </a:extLst>
          </p:cNvPr>
          <p:cNvGrpSpPr/>
          <p:nvPr/>
        </p:nvGrpSpPr>
        <p:grpSpPr>
          <a:xfrm>
            <a:off x="6698511" y="2356103"/>
            <a:ext cx="4050906" cy="2728050"/>
            <a:chOff x="5903600" y="5003610"/>
            <a:chExt cx="5685790" cy="3829050"/>
          </a:xfrm>
        </p:grpSpPr>
        <p:sp>
          <p:nvSpPr>
            <p:cNvPr id="7" name="object 7">
              <a:extLst>
                <a:ext uri="{FF2B5EF4-FFF2-40B4-BE49-F238E27FC236}">
                  <a16:creationId xmlns:a16="http://schemas.microsoft.com/office/drawing/2014/main" id="{EB3833F9-C499-CA56-10AD-C37FF9D2CAAC}"/>
                </a:ext>
              </a:extLst>
            </p:cNvPr>
            <p:cNvSpPr/>
            <p:nvPr/>
          </p:nvSpPr>
          <p:spPr>
            <a:xfrm>
              <a:off x="8990203" y="5580005"/>
              <a:ext cx="2599690" cy="1505585"/>
            </a:xfrm>
            <a:custGeom>
              <a:avLst/>
              <a:gdLst/>
              <a:ahLst/>
              <a:cxnLst/>
              <a:rect l="l" t="t" r="r" b="b"/>
              <a:pathLst>
                <a:path w="2599690" h="1505584">
                  <a:moveTo>
                    <a:pt x="2102789" y="648690"/>
                  </a:moveTo>
                  <a:lnTo>
                    <a:pt x="1986267" y="581380"/>
                  </a:lnTo>
                  <a:lnTo>
                    <a:pt x="1595424" y="355600"/>
                  </a:lnTo>
                  <a:lnTo>
                    <a:pt x="1595424" y="743940"/>
                  </a:lnTo>
                  <a:lnTo>
                    <a:pt x="1559394" y="807440"/>
                  </a:lnTo>
                  <a:lnTo>
                    <a:pt x="1521929" y="835380"/>
                  </a:lnTo>
                  <a:lnTo>
                    <a:pt x="1481797" y="854430"/>
                  </a:lnTo>
                  <a:lnTo>
                    <a:pt x="1437271" y="867130"/>
                  </a:lnTo>
                  <a:lnTo>
                    <a:pt x="1389786" y="876020"/>
                  </a:lnTo>
                  <a:lnTo>
                    <a:pt x="1340827" y="878560"/>
                  </a:lnTo>
                  <a:lnTo>
                    <a:pt x="1291831" y="876020"/>
                  </a:lnTo>
                  <a:lnTo>
                    <a:pt x="1244257" y="867130"/>
                  </a:lnTo>
                  <a:lnTo>
                    <a:pt x="1199565" y="854430"/>
                  </a:lnTo>
                  <a:lnTo>
                    <a:pt x="1159230" y="835380"/>
                  </a:lnTo>
                  <a:lnTo>
                    <a:pt x="1144104" y="825220"/>
                  </a:lnTo>
                  <a:lnTo>
                    <a:pt x="1133741" y="817600"/>
                  </a:lnTo>
                  <a:lnTo>
                    <a:pt x="1122946" y="808710"/>
                  </a:lnTo>
                  <a:lnTo>
                    <a:pt x="1113459" y="799820"/>
                  </a:lnTo>
                  <a:lnTo>
                    <a:pt x="1112227" y="797280"/>
                  </a:lnTo>
                  <a:lnTo>
                    <a:pt x="1110475" y="796010"/>
                  </a:lnTo>
                  <a:lnTo>
                    <a:pt x="1108468" y="793470"/>
                  </a:lnTo>
                  <a:lnTo>
                    <a:pt x="1107160" y="792200"/>
                  </a:lnTo>
                  <a:lnTo>
                    <a:pt x="1106805" y="790930"/>
                  </a:lnTo>
                  <a:lnTo>
                    <a:pt x="1103998" y="787120"/>
                  </a:lnTo>
                  <a:lnTo>
                    <a:pt x="1101763" y="784580"/>
                  </a:lnTo>
                  <a:lnTo>
                    <a:pt x="1099172" y="780770"/>
                  </a:lnTo>
                  <a:lnTo>
                    <a:pt x="1098588" y="779500"/>
                  </a:lnTo>
                  <a:lnTo>
                    <a:pt x="1097521" y="778230"/>
                  </a:lnTo>
                  <a:lnTo>
                    <a:pt x="1097038" y="776960"/>
                  </a:lnTo>
                  <a:lnTo>
                    <a:pt x="1096505" y="775690"/>
                  </a:lnTo>
                  <a:lnTo>
                    <a:pt x="1090904" y="764260"/>
                  </a:lnTo>
                  <a:lnTo>
                    <a:pt x="1086866" y="752830"/>
                  </a:lnTo>
                  <a:lnTo>
                    <a:pt x="1084402" y="741400"/>
                  </a:lnTo>
                  <a:lnTo>
                    <a:pt x="1083525" y="729970"/>
                  </a:lnTo>
                  <a:lnTo>
                    <a:pt x="1083602" y="728700"/>
                  </a:lnTo>
                  <a:lnTo>
                    <a:pt x="1083652" y="724890"/>
                  </a:lnTo>
                  <a:lnTo>
                    <a:pt x="1084338" y="717270"/>
                  </a:lnTo>
                  <a:lnTo>
                    <a:pt x="1084707" y="716000"/>
                  </a:lnTo>
                  <a:lnTo>
                    <a:pt x="1085672" y="710920"/>
                  </a:lnTo>
                  <a:lnTo>
                    <a:pt x="1107325" y="666470"/>
                  </a:lnTo>
                  <a:lnTo>
                    <a:pt x="1118603" y="655040"/>
                  </a:lnTo>
                  <a:lnTo>
                    <a:pt x="1124153" y="648690"/>
                  </a:lnTo>
                  <a:lnTo>
                    <a:pt x="1130122" y="643610"/>
                  </a:lnTo>
                  <a:lnTo>
                    <a:pt x="1136497" y="638530"/>
                  </a:lnTo>
                  <a:lnTo>
                    <a:pt x="1143279" y="634720"/>
                  </a:lnTo>
                  <a:lnTo>
                    <a:pt x="1146022" y="632180"/>
                  </a:lnTo>
                  <a:lnTo>
                    <a:pt x="1148930" y="630910"/>
                  </a:lnTo>
                  <a:lnTo>
                    <a:pt x="1153934" y="627100"/>
                  </a:lnTo>
                  <a:lnTo>
                    <a:pt x="1155966" y="625830"/>
                  </a:lnTo>
                  <a:lnTo>
                    <a:pt x="1156970" y="625830"/>
                  </a:lnTo>
                  <a:lnTo>
                    <a:pt x="1163599" y="622020"/>
                  </a:lnTo>
                  <a:lnTo>
                    <a:pt x="1169416" y="618210"/>
                  </a:lnTo>
                  <a:lnTo>
                    <a:pt x="1176896" y="614400"/>
                  </a:lnTo>
                  <a:lnTo>
                    <a:pt x="1185418" y="610590"/>
                  </a:lnTo>
                  <a:lnTo>
                    <a:pt x="1190879" y="609320"/>
                  </a:lnTo>
                  <a:lnTo>
                    <a:pt x="1197063" y="606780"/>
                  </a:lnTo>
                  <a:lnTo>
                    <a:pt x="1197597" y="605510"/>
                  </a:lnTo>
                  <a:lnTo>
                    <a:pt x="1198664" y="605510"/>
                  </a:lnTo>
                  <a:lnTo>
                    <a:pt x="1203744" y="604240"/>
                  </a:lnTo>
                  <a:lnTo>
                    <a:pt x="1215199" y="600430"/>
                  </a:lnTo>
                  <a:lnTo>
                    <a:pt x="1216113" y="599160"/>
                  </a:lnTo>
                  <a:lnTo>
                    <a:pt x="1221422" y="597890"/>
                  </a:lnTo>
                  <a:lnTo>
                    <a:pt x="1233652" y="594080"/>
                  </a:lnTo>
                  <a:lnTo>
                    <a:pt x="1236967" y="594080"/>
                  </a:lnTo>
                  <a:lnTo>
                    <a:pt x="1240840" y="592810"/>
                  </a:lnTo>
                  <a:lnTo>
                    <a:pt x="1241272" y="592810"/>
                  </a:lnTo>
                  <a:lnTo>
                    <a:pt x="1245958" y="591540"/>
                  </a:lnTo>
                  <a:lnTo>
                    <a:pt x="1250264" y="590270"/>
                  </a:lnTo>
                  <a:lnTo>
                    <a:pt x="1257312" y="589000"/>
                  </a:lnTo>
                  <a:lnTo>
                    <a:pt x="1260043" y="589000"/>
                  </a:lnTo>
                  <a:lnTo>
                    <a:pt x="1263510" y="587730"/>
                  </a:lnTo>
                  <a:lnTo>
                    <a:pt x="1267790" y="587730"/>
                  </a:lnTo>
                  <a:lnTo>
                    <a:pt x="1275105" y="586460"/>
                  </a:lnTo>
                  <a:lnTo>
                    <a:pt x="1281036" y="585190"/>
                  </a:lnTo>
                  <a:lnTo>
                    <a:pt x="1290472" y="583920"/>
                  </a:lnTo>
                  <a:lnTo>
                    <a:pt x="1297863" y="583920"/>
                  </a:lnTo>
                  <a:lnTo>
                    <a:pt x="1300187" y="582650"/>
                  </a:lnTo>
                  <a:lnTo>
                    <a:pt x="1314056" y="582650"/>
                  </a:lnTo>
                  <a:lnTo>
                    <a:pt x="1321257" y="581380"/>
                  </a:lnTo>
                  <a:lnTo>
                    <a:pt x="1354607" y="581380"/>
                  </a:lnTo>
                  <a:lnTo>
                    <a:pt x="1361795" y="582650"/>
                  </a:lnTo>
                  <a:lnTo>
                    <a:pt x="1375549" y="582650"/>
                  </a:lnTo>
                  <a:lnTo>
                    <a:pt x="1379613" y="583920"/>
                  </a:lnTo>
                  <a:lnTo>
                    <a:pt x="1390078" y="583920"/>
                  </a:lnTo>
                  <a:lnTo>
                    <a:pt x="1392250" y="585190"/>
                  </a:lnTo>
                  <a:lnTo>
                    <a:pt x="1398485" y="585190"/>
                  </a:lnTo>
                  <a:lnTo>
                    <a:pt x="1402308" y="586460"/>
                  </a:lnTo>
                  <a:lnTo>
                    <a:pt x="1404124" y="586460"/>
                  </a:lnTo>
                  <a:lnTo>
                    <a:pt x="1410500" y="587730"/>
                  </a:lnTo>
                  <a:lnTo>
                    <a:pt x="1415021" y="587730"/>
                  </a:lnTo>
                  <a:lnTo>
                    <a:pt x="1421663" y="589000"/>
                  </a:lnTo>
                  <a:lnTo>
                    <a:pt x="1427327" y="590270"/>
                  </a:lnTo>
                  <a:lnTo>
                    <a:pt x="1428750" y="590270"/>
                  </a:lnTo>
                  <a:lnTo>
                    <a:pt x="1435531" y="592810"/>
                  </a:lnTo>
                  <a:lnTo>
                    <a:pt x="1440815" y="594080"/>
                  </a:lnTo>
                  <a:lnTo>
                    <a:pt x="1448282" y="595350"/>
                  </a:lnTo>
                  <a:lnTo>
                    <a:pt x="1450492" y="596620"/>
                  </a:lnTo>
                  <a:lnTo>
                    <a:pt x="1453857" y="596620"/>
                  </a:lnTo>
                  <a:lnTo>
                    <a:pt x="1455077" y="597890"/>
                  </a:lnTo>
                  <a:lnTo>
                    <a:pt x="1458074" y="597890"/>
                  </a:lnTo>
                  <a:lnTo>
                    <a:pt x="1466938" y="600430"/>
                  </a:lnTo>
                  <a:lnTo>
                    <a:pt x="1472133" y="602970"/>
                  </a:lnTo>
                  <a:lnTo>
                    <a:pt x="1478737" y="605510"/>
                  </a:lnTo>
                  <a:lnTo>
                    <a:pt x="1480248" y="605510"/>
                  </a:lnTo>
                  <a:lnTo>
                    <a:pt x="1482420" y="606780"/>
                  </a:lnTo>
                  <a:lnTo>
                    <a:pt x="1483080" y="606780"/>
                  </a:lnTo>
                  <a:lnTo>
                    <a:pt x="1487716" y="609320"/>
                  </a:lnTo>
                  <a:lnTo>
                    <a:pt x="1491538" y="610590"/>
                  </a:lnTo>
                  <a:lnTo>
                    <a:pt x="1497545" y="613130"/>
                  </a:lnTo>
                  <a:lnTo>
                    <a:pt x="1499806" y="614400"/>
                  </a:lnTo>
                  <a:lnTo>
                    <a:pt x="1508404" y="618210"/>
                  </a:lnTo>
                  <a:lnTo>
                    <a:pt x="1514703" y="620750"/>
                  </a:lnTo>
                  <a:lnTo>
                    <a:pt x="1524927" y="627100"/>
                  </a:lnTo>
                  <a:lnTo>
                    <a:pt x="1528889" y="629640"/>
                  </a:lnTo>
                  <a:lnTo>
                    <a:pt x="1532737" y="632180"/>
                  </a:lnTo>
                  <a:lnTo>
                    <a:pt x="1535125" y="633450"/>
                  </a:lnTo>
                  <a:lnTo>
                    <a:pt x="1536814" y="634720"/>
                  </a:lnTo>
                  <a:lnTo>
                    <a:pt x="1544840" y="641070"/>
                  </a:lnTo>
                  <a:lnTo>
                    <a:pt x="1550657" y="644880"/>
                  </a:lnTo>
                  <a:lnTo>
                    <a:pt x="1557058" y="651230"/>
                  </a:lnTo>
                  <a:lnTo>
                    <a:pt x="1558213" y="652500"/>
                  </a:lnTo>
                  <a:lnTo>
                    <a:pt x="1559420" y="653770"/>
                  </a:lnTo>
                  <a:lnTo>
                    <a:pt x="1564551" y="658850"/>
                  </a:lnTo>
                  <a:lnTo>
                    <a:pt x="1568196" y="662660"/>
                  </a:lnTo>
                  <a:lnTo>
                    <a:pt x="1574215" y="670280"/>
                  </a:lnTo>
                  <a:lnTo>
                    <a:pt x="1576654" y="672820"/>
                  </a:lnTo>
                  <a:lnTo>
                    <a:pt x="1580426" y="679170"/>
                  </a:lnTo>
                  <a:lnTo>
                    <a:pt x="1581848" y="680440"/>
                  </a:lnTo>
                  <a:lnTo>
                    <a:pt x="1583194" y="682980"/>
                  </a:lnTo>
                  <a:lnTo>
                    <a:pt x="1586331" y="689330"/>
                  </a:lnTo>
                  <a:lnTo>
                    <a:pt x="1589049" y="694410"/>
                  </a:lnTo>
                  <a:lnTo>
                    <a:pt x="1591348" y="700760"/>
                  </a:lnTo>
                  <a:lnTo>
                    <a:pt x="1593215" y="707110"/>
                  </a:lnTo>
                  <a:lnTo>
                    <a:pt x="1593392" y="707110"/>
                  </a:lnTo>
                  <a:lnTo>
                    <a:pt x="1593596" y="708380"/>
                  </a:lnTo>
                  <a:lnTo>
                    <a:pt x="1593862" y="709650"/>
                  </a:lnTo>
                  <a:lnTo>
                    <a:pt x="1594015" y="709650"/>
                  </a:lnTo>
                  <a:lnTo>
                    <a:pt x="1595424" y="743940"/>
                  </a:lnTo>
                  <a:lnTo>
                    <a:pt x="1595424" y="355600"/>
                  </a:lnTo>
                  <a:lnTo>
                    <a:pt x="1533385" y="319760"/>
                  </a:lnTo>
                  <a:lnTo>
                    <a:pt x="1491615" y="295630"/>
                  </a:lnTo>
                  <a:lnTo>
                    <a:pt x="1475549" y="300710"/>
                  </a:lnTo>
                  <a:lnTo>
                    <a:pt x="1466748" y="303250"/>
                  </a:lnTo>
                  <a:lnTo>
                    <a:pt x="1465059" y="303250"/>
                  </a:lnTo>
                  <a:lnTo>
                    <a:pt x="1450771" y="307060"/>
                  </a:lnTo>
                  <a:lnTo>
                    <a:pt x="1399070" y="317220"/>
                  </a:lnTo>
                  <a:lnTo>
                    <a:pt x="1349667" y="319760"/>
                  </a:lnTo>
                  <a:lnTo>
                    <a:pt x="1312151" y="319760"/>
                  </a:lnTo>
                  <a:lnTo>
                    <a:pt x="1302715" y="318490"/>
                  </a:lnTo>
                  <a:lnTo>
                    <a:pt x="1300975" y="318490"/>
                  </a:lnTo>
                  <a:lnTo>
                    <a:pt x="1292021" y="317220"/>
                  </a:lnTo>
                  <a:lnTo>
                    <a:pt x="1284986" y="317220"/>
                  </a:lnTo>
                  <a:lnTo>
                    <a:pt x="1275270" y="314680"/>
                  </a:lnTo>
                  <a:lnTo>
                    <a:pt x="1272400" y="314680"/>
                  </a:lnTo>
                  <a:lnTo>
                    <a:pt x="1265466" y="313410"/>
                  </a:lnTo>
                  <a:lnTo>
                    <a:pt x="1257960" y="312140"/>
                  </a:lnTo>
                  <a:lnTo>
                    <a:pt x="1252562" y="312140"/>
                  </a:lnTo>
                  <a:lnTo>
                    <a:pt x="1241120" y="309600"/>
                  </a:lnTo>
                  <a:lnTo>
                    <a:pt x="1217523" y="304520"/>
                  </a:lnTo>
                  <a:lnTo>
                    <a:pt x="1211922" y="301980"/>
                  </a:lnTo>
                  <a:lnTo>
                    <a:pt x="1199616" y="299440"/>
                  </a:lnTo>
                  <a:lnTo>
                    <a:pt x="1187856" y="295630"/>
                  </a:lnTo>
                  <a:lnTo>
                    <a:pt x="1176667" y="291820"/>
                  </a:lnTo>
                  <a:lnTo>
                    <a:pt x="1166075" y="288010"/>
                  </a:lnTo>
                  <a:lnTo>
                    <a:pt x="223380" y="835380"/>
                  </a:lnTo>
                  <a:lnTo>
                    <a:pt x="271767" y="830300"/>
                  </a:lnTo>
                  <a:lnTo>
                    <a:pt x="320929" y="826490"/>
                  </a:lnTo>
                  <a:lnTo>
                    <a:pt x="370662" y="825220"/>
                  </a:lnTo>
                  <a:lnTo>
                    <a:pt x="420776" y="825220"/>
                  </a:lnTo>
                  <a:lnTo>
                    <a:pt x="471081" y="827760"/>
                  </a:lnTo>
                  <a:lnTo>
                    <a:pt x="521360" y="831570"/>
                  </a:lnTo>
                  <a:lnTo>
                    <a:pt x="571436" y="837920"/>
                  </a:lnTo>
                  <a:lnTo>
                    <a:pt x="621106" y="846810"/>
                  </a:lnTo>
                  <a:lnTo>
                    <a:pt x="670166" y="856970"/>
                  </a:lnTo>
                  <a:lnTo>
                    <a:pt x="718426" y="869670"/>
                  </a:lnTo>
                  <a:lnTo>
                    <a:pt x="811771" y="900150"/>
                  </a:lnTo>
                  <a:lnTo>
                    <a:pt x="856449" y="919200"/>
                  </a:lnTo>
                  <a:lnTo>
                    <a:pt x="899541" y="939520"/>
                  </a:lnTo>
                  <a:lnTo>
                    <a:pt x="940854" y="962380"/>
                  </a:lnTo>
                  <a:lnTo>
                    <a:pt x="990663" y="992860"/>
                  </a:lnTo>
                  <a:lnTo>
                    <a:pt x="1034681" y="1025880"/>
                  </a:lnTo>
                  <a:lnTo>
                    <a:pt x="1072896" y="1060170"/>
                  </a:lnTo>
                  <a:lnTo>
                    <a:pt x="1105293" y="1097000"/>
                  </a:lnTo>
                  <a:lnTo>
                    <a:pt x="1131849" y="1132560"/>
                  </a:lnTo>
                  <a:lnTo>
                    <a:pt x="1152563" y="1170660"/>
                  </a:lnTo>
                  <a:lnTo>
                    <a:pt x="1167396" y="1208760"/>
                  </a:lnTo>
                  <a:lnTo>
                    <a:pt x="1176350" y="1246860"/>
                  </a:lnTo>
                  <a:lnTo>
                    <a:pt x="1178204" y="1262100"/>
                  </a:lnTo>
                  <a:lnTo>
                    <a:pt x="1178560" y="1263370"/>
                  </a:lnTo>
                  <a:lnTo>
                    <a:pt x="1179283" y="1272260"/>
                  </a:lnTo>
                  <a:lnTo>
                    <a:pt x="1179537" y="1279880"/>
                  </a:lnTo>
                  <a:lnTo>
                    <a:pt x="1179487" y="1286230"/>
                  </a:lnTo>
                  <a:lnTo>
                    <a:pt x="1538681" y="1077950"/>
                  </a:lnTo>
                  <a:lnTo>
                    <a:pt x="1544510" y="1075410"/>
                  </a:lnTo>
                  <a:lnTo>
                    <a:pt x="1551051" y="1074140"/>
                  </a:lnTo>
                  <a:lnTo>
                    <a:pt x="1557985" y="1072870"/>
                  </a:lnTo>
                  <a:lnTo>
                    <a:pt x="1564995" y="1072870"/>
                  </a:lnTo>
                  <a:lnTo>
                    <a:pt x="1586852" y="1084300"/>
                  </a:lnTo>
                  <a:lnTo>
                    <a:pt x="1586979" y="1084300"/>
                  </a:lnTo>
                  <a:lnTo>
                    <a:pt x="1587563" y="1085570"/>
                  </a:lnTo>
                  <a:lnTo>
                    <a:pt x="1587969" y="1085570"/>
                  </a:lnTo>
                  <a:lnTo>
                    <a:pt x="1588338" y="1086840"/>
                  </a:lnTo>
                  <a:lnTo>
                    <a:pt x="1588325" y="1088110"/>
                  </a:lnTo>
                  <a:lnTo>
                    <a:pt x="1588528" y="1088110"/>
                  </a:lnTo>
                  <a:lnTo>
                    <a:pt x="1588731" y="1089380"/>
                  </a:lnTo>
                  <a:lnTo>
                    <a:pt x="1588757" y="1094460"/>
                  </a:lnTo>
                  <a:lnTo>
                    <a:pt x="1585899" y="1098270"/>
                  </a:lnTo>
                  <a:lnTo>
                    <a:pt x="1173454" y="1338300"/>
                  </a:lnTo>
                  <a:lnTo>
                    <a:pt x="1171003" y="1348460"/>
                  </a:lnTo>
                  <a:lnTo>
                    <a:pt x="1164869" y="1367510"/>
                  </a:lnTo>
                  <a:lnTo>
                    <a:pt x="1161173" y="1376400"/>
                  </a:lnTo>
                  <a:lnTo>
                    <a:pt x="1683981" y="1072870"/>
                  </a:lnTo>
                  <a:lnTo>
                    <a:pt x="2018665" y="878560"/>
                  </a:lnTo>
                  <a:lnTo>
                    <a:pt x="2090851" y="836650"/>
                  </a:lnTo>
                  <a:lnTo>
                    <a:pt x="2087321" y="832840"/>
                  </a:lnTo>
                  <a:lnTo>
                    <a:pt x="2084133" y="830300"/>
                  </a:lnTo>
                  <a:lnTo>
                    <a:pt x="2079790" y="825220"/>
                  </a:lnTo>
                  <a:lnTo>
                    <a:pt x="2076310" y="821410"/>
                  </a:lnTo>
                  <a:lnTo>
                    <a:pt x="2073630" y="817600"/>
                  </a:lnTo>
                  <a:lnTo>
                    <a:pt x="2070785" y="813790"/>
                  </a:lnTo>
                  <a:lnTo>
                    <a:pt x="2070049" y="812520"/>
                  </a:lnTo>
                  <a:lnTo>
                    <a:pt x="2067877" y="809980"/>
                  </a:lnTo>
                  <a:lnTo>
                    <a:pt x="2065883" y="807440"/>
                  </a:lnTo>
                  <a:lnTo>
                    <a:pt x="2063711" y="803630"/>
                  </a:lnTo>
                  <a:lnTo>
                    <a:pt x="2063343" y="802360"/>
                  </a:lnTo>
                  <a:lnTo>
                    <a:pt x="2062835" y="802360"/>
                  </a:lnTo>
                  <a:lnTo>
                    <a:pt x="2062607" y="801090"/>
                  </a:lnTo>
                  <a:lnTo>
                    <a:pt x="2059724" y="797280"/>
                  </a:lnTo>
                  <a:lnTo>
                    <a:pt x="2054580" y="785850"/>
                  </a:lnTo>
                  <a:lnTo>
                    <a:pt x="2053755" y="783310"/>
                  </a:lnTo>
                  <a:lnTo>
                    <a:pt x="2052993" y="780770"/>
                  </a:lnTo>
                  <a:lnTo>
                    <a:pt x="2051812" y="778230"/>
                  </a:lnTo>
                  <a:lnTo>
                    <a:pt x="2050961" y="774420"/>
                  </a:lnTo>
                  <a:lnTo>
                    <a:pt x="2049729" y="769340"/>
                  </a:lnTo>
                  <a:lnTo>
                    <a:pt x="2049068" y="766800"/>
                  </a:lnTo>
                  <a:lnTo>
                    <a:pt x="2048535" y="762990"/>
                  </a:lnTo>
                  <a:lnTo>
                    <a:pt x="2048154" y="759180"/>
                  </a:lnTo>
                  <a:lnTo>
                    <a:pt x="2047811" y="756640"/>
                  </a:lnTo>
                  <a:lnTo>
                    <a:pt x="2047659" y="752830"/>
                  </a:lnTo>
                  <a:lnTo>
                    <a:pt x="2047621" y="749020"/>
                  </a:lnTo>
                  <a:lnTo>
                    <a:pt x="2047900" y="742670"/>
                  </a:lnTo>
                  <a:lnTo>
                    <a:pt x="2059038" y="703300"/>
                  </a:lnTo>
                  <a:lnTo>
                    <a:pt x="2064283" y="694410"/>
                  </a:lnTo>
                  <a:lnTo>
                    <a:pt x="2066480" y="690600"/>
                  </a:lnTo>
                  <a:lnTo>
                    <a:pt x="2069249" y="686790"/>
                  </a:lnTo>
                  <a:lnTo>
                    <a:pt x="2071535" y="682980"/>
                  </a:lnTo>
                  <a:lnTo>
                    <a:pt x="2073948" y="679170"/>
                  </a:lnTo>
                  <a:lnTo>
                    <a:pt x="2076843" y="675360"/>
                  </a:lnTo>
                  <a:lnTo>
                    <a:pt x="2080983" y="670280"/>
                  </a:lnTo>
                  <a:lnTo>
                    <a:pt x="2085251" y="665200"/>
                  </a:lnTo>
                  <a:lnTo>
                    <a:pt x="2089645" y="661390"/>
                  </a:lnTo>
                  <a:lnTo>
                    <a:pt x="2094128" y="656310"/>
                  </a:lnTo>
                  <a:lnTo>
                    <a:pt x="2099881" y="651230"/>
                  </a:lnTo>
                  <a:lnTo>
                    <a:pt x="2102789" y="648690"/>
                  </a:lnTo>
                  <a:close/>
                </a:path>
                <a:path w="2599690" h="1505584">
                  <a:moveTo>
                    <a:pt x="2599080" y="738060"/>
                  </a:moveTo>
                  <a:lnTo>
                    <a:pt x="1527416" y="119329"/>
                  </a:lnTo>
                  <a:lnTo>
                    <a:pt x="1320711" y="0"/>
                  </a:lnTo>
                  <a:lnTo>
                    <a:pt x="0" y="767511"/>
                  </a:lnTo>
                  <a:lnTo>
                    <a:pt x="103251" y="827125"/>
                  </a:lnTo>
                  <a:lnTo>
                    <a:pt x="1321447" y="119329"/>
                  </a:lnTo>
                  <a:lnTo>
                    <a:pt x="2392997" y="738136"/>
                  </a:lnTo>
                  <a:lnTo>
                    <a:pt x="1175054" y="1445920"/>
                  </a:lnTo>
                  <a:lnTo>
                    <a:pt x="1278369" y="1505572"/>
                  </a:lnTo>
                  <a:lnTo>
                    <a:pt x="2599080" y="738060"/>
                  </a:lnTo>
                  <a:close/>
                </a:path>
              </a:pathLst>
            </a:custGeom>
            <a:solidFill>
              <a:srgbClr val="BCE58C"/>
            </a:solidFill>
          </p:spPr>
          <p:txBody>
            <a:bodyPr wrap="square" lIns="0" tIns="0" rIns="0" bIns="0" rtlCol="0"/>
            <a:lstStyle/>
            <a:p>
              <a:endParaRPr/>
            </a:p>
          </p:txBody>
        </p:sp>
        <p:sp>
          <p:nvSpPr>
            <p:cNvPr id="10" name="object 8">
              <a:extLst>
                <a:ext uri="{FF2B5EF4-FFF2-40B4-BE49-F238E27FC236}">
                  <a16:creationId xmlns:a16="http://schemas.microsoft.com/office/drawing/2014/main" id="{A23AB2C3-A81F-9DE9-BB46-AB6B94F5181E}"/>
                </a:ext>
              </a:extLst>
            </p:cNvPr>
            <p:cNvSpPr/>
            <p:nvPr/>
          </p:nvSpPr>
          <p:spPr>
            <a:xfrm>
              <a:off x="10267467" y="6318061"/>
              <a:ext cx="1322070" cy="1160145"/>
            </a:xfrm>
            <a:custGeom>
              <a:avLst/>
              <a:gdLst/>
              <a:ahLst/>
              <a:cxnLst/>
              <a:rect l="l" t="t" r="r" b="b"/>
              <a:pathLst>
                <a:path w="1322070" h="1160145">
                  <a:moveTo>
                    <a:pt x="1321823" y="0"/>
                  </a:moveTo>
                  <a:lnTo>
                    <a:pt x="1109" y="767515"/>
                  </a:lnTo>
                  <a:lnTo>
                    <a:pt x="0" y="1160111"/>
                  </a:lnTo>
                  <a:lnTo>
                    <a:pt x="1320713" y="392595"/>
                  </a:lnTo>
                  <a:lnTo>
                    <a:pt x="1321823" y="0"/>
                  </a:lnTo>
                  <a:close/>
                </a:path>
              </a:pathLst>
            </a:custGeom>
            <a:solidFill>
              <a:srgbClr val="336628"/>
            </a:solidFill>
          </p:spPr>
          <p:txBody>
            <a:bodyPr wrap="square" lIns="0" tIns="0" rIns="0" bIns="0" rtlCol="0"/>
            <a:lstStyle/>
            <a:p>
              <a:endParaRPr/>
            </a:p>
          </p:txBody>
        </p:sp>
        <p:sp>
          <p:nvSpPr>
            <p:cNvPr id="12" name="object 9">
              <a:extLst>
                <a:ext uri="{FF2B5EF4-FFF2-40B4-BE49-F238E27FC236}">
                  <a16:creationId xmlns:a16="http://schemas.microsoft.com/office/drawing/2014/main" id="{3703259E-9CB5-C025-73DE-01A745C79078}"/>
                </a:ext>
              </a:extLst>
            </p:cNvPr>
            <p:cNvSpPr/>
            <p:nvPr/>
          </p:nvSpPr>
          <p:spPr>
            <a:xfrm>
              <a:off x="10208631" y="7085577"/>
              <a:ext cx="60325" cy="427355"/>
            </a:xfrm>
            <a:custGeom>
              <a:avLst/>
              <a:gdLst/>
              <a:ahLst/>
              <a:cxnLst/>
              <a:rect l="l" t="t" r="r" b="b"/>
              <a:pathLst>
                <a:path w="60325" h="427354">
                  <a:moveTo>
                    <a:pt x="59945" y="0"/>
                  </a:moveTo>
                  <a:lnTo>
                    <a:pt x="1109" y="34197"/>
                  </a:lnTo>
                  <a:lnTo>
                    <a:pt x="0" y="426782"/>
                  </a:lnTo>
                  <a:lnTo>
                    <a:pt x="58835" y="392595"/>
                  </a:lnTo>
                  <a:lnTo>
                    <a:pt x="59945" y="0"/>
                  </a:lnTo>
                  <a:close/>
                </a:path>
              </a:pathLst>
            </a:custGeom>
            <a:solidFill>
              <a:srgbClr val="E8DD6D"/>
            </a:solidFill>
          </p:spPr>
          <p:txBody>
            <a:bodyPr wrap="square" lIns="0" tIns="0" rIns="0" bIns="0" rtlCol="0"/>
            <a:lstStyle/>
            <a:p>
              <a:endParaRPr/>
            </a:p>
          </p:txBody>
        </p:sp>
        <p:sp>
          <p:nvSpPr>
            <p:cNvPr id="13" name="object 10">
              <a:extLst>
                <a:ext uri="{FF2B5EF4-FFF2-40B4-BE49-F238E27FC236}">
                  <a16:creationId xmlns:a16="http://schemas.microsoft.com/office/drawing/2014/main" id="{4A7EB6BF-BE0B-664E-92DC-35DEE5A787E1}"/>
                </a:ext>
              </a:extLst>
            </p:cNvPr>
            <p:cNvSpPr/>
            <p:nvPr/>
          </p:nvSpPr>
          <p:spPr>
            <a:xfrm>
              <a:off x="8931368" y="6347510"/>
              <a:ext cx="1337310" cy="772795"/>
            </a:xfrm>
            <a:custGeom>
              <a:avLst/>
              <a:gdLst/>
              <a:ahLst/>
              <a:cxnLst/>
              <a:rect l="l" t="t" r="r" b="b"/>
              <a:pathLst>
                <a:path w="1337309" h="772795">
                  <a:moveTo>
                    <a:pt x="58835" y="0"/>
                  </a:moveTo>
                  <a:lnTo>
                    <a:pt x="0" y="34187"/>
                  </a:lnTo>
                  <a:lnTo>
                    <a:pt x="1278369" y="772259"/>
                  </a:lnTo>
                  <a:lnTo>
                    <a:pt x="1337205" y="738061"/>
                  </a:lnTo>
                  <a:lnTo>
                    <a:pt x="58835" y="0"/>
                  </a:lnTo>
                  <a:close/>
                </a:path>
              </a:pathLst>
            </a:custGeom>
            <a:solidFill>
              <a:srgbClr val="F9ED72"/>
            </a:solidFill>
          </p:spPr>
          <p:txBody>
            <a:bodyPr wrap="square" lIns="0" tIns="0" rIns="0" bIns="0" rtlCol="0"/>
            <a:lstStyle/>
            <a:p>
              <a:endParaRPr/>
            </a:p>
          </p:txBody>
        </p:sp>
        <p:sp>
          <p:nvSpPr>
            <p:cNvPr id="14" name="object 11">
              <a:extLst>
                <a:ext uri="{FF2B5EF4-FFF2-40B4-BE49-F238E27FC236}">
                  <a16:creationId xmlns:a16="http://schemas.microsoft.com/office/drawing/2014/main" id="{0D9857F6-1921-60EC-D71A-E693B2F3ABD6}"/>
                </a:ext>
              </a:extLst>
            </p:cNvPr>
            <p:cNvSpPr/>
            <p:nvPr/>
          </p:nvSpPr>
          <p:spPr>
            <a:xfrm>
              <a:off x="9965630" y="7119769"/>
              <a:ext cx="244475" cy="534035"/>
            </a:xfrm>
            <a:custGeom>
              <a:avLst/>
              <a:gdLst/>
              <a:ahLst/>
              <a:cxnLst/>
              <a:rect l="l" t="t" r="r" b="b"/>
              <a:pathLst>
                <a:path w="244475" h="534034">
                  <a:moveTo>
                    <a:pt x="244107" y="0"/>
                  </a:moveTo>
                  <a:lnTo>
                    <a:pt x="1120" y="141210"/>
                  </a:lnTo>
                  <a:lnTo>
                    <a:pt x="0" y="533805"/>
                  </a:lnTo>
                  <a:lnTo>
                    <a:pt x="242997" y="392595"/>
                  </a:lnTo>
                  <a:lnTo>
                    <a:pt x="244107" y="0"/>
                  </a:lnTo>
                  <a:close/>
                </a:path>
              </a:pathLst>
            </a:custGeom>
            <a:solidFill>
              <a:srgbClr val="F2EFDB"/>
            </a:solidFill>
          </p:spPr>
          <p:txBody>
            <a:bodyPr wrap="square" lIns="0" tIns="0" rIns="0" bIns="0" rtlCol="0"/>
            <a:lstStyle/>
            <a:p>
              <a:endParaRPr/>
            </a:p>
          </p:txBody>
        </p:sp>
        <p:sp>
          <p:nvSpPr>
            <p:cNvPr id="15" name="object 12">
              <a:extLst>
                <a:ext uri="{FF2B5EF4-FFF2-40B4-BE49-F238E27FC236}">
                  <a16:creationId xmlns:a16="http://schemas.microsoft.com/office/drawing/2014/main" id="{A0B243C9-6E52-E286-5FFD-3DD69C894930}"/>
                </a:ext>
              </a:extLst>
            </p:cNvPr>
            <p:cNvSpPr/>
            <p:nvPr/>
          </p:nvSpPr>
          <p:spPr>
            <a:xfrm>
              <a:off x="8688377" y="6381708"/>
              <a:ext cx="1521460" cy="879475"/>
            </a:xfrm>
            <a:custGeom>
              <a:avLst/>
              <a:gdLst/>
              <a:ahLst/>
              <a:cxnLst/>
              <a:rect l="l" t="t" r="r" b="b"/>
              <a:pathLst>
                <a:path w="1521459" h="879475">
                  <a:moveTo>
                    <a:pt x="242987" y="0"/>
                  </a:moveTo>
                  <a:lnTo>
                    <a:pt x="0" y="141199"/>
                  </a:lnTo>
                  <a:lnTo>
                    <a:pt x="1278369" y="879271"/>
                  </a:lnTo>
                  <a:lnTo>
                    <a:pt x="1521356" y="738061"/>
                  </a:lnTo>
                  <a:lnTo>
                    <a:pt x="242987" y="0"/>
                  </a:lnTo>
                  <a:close/>
                </a:path>
              </a:pathLst>
            </a:custGeom>
            <a:solidFill>
              <a:srgbClr val="FFFCF2"/>
            </a:solidFill>
          </p:spPr>
          <p:txBody>
            <a:bodyPr wrap="square" lIns="0" tIns="0" rIns="0" bIns="0" rtlCol="0"/>
            <a:lstStyle/>
            <a:p>
              <a:endParaRPr/>
            </a:p>
          </p:txBody>
        </p:sp>
        <p:sp>
          <p:nvSpPr>
            <p:cNvPr id="16" name="object 13">
              <a:extLst>
                <a:ext uri="{FF2B5EF4-FFF2-40B4-BE49-F238E27FC236}">
                  <a16:creationId xmlns:a16="http://schemas.microsoft.com/office/drawing/2014/main" id="{6F2166C5-36D6-319A-3DBE-F1F7FDA98F20}"/>
                </a:ext>
              </a:extLst>
            </p:cNvPr>
            <p:cNvSpPr/>
            <p:nvPr/>
          </p:nvSpPr>
          <p:spPr>
            <a:xfrm>
              <a:off x="8629540" y="6522911"/>
              <a:ext cx="1337310" cy="772795"/>
            </a:xfrm>
            <a:custGeom>
              <a:avLst/>
              <a:gdLst/>
              <a:ahLst/>
              <a:cxnLst/>
              <a:rect l="l" t="t" r="r" b="b"/>
              <a:pathLst>
                <a:path w="1337309" h="772795">
                  <a:moveTo>
                    <a:pt x="58835" y="0"/>
                  </a:moveTo>
                  <a:lnTo>
                    <a:pt x="0" y="34197"/>
                  </a:lnTo>
                  <a:lnTo>
                    <a:pt x="103253" y="93808"/>
                  </a:lnTo>
                  <a:lnTo>
                    <a:pt x="1278369" y="772259"/>
                  </a:lnTo>
                  <a:lnTo>
                    <a:pt x="1337205" y="738071"/>
                  </a:lnTo>
                  <a:lnTo>
                    <a:pt x="58835" y="0"/>
                  </a:lnTo>
                  <a:close/>
                </a:path>
              </a:pathLst>
            </a:custGeom>
            <a:solidFill>
              <a:srgbClr val="F9ED72"/>
            </a:solidFill>
          </p:spPr>
          <p:txBody>
            <a:bodyPr wrap="square" lIns="0" tIns="0" rIns="0" bIns="0" rtlCol="0"/>
            <a:lstStyle/>
            <a:p>
              <a:endParaRPr/>
            </a:p>
          </p:txBody>
        </p:sp>
        <p:sp>
          <p:nvSpPr>
            <p:cNvPr id="17" name="object 14">
              <a:extLst>
                <a:ext uri="{FF2B5EF4-FFF2-40B4-BE49-F238E27FC236}">
                  <a16:creationId xmlns:a16="http://schemas.microsoft.com/office/drawing/2014/main" id="{D11BAB4D-273F-538B-F188-0CBAB241928B}"/>
                </a:ext>
              </a:extLst>
            </p:cNvPr>
            <p:cNvSpPr/>
            <p:nvPr/>
          </p:nvSpPr>
          <p:spPr>
            <a:xfrm>
              <a:off x="9906801" y="7260980"/>
              <a:ext cx="60325" cy="427355"/>
            </a:xfrm>
            <a:custGeom>
              <a:avLst/>
              <a:gdLst/>
              <a:ahLst/>
              <a:cxnLst/>
              <a:rect l="l" t="t" r="r" b="b"/>
              <a:pathLst>
                <a:path w="60325" h="427354">
                  <a:moveTo>
                    <a:pt x="59945" y="0"/>
                  </a:moveTo>
                  <a:lnTo>
                    <a:pt x="1109" y="34197"/>
                  </a:lnTo>
                  <a:lnTo>
                    <a:pt x="0" y="426782"/>
                  </a:lnTo>
                  <a:lnTo>
                    <a:pt x="58835" y="392595"/>
                  </a:lnTo>
                  <a:lnTo>
                    <a:pt x="59945" y="0"/>
                  </a:lnTo>
                  <a:close/>
                </a:path>
              </a:pathLst>
            </a:custGeom>
            <a:solidFill>
              <a:srgbClr val="E8DD6D"/>
            </a:solidFill>
          </p:spPr>
          <p:txBody>
            <a:bodyPr wrap="square" lIns="0" tIns="0" rIns="0" bIns="0" rtlCol="0"/>
            <a:lstStyle/>
            <a:p>
              <a:endParaRPr/>
            </a:p>
          </p:txBody>
        </p:sp>
        <p:sp>
          <p:nvSpPr>
            <p:cNvPr id="18" name="object 15">
              <a:extLst>
                <a:ext uri="{FF2B5EF4-FFF2-40B4-BE49-F238E27FC236}">
                  <a16:creationId xmlns:a16="http://schemas.microsoft.com/office/drawing/2014/main" id="{A78A16C5-FDC2-5122-C84A-002F08D626C9}"/>
                </a:ext>
              </a:extLst>
            </p:cNvPr>
            <p:cNvSpPr/>
            <p:nvPr/>
          </p:nvSpPr>
          <p:spPr>
            <a:xfrm>
              <a:off x="7805304" y="6687119"/>
              <a:ext cx="1879600" cy="1088390"/>
            </a:xfrm>
            <a:custGeom>
              <a:avLst/>
              <a:gdLst/>
              <a:ahLst/>
              <a:cxnLst/>
              <a:rect l="l" t="t" r="r" b="b"/>
              <a:pathLst>
                <a:path w="1879600" h="1088390">
                  <a:moveTo>
                    <a:pt x="991269" y="1056640"/>
                  </a:moveTo>
                  <a:lnTo>
                    <a:pt x="779119" y="1056640"/>
                  </a:lnTo>
                  <a:lnTo>
                    <a:pt x="828534" y="1061720"/>
                  </a:lnTo>
                  <a:lnTo>
                    <a:pt x="873481" y="1070610"/>
                  </a:lnTo>
                  <a:lnTo>
                    <a:pt x="890726" y="1074420"/>
                  </a:lnTo>
                  <a:lnTo>
                    <a:pt x="907026" y="1079500"/>
                  </a:lnTo>
                  <a:lnTo>
                    <a:pt x="922330" y="1084580"/>
                  </a:lnTo>
                  <a:lnTo>
                    <a:pt x="936589" y="1088390"/>
                  </a:lnTo>
                  <a:lnTo>
                    <a:pt x="991269" y="1056640"/>
                  </a:lnTo>
                  <a:close/>
                </a:path>
                <a:path w="1879600" h="1088390">
                  <a:moveTo>
                    <a:pt x="941426" y="0"/>
                  </a:moveTo>
                  <a:lnTo>
                    <a:pt x="11748" y="539750"/>
                  </a:lnTo>
                  <a:lnTo>
                    <a:pt x="15266" y="543560"/>
                  </a:lnTo>
                  <a:lnTo>
                    <a:pt x="18460" y="547370"/>
                  </a:lnTo>
                  <a:lnTo>
                    <a:pt x="23842" y="552450"/>
                  </a:lnTo>
                  <a:lnTo>
                    <a:pt x="24522" y="553720"/>
                  </a:lnTo>
                  <a:lnTo>
                    <a:pt x="27130" y="556260"/>
                  </a:lnTo>
                  <a:lnTo>
                    <a:pt x="29014" y="558800"/>
                  </a:lnTo>
                  <a:lnTo>
                    <a:pt x="31014" y="561340"/>
                  </a:lnTo>
                  <a:lnTo>
                    <a:pt x="31192" y="562610"/>
                  </a:lnTo>
                  <a:lnTo>
                    <a:pt x="31821" y="562610"/>
                  </a:lnTo>
                  <a:lnTo>
                    <a:pt x="32187" y="563880"/>
                  </a:lnTo>
                  <a:lnTo>
                    <a:pt x="37066" y="570230"/>
                  </a:lnTo>
                  <a:lnTo>
                    <a:pt x="53202" y="608330"/>
                  </a:lnTo>
                  <a:lnTo>
                    <a:pt x="53788" y="612140"/>
                  </a:lnTo>
                  <a:lnTo>
                    <a:pt x="54406" y="615950"/>
                  </a:lnTo>
                  <a:lnTo>
                    <a:pt x="54794" y="619760"/>
                  </a:lnTo>
                  <a:lnTo>
                    <a:pt x="54961" y="623570"/>
                  </a:lnTo>
                  <a:lnTo>
                    <a:pt x="55003" y="629920"/>
                  </a:lnTo>
                  <a:lnTo>
                    <a:pt x="54815" y="633730"/>
                  </a:lnTo>
                  <a:lnTo>
                    <a:pt x="54658" y="635000"/>
                  </a:lnTo>
                  <a:lnTo>
                    <a:pt x="54553" y="636270"/>
                  </a:lnTo>
                  <a:lnTo>
                    <a:pt x="53987" y="641350"/>
                  </a:lnTo>
                  <a:lnTo>
                    <a:pt x="53736" y="642620"/>
                  </a:lnTo>
                  <a:lnTo>
                    <a:pt x="52857" y="647700"/>
                  </a:lnTo>
                  <a:lnTo>
                    <a:pt x="52312" y="648970"/>
                  </a:lnTo>
                  <a:lnTo>
                    <a:pt x="51443" y="652780"/>
                  </a:lnTo>
                  <a:lnTo>
                    <a:pt x="49946" y="657860"/>
                  </a:lnTo>
                  <a:lnTo>
                    <a:pt x="48752" y="661670"/>
                  </a:lnTo>
                  <a:lnTo>
                    <a:pt x="47998" y="662940"/>
                  </a:lnTo>
                  <a:lnTo>
                    <a:pt x="46783" y="666750"/>
                  </a:lnTo>
                  <a:lnTo>
                    <a:pt x="45925" y="668020"/>
                  </a:lnTo>
                  <a:lnTo>
                    <a:pt x="44480" y="671830"/>
                  </a:lnTo>
                  <a:lnTo>
                    <a:pt x="44134" y="671830"/>
                  </a:lnTo>
                  <a:lnTo>
                    <a:pt x="43391" y="674370"/>
                  </a:lnTo>
                  <a:lnTo>
                    <a:pt x="42626" y="675640"/>
                  </a:lnTo>
                  <a:lnTo>
                    <a:pt x="41485" y="676910"/>
                  </a:lnTo>
                  <a:lnTo>
                    <a:pt x="40166" y="679450"/>
                  </a:lnTo>
                  <a:lnTo>
                    <a:pt x="39935" y="680720"/>
                  </a:lnTo>
                  <a:lnTo>
                    <a:pt x="37548" y="684530"/>
                  </a:lnTo>
                  <a:lnTo>
                    <a:pt x="36313" y="685800"/>
                  </a:lnTo>
                  <a:lnTo>
                    <a:pt x="33622" y="690880"/>
                  </a:lnTo>
                  <a:lnTo>
                    <a:pt x="32250" y="692150"/>
                  </a:lnTo>
                  <a:lnTo>
                    <a:pt x="28847" y="697230"/>
                  </a:lnTo>
                  <a:lnTo>
                    <a:pt x="26376" y="701040"/>
                  </a:lnTo>
                  <a:lnTo>
                    <a:pt x="23779" y="703580"/>
                  </a:lnTo>
                  <a:lnTo>
                    <a:pt x="19203" y="708660"/>
                  </a:lnTo>
                  <a:lnTo>
                    <a:pt x="17140" y="711200"/>
                  </a:lnTo>
                  <a:lnTo>
                    <a:pt x="10156" y="718820"/>
                  </a:lnTo>
                  <a:lnTo>
                    <a:pt x="0" y="728980"/>
                  </a:lnTo>
                  <a:lnTo>
                    <a:pt x="610986" y="1080770"/>
                  </a:lnTo>
                  <a:lnTo>
                    <a:pt x="669654" y="1065530"/>
                  </a:lnTo>
                  <a:lnTo>
                    <a:pt x="725929" y="1057910"/>
                  </a:lnTo>
                  <a:lnTo>
                    <a:pt x="779119" y="1056640"/>
                  </a:lnTo>
                  <a:lnTo>
                    <a:pt x="991269" y="1056640"/>
                  </a:lnTo>
                  <a:lnTo>
                    <a:pt x="1441838" y="795020"/>
                  </a:lnTo>
                  <a:lnTo>
                    <a:pt x="763481" y="795020"/>
                  </a:lnTo>
                  <a:lnTo>
                    <a:pt x="714472" y="792480"/>
                  </a:lnTo>
                  <a:lnTo>
                    <a:pt x="666892" y="784860"/>
                  </a:lnTo>
                  <a:lnTo>
                    <a:pt x="622200" y="770890"/>
                  </a:lnTo>
                  <a:lnTo>
                    <a:pt x="581856" y="751840"/>
                  </a:lnTo>
                  <a:lnTo>
                    <a:pt x="539549" y="720090"/>
                  </a:lnTo>
                  <a:lnTo>
                    <a:pt x="514326" y="683260"/>
                  </a:lnTo>
                  <a:lnTo>
                    <a:pt x="506198" y="645160"/>
                  </a:lnTo>
                  <a:lnTo>
                    <a:pt x="515179" y="607060"/>
                  </a:lnTo>
                  <a:lnTo>
                    <a:pt x="541281" y="571500"/>
                  </a:lnTo>
                  <a:lnTo>
                    <a:pt x="542088" y="570230"/>
                  </a:lnTo>
                  <a:lnTo>
                    <a:pt x="542967" y="570230"/>
                  </a:lnTo>
                  <a:lnTo>
                    <a:pt x="545606" y="567690"/>
                  </a:lnTo>
                  <a:lnTo>
                    <a:pt x="546067" y="566420"/>
                  </a:lnTo>
                  <a:lnTo>
                    <a:pt x="549344" y="563880"/>
                  </a:lnTo>
                  <a:lnTo>
                    <a:pt x="552224" y="561340"/>
                  </a:lnTo>
                  <a:lnTo>
                    <a:pt x="555302" y="558800"/>
                  </a:lnTo>
                  <a:lnTo>
                    <a:pt x="561162" y="554990"/>
                  </a:lnTo>
                  <a:lnTo>
                    <a:pt x="567355" y="549910"/>
                  </a:lnTo>
                  <a:lnTo>
                    <a:pt x="610345" y="527050"/>
                  </a:lnTo>
                  <a:lnTo>
                    <a:pt x="677013" y="506730"/>
                  </a:lnTo>
                  <a:lnTo>
                    <a:pt x="712836" y="501650"/>
                  </a:lnTo>
                  <a:lnTo>
                    <a:pt x="713496" y="500380"/>
                  </a:lnTo>
                  <a:lnTo>
                    <a:pt x="722794" y="500380"/>
                  </a:lnTo>
                  <a:lnTo>
                    <a:pt x="730899" y="499110"/>
                  </a:lnTo>
                  <a:lnTo>
                    <a:pt x="756385" y="499110"/>
                  </a:lnTo>
                  <a:lnTo>
                    <a:pt x="761086" y="497840"/>
                  </a:lnTo>
                  <a:lnTo>
                    <a:pt x="1355813" y="497840"/>
                  </a:lnTo>
                  <a:lnTo>
                    <a:pt x="1338470" y="492760"/>
                  </a:lnTo>
                  <a:lnTo>
                    <a:pt x="1291978" y="476250"/>
                  </a:lnTo>
                  <a:lnTo>
                    <a:pt x="1246892" y="458470"/>
                  </a:lnTo>
                  <a:lnTo>
                    <a:pt x="1203412" y="436880"/>
                  </a:lnTo>
                  <a:lnTo>
                    <a:pt x="1161744" y="415290"/>
                  </a:lnTo>
                  <a:lnTo>
                    <a:pt x="1108335" y="381000"/>
                  </a:lnTo>
                  <a:lnTo>
                    <a:pt x="1061624" y="345440"/>
                  </a:lnTo>
                  <a:lnTo>
                    <a:pt x="1021639" y="307340"/>
                  </a:lnTo>
                  <a:lnTo>
                    <a:pt x="988407" y="269240"/>
                  </a:lnTo>
                  <a:lnTo>
                    <a:pt x="961955" y="228600"/>
                  </a:lnTo>
                  <a:lnTo>
                    <a:pt x="942310" y="189230"/>
                  </a:lnTo>
                  <a:lnTo>
                    <a:pt x="929500" y="147320"/>
                  </a:lnTo>
                  <a:lnTo>
                    <a:pt x="923553" y="106680"/>
                  </a:lnTo>
                  <a:lnTo>
                    <a:pt x="923249" y="101600"/>
                  </a:lnTo>
                  <a:lnTo>
                    <a:pt x="923354" y="81280"/>
                  </a:lnTo>
                  <a:lnTo>
                    <a:pt x="928243" y="43180"/>
                  </a:lnTo>
                  <a:lnTo>
                    <a:pt x="935085" y="17780"/>
                  </a:lnTo>
                  <a:lnTo>
                    <a:pt x="938233" y="7620"/>
                  </a:lnTo>
                  <a:lnTo>
                    <a:pt x="939615" y="5080"/>
                  </a:lnTo>
                  <a:lnTo>
                    <a:pt x="940453" y="2540"/>
                  </a:lnTo>
                  <a:lnTo>
                    <a:pt x="941426" y="0"/>
                  </a:lnTo>
                  <a:close/>
                </a:path>
                <a:path w="1879600" h="1088390">
                  <a:moveTo>
                    <a:pt x="1355813" y="497840"/>
                  </a:moveTo>
                  <a:lnTo>
                    <a:pt x="761086" y="497840"/>
                  </a:lnTo>
                  <a:lnTo>
                    <a:pt x="769421" y="499110"/>
                  </a:lnTo>
                  <a:lnTo>
                    <a:pt x="794572" y="499110"/>
                  </a:lnTo>
                  <a:lnTo>
                    <a:pt x="802719" y="500380"/>
                  </a:lnTo>
                  <a:lnTo>
                    <a:pt x="812907" y="501650"/>
                  </a:lnTo>
                  <a:lnTo>
                    <a:pt x="819095" y="501650"/>
                  </a:lnTo>
                  <a:lnTo>
                    <a:pt x="821095" y="502920"/>
                  </a:lnTo>
                  <a:lnTo>
                    <a:pt x="826749" y="502920"/>
                  </a:lnTo>
                  <a:lnTo>
                    <a:pt x="833115" y="504190"/>
                  </a:lnTo>
                  <a:lnTo>
                    <a:pt x="837639" y="505460"/>
                  </a:lnTo>
                  <a:lnTo>
                    <a:pt x="844288" y="506730"/>
                  </a:lnTo>
                  <a:lnTo>
                    <a:pt x="849953" y="508000"/>
                  </a:lnTo>
                  <a:lnTo>
                    <a:pt x="851366" y="508000"/>
                  </a:lnTo>
                  <a:lnTo>
                    <a:pt x="858151" y="509270"/>
                  </a:lnTo>
                  <a:lnTo>
                    <a:pt x="863439" y="510540"/>
                  </a:lnTo>
                  <a:lnTo>
                    <a:pt x="870905" y="513080"/>
                  </a:lnTo>
                  <a:lnTo>
                    <a:pt x="873114" y="513080"/>
                  </a:lnTo>
                  <a:lnTo>
                    <a:pt x="876486" y="514350"/>
                  </a:lnTo>
                  <a:lnTo>
                    <a:pt x="877711" y="514350"/>
                  </a:lnTo>
                  <a:lnTo>
                    <a:pt x="880706" y="515620"/>
                  </a:lnTo>
                  <a:lnTo>
                    <a:pt x="889564" y="518160"/>
                  </a:lnTo>
                  <a:lnTo>
                    <a:pt x="894768" y="519430"/>
                  </a:lnTo>
                  <a:lnTo>
                    <a:pt x="901365" y="521970"/>
                  </a:lnTo>
                  <a:lnTo>
                    <a:pt x="902873" y="523240"/>
                  </a:lnTo>
                  <a:lnTo>
                    <a:pt x="905050" y="523240"/>
                  </a:lnTo>
                  <a:lnTo>
                    <a:pt x="905710" y="524510"/>
                  </a:lnTo>
                  <a:lnTo>
                    <a:pt x="910349" y="525780"/>
                  </a:lnTo>
                  <a:lnTo>
                    <a:pt x="920170" y="529590"/>
                  </a:lnTo>
                  <a:lnTo>
                    <a:pt x="922432" y="530860"/>
                  </a:lnTo>
                  <a:lnTo>
                    <a:pt x="931039" y="534670"/>
                  </a:lnTo>
                  <a:lnTo>
                    <a:pt x="937332" y="538480"/>
                  </a:lnTo>
                  <a:lnTo>
                    <a:pt x="943374" y="542290"/>
                  </a:lnTo>
                  <a:lnTo>
                    <a:pt x="951214" y="546100"/>
                  </a:lnTo>
                  <a:lnTo>
                    <a:pt x="986127" y="574040"/>
                  </a:lnTo>
                  <a:lnTo>
                    <a:pt x="1011746" y="612140"/>
                  </a:lnTo>
                  <a:lnTo>
                    <a:pt x="1019099" y="646430"/>
                  </a:lnTo>
                  <a:lnTo>
                    <a:pt x="1014570" y="675640"/>
                  </a:lnTo>
                  <a:lnTo>
                    <a:pt x="977333" y="728980"/>
                  </a:lnTo>
                  <a:lnTo>
                    <a:pt x="944620" y="751840"/>
                  </a:lnTo>
                  <a:lnTo>
                    <a:pt x="904489" y="770890"/>
                  </a:lnTo>
                  <a:lnTo>
                    <a:pt x="859949" y="784860"/>
                  </a:lnTo>
                  <a:lnTo>
                    <a:pt x="812460" y="792480"/>
                  </a:lnTo>
                  <a:lnTo>
                    <a:pt x="763481" y="795020"/>
                  </a:lnTo>
                  <a:lnTo>
                    <a:pt x="1441838" y="795020"/>
                  </a:lnTo>
                  <a:lnTo>
                    <a:pt x="1450587" y="789940"/>
                  </a:lnTo>
                  <a:lnTo>
                    <a:pt x="1381350" y="789940"/>
                  </a:lnTo>
                  <a:lnTo>
                    <a:pt x="1377424" y="788670"/>
                  </a:lnTo>
                  <a:lnTo>
                    <a:pt x="1372104" y="788670"/>
                  </a:lnTo>
                  <a:lnTo>
                    <a:pt x="1370764" y="787400"/>
                  </a:lnTo>
                  <a:lnTo>
                    <a:pt x="1368712" y="787400"/>
                  </a:lnTo>
                  <a:lnTo>
                    <a:pt x="1367193" y="786130"/>
                  </a:lnTo>
                  <a:lnTo>
                    <a:pt x="1365738" y="786130"/>
                  </a:lnTo>
                  <a:lnTo>
                    <a:pt x="1362838" y="783590"/>
                  </a:lnTo>
                  <a:lnTo>
                    <a:pt x="1361581" y="783590"/>
                  </a:lnTo>
                  <a:lnTo>
                    <a:pt x="1360293" y="782320"/>
                  </a:lnTo>
                  <a:lnTo>
                    <a:pt x="1358314" y="779780"/>
                  </a:lnTo>
                  <a:lnTo>
                    <a:pt x="1357518" y="778510"/>
                  </a:lnTo>
                  <a:lnTo>
                    <a:pt x="1356806" y="777240"/>
                  </a:lnTo>
                  <a:lnTo>
                    <a:pt x="1356398" y="777240"/>
                  </a:lnTo>
                  <a:lnTo>
                    <a:pt x="1356021" y="775970"/>
                  </a:lnTo>
                  <a:lnTo>
                    <a:pt x="1356032" y="774700"/>
                  </a:lnTo>
                  <a:lnTo>
                    <a:pt x="1355822" y="774700"/>
                  </a:lnTo>
                  <a:lnTo>
                    <a:pt x="1355634" y="773430"/>
                  </a:lnTo>
                  <a:lnTo>
                    <a:pt x="1355581" y="768350"/>
                  </a:lnTo>
                  <a:lnTo>
                    <a:pt x="1358387" y="764540"/>
                  </a:lnTo>
                  <a:lnTo>
                    <a:pt x="1723329" y="552450"/>
                  </a:lnTo>
                  <a:lnTo>
                    <a:pt x="1693940" y="552450"/>
                  </a:lnTo>
                  <a:lnTo>
                    <a:pt x="1684367" y="551180"/>
                  </a:lnTo>
                  <a:lnTo>
                    <a:pt x="1657387" y="551180"/>
                  </a:lnTo>
                  <a:lnTo>
                    <a:pt x="1649740" y="549910"/>
                  </a:lnTo>
                  <a:lnTo>
                    <a:pt x="1640923" y="549910"/>
                  </a:lnTo>
                  <a:lnTo>
                    <a:pt x="1628704" y="548640"/>
                  </a:lnTo>
                  <a:lnTo>
                    <a:pt x="1620893" y="548640"/>
                  </a:lnTo>
                  <a:lnTo>
                    <a:pt x="1607270" y="547370"/>
                  </a:lnTo>
                  <a:lnTo>
                    <a:pt x="1601448" y="546100"/>
                  </a:lnTo>
                  <a:lnTo>
                    <a:pt x="1589124" y="544830"/>
                  </a:lnTo>
                  <a:lnTo>
                    <a:pt x="1582621" y="544830"/>
                  </a:lnTo>
                  <a:lnTo>
                    <a:pt x="1570308" y="543560"/>
                  </a:lnTo>
                  <a:lnTo>
                    <a:pt x="1564517" y="542290"/>
                  </a:lnTo>
                  <a:lnTo>
                    <a:pt x="1552235" y="541020"/>
                  </a:lnTo>
                  <a:lnTo>
                    <a:pt x="1545764" y="539750"/>
                  </a:lnTo>
                  <a:lnTo>
                    <a:pt x="1539314" y="539750"/>
                  </a:lnTo>
                  <a:lnTo>
                    <a:pt x="1525943" y="537210"/>
                  </a:lnTo>
                  <a:lnTo>
                    <a:pt x="1510676" y="534670"/>
                  </a:lnTo>
                  <a:lnTo>
                    <a:pt x="1508749" y="534670"/>
                  </a:lnTo>
                  <a:lnTo>
                    <a:pt x="1502907" y="533400"/>
                  </a:lnTo>
                  <a:lnTo>
                    <a:pt x="1499011" y="533400"/>
                  </a:lnTo>
                  <a:lnTo>
                    <a:pt x="1487351" y="530860"/>
                  </a:lnTo>
                  <a:lnTo>
                    <a:pt x="1471882" y="528320"/>
                  </a:lnTo>
                  <a:lnTo>
                    <a:pt x="1463316" y="525780"/>
                  </a:lnTo>
                  <a:lnTo>
                    <a:pt x="1462479" y="525780"/>
                  </a:lnTo>
                  <a:lnTo>
                    <a:pt x="1454903" y="524510"/>
                  </a:lnTo>
                  <a:lnTo>
                    <a:pt x="1448209" y="523240"/>
                  </a:lnTo>
                  <a:lnTo>
                    <a:pt x="1441528" y="520700"/>
                  </a:lnTo>
                  <a:lnTo>
                    <a:pt x="1434856" y="519430"/>
                  </a:lnTo>
                  <a:lnTo>
                    <a:pt x="1386164" y="506730"/>
                  </a:lnTo>
                  <a:lnTo>
                    <a:pt x="1355813" y="497840"/>
                  </a:lnTo>
                  <a:close/>
                </a:path>
                <a:path w="1879600" h="1088390">
                  <a:moveTo>
                    <a:pt x="1879283" y="541020"/>
                  </a:moveTo>
                  <a:lnTo>
                    <a:pt x="1864737" y="543560"/>
                  </a:lnTo>
                  <a:lnTo>
                    <a:pt x="1857436" y="543560"/>
                  </a:lnTo>
                  <a:lnTo>
                    <a:pt x="1850121" y="544830"/>
                  </a:lnTo>
                  <a:lnTo>
                    <a:pt x="1831308" y="547370"/>
                  </a:lnTo>
                  <a:lnTo>
                    <a:pt x="1821862" y="547370"/>
                  </a:lnTo>
                  <a:lnTo>
                    <a:pt x="1812384" y="548640"/>
                  </a:lnTo>
                  <a:lnTo>
                    <a:pt x="1399905" y="788670"/>
                  </a:lnTo>
                  <a:lnTo>
                    <a:pt x="1392439" y="789940"/>
                  </a:lnTo>
                  <a:lnTo>
                    <a:pt x="1450587" y="789940"/>
                  </a:lnTo>
                  <a:lnTo>
                    <a:pt x="1879283" y="541020"/>
                  </a:lnTo>
                  <a:close/>
                </a:path>
              </a:pathLst>
            </a:custGeom>
            <a:solidFill>
              <a:srgbClr val="BCE58C"/>
            </a:solidFill>
          </p:spPr>
          <p:txBody>
            <a:bodyPr wrap="square" lIns="0" tIns="0" rIns="0" bIns="0" rtlCol="0"/>
            <a:lstStyle/>
            <a:p>
              <a:endParaRPr/>
            </a:p>
          </p:txBody>
        </p:sp>
        <p:sp>
          <p:nvSpPr>
            <p:cNvPr id="19" name="object 16">
              <a:extLst>
                <a:ext uri="{FF2B5EF4-FFF2-40B4-BE49-F238E27FC236}">
                  <a16:creationId xmlns:a16="http://schemas.microsoft.com/office/drawing/2014/main" id="{4A7028A1-0F7E-B2F4-1A65-4A616CB33FD2}"/>
                </a:ext>
              </a:extLst>
            </p:cNvPr>
            <p:cNvSpPr/>
            <p:nvPr/>
          </p:nvSpPr>
          <p:spPr>
            <a:xfrm>
              <a:off x="7514785" y="6616724"/>
              <a:ext cx="2289810" cy="1327150"/>
            </a:xfrm>
            <a:custGeom>
              <a:avLst/>
              <a:gdLst/>
              <a:ahLst/>
              <a:cxnLst/>
              <a:rect l="l" t="t" r="r" b="b"/>
              <a:pathLst>
                <a:path w="2289809" h="1327150">
                  <a:moveTo>
                    <a:pt x="1218004" y="0"/>
                  </a:moveTo>
                  <a:lnTo>
                    <a:pt x="0" y="707821"/>
                  </a:lnTo>
                  <a:lnTo>
                    <a:pt x="1071737" y="1326587"/>
                  </a:lnTo>
                  <a:lnTo>
                    <a:pt x="1360522" y="1158781"/>
                  </a:lnTo>
                  <a:lnTo>
                    <a:pt x="1227103" y="1158781"/>
                  </a:lnTo>
                  <a:lnTo>
                    <a:pt x="1212845" y="1153737"/>
                  </a:lnTo>
                  <a:lnTo>
                    <a:pt x="1204785" y="1151148"/>
                  </a:lnTo>
                  <a:lnTo>
                    <a:pt x="901501" y="1151148"/>
                  </a:lnTo>
                  <a:lnTo>
                    <a:pt x="290514" y="798394"/>
                  </a:lnTo>
                  <a:lnTo>
                    <a:pt x="316890" y="770301"/>
                  </a:lnTo>
                  <a:lnTo>
                    <a:pt x="319634" y="766594"/>
                  </a:lnTo>
                  <a:lnTo>
                    <a:pt x="320220" y="765819"/>
                  </a:lnTo>
                  <a:lnTo>
                    <a:pt x="331644" y="747851"/>
                  </a:lnTo>
                  <a:lnTo>
                    <a:pt x="332010" y="747223"/>
                  </a:lnTo>
                  <a:lnTo>
                    <a:pt x="341413" y="724522"/>
                  </a:lnTo>
                  <a:lnTo>
                    <a:pt x="341581" y="724061"/>
                  </a:lnTo>
                  <a:lnTo>
                    <a:pt x="341968" y="722700"/>
                  </a:lnTo>
                  <a:lnTo>
                    <a:pt x="342617" y="720082"/>
                  </a:lnTo>
                  <a:lnTo>
                    <a:pt x="342837" y="719276"/>
                  </a:lnTo>
                  <a:lnTo>
                    <a:pt x="343371" y="716941"/>
                  </a:lnTo>
                  <a:lnTo>
                    <a:pt x="343675" y="715496"/>
                  </a:lnTo>
                  <a:lnTo>
                    <a:pt x="344104" y="713056"/>
                  </a:lnTo>
                  <a:lnTo>
                    <a:pt x="344251" y="712355"/>
                  </a:lnTo>
                  <a:lnTo>
                    <a:pt x="344513" y="710742"/>
                  </a:lnTo>
                  <a:lnTo>
                    <a:pt x="345078" y="705947"/>
                  </a:lnTo>
                  <a:lnTo>
                    <a:pt x="345172" y="705360"/>
                  </a:lnTo>
                  <a:lnTo>
                    <a:pt x="345329" y="703203"/>
                  </a:lnTo>
                  <a:lnTo>
                    <a:pt x="345455" y="700250"/>
                  </a:lnTo>
                  <a:lnTo>
                    <a:pt x="345476" y="692848"/>
                  </a:lnTo>
                  <a:lnTo>
                    <a:pt x="345319" y="689560"/>
                  </a:lnTo>
                  <a:lnTo>
                    <a:pt x="331403" y="646105"/>
                  </a:lnTo>
                  <a:lnTo>
                    <a:pt x="322702" y="633216"/>
                  </a:lnTo>
                  <a:lnTo>
                    <a:pt x="322346" y="632671"/>
                  </a:lnTo>
                  <a:lnTo>
                    <a:pt x="321717" y="631823"/>
                  </a:lnTo>
                  <a:lnTo>
                    <a:pt x="321529" y="631530"/>
                  </a:lnTo>
                  <a:lnTo>
                    <a:pt x="319529" y="628891"/>
                  </a:lnTo>
                  <a:lnTo>
                    <a:pt x="317644" y="626525"/>
                  </a:lnTo>
                  <a:lnTo>
                    <a:pt x="315047" y="623436"/>
                  </a:lnTo>
                  <a:lnTo>
                    <a:pt x="314356" y="622714"/>
                  </a:lnTo>
                  <a:lnTo>
                    <a:pt x="308985" y="616672"/>
                  </a:lnTo>
                  <a:lnTo>
                    <a:pt x="305737" y="613206"/>
                  </a:lnTo>
                  <a:lnTo>
                    <a:pt x="302263" y="609824"/>
                  </a:lnTo>
                  <a:lnTo>
                    <a:pt x="1231952" y="69547"/>
                  </a:lnTo>
                  <a:lnTo>
                    <a:pt x="1338465" y="69547"/>
                  </a:lnTo>
                  <a:lnTo>
                    <a:pt x="1218004" y="0"/>
                  </a:lnTo>
                  <a:close/>
                </a:path>
                <a:path w="2289809" h="1327150">
                  <a:moveTo>
                    <a:pt x="2276220" y="610955"/>
                  </a:moveTo>
                  <a:lnTo>
                    <a:pt x="2169797" y="610955"/>
                  </a:lnTo>
                  <a:lnTo>
                    <a:pt x="1227103" y="1158781"/>
                  </a:lnTo>
                  <a:lnTo>
                    <a:pt x="1360522" y="1158781"/>
                  </a:lnTo>
                  <a:lnTo>
                    <a:pt x="2289804" y="618797"/>
                  </a:lnTo>
                  <a:lnTo>
                    <a:pt x="2276220" y="610955"/>
                  </a:lnTo>
                  <a:close/>
                </a:path>
                <a:path w="2289809" h="1327150">
                  <a:moveTo>
                    <a:pt x="1069641" y="1126815"/>
                  </a:moveTo>
                  <a:lnTo>
                    <a:pt x="1016447" y="1127668"/>
                  </a:lnTo>
                  <a:lnTo>
                    <a:pt x="960170" y="1135305"/>
                  </a:lnTo>
                  <a:lnTo>
                    <a:pt x="901501" y="1151148"/>
                  </a:lnTo>
                  <a:lnTo>
                    <a:pt x="1204785" y="1151148"/>
                  </a:lnTo>
                  <a:lnTo>
                    <a:pt x="1164006" y="1139787"/>
                  </a:lnTo>
                  <a:lnTo>
                    <a:pt x="1119058" y="1131328"/>
                  </a:lnTo>
                  <a:lnTo>
                    <a:pt x="1069641" y="1126815"/>
                  </a:lnTo>
                  <a:close/>
                </a:path>
                <a:path w="2289809" h="1327150">
                  <a:moveTo>
                    <a:pt x="2096593" y="621855"/>
                  </a:moveTo>
                  <a:lnTo>
                    <a:pt x="2013845" y="621861"/>
                  </a:lnTo>
                  <a:lnTo>
                    <a:pt x="1648913" y="833932"/>
                  </a:lnTo>
                  <a:lnTo>
                    <a:pt x="1646096" y="838278"/>
                  </a:lnTo>
                  <a:lnTo>
                    <a:pt x="1646148" y="843220"/>
                  </a:lnTo>
                  <a:lnTo>
                    <a:pt x="1646337" y="843817"/>
                  </a:lnTo>
                  <a:lnTo>
                    <a:pt x="1646546" y="844885"/>
                  </a:lnTo>
                  <a:lnTo>
                    <a:pt x="1646546" y="845356"/>
                  </a:lnTo>
                  <a:lnTo>
                    <a:pt x="1646913" y="846455"/>
                  </a:lnTo>
                  <a:lnTo>
                    <a:pt x="1647321" y="847073"/>
                  </a:lnTo>
                  <a:lnTo>
                    <a:pt x="1647897" y="848131"/>
                  </a:lnTo>
                  <a:lnTo>
                    <a:pt x="1648033" y="848560"/>
                  </a:lnTo>
                  <a:lnTo>
                    <a:pt x="1648797" y="849649"/>
                  </a:lnTo>
                  <a:lnTo>
                    <a:pt x="1649478" y="850288"/>
                  </a:lnTo>
                  <a:lnTo>
                    <a:pt x="1650253" y="851084"/>
                  </a:lnTo>
                  <a:lnTo>
                    <a:pt x="1650368" y="851241"/>
                  </a:lnTo>
                  <a:lnTo>
                    <a:pt x="1650703" y="851555"/>
                  </a:lnTo>
                  <a:lnTo>
                    <a:pt x="1650818" y="851754"/>
                  </a:lnTo>
                  <a:lnTo>
                    <a:pt x="1659729" y="856853"/>
                  </a:lnTo>
                  <a:lnTo>
                    <a:pt x="1661268" y="857418"/>
                  </a:lnTo>
                  <a:lnTo>
                    <a:pt x="1675111" y="859534"/>
                  </a:lnTo>
                  <a:lnTo>
                    <a:pt x="1675352" y="859554"/>
                  </a:lnTo>
                  <a:lnTo>
                    <a:pt x="1682953" y="859554"/>
                  </a:lnTo>
                  <a:lnTo>
                    <a:pt x="1690419" y="857900"/>
                  </a:lnTo>
                  <a:lnTo>
                    <a:pt x="2096593" y="621855"/>
                  </a:lnTo>
                  <a:close/>
                </a:path>
                <a:path w="2289809" h="1327150">
                  <a:moveTo>
                    <a:pt x="1338465" y="69547"/>
                  </a:moveTo>
                  <a:lnTo>
                    <a:pt x="1231952" y="69547"/>
                  </a:lnTo>
                  <a:lnTo>
                    <a:pt x="1230978" y="71934"/>
                  </a:lnTo>
                  <a:lnTo>
                    <a:pt x="1230130" y="74343"/>
                  </a:lnTo>
                  <a:lnTo>
                    <a:pt x="1228517" y="78667"/>
                  </a:lnTo>
                  <a:lnTo>
                    <a:pt x="1217889" y="117190"/>
                  </a:lnTo>
                  <a:lnTo>
                    <a:pt x="1213764" y="171691"/>
                  </a:lnTo>
                  <a:lnTo>
                    <a:pt x="1214067" y="176633"/>
                  </a:lnTo>
                  <a:lnTo>
                    <a:pt x="1220015" y="217574"/>
                  </a:lnTo>
                  <a:lnTo>
                    <a:pt x="1232828" y="258460"/>
                  </a:lnTo>
                  <a:lnTo>
                    <a:pt x="1252474" y="298966"/>
                  </a:lnTo>
                  <a:lnTo>
                    <a:pt x="1278926" y="338774"/>
                  </a:lnTo>
                  <a:lnTo>
                    <a:pt x="1312157" y="377567"/>
                  </a:lnTo>
                  <a:lnTo>
                    <a:pt x="1352141" y="415030"/>
                  </a:lnTo>
                  <a:lnTo>
                    <a:pt x="1398850" y="450846"/>
                  </a:lnTo>
                  <a:lnTo>
                    <a:pt x="1452259" y="484697"/>
                  </a:lnTo>
                  <a:lnTo>
                    <a:pt x="1493927" y="507189"/>
                  </a:lnTo>
                  <a:lnTo>
                    <a:pt x="1537407" y="527673"/>
                  </a:lnTo>
                  <a:lnTo>
                    <a:pt x="1582495" y="546149"/>
                  </a:lnTo>
                  <a:lnTo>
                    <a:pt x="1628988" y="562617"/>
                  </a:lnTo>
                  <a:lnTo>
                    <a:pt x="1676685" y="577078"/>
                  </a:lnTo>
                  <a:lnTo>
                    <a:pt x="1725382" y="589531"/>
                  </a:lnTo>
                  <a:lnTo>
                    <a:pt x="1752878" y="595636"/>
                  </a:lnTo>
                  <a:lnTo>
                    <a:pt x="1753789" y="595866"/>
                  </a:lnTo>
                  <a:lnTo>
                    <a:pt x="1770139" y="599107"/>
                  </a:lnTo>
                  <a:lnTo>
                    <a:pt x="1799285" y="604337"/>
                  </a:lnTo>
                  <a:lnTo>
                    <a:pt x="1801233" y="604620"/>
                  </a:lnTo>
                  <a:lnTo>
                    <a:pt x="1823142" y="608153"/>
                  </a:lnTo>
                  <a:lnTo>
                    <a:pt x="1836341" y="610075"/>
                  </a:lnTo>
                  <a:lnTo>
                    <a:pt x="1842896" y="610840"/>
                  </a:lnTo>
                  <a:lnTo>
                    <a:pt x="1855168" y="612400"/>
                  </a:lnTo>
                  <a:lnTo>
                    <a:pt x="1860885" y="613206"/>
                  </a:lnTo>
                  <a:lnTo>
                    <a:pt x="1873209" y="614599"/>
                  </a:lnTo>
                  <a:lnTo>
                    <a:pt x="1892141" y="616368"/>
                  </a:lnTo>
                  <a:lnTo>
                    <a:pt x="1897858" y="617007"/>
                  </a:lnTo>
                  <a:lnTo>
                    <a:pt x="1911522" y="618138"/>
                  </a:lnTo>
                  <a:lnTo>
                    <a:pt x="1931689" y="619405"/>
                  </a:lnTo>
                  <a:lnTo>
                    <a:pt x="1935961" y="619771"/>
                  </a:lnTo>
                  <a:lnTo>
                    <a:pt x="1948133" y="620400"/>
                  </a:lnTo>
                  <a:lnTo>
                    <a:pt x="1973489" y="621321"/>
                  </a:lnTo>
                  <a:lnTo>
                    <a:pt x="1975196" y="621426"/>
                  </a:lnTo>
                  <a:lnTo>
                    <a:pt x="1986156" y="621668"/>
                  </a:lnTo>
                  <a:lnTo>
                    <a:pt x="2004631" y="621861"/>
                  </a:lnTo>
                  <a:lnTo>
                    <a:pt x="2096593" y="621855"/>
                  </a:lnTo>
                  <a:lnTo>
                    <a:pt x="2102899" y="618190"/>
                  </a:lnTo>
                  <a:lnTo>
                    <a:pt x="2121830" y="616521"/>
                  </a:lnTo>
                  <a:lnTo>
                    <a:pt x="2147955" y="613714"/>
                  </a:lnTo>
                  <a:lnTo>
                    <a:pt x="2162537" y="611928"/>
                  </a:lnTo>
                  <a:lnTo>
                    <a:pt x="2169797" y="610955"/>
                  </a:lnTo>
                  <a:lnTo>
                    <a:pt x="2276220" y="610955"/>
                  </a:lnTo>
                  <a:lnTo>
                    <a:pt x="1338465" y="69547"/>
                  </a:lnTo>
                  <a:close/>
                </a:path>
              </a:pathLst>
            </a:custGeom>
            <a:solidFill>
              <a:srgbClr val="47913D"/>
            </a:solidFill>
          </p:spPr>
          <p:txBody>
            <a:bodyPr wrap="square" lIns="0" tIns="0" rIns="0" bIns="0" rtlCol="0"/>
            <a:lstStyle/>
            <a:p>
              <a:endParaRPr/>
            </a:p>
          </p:txBody>
        </p:sp>
        <p:sp>
          <p:nvSpPr>
            <p:cNvPr id="20" name="object 17">
              <a:extLst>
                <a:ext uri="{FF2B5EF4-FFF2-40B4-BE49-F238E27FC236}">
                  <a16:creationId xmlns:a16="http://schemas.microsoft.com/office/drawing/2014/main" id="{18A7FF85-8DC1-FE7C-0348-A05A27A0B3DC}"/>
                </a:ext>
              </a:extLst>
            </p:cNvPr>
            <p:cNvSpPr/>
            <p:nvPr/>
          </p:nvSpPr>
          <p:spPr>
            <a:xfrm>
              <a:off x="7308890" y="6557106"/>
              <a:ext cx="2599055" cy="1505585"/>
            </a:xfrm>
            <a:custGeom>
              <a:avLst/>
              <a:gdLst/>
              <a:ahLst/>
              <a:cxnLst/>
              <a:rect l="l" t="t" r="r" b="b"/>
              <a:pathLst>
                <a:path w="2599054" h="1505584">
                  <a:moveTo>
                    <a:pt x="1320650" y="0"/>
                  </a:moveTo>
                  <a:lnTo>
                    <a:pt x="0" y="767474"/>
                  </a:lnTo>
                  <a:lnTo>
                    <a:pt x="1278369" y="1505545"/>
                  </a:lnTo>
                  <a:lnTo>
                    <a:pt x="1483721" y="1386209"/>
                  </a:lnTo>
                  <a:lnTo>
                    <a:pt x="1277636" y="1386209"/>
                  </a:lnTo>
                  <a:lnTo>
                    <a:pt x="205899" y="767442"/>
                  </a:lnTo>
                  <a:lnTo>
                    <a:pt x="1423904" y="59610"/>
                  </a:lnTo>
                  <a:lnTo>
                    <a:pt x="1320650" y="0"/>
                  </a:lnTo>
                  <a:close/>
                </a:path>
                <a:path w="2599054" h="1505584">
                  <a:moveTo>
                    <a:pt x="2495704" y="678419"/>
                  </a:moveTo>
                  <a:lnTo>
                    <a:pt x="1277636" y="1386209"/>
                  </a:lnTo>
                  <a:lnTo>
                    <a:pt x="1483721" y="1386209"/>
                  </a:lnTo>
                  <a:lnTo>
                    <a:pt x="2599020" y="738071"/>
                  </a:lnTo>
                  <a:lnTo>
                    <a:pt x="2495704" y="678419"/>
                  </a:lnTo>
                  <a:close/>
                </a:path>
              </a:pathLst>
            </a:custGeom>
            <a:solidFill>
              <a:srgbClr val="BCE58C"/>
            </a:solidFill>
          </p:spPr>
          <p:txBody>
            <a:bodyPr wrap="square" lIns="0" tIns="0" rIns="0" bIns="0" rtlCol="0"/>
            <a:lstStyle/>
            <a:p>
              <a:endParaRPr/>
            </a:p>
          </p:txBody>
        </p:sp>
        <p:sp>
          <p:nvSpPr>
            <p:cNvPr id="21" name="object 18">
              <a:extLst>
                <a:ext uri="{FF2B5EF4-FFF2-40B4-BE49-F238E27FC236}">
                  <a16:creationId xmlns:a16="http://schemas.microsoft.com/office/drawing/2014/main" id="{E9F148D2-DAE9-9861-FC26-439EEB42E44F}"/>
                </a:ext>
              </a:extLst>
            </p:cNvPr>
            <p:cNvSpPr/>
            <p:nvPr/>
          </p:nvSpPr>
          <p:spPr>
            <a:xfrm>
              <a:off x="8586150" y="7295172"/>
              <a:ext cx="1322070" cy="1160145"/>
            </a:xfrm>
            <a:custGeom>
              <a:avLst/>
              <a:gdLst/>
              <a:ahLst/>
              <a:cxnLst/>
              <a:rect l="l" t="t" r="r" b="b"/>
              <a:pathLst>
                <a:path w="1322070" h="1160145">
                  <a:moveTo>
                    <a:pt x="1321760" y="0"/>
                  </a:moveTo>
                  <a:lnTo>
                    <a:pt x="1109" y="767474"/>
                  </a:lnTo>
                  <a:lnTo>
                    <a:pt x="0" y="1160069"/>
                  </a:lnTo>
                  <a:lnTo>
                    <a:pt x="1320650" y="392595"/>
                  </a:lnTo>
                  <a:lnTo>
                    <a:pt x="1321760" y="0"/>
                  </a:lnTo>
                  <a:close/>
                </a:path>
              </a:pathLst>
            </a:custGeom>
            <a:solidFill>
              <a:srgbClr val="336628"/>
            </a:solidFill>
          </p:spPr>
          <p:txBody>
            <a:bodyPr wrap="square" lIns="0" tIns="0" rIns="0" bIns="0" rtlCol="0"/>
            <a:lstStyle/>
            <a:p>
              <a:endParaRPr/>
            </a:p>
          </p:txBody>
        </p:sp>
        <p:sp>
          <p:nvSpPr>
            <p:cNvPr id="22" name="object 19">
              <a:extLst>
                <a:ext uri="{FF2B5EF4-FFF2-40B4-BE49-F238E27FC236}">
                  <a16:creationId xmlns:a16="http://schemas.microsoft.com/office/drawing/2014/main" id="{3C9C64E5-AA28-3CC7-BF2B-716C08E90116}"/>
                </a:ext>
              </a:extLst>
            </p:cNvPr>
            <p:cNvSpPr/>
            <p:nvPr/>
          </p:nvSpPr>
          <p:spPr>
            <a:xfrm>
              <a:off x="7307770" y="7324580"/>
              <a:ext cx="1279525" cy="1130935"/>
            </a:xfrm>
            <a:custGeom>
              <a:avLst/>
              <a:gdLst/>
              <a:ahLst/>
              <a:cxnLst/>
              <a:rect l="l" t="t" r="r" b="b"/>
              <a:pathLst>
                <a:path w="1279525" h="1130934">
                  <a:moveTo>
                    <a:pt x="1120" y="0"/>
                  </a:moveTo>
                  <a:lnTo>
                    <a:pt x="0" y="392595"/>
                  </a:lnTo>
                  <a:lnTo>
                    <a:pt x="1278379" y="1130667"/>
                  </a:lnTo>
                  <a:lnTo>
                    <a:pt x="1279489" y="738071"/>
                  </a:lnTo>
                  <a:lnTo>
                    <a:pt x="1120" y="0"/>
                  </a:lnTo>
                  <a:close/>
                </a:path>
              </a:pathLst>
            </a:custGeom>
            <a:solidFill>
              <a:srgbClr val="448E3D"/>
            </a:solidFill>
          </p:spPr>
          <p:txBody>
            <a:bodyPr wrap="square" lIns="0" tIns="0" rIns="0" bIns="0" rtlCol="0"/>
            <a:lstStyle/>
            <a:p>
              <a:endParaRPr/>
            </a:p>
          </p:txBody>
        </p:sp>
        <p:sp>
          <p:nvSpPr>
            <p:cNvPr id="23" name="object 20">
              <a:extLst>
                <a:ext uri="{FF2B5EF4-FFF2-40B4-BE49-F238E27FC236}">
                  <a16:creationId xmlns:a16="http://schemas.microsoft.com/office/drawing/2014/main" id="{197C6545-017A-61BA-8174-8C3BE732E8C9}"/>
                </a:ext>
              </a:extLst>
            </p:cNvPr>
            <p:cNvSpPr/>
            <p:nvPr/>
          </p:nvSpPr>
          <p:spPr>
            <a:xfrm>
              <a:off x="8311502" y="5699334"/>
              <a:ext cx="3072130" cy="1783080"/>
            </a:xfrm>
            <a:custGeom>
              <a:avLst/>
              <a:gdLst/>
              <a:ahLst/>
              <a:cxnLst/>
              <a:rect l="l" t="t" r="r" b="b"/>
              <a:pathLst>
                <a:path w="3072129" h="1783079">
                  <a:moveTo>
                    <a:pt x="512889" y="1634045"/>
                  </a:moveTo>
                  <a:lnTo>
                    <a:pt x="512876" y="1630337"/>
                  </a:lnTo>
                  <a:lnTo>
                    <a:pt x="512533" y="1626616"/>
                  </a:lnTo>
                  <a:lnTo>
                    <a:pt x="511911" y="1621942"/>
                  </a:lnTo>
                  <a:lnTo>
                    <a:pt x="511873" y="1621574"/>
                  </a:lnTo>
                  <a:lnTo>
                    <a:pt x="496189" y="1581759"/>
                  </a:lnTo>
                  <a:lnTo>
                    <a:pt x="489788" y="1572856"/>
                  </a:lnTo>
                  <a:lnTo>
                    <a:pt x="489534" y="1572488"/>
                  </a:lnTo>
                  <a:lnTo>
                    <a:pt x="486448" y="1568602"/>
                  </a:lnTo>
                  <a:lnTo>
                    <a:pt x="483362" y="1565160"/>
                  </a:lnTo>
                  <a:lnTo>
                    <a:pt x="479539" y="1561223"/>
                  </a:lnTo>
                  <a:lnTo>
                    <a:pt x="479031" y="1560677"/>
                  </a:lnTo>
                  <a:lnTo>
                    <a:pt x="445020" y="1533740"/>
                  </a:lnTo>
                  <a:lnTo>
                    <a:pt x="413994" y="1517294"/>
                  </a:lnTo>
                  <a:lnTo>
                    <a:pt x="404164" y="1512951"/>
                  </a:lnTo>
                  <a:lnTo>
                    <a:pt x="399503" y="1511109"/>
                  </a:lnTo>
                  <a:lnTo>
                    <a:pt x="398830" y="1510792"/>
                  </a:lnTo>
                  <a:lnTo>
                    <a:pt x="396671" y="1509941"/>
                  </a:lnTo>
                  <a:lnTo>
                    <a:pt x="395173" y="1509433"/>
                  </a:lnTo>
                  <a:lnTo>
                    <a:pt x="388569" y="1506994"/>
                  </a:lnTo>
                  <a:lnTo>
                    <a:pt x="383349" y="1505216"/>
                  </a:lnTo>
                  <a:lnTo>
                    <a:pt x="374510" y="1502422"/>
                  </a:lnTo>
                  <a:lnTo>
                    <a:pt x="371525" y="1501533"/>
                  </a:lnTo>
                  <a:lnTo>
                    <a:pt x="370281" y="1501254"/>
                  </a:lnTo>
                  <a:lnTo>
                    <a:pt x="366903" y="1500301"/>
                  </a:lnTo>
                  <a:lnTo>
                    <a:pt x="357225" y="1497749"/>
                  </a:lnTo>
                  <a:lnTo>
                    <a:pt x="351942" y="1496428"/>
                  </a:lnTo>
                  <a:lnTo>
                    <a:pt x="345186" y="1494929"/>
                  </a:lnTo>
                  <a:lnTo>
                    <a:pt x="343750" y="1494688"/>
                  </a:lnTo>
                  <a:lnTo>
                    <a:pt x="338074" y="1493507"/>
                  </a:lnTo>
                  <a:lnTo>
                    <a:pt x="331419" y="1492237"/>
                  </a:lnTo>
                  <a:lnTo>
                    <a:pt x="326923" y="1491437"/>
                  </a:lnTo>
                  <a:lnTo>
                    <a:pt x="320560" y="1490459"/>
                  </a:lnTo>
                  <a:lnTo>
                    <a:pt x="318719" y="1490218"/>
                  </a:lnTo>
                  <a:lnTo>
                    <a:pt x="314896" y="1489684"/>
                  </a:lnTo>
                  <a:lnTo>
                    <a:pt x="312889" y="1489367"/>
                  </a:lnTo>
                  <a:lnTo>
                    <a:pt x="308762" y="1488846"/>
                  </a:lnTo>
                  <a:lnTo>
                    <a:pt x="306717" y="1488452"/>
                  </a:lnTo>
                  <a:lnTo>
                    <a:pt x="296519" y="1487309"/>
                  </a:lnTo>
                  <a:lnTo>
                    <a:pt x="288366" y="1486636"/>
                  </a:lnTo>
                  <a:lnTo>
                    <a:pt x="278422" y="1486090"/>
                  </a:lnTo>
                  <a:lnTo>
                    <a:pt x="277863" y="1486052"/>
                  </a:lnTo>
                  <a:lnTo>
                    <a:pt x="275526" y="1486090"/>
                  </a:lnTo>
                  <a:lnTo>
                    <a:pt x="271043" y="1485912"/>
                  </a:lnTo>
                  <a:lnTo>
                    <a:pt x="264947" y="1485773"/>
                  </a:lnTo>
                  <a:lnTo>
                    <a:pt x="263207" y="1485684"/>
                  </a:lnTo>
                  <a:lnTo>
                    <a:pt x="254876" y="1485582"/>
                  </a:lnTo>
                  <a:lnTo>
                    <a:pt x="250177" y="1485620"/>
                  </a:lnTo>
                  <a:lnTo>
                    <a:pt x="248793" y="1485709"/>
                  </a:lnTo>
                  <a:lnTo>
                    <a:pt x="245071" y="1485773"/>
                  </a:lnTo>
                  <a:lnTo>
                    <a:pt x="239026" y="1485976"/>
                  </a:lnTo>
                  <a:lnTo>
                    <a:pt x="237655" y="1485988"/>
                  </a:lnTo>
                  <a:lnTo>
                    <a:pt x="230479" y="1486293"/>
                  </a:lnTo>
                  <a:lnTo>
                    <a:pt x="224701" y="1486712"/>
                  </a:lnTo>
                  <a:lnTo>
                    <a:pt x="216598" y="1487385"/>
                  </a:lnTo>
                  <a:lnTo>
                    <a:pt x="214261" y="1487551"/>
                  </a:lnTo>
                  <a:lnTo>
                    <a:pt x="210845" y="1487893"/>
                  </a:lnTo>
                  <a:lnTo>
                    <a:pt x="209727" y="1487944"/>
                  </a:lnTo>
                  <a:lnTo>
                    <a:pt x="207975" y="1488135"/>
                  </a:lnTo>
                  <a:lnTo>
                    <a:pt x="136436" y="1502498"/>
                  </a:lnTo>
                  <a:lnTo>
                    <a:pt x="74536" y="1528991"/>
                  </a:lnTo>
                  <a:lnTo>
                    <a:pt x="46443" y="1548409"/>
                  </a:lnTo>
                  <a:lnTo>
                    <a:pt x="44043" y="1550416"/>
                  </a:lnTo>
                  <a:lnTo>
                    <a:pt x="41440" y="1552663"/>
                  </a:lnTo>
                  <a:lnTo>
                    <a:pt x="39878" y="1554073"/>
                  </a:lnTo>
                  <a:lnTo>
                    <a:pt x="36766" y="1557007"/>
                  </a:lnTo>
                  <a:lnTo>
                    <a:pt x="35877" y="1557769"/>
                  </a:lnTo>
                  <a:lnTo>
                    <a:pt x="35077" y="1558556"/>
                  </a:lnTo>
                  <a:lnTo>
                    <a:pt x="8978" y="1594510"/>
                  </a:lnTo>
                  <a:lnTo>
                    <a:pt x="0" y="1632623"/>
                  </a:lnTo>
                  <a:lnTo>
                    <a:pt x="8115" y="1670812"/>
                  </a:lnTo>
                  <a:lnTo>
                    <a:pt x="33350" y="1706994"/>
                  </a:lnTo>
                  <a:lnTo>
                    <a:pt x="75653" y="1739087"/>
                  </a:lnTo>
                  <a:lnTo>
                    <a:pt x="116001" y="1758124"/>
                  </a:lnTo>
                  <a:lnTo>
                    <a:pt x="160693" y="1771726"/>
                  </a:lnTo>
                  <a:lnTo>
                    <a:pt x="208267" y="1779879"/>
                  </a:lnTo>
                  <a:lnTo>
                    <a:pt x="257276" y="1782597"/>
                  </a:lnTo>
                  <a:lnTo>
                    <a:pt x="306260" y="1779879"/>
                  </a:lnTo>
                  <a:lnTo>
                    <a:pt x="353745" y="1771726"/>
                  </a:lnTo>
                  <a:lnTo>
                    <a:pt x="398284" y="1758124"/>
                  </a:lnTo>
                  <a:lnTo>
                    <a:pt x="438416" y="1739087"/>
                  </a:lnTo>
                  <a:lnTo>
                    <a:pt x="471131" y="1715782"/>
                  </a:lnTo>
                  <a:lnTo>
                    <a:pt x="508368" y="1662430"/>
                  </a:lnTo>
                  <a:lnTo>
                    <a:pt x="512889" y="1634045"/>
                  </a:lnTo>
                  <a:close/>
                </a:path>
                <a:path w="3072129" h="1783079">
                  <a:moveTo>
                    <a:pt x="2274125" y="623531"/>
                  </a:moveTo>
                  <a:lnTo>
                    <a:pt x="2272715" y="590105"/>
                  </a:lnTo>
                  <a:lnTo>
                    <a:pt x="2272627" y="589711"/>
                  </a:lnTo>
                  <a:lnTo>
                    <a:pt x="2272563" y="589305"/>
                  </a:lnTo>
                  <a:lnTo>
                    <a:pt x="2272309" y="588251"/>
                  </a:lnTo>
                  <a:lnTo>
                    <a:pt x="2272093" y="587629"/>
                  </a:lnTo>
                  <a:lnTo>
                    <a:pt x="2271801" y="586613"/>
                  </a:lnTo>
                  <a:lnTo>
                    <a:pt x="2252916" y="549706"/>
                  </a:lnTo>
                  <a:lnTo>
                    <a:pt x="2236978" y="532358"/>
                  </a:lnTo>
                  <a:lnTo>
                    <a:pt x="2234717" y="530263"/>
                  </a:lnTo>
                  <a:lnTo>
                    <a:pt x="2229358" y="525424"/>
                  </a:lnTo>
                  <a:lnTo>
                    <a:pt x="2223541" y="520700"/>
                  </a:lnTo>
                  <a:lnTo>
                    <a:pt x="2215667" y="515124"/>
                  </a:lnTo>
                  <a:lnTo>
                    <a:pt x="2214105" y="514134"/>
                  </a:lnTo>
                  <a:lnTo>
                    <a:pt x="2207590" y="509790"/>
                  </a:lnTo>
                  <a:lnTo>
                    <a:pt x="2176272" y="493166"/>
                  </a:lnTo>
                  <a:lnTo>
                    <a:pt x="2166429" y="488835"/>
                  </a:lnTo>
                  <a:lnTo>
                    <a:pt x="2161781" y="486994"/>
                  </a:lnTo>
                  <a:lnTo>
                    <a:pt x="2161108" y="486664"/>
                  </a:lnTo>
                  <a:lnTo>
                    <a:pt x="2158949" y="485813"/>
                  </a:lnTo>
                  <a:lnTo>
                    <a:pt x="2157450" y="485317"/>
                  </a:lnTo>
                  <a:lnTo>
                    <a:pt x="2150846" y="482879"/>
                  </a:lnTo>
                  <a:lnTo>
                    <a:pt x="2145627" y="481101"/>
                  </a:lnTo>
                  <a:lnTo>
                    <a:pt x="2136787" y="478294"/>
                  </a:lnTo>
                  <a:lnTo>
                    <a:pt x="2133790" y="477405"/>
                  </a:lnTo>
                  <a:lnTo>
                    <a:pt x="2132558" y="477139"/>
                  </a:lnTo>
                  <a:lnTo>
                    <a:pt x="2129193" y="476173"/>
                  </a:lnTo>
                  <a:lnTo>
                    <a:pt x="2119515" y="473633"/>
                  </a:lnTo>
                  <a:lnTo>
                    <a:pt x="2114232" y="472300"/>
                  </a:lnTo>
                  <a:lnTo>
                    <a:pt x="2107463" y="470827"/>
                  </a:lnTo>
                  <a:lnTo>
                    <a:pt x="2106041" y="470560"/>
                  </a:lnTo>
                  <a:lnTo>
                    <a:pt x="2100351" y="469379"/>
                  </a:lnTo>
                  <a:lnTo>
                    <a:pt x="2093709" y="468109"/>
                  </a:lnTo>
                  <a:lnTo>
                    <a:pt x="2089213" y="467321"/>
                  </a:lnTo>
                  <a:lnTo>
                    <a:pt x="2082838" y="466331"/>
                  </a:lnTo>
                  <a:lnTo>
                    <a:pt x="2081009" y="466102"/>
                  </a:lnTo>
                  <a:lnTo>
                    <a:pt x="2077173" y="465556"/>
                  </a:lnTo>
                  <a:lnTo>
                    <a:pt x="2075154" y="465239"/>
                  </a:lnTo>
                  <a:lnTo>
                    <a:pt x="2070925" y="464705"/>
                  </a:lnTo>
                  <a:lnTo>
                    <a:pt x="2068766" y="464324"/>
                  </a:lnTo>
                  <a:lnTo>
                    <a:pt x="2064524" y="463854"/>
                  </a:lnTo>
                  <a:lnTo>
                    <a:pt x="2062429" y="463753"/>
                  </a:lnTo>
                  <a:lnTo>
                    <a:pt x="2058339" y="463359"/>
                  </a:lnTo>
                  <a:lnTo>
                    <a:pt x="2056295" y="463219"/>
                  </a:lnTo>
                  <a:lnTo>
                    <a:pt x="2052332" y="462889"/>
                  </a:lnTo>
                  <a:lnTo>
                    <a:pt x="2050415" y="462699"/>
                  </a:lnTo>
                  <a:lnTo>
                    <a:pt x="2044484" y="462292"/>
                  </a:lnTo>
                  <a:lnTo>
                    <a:pt x="2040483" y="462076"/>
                  </a:lnTo>
                  <a:lnTo>
                    <a:pt x="2036152" y="461886"/>
                  </a:lnTo>
                  <a:lnTo>
                    <a:pt x="2033320" y="461784"/>
                  </a:lnTo>
                  <a:lnTo>
                    <a:pt x="2027237" y="461657"/>
                  </a:lnTo>
                  <a:lnTo>
                    <a:pt x="2025497" y="461568"/>
                  </a:lnTo>
                  <a:lnTo>
                    <a:pt x="2019058" y="461479"/>
                  </a:lnTo>
                  <a:lnTo>
                    <a:pt x="2014372" y="461530"/>
                  </a:lnTo>
                  <a:lnTo>
                    <a:pt x="2007362" y="461657"/>
                  </a:lnTo>
                  <a:lnTo>
                    <a:pt x="2001329" y="461848"/>
                  </a:lnTo>
                  <a:lnTo>
                    <a:pt x="1999945" y="461860"/>
                  </a:lnTo>
                  <a:lnTo>
                    <a:pt x="1992757" y="462178"/>
                  </a:lnTo>
                  <a:lnTo>
                    <a:pt x="1987003" y="462597"/>
                  </a:lnTo>
                  <a:lnTo>
                    <a:pt x="1978914" y="463270"/>
                  </a:lnTo>
                  <a:lnTo>
                    <a:pt x="1976577" y="463435"/>
                  </a:lnTo>
                  <a:lnTo>
                    <a:pt x="1973122" y="463778"/>
                  </a:lnTo>
                  <a:lnTo>
                    <a:pt x="1972005" y="463816"/>
                  </a:lnTo>
                  <a:lnTo>
                    <a:pt x="1969160" y="464134"/>
                  </a:lnTo>
                  <a:lnTo>
                    <a:pt x="1959749" y="465277"/>
                  </a:lnTo>
                  <a:lnTo>
                    <a:pt x="1953806" y="466115"/>
                  </a:lnTo>
                  <a:lnTo>
                    <a:pt x="1946465" y="467321"/>
                  </a:lnTo>
                  <a:lnTo>
                    <a:pt x="1945030" y="467512"/>
                  </a:lnTo>
                  <a:lnTo>
                    <a:pt x="1942909" y="467893"/>
                  </a:lnTo>
                  <a:lnTo>
                    <a:pt x="1942223" y="468058"/>
                  </a:lnTo>
                  <a:lnTo>
                    <a:pt x="1938718" y="468693"/>
                  </a:lnTo>
                  <a:lnTo>
                    <a:pt x="1935975" y="469315"/>
                  </a:lnTo>
                  <a:lnTo>
                    <a:pt x="1928939" y="470738"/>
                  </a:lnTo>
                  <a:lnTo>
                    <a:pt x="1924634" y="471538"/>
                  </a:lnTo>
                  <a:lnTo>
                    <a:pt x="1919973" y="472643"/>
                  </a:lnTo>
                  <a:lnTo>
                    <a:pt x="1919541" y="472782"/>
                  </a:lnTo>
                  <a:lnTo>
                    <a:pt x="1915668" y="473722"/>
                  </a:lnTo>
                  <a:lnTo>
                    <a:pt x="1912340" y="474700"/>
                  </a:lnTo>
                  <a:lnTo>
                    <a:pt x="1900110" y="478015"/>
                  </a:lnTo>
                  <a:lnTo>
                    <a:pt x="1894814" y="479679"/>
                  </a:lnTo>
                  <a:lnTo>
                    <a:pt x="1893900" y="480047"/>
                  </a:lnTo>
                  <a:lnTo>
                    <a:pt x="1882444" y="483768"/>
                  </a:lnTo>
                  <a:lnTo>
                    <a:pt x="1877199" y="485762"/>
                  </a:lnTo>
                  <a:lnTo>
                    <a:pt x="1876869" y="485876"/>
                  </a:lnTo>
                  <a:lnTo>
                    <a:pt x="1876298" y="486092"/>
                  </a:lnTo>
                  <a:lnTo>
                    <a:pt x="1875764" y="486359"/>
                  </a:lnTo>
                  <a:lnTo>
                    <a:pt x="1869579" y="488772"/>
                  </a:lnTo>
                  <a:lnTo>
                    <a:pt x="1864118" y="491121"/>
                  </a:lnTo>
                  <a:lnTo>
                    <a:pt x="1834667" y="506183"/>
                  </a:lnTo>
                  <a:lnTo>
                    <a:pt x="1830730" y="508584"/>
                  </a:lnTo>
                  <a:lnTo>
                    <a:pt x="1800098" y="531698"/>
                  </a:lnTo>
                  <a:lnTo>
                    <a:pt x="1770049" y="573100"/>
                  </a:lnTo>
                  <a:lnTo>
                    <a:pt x="1762239" y="609828"/>
                  </a:lnTo>
                  <a:lnTo>
                    <a:pt x="1763102" y="621626"/>
                  </a:lnTo>
                  <a:lnTo>
                    <a:pt x="1765566" y="633260"/>
                  </a:lnTo>
                  <a:lnTo>
                    <a:pt x="1769605" y="644753"/>
                  </a:lnTo>
                  <a:lnTo>
                    <a:pt x="1775206" y="656082"/>
                  </a:lnTo>
                  <a:lnTo>
                    <a:pt x="1775739" y="657021"/>
                  </a:lnTo>
                  <a:lnTo>
                    <a:pt x="1776222" y="657961"/>
                  </a:lnTo>
                  <a:lnTo>
                    <a:pt x="1777288" y="659726"/>
                  </a:lnTo>
                  <a:lnTo>
                    <a:pt x="1777873" y="660552"/>
                  </a:lnTo>
                  <a:lnTo>
                    <a:pt x="1780463" y="664591"/>
                  </a:lnTo>
                  <a:lnTo>
                    <a:pt x="1782699" y="667753"/>
                  </a:lnTo>
                  <a:lnTo>
                    <a:pt x="1785505" y="671347"/>
                  </a:lnTo>
                  <a:lnTo>
                    <a:pt x="1785861" y="671855"/>
                  </a:lnTo>
                  <a:lnTo>
                    <a:pt x="1787169" y="673493"/>
                  </a:lnTo>
                  <a:lnTo>
                    <a:pt x="1788185" y="674611"/>
                  </a:lnTo>
                  <a:lnTo>
                    <a:pt x="1790052" y="676795"/>
                  </a:lnTo>
                  <a:lnTo>
                    <a:pt x="1824532" y="706628"/>
                  </a:lnTo>
                  <a:lnTo>
                    <a:pt x="1878266" y="733996"/>
                  </a:lnTo>
                  <a:lnTo>
                    <a:pt x="1922957" y="747598"/>
                  </a:lnTo>
                  <a:lnTo>
                    <a:pt x="1970519" y="755764"/>
                  </a:lnTo>
                  <a:lnTo>
                    <a:pt x="2019528" y="758494"/>
                  </a:lnTo>
                  <a:lnTo>
                    <a:pt x="2068563" y="755764"/>
                  </a:lnTo>
                  <a:lnTo>
                    <a:pt x="2116036" y="747598"/>
                  </a:lnTo>
                  <a:lnTo>
                    <a:pt x="2160562" y="733996"/>
                  </a:lnTo>
                  <a:lnTo>
                    <a:pt x="2200668" y="714959"/>
                  </a:lnTo>
                  <a:lnTo>
                    <a:pt x="2238095" y="687349"/>
                  </a:lnTo>
                  <a:lnTo>
                    <a:pt x="2262594" y="656399"/>
                  </a:lnTo>
                  <a:lnTo>
                    <a:pt x="2274125" y="623531"/>
                  </a:lnTo>
                  <a:close/>
                </a:path>
                <a:path w="3072129" h="1783079">
                  <a:moveTo>
                    <a:pt x="3071698" y="618807"/>
                  </a:moveTo>
                  <a:lnTo>
                    <a:pt x="2781490" y="451218"/>
                  </a:lnTo>
                  <a:lnTo>
                    <a:pt x="2781490" y="528269"/>
                  </a:lnTo>
                  <a:lnTo>
                    <a:pt x="2778582" y="530898"/>
                  </a:lnTo>
                  <a:lnTo>
                    <a:pt x="2752648" y="559536"/>
                  </a:lnTo>
                  <a:lnTo>
                    <a:pt x="2732443" y="596061"/>
                  </a:lnTo>
                  <a:lnTo>
                    <a:pt x="2726321" y="629132"/>
                  </a:lnTo>
                  <a:lnTo>
                    <a:pt x="2726359" y="633336"/>
                  </a:lnTo>
                  <a:lnTo>
                    <a:pt x="2726512" y="636054"/>
                  </a:lnTo>
                  <a:lnTo>
                    <a:pt x="2726829" y="639279"/>
                  </a:lnTo>
                  <a:lnTo>
                    <a:pt x="2726842" y="639762"/>
                  </a:lnTo>
                  <a:lnTo>
                    <a:pt x="2731719" y="661149"/>
                  </a:lnTo>
                  <a:lnTo>
                    <a:pt x="2732468" y="663295"/>
                  </a:lnTo>
                  <a:lnTo>
                    <a:pt x="2741536" y="682002"/>
                  </a:lnTo>
                  <a:lnTo>
                    <a:pt x="2742044" y="682853"/>
                  </a:lnTo>
                  <a:lnTo>
                    <a:pt x="2742755" y="683971"/>
                  </a:lnTo>
                  <a:lnTo>
                    <a:pt x="2744584" y="686930"/>
                  </a:lnTo>
                  <a:lnTo>
                    <a:pt x="2746565" y="689902"/>
                  </a:lnTo>
                  <a:lnTo>
                    <a:pt x="2749131" y="693432"/>
                  </a:lnTo>
                  <a:lnTo>
                    <a:pt x="2749499" y="693978"/>
                  </a:lnTo>
                  <a:lnTo>
                    <a:pt x="2752331" y="697788"/>
                  </a:lnTo>
                  <a:lnTo>
                    <a:pt x="2769552" y="716800"/>
                  </a:lnTo>
                  <a:lnTo>
                    <a:pt x="1839874" y="1257071"/>
                  </a:lnTo>
                  <a:lnTo>
                    <a:pt x="1843570" y="1247457"/>
                  </a:lnTo>
                  <a:lnTo>
                    <a:pt x="1846846" y="1237792"/>
                  </a:lnTo>
                  <a:lnTo>
                    <a:pt x="1849704" y="1228077"/>
                  </a:lnTo>
                  <a:lnTo>
                    <a:pt x="1852155" y="1218298"/>
                  </a:lnTo>
                  <a:lnTo>
                    <a:pt x="1940928" y="1166710"/>
                  </a:lnTo>
                  <a:lnTo>
                    <a:pt x="2264613" y="978611"/>
                  </a:lnTo>
                  <a:lnTo>
                    <a:pt x="2267445" y="974267"/>
                  </a:lnTo>
                  <a:lnTo>
                    <a:pt x="2267432" y="969314"/>
                  </a:lnTo>
                  <a:lnTo>
                    <a:pt x="2267229" y="968692"/>
                  </a:lnTo>
                  <a:lnTo>
                    <a:pt x="2267026" y="967625"/>
                  </a:lnTo>
                  <a:lnTo>
                    <a:pt x="2267039" y="967168"/>
                  </a:lnTo>
                  <a:lnTo>
                    <a:pt x="2266670" y="966089"/>
                  </a:lnTo>
                  <a:lnTo>
                    <a:pt x="2266264" y="965454"/>
                  </a:lnTo>
                  <a:lnTo>
                    <a:pt x="2265680" y="964412"/>
                  </a:lnTo>
                  <a:lnTo>
                    <a:pt x="2236698" y="953020"/>
                  </a:lnTo>
                  <a:lnTo>
                    <a:pt x="2229751" y="953693"/>
                  </a:lnTo>
                  <a:lnTo>
                    <a:pt x="2223211" y="955344"/>
                  </a:lnTo>
                  <a:lnTo>
                    <a:pt x="2217382" y="957973"/>
                  </a:lnTo>
                  <a:lnTo>
                    <a:pt x="1858175" y="1166710"/>
                  </a:lnTo>
                  <a:lnTo>
                    <a:pt x="1858238" y="1159573"/>
                  </a:lnTo>
                  <a:lnTo>
                    <a:pt x="1857984" y="1152410"/>
                  </a:lnTo>
                  <a:lnTo>
                    <a:pt x="1857375" y="1144968"/>
                  </a:lnTo>
                  <a:lnTo>
                    <a:pt x="1857311" y="1144676"/>
                  </a:lnTo>
                  <a:lnTo>
                    <a:pt x="1856790" y="1138402"/>
                  </a:lnTo>
                  <a:lnTo>
                    <a:pt x="1846097" y="1088402"/>
                  </a:lnTo>
                  <a:lnTo>
                    <a:pt x="1831263" y="1050582"/>
                  </a:lnTo>
                  <a:lnTo>
                    <a:pt x="1810550" y="1013218"/>
                  </a:lnTo>
                  <a:lnTo>
                    <a:pt x="1783994" y="976541"/>
                  </a:lnTo>
                  <a:lnTo>
                    <a:pt x="1751596" y="940816"/>
                  </a:lnTo>
                  <a:lnTo>
                    <a:pt x="1713382" y="906284"/>
                  </a:lnTo>
                  <a:lnTo>
                    <a:pt x="1669364" y="873213"/>
                  </a:lnTo>
                  <a:lnTo>
                    <a:pt x="1619554" y="841857"/>
                  </a:lnTo>
                  <a:lnTo>
                    <a:pt x="1578241" y="819543"/>
                  </a:lnTo>
                  <a:lnTo>
                    <a:pt x="1535150" y="799185"/>
                  </a:lnTo>
                  <a:lnTo>
                    <a:pt x="1490472" y="780796"/>
                  </a:lnTo>
                  <a:lnTo>
                    <a:pt x="1444396" y="764387"/>
                  </a:lnTo>
                  <a:lnTo>
                    <a:pt x="1397127" y="749947"/>
                  </a:lnTo>
                  <a:lnTo>
                    <a:pt x="1348867" y="737501"/>
                  </a:lnTo>
                  <a:lnTo>
                    <a:pt x="1299806" y="727049"/>
                  </a:lnTo>
                  <a:lnTo>
                    <a:pt x="1250137" y="718578"/>
                  </a:lnTo>
                  <a:lnTo>
                    <a:pt x="1227353" y="715645"/>
                  </a:lnTo>
                  <a:lnTo>
                    <a:pt x="1200061" y="712114"/>
                  </a:lnTo>
                  <a:lnTo>
                    <a:pt x="1149781" y="707656"/>
                  </a:lnTo>
                  <a:lnTo>
                    <a:pt x="1099477" y="705218"/>
                  </a:lnTo>
                  <a:lnTo>
                    <a:pt x="1049362" y="704786"/>
                  </a:lnTo>
                  <a:lnTo>
                    <a:pt x="999629" y="706374"/>
                  </a:lnTo>
                  <a:lnTo>
                    <a:pt x="950468" y="709993"/>
                  </a:lnTo>
                  <a:lnTo>
                    <a:pt x="902081" y="715645"/>
                  </a:lnTo>
                  <a:lnTo>
                    <a:pt x="1844776" y="167805"/>
                  </a:lnTo>
                  <a:lnTo>
                    <a:pt x="1890623" y="182460"/>
                  </a:lnTo>
                  <a:lnTo>
                    <a:pt x="1932203" y="191947"/>
                  </a:lnTo>
                  <a:lnTo>
                    <a:pt x="1947202" y="194386"/>
                  </a:lnTo>
                  <a:lnTo>
                    <a:pt x="1951101" y="194983"/>
                  </a:lnTo>
                  <a:lnTo>
                    <a:pt x="1963699" y="196646"/>
                  </a:lnTo>
                  <a:lnTo>
                    <a:pt x="1970722" y="197434"/>
                  </a:lnTo>
                  <a:lnTo>
                    <a:pt x="1979663" y="198259"/>
                  </a:lnTo>
                  <a:lnTo>
                    <a:pt x="1981415" y="198462"/>
                  </a:lnTo>
                  <a:lnTo>
                    <a:pt x="1990852" y="199212"/>
                  </a:lnTo>
                  <a:lnTo>
                    <a:pt x="1998599" y="199694"/>
                  </a:lnTo>
                  <a:lnTo>
                    <a:pt x="2007031" y="199948"/>
                  </a:lnTo>
                  <a:lnTo>
                    <a:pt x="2008124" y="199948"/>
                  </a:lnTo>
                  <a:lnTo>
                    <a:pt x="2010054" y="199999"/>
                  </a:lnTo>
                  <a:lnTo>
                    <a:pt x="2012061" y="199974"/>
                  </a:lnTo>
                  <a:lnTo>
                    <a:pt x="2023529" y="200190"/>
                  </a:lnTo>
                  <a:lnTo>
                    <a:pt x="2028367" y="200113"/>
                  </a:lnTo>
                  <a:lnTo>
                    <a:pt x="2077770" y="196646"/>
                  </a:lnTo>
                  <a:lnTo>
                    <a:pt x="2129485" y="187172"/>
                  </a:lnTo>
                  <a:lnTo>
                    <a:pt x="2170315" y="175412"/>
                  </a:lnTo>
                  <a:lnTo>
                    <a:pt x="2781490" y="528269"/>
                  </a:lnTo>
                  <a:lnTo>
                    <a:pt x="2781490" y="451218"/>
                  </a:lnTo>
                  <a:lnTo>
                    <a:pt x="2303932" y="175412"/>
                  </a:lnTo>
                  <a:lnTo>
                    <a:pt x="2290775" y="167805"/>
                  </a:lnTo>
                  <a:lnTo>
                    <a:pt x="2000148" y="0"/>
                  </a:lnTo>
                  <a:lnTo>
                    <a:pt x="781951" y="707796"/>
                  </a:lnTo>
                  <a:lnTo>
                    <a:pt x="1853755" y="1326591"/>
                  </a:lnTo>
                  <a:lnTo>
                    <a:pt x="1973389" y="1257071"/>
                  </a:lnTo>
                  <a:lnTo>
                    <a:pt x="3071698" y="618807"/>
                  </a:lnTo>
                  <a:close/>
                </a:path>
              </a:pathLst>
            </a:custGeom>
            <a:solidFill>
              <a:srgbClr val="47913D"/>
            </a:solidFill>
          </p:spPr>
          <p:txBody>
            <a:bodyPr wrap="square" lIns="0" tIns="0" rIns="0" bIns="0" rtlCol="0"/>
            <a:lstStyle/>
            <a:p>
              <a:endParaRPr/>
            </a:p>
          </p:txBody>
        </p:sp>
        <p:sp>
          <p:nvSpPr>
            <p:cNvPr id="24" name="object 21">
              <a:extLst>
                <a:ext uri="{FF2B5EF4-FFF2-40B4-BE49-F238E27FC236}">
                  <a16:creationId xmlns:a16="http://schemas.microsoft.com/office/drawing/2014/main" id="{2C2FFA73-4876-3CDD-CC65-A3D892B1EA35}"/>
                </a:ext>
              </a:extLst>
            </p:cNvPr>
            <p:cNvSpPr/>
            <p:nvPr/>
          </p:nvSpPr>
          <p:spPr>
            <a:xfrm>
              <a:off x="7870673" y="5498318"/>
              <a:ext cx="2599690" cy="1505585"/>
            </a:xfrm>
            <a:custGeom>
              <a:avLst/>
              <a:gdLst/>
              <a:ahLst/>
              <a:cxnLst/>
              <a:rect l="l" t="t" r="r" b="b"/>
              <a:pathLst>
                <a:path w="2599690" h="1505584">
                  <a:moveTo>
                    <a:pt x="2102802" y="648703"/>
                  </a:moveTo>
                  <a:lnTo>
                    <a:pt x="1986280" y="581393"/>
                  </a:lnTo>
                  <a:lnTo>
                    <a:pt x="1595437" y="355612"/>
                  </a:lnTo>
                  <a:lnTo>
                    <a:pt x="1595437" y="743953"/>
                  </a:lnTo>
                  <a:lnTo>
                    <a:pt x="1559407" y="807453"/>
                  </a:lnTo>
                  <a:lnTo>
                    <a:pt x="1521929" y="835393"/>
                  </a:lnTo>
                  <a:lnTo>
                    <a:pt x="1481810" y="854443"/>
                  </a:lnTo>
                  <a:lnTo>
                    <a:pt x="1437284" y="867143"/>
                  </a:lnTo>
                  <a:lnTo>
                    <a:pt x="1389799" y="876033"/>
                  </a:lnTo>
                  <a:lnTo>
                    <a:pt x="1340827" y="878573"/>
                  </a:lnTo>
                  <a:lnTo>
                    <a:pt x="1291831" y="876033"/>
                  </a:lnTo>
                  <a:lnTo>
                    <a:pt x="1244257" y="867143"/>
                  </a:lnTo>
                  <a:lnTo>
                    <a:pt x="1199578" y="854443"/>
                  </a:lnTo>
                  <a:lnTo>
                    <a:pt x="1159230" y="835393"/>
                  </a:lnTo>
                  <a:lnTo>
                    <a:pt x="1144117" y="825233"/>
                  </a:lnTo>
                  <a:lnTo>
                    <a:pt x="1133754" y="817613"/>
                  </a:lnTo>
                  <a:lnTo>
                    <a:pt x="1122959" y="808723"/>
                  </a:lnTo>
                  <a:lnTo>
                    <a:pt x="1113167" y="798563"/>
                  </a:lnTo>
                  <a:lnTo>
                    <a:pt x="1112227" y="797293"/>
                  </a:lnTo>
                  <a:lnTo>
                    <a:pt x="1110488" y="796023"/>
                  </a:lnTo>
                  <a:lnTo>
                    <a:pt x="1108481" y="793483"/>
                  </a:lnTo>
                  <a:lnTo>
                    <a:pt x="1107160" y="792213"/>
                  </a:lnTo>
                  <a:lnTo>
                    <a:pt x="1106436" y="790943"/>
                  </a:lnTo>
                  <a:lnTo>
                    <a:pt x="1103998" y="787133"/>
                  </a:lnTo>
                  <a:lnTo>
                    <a:pt x="1101775" y="784593"/>
                  </a:lnTo>
                  <a:lnTo>
                    <a:pt x="1099185" y="780783"/>
                  </a:lnTo>
                  <a:lnTo>
                    <a:pt x="1098600" y="779513"/>
                  </a:lnTo>
                  <a:lnTo>
                    <a:pt x="1097534" y="778243"/>
                  </a:lnTo>
                  <a:lnTo>
                    <a:pt x="1097051" y="776973"/>
                  </a:lnTo>
                  <a:lnTo>
                    <a:pt x="1096518" y="775703"/>
                  </a:lnTo>
                  <a:lnTo>
                    <a:pt x="1090917" y="764273"/>
                  </a:lnTo>
                  <a:lnTo>
                    <a:pt x="1086878" y="752843"/>
                  </a:lnTo>
                  <a:lnTo>
                    <a:pt x="1084414" y="741413"/>
                  </a:lnTo>
                  <a:lnTo>
                    <a:pt x="1083538" y="729983"/>
                  </a:lnTo>
                  <a:lnTo>
                    <a:pt x="1083614" y="728713"/>
                  </a:lnTo>
                  <a:lnTo>
                    <a:pt x="1083665" y="724903"/>
                  </a:lnTo>
                  <a:lnTo>
                    <a:pt x="1084351" y="717283"/>
                  </a:lnTo>
                  <a:lnTo>
                    <a:pt x="1084707" y="716013"/>
                  </a:lnTo>
                  <a:lnTo>
                    <a:pt x="1085532" y="710933"/>
                  </a:lnTo>
                  <a:lnTo>
                    <a:pt x="1085964" y="709663"/>
                  </a:lnTo>
                  <a:lnTo>
                    <a:pt x="1086281" y="708393"/>
                  </a:lnTo>
                  <a:lnTo>
                    <a:pt x="1086637" y="707123"/>
                  </a:lnTo>
                  <a:lnTo>
                    <a:pt x="1091361" y="693153"/>
                  </a:lnTo>
                  <a:lnTo>
                    <a:pt x="1098257" y="679183"/>
                  </a:lnTo>
                  <a:lnTo>
                    <a:pt x="1107338" y="666483"/>
                  </a:lnTo>
                  <a:lnTo>
                    <a:pt x="1118603" y="655053"/>
                  </a:lnTo>
                  <a:lnTo>
                    <a:pt x="1124165" y="648703"/>
                  </a:lnTo>
                  <a:lnTo>
                    <a:pt x="1130134" y="643623"/>
                  </a:lnTo>
                  <a:lnTo>
                    <a:pt x="1136510" y="638543"/>
                  </a:lnTo>
                  <a:lnTo>
                    <a:pt x="1143292" y="634733"/>
                  </a:lnTo>
                  <a:lnTo>
                    <a:pt x="1146035" y="632193"/>
                  </a:lnTo>
                  <a:lnTo>
                    <a:pt x="1148943" y="630923"/>
                  </a:lnTo>
                  <a:lnTo>
                    <a:pt x="1153960" y="627113"/>
                  </a:lnTo>
                  <a:lnTo>
                    <a:pt x="1155979" y="625843"/>
                  </a:lnTo>
                  <a:lnTo>
                    <a:pt x="1156970" y="625843"/>
                  </a:lnTo>
                  <a:lnTo>
                    <a:pt x="1163612" y="622033"/>
                  </a:lnTo>
                  <a:lnTo>
                    <a:pt x="1169428" y="618223"/>
                  </a:lnTo>
                  <a:lnTo>
                    <a:pt x="1176909" y="614413"/>
                  </a:lnTo>
                  <a:lnTo>
                    <a:pt x="1185430" y="610603"/>
                  </a:lnTo>
                  <a:lnTo>
                    <a:pt x="1190891" y="609333"/>
                  </a:lnTo>
                  <a:lnTo>
                    <a:pt x="1197076" y="606793"/>
                  </a:lnTo>
                  <a:lnTo>
                    <a:pt x="1197597" y="605523"/>
                  </a:lnTo>
                  <a:lnTo>
                    <a:pt x="1198664" y="605523"/>
                  </a:lnTo>
                  <a:lnTo>
                    <a:pt x="1203744" y="604253"/>
                  </a:lnTo>
                  <a:lnTo>
                    <a:pt x="1215212" y="600443"/>
                  </a:lnTo>
                  <a:lnTo>
                    <a:pt x="1216126" y="599173"/>
                  </a:lnTo>
                  <a:lnTo>
                    <a:pt x="1221435" y="597903"/>
                  </a:lnTo>
                  <a:lnTo>
                    <a:pt x="1233678" y="594093"/>
                  </a:lnTo>
                  <a:lnTo>
                    <a:pt x="1236980" y="594093"/>
                  </a:lnTo>
                  <a:lnTo>
                    <a:pt x="1240840" y="592823"/>
                  </a:lnTo>
                  <a:lnTo>
                    <a:pt x="1241285" y="592823"/>
                  </a:lnTo>
                  <a:lnTo>
                    <a:pt x="1245958" y="591553"/>
                  </a:lnTo>
                  <a:lnTo>
                    <a:pt x="1250289" y="590283"/>
                  </a:lnTo>
                  <a:lnTo>
                    <a:pt x="1257325" y="589013"/>
                  </a:lnTo>
                  <a:lnTo>
                    <a:pt x="1260043" y="589013"/>
                  </a:lnTo>
                  <a:lnTo>
                    <a:pt x="1263523" y="587743"/>
                  </a:lnTo>
                  <a:lnTo>
                    <a:pt x="1267802" y="587743"/>
                  </a:lnTo>
                  <a:lnTo>
                    <a:pt x="1275118" y="586473"/>
                  </a:lnTo>
                  <a:lnTo>
                    <a:pt x="1281036" y="585203"/>
                  </a:lnTo>
                  <a:lnTo>
                    <a:pt x="1288745" y="583933"/>
                  </a:lnTo>
                  <a:lnTo>
                    <a:pt x="1297863" y="583933"/>
                  </a:lnTo>
                  <a:lnTo>
                    <a:pt x="1300187" y="582663"/>
                  </a:lnTo>
                  <a:lnTo>
                    <a:pt x="1314069" y="582663"/>
                  </a:lnTo>
                  <a:lnTo>
                    <a:pt x="1321257" y="581393"/>
                  </a:lnTo>
                  <a:lnTo>
                    <a:pt x="1354620" y="581393"/>
                  </a:lnTo>
                  <a:lnTo>
                    <a:pt x="1361808" y="582663"/>
                  </a:lnTo>
                  <a:lnTo>
                    <a:pt x="1377594" y="582663"/>
                  </a:lnTo>
                  <a:lnTo>
                    <a:pt x="1379626" y="583933"/>
                  </a:lnTo>
                  <a:lnTo>
                    <a:pt x="1390091" y="583933"/>
                  </a:lnTo>
                  <a:lnTo>
                    <a:pt x="1392250" y="585203"/>
                  </a:lnTo>
                  <a:lnTo>
                    <a:pt x="1398498" y="585203"/>
                  </a:lnTo>
                  <a:lnTo>
                    <a:pt x="1402321" y="586473"/>
                  </a:lnTo>
                  <a:lnTo>
                    <a:pt x="1404137" y="586473"/>
                  </a:lnTo>
                  <a:lnTo>
                    <a:pt x="1410500" y="587743"/>
                  </a:lnTo>
                  <a:lnTo>
                    <a:pt x="1415034" y="587743"/>
                  </a:lnTo>
                  <a:lnTo>
                    <a:pt x="1421676" y="589013"/>
                  </a:lnTo>
                  <a:lnTo>
                    <a:pt x="1427340" y="590283"/>
                  </a:lnTo>
                  <a:lnTo>
                    <a:pt x="1428750" y="590283"/>
                  </a:lnTo>
                  <a:lnTo>
                    <a:pt x="1435544" y="592823"/>
                  </a:lnTo>
                  <a:lnTo>
                    <a:pt x="1440827" y="594093"/>
                  </a:lnTo>
                  <a:lnTo>
                    <a:pt x="1448295" y="595363"/>
                  </a:lnTo>
                  <a:lnTo>
                    <a:pt x="1450505" y="596633"/>
                  </a:lnTo>
                  <a:lnTo>
                    <a:pt x="1453870" y="596633"/>
                  </a:lnTo>
                  <a:lnTo>
                    <a:pt x="1455089" y="597903"/>
                  </a:lnTo>
                  <a:lnTo>
                    <a:pt x="1458087" y="597903"/>
                  </a:lnTo>
                  <a:lnTo>
                    <a:pt x="1466938" y="600443"/>
                  </a:lnTo>
                  <a:lnTo>
                    <a:pt x="1472145" y="602983"/>
                  </a:lnTo>
                  <a:lnTo>
                    <a:pt x="1478737" y="605523"/>
                  </a:lnTo>
                  <a:lnTo>
                    <a:pt x="1480248" y="605523"/>
                  </a:lnTo>
                  <a:lnTo>
                    <a:pt x="1482432" y="606793"/>
                  </a:lnTo>
                  <a:lnTo>
                    <a:pt x="1483093" y="606793"/>
                  </a:lnTo>
                  <a:lnTo>
                    <a:pt x="1487728" y="609333"/>
                  </a:lnTo>
                  <a:lnTo>
                    <a:pt x="1491551" y="610603"/>
                  </a:lnTo>
                  <a:lnTo>
                    <a:pt x="1497545" y="613143"/>
                  </a:lnTo>
                  <a:lnTo>
                    <a:pt x="1499806" y="614413"/>
                  </a:lnTo>
                  <a:lnTo>
                    <a:pt x="1508417" y="618223"/>
                  </a:lnTo>
                  <a:lnTo>
                    <a:pt x="1514716" y="620763"/>
                  </a:lnTo>
                  <a:lnTo>
                    <a:pt x="1524939" y="627113"/>
                  </a:lnTo>
                  <a:lnTo>
                    <a:pt x="1528902" y="629653"/>
                  </a:lnTo>
                  <a:lnTo>
                    <a:pt x="1532737" y="632193"/>
                  </a:lnTo>
                  <a:lnTo>
                    <a:pt x="1535125" y="633463"/>
                  </a:lnTo>
                  <a:lnTo>
                    <a:pt x="1536827" y="634733"/>
                  </a:lnTo>
                  <a:lnTo>
                    <a:pt x="1544840" y="641083"/>
                  </a:lnTo>
                  <a:lnTo>
                    <a:pt x="1550670" y="644893"/>
                  </a:lnTo>
                  <a:lnTo>
                    <a:pt x="1557058" y="651243"/>
                  </a:lnTo>
                  <a:lnTo>
                    <a:pt x="1558213" y="652513"/>
                  </a:lnTo>
                  <a:lnTo>
                    <a:pt x="1559433" y="653783"/>
                  </a:lnTo>
                  <a:lnTo>
                    <a:pt x="1564563" y="658863"/>
                  </a:lnTo>
                  <a:lnTo>
                    <a:pt x="1568208" y="662673"/>
                  </a:lnTo>
                  <a:lnTo>
                    <a:pt x="1574228" y="670293"/>
                  </a:lnTo>
                  <a:lnTo>
                    <a:pt x="1576654" y="672833"/>
                  </a:lnTo>
                  <a:lnTo>
                    <a:pt x="1580438" y="679183"/>
                  </a:lnTo>
                  <a:lnTo>
                    <a:pt x="1581861" y="680453"/>
                  </a:lnTo>
                  <a:lnTo>
                    <a:pt x="1583194" y="682993"/>
                  </a:lnTo>
                  <a:lnTo>
                    <a:pt x="1586344" y="689343"/>
                  </a:lnTo>
                  <a:lnTo>
                    <a:pt x="1589062" y="694423"/>
                  </a:lnTo>
                  <a:lnTo>
                    <a:pt x="1591360" y="700773"/>
                  </a:lnTo>
                  <a:lnTo>
                    <a:pt x="1593227" y="707123"/>
                  </a:lnTo>
                  <a:lnTo>
                    <a:pt x="1593405" y="707123"/>
                  </a:lnTo>
                  <a:lnTo>
                    <a:pt x="1593608" y="708393"/>
                  </a:lnTo>
                  <a:lnTo>
                    <a:pt x="1593875" y="709663"/>
                  </a:lnTo>
                  <a:lnTo>
                    <a:pt x="1594027" y="709663"/>
                  </a:lnTo>
                  <a:lnTo>
                    <a:pt x="1595437" y="743953"/>
                  </a:lnTo>
                  <a:lnTo>
                    <a:pt x="1595437" y="355612"/>
                  </a:lnTo>
                  <a:lnTo>
                    <a:pt x="1533398" y="319773"/>
                  </a:lnTo>
                  <a:lnTo>
                    <a:pt x="1491627" y="295643"/>
                  </a:lnTo>
                  <a:lnTo>
                    <a:pt x="1475562" y="300723"/>
                  </a:lnTo>
                  <a:lnTo>
                    <a:pt x="1466748" y="303263"/>
                  </a:lnTo>
                  <a:lnTo>
                    <a:pt x="1465910" y="303263"/>
                  </a:lnTo>
                  <a:lnTo>
                    <a:pt x="1460271" y="304533"/>
                  </a:lnTo>
                  <a:lnTo>
                    <a:pt x="1450784" y="307073"/>
                  </a:lnTo>
                  <a:lnTo>
                    <a:pt x="1399082" y="317233"/>
                  </a:lnTo>
                  <a:lnTo>
                    <a:pt x="1349679" y="319773"/>
                  </a:lnTo>
                  <a:lnTo>
                    <a:pt x="1312176" y="319773"/>
                  </a:lnTo>
                  <a:lnTo>
                    <a:pt x="1302727" y="318503"/>
                  </a:lnTo>
                  <a:lnTo>
                    <a:pt x="1300975" y="318503"/>
                  </a:lnTo>
                  <a:lnTo>
                    <a:pt x="1292021" y="317233"/>
                  </a:lnTo>
                  <a:lnTo>
                    <a:pt x="1285011" y="317233"/>
                  </a:lnTo>
                  <a:lnTo>
                    <a:pt x="1275270" y="314693"/>
                  </a:lnTo>
                  <a:lnTo>
                    <a:pt x="1272400" y="314693"/>
                  </a:lnTo>
                  <a:lnTo>
                    <a:pt x="1265466" y="313423"/>
                  </a:lnTo>
                  <a:lnTo>
                    <a:pt x="1257973" y="312153"/>
                  </a:lnTo>
                  <a:lnTo>
                    <a:pt x="1252575" y="312153"/>
                  </a:lnTo>
                  <a:lnTo>
                    <a:pt x="1241132" y="309613"/>
                  </a:lnTo>
                  <a:lnTo>
                    <a:pt x="1217523" y="304533"/>
                  </a:lnTo>
                  <a:lnTo>
                    <a:pt x="1211935" y="301993"/>
                  </a:lnTo>
                  <a:lnTo>
                    <a:pt x="1199616" y="299453"/>
                  </a:lnTo>
                  <a:lnTo>
                    <a:pt x="1187856" y="295643"/>
                  </a:lnTo>
                  <a:lnTo>
                    <a:pt x="1176680" y="291833"/>
                  </a:lnTo>
                  <a:lnTo>
                    <a:pt x="1166088" y="288023"/>
                  </a:lnTo>
                  <a:lnTo>
                    <a:pt x="223393" y="835393"/>
                  </a:lnTo>
                  <a:lnTo>
                    <a:pt x="271780" y="830313"/>
                  </a:lnTo>
                  <a:lnTo>
                    <a:pt x="320941" y="826503"/>
                  </a:lnTo>
                  <a:lnTo>
                    <a:pt x="370674" y="825233"/>
                  </a:lnTo>
                  <a:lnTo>
                    <a:pt x="420789" y="825233"/>
                  </a:lnTo>
                  <a:lnTo>
                    <a:pt x="471081" y="827773"/>
                  </a:lnTo>
                  <a:lnTo>
                    <a:pt x="521373" y="831583"/>
                  </a:lnTo>
                  <a:lnTo>
                    <a:pt x="571449" y="837933"/>
                  </a:lnTo>
                  <a:lnTo>
                    <a:pt x="621106" y="846823"/>
                  </a:lnTo>
                  <a:lnTo>
                    <a:pt x="670179" y="856983"/>
                  </a:lnTo>
                  <a:lnTo>
                    <a:pt x="718439" y="869683"/>
                  </a:lnTo>
                  <a:lnTo>
                    <a:pt x="811771" y="900163"/>
                  </a:lnTo>
                  <a:lnTo>
                    <a:pt x="856462" y="919213"/>
                  </a:lnTo>
                  <a:lnTo>
                    <a:pt x="899553" y="939533"/>
                  </a:lnTo>
                  <a:lnTo>
                    <a:pt x="940866" y="962393"/>
                  </a:lnTo>
                  <a:lnTo>
                    <a:pt x="990663" y="992873"/>
                  </a:lnTo>
                  <a:lnTo>
                    <a:pt x="1034681" y="1025893"/>
                  </a:lnTo>
                  <a:lnTo>
                    <a:pt x="1072908" y="1060183"/>
                  </a:lnTo>
                  <a:lnTo>
                    <a:pt x="1105306" y="1097013"/>
                  </a:lnTo>
                  <a:lnTo>
                    <a:pt x="1131862" y="1132573"/>
                  </a:lnTo>
                  <a:lnTo>
                    <a:pt x="1152563" y="1170673"/>
                  </a:lnTo>
                  <a:lnTo>
                    <a:pt x="1167409" y="1208773"/>
                  </a:lnTo>
                  <a:lnTo>
                    <a:pt x="1176350" y="1246873"/>
                  </a:lnTo>
                  <a:lnTo>
                    <a:pt x="1178204" y="1262113"/>
                  </a:lnTo>
                  <a:lnTo>
                    <a:pt x="1178560" y="1263383"/>
                  </a:lnTo>
                  <a:lnTo>
                    <a:pt x="1179283" y="1272273"/>
                  </a:lnTo>
                  <a:lnTo>
                    <a:pt x="1179550" y="1279893"/>
                  </a:lnTo>
                  <a:lnTo>
                    <a:pt x="1179499" y="1286243"/>
                  </a:lnTo>
                  <a:lnTo>
                    <a:pt x="1538693" y="1077963"/>
                  </a:lnTo>
                  <a:lnTo>
                    <a:pt x="1544510" y="1075423"/>
                  </a:lnTo>
                  <a:lnTo>
                    <a:pt x="1551063" y="1074153"/>
                  </a:lnTo>
                  <a:lnTo>
                    <a:pt x="1557997" y="1072883"/>
                  </a:lnTo>
                  <a:lnTo>
                    <a:pt x="1565008" y="1072883"/>
                  </a:lnTo>
                  <a:lnTo>
                    <a:pt x="1586865" y="1084313"/>
                  </a:lnTo>
                  <a:lnTo>
                    <a:pt x="1586992" y="1084313"/>
                  </a:lnTo>
                  <a:lnTo>
                    <a:pt x="1587563" y="1085583"/>
                  </a:lnTo>
                  <a:lnTo>
                    <a:pt x="1587969" y="1085583"/>
                  </a:lnTo>
                  <a:lnTo>
                    <a:pt x="1588338" y="1086853"/>
                  </a:lnTo>
                  <a:lnTo>
                    <a:pt x="1588325" y="1088123"/>
                  </a:lnTo>
                  <a:lnTo>
                    <a:pt x="1588541" y="1088123"/>
                  </a:lnTo>
                  <a:lnTo>
                    <a:pt x="1588744" y="1089393"/>
                  </a:lnTo>
                  <a:lnTo>
                    <a:pt x="1588757" y="1094473"/>
                  </a:lnTo>
                  <a:lnTo>
                    <a:pt x="1585912" y="1098283"/>
                  </a:lnTo>
                  <a:lnTo>
                    <a:pt x="1173467" y="1338313"/>
                  </a:lnTo>
                  <a:lnTo>
                    <a:pt x="1171016" y="1348473"/>
                  </a:lnTo>
                  <a:lnTo>
                    <a:pt x="1164882" y="1367523"/>
                  </a:lnTo>
                  <a:lnTo>
                    <a:pt x="1161186" y="1376413"/>
                  </a:lnTo>
                  <a:lnTo>
                    <a:pt x="1683994" y="1072883"/>
                  </a:lnTo>
                  <a:lnTo>
                    <a:pt x="2018677" y="878573"/>
                  </a:lnTo>
                  <a:lnTo>
                    <a:pt x="2090864" y="836663"/>
                  </a:lnTo>
                  <a:lnTo>
                    <a:pt x="2087333" y="832853"/>
                  </a:lnTo>
                  <a:lnTo>
                    <a:pt x="2084133" y="830313"/>
                  </a:lnTo>
                  <a:lnTo>
                    <a:pt x="2079802" y="825233"/>
                  </a:lnTo>
                  <a:lnTo>
                    <a:pt x="2076323" y="821423"/>
                  </a:lnTo>
                  <a:lnTo>
                    <a:pt x="2073630" y="817613"/>
                  </a:lnTo>
                  <a:lnTo>
                    <a:pt x="2070798" y="813803"/>
                  </a:lnTo>
                  <a:lnTo>
                    <a:pt x="2070049" y="812533"/>
                  </a:lnTo>
                  <a:lnTo>
                    <a:pt x="2067890" y="809993"/>
                  </a:lnTo>
                  <a:lnTo>
                    <a:pt x="2065883" y="807453"/>
                  </a:lnTo>
                  <a:lnTo>
                    <a:pt x="2063724" y="803643"/>
                  </a:lnTo>
                  <a:lnTo>
                    <a:pt x="2063356" y="802373"/>
                  </a:lnTo>
                  <a:lnTo>
                    <a:pt x="2062835" y="802373"/>
                  </a:lnTo>
                  <a:lnTo>
                    <a:pt x="2062619" y="801103"/>
                  </a:lnTo>
                  <a:lnTo>
                    <a:pt x="2059736" y="797293"/>
                  </a:lnTo>
                  <a:lnTo>
                    <a:pt x="2057438" y="792213"/>
                  </a:lnTo>
                  <a:lnTo>
                    <a:pt x="2054593" y="785863"/>
                  </a:lnTo>
                  <a:lnTo>
                    <a:pt x="2053767" y="783323"/>
                  </a:lnTo>
                  <a:lnTo>
                    <a:pt x="2051824" y="778243"/>
                  </a:lnTo>
                  <a:lnTo>
                    <a:pt x="2050961" y="774433"/>
                  </a:lnTo>
                  <a:lnTo>
                    <a:pt x="2049894" y="770623"/>
                  </a:lnTo>
                  <a:lnTo>
                    <a:pt x="2049081" y="766813"/>
                  </a:lnTo>
                  <a:lnTo>
                    <a:pt x="2048560" y="763003"/>
                  </a:lnTo>
                  <a:lnTo>
                    <a:pt x="2048154" y="759193"/>
                  </a:lnTo>
                  <a:lnTo>
                    <a:pt x="2047811" y="756653"/>
                  </a:lnTo>
                  <a:lnTo>
                    <a:pt x="2047684" y="752843"/>
                  </a:lnTo>
                  <a:lnTo>
                    <a:pt x="2047621" y="749033"/>
                  </a:lnTo>
                  <a:lnTo>
                    <a:pt x="2047913" y="742683"/>
                  </a:lnTo>
                  <a:lnTo>
                    <a:pt x="2059038" y="703313"/>
                  </a:lnTo>
                  <a:lnTo>
                    <a:pt x="2064296" y="694423"/>
                  </a:lnTo>
                  <a:lnTo>
                    <a:pt x="2066480" y="690613"/>
                  </a:lnTo>
                  <a:lnTo>
                    <a:pt x="2071547" y="682993"/>
                  </a:lnTo>
                  <a:lnTo>
                    <a:pt x="2073948" y="679183"/>
                  </a:lnTo>
                  <a:lnTo>
                    <a:pt x="2076856" y="675373"/>
                  </a:lnTo>
                  <a:lnTo>
                    <a:pt x="2080983" y="670293"/>
                  </a:lnTo>
                  <a:lnTo>
                    <a:pt x="2085263" y="665213"/>
                  </a:lnTo>
                  <a:lnTo>
                    <a:pt x="2089658" y="661403"/>
                  </a:lnTo>
                  <a:lnTo>
                    <a:pt x="2094141" y="656323"/>
                  </a:lnTo>
                  <a:lnTo>
                    <a:pt x="2099881" y="651243"/>
                  </a:lnTo>
                  <a:lnTo>
                    <a:pt x="2102802" y="648703"/>
                  </a:lnTo>
                  <a:close/>
                </a:path>
                <a:path w="2599690" h="1505584">
                  <a:moveTo>
                    <a:pt x="2599093" y="738060"/>
                  </a:moveTo>
                  <a:lnTo>
                    <a:pt x="1527416" y="119341"/>
                  </a:lnTo>
                  <a:lnTo>
                    <a:pt x="1320723" y="0"/>
                  </a:lnTo>
                  <a:lnTo>
                    <a:pt x="0" y="767524"/>
                  </a:lnTo>
                  <a:lnTo>
                    <a:pt x="103263" y="827125"/>
                  </a:lnTo>
                  <a:lnTo>
                    <a:pt x="1321447" y="119341"/>
                  </a:lnTo>
                  <a:lnTo>
                    <a:pt x="2392997" y="738136"/>
                  </a:lnTo>
                  <a:lnTo>
                    <a:pt x="1175054" y="1445933"/>
                  </a:lnTo>
                  <a:lnTo>
                    <a:pt x="1278369" y="1505585"/>
                  </a:lnTo>
                  <a:lnTo>
                    <a:pt x="2599093" y="738060"/>
                  </a:lnTo>
                  <a:close/>
                </a:path>
              </a:pathLst>
            </a:custGeom>
            <a:solidFill>
              <a:srgbClr val="BCE58C"/>
            </a:solidFill>
          </p:spPr>
          <p:txBody>
            <a:bodyPr wrap="square" lIns="0" tIns="0" rIns="0" bIns="0" rtlCol="0"/>
            <a:lstStyle/>
            <a:p>
              <a:endParaRPr/>
            </a:p>
          </p:txBody>
        </p:sp>
        <p:sp>
          <p:nvSpPr>
            <p:cNvPr id="25" name="object 22">
              <a:extLst>
                <a:ext uri="{FF2B5EF4-FFF2-40B4-BE49-F238E27FC236}">
                  <a16:creationId xmlns:a16="http://schemas.microsoft.com/office/drawing/2014/main" id="{4B0F3AF8-4F80-060A-EBEB-D0872A67208F}"/>
                </a:ext>
              </a:extLst>
            </p:cNvPr>
            <p:cNvSpPr/>
            <p:nvPr/>
          </p:nvSpPr>
          <p:spPr>
            <a:xfrm>
              <a:off x="9147946" y="6236379"/>
              <a:ext cx="1322070" cy="1160145"/>
            </a:xfrm>
            <a:custGeom>
              <a:avLst/>
              <a:gdLst/>
              <a:ahLst/>
              <a:cxnLst/>
              <a:rect l="l" t="t" r="r" b="b"/>
              <a:pathLst>
                <a:path w="1322070" h="1160145">
                  <a:moveTo>
                    <a:pt x="1321823" y="0"/>
                  </a:moveTo>
                  <a:lnTo>
                    <a:pt x="1109" y="767515"/>
                  </a:lnTo>
                  <a:lnTo>
                    <a:pt x="0" y="1160111"/>
                  </a:lnTo>
                  <a:lnTo>
                    <a:pt x="1320713" y="392595"/>
                  </a:lnTo>
                  <a:lnTo>
                    <a:pt x="1321823" y="0"/>
                  </a:lnTo>
                  <a:close/>
                </a:path>
              </a:pathLst>
            </a:custGeom>
            <a:solidFill>
              <a:srgbClr val="336628"/>
            </a:solidFill>
          </p:spPr>
          <p:txBody>
            <a:bodyPr wrap="square" lIns="0" tIns="0" rIns="0" bIns="0" rtlCol="0"/>
            <a:lstStyle/>
            <a:p>
              <a:endParaRPr/>
            </a:p>
          </p:txBody>
        </p:sp>
        <p:sp>
          <p:nvSpPr>
            <p:cNvPr id="26" name="object 23">
              <a:extLst>
                <a:ext uri="{FF2B5EF4-FFF2-40B4-BE49-F238E27FC236}">
                  <a16:creationId xmlns:a16="http://schemas.microsoft.com/office/drawing/2014/main" id="{7C0C1D8D-B43A-9E27-2468-A5676C9CBED2}"/>
                </a:ext>
              </a:extLst>
            </p:cNvPr>
            <p:cNvSpPr/>
            <p:nvPr/>
          </p:nvSpPr>
          <p:spPr>
            <a:xfrm>
              <a:off x="9089100" y="7003895"/>
              <a:ext cx="60325" cy="427355"/>
            </a:xfrm>
            <a:custGeom>
              <a:avLst/>
              <a:gdLst/>
              <a:ahLst/>
              <a:cxnLst/>
              <a:rect l="l" t="t" r="r" b="b"/>
              <a:pathLst>
                <a:path w="60325" h="427354">
                  <a:moveTo>
                    <a:pt x="59956" y="0"/>
                  </a:moveTo>
                  <a:lnTo>
                    <a:pt x="1120" y="34197"/>
                  </a:lnTo>
                  <a:lnTo>
                    <a:pt x="0" y="426782"/>
                  </a:lnTo>
                  <a:lnTo>
                    <a:pt x="58846" y="392595"/>
                  </a:lnTo>
                  <a:lnTo>
                    <a:pt x="59956" y="0"/>
                  </a:lnTo>
                  <a:close/>
                </a:path>
              </a:pathLst>
            </a:custGeom>
            <a:solidFill>
              <a:srgbClr val="E8DD6D"/>
            </a:solidFill>
          </p:spPr>
          <p:txBody>
            <a:bodyPr wrap="square" lIns="0" tIns="0" rIns="0" bIns="0" rtlCol="0"/>
            <a:lstStyle/>
            <a:p>
              <a:endParaRPr/>
            </a:p>
          </p:txBody>
        </p:sp>
        <p:sp>
          <p:nvSpPr>
            <p:cNvPr id="27" name="object 24">
              <a:extLst>
                <a:ext uri="{FF2B5EF4-FFF2-40B4-BE49-F238E27FC236}">
                  <a16:creationId xmlns:a16="http://schemas.microsoft.com/office/drawing/2014/main" id="{52A2DAEF-FF9C-970C-B6F8-0F87A45692FE}"/>
                </a:ext>
              </a:extLst>
            </p:cNvPr>
            <p:cNvSpPr/>
            <p:nvPr/>
          </p:nvSpPr>
          <p:spPr>
            <a:xfrm>
              <a:off x="7811847" y="6265830"/>
              <a:ext cx="1337310" cy="772795"/>
            </a:xfrm>
            <a:custGeom>
              <a:avLst/>
              <a:gdLst/>
              <a:ahLst/>
              <a:cxnLst/>
              <a:rect l="l" t="t" r="r" b="b"/>
              <a:pathLst>
                <a:path w="1337309" h="772795">
                  <a:moveTo>
                    <a:pt x="58835" y="0"/>
                  </a:moveTo>
                  <a:lnTo>
                    <a:pt x="0" y="34187"/>
                  </a:lnTo>
                  <a:lnTo>
                    <a:pt x="1278369" y="772259"/>
                  </a:lnTo>
                  <a:lnTo>
                    <a:pt x="1337205" y="738061"/>
                  </a:lnTo>
                  <a:lnTo>
                    <a:pt x="58835" y="0"/>
                  </a:lnTo>
                  <a:close/>
                </a:path>
              </a:pathLst>
            </a:custGeom>
            <a:solidFill>
              <a:srgbClr val="F9ED72"/>
            </a:solidFill>
          </p:spPr>
          <p:txBody>
            <a:bodyPr wrap="square" lIns="0" tIns="0" rIns="0" bIns="0" rtlCol="0"/>
            <a:lstStyle/>
            <a:p>
              <a:endParaRPr/>
            </a:p>
          </p:txBody>
        </p:sp>
        <p:sp>
          <p:nvSpPr>
            <p:cNvPr id="28" name="object 25">
              <a:extLst>
                <a:ext uri="{FF2B5EF4-FFF2-40B4-BE49-F238E27FC236}">
                  <a16:creationId xmlns:a16="http://schemas.microsoft.com/office/drawing/2014/main" id="{1AA14B0D-7B7C-27DB-676A-CA4668D2F7A0}"/>
                </a:ext>
              </a:extLst>
            </p:cNvPr>
            <p:cNvSpPr/>
            <p:nvPr/>
          </p:nvSpPr>
          <p:spPr>
            <a:xfrm>
              <a:off x="8846119" y="7038089"/>
              <a:ext cx="244475" cy="534035"/>
            </a:xfrm>
            <a:custGeom>
              <a:avLst/>
              <a:gdLst/>
              <a:ahLst/>
              <a:cxnLst/>
              <a:rect l="l" t="t" r="r" b="b"/>
              <a:pathLst>
                <a:path w="244475" h="534034">
                  <a:moveTo>
                    <a:pt x="244097" y="0"/>
                  </a:moveTo>
                  <a:lnTo>
                    <a:pt x="1109" y="141210"/>
                  </a:lnTo>
                  <a:lnTo>
                    <a:pt x="0" y="533805"/>
                  </a:lnTo>
                  <a:lnTo>
                    <a:pt x="242987" y="392595"/>
                  </a:lnTo>
                  <a:lnTo>
                    <a:pt x="244097" y="0"/>
                  </a:lnTo>
                  <a:close/>
                </a:path>
              </a:pathLst>
            </a:custGeom>
            <a:solidFill>
              <a:srgbClr val="F2EFDB"/>
            </a:solidFill>
          </p:spPr>
          <p:txBody>
            <a:bodyPr wrap="square" lIns="0" tIns="0" rIns="0" bIns="0" rtlCol="0"/>
            <a:lstStyle/>
            <a:p>
              <a:endParaRPr/>
            </a:p>
          </p:txBody>
        </p:sp>
        <p:sp>
          <p:nvSpPr>
            <p:cNvPr id="29" name="object 26">
              <a:extLst>
                <a:ext uri="{FF2B5EF4-FFF2-40B4-BE49-F238E27FC236}">
                  <a16:creationId xmlns:a16="http://schemas.microsoft.com/office/drawing/2014/main" id="{CA6295E7-07D4-DF83-BA15-2808495412D8}"/>
                </a:ext>
              </a:extLst>
            </p:cNvPr>
            <p:cNvSpPr/>
            <p:nvPr/>
          </p:nvSpPr>
          <p:spPr>
            <a:xfrm>
              <a:off x="7568857" y="6300018"/>
              <a:ext cx="1521460" cy="879475"/>
            </a:xfrm>
            <a:custGeom>
              <a:avLst/>
              <a:gdLst/>
              <a:ahLst/>
              <a:cxnLst/>
              <a:rect l="l" t="t" r="r" b="b"/>
              <a:pathLst>
                <a:path w="1521459" h="879475">
                  <a:moveTo>
                    <a:pt x="242987" y="0"/>
                  </a:moveTo>
                  <a:lnTo>
                    <a:pt x="0" y="141210"/>
                  </a:lnTo>
                  <a:lnTo>
                    <a:pt x="1278369" y="879282"/>
                  </a:lnTo>
                  <a:lnTo>
                    <a:pt x="1521356" y="738071"/>
                  </a:lnTo>
                  <a:lnTo>
                    <a:pt x="242987" y="0"/>
                  </a:lnTo>
                  <a:close/>
                </a:path>
              </a:pathLst>
            </a:custGeom>
            <a:solidFill>
              <a:srgbClr val="FFFCF2"/>
            </a:solidFill>
          </p:spPr>
          <p:txBody>
            <a:bodyPr wrap="square" lIns="0" tIns="0" rIns="0" bIns="0" rtlCol="0"/>
            <a:lstStyle/>
            <a:p>
              <a:endParaRPr/>
            </a:p>
          </p:txBody>
        </p:sp>
        <p:sp>
          <p:nvSpPr>
            <p:cNvPr id="30" name="object 27">
              <a:extLst>
                <a:ext uri="{FF2B5EF4-FFF2-40B4-BE49-F238E27FC236}">
                  <a16:creationId xmlns:a16="http://schemas.microsoft.com/office/drawing/2014/main" id="{26BB755E-8B10-4E7F-B4F5-A8F23D9A7BA7}"/>
                </a:ext>
              </a:extLst>
            </p:cNvPr>
            <p:cNvSpPr/>
            <p:nvPr/>
          </p:nvSpPr>
          <p:spPr>
            <a:xfrm>
              <a:off x="7510018" y="6441232"/>
              <a:ext cx="1337310" cy="772795"/>
            </a:xfrm>
            <a:custGeom>
              <a:avLst/>
              <a:gdLst/>
              <a:ahLst/>
              <a:cxnLst/>
              <a:rect l="l" t="t" r="r" b="b"/>
              <a:pathLst>
                <a:path w="1337309" h="772795">
                  <a:moveTo>
                    <a:pt x="58835" y="0"/>
                  </a:moveTo>
                  <a:lnTo>
                    <a:pt x="0" y="34197"/>
                  </a:lnTo>
                  <a:lnTo>
                    <a:pt x="103253" y="93808"/>
                  </a:lnTo>
                  <a:lnTo>
                    <a:pt x="1278369" y="772259"/>
                  </a:lnTo>
                  <a:lnTo>
                    <a:pt x="1337205" y="738071"/>
                  </a:lnTo>
                  <a:lnTo>
                    <a:pt x="58835" y="0"/>
                  </a:lnTo>
                  <a:close/>
                </a:path>
              </a:pathLst>
            </a:custGeom>
            <a:solidFill>
              <a:srgbClr val="F9ED72"/>
            </a:solidFill>
          </p:spPr>
          <p:txBody>
            <a:bodyPr wrap="square" lIns="0" tIns="0" rIns="0" bIns="0" rtlCol="0"/>
            <a:lstStyle/>
            <a:p>
              <a:endParaRPr/>
            </a:p>
          </p:txBody>
        </p:sp>
        <p:sp>
          <p:nvSpPr>
            <p:cNvPr id="31" name="object 28">
              <a:extLst>
                <a:ext uri="{FF2B5EF4-FFF2-40B4-BE49-F238E27FC236}">
                  <a16:creationId xmlns:a16="http://schemas.microsoft.com/office/drawing/2014/main" id="{FF5822FB-FBE8-9DB8-BF89-585B1084CE86}"/>
                </a:ext>
              </a:extLst>
            </p:cNvPr>
            <p:cNvSpPr/>
            <p:nvPr/>
          </p:nvSpPr>
          <p:spPr>
            <a:xfrm>
              <a:off x="8787270" y="7179300"/>
              <a:ext cx="60325" cy="427355"/>
            </a:xfrm>
            <a:custGeom>
              <a:avLst/>
              <a:gdLst/>
              <a:ahLst/>
              <a:cxnLst/>
              <a:rect l="l" t="t" r="r" b="b"/>
              <a:pathLst>
                <a:path w="60325" h="427354">
                  <a:moveTo>
                    <a:pt x="59956" y="0"/>
                  </a:moveTo>
                  <a:lnTo>
                    <a:pt x="1120" y="34197"/>
                  </a:lnTo>
                  <a:lnTo>
                    <a:pt x="0" y="426782"/>
                  </a:lnTo>
                  <a:lnTo>
                    <a:pt x="58846" y="392595"/>
                  </a:lnTo>
                  <a:lnTo>
                    <a:pt x="59956" y="0"/>
                  </a:lnTo>
                  <a:close/>
                </a:path>
              </a:pathLst>
            </a:custGeom>
            <a:solidFill>
              <a:srgbClr val="E8DD6D"/>
            </a:solidFill>
          </p:spPr>
          <p:txBody>
            <a:bodyPr wrap="square" lIns="0" tIns="0" rIns="0" bIns="0" rtlCol="0"/>
            <a:lstStyle/>
            <a:p>
              <a:endParaRPr/>
            </a:p>
          </p:txBody>
        </p:sp>
        <p:sp>
          <p:nvSpPr>
            <p:cNvPr id="32" name="object 29">
              <a:extLst>
                <a:ext uri="{FF2B5EF4-FFF2-40B4-BE49-F238E27FC236}">
                  <a16:creationId xmlns:a16="http://schemas.microsoft.com/office/drawing/2014/main" id="{DBE5FE1D-1049-0BD6-0EDE-2A09DA687ECF}"/>
                </a:ext>
              </a:extLst>
            </p:cNvPr>
            <p:cNvSpPr/>
            <p:nvPr/>
          </p:nvSpPr>
          <p:spPr>
            <a:xfrm>
              <a:off x="6685785" y="6605440"/>
              <a:ext cx="1879600" cy="1088390"/>
            </a:xfrm>
            <a:custGeom>
              <a:avLst/>
              <a:gdLst/>
              <a:ahLst/>
              <a:cxnLst/>
              <a:rect l="l" t="t" r="r" b="b"/>
              <a:pathLst>
                <a:path w="1879600" h="1088390">
                  <a:moveTo>
                    <a:pt x="991269" y="1056640"/>
                  </a:moveTo>
                  <a:lnTo>
                    <a:pt x="779119" y="1056640"/>
                  </a:lnTo>
                  <a:lnTo>
                    <a:pt x="828534" y="1061720"/>
                  </a:lnTo>
                  <a:lnTo>
                    <a:pt x="873481" y="1070610"/>
                  </a:lnTo>
                  <a:lnTo>
                    <a:pt x="890726" y="1074420"/>
                  </a:lnTo>
                  <a:lnTo>
                    <a:pt x="907026" y="1079500"/>
                  </a:lnTo>
                  <a:lnTo>
                    <a:pt x="922330" y="1084580"/>
                  </a:lnTo>
                  <a:lnTo>
                    <a:pt x="936589" y="1088390"/>
                  </a:lnTo>
                  <a:lnTo>
                    <a:pt x="991269" y="1056640"/>
                  </a:lnTo>
                  <a:close/>
                </a:path>
                <a:path w="1879600" h="1088390">
                  <a:moveTo>
                    <a:pt x="941426" y="0"/>
                  </a:moveTo>
                  <a:lnTo>
                    <a:pt x="11748" y="539750"/>
                  </a:lnTo>
                  <a:lnTo>
                    <a:pt x="15266" y="543560"/>
                  </a:lnTo>
                  <a:lnTo>
                    <a:pt x="18460" y="547370"/>
                  </a:lnTo>
                  <a:lnTo>
                    <a:pt x="23842" y="552450"/>
                  </a:lnTo>
                  <a:lnTo>
                    <a:pt x="24522" y="553720"/>
                  </a:lnTo>
                  <a:lnTo>
                    <a:pt x="27130" y="556260"/>
                  </a:lnTo>
                  <a:lnTo>
                    <a:pt x="29014" y="558800"/>
                  </a:lnTo>
                  <a:lnTo>
                    <a:pt x="31014" y="561340"/>
                  </a:lnTo>
                  <a:lnTo>
                    <a:pt x="31192" y="562610"/>
                  </a:lnTo>
                  <a:lnTo>
                    <a:pt x="31821" y="562610"/>
                  </a:lnTo>
                  <a:lnTo>
                    <a:pt x="32574" y="563880"/>
                  </a:lnTo>
                  <a:lnTo>
                    <a:pt x="37066" y="570230"/>
                  </a:lnTo>
                  <a:lnTo>
                    <a:pt x="53213" y="608330"/>
                  </a:lnTo>
                  <a:lnTo>
                    <a:pt x="53788" y="612140"/>
                  </a:lnTo>
                  <a:lnTo>
                    <a:pt x="54406" y="615950"/>
                  </a:lnTo>
                  <a:lnTo>
                    <a:pt x="54794" y="619760"/>
                  </a:lnTo>
                  <a:lnTo>
                    <a:pt x="54961" y="623570"/>
                  </a:lnTo>
                  <a:lnTo>
                    <a:pt x="55003" y="629920"/>
                  </a:lnTo>
                  <a:lnTo>
                    <a:pt x="54815" y="633730"/>
                  </a:lnTo>
                  <a:lnTo>
                    <a:pt x="54658" y="635000"/>
                  </a:lnTo>
                  <a:lnTo>
                    <a:pt x="54553" y="636270"/>
                  </a:lnTo>
                  <a:lnTo>
                    <a:pt x="53987" y="641350"/>
                  </a:lnTo>
                  <a:lnTo>
                    <a:pt x="53254" y="645160"/>
                  </a:lnTo>
                  <a:lnTo>
                    <a:pt x="52857" y="647700"/>
                  </a:lnTo>
                  <a:lnTo>
                    <a:pt x="52312" y="648970"/>
                  </a:lnTo>
                  <a:lnTo>
                    <a:pt x="51443" y="652780"/>
                  </a:lnTo>
                  <a:lnTo>
                    <a:pt x="51056" y="654050"/>
                  </a:lnTo>
                  <a:lnTo>
                    <a:pt x="50898" y="655320"/>
                  </a:lnTo>
                  <a:lnTo>
                    <a:pt x="50197" y="656590"/>
                  </a:lnTo>
                  <a:lnTo>
                    <a:pt x="49558" y="659130"/>
                  </a:lnTo>
                  <a:lnTo>
                    <a:pt x="47998" y="662940"/>
                  </a:lnTo>
                  <a:lnTo>
                    <a:pt x="46783" y="666750"/>
                  </a:lnTo>
                  <a:lnTo>
                    <a:pt x="45925" y="668020"/>
                  </a:lnTo>
                  <a:lnTo>
                    <a:pt x="44480" y="671830"/>
                  </a:lnTo>
                  <a:lnTo>
                    <a:pt x="42626" y="675640"/>
                  </a:lnTo>
                  <a:lnTo>
                    <a:pt x="41485" y="676910"/>
                  </a:lnTo>
                  <a:lnTo>
                    <a:pt x="40166" y="679450"/>
                  </a:lnTo>
                  <a:lnTo>
                    <a:pt x="39935" y="680720"/>
                  </a:lnTo>
                  <a:lnTo>
                    <a:pt x="37977" y="683260"/>
                  </a:lnTo>
                  <a:lnTo>
                    <a:pt x="36313" y="685800"/>
                  </a:lnTo>
                  <a:lnTo>
                    <a:pt x="33622" y="690880"/>
                  </a:lnTo>
                  <a:lnTo>
                    <a:pt x="32250" y="692150"/>
                  </a:lnTo>
                  <a:lnTo>
                    <a:pt x="28847" y="697230"/>
                  </a:lnTo>
                  <a:lnTo>
                    <a:pt x="26376" y="701040"/>
                  </a:lnTo>
                  <a:lnTo>
                    <a:pt x="23779" y="703580"/>
                  </a:lnTo>
                  <a:lnTo>
                    <a:pt x="17140" y="711200"/>
                  </a:lnTo>
                  <a:lnTo>
                    <a:pt x="10156" y="718820"/>
                  </a:lnTo>
                  <a:lnTo>
                    <a:pt x="0" y="728980"/>
                  </a:lnTo>
                  <a:lnTo>
                    <a:pt x="610986" y="1080770"/>
                  </a:lnTo>
                  <a:lnTo>
                    <a:pt x="669654" y="1065530"/>
                  </a:lnTo>
                  <a:lnTo>
                    <a:pt x="725929" y="1057910"/>
                  </a:lnTo>
                  <a:lnTo>
                    <a:pt x="779119" y="1056640"/>
                  </a:lnTo>
                  <a:lnTo>
                    <a:pt x="991269" y="1056640"/>
                  </a:lnTo>
                  <a:lnTo>
                    <a:pt x="1441838" y="795020"/>
                  </a:lnTo>
                  <a:lnTo>
                    <a:pt x="763481" y="795020"/>
                  </a:lnTo>
                  <a:lnTo>
                    <a:pt x="714472" y="792480"/>
                  </a:lnTo>
                  <a:lnTo>
                    <a:pt x="666892" y="784860"/>
                  </a:lnTo>
                  <a:lnTo>
                    <a:pt x="622200" y="770890"/>
                  </a:lnTo>
                  <a:lnTo>
                    <a:pt x="581856" y="751840"/>
                  </a:lnTo>
                  <a:lnTo>
                    <a:pt x="539549" y="720090"/>
                  </a:lnTo>
                  <a:lnTo>
                    <a:pt x="514326" y="683260"/>
                  </a:lnTo>
                  <a:lnTo>
                    <a:pt x="506198" y="645160"/>
                  </a:lnTo>
                  <a:lnTo>
                    <a:pt x="515179" y="607060"/>
                  </a:lnTo>
                  <a:lnTo>
                    <a:pt x="541281" y="571500"/>
                  </a:lnTo>
                  <a:lnTo>
                    <a:pt x="542077" y="570230"/>
                  </a:lnTo>
                  <a:lnTo>
                    <a:pt x="542967" y="570230"/>
                  </a:lnTo>
                  <a:lnTo>
                    <a:pt x="545606" y="567690"/>
                  </a:lnTo>
                  <a:lnTo>
                    <a:pt x="546067" y="566420"/>
                  </a:lnTo>
                  <a:lnTo>
                    <a:pt x="549344" y="563880"/>
                  </a:lnTo>
                  <a:lnTo>
                    <a:pt x="552224" y="561340"/>
                  </a:lnTo>
                  <a:lnTo>
                    <a:pt x="555302" y="558800"/>
                  </a:lnTo>
                  <a:lnTo>
                    <a:pt x="561162" y="554990"/>
                  </a:lnTo>
                  <a:lnTo>
                    <a:pt x="567355" y="549910"/>
                  </a:lnTo>
                  <a:lnTo>
                    <a:pt x="610345" y="527050"/>
                  </a:lnTo>
                  <a:lnTo>
                    <a:pt x="677013" y="506730"/>
                  </a:lnTo>
                  <a:lnTo>
                    <a:pt x="712836" y="501650"/>
                  </a:lnTo>
                  <a:lnTo>
                    <a:pt x="713496" y="500380"/>
                  </a:lnTo>
                  <a:lnTo>
                    <a:pt x="722794" y="500380"/>
                  </a:lnTo>
                  <a:lnTo>
                    <a:pt x="730899" y="499110"/>
                  </a:lnTo>
                  <a:lnTo>
                    <a:pt x="754982" y="499110"/>
                  </a:lnTo>
                  <a:lnTo>
                    <a:pt x="756374" y="497840"/>
                  </a:lnTo>
                  <a:lnTo>
                    <a:pt x="1355813" y="497840"/>
                  </a:lnTo>
                  <a:lnTo>
                    <a:pt x="1338470" y="492760"/>
                  </a:lnTo>
                  <a:lnTo>
                    <a:pt x="1291978" y="476250"/>
                  </a:lnTo>
                  <a:lnTo>
                    <a:pt x="1246892" y="458470"/>
                  </a:lnTo>
                  <a:lnTo>
                    <a:pt x="1203412" y="436880"/>
                  </a:lnTo>
                  <a:lnTo>
                    <a:pt x="1161744" y="415290"/>
                  </a:lnTo>
                  <a:lnTo>
                    <a:pt x="1108335" y="381000"/>
                  </a:lnTo>
                  <a:lnTo>
                    <a:pt x="1061624" y="345440"/>
                  </a:lnTo>
                  <a:lnTo>
                    <a:pt x="1021639" y="307340"/>
                  </a:lnTo>
                  <a:lnTo>
                    <a:pt x="988407" y="269240"/>
                  </a:lnTo>
                  <a:lnTo>
                    <a:pt x="961955" y="228600"/>
                  </a:lnTo>
                  <a:lnTo>
                    <a:pt x="942310" y="189230"/>
                  </a:lnTo>
                  <a:lnTo>
                    <a:pt x="929500" y="147320"/>
                  </a:lnTo>
                  <a:lnTo>
                    <a:pt x="923553" y="106680"/>
                  </a:lnTo>
                  <a:lnTo>
                    <a:pt x="923249" y="101600"/>
                  </a:lnTo>
                  <a:lnTo>
                    <a:pt x="923343" y="81280"/>
                  </a:lnTo>
                  <a:lnTo>
                    <a:pt x="928243" y="43180"/>
                  </a:lnTo>
                  <a:lnTo>
                    <a:pt x="935083" y="17780"/>
                  </a:lnTo>
                  <a:lnTo>
                    <a:pt x="938233" y="7620"/>
                  </a:lnTo>
                  <a:lnTo>
                    <a:pt x="939615" y="5080"/>
                  </a:lnTo>
                  <a:lnTo>
                    <a:pt x="940453" y="2540"/>
                  </a:lnTo>
                  <a:lnTo>
                    <a:pt x="941426" y="0"/>
                  </a:lnTo>
                  <a:close/>
                </a:path>
                <a:path w="1879600" h="1088390">
                  <a:moveTo>
                    <a:pt x="1355813" y="497840"/>
                  </a:moveTo>
                  <a:lnTo>
                    <a:pt x="761086" y="497840"/>
                  </a:lnTo>
                  <a:lnTo>
                    <a:pt x="769421" y="499110"/>
                  </a:lnTo>
                  <a:lnTo>
                    <a:pt x="794572" y="499110"/>
                  </a:lnTo>
                  <a:lnTo>
                    <a:pt x="802719" y="500380"/>
                  </a:lnTo>
                  <a:lnTo>
                    <a:pt x="812917" y="501650"/>
                  </a:lnTo>
                  <a:lnTo>
                    <a:pt x="819095" y="501650"/>
                  </a:lnTo>
                  <a:lnTo>
                    <a:pt x="821095" y="502920"/>
                  </a:lnTo>
                  <a:lnTo>
                    <a:pt x="826749" y="502920"/>
                  </a:lnTo>
                  <a:lnTo>
                    <a:pt x="833115" y="504190"/>
                  </a:lnTo>
                  <a:lnTo>
                    <a:pt x="837639" y="505460"/>
                  </a:lnTo>
                  <a:lnTo>
                    <a:pt x="844288" y="506730"/>
                  </a:lnTo>
                  <a:lnTo>
                    <a:pt x="849953" y="508000"/>
                  </a:lnTo>
                  <a:lnTo>
                    <a:pt x="851377" y="508000"/>
                  </a:lnTo>
                  <a:lnTo>
                    <a:pt x="858151" y="509270"/>
                  </a:lnTo>
                  <a:lnTo>
                    <a:pt x="863439" y="510540"/>
                  </a:lnTo>
                  <a:lnTo>
                    <a:pt x="870905" y="513080"/>
                  </a:lnTo>
                  <a:lnTo>
                    <a:pt x="873114" y="513080"/>
                  </a:lnTo>
                  <a:lnTo>
                    <a:pt x="876486" y="514350"/>
                  </a:lnTo>
                  <a:lnTo>
                    <a:pt x="877711" y="514350"/>
                  </a:lnTo>
                  <a:lnTo>
                    <a:pt x="880706" y="515620"/>
                  </a:lnTo>
                  <a:lnTo>
                    <a:pt x="889564" y="518160"/>
                  </a:lnTo>
                  <a:lnTo>
                    <a:pt x="894768" y="519430"/>
                  </a:lnTo>
                  <a:lnTo>
                    <a:pt x="901365" y="521970"/>
                  </a:lnTo>
                  <a:lnTo>
                    <a:pt x="902873" y="523240"/>
                  </a:lnTo>
                  <a:lnTo>
                    <a:pt x="905040" y="523240"/>
                  </a:lnTo>
                  <a:lnTo>
                    <a:pt x="905710" y="524510"/>
                  </a:lnTo>
                  <a:lnTo>
                    <a:pt x="910349" y="525780"/>
                  </a:lnTo>
                  <a:lnTo>
                    <a:pt x="920170" y="529590"/>
                  </a:lnTo>
                  <a:lnTo>
                    <a:pt x="922432" y="530860"/>
                  </a:lnTo>
                  <a:lnTo>
                    <a:pt x="931039" y="534670"/>
                  </a:lnTo>
                  <a:lnTo>
                    <a:pt x="937332" y="538480"/>
                  </a:lnTo>
                  <a:lnTo>
                    <a:pt x="943374" y="542290"/>
                  </a:lnTo>
                  <a:lnTo>
                    <a:pt x="951214" y="546100"/>
                  </a:lnTo>
                  <a:lnTo>
                    <a:pt x="985184" y="574040"/>
                  </a:lnTo>
                  <a:lnTo>
                    <a:pt x="989467" y="577850"/>
                  </a:lnTo>
                  <a:lnTo>
                    <a:pt x="995728" y="585470"/>
                  </a:lnTo>
                  <a:lnTo>
                    <a:pt x="996273" y="585470"/>
                  </a:lnTo>
                  <a:lnTo>
                    <a:pt x="1002385" y="594360"/>
                  </a:lnTo>
                  <a:lnTo>
                    <a:pt x="1017403" y="629920"/>
                  </a:lnTo>
                  <a:lnTo>
                    <a:pt x="1019099" y="646430"/>
                  </a:lnTo>
                  <a:lnTo>
                    <a:pt x="1014570" y="675640"/>
                  </a:lnTo>
                  <a:lnTo>
                    <a:pt x="977333" y="728980"/>
                  </a:lnTo>
                  <a:lnTo>
                    <a:pt x="944620" y="751840"/>
                  </a:lnTo>
                  <a:lnTo>
                    <a:pt x="904489" y="770890"/>
                  </a:lnTo>
                  <a:lnTo>
                    <a:pt x="859949" y="784860"/>
                  </a:lnTo>
                  <a:lnTo>
                    <a:pt x="812460" y="792480"/>
                  </a:lnTo>
                  <a:lnTo>
                    <a:pt x="763481" y="795020"/>
                  </a:lnTo>
                  <a:lnTo>
                    <a:pt x="1441838" y="795020"/>
                  </a:lnTo>
                  <a:lnTo>
                    <a:pt x="1450587" y="789940"/>
                  </a:lnTo>
                  <a:lnTo>
                    <a:pt x="1381350" y="789940"/>
                  </a:lnTo>
                  <a:lnTo>
                    <a:pt x="1377424" y="788670"/>
                  </a:lnTo>
                  <a:lnTo>
                    <a:pt x="1372094" y="788670"/>
                  </a:lnTo>
                  <a:lnTo>
                    <a:pt x="1370764" y="787400"/>
                  </a:lnTo>
                  <a:lnTo>
                    <a:pt x="1368953" y="787400"/>
                  </a:lnTo>
                  <a:lnTo>
                    <a:pt x="1367193" y="786130"/>
                  </a:lnTo>
                  <a:lnTo>
                    <a:pt x="1365738" y="786130"/>
                  </a:lnTo>
                  <a:lnTo>
                    <a:pt x="1362827" y="783590"/>
                  </a:lnTo>
                  <a:lnTo>
                    <a:pt x="1361571" y="783590"/>
                  </a:lnTo>
                  <a:lnTo>
                    <a:pt x="1360293" y="782320"/>
                  </a:lnTo>
                  <a:lnTo>
                    <a:pt x="1359037" y="781050"/>
                  </a:lnTo>
                  <a:lnTo>
                    <a:pt x="1358314" y="779780"/>
                  </a:lnTo>
                  <a:lnTo>
                    <a:pt x="1357518" y="778510"/>
                  </a:lnTo>
                  <a:lnTo>
                    <a:pt x="1356806" y="777240"/>
                  </a:lnTo>
                  <a:lnTo>
                    <a:pt x="1356398" y="777240"/>
                  </a:lnTo>
                  <a:lnTo>
                    <a:pt x="1356021" y="775970"/>
                  </a:lnTo>
                  <a:lnTo>
                    <a:pt x="1356032" y="774700"/>
                  </a:lnTo>
                  <a:lnTo>
                    <a:pt x="1355822" y="774700"/>
                  </a:lnTo>
                  <a:lnTo>
                    <a:pt x="1355623" y="773430"/>
                  </a:lnTo>
                  <a:lnTo>
                    <a:pt x="1355581" y="768350"/>
                  </a:lnTo>
                  <a:lnTo>
                    <a:pt x="1358387" y="764540"/>
                  </a:lnTo>
                  <a:lnTo>
                    <a:pt x="1723329" y="552450"/>
                  </a:lnTo>
                  <a:lnTo>
                    <a:pt x="1693940" y="552450"/>
                  </a:lnTo>
                  <a:lnTo>
                    <a:pt x="1684367" y="551180"/>
                  </a:lnTo>
                  <a:lnTo>
                    <a:pt x="1657387" y="551180"/>
                  </a:lnTo>
                  <a:lnTo>
                    <a:pt x="1649740" y="549910"/>
                  </a:lnTo>
                  <a:lnTo>
                    <a:pt x="1640923" y="549910"/>
                  </a:lnTo>
                  <a:lnTo>
                    <a:pt x="1628704" y="548640"/>
                  </a:lnTo>
                  <a:lnTo>
                    <a:pt x="1620893" y="548640"/>
                  </a:lnTo>
                  <a:lnTo>
                    <a:pt x="1607270" y="547370"/>
                  </a:lnTo>
                  <a:lnTo>
                    <a:pt x="1601448" y="546100"/>
                  </a:lnTo>
                  <a:lnTo>
                    <a:pt x="1589124" y="544830"/>
                  </a:lnTo>
                  <a:lnTo>
                    <a:pt x="1582621" y="544830"/>
                  </a:lnTo>
                  <a:lnTo>
                    <a:pt x="1570308" y="543560"/>
                  </a:lnTo>
                  <a:lnTo>
                    <a:pt x="1564517" y="542290"/>
                  </a:lnTo>
                  <a:lnTo>
                    <a:pt x="1552235" y="541020"/>
                  </a:lnTo>
                  <a:lnTo>
                    <a:pt x="1545764" y="539750"/>
                  </a:lnTo>
                  <a:lnTo>
                    <a:pt x="1532622" y="538480"/>
                  </a:lnTo>
                  <a:lnTo>
                    <a:pt x="1525943" y="537210"/>
                  </a:lnTo>
                  <a:lnTo>
                    <a:pt x="1510676" y="534670"/>
                  </a:lnTo>
                  <a:lnTo>
                    <a:pt x="1508739" y="534670"/>
                  </a:lnTo>
                  <a:lnTo>
                    <a:pt x="1502907" y="533400"/>
                  </a:lnTo>
                  <a:lnTo>
                    <a:pt x="1471882" y="528320"/>
                  </a:lnTo>
                  <a:lnTo>
                    <a:pt x="1463316" y="525780"/>
                  </a:lnTo>
                  <a:lnTo>
                    <a:pt x="1462468" y="525780"/>
                  </a:lnTo>
                  <a:lnTo>
                    <a:pt x="1454903" y="524510"/>
                  </a:lnTo>
                  <a:lnTo>
                    <a:pt x="1448209" y="523240"/>
                  </a:lnTo>
                  <a:lnTo>
                    <a:pt x="1441528" y="520700"/>
                  </a:lnTo>
                  <a:lnTo>
                    <a:pt x="1434856" y="519430"/>
                  </a:lnTo>
                  <a:lnTo>
                    <a:pt x="1386164" y="506730"/>
                  </a:lnTo>
                  <a:lnTo>
                    <a:pt x="1355813" y="497840"/>
                  </a:lnTo>
                  <a:close/>
                </a:path>
                <a:path w="1879600" h="1088390">
                  <a:moveTo>
                    <a:pt x="1879283" y="541020"/>
                  </a:moveTo>
                  <a:lnTo>
                    <a:pt x="1864737" y="543560"/>
                  </a:lnTo>
                  <a:lnTo>
                    <a:pt x="1857436" y="543560"/>
                  </a:lnTo>
                  <a:lnTo>
                    <a:pt x="1850121" y="544830"/>
                  </a:lnTo>
                  <a:lnTo>
                    <a:pt x="1831308" y="547370"/>
                  </a:lnTo>
                  <a:lnTo>
                    <a:pt x="1821862" y="547370"/>
                  </a:lnTo>
                  <a:lnTo>
                    <a:pt x="1812384" y="548640"/>
                  </a:lnTo>
                  <a:lnTo>
                    <a:pt x="1399905" y="788670"/>
                  </a:lnTo>
                  <a:lnTo>
                    <a:pt x="1392439" y="789940"/>
                  </a:lnTo>
                  <a:lnTo>
                    <a:pt x="1450587" y="789940"/>
                  </a:lnTo>
                  <a:lnTo>
                    <a:pt x="1879283" y="541020"/>
                  </a:lnTo>
                  <a:close/>
                </a:path>
              </a:pathLst>
            </a:custGeom>
            <a:solidFill>
              <a:srgbClr val="BCE58C"/>
            </a:solidFill>
          </p:spPr>
          <p:txBody>
            <a:bodyPr wrap="square" lIns="0" tIns="0" rIns="0" bIns="0" rtlCol="0"/>
            <a:lstStyle/>
            <a:p>
              <a:endParaRPr/>
            </a:p>
          </p:txBody>
        </p:sp>
        <p:sp>
          <p:nvSpPr>
            <p:cNvPr id="33" name="object 30">
              <a:extLst>
                <a:ext uri="{FF2B5EF4-FFF2-40B4-BE49-F238E27FC236}">
                  <a16:creationId xmlns:a16="http://schemas.microsoft.com/office/drawing/2014/main" id="{98FA6CBC-AEF5-929E-2CA0-EA1848826CE0}"/>
                </a:ext>
              </a:extLst>
            </p:cNvPr>
            <p:cNvSpPr/>
            <p:nvPr/>
          </p:nvSpPr>
          <p:spPr>
            <a:xfrm>
              <a:off x="6395268" y="6535045"/>
              <a:ext cx="2289810" cy="1327150"/>
            </a:xfrm>
            <a:custGeom>
              <a:avLst/>
              <a:gdLst/>
              <a:ahLst/>
              <a:cxnLst/>
              <a:rect l="l" t="t" r="r" b="b"/>
              <a:pathLst>
                <a:path w="2289809" h="1327150">
                  <a:moveTo>
                    <a:pt x="1218004" y="0"/>
                  </a:moveTo>
                  <a:lnTo>
                    <a:pt x="0" y="707821"/>
                  </a:lnTo>
                  <a:lnTo>
                    <a:pt x="1071737" y="1326587"/>
                  </a:lnTo>
                  <a:lnTo>
                    <a:pt x="1360522" y="1158781"/>
                  </a:lnTo>
                  <a:lnTo>
                    <a:pt x="1227103" y="1158781"/>
                  </a:lnTo>
                  <a:lnTo>
                    <a:pt x="1212845" y="1153733"/>
                  </a:lnTo>
                  <a:lnTo>
                    <a:pt x="1204797" y="1151148"/>
                  </a:lnTo>
                  <a:lnTo>
                    <a:pt x="901501" y="1151148"/>
                  </a:lnTo>
                  <a:lnTo>
                    <a:pt x="290514" y="798394"/>
                  </a:lnTo>
                  <a:lnTo>
                    <a:pt x="316890" y="770301"/>
                  </a:lnTo>
                  <a:lnTo>
                    <a:pt x="331633" y="747851"/>
                  </a:lnTo>
                  <a:lnTo>
                    <a:pt x="332000" y="747223"/>
                  </a:lnTo>
                  <a:lnTo>
                    <a:pt x="344104" y="713056"/>
                  </a:lnTo>
                  <a:lnTo>
                    <a:pt x="344251" y="712355"/>
                  </a:lnTo>
                  <a:lnTo>
                    <a:pt x="344502" y="710742"/>
                  </a:lnTo>
                  <a:lnTo>
                    <a:pt x="344931" y="707350"/>
                  </a:lnTo>
                  <a:lnTo>
                    <a:pt x="345068" y="705947"/>
                  </a:lnTo>
                  <a:lnTo>
                    <a:pt x="345172" y="705360"/>
                  </a:lnTo>
                  <a:lnTo>
                    <a:pt x="345329" y="703203"/>
                  </a:lnTo>
                  <a:lnTo>
                    <a:pt x="345444" y="700250"/>
                  </a:lnTo>
                  <a:lnTo>
                    <a:pt x="345476" y="692848"/>
                  </a:lnTo>
                  <a:lnTo>
                    <a:pt x="345308" y="689560"/>
                  </a:lnTo>
                  <a:lnTo>
                    <a:pt x="331393" y="646105"/>
                  </a:lnTo>
                  <a:lnTo>
                    <a:pt x="322702" y="633216"/>
                  </a:lnTo>
                  <a:lnTo>
                    <a:pt x="322346" y="632671"/>
                  </a:lnTo>
                  <a:lnTo>
                    <a:pt x="321717" y="631823"/>
                  </a:lnTo>
                  <a:lnTo>
                    <a:pt x="321529" y="631530"/>
                  </a:lnTo>
                  <a:lnTo>
                    <a:pt x="319529" y="628881"/>
                  </a:lnTo>
                  <a:lnTo>
                    <a:pt x="317644" y="626525"/>
                  </a:lnTo>
                  <a:lnTo>
                    <a:pt x="315037" y="623436"/>
                  </a:lnTo>
                  <a:lnTo>
                    <a:pt x="314356" y="622714"/>
                  </a:lnTo>
                  <a:lnTo>
                    <a:pt x="308985" y="616672"/>
                  </a:lnTo>
                  <a:lnTo>
                    <a:pt x="305716" y="613195"/>
                  </a:lnTo>
                  <a:lnTo>
                    <a:pt x="302263" y="609824"/>
                  </a:lnTo>
                  <a:lnTo>
                    <a:pt x="1231941" y="69547"/>
                  </a:lnTo>
                  <a:lnTo>
                    <a:pt x="1338465" y="69547"/>
                  </a:lnTo>
                  <a:lnTo>
                    <a:pt x="1218004" y="0"/>
                  </a:lnTo>
                  <a:close/>
                </a:path>
                <a:path w="2289809" h="1327150">
                  <a:moveTo>
                    <a:pt x="2276220" y="610955"/>
                  </a:moveTo>
                  <a:lnTo>
                    <a:pt x="2169797" y="610955"/>
                  </a:lnTo>
                  <a:lnTo>
                    <a:pt x="1227103" y="1158781"/>
                  </a:lnTo>
                  <a:lnTo>
                    <a:pt x="1360522" y="1158781"/>
                  </a:lnTo>
                  <a:lnTo>
                    <a:pt x="2289804" y="618797"/>
                  </a:lnTo>
                  <a:lnTo>
                    <a:pt x="2276220" y="610955"/>
                  </a:lnTo>
                  <a:close/>
                </a:path>
                <a:path w="2289809" h="1327150">
                  <a:moveTo>
                    <a:pt x="1069634" y="1126815"/>
                  </a:moveTo>
                  <a:lnTo>
                    <a:pt x="1016444" y="1127668"/>
                  </a:lnTo>
                  <a:lnTo>
                    <a:pt x="960169" y="1135305"/>
                  </a:lnTo>
                  <a:lnTo>
                    <a:pt x="901501" y="1151148"/>
                  </a:lnTo>
                  <a:lnTo>
                    <a:pt x="1204797" y="1151148"/>
                  </a:lnTo>
                  <a:lnTo>
                    <a:pt x="1163995" y="1139787"/>
                  </a:lnTo>
                  <a:lnTo>
                    <a:pt x="1119049" y="1131328"/>
                  </a:lnTo>
                  <a:lnTo>
                    <a:pt x="1069634" y="1126815"/>
                  </a:lnTo>
                  <a:close/>
                </a:path>
                <a:path w="2289809" h="1327150">
                  <a:moveTo>
                    <a:pt x="2096593" y="621855"/>
                  </a:moveTo>
                  <a:lnTo>
                    <a:pt x="2013845" y="621861"/>
                  </a:lnTo>
                  <a:lnTo>
                    <a:pt x="1648902" y="833932"/>
                  </a:lnTo>
                  <a:lnTo>
                    <a:pt x="1646096" y="838278"/>
                  </a:lnTo>
                  <a:lnTo>
                    <a:pt x="1646148" y="843220"/>
                  </a:lnTo>
                  <a:lnTo>
                    <a:pt x="1646337" y="843817"/>
                  </a:lnTo>
                  <a:lnTo>
                    <a:pt x="1646546" y="844885"/>
                  </a:lnTo>
                  <a:lnTo>
                    <a:pt x="1646536" y="845345"/>
                  </a:lnTo>
                  <a:lnTo>
                    <a:pt x="1646913" y="846455"/>
                  </a:lnTo>
                  <a:lnTo>
                    <a:pt x="1647311" y="847073"/>
                  </a:lnTo>
                  <a:lnTo>
                    <a:pt x="1647897" y="848120"/>
                  </a:lnTo>
                  <a:lnTo>
                    <a:pt x="1648033" y="848560"/>
                  </a:lnTo>
                  <a:lnTo>
                    <a:pt x="1648797" y="849649"/>
                  </a:lnTo>
                  <a:lnTo>
                    <a:pt x="1649468" y="850288"/>
                  </a:lnTo>
                  <a:lnTo>
                    <a:pt x="1650253" y="851084"/>
                  </a:lnTo>
                  <a:lnTo>
                    <a:pt x="1650368" y="851241"/>
                  </a:lnTo>
                  <a:lnTo>
                    <a:pt x="1650703" y="851555"/>
                  </a:lnTo>
                  <a:lnTo>
                    <a:pt x="1650818" y="851754"/>
                  </a:lnTo>
                  <a:lnTo>
                    <a:pt x="1659959" y="856937"/>
                  </a:lnTo>
                  <a:lnTo>
                    <a:pt x="1661268" y="857418"/>
                  </a:lnTo>
                  <a:lnTo>
                    <a:pt x="1675111" y="859534"/>
                  </a:lnTo>
                  <a:lnTo>
                    <a:pt x="1675352" y="859554"/>
                  </a:lnTo>
                  <a:lnTo>
                    <a:pt x="1682953" y="859554"/>
                  </a:lnTo>
                  <a:lnTo>
                    <a:pt x="1690419" y="857900"/>
                  </a:lnTo>
                  <a:lnTo>
                    <a:pt x="2096593" y="621855"/>
                  </a:lnTo>
                  <a:close/>
                </a:path>
                <a:path w="2289809" h="1327150">
                  <a:moveTo>
                    <a:pt x="1338465" y="69547"/>
                  </a:moveTo>
                  <a:lnTo>
                    <a:pt x="1231941" y="69547"/>
                  </a:lnTo>
                  <a:lnTo>
                    <a:pt x="1230967" y="71934"/>
                  </a:lnTo>
                  <a:lnTo>
                    <a:pt x="1230130" y="74343"/>
                  </a:lnTo>
                  <a:lnTo>
                    <a:pt x="1228507" y="78667"/>
                  </a:lnTo>
                  <a:lnTo>
                    <a:pt x="1216811" y="122875"/>
                  </a:lnTo>
                  <a:lnTo>
                    <a:pt x="1213764" y="171691"/>
                  </a:lnTo>
                  <a:lnTo>
                    <a:pt x="1214067" y="176633"/>
                  </a:lnTo>
                  <a:lnTo>
                    <a:pt x="1220015" y="217574"/>
                  </a:lnTo>
                  <a:lnTo>
                    <a:pt x="1232825" y="258456"/>
                  </a:lnTo>
                  <a:lnTo>
                    <a:pt x="1252469" y="298959"/>
                  </a:lnTo>
                  <a:lnTo>
                    <a:pt x="1278921" y="338766"/>
                  </a:lnTo>
                  <a:lnTo>
                    <a:pt x="1312154" y="377560"/>
                  </a:lnTo>
                  <a:lnTo>
                    <a:pt x="1352139" y="415024"/>
                  </a:lnTo>
                  <a:lnTo>
                    <a:pt x="1398850" y="450842"/>
                  </a:lnTo>
                  <a:lnTo>
                    <a:pt x="1452259" y="484697"/>
                  </a:lnTo>
                  <a:lnTo>
                    <a:pt x="1493927" y="507186"/>
                  </a:lnTo>
                  <a:lnTo>
                    <a:pt x="1537406" y="527669"/>
                  </a:lnTo>
                  <a:lnTo>
                    <a:pt x="1582493" y="546145"/>
                  </a:lnTo>
                  <a:lnTo>
                    <a:pt x="1628985" y="562615"/>
                  </a:lnTo>
                  <a:lnTo>
                    <a:pt x="1676679" y="577077"/>
                  </a:lnTo>
                  <a:lnTo>
                    <a:pt x="1725371" y="589531"/>
                  </a:lnTo>
                  <a:lnTo>
                    <a:pt x="1752878" y="595636"/>
                  </a:lnTo>
                  <a:lnTo>
                    <a:pt x="1753789" y="595866"/>
                  </a:lnTo>
                  <a:lnTo>
                    <a:pt x="1770134" y="599106"/>
                  </a:lnTo>
                  <a:lnTo>
                    <a:pt x="1799275" y="604337"/>
                  </a:lnTo>
                  <a:lnTo>
                    <a:pt x="1801222" y="604620"/>
                  </a:lnTo>
                  <a:lnTo>
                    <a:pt x="1823138" y="608153"/>
                  </a:lnTo>
                  <a:lnTo>
                    <a:pt x="1836341" y="610075"/>
                  </a:lnTo>
                  <a:lnTo>
                    <a:pt x="1842896" y="610840"/>
                  </a:lnTo>
                  <a:lnTo>
                    <a:pt x="1855168" y="612400"/>
                  </a:lnTo>
                  <a:lnTo>
                    <a:pt x="1860885" y="613195"/>
                  </a:lnTo>
                  <a:lnTo>
                    <a:pt x="1873209" y="614588"/>
                  </a:lnTo>
                  <a:lnTo>
                    <a:pt x="1879817" y="615164"/>
                  </a:lnTo>
                  <a:lnTo>
                    <a:pt x="1892141" y="616368"/>
                  </a:lnTo>
                  <a:lnTo>
                    <a:pt x="1897858" y="616996"/>
                  </a:lnTo>
                  <a:lnTo>
                    <a:pt x="1911522" y="618138"/>
                  </a:lnTo>
                  <a:lnTo>
                    <a:pt x="1931679" y="619405"/>
                  </a:lnTo>
                  <a:lnTo>
                    <a:pt x="1935961" y="619771"/>
                  </a:lnTo>
                  <a:lnTo>
                    <a:pt x="1948129" y="620400"/>
                  </a:lnTo>
                  <a:lnTo>
                    <a:pt x="1973479" y="621321"/>
                  </a:lnTo>
                  <a:lnTo>
                    <a:pt x="1975196" y="621426"/>
                  </a:lnTo>
                  <a:lnTo>
                    <a:pt x="1986151" y="621668"/>
                  </a:lnTo>
                  <a:lnTo>
                    <a:pt x="2004629" y="621861"/>
                  </a:lnTo>
                  <a:lnTo>
                    <a:pt x="2096593" y="621855"/>
                  </a:lnTo>
                  <a:lnTo>
                    <a:pt x="2102899" y="618190"/>
                  </a:lnTo>
                  <a:lnTo>
                    <a:pt x="2121826" y="616521"/>
                  </a:lnTo>
                  <a:lnTo>
                    <a:pt x="2147950" y="613713"/>
                  </a:lnTo>
                  <a:lnTo>
                    <a:pt x="2162536" y="611924"/>
                  </a:lnTo>
                  <a:lnTo>
                    <a:pt x="2169797" y="610955"/>
                  </a:lnTo>
                  <a:lnTo>
                    <a:pt x="2276220" y="610955"/>
                  </a:lnTo>
                  <a:lnTo>
                    <a:pt x="1338465" y="69547"/>
                  </a:lnTo>
                  <a:close/>
                </a:path>
              </a:pathLst>
            </a:custGeom>
            <a:solidFill>
              <a:srgbClr val="47913D"/>
            </a:solidFill>
          </p:spPr>
          <p:txBody>
            <a:bodyPr wrap="square" lIns="0" tIns="0" rIns="0" bIns="0" rtlCol="0"/>
            <a:lstStyle/>
            <a:p>
              <a:endParaRPr/>
            </a:p>
          </p:txBody>
        </p:sp>
        <p:sp>
          <p:nvSpPr>
            <p:cNvPr id="34" name="object 31">
              <a:extLst>
                <a:ext uri="{FF2B5EF4-FFF2-40B4-BE49-F238E27FC236}">
                  <a16:creationId xmlns:a16="http://schemas.microsoft.com/office/drawing/2014/main" id="{9FC47867-9342-D31D-266E-1CF6635CED31}"/>
                </a:ext>
              </a:extLst>
            </p:cNvPr>
            <p:cNvSpPr/>
            <p:nvPr/>
          </p:nvSpPr>
          <p:spPr>
            <a:xfrm>
              <a:off x="6189367" y="6475427"/>
              <a:ext cx="2599055" cy="1505585"/>
            </a:xfrm>
            <a:custGeom>
              <a:avLst/>
              <a:gdLst/>
              <a:ahLst/>
              <a:cxnLst/>
              <a:rect l="l" t="t" r="r" b="b"/>
              <a:pathLst>
                <a:path w="2599054" h="1505584">
                  <a:moveTo>
                    <a:pt x="1320650" y="0"/>
                  </a:moveTo>
                  <a:lnTo>
                    <a:pt x="0" y="767474"/>
                  </a:lnTo>
                  <a:lnTo>
                    <a:pt x="1278369" y="1505545"/>
                  </a:lnTo>
                  <a:lnTo>
                    <a:pt x="1483721" y="1386209"/>
                  </a:lnTo>
                  <a:lnTo>
                    <a:pt x="1277636" y="1386209"/>
                  </a:lnTo>
                  <a:lnTo>
                    <a:pt x="205899" y="767442"/>
                  </a:lnTo>
                  <a:lnTo>
                    <a:pt x="1423904" y="59610"/>
                  </a:lnTo>
                  <a:lnTo>
                    <a:pt x="1320650" y="0"/>
                  </a:lnTo>
                  <a:close/>
                </a:path>
                <a:path w="2599054" h="1505584">
                  <a:moveTo>
                    <a:pt x="2495704" y="678419"/>
                  </a:moveTo>
                  <a:lnTo>
                    <a:pt x="1277636" y="1386209"/>
                  </a:lnTo>
                  <a:lnTo>
                    <a:pt x="1483721" y="1386209"/>
                  </a:lnTo>
                  <a:lnTo>
                    <a:pt x="2599020" y="738071"/>
                  </a:lnTo>
                  <a:lnTo>
                    <a:pt x="2495704" y="678419"/>
                  </a:lnTo>
                  <a:close/>
                </a:path>
              </a:pathLst>
            </a:custGeom>
            <a:solidFill>
              <a:srgbClr val="BCE58C"/>
            </a:solidFill>
          </p:spPr>
          <p:txBody>
            <a:bodyPr wrap="square" lIns="0" tIns="0" rIns="0" bIns="0" rtlCol="0"/>
            <a:lstStyle/>
            <a:p>
              <a:endParaRPr/>
            </a:p>
          </p:txBody>
        </p:sp>
        <p:sp>
          <p:nvSpPr>
            <p:cNvPr id="35" name="object 32">
              <a:extLst>
                <a:ext uri="{FF2B5EF4-FFF2-40B4-BE49-F238E27FC236}">
                  <a16:creationId xmlns:a16="http://schemas.microsoft.com/office/drawing/2014/main" id="{A2CF9391-1B4B-23E4-C80F-4EC3DAEA9597}"/>
                </a:ext>
              </a:extLst>
            </p:cNvPr>
            <p:cNvSpPr/>
            <p:nvPr/>
          </p:nvSpPr>
          <p:spPr>
            <a:xfrm>
              <a:off x="7466628" y="7213493"/>
              <a:ext cx="1322070" cy="1160145"/>
            </a:xfrm>
            <a:custGeom>
              <a:avLst/>
              <a:gdLst/>
              <a:ahLst/>
              <a:cxnLst/>
              <a:rect l="l" t="t" r="r" b="b"/>
              <a:pathLst>
                <a:path w="1322070" h="1160145">
                  <a:moveTo>
                    <a:pt x="1321760" y="0"/>
                  </a:moveTo>
                  <a:lnTo>
                    <a:pt x="1109" y="767474"/>
                  </a:lnTo>
                  <a:lnTo>
                    <a:pt x="0" y="1160069"/>
                  </a:lnTo>
                  <a:lnTo>
                    <a:pt x="1320650" y="392595"/>
                  </a:lnTo>
                  <a:lnTo>
                    <a:pt x="1321760" y="0"/>
                  </a:lnTo>
                  <a:close/>
                </a:path>
              </a:pathLst>
            </a:custGeom>
            <a:solidFill>
              <a:srgbClr val="336628"/>
            </a:solidFill>
          </p:spPr>
          <p:txBody>
            <a:bodyPr wrap="square" lIns="0" tIns="0" rIns="0" bIns="0" rtlCol="0"/>
            <a:lstStyle/>
            <a:p>
              <a:endParaRPr/>
            </a:p>
          </p:txBody>
        </p:sp>
        <p:sp>
          <p:nvSpPr>
            <p:cNvPr id="36" name="object 33">
              <a:extLst>
                <a:ext uri="{FF2B5EF4-FFF2-40B4-BE49-F238E27FC236}">
                  <a16:creationId xmlns:a16="http://schemas.microsoft.com/office/drawing/2014/main" id="{E3A2CBAB-581D-8F68-C7FC-3C55A8B7A2E7}"/>
                </a:ext>
              </a:extLst>
            </p:cNvPr>
            <p:cNvSpPr/>
            <p:nvPr/>
          </p:nvSpPr>
          <p:spPr>
            <a:xfrm>
              <a:off x="6188257" y="7242901"/>
              <a:ext cx="1279525" cy="1130935"/>
            </a:xfrm>
            <a:custGeom>
              <a:avLst/>
              <a:gdLst/>
              <a:ahLst/>
              <a:cxnLst/>
              <a:rect l="l" t="t" r="r" b="b"/>
              <a:pathLst>
                <a:path w="1279525" h="1130934">
                  <a:moveTo>
                    <a:pt x="1109" y="0"/>
                  </a:moveTo>
                  <a:lnTo>
                    <a:pt x="0" y="392595"/>
                  </a:lnTo>
                  <a:lnTo>
                    <a:pt x="1278369" y="1130656"/>
                  </a:lnTo>
                  <a:lnTo>
                    <a:pt x="1279479" y="738071"/>
                  </a:lnTo>
                  <a:lnTo>
                    <a:pt x="1109" y="0"/>
                  </a:lnTo>
                  <a:close/>
                </a:path>
              </a:pathLst>
            </a:custGeom>
            <a:solidFill>
              <a:srgbClr val="428738"/>
            </a:solidFill>
          </p:spPr>
          <p:txBody>
            <a:bodyPr wrap="square" lIns="0" tIns="0" rIns="0" bIns="0" rtlCol="0"/>
            <a:lstStyle/>
            <a:p>
              <a:endParaRPr/>
            </a:p>
          </p:txBody>
        </p:sp>
        <p:sp>
          <p:nvSpPr>
            <p:cNvPr id="37" name="object 34">
              <a:extLst>
                <a:ext uri="{FF2B5EF4-FFF2-40B4-BE49-F238E27FC236}">
                  <a16:creationId xmlns:a16="http://schemas.microsoft.com/office/drawing/2014/main" id="{3F323328-C6D6-1A40-4C5C-659F3D7C10AE}"/>
                </a:ext>
              </a:extLst>
            </p:cNvPr>
            <p:cNvSpPr/>
            <p:nvPr/>
          </p:nvSpPr>
          <p:spPr>
            <a:xfrm>
              <a:off x="7191972" y="5617660"/>
              <a:ext cx="3072130" cy="1783080"/>
            </a:xfrm>
            <a:custGeom>
              <a:avLst/>
              <a:gdLst/>
              <a:ahLst/>
              <a:cxnLst/>
              <a:rect l="l" t="t" r="r" b="b"/>
              <a:pathLst>
                <a:path w="3072129" h="1783079">
                  <a:moveTo>
                    <a:pt x="512902" y="1634045"/>
                  </a:moveTo>
                  <a:lnTo>
                    <a:pt x="512876" y="1630324"/>
                  </a:lnTo>
                  <a:lnTo>
                    <a:pt x="512546" y="1626616"/>
                  </a:lnTo>
                  <a:lnTo>
                    <a:pt x="511924" y="1621929"/>
                  </a:lnTo>
                  <a:lnTo>
                    <a:pt x="511886" y="1621548"/>
                  </a:lnTo>
                  <a:lnTo>
                    <a:pt x="496201" y="1581759"/>
                  </a:lnTo>
                  <a:lnTo>
                    <a:pt x="489788" y="1572844"/>
                  </a:lnTo>
                  <a:lnTo>
                    <a:pt x="489546" y="1572475"/>
                  </a:lnTo>
                  <a:lnTo>
                    <a:pt x="486448" y="1568602"/>
                  </a:lnTo>
                  <a:lnTo>
                    <a:pt x="483362" y="1565160"/>
                  </a:lnTo>
                  <a:lnTo>
                    <a:pt x="479539" y="1561223"/>
                  </a:lnTo>
                  <a:lnTo>
                    <a:pt x="479044" y="1560677"/>
                  </a:lnTo>
                  <a:lnTo>
                    <a:pt x="445033" y="1533728"/>
                  </a:lnTo>
                  <a:lnTo>
                    <a:pt x="414007" y="1517281"/>
                  </a:lnTo>
                  <a:lnTo>
                    <a:pt x="404177" y="1512951"/>
                  </a:lnTo>
                  <a:lnTo>
                    <a:pt x="399516" y="1511109"/>
                  </a:lnTo>
                  <a:lnTo>
                    <a:pt x="398843" y="1510766"/>
                  </a:lnTo>
                  <a:lnTo>
                    <a:pt x="396671" y="1509941"/>
                  </a:lnTo>
                  <a:lnTo>
                    <a:pt x="395173" y="1509433"/>
                  </a:lnTo>
                  <a:lnTo>
                    <a:pt x="388581" y="1506994"/>
                  </a:lnTo>
                  <a:lnTo>
                    <a:pt x="383362" y="1505204"/>
                  </a:lnTo>
                  <a:lnTo>
                    <a:pt x="374523" y="1502422"/>
                  </a:lnTo>
                  <a:lnTo>
                    <a:pt x="371538" y="1501521"/>
                  </a:lnTo>
                  <a:lnTo>
                    <a:pt x="370293" y="1501254"/>
                  </a:lnTo>
                  <a:lnTo>
                    <a:pt x="366903" y="1500276"/>
                  </a:lnTo>
                  <a:lnTo>
                    <a:pt x="364693" y="1499730"/>
                  </a:lnTo>
                  <a:lnTo>
                    <a:pt x="357238" y="1497749"/>
                  </a:lnTo>
                  <a:lnTo>
                    <a:pt x="351967" y="1496415"/>
                  </a:lnTo>
                  <a:lnTo>
                    <a:pt x="345186" y="1494929"/>
                  </a:lnTo>
                  <a:lnTo>
                    <a:pt x="343750" y="1494675"/>
                  </a:lnTo>
                  <a:lnTo>
                    <a:pt x="338086" y="1493494"/>
                  </a:lnTo>
                  <a:lnTo>
                    <a:pt x="331431" y="1492224"/>
                  </a:lnTo>
                  <a:lnTo>
                    <a:pt x="326936" y="1491437"/>
                  </a:lnTo>
                  <a:lnTo>
                    <a:pt x="320560" y="1490446"/>
                  </a:lnTo>
                  <a:lnTo>
                    <a:pt x="318731" y="1490218"/>
                  </a:lnTo>
                  <a:lnTo>
                    <a:pt x="314896" y="1489671"/>
                  </a:lnTo>
                  <a:lnTo>
                    <a:pt x="312902" y="1489354"/>
                  </a:lnTo>
                  <a:lnTo>
                    <a:pt x="308775" y="1488833"/>
                  </a:lnTo>
                  <a:lnTo>
                    <a:pt x="306717" y="1488452"/>
                  </a:lnTo>
                  <a:lnTo>
                    <a:pt x="296519" y="1487309"/>
                  </a:lnTo>
                  <a:lnTo>
                    <a:pt x="288378" y="1486623"/>
                  </a:lnTo>
                  <a:lnTo>
                    <a:pt x="278447" y="1486077"/>
                  </a:lnTo>
                  <a:lnTo>
                    <a:pt x="277876" y="1486052"/>
                  </a:lnTo>
                  <a:lnTo>
                    <a:pt x="275539" y="1486077"/>
                  </a:lnTo>
                  <a:lnTo>
                    <a:pt x="271043" y="1485900"/>
                  </a:lnTo>
                  <a:lnTo>
                    <a:pt x="264947" y="1485760"/>
                  </a:lnTo>
                  <a:lnTo>
                    <a:pt x="263220" y="1485684"/>
                  </a:lnTo>
                  <a:lnTo>
                    <a:pt x="254889" y="1485582"/>
                  </a:lnTo>
                  <a:lnTo>
                    <a:pt x="250190" y="1485620"/>
                  </a:lnTo>
                  <a:lnTo>
                    <a:pt x="248805" y="1485709"/>
                  </a:lnTo>
                  <a:lnTo>
                    <a:pt x="245084" y="1485773"/>
                  </a:lnTo>
                  <a:lnTo>
                    <a:pt x="239039" y="1485963"/>
                  </a:lnTo>
                  <a:lnTo>
                    <a:pt x="237667" y="1485976"/>
                  </a:lnTo>
                  <a:lnTo>
                    <a:pt x="230479" y="1486281"/>
                  </a:lnTo>
                  <a:lnTo>
                    <a:pt x="216611" y="1487385"/>
                  </a:lnTo>
                  <a:lnTo>
                    <a:pt x="214274" y="1487538"/>
                  </a:lnTo>
                  <a:lnTo>
                    <a:pt x="210858" y="1487881"/>
                  </a:lnTo>
                  <a:lnTo>
                    <a:pt x="209740" y="1487932"/>
                  </a:lnTo>
                  <a:lnTo>
                    <a:pt x="207975" y="1488122"/>
                  </a:lnTo>
                  <a:lnTo>
                    <a:pt x="207314" y="1488147"/>
                  </a:lnTo>
                  <a:lnTo>
                    <a:pt x="136448" y="1502486"/>
                  </a:lnTo>
                  <a:lnTo>
                    <a:pt x="74523" y="1528991"/>
                  </a:lnTo>
                  <a:lnTo>
                    <a:pt x="46456" y="1548409"/>
                  </a:lnTo>
                  <a:lnTo>
                    <a:pt x="44043" y="1550416"/>
                  </a:lnTo>
                  <a:lnTo>
                    <a:pt x="41452" y="1552651"/>
                  </a:lnTo>
                  <a:lnTo>
                    <a:pt x="39878" y="1554073"/>
                  </a:lnTo>
                  <a:lnTo>
                    <a:pt x="36766" y="1556994"/>
                  </a:lnTo>
                  <a:lnTo>
                    <a:pt x="35890" y="1557769"/>
                  </a:lnTo>
                  <a:lnTo>
                    <a:pt x="35090" y="1558556"/>
                  </a:lnTo>
                  <a:lnTo>
                    <a:pt x="8978" y="1594510"/>
                  </a:lnTo>
                  <a:lnTo>
                    <a:pt x="0" y="1632623"/>
                  </a:lnTo>
                  <a:lnTo>
                    <a:pt x="8128" y="1670812"/>
                  </a:lnTo>
                  <a:lnTo>
                    <a:pt x="33362" y="1706994"/>
                  </a:lnTo>
                  <a:lnTo>
                    <a:pt x="75653" y="1739074"/>
                  </a:lnTo>
                  <a:lnTo>
                    <a:pt x="116001" y="1758111"/>
                  </a:lnTo>
                  <a:lnTo>
                    <a:pt x="160693" y="1771713"/>
                  </a:lnTo>
                  <a:lnTo>
                    <a:pt x="208280" y="1779879"/>
                  </a:lnTo>
                  <a:lnTo>
                    <a:pt x="257289" y="1782597"/>
                  </a:lnTo>
                  <a:lnTo>
                    <a:pt x="306273" y="1779879"/>
                  </a:lnTo>
                  <a:lnTo>
                    <a:pt x="353758" y="1771713"/>
                  </a:lnTo>
                  <a:lnTo>
                    <a:pt x="398297" y="1758111"/>
                  </a:lnTo>
                  <a:lnTo>
                    <a:pt x="438429" y="1739074"/>
                  </a:lnTo>
                  <a:lnTo>
                    <a:pt x="471131" y="1715782"/>
                  </a:lnTo>
                  <a:lnTo>
                    <a:pt x="508368" y="1662417"/>
                  </a:lnTo>
                  <a:lnTo>
                    <a:pt x="512902" y="1634045"/>
                  </a:lnTo>
                  <a:close/>
                </a:path>
                <a:path w="3072129" h="1783079">
                  <a:moveTo>
                    <a:pt x="2274138" y="623531"/>
                  </a:moveTo>
                  <a:lnTo>
                    <a:pt x="2270061" y="580974"/>
                  </a:lnTo>
                  <a:lnTo>
                    <a:pt x="2246909" y="542366"/>
                  </a:lnTo>
                  <a:lnTo>
                    <a:pt x="2212606" y="513105"/>
                  </a:lnTo>
                  <a:lnTo>
                    <a:pt x="2178520" y="494042"/>
                  </a:lnTo>
                  <a:lnTo>
                    <a:pt x="2119515" y="473621"/>
                  </a:lnTo>
                  <a:lnTo>
                    <a:pt x="2064524" y="463842"/>
                  </a:lnTo>
                  <a:lnTo>
                    <a:pt x="2019058" y="461479"/>
                  </a:lnTo>
                  <a:lnTo>
                    <a:pt x="1992769" y="462165"/>
                  </a:lnTo>
                  <a:lnTo>
                    <a:pt x="1953806" y="466102"/>
                  </a:lnTo>
                  <a:lnTo>
                    <a:pt x="1915668" y="473722"/>
                  </a:lnTo>
                  <a:lnTo>
                    <a:pt x="1869592" y="488772"/>
                  </a:lnTo>
                  <a:lnTo>
                    <a:pt x="1821980" y="514311"/>
                  </a:lnTo>
                  <a:lnTo>
                    <a:pt x="1786026" y="546925"/>
                  </a:lnTo>
                  <a:lnTo>
                    <a:pt x="1764982" y="587908"/>
                  </a:lnTo>
                  <a:lnTo>
                    <a:pt x="1762239" y="609942"/>
                  </a:lnTo>
                  <a:lnTo>
                    <a:pt x="1763115" y="621626"/>
                  </a:lnTo>
                  <a:lnTo>
                    <a:pt x="1777301" y="659726"/>
                  </a:lnTo>
                  <a:lnTo>
                    <a:pt x="1812455" y="697852"/>
                  </a:lnTo>
                  <a:lnTo>
                    <a:pt x="1878279" y="733996"/>
                  </a:lnTo>
                  <a:lnTo>
                    <a:pt x="1922957" y="747598"/>
                  </a:lnTo>
                  <a:lnTo>
                    <a:pt x="1970532" y="755764"/>
                  </a:lnTo>
                  <a:lnTo>
                    <a:pt x="2019528" y="758482"/>
                  </a:lnTo>
                  <a:lnTo>
                    <a:pt x="2068499" y="755777"/>
                  </a:lnTo>
                  <a:lnTo>
                    <a:pt x="2115972" y="747623"/>
                  </a:lnTo>
                  <a:lnTo>
                    <a:pt x="2160511" y="734021"/>
                  </a:lnTo>
                  <a:lnTo>
                    <a:pt x="2200643" y="714984"/>
                  </a:lnTo>
                  <a:lnTo>
                    <a:pt x="2238108" y="687336"/>
                  </a:lnTo>
                  <a:lnTo>
                    <a:pt x="2262594" y="656399"/>
                  </a:lnTo>
                  <a:lnTo>
                    <a:pt x="2274138" y="623531"/>
                  </a:lnTo>
                  <a:close/>
                </a:path>
                <a:path w="3072129" h="1783079">
                  <a:moveTo>
                    <a:pt x="3071698" y="618794"/>
                  </a:moveTo>
                  <a:lnTo>
                    <a:pt x="2781503" y="451205"/>
                  </a:lnTo>
                  <a:lnTo>
                    <a:pt x="2781503" y="528256"/>
                  </a:lnTo>
                  <a:lnTo>
                    <a:pt x="2778595" y="530898"/>
                  </a:lnTo>
                  <a:lnTo>
                    <a:pt x="2752648" y="559523"/>
                  </a:lnTo>
                  <a:lnTo>
                    <a:pt x="2732455" y="596061"/>
                  </a:lnTo>
                  <a:lnTo>
                    <a:pt x="2726334" y="629119"/>
                  </a:lnTo>
                  <a:lnTo>
                    <a:pt x="2726372" y="633323"/>
                  </a:lnTo>
                  <a:lnTo>
                    <a:pt x="2726512" y="636041"/>
                  </a:lnTo>
                  <a:lnTo>
                    <a:pt x="2726829" y="639279"/>
                  </a:lnTo>
                  <a:lnTo>
                    <a:pt x="2726855" y="639749"/>
                  </a:lnTo>
                  <a:lnTo>
                    <a:pt x="2738437" y="676744"/>
                  </a:lnTo>
                  <a:lnTo>
                    <a:pt x="2741549" y="681990"/>
                  </a:lnTo>
                  <a:lnTo>
                    <a:pt x="2742057" y="682853"/>
                  </a:lnTo>
                  <a:lnTo>
                    <a:pt x="2742768" y="683958"/>
                  </a:lnTo>
                  <a:lnTo>
                    <a:pt x="2744584" y="686917"/>
                  </a:lnTo>
                  <a:lnTo>
                    <a:pt x="2746578" y="689902"/>
                  </a:lnTo>
                  <a:lnTo>
                    <a:pt x="2749131" y="693420"/>
                  </a:lnTo>
                  <a:lnTo>
                    <a:pt x="2749499" y="693966"/>
                  </a:lnTo>
                  <a:lnTo>
                    <a:pt x="2752344" y="697776"/>
                  </a:lnTo>
                  <a:lnTo>
                    <a:pt x="2769565" y="716800"/>
                  </a:lnTo>
                  <a:lnTo>
                    <a:pt x="1839887" y="1257071"/>
                  </a:lnTo>
                  <a:lnTo>
                    <a:pt x="1843570" y="1247457"/>
                  </a:lnTo>
                  <a:lnTo>
                    <a:pt x="1846846" y="1237792"/>
                  </a:lnTo>
                  <a:lnTo>
                    <a:pt x="1849716" y="1228064"/>
                  </a:lnTo>
                  <a:lnTo>
                    <a:pt x="1852168" y="1218298"/>
                  </a:lnTo>
                  <a:lnTo>
                    <a:pt x="1940953" y="1166698"/>
                  </a:lnTo>
                  <a:lnTo>
                    <a:pt x="2264613" y="978611"/>
                  </a:lnTo>
                  <a:lnTo>
                    <a:pt x="2267458" y="974267"/>
                  </a:lnTo>
                  <a:lnTo>
                    <a:pt x="2267445" y="969302"/>
                  </a:lnTo>
                  <a:lnTo>
                    <a:pt x="2267242" y="968679"/>
                  </a:lnTo>
                  <a:lnTo>
                    <a:pt x="2267039" y="967613"/>
                  </a:lnTo>
                  <a:lnTo>
                    <a:pt x="2267039" y="967168"/>
                  </a:lnTo>
                  <a:lnTo>
                    <a:pt x="2266683" y="966076"/>
                  </a:lnTo>
                  <a:lnTo>
                    <a:pt x="2266264" y="965454"/>
                  </a:lnTo>
                  <a:lnTo>
                    <a:pt x="2265692" y="964412"/>
                  </a:lnTo>
                  <a:lnTo>
                    <a:pt x="2236698" y="953008"/>
                  </a:lnTo>
                  <a:lnTo>
                    <a:pt x="2229764" y="953693"/>
                  </a:lnTo>
                  <a:lnTo>
                    <a:pt x="2223211" y="955344"/>
                  </a:lnTo>
                  <a:lnTo>
                    <a:pt x="2217394" y="957961"/>
                  </a:lnTo>
                  <a:lnTo>
                    <a:pt x="1858187" y="1166698"/>
                  </a:lnTo>
                  <a:lnTo>
                    <a:pt x="1858251" y="1159573"/>
                  </a:lnTo>
                  <a:lnTo>
                    <a:pt x="1857984" y="1152410"/>
                  </a:lnTo>
                  <a:lnTo>
                    <a:pt x="1857387" y="1144955"/>
                  </a:lnTo>
                  <a:lnTo>
                    <a:pt x="1857324" y="1144663"/>
                  </a:lnTo>
                  <a:lnTo>
                    <a:pt x="1856790" y="1138402"/>
                  </a:lnTo>
                  <a:lnTo>
                    <a:pt x="1846110" y="1088402"/>
                  </a:lnTo>
                  <a:lnTo>
                    <a:pt x="1831276" y="1050582"/>
                  </a:lnTo>
                  <a:lnTo>
                    <a:pt x="1810562" y="1013206"/>
                  </a:lnTo>
                  <a:lnTo>
                    <a:pt x="1784007" y="976528"/>
                  </a:lnTo>
                  <a:lnTo>
                    <a:pt x="1751609" y="940803"/>
                  </a:lnTo>
                  <a:lnTo>
                    <a:pt x="1713395" y="906284"/>
                  </a:lnTo>
                  <a:lnTo>
                    <a:pt x="1669376" y="873213"/>
                  </a:lnTo>
                  <a:lnTo>
                    <a:pt x="1619567" y="841857"/>
                  </a:lnTo>
                  <a:lnTo>
                    <a:pt x="1578254" y="819543"/>
                  </a:lnTo>
                  <a:lnTo>
                    <a:pt x="1535163" y="799185"/>
                  </a:lnTo>
                  <a:lnTo>
                    <a:pt x="1490472" y="780796"/>
                  </a:lnTo>
                  <a:lnTo>
                    <a:pt x="1444409" y="764387"/>
                  </a:lnTo>
                  <a:lnTo>
                    <a:pt x="1397139" y="749947"/>
                  </a:lnTo>
                  <a:lnTo>
                    <a:pt x="1348879" y="737501"/>
                  </a:lnTo>
                  <a:lnTo>
                    <a:pt x="1299819" y="727036"/>
                  </a:lnTo>
                  <a:lnTo>
                    <a:pt x="1250149" y="718578"/>
                  </a:lnTo>
                  <a:lnTo>
                    <a:pt x="1200073" y="712114"/>
                  </a:lnTo>
                  <a:lnTo>
                    <a:pt x="1149794" y="707656"/>
                  </a:lnTo>
                  <a:lnTo>
                    <a:pt x="1099489" y="705205"/>
                  </a:lnTo>
                  <a:lnTo>
                    <a:pt x="1049375" y="704773"/>
                  </a:lnTo>
                  <a:lnTo>
                    <a:pt x="999642" y="706361"/>
                  </a:lnTo>
                  <a:lnTo>
                    <a:pt x="950480" y="709980"/>
                  </a:lnTo>
                  <a:lnTo>
                    <a:pt x="902093" y="715632"/>
                  </a:lnTo>
                  <a:lnTo>
                    <a:pt x="1844789" y="167792"/>
                  </a:lnTo>
                  <a:lnTo>
                    <a:pt x="1890636" y="182460"/>
                  </a:lnTo>
                  <a:lnTo>
                    <a:pt x="1932203" y="191947"/>
                  </a:lnTo>
                  <a:lnTo>
                    <a:pt x="1947214" y="194386"/>
                  </a:lnTo>
                  <a:lnTo>
                    <a:pt x="1951101" y="194970"/>
                  </a:lnTo>
                  <a:lnTo>
                    <a:pt x="1963737" y="196646"/>
                  </a:lnTo>
                  <a:lnTo>
                    <a:pt x="1970735" y="197446"/>
                  </a:lnTo>
                  <a:lnTo>
                    <a:pt x="1979676" y="198247"/>
                  </a:lnTo>
                  <a:lnTo>
                    <a:pt x="1981428" y="198450"/>
                  </a:lnTo>
                  <a:lnTo>
                    <a:pt x="1990864" y="199212"/>
                  </a:lnTo>
                  <a:lnTo>
                    <a:pt x="1998611" y="199682"/>
                  </a:lnTo>
                  <a:lnTo>
                    <a:pt x="2007044" y="199948"/>
                  </a:lnTo>
                  <a:lnTo>
                    <a:pt x="2007603" y="199936"/>
                  </a:lnTo>
                  <a:lnTo>
                    <a:pt x="2010067" y="199999"/>
                  </a:lnTo>
                  <a:lnTo>
                    <a:pt x="2012073" y="199961"/>
                  </a:lnTo>
                  <a:lnTo>
                    <a:pt x="2023529" y="200190"/>
                  </a:lnTo>
                  <a:lnTo>
                    <a:pt x="2028367" y="200113"/>
                  </a:lnTo>
                  <a:lnTo>
                    <a:pt x="2031847" y="199961"/>
                  </a:lnTo>
                  <a:lnTo>
                    <a:pt x="2032584" y="199936"/>
                  </a:lnTo>
                  <a:lnTo>
                    <a:pt x="2052751" y="199085"/>
                  </a:lnTo>
                  <a:lnTo>
                    <a:pt x="2103386" y="192709"/>
                  </a:lnTo>
                  <a:lnTo>
                    <a:pt x="2154263" y="180632"/>
                  </a:lnTo>
                  <a:lnTo>
                    <a:pt x="2170328" y="175399"/>
                  </a:lnTo>
                  <a:lnTo>
                    <a:pt x="2781503" y="528256"/>
                  </a:lnTo>
                  <a:lnTo>
                    <a:pt x="2781503" y="451205"/>
                  </a:lnTo>
                  <a:lnTo>
                    <a:pt x="2303932" y="175399"/>
                  </a:lnTo>
                  <a:lnTo>
                    <a:pt x="2290762" y="167792"/>
                  </a:lnTo>
                  <a:lnTo>
                    <a:pt x="2000148" y="0"/>
                  </a:lnTo>
                  <a:lnTo>
                    <a:pt x="781964" y="707796"/>
                  </a:lnTo>
                  <a:lnTo>
                    <a:pt x="1853755" y="1326591"/>
                  </a:lnTo>
                  <a:lnTo>
                    <a:pt x="1973376" y="1257071"/>
                  </a:lnTo>
                  <a:lnTo>
                    <a:pt x="3071698" y="618794"/>
                  </a:lnTo>
                  <a:close/>
                </a:path>
              </a:pathLst>
            </a:custGeom>
            <a:solidFill>
              <a:srgbClr val="47913D"/>
            </a:solidFill>
          </p:spPr>
          <p:txBody>
            <a:bodyPr wrap="square" lIns="0" tIns="0" rIns="0" bIns="0" rtlCol="0"/>
            <a:lstStyle/>
            <a:p>
              <a:endParaRPr/>
            </a:p>
          </p:txBody>
        </p:sp>
        <p:sp>
          <p:nvSpPr>
            <p:cNvPr id="38" name="object 35">
              <a:extLst>
                <a:ext uri="{FF2B5EF4-FFF2-40B4-BE49-F238E27FC236}">
                  <a16:creationId xmlns:a16="http://schemas.microsoft.com/office/drawing/2014/main" id="{FDDD4E36-CC01-3B2D-CD90-7F8128F540D5}"/>
                </a:ext>
              </a:extLst>
            </p:cNvPr>
            <p:cNvSpPr/>
            <p:nvPr/>
          </p:nvSpPr>
          <p:spPr>
            <a:xfrm>
              <a:off x="7586028" y="5003615"/>
              <a:ext cx="2599690" cy="1505585"/>
            </a:xfrm>
            <a:custGeom>
              <a:avLst/>
              <a:gdLst/>
              <a:ahLst/>
              <a:cxnLst/>
              <a:rect l="l" t="t" r="r" b="b"/>
              <a:pathLst>
                <a:path w="2599690" h="1505584">
                  <a:moveTo>
                    <a:pt x="2102789" y="648690"/>
                  </a:moveTo>
                  <a:lnTo>
                    <a:pt x="1986280" y="581380"/>
                  </a:lnTo>
                  <a:lnTo>
                    <a:pt x="1595424" y="355600"/>
                  </a:lnTo>
                  <a:lnTo>
                    <a:pt x="1595424" y="743940"/>
                  </a:lnTo>
                  <a:lnTo>
                    <a:pt x="1583893" y="776960"/>
                  </a:lnTo>
                  <a:lnTo>
                    <a:pt x="1559407" y="807440"/>
                  </a:lnTo>
                  <a:lnTo>
                    <a:pt x="1521929" y="835380"/>
                  </a:lnTo>
                  <a:lnTo>
                    <a:pt x="1481810" y="854430"/>
                  </a:lnTo>
                  <a:lnTo>
                    <a:pt x="1437271" y="867130"/>
                  </a:lnTo>
                  <a:lnTo>
                    <a:pt x="1389799" y="876020"/>
                  </a:lnTo>
                  <a:lnTo>
                    <a:pt x="1340827" y="878560"/>
                  </a:lnTo>
                  <a:lnTo>
                    <a:pt x="1291831" y="876020"/>
                  </a:lnTo>
                  <a:lnTo>
                    <a:pt x="1244257" y="867130"/>
                  </a:lnTo>
                  <a:lnTo>
                    <a:pt x="1199578" y="854430"/>
                  </a:lnTo>
                  <a:lnTo>
                    <a:pt x="1159230" y="835380"/>
                  </a:lnTo>
                  <a:lnTo>
                    <a:pt x="1144104" y="825220"/>
                  </a:lnTo>
                  <a:lnTo>
                    <a:pt x="1133741" y="817600"/>
                  </a:lnTo>
                  <a:lnTo>
                    <a:pt x="1122959" y="808710"/>
                  </a:lnTo>
                  <a:lnTo>
                    <a:pt x="1113269" y="798550"/>
                  </a:lnTo>
                  <a:lnTo>
                    <a:pt x="1112227" y="797280"/>
                  </a:lnTo>
                  <a:lnTo>
                    <a:pt x="1111377" y="797280"/>
                  </a:lnTo>
                  <a:lnTo>
                    <a:pt x="1109497" y="794740"/>
                  </a:lnTo>
                  <a:lnTo>
                    <a:pt x="1108481" y="793470"/>
                  </a:lnTo>
                  <a:lnTo>
                    <a:pt x="1107160" y="792200"/>
                  </a:lnTo>
                  <a:lnTo>
                    <a:pt x="1106817" y="790930"/>
                  </a:lnTo>
                  <a:lnTo>
                    <a:pt x="1103998" y="787120"/>
                  </a:lnTo>
                  <a:lnTo>
                    <a:pt x="1101763" y="784580"/>
                  </a:lnTo>
                  <a:lnTo>
                    <a:pt x="1099185" y="780770"/>
                  </a:lnTo>
                  <a:lnTo>
                    <a:pt x="1098600" y="779500"/>
                  </a:lnTo>
                  <a:lnTo>
                    <a:pt x="1097521" y="778230"/>
                  </a:lnTo>
                  <a:lnTo>
                    <a:pt x="1097051" y="776960"/>
                  </a:lnTo>
                  <a:lnTo>
                    <a:pt x="1096505" y="775690"/>
                  </a:lnTo>
                  <a:lnTo>
                    <a:pt x="1090904" y="764260"/>
                  </a:lnTo>
                  <a:lnTo>
                    <a:pt x="1086866" y="752830"/>
                  </a:lnTo>
                  <a:lnTo>
                    <a:pt x="1084414" y="741400"/>
                  </a:lnTo>
                  <a:lnTo>
                    <a:pt x="1083538" y="729970"/>
                  </a:lnTo>
                  <a:lnTo>
                    <a:pt x="1083614" y="728700"/>
                  </a:lnTo>
                  <a:lnTo>
                    <a:pt x="1083665" y="724890"/>
                  </a:lnTo>
                  <a:lnTo>
                    <a:pt x="1084338" y="717270"/>
                  </a:lnTo>
                  <a:lnTo>
                    <a:pt x="1084707" y="716000"/>
                  </a:lnTo>
                  <a:lnTo>
                    <a:pt x="1085532" y="710920"/>
                  </a:lnTo>
                  <a:lnTo>
                    <a:pt x="1085964" y="709650"/>
                  </a:lnTo>
                  <a:lnTo>
                    <a:pt x="1086637" y="707110"/>
                  </a:lnTo>
                  <a:lnTo>
                    <a:pt x="1091361" y="693140"/>
                  </a:lnTo>
                  <a:lnTo>
                    <a:pt x="1098245" y="679170"/>
                  </a:lnTo>
                  <a:lnTo>
                    <a:pt x="1107325" y="666470"/>
                  </a:lnTo>
                  <a:lnTo>
                    <a:pt x="1118603" y="655040"/>
                  </a:lnTo>
                  <a:lnTo>
                    <a:pt x="1124153" y="648690"/>
                  </a:lnTo>
                  <a:lnTo>
                    <a:pt x="1130122" y="643610"/>
                  </a:lnTo>
                  <a:lnTo>
                    <a:pt x="1136510" y="638530"/>
                  </a:lnTo>
                  <a:lnTo>
                    <a:pt x="1143279" y="634720"/>
                  </a:lnTo>
                  <a:lnTo>
                    <a:pt x="1146022" y="632180"/>
                  </a:lnTo>
                  <a:lnTo>
                    <a:pt x="1148943" y="630910"/>
                  </a:lnTo>
                  <a:lnTo>
                    <a:pt x="1153960" y="627100"/>
                  </a:lnTo>
                  <a:lnTo>
                    <a:pt x="1155979" y="625830"/>
                  </a:lnTo>
                  <a:lnTo>
                    <a:pt x="1156970" y="625830"/>
                  </a:lnTo>
                  <a:lnTo>
                    <a:pt x="1163612" y="622020"/>
                  </a:lnTo>
                  <a:lnTo>
                    <a:pt x="1169416" y="618210"/>
                  </a:lnTo>
                  <a:lnTo>
                    <a:pt x="1176909" y="614400"/>
                  </a:lnTo>
                  <a:lnTo>
                    <a:pt x="1185430" y="610590"/>
                  </a:lnTo>
                  <a:lnTo>
                    <a:pt x="1190879" y="609320"/>
                  </a:lnTo>
                  <a:lnTo>
                    <a:pt x="1197076" y="606780"/>
                  </a:lnTo>
                  <a:lnTo>
                    <a:pt x="1197597" y="605510"/>
                  </a:lnTo>
                  <a:lnTo>
                    <a:pt x="1198664" y="605510"/>
                  </a:lnTo>
                  <a:lnTo>
                    <a:pt x="1203744" y="604240"/>
                  </a:lnTo>
                  <a:lnTo>
                    <a:pt x="1215212" y="600430"/>
                  </a:lnTo>
                  <a:lnTo>
                    <a:pt x="1216113" y="599160"/>
                  </a:lnTo>
                  <a:lnTo>
                    <a:pt x="1221435" y="597890"/>
                  </a:lnTo>
                  <a:lnTo>
                    <a:pt x="1233665" y="594080"/>
                  </a:lnTo>
                  <a:lnTo>
                    <a:pt x="1236980" y="594080"/>
                  </a:lnTo>
                  <a:lnTo>
                    <a:pt x="1240840" y="592810"/>
                  </a:lnTo>
                  <a:lnTo>
                    <a:pt x="1241285" y="592810"/>
                  </a:lnTo>
                  <a:lnTo>
                    <a:pt x="1245958" y="591540"/>
                  </a:lnTo>
                  <a:lnTo>
                    <a:pt x="1250289" y="590270"/>
                  </a:lnTo>
                  <a:lnTo>
                    <a:pt x="1257325" y="589000"/>
                  </a:lnTo>
                  <a:lnTo>
                    <a:pt x="1260043" y="589000"/>
                  </a:lnTo>
                  <a:lnTo>
                    <a:pt x="1263523" y="587730"/>
                  </a:lnTo>
                  <a:lnTo>
                    <a:pt x="1267790" y="587730"/>
                  </a:lnTo>
                  <a:lnTo>
                    <a:pt x="1275118" y="586460"/>
                  </a:lnTo>
                  <a:lnTo>
                    <a:pt x="1281036" y="585190"/>
                  </a:lnTo>
                  <a:lnTo>
                    <a:pt x="1290472" y="583920"/>
                  </a:lnTo>
                  <a:lnTo>
                    <a:pt x="1297863" y="583920"/>
                  </a:lnTo>
                  <a:lnTo>
                    <a:pt x="1300187" y="582650"/>
                  </a:lnTo>
                  <a:lnTo>
                    <a:pt x="1314069" y="582650"/>
                  </a:lnTo>
                  <a:lnTo>
                    <a:pt x="1321257" y="581380"/>
                  </a:lnTo>
                  <a:lnTo>
                    <a:pt x="1354620" y="581380"/>
                  </a:lnTo>
                  <a:lnTo>
                    <a:pt x="1361795" y="582650"/>
                  </a:lnTo>
                  <a:lnTo>
                    <a:pt x="1375562" y="582650"/>
                  </a:lnTo>
                  <a:lnTo>
                    <a:pt x="1379626" y="583920"/>
                  </a:lnTo>
                  <a:lnTo>
                    <a:pt x="1390078" y="583920"/>
                  </a:lnTo>
                  <a:lnTo>
                    <a:pt x="1392262" y="585190"/>
                  </a:lnTo>
                  <a:lnTo>
                    <a:pt x="1398485" y="585190"/>
                  </a:lnTo>
                  <a:lnTo>
                    <a:pt x="1402308" y="586460"/>
                  </a:lnTo>
                  <a:lnTo>
                    <a:pt x="1404137" y="586460"/>
                  </a:lnTo>
                  <a:lnTo>
                    <a:pt x="1410500" y="587730"/>
                  </a:lnTo>
                  <a:lnTo>
                    <a:pt x="1415021" y="587730"/>
                  </a:lnTo>
                  <a:lnTo>
                    <a:pt x="1421676" y="589000"/>
                  </a:lnTo>
                  <a:lnTo>
                    <a:pt x="1427340" y="590270"/>
                  </a:lnTo>
                  <a:lnTo>
                    <a:pt x="1428750" y="590270"/>
                  </a:lnTo>
                  <a:lnTo>
                    <a:pt x="1435531" y="592810"/>
                  </a:lnTo>
                  <a:lnTo>
                    <a:pt x="1440827" y="594080"/>
                  </a:lnTo>
                  <a:lnTo>
                    <a:pt x="1448295" y="595350"/>
                  </a:lnTo>
                  <a:lnTo>
                    <a:pt x="1450505" y="596620"/>
                  </a:lnTo>
                  <a:lnTo>
                    <a:pt x="1453857" y="596620"/>
                  </a:lnTo>
                  <a:lnTo>
                    <a:pt x="1455089" y="597890"/>
                  </a:lnTo>
                  <a:lnTo>
                    <a:pt x="1458087" y="597890"/>
                  </a:lnTo>
                  <a:lnTo>
                    <a:pt x="1466938" y="600430"/>
                  </a:lnTo>
                  <a:lnTo>
                    <a:pt x="1472145" y="602970"/>
                  </a:lnTo>
                  <a:lnTo>
                    <a:pt x="1478737" y="605510"/>
                  </a:lnTo>
                  <a:lnTo>
                    <a:pt x="1480248" y="605510"/>
                  </a:lnTo>
                  <a:lnTo>
                    <a:pt x="1482420" y="606780"/>
                  </a:lnTo>
                  <a:lnTo>
                    <a:pt x="1483080" y="606780"/>
                  </a:lnTo>
                  <a:lnTo>
                    <a:pt x="1487728" y="609320"/>
                  </a:lnTo>
                  <a:lnTo>
                    <a:pt x="1491551" y="610590"/>
                  </a:lnTo>
                  <a:lnTo>
                    <a:pt x="1497545" y="613130"/>
                  </a:lnTo>
                  <a:lnTo>
                    <a:pt x="1499806" y="614400"/>
                  </a:lnTo>
                  <a:lnTo>
                    <a:pt x="1508417" y="618210"/>
                  </a:lnTo>
                  <a:lnTo>
                    <a:pt x="1514703" y="620750"/>
                  </a:lnTo>
                  <a:lnTo>
                    <a:pt x="1524952" y="627100"/>
                  </a:lnTo>
                  <a:lnTo>
                    <a:pt x="1528902" y="629640"/>
                  </a:lnTo>
                  <a:lnTo>
                    <a:pt x="1532737" y="632180"/>
                  </a:lnTo>
                  <a:lnTo>
                    <a:pt x="1535125" y="633450"/>
                  </a:lnTo>
                  <a:lnTo>
                    <a:pt x="1536827" y="634720"/>
                  </a:lnTo>
                  <a:lnTo>
                    <a:pt x="1544840" y="641070"/>
                  </a:lnTo>
                  <a:lnTo>
                    <a:pt x="1550670" y="644880"/>
                  </a:lnTo>
                  <a:lnTo>
                    <a:pt x="1557058" y="651230"/>
                  </a:lnTo>
                  <a:lnTo>
                    <a:pt x="1558213" y="652500"/>
                  </a:lnTo>
                  <a:lnTo>
                    <a:pt x="1559433" y="653770"/>
                  </a:lnTo>
                  <a:lnTo>
                    <a:pt x="1564563" y="658850"/>
                  </a:lnTo>
                  <a:lnTo>
                    <a:pt x="1568208" y="662660"/>
                  </a:lnTo>
                  <a:lnTo>
                    <a:pt x="1574228" y="670280"/>
                  </a:lnTo>
                  <a:lnTo>
                    <a:pt x="1576654" y="672820"/>
                  </a:lnTo>
                  <a:lnTo>
                    <a:pt x="1580438" y="679170"/>
                  </a:lnTo>
                  <a:lnTo>
                    <a:pt x="1581861" y="680440"/>
                  </a:lnTo>
                  <a:lnTo>
                    <a:pt x="1583194" y="682980"/>
                  </a:lnTo>
                  <a:lnTo>
                    <a:pt x="1586344" y="689330"/>
                  </a:lnTo>
                  <a:lnTo>
                    <a:pt x="1589062" y="694410"/>
                  </a:lnTo>
                  <a:lnTo>
                    <a:pt x="1591360" y="700760"/>
                  </a:lnTo>
                  <a:lnTo>
                    <a:pt x="1593227" y="707110"/>
                  </a:lnTo>
                  <a:lnTo>
                    <a:pt x="1593392" y="707110"/>
                  </a:lnTo>
                  <a:lnTo>
                    <a:pt x="1593608" y="708380"/>
                  </a:lnTo>
                  <a:lnTo>
                    <a:pt x="1593862" y="709650"/>
                  </a:lnTo>
                  <a:lnTo>
                    <a:pt x="1594027" y="709650"/>
                  </a:lnTo>
                  <a:lnTo>
                    <a:pt x="1595424" y="743940"/>
                  </a:lnTo>
                  <a:lnTo>
                    <a:pt x="1595424" y="355600"/>
                  </a:lnTo>
                  <a:lnTo>
                    <a:pt x="1533385" y="319760"/>
                  </a:lnTo>
                  <a:lnTo>
                    <a:pt x="1491615" y="295630"/>
                  </a:lnTo>
                  <a:lnTo>
                    <a:pt x="1475562" y="300710"/>
                  </a:lnTo>
                  <a:lnTo>
                    <a:pt x="1466748" y="303250"/>
                  </a:lnTo>
                  <a:lnTo>
                    <a:pt x="1465059" y="303250"/>
                  </a:lnTo>
                  <a:lnTo>
                    <a:pt x="1450784" y="307060"/>
                  </a:lnTo>
                  <a:lnTo>
                    <a:pt x="1399082" y="317220"/>
                  </a:lnTo>
                  <a:lnTo>
                    <a:pt x="1349679" y="319760"/>
                  </a:lnTo>
                  <a:lnTo>
                    <a:pt x="1312164" y="319760"/>
                  </a:lnTo>
                  <a:lnTo>
                    <a:pt x="1302727" y="318490"/>
                  </a:lnTo>
                  <a:lnTo>
                    <a:pt x="1300975" y="318490"/>
                  </a:lnTo>
                  <a:lnTo>
                    <a:pt x="1292021" y="317220"/>
                  </a:lnTo>
                  <a:lnTo>
                    <a:pt x="1285011" y="317220"/>
                  </a:lnTo>
                  <a:lnTo>
                    <a:pt x="1275270" y="314680"/>
                  </a:lnTo>
                  <a:lnTo>
                    <a:pt x="1272400" y="314680"/>
                  </a:lnTo>
                  <a:lnTo>
                    <a:pt x="1265466" y="313410"/>
                  </a:lnTo>
                  <a:lnTo>
                    <a:pt x="1257973" y="312140"/>
                  </a:lnTo>
                  <a:lnTo>
                    <a:pt x="1252575" y="312140"/>
                  </a:lnTo>
                  <a:lnTo>
                    <a:pt x="1241120" y="309600"/>
                  </a:lnTo>
                  <a:lnTo>
                    <a:pt x="1217523" y="304520"/>
                  </a:lnTo>
                  <a:lnTo>
                    <a:pt x="1211935" y="301980"/>
                  </a:lnTo>
                  <a:lnTo>
                    <a:pt x="1199616" y="299440"/>
                  </a:lnTo>
                  <a:lnTo>
                    <a:pt x="1187856" y="295630"/>
                  </a:lnTo>
                  <a:lnTo>
                    <a:pt x="1176667" y="291820"/>
                  </a:lnTo>
                  <a:lnTo>
                    <a:pt x="1166075" y="288010"/>
                  </a:lnTo>
                  <a:lnTo>
                    <a:pt x="223380" y="835380"/>
                  </a:lnTo>
                  <a:lnTo>
                    <a:pt x="271767" y="830300"/>
                  </a:lnTo>
                  <a:lnTo>
                    <a:pt x="320929" y="826490"/>
                  </a:lnTo>
                  <a:lnTo>
                    <a:pt x="370674" y="825220"/>
                  </a:lnTo>
                  <a:lnTo>
                    <a:pt x="420789" y="825220"/>
                  </a:lnTo>
                  <a:lnTo>
                    <a:pt x="471081" y="827760"/>
                  </a:lnTo>
                  <a:lnTo>
                    <a:pt x="521373" y="831570"/>
                  </a:lnTo>
                  <a:lnTo>
                    <a:pt x="571436" y="837920"/>
                  </a:lnTo>
                  <a:lnTo>
                    <a:pt x="621106" y="846810"/>
                  </a:lnTo>
                  <a:lnTo>
                    <a:pt x="670166" y="856970"/>
                  </a:lnTo>
                  <a:lnTo>
                    <a:pt x="718439" y="869670"/>
                  </a:lnTo>
                  <a:lnTo>
                    <a:pt x="811771" y="900150"/>
                  </a:lnTo>
                  <a:lnTo>
                    <a:pt x="856449" y="919200"/>
                  </a:lnTo>
                  <a:lnTo>
                    <a:pt x="899553" y="939520"/>
                  </a:lnTo>
                  <a:lnTo>
                    <a:pt x="940866" y="962380"/>
                  </a:lnTo>
                  <a:lnTo>
                    <a:pt x="990663" y="992860"/>
                  </a:lnTo>
                  <a:lnTo>
                    <a:pt x="1034681" y="1025880"/>
                  </a:lnTo>
                  <a:lnTo>
                    <a:pt x="1072896" y="1060170"/>
                  </a:lnTo>
                  <a:lnTo>
                    <a:pt x="1105293" y="1097000"/>
                  </a:lnTo>
                  <a:lnTo>
                    <a:pt x="1131862" y="1132560"/>
                  </a:lnTo>
                  <a:lnTo>
                    <a:pt x="1152563" y="1170660"/>
                  </a:lnTo>
                  <a:lnTo>
                    <a:pt x="1167396" y="1208760"/>
                  </a:lnTo>
                  <a:lnTo>
                    <a:pt x="1176350" y="1246860"/>
                  </a:lnTo>
                  <a:lnTo>
                    <a:pt x="1178204" y="1262100"/>
                  </a:lnTo>
                  <a:lnTo>
                    <a:pt x="1178560" y="1263370"/>
                  </a:lnTo>
                  <a:lnTo>
                    <a:pt x="1179283" y="1272260"/>
                  </a:lnTo>
                  <a:lnTo>
                    <a:pt x="1179550" y="1279880"/>
                  </a:lnTo>
                  <a:lnTo>
                    <a:pt x="1179487" y="1286230"/>
                  </a:lnTo>
                  <a:lnTo>
                    <a:pt x="1538681" y="1077950"/>
                  </a:lnTo>
                  <a:lnTo>
                    <a:pt x="1544510" y="1075410"/>
                  </a:lnTo>
                  <a:lnTo>
                    <a:pt x="1551063" y="1074140"/>
                  </a:lnTo>
                  <a:lnTo>
                    <a:pt x="1557997" y="1072870"/>
                  </a:lnTo>
                  <a:lnTo>
                    <a:pt x="1564995" y="1072870"/>
                  </a:lnTo>
                  <a:lnTo>
                    <a:pt x="1586865" y="1084300"/>
                  </a:lnTo>
                  <a:lnTo>
                    <a:pt x="1586992" y="1084300"/>
                  </a:lnTo>
                  <a:lnTo>
                    <a:pt x="1587563" y="1085570"/>
                  </a:lnTo>
                  <a:lnTo>
                    <a:pt x="1587969" y="1085570"/>
                  </a:lnTo>
                  <a:lnTo>
                    <a:pt x="1588338" y="1086840"/>
                  </a:lnTo>
                  <a:lnTo>
                    <a:pt x="1588325" y="1088110"/>
                  </a:lnTo>
                  <a:lnTo>
                    <a:pt x="1588541" y="1088110"/>
                  </a:lnTo>
                  <a:lnTo>
                    <a:pt x="1588731" y="1089380"/>
                  </a:lnTo>
                  <a:lnTo>
                    <a:pt x="1588757" y="1094460"/>
                  </a:lnTo>
                  <a:lnTo>
                    <a:pt x="1585912" y="1098270"/>
                  </a:lnTo>
                  <a:lnTo>
                    <a:pt x="1173467" y="1338300"/>
                  </a:lnTo>
                  <a:lnTo>
                    <a:pt x="1171016" y="1348460"/>
                  </a:lnTo>
                  <a:lnTo>
                    <a:pt x="1164869" y="1367510"/>
                  </a:lnTo>
                  <a:lnTo>
                    <a:pt x="1161173" y="1376400"/>
                  </a:lnTo>
                  <a:lnTo>
                    <a:pt x="1683981" y="1072870"/>
                  </a:lnTo>
                  <a:lnTo>
                    <a:pt x="2018665" y="878560"/>
                  </a:lnTo>
                  <a:lnTo>
                    <a:pt x="2090851" y="836650"/>
                  </a:lnTo>
                  <a:lnTo>
                    <a:pt x="2087333" y="832840"/>
                  </a:lnTo>
                  <a:lnTo>
                    <a:pt x="2084133" y="830300"/>
                  </a:lnTo>
                  <a:lnTo>
                    <a:pt x="2079802" y="825220"/>
                  </a:lnTo>
                  <a:lnTo>
                    <a:pt x="2076310" y="821410"/>
                  </a:lnTo>
                  <a:lnTo>
                    <a:pt x="2073630" y="817600"/>
                  </a:lnTo>
                  <a:lnTo>
                    <a:pt x="2070798" y="813790"/>
                  </a:lnTo>
                  <a:lnTo>
                    <a:pt x="2070049" y="812520"/>
                  </a:lnTo>
                  <a:lnTo>
                    <a:pt x="2067890" y="809980"/>
                  </a:lnTo>
                  <a:lnTo>
                    <a:pt x="2065883" y="807440"/>
                  </a:lnTo>
                  <a:lnTo>
                    <a:pt x="2063724" y="803630"/>
                  </a:lnTo>
                  <a:lnTo>
                    <a:pt x="2063356" y="802360"/>
                  </a:lnTo>
                  <a:lnTo>
                    <a:pt x="2062835" y="802360"/>
                  </a:lnTo>
                  <a:lnTo>
                    <a:pt x="2062619" y="801090"/>
                  </a:lnTo>
                  <a:lnTo>
                    <a:pt x="2059736" y="797280"/>
                  </a:lnTo>
                  <a:lnTo>
                    <a:pt x="2057438" y="792200"/>
                  </a:lnTo>
                  <a:lnTo>
                    <a:pt x="2054580" y="785850"/>
                  </a:lnTo>
                  <a:lnTo>
                    <a:pt x="2053755" y="783310"/>
                  </a:lnTo>
                  <a:lnTo>
                    <a:pt x="2052993" y="780770"/>
                  </a:lnTo>
                  <a:lnTo>
                    <a:pt x="2051824" y="778230"/>
                  </a:lnTo>
                  <a:lnTo>
                    <a:pt x="2050961" y="774420"/>
                  </a:lnTo>
                  <a:lnTo>
                    <a:pt x="2049741" y="769340"/>
                  </a:lnTo>
                  <a:lnTo>
                    <a:pt x="2049081" y="766800"/>
                  </a:lnTo>
                  <a:lnTo>
                    <a:pt x="2048560" y="762990"/>
                  </a:lnTo>
                  <a:lnTo>
                    <a:pt x="2048154" y="759180"/>
                  </a:lnTo>
                  <a:lnTo>
                    <a:pt x="2047811" y="756640"/>
                  </a:lnTo>
                  <a:lnTo>
                    <a:pt x="2047671" y="752830"/>
                  </a:lnTo>
                  <a:lnTo>
                    <a:pt x="2047621" y="749020"/>
                  </a:lnTo>
                  <a:lnTo>
                    <a:pt x="2047913" y="742670"/>
                  </a:lnTo>
                  <a:lnTo>
                    <a:pt x="2059038" y="703300"/>
                  </a:lnTo>
                  <a:lnTo>
                    <a:pt x="2064296" y="694410"/>
                  </a:lnTo>
                  <a:lnTo>
                    <a:pt x="2066493" y="690600"/>
                  </a:lnTo>
                  <a:lnTo>
                    <a:pt x="2069261" y="686790"/>
                  </a:lnTo>
                  <a:lnTo>
                    <a:pt x="2071535" y="682980"/>
                  </a:lnTo>
                  <a:lnTo>
                    <a:pt x="2073948" y="679170"/>
                  </a:lnTo>
                  <a:lnTo>
                    <a:pt x="2076843" y="675360"/>
                  </a:lnTo>
                  <a:lnTo>
                    <a:pt x="2080983" y="670280"/>
                  </a:lnTo>
                  <a:lnTo>
                    <a:pt x="2085263" y="665200"/>
                  </a:lnTo>
                  <a:lnTo>
                    <a:pt x="2089645" y="661390"/>
                  </a:lnTo>
                  <a:lnTo>
                    <a:pt x="2094141" y="656310"/>
                  </a:lnTo>
                  <a:lnTo>
                    <a:pt x="2096998" y="653770"/>
                  </a:lnTo>
                  <a:lnTo>
                    <a:pt x="2102789" y="648690"/>
                  </a:lnTo>
                  <a:close/>
                </a:path>
                <a:path w="2599690" h="1505584">
                  <a:moveTo>
                    <a:pt x="2599093" y="738060"/>
                  </a:moveTo>
                  <a:lnTo>
                    <a:pt x="1527416" y="119341"/>
                  </a:lnTo>
                  <a:lnTo>
                    <a:pt x="1320723" y="0"/>
                  </a:lnTo>
                  <a:lnTo>
                    <a:pt x="0" y="767511"/>
                  </a:lnTo>
                  <a:lnTo>
                    <a:pt x="103263" y="827125"/>
                  </a:lnTo>
                  <a:lnTo>
                    <a:pt x="1321447" y="119341"/>
                  </a:lnTo>
                  <a:lnTo>
                    <a:pt x="2392997" y="738136"/>
                  </a:lnTo>
                  <a:lnTo>
                    <a:pt x="1175054" y="1445920"/>
                  </a:lnTo>
                  <a:lnTo>
                    <a:pt x="1278369" y="1505572"/>
                  </a:lnTo>
                  <a:lnTo>
                    <a:pt x="2599093" y="738060"/>
                  </a:lnTo>
                  <a:close/>
                </a:path>
              </a:pathLst>
            </a:custGeom>
            <a:solidFill>
              <a:srgbClr val="BCE58C"/>
            </a:solidFill>
          </p:spPr>
          <p:txBody>
            <a:bodyPr wrap="square" lIns="0" tIns="0" rIns="0" bIns="0" rtlCol="0"/>
            <a:lstStyle/>
            <a:p>
              <a:endParaRPr/>
            </a:p>
          </p:txBody>
        </p:sp>
        <p:sp>
          <p:nvSpPr>
            <p:cNvPr id="39" name="object 36">
              <a:extLst>
                <a:ext uri="{FF2B5EF4-FFF2-40B4-BE49-F238E27FC236}">
                  <a16:creationId xmlns:a16="http://schemas.microsoft.com/office/drawing/2014/main" id="{60F2DC5C-B2D9-CC0D-1302-B08CF868261D}"/>
                </a:ext>
              </a:extLst>
            </p:cNvPr>
            <p:cNvSpPr/>
            <p:nvPr/>
          </p:nvSpPr>
          <p:spPr>
            <a:xfrm>
              <a:off x="8863298" y="5741673"/>
              <a:ext cx="1322070" cy="1160145"/>
            </a:xfrm>
            <a:custGeom>
              <a:avLst/>
              <a:gdLst/>
              <a:ahLst/>
              <a:cxnLst/>
              <a:rect l="l" t="t" r="r" b="b"/>
              <a:pathLst>
                <a:path w="1322070" h="1160145">
                  <a:moveTo>
                    <a:pt x="1321823" y="0"/>
                  </a:moveTo>
                  <a:lnTo>
                    <a:pt x="1109" y="767515"/>
                  </a:lnTo>
                  <a:lnTo>
                    <a:pt x="0" y="1160111"/>
                  </a:lnTo>
                  <a:lnTo>
                    <a:pt x="1320713" y="392595"/>
                  </a:lnTo>
                  <a:lnTo>
                    <a:pt x="1321823" y="0"/>
                  </a:lnTo>
                  <a:close/>
                </a:path>
              </a:pathLst>
            </a:custGeom>
            <a:solidFill>
              <a:srgbClr val="336628"/>
            </a:solidFill>
          </p:spPr>
          <p:txBody>
            <a:bodyPr wrap="square" lIns="0" tIns="0" rIns="0" bIns="0" rtlCol="0"/>
            <a:lstStyle/>
            <a:p>
              <a:endParaRPr/>
            </a:p>
          </p:txBody>
        </p:sp>
        <p:sp>
          <p:nvSpPr>
            <p:cNvPr id="40" name="object 37">
              <a:extLst>
                <a:ext uri="{FF2B5EF4-FFF2-40B4-BE49-F238E27FC236}">
                  <a16:creationId xmlns:a16="http://schemas.microsoft.com/office/drawing/2014/main" id="{5D14E4F1-C39E-1E22-C3BB-A830A1F7643E}"/>
                </a:ext>
              </a:extLst>
            </p:cNvPr>
            <p:cNvSpPr/>
            <p:nvPr/>
          </p:nvSpPr>
          <p:spPr>
            <a:xfrm>
              <a:off x="8804452" y="6509189"/>
              <a:ext cx="60325" cy="427355"/>
            </a:xfrm>
            <a:custGeom>
              <a:avLst/>
              <a:gdLst/>
              <a:ahLst/>
              <a:cxnLst/>
              <a:rect l="l" t="t" r="r" b="b"/>
              <a:pathLst>
                <a:path w="60325" h="427354">
                  <a:moveTo>
                    <a:pt x="59956" y="0"/>
                  </a:moveTo>
                  <a:lnTo>
                    <a:pt x="1120" y="34197"/>
                  </a:lnTo>
                  <a:lnTo>
                    <a:pt x="0" y="426782"/>
                  </a:lnTo>
                  <a:lnTo>
                    <a:pt x="58846" y="392595"/>
                  </a:lnTo>
                  <a:lnTo>
                    <a:pt x="59956" y="0"/>
                  </a:lnTo>
                  <a:close/>
                </a:path>
              </a:pathLst>
            </a:custGeom>
            <a:solidFill>
              <a:srgbClr val="E8DD6D"/>
            </a:solidFill>
          </p:spPr>
          <p:txBody>
            <a:bodyPr wrap="square" lIns="0" tIns="0" rIns="0" bIns="0" rtlCol="0"/>
            <a:lstStyle/>
            <a:p>
              <a:endParaRPr/>
            </a:p>
          </p:txBody>
        </p:sp>
        <p:sp>
          <p:nvSpPr>
            <p:cNvPr id="41" name="object 38">
              <a:extLst>
                <a:ext uri="{FF2B5EF4-FFF2-40B4-BE49-F238E27FC236}">
                  <a16:creationId xmlns:a16="http://schemas.microsoft.com/office/drawing/2014/main" id="{FC8A2627-98A4-279E-9C9D-D7FB27D39B8C}"/>
                </a:ext>
              </a:extLst>
            </p:cNvPr>
            <p:cNvSpPr/>
            <p:nvPr/>
          </p:nvSpPr>
          <p:spPr>
            <a:xfrm>
              <a:off x="7527199" y="5771123"/>
              <a:ext cx="1337310" cy="772795"/>
            </a:xfrm>
            <a:custGeom>
              <a:avLst/>
              <a:gdLst/>
              <a:ahLst/>
              <a:cxnLst/>
              <a:rect l="l" t="t" r="r" b="b"/>
              <a:pathLst>
                <a:path w="1337309" h="772795">
                  <a:moveTo>
                    <a:pt x="58835" y="0"/>
                  </a:moveTo>
                  <a:lnTo>
                    <a:pt x="0" y="34187"/>
                  </a:lnTo>
                  <a:lnTo>
                    <a:pt x="1278369" y="772259"/>
                  </a:lnTo>
                  <a:lnTo>
                    <a:pt x="1337205" y="738061"/>
                  </a:lnTo>
                  <a:lnTo>
                    <a:pt x="58835" y="0"/>
                  </a:lnTo>
                  <a:close/>
                </a:path>
              </a:pathLst>
            </a:custGeom>
            <a:solidFill>
              <a:srgbClr val="F9ED72"/>
            </a:solidFill>
          </p:spPr>
          <p:txBody>
            <a:bodyPr wrap="square" lIns="0" tIns="0" rIns="0" bIns="0" rtlCol="0"/>
            <a:lstStyle/>
            <a:p>
              <a:endParaRPr/>
            </a:p>
          </p:txBody>
        </p:sp>
        <p:sp>
          <p:nvSpPr>
            <p:cNvPr id="42" name="object 39">
              <a:extLst>
                <a:ext uri="{FF2B5EF4-FFF2-40B4-BE49-F238E27FC236}">
                  <a16:creationId xmlns:a16="http://schemas.microsoft.com/office/drawing/2014/main" id="{D24A29F2-2E7C-715B-9ECA-F7F86812CEC6}"/>
                </a:ext>
              </a:extLst>
            </p:cNvPr>
            <p:cNvSpPr/>
            <p:nvPr/>
          </p:nvSpPr>
          <p:spPr>
            <a:xfrm>
              <a:off x="8561471" y="6543383"/>
              <a:ext cx="244475" cy="534035"/>
            </a:xfrm>
            <a:custGeom>
              <a:avLst/>
              <a:gdLst/>
              <a:ahLst/>
              <a:cxnLst/>
              <a:rect l="l" t="t" r="r" b="b"/>
              <a:pathLst>
                <a:path w="244475" h="534034">
                  <a:moveTo>
                    <a:pt x="244097" y="0"/>
                  </a:moveTo>
                  <a:lnTo>
                    <a:pt x="1109" y="141210"/>
                  </a:lnTo>
                  <a:lnTo>
                    <a:pt x="0" y="533805"/>
                  </a:lnTo>
                  <a:lnTo>
                    <a:pt x="242987" y="392595"/>
                  </a:lnTo>
                  <a:lnTo>
                    <a:pt x="244097" y="0"/>
                  </a:lnTo>
                  <a:close/>
                </a:path>
              </a:pathLst>
            </a:custGeom>
            <a:solidFill>
              <a:srgbClr val="F2EFDB"/>
            </a:solidFill>
          </p:spPr>
          <p:txBody>
            <a:bodyPr wrap="square" lIns="0" tIns="0" rIns="0" bIns="0" rtlCol="0"/>
            <a:lstStyle/>
            <a:p>
              <a:endParaRPr/>
            </a:p>
          </p:txBody>
        </p:sp>
        <p:sp>
          <p:nvSpPr>
            <p:cNvPr id="43" name="object 40">
              <a:extLst>
                <a:ext uri="{FF2B5EF4-FFF2-40B4-BE49-F238E27FC236}">
                  <a16:creationId xmlns:a16="http://schemas.microsoft.com/office/drawing/2014/main" id="{C63D1114-7AB2-AD66-0DE7-E31200BAA9FF}"/>
                </a:ext>
              </a:extLst>
            </p:cNvPr>
            <p:cNvSpPr/>
            <p:nvPr/>
          </p:nvSpPr>
          <p:spPr>
            <a:xfrm>
              <a:off x="7284209" y="5805311"/>
              <a:ext cx="1521460" cy="879475"/>
            </a:xfrm>
            <a:custGeom>
              <a:avLst/>
              <a:gdLst/>
              <a:ahLst/>
              <a:cxnLst/>
              <a:rect l="l" t="t" r="r" b="b"/>
              <a:pathLst>
                <a:path w="1521459" h="879475">
                  <a:moveTo>
                    <a:pt x="242987" y="0"/>
                  </a:moveTo>
                  <a:lnTo>
                    <a:pt x="0" y="141210"/>
                  </a:lnTo>
                  <a:lnTo>
                    <a:pt x="1278369" y="879282"/>
                  </a:lnTo>
                  <a:lnTo>
                    <a:pt x="1521356" y="738071"/>
                  </a:lnTo>
                  <a:lnTo>
                    <a:pt x="242987" y="0"/>
                  </a:lnTo>
                  <a:close/>
                </a:path>
              </a:pathLst>
            </a:custGeom>
            <a:solidFill>
              <a:srgbClr val="FFFCF2"/>
            </a:solidFill>
          </p:spPr>
          <p:txBody>
            <a:bodyPr wrap="square" lIns="0" tIns="0" rIns="0" bIns="0" rtlCol="0"/>
            <a:lstStyle/>
            <a:p>
              <a:endParaRPr/>
            </a:p>
          </p:txBody>
        </p:sp>
        <p:sp>
          <p:nvSpPr>
            <p:cNvPr id="44" name="object 41">
              <a:extLst>
                <a:ext uri="{FF2B5EF4-FFF2-40B4-BE49-F238E27FC236}">
                  <a16:creationId xmlns:a16="http://schemas.microsoft.com/office/drawing/2014/main" id="{9AA67DEB-7483-ABB5-7E20-4231EBA5AA4F}"/>
                </a:ext>
              </a:extLst>
            </p:cNvPr>
            <p:cNvSpPr/>
            <p:nvPr/>
          </p:nvSpPr>
          <p:spPr>
            <a:xfrm>
              <a:off x="7225370" y="5946523"/>
              <a:ext cx="1337310" cy="772795"/>
            </a:xfrm>
            <a:custGeom>
              <a:avLst/>
              <a:gdLst/>
              <a:ahLst/>
              <a:cxnLst/>
              <a:rect l="l" t="t" r="r" b="b"/>
              <a:pathLst>
                <a:path w="1337309" h="772795">
                  <a:moveTo>
                    <a:pt x="58835" y="0"/>
                  </a:moveTo>
                  <a:lnTo>
                    <a:pt x="0" y="34197"/>
                  </a:lnTo>
                  <a:lnTo>
                    <a:pt x="103253" y="93808"/>
                  </a:lnTo>
                  <a:lnTo>
                    <a:pt x="1278369" y="772259"/>
                  </a:lnTo>
                  <a:lnTo>
                    <a:pt x="1337205" y="738071"/>
                  </a:lnTo>
                  <a:lnTo>
                    <a:pt x="58835" y="0"/>
                  </a:lnTo>
                  <a:close/>
                </a:path>
              </a:pathLst>
            </a:custGeom>
            <a:solidFill>
              <a:srgbClr val="F9ED72"/>
            </a:solidFill>
          </p:spPr>
          <p:txBody>
            <a:bodyPr wrap="square" lIns="0" tIns="0" rIns="0" bIns="0" rtlCol="0"/>
            <a:lstStyle/>
            <a:p>
              <a:endParaRPr/>
            </a:p>
          </p:txBody>
        </p:sp>
        <p:sp>
          <p:nvSpPr>
            <p:cNvPr id="45" name="object 42">
              <a:extLst>
                <a:ext uri="{FF2B5EF4-FFF2-40B4-BE49-F238E27FC236}">
                  <a16:creationId xmlns:a16="http://schemas.microsoft.com/office/drawing/2014/main" id="{1557CF44-EE91-69E7-B1D6-38C8D7D21712}"/>
                </a:ext>
              </a:extLst>
            </p:cNvPr>
            <p:cNvSpPr/>
            <p:nvPr/>
          </p:nvSpPr>
          <p:spPr>
            <a:xfrm>
              <a:off x="8502633" y="6684593"/>
              <a:ext cx="60325" cy="427355"/>
            </a:xfrm>
            <a:custGeom>
              <a:avLst/>
              <a:gdLst/>
              <a:ahLst/>
              <a:cxnLst/>
              <a:rect l="l" t="t" r="r" b="b"/>
              <a:pathLst>
                <a:path w="60325" h="427354">
                  <a:moveTo>
                    <a:pt x="59945" y="0"/>
                  </a:moveTo>
                  <a:lnTo>
                    <a:pt x="1109" y="34197"/>
                  </a:lnTo>
                  <a:lnTo>
                    <a:pt x="0" y="426782"/>
                  </a:lnTo>
                  <a:lnTo>
                    <a:pt x="58835" y="392595"/>
                  </a:lnTo>
                  <a:lnTo>
                    <a:pt x="59945" y="0"/>
                  </a:lnTo>
                  <a:close/>
                </a:path>
              </a:pathLst>
            </a:custGeom>
            <a:solidFill>
              <a:srgbClr val="E8DD6D"/>
            </a:solidFill>
          </p:spPr>
          <p:txBody>
            <a:bodyPr wrap="square" lIns="0" tIns="0" rIns="0" bIns="0" rtlCol="0"/>
            <a:lstStyle/>
            <a:p>
              <a:endParaRPr/>
            </a:p>
          </p:txBody>
        </p:sp>
        <p:sp>
          <p:nvSpPr>
            <p:cNvPr id="46" name="object 43">
              <a:extLst>
                <a:ext uri="{FF2B5EF4-FFF2-40B4-BE49-F238E27FC236}">
                  <a16:creationId xmlns:a16="http://schemas.microsoft.com/office/drawing/2014/main" id="{D7B6AE55-31D8-E2D5-05ED-EDD0E46725C0}"/>
                </a:ext>
              </a:extLst>
            </p:cNvPr>
            <p:cNvSpPr/>
            <p:nvPr/>
          </p:nvSpPr>
          <p:spPr>
            <a:xfrm>
              <a:off x="6401137" y="6110733"/>
              <a:ext cx="1879600" cy="1088390"/>
            </a:xfrm>
            <a:custGeom>
              <a:avLst/>
              <a:gdLst/>
              <a:ahLst/>
              <a:cxnLst/>
              <a:rect l="l" t="t" r="r" b="b"/>
              <a:pathLst>
                <a:path w="1879600" h="1088390">
                  <a:moveTo>
                    <a:pt x="991269" y="1056640"/>
                  </a:moveTo>
                  <a:lnTo>
                    <a:pt x="779119" y="1056640"/>
                  </a:lnTo>
                  <a:lnTo>
                    <a:pt x="828534" y="1061720"/>
                  </a:lnTo>
                  <a:lnTo>
                    <a:pt x="873481" y="1070610"/>
                  </a:lnTo>
                  <a:lnTo>
                    <a:pt x="890726" y="1074420"/>
                  </a:lnTo>
                  <a:lnTo>
                    <a:pt x="907026" y="1079500"/>
                  </a:lnTo>
                  <a:lnTo>
                    <a:pt x="922330" y="1084580"/>
                  </a:lnTo>
                  <a:lnTo>
                    <a:pt x="936589" y="1088390"/>
                  </a:lnTo>
                  <a:lnTo>
                    <a:pt x="991269" y="1056640"/>
                  </a:lnTo>
                  <a:close/>
                </a:path>
                <a:path w="1879600" h="1088390">
                  <a:moveTo>
                    <a:pt x="941426" y="0"/>
                  </a:moveTo>
                  <a:lnTo>
                    <a:pt x="11748" y="539750"/>
                  </a:lnTo>
                  <a:lnTo>
                    <a:pt x="15266" y="543560"/>
                  </a:lnTo>
                  <a:lnTo>
                    <a:pt x="18460" y="547370"/>
                  </a:lnTo>
                  <a:lnTo>
                    <a:pt x="22658" y="551180"/>
                  </a:lnTo>
                  <a:lnTo>
                    <a:pt x="23842" y="552450"/>
                  </a:lnTo>
                  <a:lnTo>
                    <a:pt x="24522" y="553720"/>
                  </a:lnTo>
                  <a:lnTo>
                    <a:pt x="27130" y="556260"/>
                  </a:lnTo>
                  <a:lnTo>
                    <a:pt x="29014" y="558800"/>
                  </a:lnTo>
                  <a:lnTo>
                    <a:pt x="31014" y="561340"/>
                  </a:lnTo>
                  <a:lnTo>
                    <a:pt x="31192" y="562610"/>
                  </a:lnTo>
                  <a:lnTo>
                    <a:pt x="31821" y="562610"/>
                  </a:lnTo>
                  <a:lnTo>
                    <a:pt x="32187" y="563880"/>
                  </a:lnTo>
                  <a:lnTo>
                    <a:pt x="37066" y="570230"/>
                  </a:lnTo>
                  <a:lnTo>
                    <a:pt x="53213" y="608330"/>
                  </a:lnTo>
                  <a:lnTo>
                    <a:pt x="53788" y="612140"/>
                  </a:lnTo>
                  <a:lnTo>
                    <a:pt x="54406" y="615950"/>
                  </a:lnTo>
                  <a:lnTo>
                    <a:pt x="54794" y="619760"/>
                  </a:lnTo>
                  <a:lnTo>
                    <a:pt x="54961" y="623570"/>
                  </a:lnTo>
                  <a:lnTo>
                    <a:pt x="55003" y="629920"/>
                  </a:lnTo>
                  <a:lnTo>
                    <a:pt x="54815" y="633730"/>
                  </a:lnTo>
                  <a:lnTo>
                    <a:pt x="54658" y="635000"/>
                  </a:lnTo>
                  <a:lnTo>
                    <a:pt x="54553" y="636270"/>
                  </a:lnTo>
                  <a:lnTo>
                    <a:pt x="53987" y="641350"/>
                  </a:lnTo>
                  <a:lnTo>
                    <a:pt x="53254" y="645160"/>
                  </a:lnTo>
                  <a:lnTo>
                    <a:pt x="52857" y="647700"/>
                  </a:lnTo>
                  <a:lnTo>
                    <a:pt x="52312" y="648970"/>
                  </a:lnTo>
                  <a:lnTo>
                    <a:pt x="51443" y="652780"/>
                  </a:lnTo>
                  <a:lnTo>
                    <a:pt x="49558" y="659130"/>
                  </a:lnTo>
                  <a:lnTo>
                    <a:pt x="48009" y="662940"/>
                  </a:lnTo>
                  <a:lnTo>
                    <a:pt x="46783" y="666750"/>
                  </a:lnTo>
                  <a:lnTo>
                    <a:pt x="45925" y="668020"/>
                  </a:lnTo>
                  <a:lnTo>
                    <a:pt x="42626" y="675640"/>
                  </a:lnTo>
                  <a:lnTo>
                    <a:pt x="41485" y="676910"/>
                  </a:lnTo>
                  <a:lnTo>
                    <a:pt x="40166" y="679450"/>
                  </a:lnTo>
                  <a:lnTo>
                    <a:pt x="39935" y="680720"/>
                  </a:lnTo>
                  <a:lnTo>
                    <a:pt x="37977" y="683260"/>
                  </a:lnTo>
                  <a:lnTo>
                    <a:pt x="36313" y="685800"/>
                  </a:lnTo>
                  <a:lnTo>
                    <a:pt x="35506" y="687070"/>
                  </a:lnTo>
                  <a:lnTo>
                    <a:pt x="33622" y="690880"/>
                  </a:lnTo>
                  <a:lnTo>
                    <a:pt x="32250" y="692150"/>
                  </a:lnTo>
                  <a:lnTo>
                    <a:pt x="28847" y="697230"/>
                  </a:lnTo>
                  <a:lnTo>
                    <a:pt x="26376" y="701040"/>
                  </a:lnTo>
                  <a:lnTo>
                    <a:pt x="23779" y="703580"/>
                  </a:lnTo>
                  <a:lnTo>
                    <a:pt x="19203" y="708660"/>
                  </a:lnTo>
                  <a:lnTo>
                    <a:pt x="17140" y="711200"/>
                  </a:lnTo>
                  <a:lnTo>
                    <a:pt x="10156" y="718820"/>
                  </a:lnTo>
                  <a:lnTo>
                    <a:pt x="0" y="728980"/>
                  </a:lnTo>
                  <a:lnTo>
                    <a:pt x="610986" y="1080770"/>
                  </a:lnTo>
                  <a:lnTo>
                    <a:pt x="669654" y="1065530"/>
                  </a:lnTo>
                  <a:lnTo>
                    <a:pt x="725929" y="1057910"/>
                  </a:lnTo>
                  <a:lnTo>
                    <a:pt x="779119" y="1056640"/>
                  </a:lnTo>
                  <a:lnTo>
                    <a:pt x="991269" y="1056640"/>
                  </a:lnTo>
                  <a:lnTo>
                    <a:pt x="1441838" y="795020"/>
                  </a:lnTo>
                  <a:lnTo>
                    <a:pt x="763481" y="795020"/>
                  </a:lnTo>
                  <a:lnTo>
                    <a:pt x="714472" y="792480"/>
                  </a:lnTo>
                  <a:lnTo>
                    <a:pt x="666892" y="784860"/>
                  </a:lnTo>
                  <a:lnTo>
                    <a:pt x="622200" y="770890"/>
                  </a:lnTo>
                  <a:lnTo>
                    <a:pt x="581856" y="751840"/>
                  </a:lnTo>
                  <a:lnTo>
                    <a:pt x="539549" y="720090"/>
                  </a:lnTo>
                  <a:lnTo>
                    <a:pt x="514326" y="683260"/>
                  </a:lnTo>
                  <a:lnTo>
                    <a:pt x="506198" y="645160"/>
                  </a:lnTo>
                  <a:lnTo>
                    <a:pt x="515179" y="607060"/>
                  </a:lnTo>
                  <a:lnTo>
                    <a:pt x="541281" y="571500"/>
                  </a:lnTo>
                  <a:lnTo>
                    <a:pt x="542088" y="570230"/>
                  </a:lnTo>
                  <a:lnTo>
                    <a:pt x="542967" y="570230"/>
                  </a:lnTo>
                  <a:lnTo>
                    <a:pt x="545606" y="567690"/>
                  </a:lnTo>
                  <a:lnTo>
                    <a:pt x="546067" y="566420"/>
                  </a:lnTo>
                  <a:lnTo>
                    <a:pt x="549344" y="563880"/>
                  </a:lnTo>
                  <a:lnTo>
                    <a:pt x="552224" y="561340"/>
                  </a:lnTo>
                  <a:lnTo>
                    <a:pt x="555302" y="558800"/>
                  </a:lnTo>
                  <a:lnTo>
                    <a:pt x="561162" y="554990"/>
                  </a:lnTo>
                  <a:lnTo>
                    <a:pt x="567355" y="549910"/>
                  </a:lnTo>
                  <a:lnTo>
                    <a:pt x="610345" y="527050"/>
                  </a:lnTo>
                  <a:lnTo>
                    <a:pt x="677013" y="506730"/>
                  </a:lnTo>
                  <a:lnTo>
                    <a:pt x="712836" y="501650"/>
                  </a:lnTo>
                  <a:lnTo>
                    <a:pt x="713496" y="500380"/>
                  </a:lnTo>
                  <a:lnTo>
                    <a:pt x="722794" y="500380"/>
                  </a:lnTo>
                  <a:lnTo>
                    <a:pt x="730899" y="499110"/>
                  </a:lnTo>
                  <a:lnTo>
                    <a:pt x="754982" y="499110"/>
                  </a:lnTo>
                  <a:lnTo>
                    <a:pt x="756374" y="497840"/>
                  </a:lnTo>
                  <a:lnTo>
                    <a:pt x="1355813" y="497840"/>
                  </a:lnTo>
                  <a:lnTo>
                    <a:pt x="1338470" y="492760"/>
                  </a:lnTo>
                  <a:lnTo>
                    <a:pt x="1291978" y="476250"/>
                  </a:lnTo>
                  <a:lnTo>
                    <a:pt x="1246892" y="458470"/>
                  </a:lnTo>
                  <a:lnTo>
                    <a:pt x="1203412" y="436880"/>
                  </a:lnTo>
                  <a:lnTo>
                    <a:pt x="1161744" y="415290"/>
                  </a:lnTo>
                  <a:lnTo>
                    <a:pt x="1108335" y="381000"/>
                  </a:lnTo>
                  <a:lnTo>
                    <a:pt x="1061624" y="345440"/>
                  </a:lnTo>
                  <a:lnTo>
                    <a:pt x="1021639" y="307340"/>
                  </a:lnTo>
                  <a:lnTo>
                    <a:pt x="988407" y="269240"/>
                  </a:lnTo>
                  <a:lnTo>
                    <a:pt x="961955" y="228600"/>
                  </a:lnTo>
                  <a:lnTo>
                    <a:pt x="942310" y="189230"/>
                  </a:lnTo>
                  <a:lnTo>
                    <a:pt x="929500" y="147320"/>
                  </a:lnTo>
                  <a:lnTo>
                    <a:pt x="923553" y="106680"/>
                  </a:lnTo>
                  <a:lnTo>
                    <a:pt x="923249" y="101600"/>
                  </a:lnTo>
                  <a:lnTo>
                    <a:pt x="923354" y="81280"/>
                  </a:lnTo>
                  <a:lnTo>
                    <a:pt x="928243" y="43180"/>
                  </a:lnTo>
                  <a:lnTo>
                    <a:pt x="935085" y="17780"/>
                  </a:lnTo>
                  <a:lnTo>
                    <a:pt x="938233" y="7620"/>
                  </a:lnTo>
                  <a:lnTo>
                    <a:pt x="939615" y="5080"/>
                  </a:lnTo>
                  <a:lnTo>
                    <a:pt x="940453" y="2540"/>
                  </a:lnTo>
                  <a:lnTo>
                    <a:pt x="941426" y="0"/>
                  </a:lnTo>
                  <a:close/>
                </a:path>
                <a:path w="1879600" h="1088390">
                  <a:moveTo>
                    <a:pt x="1355813" y="497840"/>
                  </a:moveTo>
                  <a:lnTo>
                    <a:pt x="761086" y="497840"/>
                  </a:lnTo>
                  <a:lnTo>
                    <a:pt x="769421" y="499110"/>
                  </a:lnTo>
                  <a:lnTo>
                    <a:pt x="794572" y="499110"/>
                  </a:lnTo>
                  <a:lnTo>
                    <a:pt x="802719" y="500380"/>
                  </a:lnTo>
                  <a:lnTo>
                    <a:pt x="812917" y="501650"/>
                  </a:lnTo>
                  <a:lnTo>
                    <a:pt x="819095" y="501650"/>
                  </a:lnTo>
                  <a:lnTo>
                    <a:pt x="821095" y="502920"/>
                  </a:lnTo>
                  <a:lnTo>
                    <a:pt x="826749" y="502920"/>
                  </a:lnTo>
                  <a:lnTo>
                    <a:pt x="833115" y="504190"/>
                  </a:lnTo>
                  <a:lnTo>
                    <a:pt x="837639" y="505460"/>
                  </a:lnTo>
                  <a:lnTo>
                    <a:pt x="844288" y="506730"/>
                  </a:lnTo>
                  <a:lnTo>
                    <a:pt x="849953" y="508000"/>
                  </a:lnTo>
                  <a:lnTo>
                    <a:pt x="851377" y="508000"/>
                  </a:lnTo>
                  <a:lnTo>
                    <a:pt x="858151" y="509270"/>
                  </a:lnTo>
                  <a:lnTo>
                    <a:pt x="863439" y="510540"/>
                  </a:lnTo>
                  <a:lnTo>
                    <a:pt x="870905" y="513080"/>
                  </a:lnTo>
                  <a:lnTo>
                    <a:pt x="873114" y="513080"/>
                  </a:lnTo>
                  <a:lnTo>
                    <a:pt x="876486" y="514350"/>
                  </a:lnTo>
                  <a:lnTo>
                    <a:pt x="877711" y="514350"/>
                  </a:lnTo>
                  <a:lnTo>
                    <a:pt x="880706" y="515620"/>
                  </a:lnTo>
                  <a:lnTo>
                    <a:pt x="889564" y="518160"/>
                  </a:lnTo>
                  <a:lnTo>
                    <a:pt x="894768" y="519430"/>
                  </a:lnTo>
                  <a:lnTo>
                    <a:pt x="901365" y="521970"/>
                  </a:lnTo>
                  <a:lnTo>
                    <a:pt x="902873" y="523240"/>
                  </a:lnTo>
                  <a:lnTo>
                    <a:pt x="905040" y="523240"/>
                  </a:lnTo>
                  <a:lnTo>
                    <a:pt x="905710" y="524510"/>
                  </a:lnTo>
                  <a:lnTo>
                    <a:pt x="910349" y="525780"/>
                  </a:lnTo>
                  <a:lnTo>
                    <a:pt x="920170" y="529590"/>
                  </a:lnTo>
                  <a:lnTo>
                    <a:pt x="922432" y="530860"/>
                  </a:lnTo>
                  <a:lnTo>
                    <a:pt x="931039" y="534670"/>
                  </a:lnTo>
                  <a:lnTo>
                    <a:pt x="937332" y="538480"/>
                  </a:lnTo>
                  <a:lnTo>
                    <a:pt x="943374" y="542290"/>
                  </a:lnTo>
                  <a:lnTo>
                    <a:pt x="951214" y="546100"/>
                  </a:lnTo>
                  <a:lnTo>
                    <a:pt x="985184" y="574040"/>
                  </a:lnTo>
                  <a:lnTo>
                    <a:pt x="989467" y="577850"/>
                  </a:lnTo>
                  <a:lnTo>
                    <a:pt x="995728" y="585470"/>
                  </a:lnTo>
                  <a:lnTo>
                    <a:pt x="996273" y="585470"/>
                  </a:lnTo>
                  <a:lnTo>
                    <a:pt x="1002385" y="594360"/>
                  </a:lnTo>
                  <a:lnTo>
                    <a:pt x="1017403" y="629920"/>
                  </a:lnTo>
                  <a:lnTo>
                    <a:pt x="1019099" y="646430"/>
                  </a:lnTo>
                  <a:lnTo>
                    <a:pt x="1014570" y="675640"/>
                  </a:lnTo>
                  <a:lnTo>
                    <a:pt x="977333" y="728980"/>
                  </a:lnTo>
                  <a:lnTo>
                    <a:pt x="944620" y="751840"/>
                  </a:lnTo>
                  <a:lnTo>
                    <a:pt x="904489" y="770890"/>
                  </a:lnTo>
                  <a:lnTo>
                    <a:pt x="859949" y="784860"/>
                  </a:lnTo>
                  <a:lnTo>
                    <a:pt x="812460" y="792480"/>
                  </a:lnTo>
                  <a:lnTo>
                    <a:pt x="763481" y="795020"/>
                  </a:lnTo>
                  <a:lnTo>
                    <a:pt x="1441838" y="795020"/>
                  </a:lnTo>
                  <a:lnTo>
                    <a:pt x="1450587" y="789940"/>
                  </a:lnTo>
                  <a:lnTo>
                    <a:pt x="1381350" y="789940"/>
                  </a:lnTo>
                  <a:lnTo>
                    <a:pt x="1377424" y="788670"/>
                  </a:lnTo>
                  <a:lnTo>
                    <a:pt x="1372104" y="788670"/>
                  </a:lnTo>
                  <a:lnTo>
                    <a:pt x="1370764" y="787400"/>
                  </a:lnTo>
                  <a:lnTo>
                    <a:pt x="1368953" y="787400"/>
                  </a:lnTo>
                  <a:lnTo>
                    <a:pt x="1367193" y="786130"/>
                  </a:lnTo>
                  <a:lnTo>
                    <a:pt x="1365738" y="786130"/>
                  </a:lnTo>
                  <a:lnTo>
                    <a:pt x="1362827" y="783590"/>
                  </a:lnTo>
                  <a:lnTo>
                    <a:pt x="1361581" y="783590"/>
                  </a:lnTo>
                  <a:lnTo>
                    <a:pt x="1360293" y="782320"/>
                  </a:lnTo>
                  <a:lnTo>
                    <a:pt x="1358325" y="779780"/>
                  </a:lnTo>
                  <a:lnTo>
                    <a:pt x="1357518" y="778510"/>
                  </a:lnTo>
                  <a:lnTo>
                    <a:pt x="1356806" y="777240"/>
                  </a:lnTo>
                  <a:lnTo>
                    <a:pt x="1356398" y="777240"/>
                  </a:lnTo>
                  <a:lnTo>
                    <a:pt x="1356021" y="775970"/>
                  </a:lnTo>
                  <a:lnTo>
                    <a:pt x="1356032" y="774700"/>
                  </a:lnTo>
                  <a:lnTo>
                    <a:pt x="1355822" y="774700"/>
                  </a:lnTo>
                  <a:lnTo>
                    <a:pt x="1355623" y="773430"/>
                  </a:lnTo>
                  <a:lnTo>
                    <a:pt x="1355581" y="768350"/>
                  </a:lnTo>
                  <a:lnTo>
                    <a:pt x="1358387" y="764540"/>
                  </a:lnTo>
                  <a:lnTo>
                    <a:pt x="1723329" y="552450"/>
                  </a:lnTo>
                  <a:lnTo>
                    <a:pt x="1693940" y="552450"/>
                  </a:lnTo>
                  <a:lnTo>
                    <a:pt x="1684367" y="551180"/>
                  </a:lnTo>
                  <a:lnTo>
                    <a:pt x="1657387" y="551180"/>
                  </a:lnTo>
                  <a:lnTo>
                    <a:pt x="1649740" y="549910"/>
                  </a:lnTo>
                  <a:lnTo>
                    <a:pt x="1640923" y="549910"/>
                  </a:lnTo>
                  <a:lnTo>
                    <a:pt x="1628704" y="548640"/>
                  </a:lnTo>
                  <a:lnTo>
                    <a:pt x="1620893" y="548640"/>
                  </a:lnTo>
                  <a:lnTo>
                    <a:pt x="1607270" y="547370"/>
                  </a:lnTo>
                  <a:lnTo>
                    <a:pt x="1601448" y="546100"/>
                  </a:lnTo>
                  <a:lnTo>
                    <a:pt x="1589124" y="544830"/>
                  </a:lnTo>
                  <a:lnTo>
                    <a:pt x="1582621" y="544830"/>
                  </a:lnTo>
                  <a:lnTo>
                    <a:pt x="1570308" y="543560"/>
                  </a:lnTo>
                  <a:lnTo>
                    <a:pt x="1564517" y="542290"/>
                  </a:lnTo>
                  <a:lnTo>
                    <a:pt x="1552235" y="541020"/>
                  </a:lnTo>
                  <a:lnTo>
                    <a:pt x="1545764" y="539750"/>
                  </a:lnTo>
                  <a:lnTo>
                    <a:pt x="1539314" y="539750"/>
                  </a:lnTo>
                  <a:lnTo>
                    <a:pt x="1525943" y="537210"/>
                  </a:lnTo>
                  <a:lnTo>
                    <a:pt x="1510676" y="534670"/>
                  </a:lnTo>
                  <a:lnTo>
                    <a:pt x="1508739" y="534670"/>
                  </a:lnTo>
                  <a:lnTo>
                    <a:pt x="1502907" y="533400"/>
                  </a:lnTo>
                  <a:lnTo>
                    <a:pt x="1499011" y="533400"/>
                  </a:lnTo>
                  <a:lnTo>
                    <a:pt x="1487351" y="530860"/>
                  </a:lnTo>
                  <a:lnTo>
                    <a:pt x="1471882" y="528320"/>
                  </a:lnTo>
                  <a:lnTo>
                    <a:pt x="1463316" y="525780"/>
                  </a:lnTo>
                  <a:lnTo>
                    <a:pt x="1462468" y="525780"/>
                  </a:lnTo>
                  <a:lnTo>
                    <a:pt x="1454903" y="524510"/>
                  </a:lnTo>
                  <a:lnTo>
                    <a:pt x="1448209" y="523240"/>
                  </a:lnTo>
                  <a:lnTo>
                    <a:pt x="1441528" y="520700"/>
                  </a:lnTo>
                  <a:lnTo>
                    <a:pt x="1434856" y="519430"/>
                  </a:lnTo>
                  <a:lnTo>
                    <a:pt x="1386164" y="506730"/>
                  </a:lnTo>
                  <a:lnTo>
                    <a:pt x="1355813" y="497840"/>
                  </a:lnTo>
                  <a:close/>
                </a:path>
                <a:path w="1879600" h="1088390">
                  <a:moveTo>
                    <a:pt x="1879283" y="541020"/>
                  </a:moveTo>
                  <a:lnTo>
                    <a:pt x="1864737" y="543560"/>
                  </a:lnTo>
                  <a:lnTo>
                    <a:pt x="1857436" y="543560"/>
                  </a:lnTo>
                  <a:lnTo>
                    <a:pt x="1850121" y="544830"/>
                  </a:lnTo>
                  <a:lnTo>
                    <a:pt x="1831308" y="547370"/>
                  </a:lnTo>
                  <a:lnTo>
                    <a:pt x="1821862" y="547370"/>
                  </a:lnTo>
                  <a:lnTo>
                    <a:pt x="1812384" y="548640"/>
                  </a:lnTo>
                  <a:lnTo>
                    <a:pt x="1399905" y="788670"/>
                  </a:lnTo>
                  <a:lnTo>
                    <a:pt x="1392439" y="789940"/>
                  </a:lnTo>
                  <a:lnTo>
                    <a:pt x="1450587" y="789940"/>
                  </a:lnTo>
                  <a:lnTo>
                    <a:pt x="1879283" y="541020"/>
                  </a:lnTo>
                  <a:close/>
                </a:path>
              </a:pathLst>
            </a:custGeom>
            <a:solidFill>
              <a:srgbClr val="BCE58C"/>
            </a:solidFill>
          </p:spPr>
          <p:txBody>
            <a:bodyPr wrap="square" lIns="0" tIns="0" rIns="0" bIns="0" rtlCol="0"/>
            <a:lstStyle/>
            <a:p>
              <a:endParaRPr/>
            </a:p>
          </p:txBody>
        </p:sp>
        <p:sp>
          <p:nvSpPr>
            <p:cNvPr id="47" name="object 44">
              <a:extLst>
                <a:ext uri="{FF2B5EF4-FFF2-40B4-BE49-F238E27FC236}">
                  <a16:creationId xmlns:a16="http://schemas.microsoft.com/office/drawing/2014/main" id="{33F1D346-8005-6B3A-3C80-25B6881E56C6}"/>
                </a:ext>
              </a:extLst>
            </p:cNvPr>
            <p:cNvSpPr/>
            <p:nvPr/>
          </p:nvSpPr>
          <p:spPr>
            <a:xfrm>
              <a:off x="6110620" y="6040336"/>
              <a:ext cx="2289810" cy="1327150"/>
            </a:xfrm>
            <a:custGeom>
              <a:avLst/>
              <a:gdLst/>
              <a:ahLst/>
              <a:cxnLst/>
              <a:rect l="l" t="t" r="r" b="b"/>
              <a:pathLst>
                <a:path w="2289809" h="1327150">
                  <a:moveTo>
                    <a:pt x="1218004" y="0"/>
                  </a:moveTo>
                  <a:lnTo>
                    <a:pt x="0" y="707821"/>
                  </a:lnTo>
                  <a:lnTo>
                    <a:pt x="1071737" y="1326587"/>
                  </a:lnTo>
                  <a:lnTo>
                    <a:pt x="1360522" y="1158781"/>
                  </a:lnTo>
                  <a:lnTo>
                    <a:pt x="1227103" y="1158781"/>
                  </a:lnTo>
                  <a:lnTo>
                    <a:pt x="1212845" y="1153737"/>
                  </a:lnTo>
                  <a:lnTo>
                    <a:pt x="1204784" y="1151148"/>
                  </a:lnTo>
                  <a:lnTo>
                    <a:pt x="901501" y="1151148"/>
                  </a:lnTo>
                  <a:lnTo>
                    <a:pt x="290514" y="798394"/>
                  </a:lnTo>
                  <a:lnTo>
                    <a:pt x="316890" y="770301"/>
                  </a:lnTo>
                  <a:lnTo>
                    <a:pt x="337309" y="736134"/>
                  </a:lnTo>
                  <a:lnTo>
                    <a:pt x="344104" y="713056"/>
                  </a:lnTo>
                  <a:lnTo>
                    <a:pt x="344251" y="712355"/>
                  </a:lnTo>
                  <a:lnTo>
                    <a:pt x="344502" y="710742"/>
                  </a:lnTo>
                  <a:lnTo>
                    <a:pt x="344931" y="707350"/>
                  </a:lnTo>
                  <a:lnTo>
                    <a:pt x="345078" y="705957"/>
                  </a:lnTo>
                  <a:lnTo>
                    <a:pt x="345172" y="705360"/>
                  </a:lnTo>
                  <a:lnTo>
                    <a:pt x="345329" y="703203"/>
                  </a:lnTo>
                  <a:lnTo>
                    <a:pt x="345444" y="700250"/>
                  </a:lnTo>
                  <a:lnTo>
                    <a:pt x="345476" y="692848"/>
                  </a:lnTo>
                  <a:lnTo>
                    <a:pt x="345308" y="689560"/>
                  </a:lnTo>
                  <a:lnTo>
                    <a:pt x="331393" y="646105"/>
                  </a:lnTo>
                  <a:lnTo>
                    <a:pt x="322702" y="633216"/>
                  </a:lnTo>
                  <a:lnTo>
                    <a:pt x="322346" y="632671"/>
                  </a:lnTo>
                  <a:lnTo>
                    <a:pt x="321717" y="631823"/>
                  </a:lnTo>
                  <a:lnTo>
                    <a:pt x="321529" y="631530"/>
                  </a:lnTo>
                  <a:lnTo>
                    <a:pt x="319529" y="628891"/>
                  </a:lnTo>
                  <a:lnTo>
                    <a:pt x="317644" y="626525"/>
                  </a:lnTo>
                  <a:lnTo>
                    <a:pt x="315037" y="623436"/>
                  </a:lnTo>
                  <a:lnTo>
                    <a:pt x="314356" y="622714"/>
                  </a:lnTo>
                  <a:lnTo>
                    <a:pt x="308985" y="616672"/>
                  </a:lnTo>
                  <a:lnTo>
                    <a:pt x="305727" y="613206"/>
                  </a:lnTo>
                  <a:lnTo>
                    <a:pt x="302263" y="609824"/>
                  </a:lnTo>
                  <a:lnTo>
                    <a:pt x="1231941" y="69547"/>
                  </a:lnTo>
                  <a:lnTo>
                    <a:pt x="1338465" y="69547"/>
                  </a:lnTo>
                  <a:lnTo>
                    <a:pt x="1218004" y="0"/>
                  </a:lnTo>
                  <a:close/>
                </a:path>
                <a:path w="2289809" h="1327150">
                  <a:moveTo>
                    <a:pt x="2276220" y="610955"/>
                  </a:moveTo>
                  <a:lnTo>
                    <a:pt x="2169797" y="610955"/>
                  </a:lnTo>
                  <a:lnTo>
                    <a:pt x="1227103" y="1158781"/>
                  </a:lnTo>
                  <a:lnTo>
                    <a:pt x="1360522" y="1158781"/>
                  </a:lnTo>
                  <a:lnTo>
                    <a:pt x="2289804" y="618797"/>
                  </a:lnTo>
                  <a:lnTo>
                    <a:pt x="2276220" y="610955"/>
                  </a:lnTo>
                  <a:close/>
                </a:path>
                <a:path w="2289809" h="1327150">
                  <a:moveTo>
                    <a:pt x="1069634" y="1126815"/>
                  </a:moveTo>
                  <a:lnTo>
                    <a:pt x="1016444" y="1127668"/>
                  </a:lnTo>
                  <a:lnTo>
                    <a:pt x="960169" y="1135305"/>
                  </a:lnTo>
                  <a:lnTo>
                    <a:pt x="901501" y="1151148"/>
                  </a:lnTo>
                  <a:lnTo>
                    <a:pt x="1204784" y="1151148"/>
                  </a:lnTo>
                  <a:lnTo>
                    <a:pt x="1163995" y="1139787"/>
                  </a:lnTo>
                  <a:lnTo>
                    <a:pt x="1119049" y="1131328"/>
                  </a:lnTo>
                  <a:lnTo>
                    <a:pt x="1069634" y="1126815"/>
                  </a:lnTo>
                  <a:close/>
                </a:path>
                <a:path w="2289809" h="1327150">
                  <a:moveTo>
                    <a:pt x="2096593" y="621855"/>
                  </a:moveTo>
                  <a:lnTo>
                    <a:pt x="2013845" y="621861"/>
                  </a:lnTo>
                  <a:lnTo>
                    <a:pt x="1648902" y="833932"/>
                  </a:lnTo>
                  <a:lnTo>
                    <a:pt x="1646096" y="838278"/>
                  </a:lnTo>
                  <a:lnTo>
                    <a:pt x="1646148" y="843220"/>
                  </a:lnTo>
                  <a:lnTo>
                    <a:pt x="1646337" y="843817"/>
                  </a:lnTo>
                  <a:lnTo>
                    <a:pt x="1646546" y="844885"/>
                  </a:lnTo>
                  <a:lnTo>
                    <a:pt x="1646536" y="845356"/>
                  </a:lnTo>
                  <a:lnTo>
                    <a:pt x="1646913" y="846455"/>
                  </a:lnTo>
                  <a:lnTo>
                    <a:pt x="1647321" y="847073"/>
                  </a:lnTo>
                  <a:lnTo>
                    <a:pt x="1647897" y="848131"/>
                  </a:lnTo>
                  <a:lnTo>
                    <a:pt x="1648033" y="848560"/>
                  </a:lnTo>
                  <a:lnTo>
                    <a:pt x="1648797" y="849649"/>
                  </a:lnTo>
                  <a:lnTo>
                    <a:pt x="1649468" y="850288"/>
                  </a:lnTo>
                  <a:lnTo>
                    <a:pt x="1650253" y="851084"/>
                  </a:lnTo>
                  <a:lnTo>
                    <a:pt x="1650368" y="851241"/>
                  </a:lnTo>
                  <a:lnTo>
                    <a:pt x="1650703" y="851555"/>
                  </a:lnTo>
                  <a:lnTo>
                    <a:pt x="1650818" y="851754"/>
                  </a:lnTo>
                  <a:lnTo>
                    <a:pt x="1659719" y="856853"/>
                  </a:lnTo>
                  <a:lnTo>
                    <a:pt x="1661268" y="857418"/>
                  </a:lnTo>
                  <a:lnTo>
                    <a:pt x="1675111" y="859534"/>
                  </a:lnTo>
                  <a:lnTo>
                    <a:pt x="1675352" y="859554"/>
                  </a:lnTo>
                  <a:lnTo>
                    <a:pt x="1682953" y="859554"/>
                  </a:lnTo>
                  <a:lnTo>
                    <a:pt x="1690419" y="857900"/>
                  </a:lnTo>
                  <a:lnTo>
                    <a:pt x="2096593" y="621855"/>
                  </a:lnTo>
                  <a:close/>
                </a:path>
                <a:path w="2289809" h="1327150">
                  <a:moveTo>
                    <a:pt x="1338465" y="69547"/>
                  </a:moveTo>
                  <a:lnTo>
                    <a:pt x="1231941" y="69547"/>
                  </a:lnTo>
                  <a:lnTo>
                    <a:pt x="1230967" y="71934"/>
                  </a:lnTo>
                  <a:lnTo>
                    <a:pt x="1230130" y="74343"/>
                  </a:lnTo>
                  <a:lnTo>
                    <a:pt x="1228507" y="78667"/>
                  </a:lnTo>
                  <a:lnTo>
                    <a:pt x="1216811" y="122886"/>
                  </a:lnTo>
                  <a:lnTo>
                    <a:pt x="1213764" y="171691"/>
                  </a:lnTo>
                  <a:lnTo>
                    <a:pt x="1214067" y="176633"/>
                  </a:lnTo>
                  <a:lnTo>
                    <a:pt x="1220015" y="217574"/>
                  </a:lnTo>
                  <a:lnTo>
                    <a:pt x="1232825" y="258460"/>
                  </a:lnTo>
                  <a:lnTo>
                    <a:pt x="1252469" y="298966"/>
                  </a:lnTo>
                  <a:lnTo>
                    <a:pt x="1278921" y="338774"/>
                  </a:lnTo>
                  <a:lnTo>
                    <a:pt x="1312154" y="377567"/>
                  </a:lnTo>
                  <a:lnTo>
                    <a:pt x="1352139" y="415030"/>
                  </a:lnTo>
                  <a:lnTo>
                    <a:pt x="1398850" y="450846"/>
                  </a:lnTo>
                  <a:lnTo>
                    <a:pt x="1452259" y="484697"/>
                  </a:lnTo>
                  <a:lnTo>
                    <a:pt x="1493927" y="507186"/>
                  </a:lnTo>
                  <a:lnTo>
                    <a:pt x="1537406" y="527669"/>
                  </a:lnTo>
                  <a:lnTo>
                    <a:pt x="1582493" y="546145"/>
                  </a:lnTo>
                  <a:lnTo>
                    <a:pt x="1628985" y="562615"/>
                  </a:lnTo>
                  <a:lnTo>
                    <a:pt x="1676679" y="577077"/>
                  </a:lnTo>
                  <a:lnTo>
                    <a:pt x="1725371" y="589531"/>
                  </a:lnTo>
                  <a:lnTo>
                    <a:pt x="1752878" y="595636"/>
                  </a:lnTo>
                  <a:lnTo>
                    <a:pt x="1753789" y="595866"/>
                  </a:lnTo>
                  <a:lnTo>
                    <a:pt x="1770134" y="599107"/>
                  </a:lnTo>
                  <a:lnTo>
                    <a:pt x="1799275" y="604337"/>
                  </a:lnTo>
                  <a:lnTo>
                    <a:pt x="1801222" y="604620"/>
                  </a:lnTo>
                  <a:lnTo>
                    <a:pt x="1823138" y="608153"/>
                  </a:lnTo>
                  <a:lnTo>
                    <a:pt x="1836341" y="610075"/>
                  </a:lnTo>
                  <a:lnTo>
                    <a:pt x="1842896" y="610840"/>
                  </a:lnTo>
                  <a:lnTo>
                    <a:pt x="1855168" y="612400"/>
                  </a:lnTo>
                  <a:lnTo>
                    <a:pt x="1860885" y="613206"/>
                  </a:lnTo>
                  <a:lnTo>
                    <a:pt x="1873209" y="614599"/>
                  </a:lnTo>
                  <a:lnTo>
                    <a:pt x="1892141" y="616368"/>
                  </a:lnTo>
                  <a:lnTo>
                    <a:pt x="1897858" y="617007"/>
                  </a:lnTo>
                  <a:lnTo>
                    <a:pt x="1911522" y="618138"/>
                  </a:lnTo>
                  <a:lnTo>
                    <a:pt x="1931679" y="619405"/>
                  </a:lnTo>
                  <a:lnTo>
                    <a:pt x="1935961" y="619771"/>
                  </a:lnTo>
                  <a:lnTo>
                    <a:pt x="1948129" y="620404"/>
                  </a:lnTo>
                  <a:lnTo>
                    <a:pt x="1973479" y="621321"/>
                  </a:lnTo>
                  <a:lnTo>
                    <a:pt x="1975196" y="621426"/>
                  </a:lnTo>
                  <a:lnTo>
                    <a:pt x="1986151" y="621668"/>
                  </a:lnTo>
                  <a:lnTo>
                    <a:pt x="2004629" y="621861"/>
                  </a:lnTo>
                  <a:lnTo>
                    <a:pt x="2096593" y="621855"/>
                  </a:lnTo>
                  <a:lnTo>
                    <a:pt x="2102899" y="618190"/>
                  </a:lnTo>
                  <a:lnTo>
                    <a:pt x="2121826" y="616521"/>
                  </a:lnTo>
                  <a:lnTo>
                    <a:pt x="2147950" y="613714"/>
                  </a:lnTo>
                  <a:lnTo>
                    <a:pt x="2162536" y="611928"/>
                  </a:lnTo>
                  <a:lnTo>
                    <a:pt x="2169797" y="610955"/>
                  </a:lnTo>
                  <a:lnTo>
                    <a:pt x="2276220" y="610955"/>
                  </a:lnTo>
                  <a:lnTo>
                    <a:pt x="1338465" y="69547"/>
                  </a:lnTo>
                  <a:close/>
                </a:path>
              </a:pathLst>
            </a:custGeom>
            <a:solidFill>
              <a:srgbClr val="47913D"/>
            </a:solidFill>
          </p:spPr>
          <p:txBody>
            <a:bodyPr wrap="square" lIns="0" tIns="0" rIns="0" bIns="0" rtlCol="0"/>
            <a:lstStyle/>
            <a:p>
              <a:endParaRPr/>
            </a:p>
          </p:txBody>
        </p:sp>
        <p:sp>
          <p:nvSpPr>
            <p:cNvPr id="48" name="object 45">
              <a:extLst>
                <a:ext uri="{FF2B5EF4-FFF2-40B4-BE49-F238E27FC236}">
                  <a16:creationId xmlns:a16="http://schemas.microsoft.com/office/drawing/2014/main" id="{F1A7236D-FA27-0339-0782-7D6069ECCABB}"/>
                </a:ext>
              </a:extLst>
            </p:cNvPr>
            <p:cNvSpPr/>
            <p:nvPr/>
          </p:nvSpPr>
          <p:spPr>
            <a:xfrm>
              <a:off x="5904720" y="5980718"/>
              <a:ext cx="2599055" cy="1505585"/>
            </a:xfrm>
            <a:custGeom>
              <a:avLst/>
              <a:gdLst/>
              <a:ahLst/>
              <a:cxnLst/>
              <a:rect l="l" t="t" r="r" b="b"/>
              <a:pathLst>
                <a:path w="2599054" h="1505584">
                  <a:moveTo>
                    <a:pt x="1320650" y="0"/>
                  </a:moveTo>
                  <a:lnTo>
                    <a:pt x="0" y="767484"/>
                  </a:lnTo>
                  <a:lnTo>
                    <a:pt x="1278369" y="1505545"/>
                  </a:lnTo>
                  <a:lnTo>
                    <a:pt x="1483721" y="1386209"/>
                  </a:lnTo>
                  <a:lnTo>
                    <a:pt x="1277636" y="1386209"/>
                  </a:lnTo>
                  <a:lnTo>
                    <a:pt x="205899" y="767442"/>
                  </a:lnTo>
                  <a:lnTo>
                    <a:pt x="1423904" y="59610"/>
                  </a:lnTo>
                  <a:lnTo>
                    <a:pt x="1320650" y="0"/>
                  </a:lnTo>
                  <a:close/>
                </a:path>
                <a:path w="2599054" h="1505584">
                  <a:moveTo>
                    <a:pt x="2495704" y="678419"/>
                  </a:moveTo>
                  <a:lnTo>
                    <a:pt x="1277636" y="1386209"/>
                  </a:lnTo>
                  <a:lnTo>
                    <a:pt x="1483721" y="1386209"/>
                  </a:lnTo>
                  <a:lnTo>
                    <a:pt x="2599020" y="738071"/>
                  </a:lnTo>
                  <a:lnTo>
                    <a:pt x="2495704" y="678419"/>
                  </a:lnTo>
                  <a:close/>
                </a:path>
              </a:pathLst>
            </a:custGeom>
            <a:solidFill>
              <a:srgbClr val="BCE58C"/>
            </a:solidFill>
          </p:spPr>
          <p:txBody>
            <a:bodyPr wrap="square" lIns="0" tIns="0" rIns="0" bIns="0" rtlCol="0"/>
            <a:lstStyle/>
            <a:p>
              <a:endParaRPr/>
            </a:p>
          </p:txBody>
        </p:sp>
        <p:pic>
          <p:nvPicPr>
            <p:cNvPr id="49" name="object 46">
              <a:extLst>
                <a:ext uri="{FF2B5EF4-FFF2-40B4-BE49-F238E27FC236}">
                  <a16:creationId xmlns:a16="http://schemas.microsoft.com/office/drawing/2014/main" id="{25E9949A-0ABA-26F3-BC38-AC7DB952ECEE}"/>
                </a:ext>
              </a:extLst>
            </p:cNvPr>
            <p:cNvPicPr/>
            <p:nvPr/>
          </p:nvPicPr>
          <p:blipFill>
            <a:blip r:embed="rId3" cstate="screen">
              <a:extLst>
                <a:ext uri="{28A0092B-C50C-407E-A947-70E740481C1C}">
                  <a14:useLocalDpi xmlns:a14="http://schemas.microsoft.com/office/drawing/2010/main"/>
                </a:ext>
              </a:extLst>
            </a:blip>
            <a:stretch>
              <a:fillRect/>
            </a:stretch>
          </p:blipFill>
          <p:spPr>
            <a:xfrm>
              <a:off x="5903600" y="5122940"/>
              <a:ext cx="4075430" cy="2755919"/>
            </a:xfrm>
            <a:prstGeom prst="rect">
              <a:avLst/>
            </a:prstGeom>
          </p:spPr>
        </p:pic>
        <p:sp>
          <p:nvSpPr>
            <p:cNvPr id="50" name="object 47">
              <a:extLst>
                <a:ext uri="{FF2B5EF4-FFF2-40B4-BE49-F238E27FC236}">
                  <a16:creationId xmlns:a16="http://schemas.microsoft.com/office/drawing/2014/main" id="{FC526650-F133-3463-9CA7-CFC773D0326C}"/>
                </a:ext>
              </a:extLst>
            </p:cNvPr>
            <p:cNvSpPr/>
            <p:nvPr/>
          </p:nvSpPr>
          <p:spPr>
            <a:xfrm>
              <a:off x="7661003" y="5039741"/>
              <a:ext cx="2278380" cy="1647189"/>
            </a:xfrm>
            <a:custGeom>
              <a:avLst/>
              <a:gdLst/>
              <a:ahLst/>
              <a:cxnLst/>
              <a:rect l="l" t="t" r="r" b="b"/>
              <a:pathLst>
                <a:path w="2278379" h="1647190">
                  <a:moveTo>
                    <a:pt x="1548109" y="0"/>
                  </a:moveTo>
                  <a:lnTo>
                    <a:pt x="0" y="197344"/>
                  </a:lnTo>
                  <a:lnTo>
                    <a:pt x="730009" y="1646661"/>
                  </a:lnTo>
                  <a:lnTo>
                    <a:pt x="855125" y="1630714"/>
                  </a:lnTo>
                  <a:lnTo>
                    <a:pt x="181889" y="293991"/>
                  </a:lnTo>
                  <a:lnTo>
                    <a:pt x="1479735" y="128603"/>
                  </a:lnTo>
                  <a:lnTo>
                    <a:pt x="2153023" y="1465222"/>
                  </a:lnTo>
                  <a:lnTo>
                    <a:pt x="2278119" y="1449327"/>
                  </a:lnTo>
                  <a:lnTo>
                    <a:pt x="1548109" y="0"/>
                  </a:lnTo>
                  <a:close/>
                </a:path>
              </a:pathLst>
            </a:custGeom>
            <a:solidFill>
              <a:srgbClr val="BCE58C"/>
            </a:solidFill>
          </p:spPr>
          <p:txBody>
            <a:bodyPr wrap="square" lIns="0" tIns="0" rIns="0" bIns="0" rtlCol="0"/>
            <a:lstStyle/>
            <a:p>
              <a:endParaRPr/>
            </a:p>
          </p:txBody>
        </p:sp>
        <p:sp>
          <p:nvSpPr>
            <p:cNvPr id="51" name="object 48">
              <a:extLst>
                <a:ext uri="{FF2B5EF4-FFF2-40B4-BE49-F238E27FC236}">
                  <a16:creationId xmlns:a16="http://schemas.microsoft.com/office/drawing/2014/main" id="{E713975F-EB5A-E5B0-42EC-1861FB50F96D}"/>
                </a:ext>
              </a:extLst>
            </p:cNvPr>
            <p:cNvSpPr/>
            <p:nvPr/>
          </p:nvSpPr>
          <p:spPr>
            <a:xfrm>
              <a:off x="7501123" y="5237083"/>
              <a:ext cx="890269" cy="1750060"/>
            </a:xfrm>
            <a:custGeom>
              <a:avLst/>
              <a:gdLst/>
              <a:ahLst/>
              <a:cxnLst/>
              <a:rect l="l" t="t" r="r" b="b"/>
              <a:pathLst>
                <a:path w="890270" h="1750059">
                  <a:moveTo>
                    <a:pt x="159879" y="0"/>
                  </a:moveTo>
                  <a:lnTo>
                    <a:pt x="0" y="300692"/>
                  </a:lnTo>
                  <a:lnTo>
                    <a:pt x="730009" y="1750009"/>
                  </a:lnTo>
                  <a:lnTo>
                    <a:pt x="889889" y="1449317"/>
                  </a:lnTo>
                  <a:lnTo>
                    <a:pt x="159879" y="0"/>
                  </a:lnTo>
                  <a:close/>
                </a:path>
              </a:pathLst>
            </a:custGeom>
            <a:solidFill>
              <a:srgbClr val="448E3D"/>
            </a:solidFill>
          </p:spPr>
          <p:txBody>
            <a:bodyPr wrap="square" lIns="0" tIns="0" rIns="0" bIns="0" rtlCol="0"/>
            <a:lstStyle/>
            <a:p>
              <a:endParaRPr/>
            </a:p>
          </p:txBody>
        </p:sp>
        <p:sp>
          <p:nvSpPr>
            <p:cNvPr id="52" name="object 49">
              <a:extLst>
                <a:ext uri="{FF2B5EF4-FFF2-40B4-BE49-F238E27FC236}">
                  <a16:creationId xmlns:a16="http://schemas.microsoft.com/office/drawing/2014/main" id="{8841F8DE-6B9C-E915-B1DB-FAE9820484B5}"/>
                </a:ext>
              </a:extLst>
            </p:cNvPr>
            <p:cNvSpPr/>
            <p:nvPr/>
          </p:nvSpPr>
          <p:spPr>
            <a:xfrm>
              <a:off x="8391013" y="6489066"/>
              <a:ext cx="1581150" cy="262255"/>
            </a:xfrm>
            <a:custGeom>
              <a:avLst/>
              <a:gdLst/>
              <a:ahLst/>
              <a:cxnLst/>
              <a:rect l="l" t="t" r="r" b="b"/>
              <a:pathLst>
                <a:path w="1581150" h="262254">
                  <a:moveTo>
                    <a:pt x="1548109" y="0"/>
                  </a:moveTo>
                  <a:lnTo>
                    <a:pt x="1423014" y="15894"/>
                  </a:lnTo>
                  <a:lnTo>
                    <a:pt x="0" y="197334"/>
                  </a:lnTo>
                  <a:lnTo>
                    <a:pt x="32522" y="261918"/>
                  </a:lnTo>
                  <a:lnTo>
                    <a:pt x="1580642" y="64573"/>
                  </a:lnTo>
                  <a:lnTo>
                    <a:pt x="1548109" y="0"/>
                  </a:lnTo>
                  <a:close/>
                </a:path>
              </a:pathLst>
            </a:custGeom>
            <a:solidFill>
              <a:srgbClr val="F9ED72"/>
            </a:solidFill>
          </p:spPr>
          <p:txBody>
            <a:bodyPr wrap="square" lIns="0" tIns="0" rIns="0" bIns="0" rtlCol="0"/>
            <a:lstStyle/>
            <a:p>
              <a:endParaRPr/>
            </a:p>
          </p:txBody>
        </p:sp>
        <p:sp>
          <p:nvSpPr>
            <p:cNvPr id="53" name="object 50">
              <a:extLst>
                <a:ext uri="{FF2B5EF4-FFF2-40B4-BE49-F238E27FC236}">
                  <a16:creationId xmlns:a16="http://schemas.microsoft.com/office/drawing/2014/main" id="{5F07A825-B1CC-0945-0A56-2D57E832E791}"/>
                </a:ext>
              </a:extLst>
            </p:cNvPr>
            <p:cNvSpPr/>
            <p:nvPr/>
          </p:nvSpPr>
          <p:spPr>
            <a:xfrm>
              <a:off x="8423541" y="6553634"/>
              <a:ext cx="1682750" cy="464184"/>
            </a:xfrm>
            <a:custGeom>
              <a:avLst/>
              <a:gdLst/>
              <a:ahLst/>
              <a:cxnLst/>
              <a:rect l="l" t="t" r="r" b="b"/>
              <a:pathLst>
                <a:path w="1682750" h="464184">
                  <a:moveTo>
                    <a:pt x="1548109" y="0"/>
                  </a:moveTo>
                  <a:lnTo>
                    <a:pt x="0" y="197344"/>
                  </a:lnTo>
                  <a:lnTo>
                    <a:pt x="134310" y="463985"/>
                  </a:lnTo>
                  <a:lnTo>
                    <a:pt x="1682419" y="266641"/>
                  </a:lnTo>
                  <a:lnTo>
                    <a:pt x="1548109" y="0"/>
                  </a:lnTo>
                  <a:close/>
                </a:path>
              </a:pathLst>
            </a:custGeom>
            <a:solidFill>
              <a:srgbClr val="FFFCF2"/>
            </a:solidFill>
          </p:spPr>
          <p:txBody>
            <a:bodyPr wrap="square" lIns="0" tIns="0" rIns="0" bIns="0" rtlCol="0"/>
            <a:lstStyle/>
            <a:p>
              <a:endParaRPr/>
            </a:p>
          </p:txBody>
        </p:sp>
        <p:sp>
          <p:nvSpPr>
            <p:cNvPr id="54" name="object 51">
              <a:extLst>
                <a:ext uri="{FF2B5EF4-FFF2-40B4-BE49-F238E27FC236}">
                  <a16:creationId xmlns:a16="http://schemas.microsoft.com/office/drawing/2014/main" id="{5E7BBA3D-2254-3063-DAE9-B71F2C418674}"/>
                </a:ext>
              </a:extLst>
            </p:cNvPr>
            <p:cNvSpPr/>
            <p:nvPr/>
          </p:nvSpPr>
          <p:spPr>
            <a:xfrm>
              <a:off x="8263657" y="6750980"/>
              <a:ext cx="294640" cy="567690"/>
            </a:xfrm>
            <a:custGeom>
              <a:avLst/>
              <a:gdLst/>
              <a:ahLst/>
              <a:cxnLst/>
              <a:rect l="l" t="t" r="r" b="b"/>
              <a:pathLst>
                <a:path w="294640" h="567690">
                  <a:moveTo>
                    <a:pt x="159879" y="0"/>
                  </a:moveTo>
                  <a:lnTo>
                    <a:pt x="0" y="300692"/>
                  </a:lnTo>
                  <a:lnTo>
                    <a:pt x="134310" y="567333"/>
                  </a:lnTo>
                  <a:lnTo>
                    <a:pt x="294189" y="266641"/>
                  </a:lnTo>
                  <a:lnTo>
                    <a:pt x="159879" y="0"/>
                  </a:lnTo>
                  <a:close/>
                </a:path>
              </a:pathLst>
            </a:custGeom>
            <a:solidFill>
              <a:srgbClr val="F2EFDB"/>
            </a:solidFill>
          </p:spPr>
          <p:txBody>
            <a:bodyPr wrap="square" lIns="0" tIns="0" rIns="0" bIns="0" rtlCol="0"/>
            <a:lstStyle/>
            <a:p>
              <a:endParaRPr/>
            </a:p>
          </p:txBody>
        </p:sp>
        <p:sp>
          <p:nvSpPr>
            <p:cNvPr id="55" name="object 52">
              <a:extLst>
                <a:ext uri="{FF2B5EF4-FFF2-40B4-BE49-F238E27FC236}">
                  <a16:creationId xmlns:a16="http://schemas.microsoft.com/office/drawing/2014/main" id="{8568AC3F-E733-FE6D-864C-9280B3600949}"/>
                </a:ext>
              </a:extLst>
            </p:cNvPr>
            <p:cNvSpPr/>
            <p:nvPr/>
          </p:nvSpPr>
          <p:spPr>
            <a:xfrm>
              <a:off x="8397971" y="7017619"/>
              <a:ext cx="192405" cy="365760"/>
            </a:xfrm>
            <a:custGeom>
              <a:avLst/>
              <a:gdLst/>
              <a:ahLst/>
              <a:cxnLst/>
              <a:rect l="l" t="t" r="r" b="b"/>
              <a:pathLst>
                <a:path w="192404" h="365759">
                  <a:moveTo>
                    <a:pt x="159879" y="0"/>
                  </a:moveTo>
                  <a:lnTo>
                    <a:pt x="0" y="300692"/>
                  </a:lnTo>
                  <a:lnTo>
                    <a:pt x="32522" y="365266"/>
                  </a:lnTo>
                  <a:lnTo>
                    <a:pt x="192402" y="64573"/>
                  </a:lnTo>
                  <a:lnTo>
                    <a:pt x="159879" y="0"/>
                  </a:lnTo>
                  <a:close/>
                </a:path>
              </a:pathLst>
            </a:custGeom>
            <a:solidFill>
              <a:srgbClr val="E8DD6D"/>
            </a:solidFill>
          </p:spPr>
          <p:txBody>
            <a:bodyPr wrap="square" lIns="0" tIns="0" rIns="0" bIns="0" rtlCol="0"/>
            <a:lstStyle/>
            <a:p>
              <a:endParaRPr/>
            </a:p>
          </p:txBody>
        </p:sp>
        <p:sp>
          <p:nvSpPr>
            <p:cNvPr id="56" name="object 53">
              <a:extLst>
                <a:ext uri="{FF2B5EF4-FFF2-40B4-BE49-F238E27FC236}">
                  <a16:creationId xmlns:a16="http://schemas.microsoft.com/office/drawing/2014/main" id="{8C3C3826-012F-9946-1D5A-9FF24E4D89F1}"/>
                </a:ext>
              </a:extLst>
            </p:cNvPr>
            <p:cNvSpPr/>
            <p:nvPr/>
          </p:nvSpPr>
          <p:spPr>
            <a:xfrm>
              <a:off x="8557854" y="6820276"/>
              <a:ext cx="1581150" cy="262255"/>
            </a:xfrm>
            <a:custGeom>
              <a:avLst/>
              <a:gdLst/>
              <a:ahLst/>
              <a:cxnLst/>
              <a:rect l="l" t="t" r="r" b="b"/>
              <a:pathLst>
                <a:path w="1581150" h="262254">
                  <a:moveTo>
                    <a:pt x="1548109" y="0"/>
                  </a:moveTo>
                  <a:lnTo>
                    <a:pt x="0" y="197344"/>
                  </a:lnTo>
                  <a:lnTo>
                    <a:pt x="32522" y="261918"/>
                  </a:lnTo>
                  <a:lnTo>
                    <a:pt x="1580632" y="64573"/>
                  </a:lnTo>
                  <a:lnTo>
                    <a:pt x="1548109" y="0"/>
                  </a:lnTo>
                  <a:close/>
                </a:path>
              </a:pathLst>
            </a:custGeom>
            <a:solidFill>
              <a:srgbClr val="F9ED72"/>
            </a:solidFill>
          </p:spPr>
          <p:txBody>
            <a:bodyPr wrap="square" lIns="0" tIns="0" rIns="0" bIns="0" rtlCol="0"/>
            <a:lstStyle/>
            <a:p>
              <a:endParaRPr/>
            </a:p>
          </p:txBody>
        </p:sp>
        <p:sp>
          <p:nvSpPr>
            <p:cNvPr id="57" name="object 54">
              <a:extLst>
                <a:ext uri="{FF2B5EF4-FFF2-40B4-BE49-F238E27FC236}">
                  <a16:creationId xmlns:a16="http://schemas.microsoft.com/office/drawing/2014/main" id="{8095E6FE-B1A5-9682-D145-846AEB4F8111}"/>
                </a:ext>
              </a:extLst>
            </p:cNvPr>
            <p:cNvSpPr/>
            <p:nvPr/>
          </p:nvSpPr>
          <p:spPr>
            <a:xfrm>
              <a:off x="8715489" y="6900856"/>
              <a:ext cx="1971675" cy="1502410"/>
            </a:xfrm>
            <a:custGeom>
              <a:avLst/>
              <a:gdLst/>
              <a:ahLst/>
              <a:cxnLst/>
              <a:rect l="l" t="t" r="r" b="b"/>
              <a:pathLst>
                <a:path w="1971675" h="1502409">
                  <a:moveTo>
                    <a:pt x="1277747" y="895007"/>
                  </a:moveTo>
                  <a:lnTo>
                    <a:pt x="1256665" y="823645"/>
                  </a:lnTo>
                  <a:lnTo>
                    <a:pt x="1232052" y="784250"/>
                  </a:lnTo>
                  <a:lnTo>
                    <a:pt x="1200467" y="748665"/>
                  </a:lnTo>
                  <a:lnTo>
                    <a:pt x="1163180" y="717562"/>
                  </a:lnTo>
                  <a:lnTo>
                    <a:pt x="1121486" y="691642"/>
                  </a:lnTo>
                  <a:lnTo>
                    <a:pt x="1082421" y="673735"/>
                  </a:lnTo>
                  <a:lnTo>
                    <a:pt x="1041806" y="660768"/>
                  </a:lnTo>
                  <a:lnTo>
                    <a:pt x="1000544" y="653211"/>
                  </a:lnTo>
                  <a:lnTo>
                    <a:pt x="959459" y="651522"/>
                  </a:lnTo>
                  <a:lnTo>
                    <a:pt x="959065" y="651535"/>
                  </a:lnTo>
                  <a:lnTo>
                    <a:pt x="958684" y="651611"/>
                  </a:lnTo>
                  <a:lnTo>
                    <a:pt x="956830" y="651675"/>
                  </a:lnTo>
                  <a:lnTo>
                    <a:pt x="955395" y="651878"/>
                  </a:lnTo>
                  <a:lnTo>
                    <a:pt x="942200" y="652627"/>
                  </a:lnTo>
                  <a:lnTo>
                    <a:pt x="936409" y="653364"/>
                  </a:lnTo>
                  <a:lnTo>
                    <a:pt x="894041" y="663054"/>
                  </a:lnTo>
                  <a:lnTo>
                    <a:pt x="890231" y="664654"/>
                  </a:lnTo>
                  <a:lnTo>
                    <a:pt x="880910" y="668197"/>
                  </a:lnTo>
                  <a:lnTo>
                    <a:pt x="874991" y="670928"/>
                  </a:lnTo>
                  <a:lnTo>
                    <a:pt x="872718" y="672172"/>
                  </a:lnTo>
                  <a:lnTo>
                    <a:pt x="867981" y="674624"/>
                  </a:lnTo>
                  <a:lnTo>
                    <a:pt x="865632" y="675894"/>
                  </a:lnTo>
                  <a:lnTo>
                    <a:pt x="862622" y="677659"/>
                  </a:lnTo>
                  <a:lnTo>
                    <a:pt x="861822" y="678040"/>
                  </a:lnTo>
                  <a:lnTo>
                    <a:pt x="858469" y="680059"/>
                  </a:lnTo>
                  <a:lnTo>
                    <a:pt x="848296" y="687057"/>
                  </a:lnTo>
                  <a:lnTo>
                    <a:pt x="843127" y="691108"/>
                  </a:lnTo>
                  <a:lnTo>
                    <a:pt x="838161" y="695642"/>
                  </a:lnTo>
                  <a:lnTo>
                    <a:pt x="834275" y="699096"/>
                  </a:lnTo>
                  <a:lnTo>
                    <a:pt x="830008" y="703427"/>
                  </a:lnTo>
                  <a:lnTo>
                    <a:pt x="825550" y="708710"/>
                  </a:lnTo>
                  <a:lnTo>
                    <a:pt x="822426" y="712330"/>
                  </a:lnTo>
                  <a:lnTo>
                    <a:pt x="818832" y="717118"/>
                  </a:lnTo>
                  <a:lnTo>
                    <a:pt x="816889" y="720140"/>
                  </a:lnTo>
                  <a:lnTo>
                    <a:pt x="814971" y="723188"/>
                  </a:lnTo>
                  <a:lnTo>
                    <a:pt x="813625" y="725246"/>
                  </a:lnTo>
                  <a:lnTo>
                    <a:pt x="812253" y="727316"/>
                  </a:lnTo>
                  <a:lnTo>
                    <a:pt x="810717" y="730097"/>
                  </a:lnTo>
                  <a:lnTo>
                    <a:pt x="810260" y="730669"/>
                  </a:lnTo>
                  <a:lnTo>
                    <a:pt x="808951" y="733132"/>
                  </a:lnTo>
                  <a:lnTo>
                    <a:pt x="806843" y="737628"/>
                  </a:lnTo>
                  <a:lnTo>
                    <a:pt x="806437" y="738365"/>
                  </a:lnTo>
                  <a:lnTo>
                    <a:pt x="805167" y="741184"/>
                  </a:lnTo>
                  <a:lnTo>
                    <a:pt x="803300" y="745998"/>
                  </a:lnTo>
                  <a:lnTo>
                    <a:pt x="803021" y="746594"/>
                  </a:lnTo>
                  <a:lnTo>
                    <a:pt x="801992" y="749376"/>
                  </a:lnTo>
                  <a:lnTo>
                    <a:pt x="800430" y="754354"/>
                  </a:lnTo>
                  <a:lnTo>
                    <a:pt x="800201" y="754938"/>
                  </a:lnTo>
                  <a:lnTo>
                    <a:pt x="796251" y="772223"/>
                  </a:lnTo>
                  <a:lnTo>
                    <a:pt x="796175" y="772553"/>
                  </a:lnTo>
                  <a:lnTo>
                    <a:pt x="795705" y="775436"/>
                  </a:lnTo>
                  <a:lnTo>
                    <a:pt x="795413" y="778027"/>
                  </a:lnTo>
                  <a:lnTo>
                    <a:pt x="795108" y="781050"/>
                  </a:lnTo>
                  <a:lnTo>
                    <a:pt x="795032" y="781456"/>
                  </a:lnTo>
                  <a:lnTo>
                    <a:pt x="794969" y="784250"/>
                  </a:lnTo>
                  <a:lnTo>
                    <a:pt x="794677" y="805129"/>
                  </a:lnTo>
                  <a:lnTo>
                    <a:pt x="797991" y="829360"/>
                  </a:lnTo>
                  <a:lnTo>
                    <a:pt x="816000" y="879817"/>
                  </a:lnTo>
                  <a:lnTo>
                    <a:pt x="825614" y="896886"/>
                  </a:lnTo>
                  <a:lnTo>
                    <a:pt x="826198" y="897890"/>
                  </a:lnTo>
                  <a:lnTo>
                    <a:pt x="842187" y="921131"/>
                  </a:lnTo>
                  <a:lnTo>
                    <a:pt x="846162" y="926299"/>
                  </a:lnTo>
                  <a:lnTo>
                    <a:pt x="850303" y="931392"/>
                  </a:lnTo>
                  <a:lnTo>
                    <a:pt x="855129" y="936866"/>
                  </a:lnTo>
                  <a:lnTo>
                    <a:pt x="855560" y="937425"/>
                  </a:lnTo>
                  <a:lnTo>
                    <a:pt x="877214" y="959256"/>
                  </a:lnTo>
                  <a:lnTo>
                    <a:pt x="882370" y="963980"/>
                  </a:lnTo>
                  <a:lnTo>
                    <a:pt x="885825" y="967219"/>
                  </a:lnTo>
                  <a:lnTo>
                    <a:pt x="890739" y="971346"/>
                  </a:lnTo>
                  <a:lnTo>
                    <a:pt x="892086" y="972337"/>
                  </a:lnTo>
                  <a:lnTo>
                    <a:pt x="897826" y="977023"/>
                  </a:lnTo>
                  <a:lnTo>
                    <a:pt x="930833" y="1000074"/>
                  </a:lnTo>
                  <a:lnTo>
                    <a:pt x="965060" y="1018882"/>
                  </a:lnTo>
                  <a:lnTo>
                    <a:pt x="976884" y="1024064"/>
                  </a:lnTo>
                  <a:lnTo>
                    <a:pt x="988809" y="1029119"/>
                  </a:lnTo>
                  <a:lnTo>
                    <a:pt x="996467" y="1032014"/>
                  </a:lnTo>
                  <a:lnTo>
                    <a:pt x="999337" y="1032954"/>
                  </a:lnTo>
                  <a:lnTo>
                    <a:pt x="1011123" y="1037005"/>
                  </a:lnTo>
                  <a:lnTo>
                    <a:pt x="1018654" y="1039279"/>
                  </a:lnTo>
                  <a:lnTo>
                    <a:pt x="1026223" y="1041349"/>
                  </a:lnTo>
                  <a:lnTo>
                    <a:pt x="1030820" y="1042466"/>
                  </a:lnTo>
                  <a:lnTo>
                    <a:pt x="1032446" y="1042898"/>
                  </a:lnTo>
                  <a:lnTo>
                    <a:pt x="1035316" y="1043584"/>
                  </a:lnTo>
                  <a:lnTo>
                    <a:pt x="1036535" y="1043927"/>
                  </a:lnTo>
                  <a:lnTo>
                    <a:pt x="1040015" y="1044727"/>
                  </a:lnTo>
                  <a:lnTo>
                    <a:pt x="1045197" y="1045794"/>
                  </a:lnTo>
                  <a:lnTo>
                    <a:pt x="1046226" y="1046035"/>
                  </a:lnTo>
                  <a:lnTo>
                    <a:pt x="1051687" y="1047115"/>
                  </a:lnTo>
                  <a:lnTo>
                    <a:pt x="1056119" y="1047864"/>
                  </a:lnTo>
                  <a:lnTo>
                    <a:pt x="1063205" y="1048943"/>
                  </a:lnTo>
                  <a:lnTo>
                    <a:pt x="1065834" y="1049401"/>
                  </a:lnTo>
                  <a:lnTo>
                    <a:pt x="1068463" y="1049743"/>
                  </a:lnTo>
                  <a:lnTo>
                    <a:pt x="1079652" y="1050950"/>
                  </a:lnTo>
                  <a:lnTo>
                    <a:pt x="1090815" y="1051737"/>
                  </a:lnTo>
                  <a:lnTo>
                    <a:pt x="1101940" y="1052080"/>
                  </a:lnTo>
                  <a:lnTo>
                    <a:pt x="1113142" y="1051953"/>
                  </a:lnTo>
                  <a:lnTo>
                    <a:pt x="1152207" y="1047369"/>
                  </a:lnTo>
                  <a:lnTo>
                    <a:pt x="1170584" y="1042708"/>
                  </a:lnTo>
                  <a:lnTo>
                    <a:pt x="1173975" y="1041882"/>
                  </a:lnTo>
                  <a:lnTo>
                    <a:pt x="1178471" y="1040371"/>
                  </a:lnTo>
                  <a:lnTo>
                    <a:pt x="1181023" y="1039329"/>
                  </a:lnTo>
                  <a:lnTo>
                    <a:pt x="1186180" y="1037361"/>
                  </a:lnTo>
                  <a:lnTo>
                    <a:pt x="1224978" y="1015784"/>
                  </a:lnTo>
                  <a:lnTo>
                    <a:pt x="1225575" y="1015339"/>
                  </a:lnTo>
                  <a:lnTo>
                    <a:pt x="1226235" y="1014920"/>
                  </a:lnTo>
                  <a:lnTo>
                    <a:pt x="1229169" y="1012621"/>
                  </a:lnTo>
                  <a:lnTo>
                    <a:pt x="1238135" y="1004608"/>
                  </a:lnTo>
                  <a:lnTo>
                    <a:pt x="1242072" y="1000607"/>
                  </a:lnTo>
                  <a:lnTo>
                    <a:pt x="1245679" y="996442"/>
                  </a:lnTo>
                  <a:lnTo>
                    <a:pt x="1245984" y="996111"/>
                  </a:lnTo>
                  <a:lnTo>
                    <a:pt x="1249883" y="991590"/>
                  </a:lnTo>
                  <a:lnTo>
                    <a:pt x="1253388" y="986942"/>
                  </a:lnTo>
                  <a:lnTo>
                    <a:pt x="1258671" y="978890"/>
                  </a:lnTo>
                  <a:lnTo>
                    <a:pt x="1260919" y="975614"/>
                  </a:lnTo>
                  <a:lnTo>
                    <a:pt x="1265085" y="967790"/>
                  </a:lnTo>
                  <a:lnTo>
                    <a:pt x="1267079" y="963295"/>
                  </a:lnTo>
                  <a:lnTo>
                    <a:pt x="1268882" y="958723"/>
                  </a:lnTo>
                  <a:lnTo>
                    <a:pt x="1276870" y="928141"/>
                  </a:lnTo>
                  <a:lnTo>
                    <a:pt x="1277747" y="895007"/>
                  </a:lnTo>
                  <a:close/>
                </a:path>
                <a:path w="1971675" h="1502409">
                  <a:moveTo>
                    <a:pt x="1971141" y="1336624"/>
                  </a:moveTo>
                  <a:lnTo>
                    <a:pt x="1767217" y="931735"/>
                  </a:lnTo>
                  <a:lnTo>
                    <a:pt x="1767217" y="1103033"/>
                  </a:lnTo>
                  <a:lnTo>
                    <a:pt x="1751609" y="1109433"/>
                  </a:lnTo>
                  <a:lnTo>
                    <a:pt x="1736420" y="1116634"/>
                  </a:lnTo>
                  <a:lnTo>
                    <a:pt x="1721789" y="1124699"/>
                  </a:lnTo>
                  <a:lnTo>
                    <a:pt x="1707870" y="1133716"/>
                  </a:lnTo>
                  <a:lnTo>
                    <a:pt x="1707070" y="1134287"/>
                  </a:lnTo>
                  <a:lnTo>
                    <a:pt x="1706245" y="1134783"/>
                  </a:lnTo>
                  <a:lnTo>
                    <a:pt x="1705305" y="1135494"/>
                  </a:lnTo>
                  <a:lnTo>
                    <a:pt x="1705140" y="1135570"/>
                  </a:lnTo>
                  <a:lnTo>
                    <a:pt x="1704416" y="1136116"/>
                  </a:lnTo>
                  <a:lnTo>
                    <a:pt x="1703882" y="1136611"/>
                  </a:lnTo>
                  <a:lnTo>
                    <a:pt x="1703070" y="1137234"/>
                  </a:lnTo>
                  <a:lnTo>
                    <a:pt x="1690370" y="1148041"/>
                  </a:lnTo>
                  <a:lnTo>
                    <a:pt x="1658874" y="1188173"/>
                  </a:lnTo>
                  <a:lnTo>
                    <a:pt x="1645259" y="1229563"/>
                  </a:lnTo>
                  <a:lnTo>
                    <a:pt x="1645081" y="1230566"/>
                  </a:lnTo>
                  <a:lnTo>
                    <a:pt x="1644878" y="1231557"/>
                  </a:lnTo>
                  <a:lnTo>
                    <a:pt x="1644675" y="1232916"/>
                  </a:lnTo>
                  <a:lnTo>
                    <a:pt x="1643456" y="1245755"/>
                  </a:lnTo>
                  <a:lnTo>
                    <a:pt x="1643380" y="1248600"/>
                  </a:lnTo>
                  <a:lnTo>
                    <a:pt x="1643265" y="1261491"/>
                  </a:lnTo>
                  <a:lnTo>
                    <a:pt x="1643862" y="1273733"/>
                  </a:lnTo>
                  <a:lnTo>
                    <a:pt x="1645577" y="1289100"/>
                  </a:lnTo>
                  <a:lnTo>
                    <a:pt x="1646593" y="1295031"/>
                  </a:lnTo>
                  <a:lnTo>
                    <a:pt x="1647037" y="1297444"/>
                  </a:lnTo>
                  <a:lnTo>
                    <a:pt x="1647596" y="1300111"/>
                  </a:lnTo>
                  <a:lnTo>
                    <a:pt x="907503" y="1394460"/>
                  </a:lnTo>
                  <a:lnTo>
                    <a:pt x="905306" y="1391602"/>
                  </a:lnTo>
                  <a:lnTo>
                    <a:pt x="902843" y="1388643"/>
                  </a:lnTo>
                  <a:lnTo>
                    <a:pt x="897572" y="1382128"/>
                  </a:lnTo>
                  <a:lnTo>
                    <a:pt x="894524" y="1378496"/>
                  </a:lnTo>
                  <a:lnTo>
                    <a:pt x="888758" y="1371854"/>
                  </a:lnTo>
                  <a:lnTo>
                    <a:pt x="887145" y="1370088"/>
                  </a:lnTo>
                  <a:lnTo>
                    <a:pt x="883729" y="1366253"/>
                  </a:lnTo>
                  <a:lnTo>
                    <a:pt x="881951" y="1364208"/>
                  </a:lnTo>
                  <a:lnTo>
                    <a:pt x="878166" y="1360144"/>
                  </a:lnTo>
                  <a:lnTo>
                    <a:pt x="876223" y="1358176"/>
                  </a:lnTo>
                  <a:lnTo>
                    <a:pt x="870013" y="1351699"/>
                  </a:lnTo>
                  <a:lnTo>
                    <a:pt x="841667" y="1325575"/>
                  </a:lnTo>
                  <a:lnTo>
                    <a:pt x="840206" y="1324356"/>
                  </a:lnTo>
                  <a:lnTo>
                    <a:pt x="838822" y="1323124"/>
                  </a:lnTo>
                  <a:lnTo>
                    <a:pt x="833323" y="1318590"/>
                  </a:lnTo>
                  <a:lnTo>
                    <a:pt x="822972" y="1310665"/>
                  </a:lnTo>
                  <a:lnTo>
                    <a:pt x="821143" y="1309217"/>
                  </a:lnTo>
                  <a:lnTo>
                    <a:pt x="813968" y="1303959"/>
                  </a:lnTo>
                  <a:lnTo>
                    <a:pt x="809180" y="1300695"/>
                  </a:lnTo>
                  <a:lnTo>
                    <a:pt x="804240" y="1297393"/>
                  </a:lnTo>
                  <a:lnTo>
                    <a:pt x="802525" y="1296263"/>
                  </a:lnTo>
                  <a:lnTo>
                    <a:pt x="800785" y="1295031"/>
                  </a:lnTo>
                  <a:lnTo>
                    <a:pt x="793927" y="1290612"/>
                  </a:lnTo>
                  <a:lnTo>
                    <a:pt x="788708" y="1287487"/>
                  </a:lnTo>
                  <a:lnTo>
                    <a:pt x="783399" y="1284401"/>
                  </a:lnTo>
                  <a:lnTo>
                    <a:pt x="779462" y="1282052"/>
                  </a:lnTo>
                  <a:lnTo>
                    <a:pt x="775576" y="1279677"/>
                  </a:lnTo>
                  <a:lnTo>
                    <a:pt x="770636" y="1277035"/>
                  </a:lnTo>
                  <a:lnTo>
                    <a:pt x="769924" y="1276718"/>
                  </a:lnTo>
                  <a:lnTo>
                    <a:pt x="763676" y="1273441"/>
                  </a:lnTo>
                  <a:lnTo>
                    <a:pt x="757986" y="1270609"/>
                  </a:lnTo>
                  <a:lnTo>
                    <a:pt x="751370" y="1267523"/>
                  </a:lnTo>
                  <a:lnTo>
                    <a:pt x="749808" y="1266837"/>
                  </a:lnTo>
                  <a:lnTo>
                    <a:pt x="745185" y="1264716"/>
                  </a:lnTo>
                  <a:lnTo>
                    <a:pt x="737717" y="1261491"/>
                  </a:lnTo>
                  <a:lnTo>
                    <a:pt x="732891" y="1259471"/>
                  </a:lnTo>
                  <a:lnTo>
                    <a:pt x="727976" y="1257541"/>
                  </a:lnTo>
                  <a:lnTo>
                    <a:pt x="722553" y="1255534"/>
                  </a:lnTo>
                  <a:lnTo>
                    <a:pt x="722160" y="1255369"/>
                  </a:lnTo>
                  <a:lnTo>
                    <a:pt x="716330" y="1253248"/>
                  </a:lnTo>
                  <a:lnTo>
                    <a:pt x="710780" y="1251407"/>
                  </a:lnTo>
                  <a:lnTo>
                    <a:pt x="703402" y="1249095"/>
                  </a:lnTo>
                  <a:lnTo>
                    <a:pt x="701611" y="1248600"/>
                  </a:lnTo>
                  <a:lnTo>
                    <a:pt x="695883" y="1246898"/>
                  </a:lnTo>
                  <a:lnTo>
                    <a:pt x="656894" y="1237945"/>
                  </a:lnTo>
                  <a:lnTo>
                    <a:pt x="624408" y="1233525"/>
                  </a:lnTo>
                  <a:lnTo>
                    <a:pt x="110502" y="213321"/>
                  </a:lnTo>
                  <a:lnTo>
                    <a:pt x="123875" y="223443"/>
                  </a:lnTo>
                  <a:lnTo>
                    <a:pt x="137490" y="233349"/>
                  </a:lnTo>
                  <a:lnTo>
                    <a:pt x="151320" y="243027"/>
                  </a:lnTo>
                  <a:lnTo>
                    <a:pt x="165366" y="252488"/>
                  </a:lnTo>
                  <a:lnTo>
                    <a:pt x="393407" y="705180"/>
                  </a:lnTo>
                  <a:lnTo>
                    <a:pt x="420674" y="718388"/>
                  </a:lnTo>
                  <a:lnTo>
                    <a:pt x="421373" y="718489"/>
                  </a:lnTo>
                  <a:lnTo>
                    <a:pt x="423430" y="718578"/>
                  </a:lnTo>
                  <a:lnTo>
                    <a:pt x="425107" y="718540"/>
                  </a:lnTo>
                  <a:lnTo>
                    <a:pt x="428485" y="718096"/>
                  </a:lnTo>
                  <a:lnTo>
                    <a:pt x="430047" y="717727"/>
                  </a:lnTo>
                  <a:lnTo>
                    <a:pt x="431863" y="717118"/>
                  </a:lnTo>
                  <a:lnTo>
                    <a:pt x="432231" y="716902"/>
                  </a:lnTo>
                  <a:lnTo>
                    <a:pt x="434568" y="715924"/>
                  </a:lnTo>
                  <a:lnTo>
                    <a:pt x="435546" y="715327"/>
                  </a:lnTo>
                  <a:lnTo>
                    <a:pt x="435889" y="715048"/>
                  </a:lnTo>
                  <a:lnTo>
                    <a:pt x="437527" y="713790"/>
                  </a:lnTo>
                  <a:lnTo>
                    <a:pt x="438124" y="713384"/>
                  </a:lnTo>
                  <a:lnTo>
                    <a:pt x="438696" y="712800"/>
                  </a:lnTo>
                  <a:lnTo>
                    <a:pt x="439813" y="711682"/>
                  </a:lnTo>
                  <a:lnTo>
                    <a:pt x="440588" y="710603"/>
                  </a:lnTo>
                  <a:lnTo>
                    <a:pt x="441452" y="709002"/>
                  </a:lnTo>
                  <a:lnTo>
                    <a:pt x="441540" y="708494"/>
                  </a:lnTo>
                  <a:lnTo>
                    <a:pt x="443547" y="703592"/>
                  </a:lnTo>
                  <a:lnTo>
                    <a:pt x="443357" y="698169"/>
                  </a:lnTo>
                  <a:lnTo>
                    <a:pt x="440436" y="692391"/>
                  </a:lnTo>
                  <a:lnTo>
                    <a:pt x="241960" y="298284"/>
                  </a:lnTo>
                  <a:lnTo>
                    <a:pt x="286283" y="320598"/>
                  </a:lnTo>
                  <a:lnTo>
                    <a:pt x="331635" y="340855"/>
                  </a:lnTo>
                  <a:lnTo>
                    <a:pt x="377888" y="358978"/>
                  </a:lnTo>
                  <a:lnTo>
                    <a:pt x="424891" y="374891"/>
                  </a:lnTo>
                  <a:lnTo>
                    <a:pt x="472478" y="388531"/>
                  </a:lnTo>
                  <a:lnTo>
                    <a:pt x="520522" y="399821"/>
                  </a:lnTo>
                  <a:lnTo>
                    <a:pt x="568858" y="408698"/>
                  </a:lnTo>
                  <a:lnTo>
                    <a:pt x="617359" y="415086"/>
                  </a:lnTo>
                  <a:lnTo>
                    <a:pt x="665873" y="418909"/>
                  </a:lnTo>
                  <a:lnTo>
                    <a:pt x="714248" y="420103"/>
                  </a:lnTo>
                  <a:lnTo>
                    <a:pt x="762342" y="418604"/>
                  </a:lnTo>
                  <a:lnTo>
                    <a:pt x="810006" y="414337"/>
                  </a:lnTo>
                  <a:lnTo>
                    <a:pt x="811898" y="414108"/>
                  </a:lnTo>
                  <a:lnTo>
                    <a:pt x="813816" y="413981"/>
                  </a:lnTo>
                  <a:lnTo>
                    <a:pt x="861669" y="406425"/>
                  </a:lnTo>
                  <a:lnTo>
                    <a:pt x="867333" y="405180"/>
                  </a:lnTo>
                  <a:lnTo>
                    <a:pt x="884224" y="401739"/>
                  </a:lnTo>
                  <a:lnTo>
                    <a:pt x="895248" y="399135"/>
                  </a:lnTo>
                  <a:lnTo>
                    <a:pt x="899248" y="398030"/>
                  </a:lnTo>
                  <a:lnTo>
                    <a:pt x="915631" y="393839"/>
                  </a:lnTo>
                  <a:lnTo>
                    <a:pt x="925880" y="390893"/>
                  </a:lnTo>
                  <a:lnTo>
                    <a:pt x="929982" y="389572"/>
                  </a:lnTo>
                  <a:lnTo>
                    <a:pt x="945476" y="384771"/>
                  </a:lnTo>
                  <a:lnTo>
                    <a:pt x="955192" y="381457"/>
                  </a:lnTo>
                  <a:lnTo>
                    <a:pt x="973975" y="374535"/>
                  </a:lnTo>
                  <a:lnTo>
                    <a:pt x="980922" y="371754"/>
                  </a:lnTo>
                  <a:lnTo>
                    <a:pt x="984377" y="370293"/>
                  </a:lnTo>
                  <a:lnTo>
                    <a:pt x="988961" y="368414"/>
                  </a:lnTo>
                  <a:lnTo>
                    <a:pt x="1027188" y="350608"/>
                  </a:lnTo>
                  <a:lnTo>
                    <a:pt x="1057922" y="333298"/>
                  </a:lnTo>
                  <a:lnTo>
                    <a:pt x="1064488" y="329311"/>
                  </a:lnTo>
                  <a:lnTo>
                    <a:pt x="1095844" y="307657"/>
                  </a:lnTo>
                  <a:lnTo>
                    <a:pt x="1099527" y="304838"/>
                  </a:lnTo>
                  <a:lnTo>
                    <a:pt x="1100747" y="303949"/>
                  </a:lnTo>
                  <a:lnTo>
                    <a:pt x="1105509" y="300253"/>
                  </a:lnTo>
                  <a:lnTo>
                    <a:pt x="1107998" y="298284"/>
                  </a:lnTo>
                  <a:lnTo>
                    <a:pt x="1109065" y="297446"/>
                  </a:lnTo>
                  <a:lnTo>
                    <a:pt x="1136446" y="273113"/>
                  </a:lnTo>
                  <a:lnTo>
                    <a:pt x="1139723" y="269900"/>
                  </a:lnTo>
                  <a:lnTo>
                    <a:pt x="1152867" y="256362"/>
                  </a:lnTo>
                  <a:lnTo>
                    <a:pt x="1155890" y="253072"/>
                  </a:lnTo>
                  <a:lnTo>
                    <a:pt x="1182192" y="220802"/>
                  </a:lnTo>
                  <a:lnTo>
                    <a:pt x="1187475" y="213321"/>
                  </a:lnTo>
                  <a:lnTo>
                    <a:pt x="1192809" y="205282"/>
                  </a:lnTo>
                  <a:lnTo>
                    <a:pt x="1194333" y="202857"/>
                  </a:lnTo>
                  <a:lnTo>
                    <a:pt x="1197432" y="198145"/>
                  </a:lnTo>
                  <a:lnTo>
                    <a:pt x="1202359" y="190093"/>
                  </a:lnTo>
                  <a:lnTo>
                    <a:pt x="1220279" y="155054"/>
                  </a:lnTo>
                  <a:lnTo>
                    <a:pt x="1237373" y="107607"/>
                  </a:lnTo>
                  <a:lnTo>
                    <a:pt x="1243406" y="82664"/>
                  </a:lnTo>
                  <a:lnTo>
                    <a:pt x="1243634" y="81965"/>
                  </a:lnTo>
                  <a:lnTo>
                    <a:pt x="1244600" y="77038"/>
                  </a:lnTo>
                  <a:lnTo>
                    <a:pt x="1245374" y="72885"/>
                  </a:lnTo>
                  <a:lnTo>
                    <a:pt x="1246073" y="68567"/>
                  </a:lnTo>
                  <a:lnTo>
                    <a:pt x="1767217" y="1103033"/>
                  </a:lnTo>
                  <a:lnTo>
                    <a:pt x="1767217" y="931735"/>
                  </a:lnTo>
                  <a:lnTo>
                    <a:pt x="1332496" y="68567"/>
                  </a:lnTo>
                  <a:lnTo>
                    <a:pt x="1297952" y="0"/>
                  </a:lnTo>
                  <a:lnTo>
                    <a:pt x="0" y="165392"/>
                  </a:lnTo>
                  <a:lnTo>
                    <a:pt x="673252" y="1501914"/>
                  </a:lnTo>
                  <a:lnTo>
                    <a:pt x="1517624" y="1394460"/>
                  </a:lnTo>
                  <a:lnTo>
                    <a:pt x="1971141" y="1336624"/>
                  </a:lnTo>
                  <a:close/>
                </a:path>
              </a:pathLst>
            </a:custGeom>
            <a:solidFill>
              <a:srgbClr val="47913D"/>
            </a:solidFill>
          </p:spPr>
          <p:txBody>
            <a:bodyPr wrap="square" lIns="0" tIns="0" rIns="0" bIns="0" rtlCol="0"/>
            <a:lstStyle/>
            <a:p>
              <a:endParaRPr/>
            </a:p>
          </p:txBody>
        </p:sp>
        <p:sp>
          <p:nvSpPr>
            <p:cNvPr id="58" name="object 55">
              <a:extLst>
                <a:ext uri="{FF2B5EF4-FFF2-40B4-BE49-F238E27FC236}">
                  <a16:creationId xmlns:a16="http://schemas.microsoft.com/office/drawing/2014/main" id="{C0318C53-0A6B-E6C0-F3BB-40B69E741A3D}"/>
                </a:ext>
              </a:extLst>
            </p:cNvPr>
            <p:cNvSpPr/>
            <p:nvPr/>
          </p:nvSpPr>
          <p:spPr>
            <a:xfrm>
              <a:off x="8826001" y="6974504"/>
              <a:ext cx="1656714" cy="1320800"/>
            </a:xfrm>
            <a:custGeom>
              <a:avLst/>
              <a:gdLst/>
              <a:ahLst/>
              <a:cxnLst/>
              <a:rect l="l" t="t" r="r" b="b"/>
              <a:pathLst>
                <a:path w="1656715" h="1320800">
                  <a:moveTo>
                    <a:pt x="1537094" y="1231900"/>
                  </a:moveTo>
                  <a:lnTo>
                    <a:pt x="703465" y="1231900"/>
                  </a:lnTo>
                  <a:lnTo>
                    <a:pt x="710648" y="1244600"/>
                  </a:lnTo>
                  <a:lnTo>
                    <a:pt x="718595" y="1244600"/>
                  </a:lnTo>
                  <a:lnTo>
                    <a:pt x="722815" y="1257300"/>
                  </a:lnTo>
                  <a:lnTo>
                    <a:pt x="733956" y="1257300"/>
                  </a:lnTo>
                  <a:lnTo>
                    <a:pt x="738312" y="1270000"/>
                  </a:lnTo>
                  <a:lnTo>
                    <a:pt x="749055" y="1270000"/>
                  </a:lnTo>
                  <a:lnTo>
                    <a:pt x="754982" y="1282700"/>
                  </a:lnTo>
                  <a:lnTo>
                    <a:pt x="759505" y="1282700"/>
                  </a:lnTo>
                  <a:lnTo>
                    <a:pt x="765746" y="1295400"/>
                  </a:lnTo>
                  <a:lnTo>
                    <a:pt x="773222" y="1295400"/>
                  </a:lnTo>
                  <a:lnTo>
                    <a:pt x="777012" y="1308100"/>
                  </a:lnTo>
                  <a:lnTo>
                    <a:pt x="784007" y="1308100"/>
                  </a:lnTo>
                  <a:lnTo>
                    <a:pt x="787065" y="1320800"/>
                  </a:lnTo>
                  <a:lnTo>
                    <a:pt x="797001" y="1320800"/>
                  </a:lnTo>
                  <a:lnTo>
                    <a:pt x="1537094" y="1231900"/>
                  </a:lnTo>
                  <a:close/>
                </a:path>
                <a:path w="1656715" h="1320800">
                  <a:moveTo>
                    <a:pt x="1534853" y="1219200"/>
                  </a:moveTo>
                  <a:lnTo>
                    <a:pt x="683424" y="1219200"/>
                  </a:lnTo>
                  <a:lnTo>
                    <a:pt x="690282" y="1231900"/>
                  </a:lnTo>
                  <a:lnTo>
                    <a:pt x="1536183" y="1231900"/>
                  </a:lnTo>
                  <a:lnTo>
                    <a:pt x="1534853" y="1219200"/>
                  </a:lnTo>
                  <a:close/>
                </a:path>
                <a:path w="1656715" h="1320800">
                  <a:moveTo>
                    <a:pt x="1534141" y="1168400"/>
                  </a:moveTo>
                  <a:lnTo>
                    <a:pt x="562965" y="1168400"/>
                  </a:lnTo>
                  <a:lnTo>
                    <a:pt x="571050" y="1181100"/>
                  </a:lnTo>
                  <a:lnTo>
                    <a:pt x="605814" y="1181100"/>
                  </a:lnTo>
                  <a:lnTo>
                    <a:pt x="617489" y="1193800"/>
                  </a:lnTo>
                  <a:lnTo>
                    <a:pt x="640064" y="1193800"/>
                  </a:lnTo>
                  <a:lnTo>
                    <a:pt x="640849" y="1206500"/>
                  </a:lnTo>
                  <a:lnTo>
                    <a:pt x="665047" y="1206500"/>
                  </a:lnTo>
                  <a:lnTo>
                    <a:pt x="668890" y="1219200"/>
                  </a:lnTo>
                  <a:lnTo>
                    <a:pt x="1534372" y="1219200"/>
                  </a:lnTo>
                  <a:lnTo>
                    <a:pt x="1532877" y="1206500"/>
                  </a:lnTo>
                  <a:lnTo>
                    <a:pt x="1532359" y="1193800"/>
                  </a:lnTo>
                  <a:lnTo>
                    <a:pt x="1532778" y="1181100"/>
                  </a:lnTo>
                  <a:lnTo>
                    <a:pt x="1534141" y="1168400"/>
                  </a:lnTo>
                  <a:close/>
                </a:path>
                <a:path w="1656715" h="1320800">
                  <a:moveTo>
                    <a:pt x="0" y="139700"/>
                  </a:moveTo>
                  <a:lnTo>
                    <a:pt x="513900" y="1168400"/>
                  </a:lnTo>
                  <a:lnTo>
                    <a:pt x="1534759" y="1168400"/>
                  </a:lnTo>
                  <a:lnTo>
                    <a:pt x="1537064" y="1155700"/>
                  </a:lnTo>
                  <a:lnTo>
                    <a:pt x="1540115" y="1143000"/>
                  </a:lnTo>
                  <a:lnTo>
                    <a:pt x="1543888" y="1130300"/>
                  </a:lnTo>
                  <a:lnTo>
                    <a:pt x="1548361" y="1117600"/>
                  </a:lnTo>
                  <a:lnTo>
                    <a:pt x="1553429" y="1117600"/>
                  </a:lnTo>
                  <a:lnTo>
                    <a:pt x="1556434" y="1104900"/>
                  </a:lnTo>
                  <a:lnTo>
                    <a:pt x="1561271" y="1104900"/>
                  </a:lnTo>
                  <a:lnTo>
                    <a:pt x="1563198" y="1092200"/>
                  </a:lnTo>
                  <a:lnTo>
                    <a:pt x="1572329" y="1092200"/>
                  </a:lnTo>
                  <a:lnTo>
                    <a:pt x="1574569" y="1079500"/>
                  </a:lnTo>
                  <a:lnTo>
                    <a:pt x="1587532" y="1079500"/>
                  </a:lnTo>
                  <a:lnTo>
                    <a:pt x="1590757" y="1066800"/>
                  </a:lnTo>
                  <a:lnTo>
                    <a:pt x="1597364" y="1066800"/>
                  </a:lnTo>
                  <a:lnTo>
                    <a:pt x="1611280" y="1054100"/>
                  </a:lnTo>
                  <a:lnTo>
                    <a:pt x="1625912" y="1054100"/>
                  </a:lnTo>
                  <a:lnTo>
                    <a:pt x="1641107" y="1041400"/>
                  </a:lnTo>
                  <a:lnTo>
                    <a:pt x="1656713" y="1041400"/>
                  </a:lnTo>
                  <a:lnTo>
                    <a:pt x="1631292" y="990600"/>
                  </a:lnTo>
                  <a:lnTo>
                    <a:pt x="980317" y="990600"/>
                  </a:lnTo>
                  <a:lnTo>
                    <a:pt x="969151" y="977900"/>
                  </a:lnTo>
                  <a:lnTo>
                    <a:pt x="908150" y="977900"/>
                  </a:lnTo>
                  <a:lnTo>
                    <a:pt x="900611" y="965200"/>
                  </a:lnTo>
                  <a:lnTo>
                    <a:pt x="873544" y="965200"/>
                  </a:lnTo>
                  <a:lnTo>
                    <a:pt x="866402" y="952500"/>
                  </a:lnTo>
                  <a:lnTo>
                    <a:pt x="847680" y="952500"/>
                  </a:lnTo>
                  <a:lnTo>
                    <a:pt x="834100" y="939800"/>
                  </a:lnTo>
                  <a:lnTo>
                    <a:pt x="827713" y="939800"/>
                  </a:lnTo>
                  <a:lnTo>
                    <a:pt x="820341" y="927100"/>
                  </a:lnTo>
                  <a:lnTo>
                    <a:pt x="806781" y="927100"/>
                  </a:lnTo>
                  <a:lnTo>
                    <a:pt x="798467" y="914400"/>
                  </a:lnTo>
                  <a:lnTo>
                    <a:pt x="787347" y="914400"/>
                  </a:lnTo>
                  <a:lnTo>
                    <a:pt x="781599" y="901700"/>
                  </a:lnTo>
                  <a:lnTo>
                    <a:pt x="771861" y="901700"/>
                  </a:lnTo>
                  <a:lnTo>
                    <a:pt x="766720" y="889000"/>
                  </a:lnTo>
                  <a:lnTo>
                    <a:pt x="760123" y="889000"/>
                  </a:lnTo>
                  <a:lnTo>
                    <a:pt x="755076" y="876300"/>
                  </a:lnTo>
                  <a:lnTo>
                    <a:pt x="745055" y="876300"/>
                  </a:lnTo>
                  <a:lnTo>
                    <a:pt x="744616" y="863600"/>
                  </a:lnTo>
                  <a:lnTo>
                    <a:pt x="735663" y="863600"/>
                  </a:lnTo>
                  <a:lnTo>
                    <a:pt x="730920" y="850900"/>
                  </a:lnTo>
                  <a:lnTo>
                    <a:pt x="725307" y="850900"/>
                  </a:lnTo>
                  <a:lnTo>
                    <a:pt x="721485" y="838200"/>
                  </a:lnTo>
                  <a:lnTo>
                    <a:pt x="717119" y="838200"/>
                  </a:lnTo>
                  <a:lnTo>
                    <a:pt x="715381" y="825500"/>
                  </a:lnTo>
                  <a:lnTo>
                    <a:pt x="711507" y="825500"/>
                  </a:lnTo>
                  <a:lnTo>
                    <a:pt x="708344" y="812800"/>
                  </a:lnTo>
                  <a:lnTo>
                    <a:pt x="705507" y="812800"/>
                  </a:lnTo>
                  <a:lnTo>
                    <a:pt x="694553" y="787400"/>
                  </a:lnTo>
                  <a:lnTo>
                    <a:pt x="687480" y="762000"/>
                  </a:lnTo>
                  <a:lnTo>
                    <a:pt x="684166" y="736600"/>
                  </a:lnTo>
                  <a:lnTo>
                    <a:pt x="684492" y="711200"/>
                  </a:lnTo>
                  <a:lnTo>
                    <a:pt x="685748" y="711200"/>
                  </a:lnTo>
                  <a:lnTo>
                    <a:pt x="686230" y="698500"/>
                  </a:lnTo>
                  <a:lnTo>
                    <a:pt x="688010" y="698500"/>
                  </a:lnTo>
                  <a:lnTo>
                    <a:pt x="688722" y="685800"/>
                  </a:lnTo>
                  <a:lnTo>
                    <a:pt x="691486" y="685800"/>
                  </a:lnTo>
                  <a:lnTo>
                    <a:pt x="692512" y="673100"/>
                  </a:lnTo>
                  <a:lnTo>
                    <a:pt x="696334" y="673100"/>
                  </a:lnTo>
                  <a:lnTo>
                    <a:pt x="698428" y="660400"/>
                  </a:lnTo>
                  <a:lnTo>
                    <a:pt x="703140" y="660400"/>
                  </a:lnTo>
                  <a:lnTo>
                    <a:pt x="706376" y="647700"/>
                  </a:lnTo>
                  <a:lnTo>
                    <a:pt x="288546" y="647700"/>
                  </a:lnTo>
                  <a:lnTo>
                    <a:pt x="282891" y="635000"/>
                  </a:lnTo>
                  <a:lnTo>
                    <a:pt x="54867" y="190500"/>
                  </a:lnTo>
                  <a:lnTo>
                    <a:pt x="40812" y="177800"/>
                  </a:lnTo>
                  <a:lnTo>
                    <a:pt x="26982" y="165100"/>
                  </a:lnTo>
                  <a:lnTo>
                    <a:pt x="13377" y="152400"/>
                  </a:lnTo>
                  <a:lnTo>
                    <a:pt x="0" y="139700"/>
                  </a:lnTo>
                  <a:close/>
                </a:path>
                <a:path w="1656715" h="1320800">
                  <a:moveTo>
                    <a:pt x="1427917" y="584200"/>
                  </a:moveTo>
                  <a:lnTo>
                    <a:pt x="890032" y="584200"/>
                  </a:lnTo>
                  <a:lnTo>
                    <a:pt x="971912" y="609600"/>
                  </a:lnTo>
                  <a:lnTo>
                    <a:pt x="1010995" y="622300"/>
                  </a:lnTo>
                  <a:lnTo>
                    <a:pt x="1052681" y="647700"/>
                  </a:lnTo>
                  <a:lnTo>
                    <a:pt x="1089962" y="685800"/>
                  </a:lnTo>
                  <a:lnTo>
                    <a:pt x="1121552" y="711200"/>
                  </a:lnTo>
                  <a:lnTo>
                    <a:pt x="1146164" y="762000"/>
                  </a:lnTo>
                  <a:lnTo>
                    <a:pt x="1160624" y="787400"/>
                  </a:lnTo>
                  <a:lnTo>
                    <a:pt x="1167240" y="825500"/>
                  </a:lnTo>
                  <a:lnTo>
                    <a:pt x="1166370" y="863600"/>
                  </a:lnTo>
                  <a:lnTo>
                    <a:pt x="1158373" y="889000"/>
                  </a:lnTo>
                  <a:lnTo>
                    <a:pt x="1156572" y="901700"/>
                  </a:lnTo>
                  <a:lnTo>
                    <a:pt x="1154572" y="901700"/>
                  </a:lnTo>
                  <a:lnTo>
                    <a:pt x="1150415" y="914400"/>
                  </a:lnTo>
                  <a:lnTo>
                    <a:pt x="1142876" y="914400"/>
                  </a:lnTo>
                  <a:lnTo>
                    <a:pt x="1139378" y="927100"/>
                  </a:lnTo>
                  <a:lnTo>
                    <a:pt x="1131567" y="927100"/>
                  </a:lnTo>
                  <a:lnTo>
                    <a:pt x="1127588" y="939800"/>
                  </a:lnTo>
                  <a:lnTo>
                    <a:pt x="1118657" y="939800"/>
                  </a:lnTo>
                  <a:lnTo>
                    <a:pt x="1115725" y="952500"/>
                  </a:lnTo>
                  <a:lnTo>
                    <a:pt x="1106421" y="952500"/>
                  </a:lnTo>
                  <a:lnTo>
                    <a:pt x="1097851" y="965200"/>
                  </a:lnTo>
                  <a:lnTo>
                    <a:pt x="1072752" y="965200"/>
                  </a:lnTo>
                  <a:lnTo>
                    <a:pt x="1071621" y="977900"/>
                  </a:lnTo>
                  <a:lnTo>
                    <a:pt x="1018147" y="977900"/>
                  </a:lnTo>
                  <a:lnTo>
                    <a:pt x="1010461" y="990600"/>
                  </a:lnTo>
                  <a:lnTo>
                    <a:pt x="1631292" y="990600"/>
                  </a:lnTo>
                  <a:lnTo>
                    <a:pt x="1427917" y="584200"/>
                  </a:lnTo>
                  <a:close/>
                </a:path>
                <a:path w="1656715" h="1320800">
                  <a:moveTo>
                    <a:pt x="719506" y="635000"/>
                  </a:moveTo>
                  <a:lnTo>
                    <a:pt x="331026" y="635000"/>
                  </a:lnTo>
                  <a:lnTo>
                    <a:pt x="330932" y="647700"/>
                  </a:lnTo>
                  <a:lnTo>
                    <a:pt x="713496" y="647700"/>
                  </a:lnTo>
                  <a:lnTo>
                    <a:pt x="719506" y="635000"/>
                  </a:lnTo>
                  <a:close/>
                </a:path>
                <a:path w="1656715" h="1320800">
                  <a:moveTo>
                    <a:pt x="131451" y="228600"/>
                  </a:moveTo>
                  <a:lnTo>
                    <a:pt x="329979" y="622300"/>
                  </a:lnTo>
                  <a:lnTo>
                    <a:pt x="332858" y="635000"/>
                  </a:lnTo>
                  <a:lnTo>
                    <a:pt x="725716" y="635000"/>
                  </a:lnTo>
                  <a:lnTo>
                    <a:pt x="732637" y="622300"/>
                  </a:lnTo>
                  <a:lnTo>
                    <a:pt x="737789" y="622300"/>
                  </a:lnTo>
                  <a:lnTo>
                    <a:pt x="747956" y="609600"/>
                  </a:lnTo>
                  <a:lnTo>
                    <a:pt x="764489" y="609600"/>
                  </a:lnTo>
                  <a:lnTo>
                    <a:pt x="770405" y="596900"/>
                  </a:lnTo>
                  <a:lnTo>
                    <a:pt x="793513" y="596900"/>
                  </a:lnTo>
                  <a:lnTo>
                    <a:pt x="803899" y="584200"/>
                  </a:lnTo>
                  <a:lnTo>
                    <a:pt x="1427917" y="584200"/>
                  </a:lnTo>
                  <a:lnTo>
                    <a:pt x="1313519" y="355600"/>
                  </a:lnTo>
                  <a:lnTo>
                    <a:pt x="555363" y="355600"/>
                  </a:lnTo>
                  <a:lnTo>
                    <a:pt x="506853" y="342900"/>
                  </a:lnTo>
                  <a:lnTo>
                    <a:pt x="458354" y="342900"/>
                  </a:lnTo>
                  <a:lnTo>
                    <a:pt x="221137" y="279400"/>
                  </a:lnTo>
                  <a:lnTo>
                    <a:pt x="175776" y="254000"/>
                  </a:lnTo>
                  <a:lnTo>
                    <a:pt x="131451" y="228600"/>
                  </a:lnTo>
                  <a:close/>
                </a:path>
                <a:path w="1656715" h="1320800">
                  <a:moveTo>
                    <a:pt x="1135567" y="0"/>
                  </a:moveTo>
                  <a:lnTo>
                    <a:pt x="1134865" y="0"/>
                  </a:lnTo>
                  <a:lnTo>
                    <a:pt x="1134101" y="12700"/>
                  </a:lnTo>
                  <a:lnTo>
                    <a:pt x="1132761" y="12700"/>
                  </a:lnTo>
                  <a:lnTo>
                    <a:pt x="1126867" y="38100"/>
                  </a:lnTo>
                  <a:lnTo>
                    <a:pt x="1119231" y="63500"/>
                  </a:lnTo>
                  <a:lnTo>
                    <a:pt x="1109771" y="88900"/>
                  </a:lnTo>
                  <a:lnTo>
                    <a:pt x="1098165" y="114300"/>
                  </a:lnTo>
                  <a:lnTo>
                    <a:pt x="1093464" y="114300"/>
                  </a:lnTo>
                  <a:lnTo>
                    <a:pt x="1087726" y="127000"/>
                  </a:lnTo>
                  <a:lnTo>
                    <a:pt x="1085715" y="127000"/>
                  </a:lnTo>
                  <a:lnTo>
                    <a:pt x="1082291" y="139700"/>
                  </a:lnTo>
                  <a:lnTo>
                    <a:pt x="1078689" y="139700"/>
                  </a:lnTo>
                  <a:lnTo>
                    <a:pt x="1053592" y="177800"/>
                  </a:lnTo>
                  <a:lnTo>
                    <a:pt x="996407" y="228600"/>
                  </a:lnTo>
                  <a:lnTo>
                    <a:pt x="962839" y="254000"/>
                  </a:lnTo>
                  <a:lnTo>
                    <a:pt x="957091" y="254000"/>
                  </a:lnTo>
                  <a:lnTo>
                    <a:pt x="952222" y="266700"/>
                  </a:lnTo>
                  <a:lnTo>
                    <a:pt x="937542" y="266700"/>
                  </a:lnTo>
                  <a:lnTo>
                    <a:pt x="930149" y="279400"/>
                  </a:lnTo>
                  <a:lnTo>
                    <a:pt x="912935" y="279400"/>
                  </a:lnTo>
                  <a:lnTo>
                    <a:pt x="904883" y="292100"/>
                  </a:lnTo>
                  <a:lnTo>
                    <a:pt x="886768" y="292100"/>
                  </a:lnTo>
                  <a:lnTo>
                    <a:pt x="882601" y="304800"/>
                  </a:lnTo>
                  <a:lnTo>
                    <a:pt x="863209" y="304800"/>
                  </a:lnTo>
                  <a:lnTo>
                    <a:pt x="844916" y="317500"/>
                  </a:lnTo>
                  <a:lnTo>
                    <a:pt x="815661" y="317500"/>
                  </a:lnTo>
                  <a:lnTo>
                    <a:pt x="805190" y="330200"/>
                  </a:lnTo>
                  <a:lnTo>
                    <a:pt x="773756" y="330200"/>
                  </a:lnTo>
                  <a:lnTo>
                    <a:pt x="756835" y="342900"/>
                  </a:lnTo>
                  <a:lnTo>
                    <a:pt x="699486" y="342900"/>
                  </a:lnTo>
                  <a:lnTo>
                    <a:pt x="651826" y="355600"/>
                  </a:lnTo>
                  <a:lnTo>
                    <a:pt x="1313519" y="355600"/>
                  </a:lnTo>
                  <a:lnTo>
                    <a:pt x="1135567" y="0"/>
                  </a:lnTo>
                  <a:close/>
                </a:path>
              </a:pathLst>
            </a:custGeom>
            <a:solidFill>
              <a:srgbClr val="BCE58C"/>
            </a:solidFill>
          </p:spPr>
          <p:txBody>
            <a:bodyPr wrap="square" lIns="0" tIns="0" rIns="0" bIns="0" rtlCol="0"/>
            <a:lstStyle/>
            <a:p>
              <a:endParaRPr/>
            </a:p>
          </p:txBody>
        </p:sp>
        <p:sp>
          <p:nvSpPr>
            <p:cNvPr id="59" name="object 56">
              <a:extLst>
                <a:ext uri="{FF2B5EF4-FFF2-40B4-BE49-F238E27FC236}">
                  <a16:creationId xmlns:a16="http://schemas.microsoft.com/office/drawing/2014/main" id="{E0C693E6-CCA8-F6AB-4008-52F0261879C2}"/>
                </a:ext>
              </a:extLst>
            </p:cNvPr>
            <p:cNvSpPr/>
            <p:nvPr/>
          </p:nvSpPr>
          <p:spPr>
            <a:xfrm>
              <a:off x="9160610" y="8334159"/>
              <a:ext cx="1708150" cy="498475"/>
            </a:xfrm>
            <a:custGeom>
              <a:avLst/>
              <a:gdLst/>
              <a:ahLst/>
              <a:cxnLst/>
              <a:rect l="l" t="t" r="r" b="b"/>
              <a:pathLst>
                <a:path w="1708150" h="498475">
                  <a:moveTo>
                    <a:pt x="1707989" y="0"/>
                  </a:moveTo>
                  <a:lnTo>
                    <a:pt x="159879" y="197344"/>
                  </a:lnTo>
                  <a:lnTo>
                    <a:pt x="0" y="498037"/>
                  </a:lnTo>
                  <a:lnTo>
                    <a:pt x="1548109" y="300692"/>
                  </a:lnTo>
                  <a:lnTo>
                    <a:pt x="1707989" y="0"/>
                  </a:lnTo>
                  <a:close/>
                </a:path>
              </a:pathLst>
            </a:custGeom>
            <a:solidFill>
              <a:srgbClr val="336628"/>
            </a:solidFill>
          </p:spPr>
          <p:txBody>
            <a:bodyPr wrap="square" lIns="0" tIns="0" rIns="0" bIns="0" rtlCol="0"/>
            <a:lstStyle/>
            <a:p>
              <a:endParaRPr/>
            </a:p>
          </p:txBody>
        </p:sp>
        <p:sp>
          <p:nvSpPr>
            <p:cNvPr id="60" name="object 57">
              <a:extLst>
                <a:ext uri="{FF2B5EF4-FFF2-40B4-BE49-F238E27FC236}">
                  <a16:creationId xmlns:a16="http://schemas.microsoft.com/office/drawing/2014/main" id="{6CCF473A-0CDD-0C5B-F908-6FCC37AFEAF2}"/>
                </a:ext>
              </a:extLst>
            </p:cNvPr>
            <p:cNvSpPr/>
            <p:nvPr/>
          </p:nvSpPr>
          <p:spPr>
            <a:xfrm>
              <a:off x="8590376" y="6884850"/>
              <a:ext cx="2278380" cy="1647189"/>
            </a:xfrm>
            <a:custGeom>
              <a:avLst/>
              <a:gdLst/>
              <a:ahLst/>
              <a:cxnLst/>
              <a:rect l="l" t="t" r="r" b="b"/>
              <a:pathLst>
                <a:path w="2278379" h="1647190">
                  <a:moveTo>
                    <a:pt x="125127" y="181397"/>
                  </a:moveTo>
                  <a:lnTo>
                    <a:pt x="0" y="197344"/>
                  </a:lnTo>
                  <a:lnTo>
                    <a:pt x="730113" y="1646651"/>
                  </a:lnTo>
                  <a:lnTo>
                    <a:pt x="1740007" y="1517922"/>
                  </a:lnTo>
                  <a:lnTo>
                    <a:pt x="798363" y="1517922"/>
                  </a:lnTo>
                  <a:lnTo>
                    <a:pt x="125127" y="181397"/>
                  </a:lnTo>
                  <a:close/>
                </a:path>
                <a:path w="2278379" h="1647190">
                  <a:moveTo>
                    <a:pt x="1548120" y="0"/>
                  </a:moveTo>
                  <a:lnTo>
                    <a:pt x="1423077" y="15999"/>
                  </a:lnTo>
                  <a:lnTo>
                    <a:pt x="2096260" y="1352628"/>
                  </a:lnTo>
                  <a:lnTo>
                    <a:pt x="798363" y="1517922"/>
                  </a:lnTo>
                  <a:lnTo>
                    <a:pt x="1740007" y="1517922"/>
                  </a:lnTo>
                  <a:lnTo>
                    <a:pt x="2278223" y="1449317"/>
                  </a:lnTo>
                  <a:lnTo>
                    <a:pt x="1548120" y="0"/>
                  </a:lnTo>
                  <a:close/>
                </a:path>
              </a:pathLst>
            </a:custGeom>
            <a:solidFill>
              <a:srgbClr val="BCE58C"/>
            </a:solidFill>
          </p:spPr>
          <p:txBody>
            <a:bodyPr wrap="square" lIns="0" tIns="0" rIns="0" bIns="0" rtlCol="0"/>
            <a:lstStyle/>
            <a:p>
              <a:endParaRPr/>
            </a:p>
          </p:txBody>
        </p:sp>
        <p:sp>
          <p:nvSpPr>
            <p:cNvPr id="61" name="object 58">
              <a:extLst>
                <a:ext uri="{FF2B5EF4-FFF2-40B4-BE49-F238E27FC236}">
                  <a16:creationId xmlns:a16="http://schemas.microsoft.com/office/drawing/2014/main" id="{C3D8E8B6-5ED0-DCFE-F353-0BB2B28E8042}"/>
                </a:ext>
              </a:extLst>
            </p:cNvPr>
            <p:cNvSpPr/>
            <p:nvPr/>
          </p:nvSpPr>
          <p:spPr>
            <a:xfrm>
              <a:off x="8430497" y="7082195"/>
              <a:ext cx="890269" cy="1750060"/>
            </a:xfrm>
            <a:custGeom>
              <a:avLst/>
              <a:gdLst/>
              <a:ahLst/>
              <a:cxnLst/>
              <a:rect l="l" t="t" r="r" b="b"/>
              <a:pathLst>
                <a:path w="890270" h="1750059">
                  <a:moveTo>
                    <a:pt x="159879" y="0"/>
                  </a:moveTo>
                  <a:lnTo>
                    <a:pt x="0" y="300692"/>
                  </a:lnTo>
                  <a:lnTo>
                    <a:pt x="730113" y="1749999"/>
                  </a:lnTo>
                  <a:lnTo>
                    <a:pt x="889993" y="1449306"/>
                  </a:lnTo>
                  <a:lnTo>
                    <a:pt x="159879" y="0"/>
                  </a:lnTo>
                  <a:close/>
                </a:path>
              </a:pathLst>
            </a:custGeom>
            <a:solidFill>
              <a:srgbClr val="448E3D"/>
            </a:solidFill>
          </p:spPr>
          <p:txBody>
            <a:bodyPr wrap="square" lIns="0" tIns="0" rIns="0" bIns="0" rtlCol="0"/>
            <a:lstStyle/>
            <a:p>
              <a:endParaRPr/>
            </a:p>
          </p:txBody>
        </p:sp>
        <p:sp>
          <p:nvSpPr>
            <p:cNvPr id="62" name="object 59">
              <a:extLst>
                <a:ext uri="{FF2B5EF4-FFF2-40B4-BE49-F238E27FC236}">
                  <a16:creationId xmlns:a16="http://schemas.microsoft.com/office/drawing/2014/main" id="{DFFE3CA1-60D5-8B1A-D480-53126062D894}"/>
                </a:ext>
              </a:extLst>
            </p:cNvPr>
            <p:cNvSpPr/>
            <p:nvPr/>
          </p:nvSpPr>
          <p:spPr>
            <a:xfrm>
              <a:off x="8231128" y="6686404"/>
              <a:ext cx="193040" cy="365760"/>
            </a:xfrm>
            <a:custGeom>
              <a:avLst/>
              <a:gdLst/>
              <a:ahLst/>
              <a:cxnLst/>
              <a:rect l="l" t="t" r="r" b="b"/>
              <a:pathLst>
                <a:path w="193040" h="365759">
                  <a:moveTo>
                    <a:pt x="159879" y="0"/>
                  </a:moveTo>
                  <a:lnTo>
                    <a:pt x="0" y="300692"/>
                  </a:lnTo>
                  <a:lnTo>
                    <a:pt x="32533" y="365266"/>
                  </a:lnTo>
                  <a:lnTo>
                    <a:pt x="192412" y="64573"/>
                  </a:lnTo>
                  <a:lnTo>
                    <a:pt x="159879" y="0"/>
                  </a:lnTo>
                  <a:close/>
                </a:path>
              </a:pathLst>
            </a:custGeom>
            <a:solidFill>
              <a:srgbClr val="E8DD6D"/>
            </a:solidFill>
          </p:spPr>
          <p:txBody>
            <a:bodyPr wrap="square" lIns="0" tIns="0" rIns="0" bIns="0" rtlCol="0"/>
            <a:lstStyle/>
            <a:p>
              <a:endParaRPr/>
            </a:p>
          </p:txBody>
        </p:sp>
      </p:grpSp>
      <p:sp>
        <p:nvSpPr>
          <p:cNvPr id="63" name="Rounded Rectangle 62">
            <a:extLst>
              <a:ext uri="{FF2B5EF4-FFF2-40B4-BE49-F238E27FC236}">
                <a16:creationId xmlns:a16="http://schemas.microsoft.com/office/drawing/2014/main" id="{92C77874-1100-DA9D-2EEF-634D702BE6A8}"/>
              </a:ext>
            </a:extLst>
          </p:cNvPr>
          <p:cNvSpPr/>
          <p:nvPr/>
        </p:nvSpPr>
        <p:spPr>
          <a:xfrm>
            <a:off x="626073" y="2159610"/>
            <a:ext cx="5840854" cy="2297051"/>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tx1"/>
                </a:solidFill>
                <a:latin typeface="Montserrat Black" pitchFamily="2" charset="77"/>
              </a:rPr>
              <a:t>Overnight Gain: $7,850</a:t>
            </a:r>
          </a:p>
        </p:txBody>
      </p:sp>
      <p:sp>
        <p:nvSpPr>
          <p:cNvPr id="3" name="Title 1">
            <a:extLst>
              <a:ext uri="{FF2B5EF4-FFF2-40B4-BE49-F238E27FC236}">
                <a16:creationId xmlns:a16="http://schemas.microsoft.com/office/drawing/2014/main" id="{A5563F80-8909-B62A-9A82-F10137DE23DB}"/>
              </a:ext>
            </a:extLst>
          </p:cNvPr>
          <p:cNvSpPr txBox="1">
            <a:spLocks/>
          </p:cNvSpPr>
          <p:nvPr/>
        </p:nvSpPr>
        <p:spPr>
          <a:xfrm>
            <a:off x="626073" y="340242"/>
            <a:ext cx="11249551" cy="13236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tx1">
                    <a:lumMod val="85000"/>
                    <a:lumOff val="15000"/>
                  </a:schemeClr>
                </a:solidFill>
                <a:latin typeface="Montserrat ExtraBold" pitchFamily="2" charset="77"/>
                <a:cs typeface="Rubik" pitchFamily="2" charset="-79"/>
              </a:rPr>
              <a:t>A $5,000 Trade Explodes into $12,000… Within 24 Hours!</a:t>
            </a:r>
            <a:endParaRPr lang="en-US" b="1" dirty="0">
              <a:solidFill>
                <a:schemeClr val="tx1">
                  <a:lumMod val="85000"/>
                  <a:lumOff val="15000"/>
                </a:schemeClr>
              </a:solidFill>
              <a:latin typeface="Montserrat ExtraBold" pitchFamily="2" charset="77"/>
            </a:endParaRPr>
          </a:p>
        </p:txBody>
      </p:sp>
    </p:spTree>
    <p:extLst>
      <p:ext uri="{BB962C8B-B14F-4D97-AF65-F5344CB8AC3E}">
        <p14:creationId xmlns:p14="http://schemas.microsoft.com/office/powerpoint/2010/main" val="900668368"/>
      </p:ext>
    </p:extLst>
  </p:cSld>
  <p:clrMapOvr>
    <a:masterClrMapping/>
  </p:clrMapOvr>
  <p:extLst>
    <p:ext uri="{6950BFC3-D8DA-4A85-94F7-54DA5524770B}">
      <p188:commentRel xmlns:p188="http://schemas.microsoft.com/office/powerpoint/2018/8/main" r:id="rId2"/>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Dark Ticker Strategy Recap</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69363"/>
            <a:ext cx="10939852" cy="4093430"/>
          </a:xfrm>
        </p:spPr>
        <p:txBody>
          <a:bodyPr lIns="91440" tIns="91440" rIns="91440" bIns="91440">
            <a:normAutofit/>
          </a:bodyPr>
          <a:lstStyle/>
          <a:p>
            <a:pPr marL="514350" indent="-514350" algn="l">
              <a:lnSpc>
                <a:spcPct val="100000"/>
              </a:lnSpc>
              <a:spcBef>
                <a:spcPts val="2800"/>
              </a:spcBef>
              <a:buClr>
                <a:schemeClr val="tx1">
                  <a:lumMod val="85000"/>
                  <a:lumOff val="15000"/>
                </a:schemeClr>
              </a:buClr>
              <a:buFont typeface="+mj-lt"/>
              <a:buAutoNum type="arabicPeriod"/>
            </a:pPr>
            <a:r>
              <a:rPr lang="en-US" dirty="0">
                <a:latin typeface="Montserrat Medium" pitchFamily="2" charset="77"/>
                <a:cs typeface="Rubik" pitchFamily="2" charset="-79"/>
              </a:rPr>
              <a:t>We wait for days when the market falls by AT LEAST 1%... Because that’s when we know the data is on our side </a:t>
            </a:r>
            <a:endParaRPr lang="en-US" b="1" dirty="0">
              <a:latin typeface="Montserrat Medium" pitchFamily="2" charset="77"/>
              <a:cs typeface="Rubik" pitchFamily="2" charset="-79"/>
            </a:endParaRPr>
          </a:p>
          <a:p>
            <a:pPr marL="514350" indent="-514350" algn="l">
              <a:lnSpc>
                <a:spcPct val="100000"/>
              </a:lnSpc>
              <a:spcBef>
                <a:spcPts val="2800"/>
              </a:spcBef>
              <a:buClr>
                <a:schemeClr val="tx1">
                  <a:lumMod val="85000"/>
                  <a:lumOff val="15000"/>
                </a:schemeClr>
              </a:buClr>
              <a:buFont typeface="+mj-lt"/>
              <a:buAutoNum type="arabicPeriod"/>
            </a:pPr>
            <a:r>
              <a:rPr lang="en-US" dirty="0">
                <a:latin typeface="Montserrat Medium" pitchFamily="2" charset="77"/>
                <a:cs typeface="Rubik" pitchFamily="2" charset="-79"/>
              </a:rPr>
              <a:t>We trade the Dark Ticker between </a:t>
            </a:r>
            <a:r>
              <a:rPr lang="en-US" b="1" dirty="0">
                <a:latin typeface="Montserrat ExtraBold" pitchFamily="2" charset="77"/>
                <a:cs typeface="Rubik" pitchFamily="2" charset="-79"/>
              </a:rPr>
              <a:t>4 and 4:15 p.m.</a:t>
            </a:r>
          </a:p>
          <a:p>
            <a:pPr marL="514350" indent="-514350" algn="l">
              <a:lnSpc>
                <a:spcPct val="100000"/>
              </a:lnSpc>
              <a:spcBef>
                <a:spcPts val="2800"/>
              </a:spcBef>
              <a:buClr>
                <a:schemeClr val="tx1">
                  <a:lumMod val="85000"/>
                  <a:lumOff val="15000"/>
                </a:schemeClr>
              </a:buClr>
              <a:buFont typeface="+mj-lt"/>
              <a:buAutoNum type="arabicPeriod"/>
            </a:pPr>
            <a:r>
              <a:rPr lang="en-US" dirty="0">
                <a:latin typeface="Montserrat Medium" pitchFamily="2" charset="77"/>
                <a:cs typeface="Rubik" pitchFamily="2" charset="-79"/>
              </a:rPr>
              <a:t>We close out the trade the next day… </a:t>
            </a:r>
            <a:br>
              <a:rPr lang="en-US" dirty="0">
                <a:latin typeface="Montserrat Medium" pitchFamily="2" charset="77"/>
                <a:cs typeface="Rubik" pitchFamily="2" charset="-79"/>
              </a:rPr>
            </a:br>
            <a:r>
              <a:rPr lang="en-US" dirty="0">
                <a:latin typeface="Montserrat Medium" pitchFamily="2" charset="77"/>
                <a:cs typeface="Rubik" pitchFamily="2" charset="-79"/>
              </a:rPr>
              <a:t>targeting a win of </a:t>
            </a:r>
            <a:r>
              <a:rPr lang="en-US" b="1" dirty="0">
                <a:latin typeface="Montserrat ExtraBold" pitchFamily="2" charset="77"/>
                <a:cs typeface="Rubik" pitchFamily="2" charset="-79"/>
              </a:rPr>
              <a:t>100% or more</a:t>
            </a:r>
            <a:r>
              <a:rPr lang="en-US" dirty="0">
                <a:latin typeface="Montserrat Medium" pitchFamily="2" charset="77"/>
                <a:cs typeface="Rubik" pitchFamily="2" charset="-79"/>
              </a:rPr>
              <a:t>. </a:t>
            </a:r>
            <a:endParaRPr lang="en-US" b="1" dirty="0">
              <a:latin typeface="Montserrat ExtraBold" pitchFamily="2" charset="77"/>
              <a:cs typeface="Rubik" pitchFamily="2" charset="-79"/>
            </a:endParaRPr>
          </a:p>
          <a:p>
            <a:pPr marL="0" indent="0">
              <a:buNone/>
            </a:pPr>
            <a:r>
              <a:rPr lang="en-US" dirty="0"/>
              <a:t>I’ve found there is no singular strategy that makes you more money in less time than what we’ve shown you today </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1422076251"/>
      </p:ext>
    </p:extLst>
  </p:cSld>
  <p:clrMapOvr>
    <a:masterClrMapping/>
  </p:clrMapOvr>
  <p:extLst>
    <p:ext uri="{6950BFC3-D8DA-4A85-94F7-54DA5524770B}">
      <p188:commentRel xmlns:p188="http://schemas.microsoft.com/office/powerpoint/2018/8/main" r:id="rId2"/>
    </p:ext>
  </p:extLs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E227179-C6FF-FCE4-6035-81B69615F687}"/>
              </a:ext>
            </a:extLst>
          </p:cNvPr>
          <p:cNvSpPr txBox="1">
            <a:spLocks/>
          </p:cNvSpPr>
          <p:nvPr/>
        </p:nvSpPr>
        <p:spPr>
          <a:xfrm>
            <a:off x="626071" y="1697987"/>
            <a:ext cx="10782661" cy="2881423"/>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600"/>
              </a:spcBef>
              <a:buFont typeface="Arial" panose="020B0604020202020204" pitchFamily="34" charset="0"/>
              <a:buNone/>
            </a:pPr>
            <a:r>
              <a:rPr lang="en-US" sz="5400" dirty="0">
                <a:latin typeface="Montserrat ExtraBold" pitchFamily="2" charset="77"/>
              </a:rPr>
              <a:t>Bad Market Days Now </a:t>
            </a:r>
            <a:br>
              <a:rPr lang="en-US" sz="5400" dirty="0">
                <a:latin typeface="Montserrat ExtraBold" pitchFamily="2" charset="77"/>
              </a:rPr>
            </a:br>
            <a:r>
              <a:rPr lang="en-US" sz="5400" dirty="0">
                <a:latin typeface="Montserrat ExtraBold" pitchFamily="2" charset="77"/>
              </a:rPr>
              <a:t>Turn Into Massive Overnight Profit Opportunities!</a:t>
            </a:r>
          </a:p>
          <a:p>
            <a:pPr marL="0" indent="0" algn="ctr">
              <a:lnSpc>
                <a:spcPct val="100000"/>
              </a:lnSpc>
              <a:spcBef>
                <a:spcPts val="1600"/>
              </a:spcBef>
              <a:buFont typeface="Arial" panose="020B0604020202020204" pitchFamily="34" charset="0"/>
              <a:buNone/>
            </a:pPr>
            <a:endParaRPr lang="en-US" sz="5400" dirty="0">
              <a:latin typeface="Montserrat ExtraBold" pitchFamily="2" charset="77"/>
            </a:endParaRPr>
          </a:p>
        </p:txBody>
      </p:sp>
      <p:sp>
        <p:nvSpPr>
          <p:cNvPr id="5" name="Rectangle 4">
            <a:extLst>
              <a:ext uri="{FF2B5EF4-FFF2-40B4-BE49-F238E27FC236}">
                <a16:creationId xmlns:a16="http://schemas.microsoft.com/office/drawing/2014/main" id="{721BDC8E-EB7F-0439-FF0A-627C2049B506}"/>
              </a:ext>
            </a:extLst>
          </p:cNvPr>
          <p:cNvSpPr/>
          <p:nvPr/>
        </p:nvSpPr>
        <p:spPr>
          <a:xfrm>
            <a:off x="0" y="-1"/>
            <a:ext cx="12192000" cy="9144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2">
            <a:extLst>
              <a:ext uri="{FF2B5EF4-FFF2-40B4-BE49-F238E27FC236}">
                <a16:creationId xmlns:a16="http://schemas.microsoft.com/office/drawing/2014/main" id="{3ACF7DA7-7EF5-152A-3744-0D356107375A}"/>
              </a:ext>
            </a:extLst>
          </p:cNvPr>
          <p:cNvSpPr txBox="1">
            <a:spLocks/>
          </p:cNvSpPr>
          <p:nvPr/>
        </p:nvSpPr>
        <p:spPr>
          <a:xfrm>
            <a:off x="626072" y="176617"/>
            <a:ext cx="10782661" cy="510363"/>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b="1" dirty="0">
                <a:solidFill>
                  <a:schemeClr val="bg1"/>
                </a:solidFill>
                <a:latin typeface="Montserrat ExtraBold" pitchFamily="2" charset="77"/>
              </a:rPr>
              <a:t>For the First Time in Your Investing Life…</a:t>
            </a:r>
          </a:p>
        </p:txBody>
      </p:sp>
      <p:sp>
        <p:nvSpPr>
          <p:cNvPr id="2" name="TextBox 1">
            <a:extLst>
              <a:ext uri="{FF2B5EF4-FFF2-40B4-BE49-F238E27FC236}">
                <a16:creationId xmlns:a16="http://schemas.microsoft.com/office/drawing/2014/main" id="{976C37E2-BB58-1338-CBEB-DDD6E6D43227}"/>
              </a:ext>
            </a:extLst>
          </p:cNvPr>
          <p:cNvSpPr txBox="1"/>
          <p:nvPr/>
        </p:nvSpPr>
        <p:spPr>
          <a:xfrm>
            <a:off x="1066800" y="4579410"/>
            <a:ext cx="9048750" cy="1569660"/>
          </a:xfrm>
          <a:prstGeom prst="rect">
            <a:avLst/>
          </a:prstGeom>
          <a:noFill/>
        </p:spPr>
        <p:txBody>
          <a:bodyPr wrap="square">
            <a:spAutoFit/>
          </a:bodyPr>
          <a:lstStyle/>
          <a:p>
            <a:pPr algn="ctr">
              <a:lnSpc>
                <a:spcPct val="100000"/>
              </a:lnSpc>
              <a:spcBef>
                <a:spcPts val="2800"/>
              </a:spcBef>
              <a:buClr>
                <a:schemeClr val="tx1">
                  <a:lumMod val="85000"/>
                  <a:lumOff val="15000"/>
                </a:schemeClr>
              </a:buClr>
            </a:pPr>
            <a:r>
              <a:rPr lang="en-US" sz="3200" b="1" dirty="0">
                <a:latin typeface="Montserrat" pitchFamily="2" charset="77"/>
                <a:cs typeface="Arial" panose="020B0604020202020204" pitchFamily="34" charset="0"/>
              </a:rPr>
              <a:t>“It makes me wish the market would drop 1% every single day… I would make so much money!” -- Joey</a:t>
            </a:r>
          </a:p>
        </p:txBody>
      </p:sp>
    </p:spTree>
    <p:extLst>
      <p:ext uri="{BB962C8B-B14F-4D97-AF65-F5344CB8AC3E}">
        <p14:creationId xmlns:p14="http://schemas.microsoft.com/office/powerpoint/2010/main" val="3085835208"/>
      </p:ext>
    </p:extLst>
  </p:cSld>
  <p:clrMapOvr>
    <a:masterClrMapping/>
  </p:clrMapOvr>
  <p:extLst>
    <p:ext uri="{6950BFC3-D8DA-4A85-94F7-54DA5524770B}">
      <p188:commentRel xmlns:p188="http://schemas.microsoft.com/office/powerpoint/2018/8/main" r:id="rId2"/>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E227179-C6FF-FCE4-6035-81B69615F687}"/>
              </a:ext>
            </a:extLst>
          </p:cNvPr>
          <p:cNvSpPr txBox="1">
            <a:spLocks/>
          </p:cNvSpPr>
          <p:nvPr/>
        </p:nvSpPr>
        <p:spPr>
          <a:xfrm>
            <a:off x="626071" y="1697987"/>
            <a:ext cx="10782661" cy="2881423"/>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600"/>
              </a:spcBef>
              <a:buFont typeface="Arial" panose="020B0604020202020204" pitchFamily="34" charset="0"/>
              <a:buNone/>
            </a:pPr>
            <a:r>
              <a:rPr lang="en-US" sz="5400" dirty="0">
                <a:latin typeface="Montserrat ExtraBold" pitchFamily="2" charset="77"/>
              </a:rPr>
              <a:t>Imagine cheering the next time the market goes down!</a:t>
            </a:r>
          </a:p>
          <a:p>
            <a:pPr marL="0" indent="0" algn="ctr">
              <a:lnSpc>
                <a:spcPct val="100000"/>
              </a:lnSpc>
              <a:spcBef>
                <a:spcPts val="1600"/>
              </a:spcBef>
              <a:buFont typeface="Arial" panose="020B0604020202020204" pitchFamily="34" charset="0"/>
              <a:buNone/>
            </a:pPr>
            <a:r>
              <a:rPr lang="en-US" sz="5400" dirty="0">
                <a:latin typeface="Montserrat ExtraBold" pitchFamily="2" charset="77"/>
              </a:rPr>
              <a:t>Zero day options</a:t>
            </a:r>
          </a:p>
          <a:p>
            <a:pPr marL="0" indent="0" algn="ctr">
              <a:lnSpc>
                <a:spcPct val="100000"/>
              </a:lnSpc>
              <a:spcBef>
                <a:spcPts val="1600"/>
              </a:spcBef>
              <a:buFont typeface="Arial" panose="020B0604020202020204" pitchFamily="34" charset="0"/>
              <a:buNone/>
            </a:pPr>
            <a:r>
              <a:rPr lang="en-US" sz="5400" dirty="0">
                <a:latin typeface="Montserrat ExtraBold" pitchFamily="2" charset="77"/>
              </a:rPr>
              <a:t>4:15 after hours window</a:t>
            </a:r>
          </a:p>
          <a:p>
            <a:pPr marL="0" indent="0" algn="ctr">
              <a:lnSpc>
                <a:spcPct val="100000"/>
              </a:lnSpc>
              <a:spcBef>
                <a:spcPts val="1600"/>
              </a:spcBef>
              <a:buFont typeface="Arial" panose="020B0604020202020204" pitchFamily="34" charset="0"/>
              <a:buNone/>
            </a:pPr>
            <a:r>
              <a:rPr lang="en-US" sz="5400" dirty="0">
                <a:latin typeface="Montserrat ExtraBold" pitchFamily="2" charset="77"/>
              </a:rPr>
              <a:t>Dark ticker data   </a:t>
            </a:r>
          </a:p>
        </p:txBody>
      </p:sp>
      <p:sp>
        <p:nvSpPr>
          <p:cNvPr id="5" name="Rectangle 4">
            <a:extLst>
              <a:ext uri="{FF2B5EF4-FFF2-40B4-BE49-F238E27FC236}">
                <a16:creationId xmlns:a16="http://schemas.microsoft.com/office/drawing/2014/main" id="{721BDC8E-EB7F-0439-FF0A-627C2049B506}"/>
              </a:ext>
            </a:extLst>
          </p:cNvPr>
          <p:cNvSpPr/>
          <p:nvPr/>
        </p:nvSpPr>
        <p:spPr>
          <a:xfrm>
            <a:off x="0" y="-1"/>
            <a:ext cx="12192000" cy="9144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2">
            <a:extLst>
              <a:ext uri="{FF2B5EF4-FFF2-40B4-BE49-F238E27FC236}">
                <a16:creationId xmlns:a16="http://schemas.microsoft.com/office/drawing/2014/main" id="{3ACF7DA7-7EF5-152A-3744-0D356107375A}"/>
              </a:ext>
            </a:extLst>
          </p:cNvPr>
          <p:cNvSpPr txBox="1">
            <a:spLocks/>
          </p:cNvSpPr>
          <p:nvPr/>
        </p:nvSpPr>
        <p:spPr>
          <a:xfrm>
            <a:off x="626072" y="176617"/>
            <a:ext cx="10782661" cy="510363"/>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sz="3200" b="1" dirty="0">
              <a:solidFill>
                <a:schemeClr val="bg1"/>
              </a:solidFill>
              <a:latin typeface="Montserrat ExtraBold" pitchFamily="2" charset="77"/>
            </a:endParaRPr>
          </a:p>
        </p:txBody>
      </p:sp>
    </p:spTree>
    <p:extLst>
      <p:ext uri="{BB962C8B-B14F-4D97-AF65-F5344CB8AC3E}">
        <p14:creationId xmlns:p14="http://schemas.microsoft.com/office/powerpoint/2010/main" val="22948531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Let’s See Our </a:t>
            </a:r>
            <a:r>
              <a:rPr lang="en-US" b="1" dirty="0">
                <a:solidFill>
                  <a:schemeClr val="tx1">
                    <a:lumMod val="85000"/>
                    <a:lumOff val="15000"/>
                  </a:schemeClr>
                </a:solidFill>
                <a:latin typeface="Montserrat ExtraBold" pitchFamily="2" charset="77"/>
                <a:cs typeface="Rubik" pitchFamily="2" charset="-79"/>
              </a:rPr>
              <a:t>Total</a:t>
            </a:r>
            <a:r>
              <a:rPr lang="en-US" sz="4400" b="1" dirty="0">
                <a:solidFill>
                  <a:schemeClr val="tx1">
                    <a:lumMod val="85000"/>
                    <a:lumOff val="15000"/>
                  </a:schemeClr>
                </a:solidFill>
                <a:latin typeface="Montserrat ExtraBold" pitchFamily="2" charset="77"/>
                <a:cs typeface="Rubik" pitchFamily="2" charset="-79"/>
              </a:rPr>
              <a:t> Results</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16201"/>
            <a:ext cx="9092360" cy="3157818"/>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Since going live…</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Let’s go through all our trades since November</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And track profits starting with just $5,000…</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3094257370"/>
      </p:ext>
    </p:extLst>
  </p:cSld>
  <p:clrMapOvr>
    <a:masterClrMapping/>
  </p:clrMapOvr>
  <p:extLst>
    <p:ext uri="{6950BFC3-D8DA-4A85-94F7-54DA5524770B}">
      <p188:commentRel xmlns:p188="http://schemas.microsoft.com/office/powerpoint/2018/8/main" r:id="rId2"/>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First Trade On </a:t>
            </a:r>
            <a:r>
              <a:rPr lang="en-US" b="1" dirty="0">
                <a:solidFill>
                  <a:schemeClr val="tx1">
                    <a:lumMod val="85000"/>
                    <a:lumOff val="15000"/>
                  </a:schemeClr>
                </a:solidFill>
                <a:latin typeface="Montserrat ExtraBold" pitchFamily="2" charset="77"/>
                <a:cs typeface="Rubik" pitchFamily="2" charset="-79"/>
              </a:rPr>
              <a:t>November 16th</a:t>
            </a:r>
            <a:r>
              <a:rPr lang="en-US" sz="4400" b="1" dirty="0">
                <a:solidFill>
                  <a:schemeClr val="tx1">
                    <a:lumMod val="85000"/>
                    <a:lumOff val="15000"/>
                  </a:schemeClr>
                </a:solidFill>
                <a:latin typeface="Montserrat ExtraBold" pitchFamily="2" charset="77"/>
                <a:cs typeface="Rubik" pitchFamily="2" charset="-79"/>
              </a:rPr>
              <a:t>…</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509823"/>
            <a:ext cx="9655067" cy="3338624"/>
          </a:xfrm>
        </p:spPr>
        <p:txBody>
          <a:bodyPr lIns="91440" tIns="91440" rIns="91440" bIns="91440">
            <a:normAutofit lnSpcReduction="10000"/>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The market dropped 1%...</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So... that’s the signal.</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Sure enough… the next day, we closed out a nice </a:t>
            </a:r>
            <a:br>
              <a:rPr lang="en-US" dirty="0">
                <a:latin typeface="Montserrat Medium" pitchFamily="2" charset="77"/>
                <a:cs typeface="Rubik" pitchFamily="2" charset="-79"/>
              </a:rPr>
            </a:br>
            <a:r>
              <a:rPr lang="en-US" dirty="0">
                <a:latin typeface="Montserrat Medium" pitchFamily="2" charset="77"/>
                <a:cs typeface="Rubik" pitchFamily="2" charset="-79"/>
              </a:rPr>
              <a:t>88% winner!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Good for a $4,400 payout! </a:t>
            </a: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2" name="Rounded Rectangle 1">
            <a:extLst>
              <a:ext uri="{FF2B5EF4-FFF2-40B4-BE49-F238E27FC236}">
                <a16:creationId xmlns:a16="http://schemas.microsoft.com/office/drawing/2014/main" id="{1E84BA8F-67A1-B004-E310-749526DB6D8F}"/>
              </a:ext>
            </a:extLst>
          </p:cNvPr>
          <p:cNvSpPr/>
          <p:nvPr/>
        </p:nvSpPr>
        <p:spPr>
          <a:xfrm>
            <a:off x="626071" y="4848447"/>
            <a:ext cx="8403629" cy="858574"/>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ontserrat Black" pitchFamily="2" charset="77"/>
              </a:rPr>
              <a:t>Portfolio: $9,400</a:t>
            </a:r>
          </a:p>
        </p:txBody>
      </p:sp>
    </p:spTree>
    <p:extLst>
      <p:ext uri="{BB962C8B-B14F-4D97-AF65-F5344CB8AC3E}">
        <p14:creationId xmlns:p14="http://schemas.microsoft.com/office/powerpoint/2010/main" val="907572947"/>
      </p:ext>
    </p:extLst>
  </p:cSld>
  <p:clrMapOvr>
    <a:masterClrMapping/>
  </p:clrMapOvr>
  <p:extLst>
    <p:ext uri="{6950BFC3-D8DA-4A85-94F7-54DA5524770B}">
      <p188:commentRel xmlns:p188="http://schemas.microsoft.com/office/powerpoint/2018/8/main" r:id="rId2"/>
    </p:ext>
  </p:extLs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Next Trade On </a:t>
            </a:r>
            <a:r>
              <a:rPr lang="en-US" b="1" dirty="0">
                <a:solidFill>
                  <a:schemeClr val="tx1">
                    <a:lumMod val="85000"/>
                    <a:lumOff val="15000"/>
                  </a:schemeClr>
                </a:solidFill>
                <a:latin typeface="Montserrat ExtraBold" pitchFamily="2" charset="77"/>
                <a:cs typeface="Rubik" pitchFamily="2" charset="-79"/>
              </a:rPr>
              <a:t>December 5th</a:t>
            </a:r>
            <a:r>
              <a:rPr lang="en-US" sz="4400" b="1" dirty="0">
                <a:solidFill>
                  <a:schemeClr val="tx1">
                    <a:lumMod val="85000"/>
                    <a:lumOff val="15000"/>
                  </a:schemeClr>
                </a:solidFill>
                <a:latin typeface="Montserrat ExtraBold" pitchFamily="2" charset="77"/>
                <a:cs typeface="Rubik" pitchFamily="2" charset="-79"/>
              </a:rPr>
              <a:t>…</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616201"/>
            <a:ext cx="8709314" cy="2615557"/>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The market was down 1%...</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And this time… a Dark Ticker trade made </a:t>
            </a:r>
            <a:r>
              <a:rPr lang="en-US" b="1" dirty="0">
                <a:latin typeface="Montserrat ExtraBold" pitchFamily="2" charset="77"/>
                <a:cs typeface="Rubik" pitchFamily="2" charset="-79"/>
              </a:rPr>
              <a:t>109% the very next day</a:t>
            </a:r>
            <a:r>
              <a:rPr lang="en-US" b="1" dirty="0">
                <a:latin typeface="Montserrat Medium" pitchFamily="2" charset="77"/>
                <a:cs typeface="Rubik" pitchFamily="2" charset="-79"/>
              </a:rPr>
              <a:t>… </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Good for another $5,400 in the bank! </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2" name="Rounded Rectangle 1">
            <a:extLst>
              <a:ext uri="{FF2B5EF4-FFF2-40B4-BE49-F238E27FC236}">
                <a16:creationId xmlns:a16="http://schemas.microsoft.com/office/drawing/2014/main" id="{1E84BA8F-67A1-B004-E310-749526DB6D8F}"/>
              </a:ext>
            </a:extLst>
          </p:cNvPr>
          <p:cNvSpPr/>
          <p:nvPr/>
        </p:nvSpPr>
        <p:spPr>
          <a:xfrm>
            <a:off x="830642" y="4383225"/>
            <a:ext cx="8709314" cy="858574"/>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ontserrat Black" pitchFamily="2" charset="77"/>
              </a:rPr>
              <a:t>Portfolio: $14,870</a:t>
            </a:r>
          </a:p>
        </p:txBody>
      </p:sp>
    </p:spTree>
    <p:extLst>
      <p:ext uri="{BB962C8B-B14F-4D97-AF65-F5344CB8AC3E}">
        <p14:creationId xmlns:p14="http://schemas.microsoft.com/office/powerpoint/2010/main" val="580598408"/>
      </p:ext>
    </p:extLst>
  </p:cSld>
  <p:clrMapOvr>
    <a:masterClrMapping/>
  </p:clrMapOvr>
  <p:extLst>
    <p:ext uri="{6950BFC3-D8DA-4A85-94F7-54DA5524770B}">
      <p188:commentRel xmlns:p188="http://schemas.microsoft.com/office/powerpoint/2018/8/main" r:id="rId2"/>
    </p:ext>
  </p:extLs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December 20th… Two Doubles!</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16201"/>
            <a:ext cx="10939851" cy="3117896"/>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We had two different indexes show the signal…</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Each was an overnight double…</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105% and a shocking 157% winner!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Worth a total of </a:t>
            </a:r>
            <a:r>
              <a:rPr lang="en-US" b="1" dirty="0">
                <a:latin typeface="Montserrat ExtraBold" pitchFamily="2" charset="77"/>
                <a:cs typeface="Rubik" pitchFamily="2" charset="-79"/>
              </a:rPr>
              <a:t>$13,000 in extra income</a:t>
            </a:r>
            <a:r>
              <a:rPr lang="en-US" dirty="0">
                <a:latin typeface="Montserrat Medium" pitchFamily="2" charset="77"/>
                <a:cs typeface="Rubik" pitchFamily="2" charset="-79"/>
              </a:rPr>
              <a:t>!</a:t>
            </a:r>
            <a:endParaRPr lang="en-US" dirty="0">
              <a:latin typeface="Montserrat ExtraBold" pitchFamily="2" charset="77"/>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2" name="Rounded Rectangle 1">
            <a:extLst>
              <a:ext uri="{FF2B5EF4-FFF2-40B4-BE49-F238E27FC236}">
                <a16:creationId xmlns:a16="http://schemas.microsoft.com/office/drawing/2014/main" id="{1E84BA8F-67A1-B004-E310-749526DB6D8F}"/>
              </a:ext>
            </a:extLst>
          </p:cNvPr>
          <p:cNvSpPr/>
          <p:nvPr/>
        </p:nvSpPr>
        <p:spPr>
          <a:xfrm>
            <a:off x="626070" y="4812512"/>
            <a:ext cx="8727480" cy="858574"/>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ontserrat Black" pitchFamily="2" charset="77"/>
              </a:rPr>
              <a:t>Portfolio: $27,800</a:t>
            </a:r>
          </a:p>
        </p:txBody>
      </p:sp>
    </p:spTree>
    <p:extLst>
      <p:ext uri="{BB962C8B-B14F-4D97-AF65-F5344CB8AC3E}">
        <p14:creationId xmlns:p14="http://schemas.microsoft.com/office/powerpoint/2010/main" val="72417016"/>
      </p:ext>
    </p:extLst>
  </p:cSld>
  <p:clrMapOvr>
    <a:masterClrMapping/>
  </p:clrMapOvr>
  <p:extLst>
    <p:ext uri="{6950BFC3-D8DA-4A85-94F7-54DA5524770B}">
      <p188:commentRel xmlns:p188="http://schemas.microsoft.com/office/powerpoint/2018/8/main" r:id="rId2"/>
    </p:ext>
  </p:extLs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January… Trust the Process</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514601"/>
            <a:ext cx="10939851" cy="3317405"/>
          </a:xfrm>
        </p:spPr>
        <p:txBody>
          <a:bodyPr lIns="91440" tIns="91440" rIns="91440" bIns="91440">
            <a:normAutofit/>
          </a:bodyPr>
          <a:lstStyle/>
          <a:p>
            <a:pPr>
              <a:lnSpc>
                <a:spcPct val="100000"/>
              </a:lnSpc>
              <a:spcBef>
                <a:spcPts val="2400"/>
              </a:spcBef>
            </a:pPr>
            <a:r>
              <a:rPr lang="en-US" dirty="0">
                <a:latin typeface="Montserrat Medium" pitchFamily="2" charset="77"/>
              </a:rPr>
              <a:t>Up until January… we had </a:t>
            </a:r>
            <a:r>
              <a:rPr lang="en-US" b="1" dirty="0">
                <a:latin typeface="Montserrat ExtraBold" pitchFamily="2" charset="77"/>
              </a:rPr>
              <a:t>a 100% win rate </a:t>
            </a:r>
            <a:r>
              <a:rPr lang="en-US" dirty="0">
                <a:latin typeface="Montserrat" panose="00000500000000000000" pitchFamily="2" charset="0"/>
              </a:rPr>
              <a:t>so we were able to take profits to invest the same starting $5k into our next trades</a:t>
            </a:r>
          </a:p>
          <a:p>
            <a:pPr>
              <a:lnSpc>
                <a:spcPct val="100000"/>
              </a:lnSpc>
              <a:spcBef>
                <a:spcPts val="2400"/>
              </a:spcBef>
            </a:pPr>
            <a:r>
              <a:rPr lang="en-US" dirty="0">
                <a:latin typeface="Montserrat Medium" pitchFamily="2" charset="77"/>
              </a:rPr>
              <a:t>But January </a:t>
            </a:r>
          </a:p>
          <a:p>
            <a:pPr>
              <a:lnSpc>
                <a:spcPct val="100000"/>
              </a:lnSpc>
              <a:spcBef>
                <a:spcPts val="2400"/>
              </a:spcBef>
            </a:pPr>
            <a:r>
              <a:rPr lang="en-US" dirty="0">
                <a:latin typeface="Montserrat Medium" pitchFamily="2" charset="77"/>
              </a:rPr>
              <a:t>However… even factoring the losers… </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2" name="Rounded Rectangle 1">
            <a:extLst>
              <a:ext uri="{FF2B5EF4-FFF2-40B4-BE49-F238E27FC236}">
                <a16:creationId xmlns:a16="http://schemas.microsoft.com/office/drawing/2014/main" id="{511F76CE-BF37-2375-9A71-15A294F2C7D4}"/>
              </a:ext>
            </a:extLst>
          </p:cNvPr>
          <p:cNvSpPr/>
          <p:nvPr/>
        </p:nvSpPr>
        <p:spPr>
          <a:xfrm>
            <a:off x="626070" y="4812512"/>
            <a:ext cx="8727480" cy="858574"/>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ontserrat Black" pitchFamily="2" charset="77"/>
              </a:rPr>
              <a:t>Portfolio: $23,110</a:t>
            </a:r>
          </a:p>
        </p:txBody>
      </p:sp>
    </p:spTree>
    <p:extLst>
      <p:ext uri="{BB962C8B-B14F-4D97-AF65-F5344CB8AC3E}">
        <p14:creationId xmlns:p14="http://schemas.microsoft.com/office/powerpoint/2010/main" val="2164752398"/>
      </p:ext>
    </p:extLst>
  </p:cSld>
  <p:clrMapOvr>
    <a:masterClrMapping/>
  </p:clrMapOvr>
  <p:extLst>
    <p:ext uri="{6950BFC3-D8DA-4A85-94F7-54DA5524770B}">
      <p188:commentRel xmlns:p188="http://schemas.microsoft.com/office/powerpoint/2018/8/main" r:id="rId2"/>
    </p:ext>
  </p:extLs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February…</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16202"/>
            <a:ext cx="8177687" cy="1592221"/>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The Dark Ticker triggered three times</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For almost $2,700 more profits added </a:t>
            </a:r>
            <a:endParaRPr lang="en-US" dirty="0">
              <a:latin typeface="Montserrat ExtraBold" pitchFamily="2" charset="77"/>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2" name="Rounded Rectangle 1">
            <a:extLst>
              <a:ext uri="{FF2B5EF4-FFF2-40B4-BE49-F238E27FC236}">
                <a16:creationId xmlns:a16="http://schemas.microsoft.com/office/drawing/2014/main" id="{1E84BA8F-67A1-B004-E310-749526DB6D8F}"/>
              </a:ext>
            </a:extLst>
          </p:cNvPr>
          <p:cNvSpPr/>
          <p:nvPr/>
        </p:nvSpPr>
        <p:spPr>
          <a:xfrm>
            <a:off x="902518" y="3220291"/>
            <a:ext cx="8470081" cy="858574"/>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ontserrat Black" pitchFamily="2" charset="77"/>
              </a:rPr>
              <a:t>Portfolio: $25,797 </a:t>
            </a:r>
          </a:p>
        </p:txBody>
      </p:sp>
    </p:spTree>
    <p:extLst>
      <p:ext uri="{BB962C8B-B14F-4D97-AF65-F5344CB8AC3E}">
        <p14:creationId xmlns:p14="http://schemas.microsoft.com/office/powerpoint/2010/main" val="1901991621"/>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13541" y="2113784"/>
            <a:ext cx="10964917" cy="3703356"/>
          </a:xfrm>
        </p:spPr>
        <p:txBody>
          <a:bodyPr lIns="91440" tIns="91440" rIns="91440" bIns="91440">
            <a:normAutofit fontScale="92500" lnSpcReduction="20000"/>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We’ve already made 39 trades with this method</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With a 70% win rate</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And 17% average gains OVERNIGHT (winners and losers factored in)</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Total gains is 586% in a year </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With wins up to 157% overnight </a:t>
            </a:r>
          </a:p>
        </p:txBody>
      </p:sp>
      <p:sp>
        <p:nvSpPr>
          <p:cNvPr id="4" name="Rectangle 3">
            <a:extLst>
              <a:ext uri="{FF2B5EF4-FFF2-40B4-BE49-F238E27FC236}">
                <a16:creationId xmlns:a16="http://schemas.microsoft.com/office/drawing/2014/main" id="{56848484-58C1-16F9-A762-28D8B346BB0A}"/>
              </a:ext>
            </a:extLst>
          </p:cNvPr>
          <p:cNvSpPr/>
          <p:nvPr/>
        </p:nvSpPr>
        <p:spPr>
          <a:xfrm>
            <a:off x="0" y="-65987"/>
            <a:ext cx="12192000" cy="1781665"/>
          </a:xfrm>
          <a:prstGeom prst="rect">
            <a:avLst/>
          </a:prstGeom>
          <a:solidFill>
            <a:schemeClr val="tx1">
              <a:lumMod val="95000"/>
              <a:lumOff val="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8FF47586-8FFF-42AC-3FD6-2DDB6AE36E91}"/>
              </a:ext>
            </a:extLst>
          </p:cNvPr>
          <p:cNvSpPr txBox="1"/>
          <p:nvPr/>
        </p:nvSpPr>
        <p:spPr>
          <a:xfrm>
            <a:off x="613541" y="332121"/>
            <a:ext cx="8588700" cy="1015663"/>
          </a:xfrm>
          <a:prstGeom prst="rect">
            <a:avLst/>
          </a:prstGeom>
          <a:noFill/>
        </p:spPr>
        <p:txBody>
          <a:bodyPr wrap="square" rtlCol="0">
            <a:spAutoFit/>
          </a:bodyPr>
          <a:lstStyle/>
          <a:p>
            <a:r>
              <a:rPr lang="en-US" sz="6000" b="1" dirty="0">
                <a:solidFill>
                  <a:schemeClr val="bg1"/>
                </a:solidFill>
                <a:latin typeface="Montserrat Black" pitchFamily="2" charset="77"/>
              </a:rPr>
              <a:t>Does This Work? </a:t>
            </a:r>
          </a:p>
        </p:txBody>
      </p:sp>
    </p:spTree>
    <p:extLst>
      <p:ext uri="{BB962C8B-B14F-4D97-AF65-F5344CB8AC3E}">
        <p14:creationId xmlns:p14="http://schemas.microsoft.com/office/powerpoint/2010/main" val="3009351327"/>
      </p:ext>
    </p:extLst>
  </p:cSld>
  <p:clrMapOvr>
    <a:masterClrMapping/>
  </p:clrMapOvr>
  <p:extLst>
    <p:ext uri="{6950BFC3-D8DA-4A85-94F7-54DA5524770B}">
      <p188:commentRel xmlns:p188="http://schemas.microsoft.com/office/powerpoint/2018/8/main" r:id="rId2"/>
    </p:ext>
  </p:extLs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More and More Winners…</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16201"/>
            <a:ext cx="10939852" cy="4379378"/>
          </a:xfrm>
        </p:spPr>
        <p:txBody>
          <a:bodyPr lIns="91440" tIns="91440" rIns="91440" bIns="91440">
            <a:normAutofit lnSpcReduction="10000"/>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March… two winners</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April… four winners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May… one winner</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June… two winners</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July… one winner</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August… three winners</a:t>
            </a:r>
          </a:p>
          <a:p>
            <a:pPr>
              <a:lnSpc>
                <a:spcPct val="100000"/>
              </a:lnSpc>
              <a:spcBef>
                <a:spcPts val="2800"/>
              </a:spcBef>
              <a:buClr>
                <a:schemeClr val="tx1">
                  <a:lumMod val="85000"/>
                  <a:lumOff val="15000"/>
                </a:schemeClr>
              </a:buClr>
            </a:pPr>
            <a:endParaRPr lang="en-US" dirty="0">
              <a:latin typeface="Montserrat Medium" pitchFamily="2" charset="77"/>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1973923066"/>
      </p:ext>
    </p:extLst>
  </p:cSld>
  <p:clrMapOvr>
    <a:masterClrMapping/>
  </p:clrMapOvr>
  <p:extLst>
    <p:ext uri="{6950BFC3-D8DA-4A85-94F7-54DA5524770B}">
      <p188:commentRel xmlns:p188="http://schemas.microsoft.com/office/powerpoint/2018/8/main" r:id="rId3"/>
    </p:ext>
  </p:extLs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299633"/>
            <a:ext cx="11343319" cy="965696"/>
          </a:xfrm>
        </p:spPr>
        <p:txBody>
          <a:bodyPr>
            <a:normAutofit/>
          </a:bodyPr>
          <a:lstStyle/>
          <a:p>
            <a:r>
              <a:rPr lang="en-US" b="1" dirty="0">
                <a:solidFill>
                  <a:schemeClr val="tx1">
                    <a:lumMod val="85000"/>
                    <a:lumOff val="15000"/>
                  </a:schemeClr>
                </a:solidFill>
                <a:latin typeface="Montserrat ExtraBold" pitchFamily="2" charset="77"/>
                <a:cs typeface="Rubik" pitchFamily="2" charset="-79"/>
              </a:rPr>
              <a:t>12 Months</a:t>
            </a:r>
            <a:r>
              <a:rPr lang="en-US" sz="4400" b="1" dirty="0">
                <a:solidFill>
                  <a:schemeClr val="tx1">
                    <a:lumMod val="85000"/>
                    <a:lumOff val="15000"/>
                  </a:schemeClr>
                </a:solidFill>
                <a:latin typeface="Montserrat ExtraBold" pitchFamily="2" charset="77"/>
                <a:cs typeface="Rubik" pitchFamily="2" charset="-79"/>
              </a:rPr>
              <a:t>: Over $</a:t>
            </a:r>
            <a:r>
              <a:rPr lang="en-US" b="1" dirty="0">
                <a:solidFill>
                  <a:schemeClr val="tx1">
                    <a:lumMod val="85000"/>
                    <a:lumOff val="15000"/>
                  </a:schemeClr>
                </a:solidFill>
                <a:latin typeface="Montserrat ExtraBold" pitchFamily="2" charset="77"/>
                <a:cs typeface="Rubik" pitchFamily="2" charset="-79"/>
              </a:rPr>
              <a:t>34</a:t>
            </a:r>
            <a:r>
              <a:rPr lang="en-US" sz="4400" b="1" dirty="0">
                <a:solidFill>
                  <a:schemeClr val="tx1">
                    <a:lumMod val="85000"/>
                    <a:lumOff val="15000"/>
                  </a:schemeClr>
                </a:solidFill>
                <a:latin typeface="Montserrat ExtraBold" pitchFamily="2" charset="77"/>
                <a:cs typeface="Rubik" pitchFamily="2" charset="-79"/>
              </a:rPr>
              <a:t>,000!</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16201"/>
            <a:ext cx="11565929" cy="2917410"/>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By the time we got to November…</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Trading with $5,000 in all 39 of these Dark Ticker trades…</a:t>
            </a:r>
          </a:p>
          <a:p>
            <a:pPr>
              <a:lnSpc>
                <a:spcPct val="100000"/>
              </a:lnSpc>
              <a:spcBef>
                <a:spcPts val="2800"/>
              </a:spcBef>
              <a:buClr>
                <a:schemeClr val="tx1">
                  <a:lumMod val="85000"/>
                  <a:lumOff val="15000"/>
                </a:schemeClr>
              </a:buClr>
            </a:pPr>
            <a:r>
              <a:rPr lang="en-US" b="1" dirty="0">
                <a:latin typeface="Montserrat ExtraBold" pitchFamily="2" charset="77"/>
                <a:cs typeface="Rubik" pitchFamily="2" charset="-79"/>
              </a:rPr>
              <a:t>Would’ve grown to over $34,000! </a:t>
            </a: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2" name="Rounded Rectangle 1">
            <a:extLst>
              <a:ext uri="{FF2B5EF4-FFF2-40B4-BE49-F238E27FC236}">
                <a16:creationId xmlns:a16="http://schemas.microsoft.com/office/drawing/2014/main" id="{1E84BA8F-67A1-B004-E310-749526DB6D8F}"/>
              </a:ext>
            </a:extLst>
          </p:cNvPr>
          <p:cNvSpPr/>
          <p:nvPr/>
        </p:nvSpPr>
        <p:spPr>
          <a:xfrm>
            <a:off x="626071" y="4608091"/>
            <a:ext cx="8175029" cy="858574"/>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ontserrat Black" pitchFamily="2" charset="77"/>
              </a:rPr>
              <a:t>Portfolio: $34,277</a:t>
            </a:r>
          </a:p>
        </p:txBody>
      </p:sp>
    </p:spTree>
    <p:extLst>
      <p:ext uri="{BB962C8B-B14F-4D97-AF65-F5344CB8AC3E}">
        <p14:creationId xmlns:p14="http://schemas.microsoft.com/office/powerpoint/2010/main" val="3481798886"/>
      </p:ext>
    </p:extLst>
  </p:cSld>
  <p:clrMapOvr>
    <a:masterClrMapping/>
  </p:clrMapOvr>
  <p:extLst>
    <p:ext uri="{6950BFC3-D8DA-4A85-94F7-54DA5524770B}">
      <p188:commentRel xmlns:p188="http://schemas.microsoft.com/office/powerpoint/2018/8/main" r:id="rId2"/>
    </p:ext>
  </p:extLs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655443"/>
            <a:ext cx="10939851" cy="965696"/>
          </a:xfrm>
        </p:spPr>
        <p:txBody>
          <a:bodyPr>
            <a:normAutofit fontScale="90000"/>
          </a:bodyPr>
          <a:lstStyle/>
          <a:p>
            <a:r>
              <a:rPr lang="en-US" sz="4400" b="1" dirty="0">
                <a:solidFill>
                  <a:schemeClr val="tx1">
                    <a:lumMod val="85000"/>
                    <a:lumOff val="15000"/>
                  </a:schemeClr>
                </a:solidFill>
                <a:latin typeface="Montserrat ExtraBold" pitchFamily="2" charset="77"/>
                <a:cs typeface="Rubik" pitchFamily="2" charset="-79"/>
              </a:rPr>
              <a:t>A Small Stake Goes a Very Long Way</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972011"/>
            <a:ext cx="4541352" cy="3157818"/>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These trades only last one day.</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You only need a small starting stake to make every single trade.</a:t>
            </a:r>
            <a:endParaRPr lang="en-US" dirty="0">
              <a:latin typeface="Montserrat ExtraBold" pitchFamily="2" charset="77"/>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6" y="162113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4" name="Rectangle 3">
            <a:extLst>
              <a:ext uri="{FF2B5EF4-FFF2-40B4-BE49-F238E27FC236}">
                <a16:creationId xmlns:a16="http://schemas.microsoft.com/office/drawing/2014/main" id="{F23BB985-F203-ADB9-CA6B-89FDDD95C11D}"/>
              </a:ext>
            </a:extLst>
          </p:cNvPr>
          <p:cNvSpPr/>
          <p:nvPr/>
        </p:nvSpPr>
        <p:spPr>
          <a:xfrm>
            <a:off x="0" y="165806"/>
            <a:ext cx="2428240" cy="459043"/>
          </a:xfrm>
          <a:custGeom>
            <a:avLst/>
            <a:gdLst>
              <a:gd name="connsiteX0" fmla="*/ 0 w 2428240"/>
              <a:gd name="connsiteY0" fmla="*/ 0 h 459043"/>
              <a:gd name="connsiteX1" fmla="*/ 2428240 w 2428240"/>
              <a:gd name="connsiteY1" fmla="*/ 0 h 459043"/>
              <a:gd name="connsiteX2" fmla="*/ 2428240 w 2428240"/>
              <a:gd name="connsiteY2" fmla="*/ 459043 h 459043"/>
              <a:gd name="connsiteX3" fmla="*/ 0 w 2428240"/>
              <a:gd name="connsiteY3" fmla="*/ 459043 h 459043"/>
              <a:gd name="connsiteX4" fmla="*/ 0 w 2428240"/>
              <a:gd name="connsiteY4" fmla="*/ 0 h 459043"/>
              <a:gd name="connsiteX0" fmla="*/ 0 w 2428240"/>
              <a:gd name="connsiteY0" fmla="*/ 0 h 459043"/>
              <a:gd name="connsiteX1" fmla="*/ 2428240 w 2428240"/>
              <a:gd name="connsiteY1" fmla="*/ 0 h 459043"/>
              <a:gd name="connsiteX2" fmla="*/ 2245360 w 2428240"/>
              <a:gd name="connsiteY2" fmla="*/ 459043 h 459043"/>
              <a:gd name="connsiteX3" fmla="*/ 0 w 2428240"/>
              <a:gd name="connsiteY3" fmla="*/ 459043 h 459043"/>
              <a:gd name="connsiteX4" fmla="*/ 0 w 2428240"/>
              <a:gd name="connsiteY4" fmla="*/ 0 h 45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8240" h="459043">
                <a:moveTo>
                  <a:pt x="0" y="0"/>
                </a:moveTo>
                <a:lnTo>
                  <a:pt x="2428240" y="0"/>
                </a:lnTo>
                <a:lnTo>
                  <a:pt x="2245360" y="459043"/>
                </a:lnTo>
                <a:lnTo>
                  <a:pt x="0" y="459043"/>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8F98A9D-DFB0-D013-658B-4BC429497D9D}"/>
              </a:ext>
            </a:extLst>
          </p:cNvPr>
          <p:cNvPicPr>
            <a:picLocks noChangeAspect="1"/>
          </p:cNvPicPr>
          <p:nvPr/>
        </p:nvPicPr>
        <p:blipFill>
          <a:blip r:embed="rId4"/>
          <a:stretch>
            <a:fillRect/>
          </a:stretch>
        </p:blipFill>
        <p:spPr>
          <a:xfrm>
            <a:off x="5306942" y="2661315"/>
            <a:ext cx="6258983" cy="1976521"/>
          </a:xfrm>
          <a:prstGeom prst="rect">
            <a:avLst/>
          </a:prstGeom>
        </p:spPr>
      </p:pic>
      <p:sp>
        <p:nvSpPr>
          <p:cNvPr id="3" name="TextBox 2">
            <a:extLst>
              <a:ext uri="{FF2B5EF4-FFF2-40B4-BE49-F238E27FC236}">
                <a16:creationId xmlns:a16="http://schemas.microsoft.com/office/drawing/2014/main" id="{0A4D1AB6-466D-DC64-54DC-787B96CC11F1}"/>
              </a:ext>
            </a:extLst>
          </p:cNvPr>
          <p:cNvSpPr txBox="1"/>
          <p:nvPr/>
        </p:nvSpPr>
        <p:spPr>
          <a:xfrm>
            <a:off x="626073" y="200120"/>
            <a:ext cx="1802167" cy="400110"/>
          </a:xfrm>
          <a:prstGeom prst="rect">
            <a:avLst/>
          </a:prstGeom>
          <a:noFill/>
        </p:spPr>
        <p:txBody>
          <a:bodyPr wrap="square" rtlCol="0">
            <a:spAutoFit/>
          </a:bodyPr>
          <a:lstStyle/>
          <a:p>
            <a:r>
              <a:rPr lang="en-US" sz="2000" b="1" dirty="0">
                <a:solidFill>
                  <a:schemeClr val="bg1"/>
                </a:solidFill>
                <a:latin typeface="Montserrat ExtraBold" pitchFamily="2" charset="77"/>
              </a:rPr>
              <a:t>SUMMARY</a:t>
            </a:r>
          </a:p>
        </p:txBody>
      </p:sp>
    </p:spTree>
    <p:extLst>
      <p:ext uri="{BB962C8B-B14F-4D97-AF65-F5344CB8AC3E}">
        <p14:creationId xmlns:p14="http://schemas.microsoft.com/office/powerpoint/2010/main" val="251618618"/>
      </p:ext>
    </p:extLst>
  </p:cSld>
  <p:clrMapOvr>
    <a:masterClrMapping/>
  </p:clrMapOvr>
  <p:extLst>
    <p:ext uri="{6950BFC3-D8DA-4A85-94F7-54DA5524770B}">
      <p188:commentRel xmlns:p188="http://schemas.microsoft.com/office/powerpoint/2018/8/main" r:id="rId3"/>
    </p:ext>
  </p:extLs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Starting with $10,000…</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616200"/>
            <a:ext cx="5682132" cy="3976471"/>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It could’ve made you over $68,000!</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And again… that’s all</a:t>
            </a:r>
            <a:br>
              <a:rPr lang="en-US" dirty="0">
                <a:latin typeface="Montserrat Medium" pitchFamily="2" charset="77"/>
                <a:cs typeface="Rubik" pitchFamily="2" charset="-79"/>
              </a:rPr>
            </a:br>
            <a:r>
              <a:rPr lang="en-US" dirty="0">
                <a:latin typeface="Montserrat Medium" pitchFamily="2" charset="77"/>
                <a:cs typeface="Rubik" pitchFamily="2" charset="-79"/>
              </a:rPr>
              <a:t>39 trades over just one year</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That includes winners </a:t>
            </a:r>
            <a:br>
              <a:rPr lang="en-US" dirty="0">
                <a:latin typeface="Montserrat Medium" pitchFamily="2" charset="77"/>
                <a:cs typeface="Rubik" pitchFamily="2" charset="-79"/>
              </a:rPr>
            </a:br>
            <a:r>
              <a:rPr lang="en-US" dirty="0">
                <a:latin typeface="Montserrat Medium" pitchFamily="2" charset="77"/>
                <a:cs typeface="Rubik" pitchFamily="2" charset="-79"/>
              </a:rPr>
              <a:t>and losers!</a:t>
            </a:r>
            <a:endParaRPr lang="en-US" dirty="0">
              <a:latin typeface="Montserrat ExtraBold" pitchFamily="2" charset="77"/>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6" name="Picture 5">
            <a:extLst>
              <a:ext uri="{FF2B5EF4-FFF2-40B4-BE49-F238E27FC236}">
                <a16:creationId xmlns:a16="http://schemas.microsoft.com/office/drawing/2014/main" id="{EE78FA83-0AF8-AEF9-2ACA-EC059CC900DE}"/>
              </a:ext>
            </a:extLst>
          </p:cNvPr>
          <p:cNvPicPr>
            <a:picLocks noChangeAspect="1"/>
          </p:cNvPicPr>
          <p:nvPr/>
        </p:nvPicPr>
        <p:blipFill>
          <a:blip r:embed="rId4"/>
          <a:stretch>
            <a:fillRect/>
          </a:stretch>
        </p:blipFill>
        <p:spPr>
          <a:xfrm>
            <a:off x="5883874" y="1981655"/>
            <a:ext cx="5812827" cy="2264550"/>
          </a:xfrm>
          <a:prstGeom prst="rect">
            <a:avLst/>
          </a:prstGeom>
        </p:spPr>
      </p:pic>
    </p:spTree>
    <p:extLst>
      <p:ext uri="{BB962C8B-B14F-4D97-AF65-F5344CB8AC3E}">
        <p14:creationId xmlns:p14="http://schemas.microsoft.com/office/powerpoint/2010/main" val="1801241044"/>
      </p:ext>
    </p:extLst>
  </p:cSld>
  <p:clrMapOvr>
    <a:masterClrMapping/>
  </p:clrMapOvr>
  <p:extLst>
    <p:ext uri="{6950BFC3-D8DA-4A85-94F7-54DA5524770B}">
      <p188:commentRel xmlns:p188="http://schemas.microsoft.com/office/powerpoint/2018/8/main" r:id="rId3"/>
    </p:ext>
  </p:extLs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b="1" dirty="0">
                <a:solidFill>
                  <a:schemeClr val="tx1">
                    <a:lumMod val="85000"/>
                    <a:lumOff val="15000"/>
                  </a:schemeClr>
                </a:solidFill>
                <a:latin typeface="Montserrat ExtraBold" pitchFamily="2" charset="77"/>
                <a:cs typeface="Rubik" pitchFamily="2" charset="-79"/>
              </a:rPr>
              <a:t>Would This Work Long Term</a:t>
            </a:r>
            <a:r>
              <a:rPr lang="en-US" sz="4400" b="1" dirty="0">
                <a:solidFill>
                  <a:schemeClr val="tx1">
                    <a:lumMod val="85000"/>
                    <a:lumOff val="15000"/>
                  </a:schemeClr>
                </a:solidFill>
                <a:latin typeface="Montserrat ExtraBold" pitchFamily="2" charset="77"/>
                <a:cs typeface="Rubik" pitchFamily="2" charset="-79"/>
              </a:rPr>
              <a:t>?</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1"/>
            <a:ext cx="10939852" cy="3480423"/>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I’ve given you the results for the past year</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But I want you to focus on the big picture and what an edge can mean over time</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What would happen using this year after year? </a:t>
            </a: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28807482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What If We Started Sooner?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1"/>
            <a:ext cx="10939852" cy="3480423"/>
          </a:xfrm>
        </p:spPr>
        <p:txBody>
          <a:bodyPr lIns="91440" tIns="91440" rIns="91440" bIns="91440">
            <a:normAutofit fontScale="85000" lnSpcReduction="20000"/>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But let’s say we started this a few years ago… and only got HALF these results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Year one: $5,000 would have turned into $14,650</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Year two: $42,924</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Year three: $125,479</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Year four: $367,371</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1373655592"/>
      </p:ext>
    </p:extLst>
  </p:cSld>
  <p:clrMapOvr>
    <a:masterClrMapping/>
  </p:clrMapOvr>
  <p:extLst>
    <p:ext uri="{6950BFC3-D8DA-4A85-94F7-54DA5524770B}">
      <p188:commentRel xmlns:p188="http://schemas.microsoft.com/office/powerpoint/2018/8/main" r:id="rId3"/>
    </p:ext>
  </p:extLs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Year Five: Holy Millionaire!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16200"/>
            <a:ext cx="11156957" cy="774729"/>
          </a:xfrm>
        </p:spPr>
        <p:txBody>
          <a:bodyPr lIns="91440" tIns="91440" rIns="91440" bIns="91440">
            <a:normAutofit/>
          </a:bodyPr>
          <a:lstStyle/>
          <a:p>
            <a:pPr>
              <a:lnSpc>
                <a:spcPct val="100000"/>
              </a:lnSpc>
              <a:spcBef>
                <a:spcPts val="2800"/>
              </a:spcBef>
              <a:buClr>
                <a:schemeClr val="tx1">
                  <a:lumMod val="85000"/>
                  <a:lumOff val="15000"/>
                </a:schemeClr>
              </a:buClr>
            </a:pPr>
            <a:r>
              <a:rPr lang="en-US" b="1" dirty="0">
                <a:latin typeface="Montserrat ExtraBold" pitchFamily="2" charset="77"/>
                <a:cs typeface="Rubik" pitchFamily="2" charset="-79"/>
              </a:rPr>
              <a:t>The final portfolio would be $1.08 million! </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2" name="Picture 1">
            <a:extLst>
              <a:ext uri="{FF2B5EF4-FFF2-40B4-BE49-F238E27FC236}">
                <a16:creationId xmlns:a16="http://schemas.microsoft.com/office/drawing/2014/main" id="{183CE12D-0F53-D079-18AF-D5D62E8C0B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97674" y="2390929"/>
            <a:ext cx="7772400" cy="3364932"/>
          </a:xfrm>
          <a:prstGeom prst="rect">
            <a:avLst/>
          </a:prstGeom>
        </p:spPr>
      </p:pic>
    </p:spTree>
    <p:extLst>
      <p:ext uri="{BB962C8B-B14F-4D97-AF65-F5344CB8AC3E}">
        <p14:creationId xmlns:p14="http://schemas.microsoft.com/office/powerpoint/2010/main" val="2859705744"/>
      </p:ext>
    </p:extLst>
  </p:cSld>
  <p:clrMapOvr>
    <a:masterClrMapping/>
  </p:clrMapOvr>
  <p:extLst>
    <p:ext uri="{6950BFC3-D8DA-4A85-94F7-54DA5524770B}">
      <p188:commentRel xmlns:p188="http://schemas.microsoft.com/office/powerpoint/2018/8/main" r:id="rId2"/>
    </p:ext>
  </p:extLs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An “Edge” Can Change Everything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0"/>
            <a:ext cx="10939852" cy="3917381"/>
          </a:xfrm>
        </p:spPr>
        <p:txBody>
          <a:bodyPr lIns="91440" tIns="91440" rIns="91440" bIns="91440">
            <a:noAutofit/>
          </a:bodyPr>
          <a:lstStyle/>
          <a:p>
            <a:pPr>
              <a:lnSpc>
                <a:spcPct val="100000"/>
              </a:lnSpc>
              <a:spcBef>
                <a:spcPts val="2800"/>
              </a:spcBef>
              <a:buClr>
                <a:schemeClr val="tx1">
                  <a:lumMod val="85000"/>
                  <a:lumOff val="15000"/>
                </a:schemeClr>
              </a:buClr>
            </a:pPr>
            <a:r>
              <a:rPr lang="en-US" sz="2400" dirty="0">
                <a:latin typeface="Montserrat Medium" pitchFamily="2" charset="77"/>
                <a:cs typeface="Rubik" pitchFamily="2" charset="-79"/>
              </a:rPr>
              <a:t>No guarantee what the future will hold… </a:t>
            </a:r>
          </a:p>
          <a:p>
            <a:pPr>
              <a:lnSpc>
                <a:spcPct val="100000"/>
              </a:lnSpc>
              <a:spcBef>
                <a:spcPts val="2800"/>
              </a:spcBef>
              <a:buClr>
                <a:schemeClr val="tx1">
                  <a:lumMod val="85000"/>
                  <a:lumOff val="15000"/>
                </a:schemeClr>
              </a:buClr>
            </a:pPr>
            <a:r>
              <a:rPr lang="en-US" sz="2400" dirty="0">
                <a:latin typeface="Montserrat Medium" pitchFamily="2" charset="77"/>
                <a:cs typeface="Rubik" pitchFamily="2" charset="-79"/>
              </a:rPr>
              <a:t>Just showing how an edge over time could be life-changing</a:t>
            </a:r>
          </a:p>
          <a:p>
            <a:pPr>
              <a:lnSpc>
                <a:spcPct val="100000"/>
              </a:lnSpc>
              <a:spcBef>
                <a:spcPts val="2800"/>
              </a:spcBef>
              <a:buClr>
                <a:schemeClr val="tx1">
                  <a:lumMod val="85000"/>
                  <a:lumOff val="15000"/>
                </a:schemeClr>
              </a:buClr>
            </a:pPr>
            <a:r>
              <a:rPr lang="en-US" sz="2400" dirty="0">
                <a:latin typeface="Montserrat Medium" pitchFamily="2" charset="77"/>
                <a:cs typeface="Rubik" pitchFamily="2" charset="-79"/>
              </a:rPr>
              <a:t>That’s why we always trade based on where the data has shown we have a clear advantage</a:t>
            </a:r>
          </a:p>
          <a:p>
            <a:pPr>
              <a:lnSpc>
                <a:spcPct val="100000"/>
              </a:lnSpc>
              <a:spcBef>
                <a:spcPts val="2800"/>
              </a:spcBef>
              <a:buClr>
                <a:schemeClr val="tx1">
                  <a:lumMod val="85000"/>
                  <a:lumOff val="15000"/>
                </a:schemeClr>
              </a:buClr>
            </a:pPr>
            <a:r>
              <a:rPr lang="en-US" sz="2400" dirty="0">
                <a:latin typeface="Montserrat Medium" pitchFamily="2" charset="77"/>
                <a:cs typeface="Rubik" pitchFamily="2" charset="-79"/>
              </a:rPr>
              <a:t>When the odds are in your favor… over time you can be successful. </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3547886457"/>
      </p:ext>
    </p:extLst>
  </p:cSld>
  <p:clrMapOvr>
    <a:masterClrMapping/>
  </p:clrMapOvr>
  <p:extLst>
    <p:ext uri="{6950BFC3-D8DA-4A85-94F7-54DA5524770B}">
      <p188:commentRel xmlns:p188="http://schemas.microsoft.com/office/powerpoint/2018/8/main" r:id="rId2"/>
    </p:ext>
  </p:extLs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Your Chance to Get Every Dark Ticker Trade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0"/>
            <a:ext cx="10939852" cy="3917381"/>
          </a:xfrm>
        </p:spPr>
        <p:txBody>
          <a:bodyPr lIns="91440" tIns="91440" rIns="91440" bIns="91440">
            <a:noAutofit/>
          </a:bodyPr>
          <a:lstStyle/>
          <a:p>
            <a:pPr algn="l">
              <a:lnSpc>
                <a:spcPct val="100000"/>
              </a:lnSpc>
              <a:spcBef>
                <a:spcPts val="1600"/>
              </a:spcBef>
              <a:buClr>
                <a:schemeClr val="tx1">
                  <a:lumMod val="85000"/>
                  <a:lumOff val="15000"/>
                </a:schemeClr>
              </a:buClr>
            </a:pPr>
            <a:r>
              <a:rPr lang="en-US" sz="2300" dirty="0">
                <a:latin typeface="Montserrat Medium" pitchFamily="2" charset="77"/>
              </a:rPr>
              <a:t>November 2023… we launched a first-of-its-kind new research service to help people trade Dark Tickers</a:t>
            </a:r>
          </a:p>
          <a:p>
            <a:pPr algn="l">
              <a:lnSpc>
                <a:spcPct val="100000"/>
              </a:lnSpc>
              <a:spcBef>
                <a:spcPts val="1600"/>
              </a:spcBef>
              <a:buClr>
                <a:schemeClr val="tx1">
                  <a:lumMod val="85000"/>
                  <a:lumOff val="15000"/>
                </a:schemeClr>
              </a:buClr>
            </a:pPr>
            <a:r>
              <a:rPr lang="en-US" sz="2300" dirty="0">
                <a:latin typeface="Montserrat Medium" pitchFamily="2" charset="77"/>
              </a:rPr>
              <a:t>But… it was ONLY available in our highest level of membership</a:t>
            </a:r>
          </a:p>
          <a:p>
            <a:pPr algn="l">
              <a:lnSpc>
                <a:spcPct val="100000"/>
              </a:lnSpc>
              <a:spcBef>
                <a:spcPts val="1600"/>
              </a:spcBef>
              <a:buClr>
                <a:schemeClr val="tx1">
                  <a:lumMod val="85000"/>
                  <a:lumOff val="15000"/>
                </a:schemeClr>
              </a:buClr>
            </a:pPr>
            <a:r>
              <a:rPr lang="en-US" sz="2300" dirty="0">
                <a:latin typeface="Montserrat Medium" pitchFamily="2" charset="77"/>
              </a:rPr>
              <a:t>Now that we have a full year of research and real trades… we are confident enough to open the doors to YOU! </a:t>
            </a:r>
          </a:p>
          <a:p>
            <a:pPr algn="l">
              <a:lnSpc>
                <a:spcPct val="100000"/>
              </a:lnSpc>
              <a:spcBef>
                <a:spcPts val="1600"/>
              </a:spcBef>
              <a:buClr>
                <a:schemeClr val="tx1">
                  <a:lumMod val="85000"/>
                  <a:lumOff val="15000"/>
                </a:schemeClr>
              </a:buClr>
            </a:pPr>
            <a:r>
              <a:rPr lang="en-US" sz="2300" dirty="0">
                <a:latin typeface="Montserrat Medium" pitchFamily="2" charset="77"/>
              </a:rPr>
              <a:t>We monitor ALL the Dark Tickers for you.</a:t>
            </a:r>
          </a:p>
          <a:p>
            <a:pPr algn="l">
              <a:lnSpc>
                <a:spcPct val="100000"/>
              </a:lnSpc>
              <a:spcBef>
                <a:spcPts val="1600"/>
              </a:spcBef>
              <a:buClr>
                <a:schemeClr val="tx1">
                  <a:lumMod val="85000"/>
                  <a:lumOff val="15000"/>
                </a:schemeClr>
              </a:buClr>
            </a:pPr>
            <a:r>
              <a:rPr lang="en-US" sz="2300" dirty="0">
                <a:latin typeface="Montserrat Medium" pitchFamily="2" charset="77"/>
              </a:rPr>
              <a:t>And if there’s a 1% drop… We’ll alert you the moment the market closes </a:t>
            </a:r>
            <a:br>
              <a:rPr lang="en-US" sz="2300" dirty="0">
                <a:latin typeface="Montserrat Medium" pitchFamily="2" charset="77"/>
              </a:rPr>
            </a:br>
            <a:r>
              <a:rPr lang="en-US" sz="2300" dirty="0">
                <a:latin typeface="Montserrat Medium" pitchFamily="2" charset="77"/>
              </a:rPr>
              <a:t>at 4 p.m.</a:t>
            </a:r>
          </a:p>
          <a:p>
            <a:pPr algn="l">
              <a:lnSpc>
                <a:spcPct val="100000"/>
              </a:lnSpc>
              <a:spcBef>
                <a:spcPts val="1600"/>
              </a:spcBef>
              <a:buClr>
                <a:schemeClr val="tx1">
                  <a:lumMod val="85000"/>
                  <a:lumOff val="15000"/>
                </a:schemeClr>
              </a:buClr>
            </a:pPr>
            <a:r>
              <a:rPr lang="en-US" sz="2300" dirty="0">
                <a:latin typeface="Montserrat Medium" pitchFamily="2" charset="77"/>
              </a:rPr>
              <a:t>And we’ll give you </a:t>
            </a:r>
            <a:r>
              <a:rPr lang="en-US" sz="2300" b="1" dirty="0">
                <a:latin typeface="Montserrat ExtraBold" pitchFamily="2" charset="77"/>
              </a:rPr>
              <a:t>the exact Dark Ticker trade for </a:t>
            </a:r>
            <a:br>
              <a:rPr lang="en-US" sz="2300" b="1" dirty="0">
                <a:latin typeface="Montserrat ExtraBold" pitchFamily="2" charset="77"/>
              </a:rPr>
            </a:br>
            <a:r>
              <a:rPr lang="en-US" sz="2300" b="1" dirty="0">
                <a:latin typeface="Montserrat ExtraBold" pitchFamily="2" charset="77"/>
              </a:rPr>
              <a:t>maximum profit potential the next day</a:t>
            </a:r>
            <a:r>
              <a:rPr lang="en-US" sz="2300" dirty="0">
                <a:latin typeface="Montserrat Medium" pitchFamily="2" charset="77"/>
              </a:rPr>
              <a:t>.</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1828384476"/>
      </p:ext>
    </p:extLst>
  </p:cSld>
  <p:clrMapOvr>
    <a:masterClrMapping/>
  </p:clrMapOvr>
  <p:extLst>
    <p:ext uri="{6950BFC3-D8DA-4A85-94F7-54DA5524770B}">
      <p188:commentRel xmlns:p188="http://schemas.microsoft.com/office/powerpoint/2018/8/main" r:id="rId2"/>
    </p:ext>
  </p:extLs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C45D8B-2480-924D-5829-77F5470CD038}"/>
              </a:ext>
            </a:extLst>
          </p:cNvPr>
          <p:cNvPicPr>
            <a:picLocks noChangeAspect="1"/>
          </p:cNvPicPr>
          <p:nvPr/>
        </p:nvPicPr>
        <p:blipFill>
          <a:blip r:embed="rId2"/>
          <a:stretch>
            <a:fillRect/>
          </a:stretch>
        </p:blipFill>
        <p:spPr>
          <a:xfrm>
            <a:off x="2286000" y="2373971"/>
            <a:ext cx="7620000" cy="1574800"/>
          </a:xfrm>
          <a:prstGeom prst="rect">
            <a:avLst/>
          </a:prstGeom>
        </p:spPr>
      </p:pic>
    </p:spTree>
    <p:extLst>
      <p:ext uri="{BB962C8B-B14F-4D97-AF65-F5344CB8AC3E}">
        <p14:creationId xmlns:p14="http://schemas.microsoft.com/office/powerpoint/2010/main" val="4286689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13541" y="2113784"/>
            <a:ext cx="10964917" cy="3703356"/>
          </a:xfrm>
        </p:spPr>
        <p:txBody>
          <a:bodyPr lIns="91440" tIns="91440" rIns="91440" bIns="91440">
            <a:normAutofit fontScale="92500" lnSpcReduction="20000"/>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Our most successful members have reported making thousands… </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One turned </a:t>
            </a:r>
            <a:r>
              <a:rPr lang="en-US" b="1" dirty="0">
                <a:latin typeface="Montserrat ExtraBold" pitchFamily="2" charset="77"/>
                <a:cs typeface="Rubik" pitchFamily="2" charset="-79"/>
              </a:rPr>
              <a:t>$1,200 into over $30,000</a:t>
            </a:r>
            <a:r>
              <a:rPr lang="en-US" b="1" dirty="0">
                <a:latin typeface="Montserrat Medium" pitchFamily="2" charset="77"/>
                <a:cs typeface="Rubik" pitchFamily="2" charset="-79"/>
              </a:rPr>
              <a:t> </a:t>
            </a:r>
            <a:r>
              <a:rPr lang="en-US" dirty="0">
                <a:latin typeface="Montserrat Medium" pitchFamily="2" charset="77"/>
                <a:cs typeface="Rubik" pitchFamily="2" charset="-79"/>
              </a:rPr>
              <a:t>following our trades all year! </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Another made $20,000 on one trade that made 54% overnight</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One even reported making </a:t>
            </a:r>
            <a:r>
              <a:rPr lang="en-US" b="1" dirty="0">
                <a:latin typeface="Montserrat ExtraBold" pitchFamily="2" charset="77"/>
                <a:cs typeface="Rubik" pitchFamily="2" charset="-79"/>
              </a:rPr>
              <a:t>almost half a million dollars</a:t>
            </a:r>
            <a:r>
              <a:rPr lang="en-US" dirty="0">
                <a:latin typeface="Montserrat Medium" pitchFamily="2" charset="77"/>
                <a:cs typeface="Rubik" pitchFamily="2" charset="-79"/>
              </a:rPr>
              <a:t>… on just two trades (57% and 64% overnight)! </a:t>
            </a:r>
          </a:p>
          <a:p>
            <a:pPr algn="l">
              <a:lnSpc>
                <a:spcPct val="100000"/>
              </a:lnSpc>
              <a:spcBef>
                <a:spcPts val="2800"/>
              </a:spcBef>
              <a:buClr>
                <a:schemeClr val="tx1">
                  <a:lumMod val="85000"/>
                  <a:lumOff val="15000"/>
                </a:schemeClr>
              </a:buClr>
            </a:pPr>
            <a:endParaRPr lang="en-US" dirty="0">
              <a:latin typeface="Montserrat Medium" pitchFamily="2" charset="77"/>
              <a:cs typeface="Rubik" pitchFamily="2" charset="-79"/>
            </a:endParaRPr>
          </a:p>
        </p:txBody>
      </p:sp>
      <p:sp>
        <p:nvSpPr>
          <p:cNvPr id="4" name="Rectangle 3">
            <a:extLst>
              <a:ext uri="{FF2B5EF4-FFF2-40B4-BE49-F238E27FC236}">
                <a16:creationId xmlns:a16="http://schemas.microsoft.com/office/drawing/2014/main" id="{56848484-58C1-16F9-A762-28D8B346BB0A}"/>
              </a:ext>
            </a:extLst>
          </p:cNvPr>
          <p:cNvSpPr/>
          <p:nvPr/>
        </p:nvSpPr>
        <p:spPr>
          <a:xfrm>
            <a:off x="0" y="-65987"/>
            <a:ext cx="12192000" cy="1781665"/>
          </a:xfrm>
          <a:prstGeom prst="rect">
            <a:avLst/>
          </a:prstGeom>
          <a:solidFill>
            <a:schemeClr val="tx1">
              <a:lumMod val="95000"/>
              <a:lumOff val="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8FF47586-8FFF-42AC-3FD6-2DDB6AE36E91}"/>
              </a:ext>
            </a:extLst>
          </p:cNvPr>
          <p:cNvSpPr txBox="1"/>
          <p:nvPr/>
        </p:nvSpPr>
        <p:spPr>
          <a:xfrm>
            <a:off x="175098" y="332121"/>
            <a:ext cx="12451404" cy="923330"/>
          </a:xfrm>
          <a:prstGeom prst="rect">
            <a:avLst/>
          </a:prstGeom>
          <a:noFill/>
        </p:spPr>
        <p:txBody>
          <a:bodyPr wrap="square" rtlCol="0">
            <a:spAutoFit/>
          </a:bodyPr>
          <a:lstStyle/>
          <a:p>
            <a:r>
              <a:rPr lang="en-US" sz="5400" b="1" dirty="0">
                <a:solidFill>
                  <a:schemeClr val="bg1"/>
                </a:solidFill>
                <a:latin typeface="Montserrat Black" pitchFamily="2" charset="77"/>
              </a:rPr>
              <a:t>Members Are Making Big Money</a:t>
            </a:r>
          </a:p>
        </p:txBody>
      </p:sp>
    </p:spTree>
    <p:extLst>
      <p:ext uri="{BB962C8B-B14F-4D97-AF65-F5344CB8AC3E}">
        <p14:creationId xmlns:p14="http://schemas.microsoft.com/office/powerpoint/2010/main" val="1878882980"/>
      </p:ext>
    </p:extLst>
  </p:cSld>
  <p:clrMapOvr>
    <a:masterClrMapping/>
  </p:clrMapOvr>
  <p:extLst>
    <p:ext uri="{6950BFC3-D8DA-4A85-94F7-54DA5524770B}">
      <p188:commentRel xmlns:p188="http://schemas.microsoft.com/office/powerpoint/2018/8/main" r:id="rId2"/>
    </p:ext>
  </p:extLs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9660927" cy="1323609"/>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Monthly Update With Precise Trading Plan</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0"/>
            <a:ext cx="5718970" cy="3917381"/>
          </a:xfrm>
        </p:spPr>
        <p:txBody>
          <a:bodyPr lIns="91440" tIns="91440" rIns="91440" bIns="91440">
            <a:normAutofit fontScale="92500" lnSpcReduction="20000"/>
          </a:bodyPr>
          <a:lstStyle/>
          <a:p>
            <a:pPr algn="l">
              <a:lnSpc>
                <a:spcPct val="100000"/>
              </a:lnSpc>
              <a:spcBef>
                <a:spcPts val="2800"/>
              </a:spcBef>
              <a:buClr>
                <a:schemeClr val="tx1">
                  <a:lumMod val="85000"/>
                  <a:lumOff val="15000"/>
                </a:schemeClr>
              </a:buClr>
            </a:pPr>
            <a:r>
              <a:rPr lang="en-US" dirty="0">
                <a:latin typeface="Montserrat Medium" pitchFamily="2" charset="77"/>
              </a:rPr>
              <a:t>We’ve even dug into the probability month by month.</a:t>
            </a:r>
          </a:p>
          <a:p>
            <a:pPr algn="l">
              <a:lnSpc>
                <a:spcPct val="100000"/>
              </a:lnSpc>
              <a:spcBef>
                <a:spcPts val="2800"/>
              </a:spcBef>
              <a:buClr>
                <a:schemeClr val="tx1">
                  <a:lumMod val="85000"/>
                  <a:lumOff val="15000"/>
                </a:schemeClr>
              </a:buClr>
            </a:pPr>
            <a:r>
              <a:rPr lang="en-US" dirty="0">
                <a:latin typeface="Montserrat Medium" pitchFamily="2" charset="77"/>
              </a:rPr>
              <a:t>So we know which month is the BEST for this strategy… with the maximum chance of profit</a:t>
            </a:r>
          </a:p>
          <a:p>
            <a:pPr algn="l">
              <a:lnSpc>
                <a:spcPct val="100000"/>
              </a:lnSpc>
              <a:spcBef>
                <a:spcPts val="2800"/>
              </a:spcBef>
              <a:buClr>
                <a:schemeClr val="tx1">
                  <a:lumMod val="85000"/>
                  <a:lumOff val="15000"/>
                </a:schemeClr>
              </a:buClr>
            </a:pPr>
            <a:r>
              <a:rPr lang="en-US" dirty="0">
                <a:latin typeface="Montserrat Medium" pitchFamily="2" charset="77"/>
              </a:rPr>
              <a:t>Every month we’ll send you an email with the historical data and our profit strategy</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3" name="Picture 2">
            <a:extLst>
              <a:ext uri="{FF2B5EF4-FFF2-40B4-BE49-F238E27FC236}">
                <a16:creationId xmlns:a16="http://schemas.microsoft.com/office/drawing/2014/main" id="{19E829D7-2888-81DA-C224-2D1AE2A150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45044" y="2272065"/>
            <a:ext cx="5420468" cy="2922085"/>
          </a:xfrm>
          <a:prstGeom prst="rect">
            <a:avLst/>
          </a:prstGeom>
        </p:spPr>
      </p:pic>
    </p:spTree>
    <p:extLst>
      <p:ext uri="{BB962C8B-B14F-4D97-AF65-F5344CB8AC3E}">
        <p14:creationId xmlns:p14="http://schemas.microsoft.com/office/powerpoint/2010/main" val="11244236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616199"/>
            <a:ext cx="10939852" cy="4115528"/>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Real-Time alert system!</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There are really only two scenarios… </a:t>
            </a:r>
            <a:r>
              <a:rPr lang="en-US" b="1" dirty="0">
                <a:latin typeface="Montserrat ExtraBold" pitchFamily="2" charset="77"/>
                <a:cs typeface="Rubik" pitchFamily="2" charset="-79"/>
              </a:rPr>
              <a:t>trade or no trade</a:t>
            </a:r>
            <a:r>
              <a:rPr lang="en-US" dirty="0">
                <a:latin typeface="Montserrat Medium" pitchFamily="2" charset="77"/>
                <a:cs typeface="Rubik" pitchFamily="2" charset="-79"/>
              </a:rPr>
              <a:t>.</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On days that our system triggers… we’ll give you all the details of the trade.</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So you can get in by 4:15 p.m.! (It only takes two to three minutes to make the trade.)</a:t>
            </a:r>
            <a:endParaRPr lang="en-US" dirty="0">
              <a:latin typeface="Montserrat ExtraBold" pitchFamily="2" charset="77"/>
              <a:cs typeface="Rubik" pitchFamily="2" charset="-79"/>
            </a:endParaRP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Dark Ticker Trade Alerts for YOU!</a:t>
            </a:r>
            <a:endParaRPr lang="en-US" b="1" dirty="0">
              <a:solidFill>
                <a:schemeClr val="tx1">
                  <a:lumMod val="85000"/>
                  <a:lumOff val="15000"/>
                </a:schemeClr>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411534004"/>
      </p:ext>
    </p:extLst>
  </p:cSld>
  <p:clrMapOvr>
    <a:masterClrMapping/>
  </p:clrMapOvr>
  <p:extLst>
    <p:ext uri="{6950BFC3-D8DA-4A85-94F7-54DA5524770B}">
      <p188:commentRel xmlns:p188="http://schemas.microsoft.com/office/powerpoint/2018/8/main" r:id="rId2"/>
    </p:ext>
  </p:extLs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3ACF7DA7-7EF5-152A-3744-0D356107375A}"/>
              </a:ext>
            </a:extLst>
          </p:cNvPr>
          <p:cNvSpPr txBox="1">
            <a:spLocks/>
          </p:cNvSpPr>
          <p:nvPr/>
        </p:nvSpPr>
        <p:spPr>
          <a:xfrm>
            <a:off x="924559" y="1358900"/>
            <a:ext cx="10391141" cy="3477260"/>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2200"/>
              </a:spcBef>
              <a:buNone/>
            </a:pPr>
            <a:r>
              <a:rPr lang="en-US" sz="2500" b="1" dirty="0">
                <a:latin typeface="Montserrat" pitchFamily="2" charset="77"/>
              </a:rPr>
              <a:t>No more trying to find that one miracle stock and waiting years for it to go up…</a:t>
            </a:r>
          </a:p>
          <a:p>
            <a:pPr marL="0" indent="0">
              <a:lnSpc>
                <a:spcPct val="100000"/>
              </a:lnSpc>
              <a:spcBef>
                <a:spcPts val="2200"/>
              </a:spcBef>
              <a:buNone/>
            </a:pPr>
            <a:r>
              <a:rPr lang="en-US" sz="2500" b="1" dirty="0">
                <a:latin typeface="Montserrat" pitchFamily="2" charset="77"/>
              </a:rPr>
              <a:t>No more trying to time the next bull market…</a:t>
            </a:r>
          </a:p>
          <a:p>
            <a:pPr marL="0" indent="0">
              <a:lnSpc>
                <a:spcPct val="100000"/>
              </a:lnSpc>
              <a:spcBef>
                <a:spcPts val="2200"/>
              </a:spcBef>
              <a:buNone/>
            </a:pPr>
            <a:r>
              <a:rPr lang="en-US" sz="2500" b="1" dirty="0">
                <a:latin typeface="Montserrat" pitchFamily="2" charset="77"/>
              </a:rPr>
              <a:t>You can kiss all of that goodbye.</a:t>
            </a:r>
          </a:p>
          <a:p>
            <a:pPr marL="0" indent="0">
              <a:lnSpc>
                <a:spcPct val="100000"/>
              </a:lnSpc>
              <a:spcBef>
                <a:spcPts val="2200"/>
              </a:spcBef>
              <a:buNone/>
            </a:pPr>
            <a:r>
              <a:rPr lang="en-US" sz="2500" b="1" dirty="0">
                <a:latin typeface="Montserrat" pitchFamily="2" charset="77"/>
              </a:rPr>
              <a:t>If there is a trigger… all you’ll have to do is wait until 4 </a:t>
            </a:r>
            <a:r>
              <a:rPr lang="en-US" sz="2500" b="1" dirty="0" err="1">
                <a:latin typeface="Montserrat" pitchFamily="2" charset="77"/>
              </a:rPr>
              <a:t>p.m</a:t>
            </a:r>
            <a:r>
              <a:rPr lang="en-US" sz="2500" b="1" dirty="0">
                <a:latin typeface="Montserrat" pitchFamily="2" charset="77"/>
              </a:rPr>
              <a:t>…</a:t>
            </a:r>
          </a:p>
          <a:p>
            <a:pPr marL="0" indent="0">
              <a:lnSpc>
                <a:spcPct val="100000"/>
              </a:lnSpc>
              <a:spcBef>
                <a:spcPts val="2200"/>
              </a:spcBef>
              <a:buNone/>
            </a:pPr>
            <a:r>
              <a:rPr lang="en-US" sz="2500" b="1" dirty="0">
                <a:latin typeface="Montserrat" pitchFamily="2" charset="77"/>
              </a:rPr>
              <a:t>Check out the alert…</a:t>
            </a:r>
          </a:p>
        </p:txBody>
      </p:sp>
      <p:sp>
        <p:nvSpPr>
          <p:cNvPr id="2" name="Rounded Rectangle 1">
            <a:extLst>
              <a:ext uri="{FF2B5EF4-FFF2-40B4-BE49-F238E27FC236}">
                <a16:creationId xmlns:a16="http://schemas.microsoft.com/office/drawing/2014/main" id="{8D69750B-23FC-0067-F4F2-1AC141832853}"/>
              </a:ext>
            </a:extLst>
          </p:cNvPr>
          <p:cNvSpPr/>
          <p:nvPr/>
        </p:nvSpPr>
        <p:spPr>
          <a:xfrm>
            <a:off x="1025912" y="5185317"/>
            <a:ext cx="7471317" cy="1070517"/>
          </a:xfrm>
          <a:prstGeom prst="round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Montserrat ExtraBold" pitchFamily="2" charset="77"/>
              </a:rPr>
              <a:t>And make the trade if you choose.</a:t>
            </a:r>
          </a:p>
        </p:txBody>
      </p:sp>
      <p:pic>
        <p:nvPicPr>
          <p:cNvPr id="5" name="Picture 4">
            <a:extLst>
              <a:ext uri="{FF2B5EF4-FFF2-40B4-BE49-F238E27FC236}">
                <a16:creationId xmlns:a16="http://schemas.microsoft.com/office/drawing/2014/main" id="{8EFDEA68-4F10-53F9-3685-5A26F0E5A8D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8825" y="1523719"/>
            <a:ext cx="253897" cy="253897"/>
          </a:xfrm>
          <a:prstGeom prst="rect">
            <a:avLst/>
          </a:prstGeom>
        </p:spPr>
      </p:pic>
      <p:pic>
        <p:nvPicPr>
          <p:cNvPr id="6" name="Picture 5">
            <a:extLst>
              <a:ext uri="{FF2B5EF4-FFF2-40B4-BE49-F238E27FC236}">
                <a16:creationId xmlns:a16="http://schemas.microsoft.com/office/drawing/2014/main" id="{230D78E0-2A01-A304-1A11-8919B024A7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8825" y="2554883"/>
            <a:ext cx="253897" cy="253897"/>
          </a:xfrm>
          <a:prstGeom prst="rect">
            <a:avLst/>
          </a:prstGeom>
        </p:spPr>
      </p:pic>
      <p:pic>
        <p:nvPicPr>
          <p:cNvPr id="7" name="Picture 6">
            <a:extLst>
              <a:ext uri="{FF2B5EF4-FFF2-40B4-BE49-F238E27FC236}">
                <a16:creationId xmlns:a16="http://schemas.microsoft.com/office/drawing/2014/main" id="{760CD174-3683-0165-B2A4-B3FA97F037C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5162" y="3199890"/>
            <a:ext cx="253897" cy="253897"/>
          </a:xfrm>
          <a:prstGeom prst="rect">
            <a:avLst/>
          </a:prstGeom>
        </p:spPr>
      </p:pic>
      <p:pic>
        <p:nvPicPr>
          <p:cNvPr id="8" name="Picture 7">
            <a:extLst>
              <a:ext uri="{FF2B5EF4-FFF2-40B4-BE49-F238E27FC236}">
                <a16:creationId xmlns:a16="http://schemas.microsoft.com/office/drawing/2014/main" id="{E2285CD5-7CDB-415F-C972-EE8876C355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8928" y="3873076"/>
            <a:ext cx="253897" cy="253897"/>
          </a:xfrm>
          <a:prstGeom prst="rect">
            <a:avLst/>
          </a:prstGeom>
        </p:spPr>
      </p:pic>
      <p:pic>
        <p:nvPicPr>
          <p:cNvPr id="9" name="Picture 8">
            <a:extLst>
              <a:ext uri="{FF2B5EF4-FFF2-40B4-BE49-F238E27FC236}">
                <a16:creationId xmlns:a16="http://schemas.microsoft.com/office/drawing/2014/main" id="{48B7D7BD-60FC-7269-9F31-7BA56C6B80B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5164" y="4538420"/>
            <a:ext cx="253897" cy="253897"/>
          </a:xfrm>
          <a:prstGeom prst="rect">
            <a:avLst/>
          </a:prstGeom>
        </p:spPr>
      </p:pic>
      <p:pic>
        <p:nvPicPr>
          <p:cNvPr id="10" name="Picture 9">
            <a:extLst>
              <a:ext uri="{FF2B5EF4-FFF2-40B4-BE49-F238E27FC236}">
                <a16:creationId xmlns:a16="http://schemas.microsoft.com/office/drawing/2014/main" id="{ADA74074-9A54-87F9-0800-E8F905EEE3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63560" y="4800040"/>
            <a:ext cx="1676646" cy="1455794"/>
          </a:xfrm>
          <a:prstGeom prst="rect">
            <a:avLst/>
          </a:prstGeom>
        </p:spPr>
      </p:pic>
      <p:sp>
        <p:nvSpPr>
          <p:cNvPr id="11" name="Title 1">
            <a:extLst>
              <a:ext uri="{FF2B5EF4-FFF2-40B4-BE49-F238E27FC236}">
                <a16:creationId xmlns:a16="http://schemas.microsoft.com/office/drawing/2014/main" id="{A907268E-3319-8CD8-64BA-85CF0CA66A48}"/>
              </a:ext>
            </a:extLst>
          </p:cNvPr>
          <p:cNvSpPr>
            <a:spLocks noGrp="1"/>
          </p:cNvSpPr>
          <p:nvPr>
            <p:ph type="title"/>
          </p:nvPr>
        </p:nvSpPr>
        <p:spPr>
          <a:xfrm>
            <a:off x="393700" y="299633"/>
            <a:ext cx="10747974" cy="965696"/>
          </a:xfrm>
        </p:spPr>
        <p:txBody>
          <a:bodyPr/>
          <a:lstStyle/>
          <a:p>
            <a:r>
              <a:rPr lang="en-US" sz="4400" b="1" dirty="0">
                <a:latin typeface="Montserrat ExtraBold" pitchFamily="2" charset="77"/>
                <a:cs typeface="Rubik" pitchFamily="2" charset="-79"/>
              </a:rPr>
              <a:t>Dark Ticker = Trading Made Easy</a:t>
            </a:r>
            <a:endParaRPr lang="en-US" b="1" dirty="0">
              <a:latin typeface="Montserrat ExtraBold" pitchFamily="2" charset="77"/>
            </a:endParaRPr>
          </a:p>
        </p:txBody>
      </p:sp>
    </p:spTree>
    <p:extLst>
      <p:ext uri="{BB962C8B-B14F-4D97-AF65-F5344CB8AC3E}">
        <p14:creationId xmlns:p14="http://schemas.microsoft.com/office/powerpoint/2010/main" val="6639178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We’ll Always Shoot For A 100% Overnight Gain</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0"/>
            <a:ext cx="10939852" cy="3917381"/>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rPr>
              <a:t>But again… nothing is guaranteed. Not every trade will be a winner.</a:t>
            </a:r>
          </a:p>
          <a:p>
            <a:pPr algn="l">
              <a:lnSpc>
                <a:spcPct val="100000"/>
              </a:lnSpc>
              <a:spcBef>
                <a:spcPts val="2800"/>
              </a:spcBef>
              <a:buClr>
                <a:schemeClr val="tx1">
                  <a:lumMod val="85000"/>
                  <a:lumOff val="15000"/>
                </a:schemeClr>
              </a:buClr>
            </a:pPr>
            <a:r>
              <a:rPr lang="en-US" dirty="0">
                <a:highlight>
                  <a:srgbClr val="FFFF00"/>
                </a:highlight>
                <a:latin typeface="Montserrat Medium" pitchFamily="2" charset="77"/>
              </a:rPr>
              <a:t>Average winner is 50%… biggest winner is 157% Overnight! </a:t>
            </a:r>
          </a:p>
          <a:p>
            <a:pPr algn="l">
              <a:lnSpc>
                <a:spcPct val="100000"/>
              </a:lnSpc>
              <a:spcBef>
                <a:spcPts val="2800"/>
              </a:spcBef>
              <a:buClr>
                <a:schemeClr val="tx1">
                  <a:lumMod val="85000"/>
                  <a:lumOff val="15000"/>
                </a:schemeClr>
              </a:buClr>
            </a:pPr>
            <a:r>
              <a:rPr lang="en-US" dirty="0">
                <a:latin typeface="Montserrat Medium" pitchFamily="2" charset="77"/>
              </a:rPr>
              <a:t>Every day in the market is different…</a:t>
            </a:r>
          </a:p>
          <a:p>
            <a:pPr algn="l">
              <a:lnSpc>
                <a:spcPct val="100000"/>
              </a:lnSpc>
              <a:spcBef>
                <a:spcPts val="2800"/>
              </a:spcBef>
              <a:buClr>
                <a:schemeClr val="tx1">
                  <a:lumMod val="85000"/>
                  <a:lumOff val="15000"/>
                </a:schemeClr>
              </a:buClr>
            </a:pPr>
            <a:r>
              <a:rPr lang="en-US" b="1" dirty="0">
                <a:latin typeface="Montserrat ExtraBold" pitchFamily="2" charset="77"/>
              </a:rPr>
              <a:t>And we’ll be with you every step of the way.</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2749873652"/>
      </p:ext>
    </p:extLst>
  </p:cSld>
  <p:clrMapOvr>
    <a:masterClrMapping/>
  </p:clrMapOvr>
  <p:extLst>
    <p:ext uri="{6950BFC3-D8DA-4A85-94F7-54DA5524770B}">
      <p188:commentRel xmlns:p188="http://schemas.microsoft.com/office/powerpoint/2018/8/main" r:id="rId2"/>
    </p:ext>
  </p:extLs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Imagine: Your New Life as a </a:t>
            </a:r>
            <a:br>
              <a:rPr lang="en-US" sz="4400" b="1" dirty="0">
                <a:solidFill>
                  <a:schemeClr val="tx1">
                    <a:lumMod val="85000"/>
                    <a:lumOff val="15000"/>
                  </a:schemeClr>
                </a:solidFill>
                <a:latin typeface="Montserrat ExtraBold" pitchFamily="2" charset="77"/>
                <a:cs typeface="Rubik" pitchFamily="2" charset="-79"/>
              </a:rPr>
            </a:br>
            <a:r>
              <a:rPr lang="en-US" sz="4400" b="1" i="1" dirty="0">
                <a:solidFill>
                  <a:schemeClr val="tx1">
                    <a:lumMod val="85000"/>
                    <a:lumOff val="15000"/>
                  </a:schemeClr>
                </a:solidFill>
                <a:latin typeface="Montserrat ExtraBold" pitchFamily="2" charset="77"/>
                <a:cs typeface="Rubik" pitchFamily="2" charset="-79"/>
              </a:rPr>
              <a:t>Post-Market Profits </a:t>
            </a:r>
            <a:r>
              <a:rPr lang="en-US" sz="4400" b="1" dirty="0">
                <a:solidFill>
                  <a:schemeClr val="tx1">
                    <a:lumMod val="85000"/>
                    <a:lumOff val="15000"/>
                  </a:schemeClr>
                </a:solidFill>
                <a:latin typeface="Montserrat ExtraBold" pitchFamily="2" charset="77"/>
                <a:cs typeface="Rubik" pitchFamily="2" charset="-79"/>
              </a:rPr>
              <a:t>Member</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0"/>
            <a:ext cx="7436258" cy="3917381"/>
          </a:xfrm>
        </p:spPr>
        <p:txBody>
          <a:bodyPr lIns="91440" tIns="91440" rIns="91440" bIns="91440">
            <a:normAutofit fontScale="92500"/>
          </a:bodyPr>
          <a:lstStyle/>
          <a:p>
            <a:pPr algn="l">
              <a:lnSpc>
                <a:spcPct val="100000"/>
              </a:lnSpc>
              <a:spcBef>
                <a:spcPts val="2800"/>
              </a:spcBef>
              <a:buClr>
                <a:schemeClr val="tx1">
                  <a:lumMod val="85000"/>
                  <a:lumOff val="15000"/>
                </a:schemeClr>
              </a:buClr>
            </a:pPr>
            <a:r>
              <a:rPr lang="en-US" dirty="0">
                <a:latin typeface="Montserrat Medium" pitchFamily="2" charset="77"/>
              </a:rPr>
              <a:t>The markets are down big… </a:t>
            </a:r>
            <a:br>
              <a:rPr lang="en-US" dirty="0">
                <a:latin typeface="Montserrat Medium" pitchFamily="2" charset="77"/>
              </a:rPr>
            </a:br>
            <a:r>
              <a:rPr lang="en-US" dirty="0">
                <a:latin typeface="Montserrat Medium" pitchFamily="2" charset="77"/>
              </a:rPr>
              <a:t>Everyone’s been freaking out.</a:t>
            </a:r>
          </a:p>
          <a:p>
            <a:pPr algn="l">
              <a:lnSpc>
                <a:spcPct val="100000"/>
              </a:lnSpc>
              <a:spcBef>
                <a:spcPts val="2800"/>
              </a:spcBef>
              <a:buClr>
                <a:schemeClr val="tx1">
                  <a:lumMod val="85000"/>
                  <a:lumOff val="15000"/>
                </a:schemeClr>
              </a:buClr>
            </a:pPr>
            <a:r>
              <a:rPr lang="en-US" dirty="0">
                <a:latin typeface="Montserrat Medium" pitchFamily="2" charset="77"/>
              </a:rPr>
              <a:t>You get an alert…</a:t>
            </a:r>
          </a:p>
          <a:p>
            <a:pPr algn="l">
              <a:lnSpc>
                <a:spcPct val="100000"/>
              </a:lnSpc>
              <a:spcBef>
                <a:spcPts val="2800"/>
              </a:spcBef>
              <a:buClr>
                <a:schemeClr val="tx1">
                  <a:lumMod val="85000"/>
                  <a:lumOff val="15000"/>
                </a:schemeClr>
              </a:buClr>
            </a:pPr>
            <a:r>
              <a:rPr lang="en-US" dirty="0">
                <a:latin typeface="Montserrat Medium" pitchFamily="2" charset="77"/>
              </a:rPr>
              <a:t>You make your Dark Ticker trade…</a:t>
            </a:r>
          </a:p>
          <a:p>
            <a:pPr algn="l">
              <a:lnSpc>
                <a:spcPct val="100000"/>
              </a:lnSpc>
              <a:spcBef>
                <a:spcPts val="2800"/>
              </a:spcBef>
              <a:buClr>
                <a:schemeClr val="tx1">
                  <a:lumMod val="85000"/>
                  <a:lumOff val="15000"/>
                </a:schemeClr>
              </a:buClr>
            </a:pPr>
            <a:r>
              <a:rPr lang="en-US" dirty="0">
                <a:latin typeface="Montserrat Medium" pitchFamily="2" charset="77"/>
              </a:rPr>
              <a:t>The next morning… You make up, check the market… and cash out for </a:t>
            </a:r>
            <a:r>
              <a:rPr lang="en-US" b="1" dirty="0">
                <a:latin typeface="Montserrat ExtraBold" pitchFamily="2" charset="77"/>
              </a:rPr>
              <a:t>100% gains</a:t>
            </a:r>
            <a:r>
              <a:rPr lang="en-US" dirty="0">
                <a:latin typeface="Montserrat Medium" pitchFamily="2" charset="77"/>
              </a:rPr>
              <a:t>.</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4" name="Picture 3">
            <a:extLst>
              <a:ext uri="{FF2B5EF4-FFF2-40B4-BE49-F238E27FC236}">
                <a16:creationId xmlns:a16="http://schemas.microsoft.com/office/drawing/2014/main" id="{4A5C655F-6694-2A26-C4FC-CE0F8998802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34615" y="2253651"/>
            <a:ext cx="5209732" cy="1076678"/>
          </a:xfrm>
          <a:prstGeom prst="rect">
            <a:avLst/>
          </a:prstGeom>
        </p:spPr>
      </p:pic>
    </p:spTree>
    <p:extLst>
      <p:ext uri="{BB962C8B-B14F-4D97-AF65-F5344CB8AC3E}">
        <p14:creationId xmlns:p14="http://schemas.microsoft.com/office/powerpoint/2010/main" val="1928636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92494"/>
            <a:ext cx="10939852" cy="4240666"/>
          </a:xfrm>
        </p:spPr>
        <p:txBody>
          <a:bodyPr lIns="91440" tIns="91440" rIns="91440" bIns="91440" anchor="t">
            <a:normAutofit fontScale="85000" lnSpcReduction="10000"/>
          </a:bodyPr>
          <a:lstStyle/>
          <a:p>
            <a:pPr algn="l">
              <a:lnSpc>
                <a:spcPct val="110000"/>
              </a:lnSpc>
              <a:spcBef>
                <a:spcPts val="2800"/>
              </a:spcBef>
              <a:buClr>
                <a:schemeClr val="tx1">
                  <a:lumMod val="85000"/>
                  <a:lumOff val="15000"/>
                </a:schemeClr>
              </a:buClr>
            </a:pPr>
            <a:r>
              <a:rPr lang="en-US" dirty="0">
                <a:latin typeface="Montserrat" pitchFamily="2" charset="77"/>
                <a:cs typeface="Arial" panose="020B0604020202020204" pitchFamily="34" charset="0"/>
              </a:rPr>
              <a:t>“The only time this hasn’t worked was when I was out and couldn’t enter the trade. </a:t>
            </a:r>
            <a:r>
              <a:rPr lang="en-US" b="1" dirty="0">
                <a:latin typeface="Montserrat" pitchFamily="2" charset="77"/>
                <a:cs typeface="Arial" panose="020B0604020202020204" pitchFamily="34" charset="0"/>
              </a:rPr>
              <a:t>Seriously… I love this strategy!</a:t>
            </a:r>
            <a:r>
              <a:rPr lang="en-US" dirty="0">
                <a:latin typeface="Montserrat" pitchFamily="2" charset="77"/>
                <a:cs typeface="Arial" panose="020B0604020202020204" pitchFamily="34" charset="0"/>
              </a:rPr>
              <a:t> – Sugar Doc</a:t>
            </a:r>
          </a:p>
          <a:p>
            <a:pPr algn="l">
              <a:lnSpc>
                <a:spcPct val="110000"/>
              </a:lnSpc>
              <a:spcBef>
                <a:spcPts val="2800"/>
              </a:spcBef>
              <a:buClr>
                <a:schemeClr val="tx1">
                  <a:lumMod val="85000"/>
                  <a:lumOff val="15000"/>
                </a:schemeClr>
              </a:buClr>
            </a:pPr>
            <a:r>
              <a:rPr lang="en-US" dirty="0">
                <a:latin typeface="Montserrat" pitchFamily="2" charset="77"/>
                <a:cs typeface="Arial" panose="020B0604020202020204" pitchFamily="34" charset="0"/>
              </a:rPr>
              <a:t>”I look forward to closing down 1%... five QQQ’s… one SPY… </a:t>
            </a:r>
            <a:br>
              <a:rPr lang="en-US" dirty="0">
                <a:latin typeface="Montserrat" pitchFamily="2" charset="77"/>
                <a:cs typeface="Arial" panose="020B0604020202020204" pitchFamily="34" charset="0"/>
              </a:rPr>
            </a:br>
            <a:r>
              <a:rPr lang="en-US" dirty="0">
                <a:latin typeface="Montserrat" pitchFamily="2" charset="77"/>
                <a:cs typeface="Arial" panose="020B0604020202020204" pitchFamily="34" charset="0"/>
              </a:rPr>
              <a:t>six IWM add up to </a:t>
            </a:r>
            <a:r>
              <a:rPr lang="en-US" b="1" dirty="0">
                <a:latin typeface="Montserrat" pitchFamily="2" charset="77"/>
                <a:cs typeface="Arial" panose="020B0604020202020204" pitchFamily="34" charset="0"/>
              </a:rPr>
              <a:t>well over 100% gains</a:t>
            </a:r>
            <a:r>
              <a:rPr lang="en-US" dirty="0">
                <a:latin typeface="Montserrat" pitchFamily="2" charset="77"/>
                <a:cs typeface="Arial" panose="020B0604020202020204" pitchFamily="34" charset="0"/>
              </a:rPr>
              <a:t>” – Thom</a:t>
            </a:r>
          </a:p>
          <a:p>
            <a:pPr algn="l">
              <a:lnSpc>
                <a:spcPct val="110000"/>
              </a:lnSpc>
              <a:spcBef>
                <a:spcPts val="2800"/>
              </a:spcBef>
              <a:buClr>
                <a:schemeClr val="tx1">
                  <a:lumMod val="85000"/>
                  <a:lumOff val="15000"/>
                </a:schemeClr>
              </a:buClr>
            </a:pPr>
            <a:r>
              <a:rPr lang="en-US" dirty="0">
                <a:latin typeface="Montserrat" pitchFamily="2" charset="77"/>
                <a:cs typeface="Arial" panose="020B0604020202020204" pitchFamily="34" charset="0"/>
              </a:rPr>
              <a:t>“Been a great way to </a:t>
            </a:r>
            <a:r>
              <a:rPr lang="en-US" b="1" dirty="0">
                <a:latin typeface="Montserrat" pitchFamily="2" charset="77"/>
                <a:cs typeface="Arial" panose="020B0604020202020204" pitchFamily="34" charset="0"/>
              </a:rPr>
              <a:t>boost my winnings </a:t>
            </a:r>
            <a:r>
              <a:rPr lang="en-US" dirty="0">
                <a:latin typeface="Montserrat" pitchFamily="2" charset="77"/>
                <a:cs typeface="Arial" panose="020B0604020202020204" pitchFamily="34" charset="0"/>
              </a:rPr>
              <a:t>when we have </a:t>
            </a:r>
            <a:br>
              <a:rPr lang="en-US" dirty="0">
                <a:latin typeface="Montserrat" pitchFamily="2" charset="77"/>
                <a:cs typeface="Arial" panose="020B0604020202020204" pitchFamily="34" charset="0"/>
              </a:rPr>
            </a:br>
            <a:r>
              <a:rPr lang="en-US" dirty="0">
                <a:latin typeface="Montserrat" pitchFamily="2" charset="77"/>
                <a:cs typeface="Arial" panose="020B0604020202020204" pitchFamily="34" charset="0"/>
              </a:rPr>
              <a:t>a Dark Ticker Trade” -- Dino</a:t>
            </a:r>
          </a:p>
          <a:p>
            <a:pPr algn="l">
              <a:lnSpc>
                <a:spcPct val="110000"/>
              </a:lnSpc>
              <a:spcBef>
                <a:spcPts val="2800"/>
              </a:spcBef>
              <a:buClr>
                <a:schemeClr val="tx1">
                  <a:lumMod val="85000"/>
                  <a:lumOff val="15000"/>
                </a:schemeClr>
              </a:buClr>
            </a:pPr>
            <a:r>
              <a:rPr lang="en-US" b="1" dirty="0">
                <a:latin typeface="Montserrat" pitchFamily="2" charset="77"/>
                <a:cs typeface="Arial" panose="020B0604020202020204" pitchFamily="34" charset="0"/>
              </a:rPr>
              <a:t>“It’s one of my favorite trades! </a:t>
            </a:r>
            <a:r>
              <a:rPr lang="en-US" dirty="0">
                <a:latin typeface="Montserrat" pitchFamily="2" charset="77"/>
                <a:cs typeface="Arial" panose="020B0604020202020204" pitchFamily="34" charset="0"/>
              </a:rPr>
              <a:t>I love doing them. </a:t>
            </a:r>
            <a:br>
              <a:rPr lang="en-US" dirty="0">
                <a:latin typeface="Montserrat" pitchFamily="2" charset="77"/>
                <a:cs typeface="Arial" panose="020B0604020202020204" pitchFamily="34" charset="0"/>
              </a:rPr>
            </a:br>
            <a:r>
              <a:rPr lang="en-US" dirty="0">
                <a:latin typeface="Montserrat" pitchFamily="2" charset="77"/>
                <a:cs typeface="Arial" panose="020B0604020202020204" pitchFamily="34" charset="0"/>
              </a:rPr>
              <a:t>I would want them every day!” -- PJ</a:t>
            </a:r>
          </a:p>
          <a:p>
            <a:pPr algn="l">
              <a:lnSpc>
                <a:spcPct val="110000"/>
              </a:lnSpc>
              <a:spcBef>
                <a:spcPts val="2800"/>
              </a:spcBef>
              <a:buClr>
                <a:schemeClr val="tx1">
                  <a:lumMod val="85000"/>
                  <a:lumOff val="15000"/>
                </a:schemeClr>
              </a:buClr>
            </a:pPr>
            <a:endParaRPr lang="en-US" dirty="0">
              <a:latin typeface="Montserrat" pitchFamily="2" charset="77"/>
            </a:endParaRPr>
          </a:p>
        </p:txBody>
      </p:sp>
      <p:sp>
        <p:nvSpPr>
          <p:cNvPr id="2" name="Title 1">
            <a:extLst>
              <a:ext uri="{FF2B5EF4-FFF2-40B4-BE49-F238E27FC236}">
                <a16:creationId xmlns:a16="http://schemas.microsoft.com/office/drawing/2014/main" id="{15335DAD-2854-17BD-08DE-A541130A5891}"/>
              </a:ext>
            </a:extLst>
          </p:cNvPr>
          <p:cNvSpPr txBox="1">
            <a:spLocks/>
          </p:cNvSpPr>
          <p:nvPr/>
        </p:nvSpPr>
        <p:spPr>
          <a:xfrm>
            <a:off x="626074" y="299633"/>
            <a:ext cx="10515600" cy="96569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tx1">
                    <a:lumMod val="85000"/>
                    <a:lumOff val="15000"/>
                  </a:schemeClr>
                </a:solidFill>
                <a:latin typeface="Montserrat ExtraBold" pitchFamily="2" charset="77"/>
                <a:cs typeface="Rubik" pitchFamily="2" charset="-79"/>
              </a:rPr>
              <a:t>Members LOVE Market Down Days!</a:t>
            </a:r>
            <a:endParaRPr lang="en-US" b="1" dirty="0">
              <a:solidFill>
                <a:schemeClr val="tx1">
                  <a:lumMod val="85000"/>
                  <a:lumOff val="15000"/>
                </a:schemeClr>
              </a:solidFill>
              <a:latin typeface="Montserrat ExtraBold" pitchFamily="2" charset="77"/>
            </a:endParaRPr>
          </a:p>
        </p:txBody>
      </p:sp>
      <p:sp>
        <p:nvSpPr>
          <p:cNvPr id="3" name="object 2">
            <a:extLst>
              <a:ext uri="{FF2B5EF4-FFF2-40B4-BE49-F238E27FC236}">
                <a16:creationId xmlns:a16="http://schemas.microsoft.com/office/drawing/2014/main" id="{5E98B23F-3DB0-AA75-6AD4-69A2A2F91B2F}"/>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9238727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51398"/>
            <a:ext cx="10757692" cy="4406683"/>
          </a:xfrm>
        </p:spPr>
        <p:txBody>
          <a:bodyPr lIns="91440" tIns="91440" rIns="91440" bIns="91440">
            <a:normAutofit/>
          </a:bodyPr>
          <a:lstStyle/>
          <a:p>
            <a:pPr algn="l">
              <a:lnSpc>
                <a:spcPct val="100000"/>
              </a:lnSpc>
              <a:spcBef>
                <a:spcPts val="2800"/>
              </a:spcBef>
              <a:buClr>
                <a:schemeClr val="tx1">
                  <a:lumMod val="85000"/>
                  <a:lumOff val="15000"/>
                </a:schemeClr>
              </a:buClr>
            </a:pPr>
            <a:r>
              <a:rPr lang="en-US" sz="2600" dirty="0">
                <a:latin typeface="Montserrat" pitchFamily="2" charset="77"/>
                <a:cs typeface="Arial" panose="020B0604020202020204" pitchFamily="34" charset="0"/>
              </a:rPr>
              <a:t>“It has been the most profitable for me… I bet my largest size trades on it. </a:t>
            </a:r>
            <a:r>
              <a:rPr lang="en-US" sz="2600" b="1" dirty="0">
                <a:latin typeface="Montserrat" pitchFamily="2" charset="77"/>
                <a:cs typeface="Arial" panose="020B0604020202020204" pitchFamily="34" charset="0"/>
              </a:rPr>
              <a:t>$ gained vs time spent can’t be beat</a:t>
            </a:r>
            <a:r>
              <a:rPr lang="en-US" sz="2600" dirty="0">
                <a:latin typeface="Montserrat" pitchFamily="2" charset="77"/>
                <a:cs typeface="Arial" panose="020B0604020202020204" pitchFamily="34" charset="0"/>
              </a:rPr>
              <a:t>” – JT</a:t>
            </a:r>
          </a:p>
          <a:p>
            <a:pPr algn="l">
              <a:lnSpc>
                <a:spcPct val="100000"/>
              </a:lnSpc>
              <a:spcBef>
                <a:spcPts val="2800"/>
              </a:spcBef>
              <a:buClr>
                <a:schemeClr val="tx1">
                  <a:lumMod val="85000"/>
                  <a:lumOff val="15000"/>
                </a:schemeClr>
              </a:buClr>
            </a:pPr>
            <a:r>
              <a:rPr lang="en-US" sz="2600" dirty="0">
                <a:latin typeface="Montserrat" pitchFamily="2" charset="77"/>
                <a:cs typeface="Arial" panose="020B0604020202020204" pitchFamily="34" charset="0"/>
              </a:rPr>
              <a:t>”Bryan, I think the Dark Ticker is the </a:t>
            </a:r>
            <a:r>
              <a:rPr lang="en-US" sz="2600" b="1" dirty="0">
                <a:latin typeface="Montserrat" pitchFamily="2" charset="77"/>
                <a:cs typeface="Arial" panose="020B0604020202020204" pitchFamily="34" charset="0"/>
              </a:rPr>
              <a:t>best trading tool you guys have given us. I have made a ton of money using it</a:t>
            </a:r>
            <a:r>
              <a:rPr lang="en-US" sz="2600" dirty="0">
                <a:latin typeface="Montserrat" pitchFamily="2" charset="77"/>
                <a:cs typeface="Arial" panose="020B0604020202020204" pitchFamily="34" charset="0"/>
              </a:rPr>
              <a:t>.” </a:t>
            </a:r>
            <a:br>
              <a:rPr lang="en-US" sz="2600" dirty="0">
                <a:latin typeface="Montserrat" pitchFamily="2" charset="77"/>
                <a:cs typeface="Arial" panose="020B0604020202020204" pitchFamily="34" charset="0"/>
              </a:rPr>
            </a:br>
            <a:r>
              <a:rPr lang="en-US" sz="2600" dirty="0">
                <a:latin typeface="Montserrat" pitchFamily="2" charset="77"/>
                <a:cs typeface="Arial" panose="020B0604020202020204" pitchFamily="34" charset="0"/>
              </a:rPr>
              <a:t>– Budge</a:t>
            </a:r>
          </a:p>
          <a:p>
            <a:pPr algn="l">
              <a:lnSpc>
                <a:spcPct val="100000"/>
              </a:lnSpc>
              <a:spcBef>
                <a:spcPts val="2800"/>
              </a:spcBef>
              <a:buClr>
                <a:schemeClr val="tx1">
                  <a:lumMod val="85000"/>
                  <a:lumOff val="15000"/>
                </a:schemeClr>
              </a:buClr>
            </a:pPr>
            <a:r>
              <a:rPr lang="en-US" sz="2600" b="1" dirty="0">
                <a:latin typeface="Montserrat" pitchFamily="2" charset="77"/>
                <a:cs typeface="Arial" panose="020B0604020202020204" pitchFamily="34" charset="0"/>
              </a:rPr>
              <a:t>“It makes me wish the market would drop 1% </a:t>
            </a:r>
            <a:br>
              <a:rPr lang="en-US" sz="2600" b="1" dirty="0">
                <a:latin typeface="Montserrat" pitchFamily="2" charset="77"/>
                <a:cs typeface="Arial" panose="020B0604020202020204" pitchFamily="34" charset="0"/>
              </a:rPr>
            </a:br>
            <a:r>
              <a:rPr lang="en-US" sz="2600" b="1" dirty="0">
                <a:latin typeface="Montserrat" pitchFamily="2" charset="77"/>
                <a:cs typeface="Arial" panose="020B0604020202020204" pitchFamily="34" charset="0"/>
              </a:rPr>
              <a:t>every single day… I would make so much </a:t>
            </a:r>
            <a:br>
              <a:rPr lang="en-US" sz="2600" b="1" dirty="0">
                <a:latin typeface="Montserrat" pitchFamily="2" charset="77"/>
                <a:cs typeface="Arial" panose="020B0604020202020204" pitchFamily="34" charset="0"/>
              </a:rPr>
            </a:br>
            <a:r>
              <a:rPr lang="en-US" sz="2600" b="1" dirty="0">
                <a:latin typeface="Montserrat" pitchFamily="2" charset="77"/>
                <a:cs typeface="Arial" panose="020B0604020202020204" pitchFamily="34" charset="0"/>
              </a:rPr>
              <a:t>money!” -- Joey</a:t>
            </a:r>
          </a:p>
          <a:p>
            <a:pPr algn="l">
              <a:lnSpc>
                <a:spcPct val="100000"/>
              </a:lnSpc>
              <a:spcBef>
                <a:spcPts val="2800"/>
              </a:spcBef>
              <a:buClr>
                <a:schemeClr val="tx1">
                  <a:lumMod val="85000"/>
                  <a:lumOff val="15000"/>
                </a:schemeClr>
              </a:buClr>
            </a:pPr>
            <a:endParaRPr lang="en-US" sz="2600" dirty="0">
              <a:latin typeface="Montserrat" pitchFamily="2" charset="77"/>
            </a:endParaRPr>
          </a:p>
        </p:txBody>
      </p:sp>
      <p:sp>
        <p:nvSpPr>
          <p:cNvPr id="4" name="Title 1">
            <a:extLst>
              <a:ext uri="{FF2B5EF4-FFF2-40B4-BE49-F238E27FC236}">
                <a16:creationId xmlns:a16="http://schemas.microsoft.com/office/drawing/2014/main" id="{7881B3E7-05E8-713F-7475-140DDC99E678}"/>
              </a:ext>
            </a:extLst>
          </p:cNvPr>
          <p:cNvSpPr txBox="1">
            <a:spLocks/>
          </p:cNvSpPr>
          <p:nvPr/>
        </p:nvSpPr>
        <p:spPr>
          <a:xfrm>
            <a:off x="626074" y="299633"/>
            <a:ext cx="10515600" cy="965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tx1">
                    <a:lumMod val="85000"/>
                    <a:lumOff val="15000"/>
                  </a:schemeClr>
                </a:solidFill>
                <a:latin typeface="Montserrat ExtraBold" pitchFamily="2" charset="77"/>
                <a:cs typeface="Rubik" pitchFamily="2" charset="-79"/>
              </a:rPr>
              <a:t>Members LOVE Dark Tickers!</a:t>
            </a:r>
            <a:endParaRPr lang="en-US" b="1" dirty="0">
              <a:solidFill>
                <a:schemeClr val="tx1">
                  <a:lumMod val="85000"/>
                  <a:lumOff val="15000"/>
                </a:schemeClr>
              </a:solidFill>
              <a:latin typeface="Montserrat ExtraBold" pitchFamily="2" charset="77"/>
            </a:endParaRPr>
          </a:p>
        </p:txBody>
      </p:sp>
      <p:sp>
        <p:nvSpPr>
          <p:cNvPr id="5" name="object 2">
            <a:extLst>
              <a:ext uri="{FF2B5EF4-FFF2-40B4-BE49-F238E27FC236}">
                <a16:creationId xmlns:a16="http://schemas.microsoft.com/office/drawing/2014/main" id="{FAE0DAF7-E30F-84CC-F40A-EC6BBBD7BC8E}"/>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29596550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You’re Among the First to Discover This NEW Trading Strategy</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0"/>
            <a:ext cx="5217165" cy="3917381"/>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rPr>
              <a:t>Remember… with just $5,000 in each trade could have grown to over $34,000 in one year! </a:t>
            </a:r>
          </a:p>
          <a:p>
            <a:pPr algn="l">
              <a:lnSpc>
                <a:spcPct val="100000"/>
              </a:lnSpc>
              <a:spcBef>
                <a:spcPts val="2800"/>
              </a:spcBef>
              <a:buClr>
                <a:schemeClr val="tx1">
                  <a:lumMod val="85000"/>
                  <a:lumOff val="15000"/>
                </a:schemeClr>
              </a:buClr>
            </a:pPr>
            <a:r>
              <a:rPr lang="en-US" b="1" dirty="0">
                <a:latin typeface="Montserrat ExtraBold" pitchFamily="2" charset="77"/>
              </a:rPr>
              <a:t>Trading $10,000 could have been worth over $68,000!</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2" name="Picture 1">
            <a:extLst>
              <a:ext uri="{FF2B5EF4-FFF2-40B4-BE49-F238E27FC236}">
                <a16:creationId xmlns:a16="http://schemas.microsoft.com/office/drawing/2014/main" id="{9AE2385F-9063-6DA6-80D2-74FC94B51AF3}"/>
              </a:ext>
            </a:extLst>
          </p:cNvPr>
          <p:cNvPicPr>
            <a:picLocks noChangeAspect="1"/>
          </p:cNvPicPr>
          <p:nvPr/>
        </p:nvPicPr>
        <p:blipFill>
          <a:blip r:embed="rId4"/>
          <a:stretch>
            <a:fillRect/>
          </a:stretch>
        </p:blipFill>
        <p:spPr>
          <a:xfrm>
            <a:off x="6096000" y="2635705"/>
            <a:ext cx="5469927" cy="2130964"/>
          </a:xfrm>
          <a:prstGeom prst="rect">
            <a:avLst/>
          </a:prstGeom>
        </p:spPr>
      </p:pic>
    </p:spTree>
    <p:extLst>
      <p:ext uri="{BB962C8B-B14F-4D97-AF65-F5344CB8AC3E}">
        <p14:creationId xmlns:p14="http://schemas.microsoft.com/office/powerpoint/2010/main" val="3311201958"/>
      </p:ext>
    </p:extLst>
  </p:cSld>
  <p:clrMapOvr>
    <a:masterClrMapping/>
  </p:clrMapOvr>
  <p:extLst>
    <p:ext uri="{6950BFC3-D8DA-4A85-94F7-54DA5524770B}">
      <p188:commentRel xmlns:p188="http://schemas.microsoft.com/office/powerpoint/2018/8/main" r:id="rId3"/>
    </p:ext>
  </p:extLs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Your Chance to Become a</a:t>
            </a:r>
            <a:br>
              <a:rPr lang="en-US" sz="4400" b="1" dirty="0">
                <a:solidFill>
                  <a:schemeClr val="tx1">
                    <a:lumMod val="85000"/>
                    <a:lumOff val="15000"/>
                  </a:schemeClr>
                </a:solidFill>
                <a:latin typeface="Montserrat ExtraBold" pitchFamily="2" charset="77"/>
                <a:cs typeface="Rubik" pitchFamily="2" charset="-79"/>
              </a:rPr>
            </a:br>
            <a:r>
              <a:rPr lang="en-US" sz="4400" b="1" i="1" dirty="0">
                <a:solidFill>
                  <a:schemeClr val="tx1">
                    <a:lumMod val="85000"/>
                    <a:lumOff val="15000"/>
                  </a:schemeClr>
                </a:solidFill>
                <a:latin typeface="Montserrat ExtraBold" pitchFamily="2" charset="77"/>
                <a:cs typeface="Rubik" pitchFamily="2" charset="-79"/>
              </a:rPr>
              <a:t>Post-Market Profits </a:t>
            </a:r>
            <a:r>
              <a:rPr lang="en-US" sz="4400" b="1" dirty="0">
                <a:solidFill>
                  <a:schemeClr val="tx1">
                    <a:lumMod val="85000"/>
                    <a:lumOff val="15000"/>
                  </a:schemeClr>
                </a:solidFill>
                <a:latin typeface="Montserrat ExtraBold" pitchFamily="2" charset="77"/>
                <a:cs typeface="Rubik" pitchFamily="2" charset="-79"/>
              </a:rPr>
              <a:t>Member</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2040700"/>
            <a:ext cx="7420645" cy="4084204"/>
          </a:xfrm>
        </p:spPr>
        <p:txBody>
          <a:bodyPr lIns="91440" tIns="91440" rIns="91440" bIns="91440">
            <a:normAutofit fontScale="92500" lnSpcReduction="20000"/>
          </a:bodyPr>
          <a:lstStyle/>
          <a:p>
            <a:pPr algn="l">
              <a:lnSpc>
                <a:spcPct val="100000"/>
              </a:lnSpc>
              <a:spcBef>
                <a:spcPts val="2800"/>
              </a:spcBef>
              <a:buClr>
                <a:schemeClr val="tx1">
                  <a:lumMod val="85000"/>
                  <a:lumOff val="15000"/>
                </a:schemeClr>
              </a:buClr>
            </a:pPr>
            <a:r>
              <a:rPr lang="en-US" i="1" dirty="0">
                <a:latin typeface="Montserrat Medium" pitchFamily="2" charset="77"/>
              </a:rPr>
              <a:t>Post-Market Profits </a:t>
            </a:r>
            <a:r>
              <a:rPr lang="en-US" dirty="0">
                <a:latin typeface="Montserrat Medium" pitchFamily="2" charset="77"/>
              </a:rPr>
              <a:t>is going to be a ton </a:t>
            </a:r>
            <a:br>
              <a:rPr lang="en-US" dirty="0">
                <a:latin typeface="Montserrat Medium" pitchFamily="2" charset="77"/>
              </a:rPr>
            </a:br>
            <a:r>
              <a:rPr lang="en-US" dirty="0">
                <a:latin typeface="Montserrat Medium" pitchFamily="2" charset="77"/>
              </a:rPr>
              <a:t>of fun… and should give you a ton of opportunities to trade </a:t>
            </a:r>
            <a:endParaRPr lang="en-US" strike="sngStrike" dirty="0">
              <a:latin typeface="Montserrat Medium" pitchFamily="2" charset="77"/>
            </a:endParaRPr>
          </a:p>
          <a:p>
            <a:pPr algn="l">
              <a:lnSpc>
                <a:spcPct val="100000"/>
              </a:lnSpc>
              <a:spcBef>
                <a:spcPts val="2800"/>
              </a:spcBef>
              <a:buClr>
                <a:schemeClr val="tx1">
                  <a:lumMod val="85000"/>
                  <a:lumOff val="15000"/>
                </a:schemeClr>
              </a:buClr>
            </a:pPr>
            <a:r>
              <a:rPr lang="en-US" dirty="0">
                <a:latin typeface="Montserrat Medium" pitchFamily="2" charset="77"/>
              </a:rPr>
              <a:t>We’re going to take a handful of people and lead them to the best Dark Ticker trade recommendations each and every month.</a:t>
            </a:r>
          </a:p>
          <a:p>
            <a:pPr algn="l">
              <a:lnSpc>
                <a:spcPct val="100000"/>
              </a:lnSpc>
              <a:spcBef>
                <a:spcPts val="2800"/>
              </a:spcBef>
              <a:buClr>
                <a:schemeClr val="tx1">
                  <a:lumMod val="85000"/>
                  <a:lumOff val="15000"/>
                </a:schemeClr>
              </a:buClr>
            </a:pPr>
            <a:r>
              <a:rPr lang="en-US" b="1" dirty="0">
                <a:latin typeface="Montserrat ExtraBold" pitchFamily="2" charset="77"/>
              </a:rPr>
              <a:t>We have a 70% win-rate… with 17% average overnight gain! </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4" name="Picture 3">
            <a:extLst>
              <a:ext uri="{FF2B5EF4-FFF2-40B4-BE49-F238E27FC236}">
                <a16:creationId xmlns:a16="http://schemas.microsoft.com/office/drawing/2014/main" id="{4A5C655F-6694-2A26-C4FC-CE0F899880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44937" y="3429000"/>
            <a:ext cx="3630687" cy="750342"/>
          </a:xfrm>
          <a:prstGeom prst="rect">
            <a:avLst/>
          </a:prstGeom>
        </p:spPr>
      </p:pic>
    </p:spTree>
    <p:extLst>
      <p:ext uri="{BB962C8B-B14F-4D97-AF65-F5344CB8AC3E}">
        <p14:creationId xmlns:p14="http://schemas.microsoft.com/office/powerpoint/2010/main" val="2598499125"/>
      </p:ext>
    </p:extLst>
  </p:cSld>
  <p:clrMapOvr>
    <a:masterClrMapping/>
  </p:clrMapOvr>
  <p:extLst>
    <p:ext uri="{6950BFC3-D8DA-4A85-94F7-54DA5524770B}">
      <p188:commentRel xmlns:p188="http://schemas.microsoft.com/office/powerpoint/2018/8/main" r:id="rId2"/>
    </p:ext>
  </p:extLs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546442"/>
            <a:ext cx="7877848" cy="4508669"/>
          </a:xfrm>
        </p:spPr>
        <p:txBody>
          <a:bodyPr lIns="91440" tIns="91440" rIns="91440" bIns="91440">
            <a:normAutofit fontScale="92500"/>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It’s a short primer going through the entire process of making a Dark Ticker trade.</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Everything we’ve covered today… but in much more detail.</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We’ll walk you through the strategy…</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Explain how we pick which index we’ll </a:t>
            </a:r>
            <a:br>
              <a:rPr lang="en-US" dirty="0">
                <a:latin typeface="Montserrat Medium" pitchFamily="2" charset="77"/>
                <a:cs typeface="Rubik" pitchFamily="2" charset="-79"/>
              </a:rPr>
            </a:br>
            <a:r>
              <a:rPr lang="en-US" dirty="0">
                <a:latin typeface="Montserrat Medium" pitchFamily="2" charset="77"/>
                <a:cs typeface="Rubik" pitchFamily="2" charset="-79"/>
              </a:rPr>
              <a:t>use… And even go into all the month-by-month data…</a:t>
            </a:r>
            <a:endParaRPr lang="en-US" dirty="0">
              <a:latin typeface="Montserrat ExtraBold" pitchFamily="2" charset="77"/>
              <a:cs typeface="Rubik" pitchFamily="2" charset="-79"/>
            </a:endParaRP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299633"/>
            <a:ext cx="10939851" cy="965696"/>
          </a:xfrm>
        </p:spPr>
        <p:txBody>
          <a:bodyPr>
            <a:normAutofit/>
          </a:bodyPr>
          <a:lstStyle/>
          <a:p>
            <a:r>
              <a:rPr lang="en-US" sz="4400" b="1" i="1" dirty="0">
                <a:solidFill>
                  <a:schemeClr val="tx1">
                    <a:lumMod val="85000"/>
                    <a:lumOff val="15000"/>
                  </a:schemeClr>
                </a:solidFill>
                <a:latin typeface="Montserrat ExtraBold" pitchFamily="2" charset="77"/>
                <a:cs typeface="Rubik" pitchFamily="2" charset="-79"/>
              </a:rPr>
              <a:t>Post-Market Profits </a:t>
            </a:r>
            <a:r>
              <a:rPr lang="en-US" sz="4400" b="1" dirty="0">
                <a:solidFill>
                  <a:schemeClr val="tx1">
                    <a:lumMod val="85000"/>
                    <a:lumOff val="15000"/>
                  </a:schemeClr>
                </a:solidFill>
                <a:latin typeface="Montserrat ExtraBold" pitchFamily="2" charset="77"/>
                <a:cs typeface="Rubik" pitchFamily="2" charset="-79"/>
              </a:rPr>
              <a:t>Strategy Guide</a:t>
            </a:r>
            <a:endParaRPr lang="en-US" b="1" dirty="0">
              <a:solidFill>
                <a:schemeClr val="tx1">
                  <a:lumMod val="85000"/>
                  <a:lumOff val="15000"/>
                </a:schemeClr>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4" name="Picture 3">
            <a:extLst>
              <a:ext uri="{FF2B5EF4-FFF2-40B4-BE49-F238E27FC236}">
                <a16:creationId xmlns:a16="http://schemas.microsoft.com/office/drawing/2014/main" id="{15B85C5A-9685-57CA-4FA8-64BC1DCF2C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95360" y="1852346"/>
            <a:ext cx="2458720" cy="3153308"/>
          </a:xfrm>
          <a:prstGeom prst="rect">
            <a:avLst/>
          </a:prstGeom>
        </p:spPr>
      </p:pic>
    </p:spTree>
    <p:extLst>
      <p:ext uri="{BB962C8B-B14F-4D97-AF65-F5344CB8AC3E}">
        <p14:creationId xmlns:p14="http://schemas.microsoft.com/office/powerpoint/2010/main" val="1586550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6848484-58C1-16F9-A762-28D8B346BB0A}"/>
              </a:ext>
            </a:extLst>
          </p:cNvPr>
          <p:cNvSpPr/>
          <p:nvPr/>
        </p:nvSpPr>
        <p:spPr>
          <a:xfrm>
            <a:off x="0" y="-65987"/>
            <a:ext cx="12192000" cy="1781665"/>
          </a:xfrm>
          <a:prstGeom prst="rect">
            <a:avLst/>
          </a:prstGeom>
          <a:solidFill>
            <a:schemeClr val="tx1">
              <a:lumMod val="95000"/>
              <a:lumOff val="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8FF47586-8FFF-42AC-3FD6-2DDB6AE36E91}"/>
              </a:ext>
            </a:extLst>
          </p:cNvPr>
          <p:cNvSpPr txBox="1"/>
          <p:nvPr/>
        </p:nvSpPr>
        <p:spPr>
          <a:xfrm>
            <a:off x="175098" y="332121"/>
            <a:ext cx="11809379" cy="923330"/>
          </a:xfrm>
          <a:prstGeom prst="rect">
            <a:avLst/>
          </a:prstGeom>
          <a:noFill/>
        </p:spPr>
        <p:txBody>
          <a:bodyPr wrap="square" rtlCol="0">
            <a:spAutoFit/>
          </a:bodyPr>
          <a:lstStyle/>
          <a:p>
            <a:r>
              <a:rPr lang="en-US" sz="5400" b="1" dirty="0">
                <a:solidFill>
                  <a:schemeClr val="bg1"/>
                </a:solidFill>
                <a:latin typeface="Montserrat Black" pitchFamily="2" charset="77"/>
              </a:rPr>
              <a:t>Excited for Market Drops?!</a:t>
            </a:r>
          </a:p>
        </p:txBody>
      </p:sp>
      <p:sp>
        <p:nvSpPr>
          <p:cNvPr id="3" name="TextBox 2">
            <a:extLst>
              <a:ext uri="{FF2B5EF4-FFF2-40B4-BE49-F238E27FC236}">
                <a16:creationId xmlns:a16="http://schemas.microsoft.com/office/drawing/2014/main" id="{CCC61693-3429-6745-34C0-289341B16A2F}"/>
              </a:ext>
            </a:extLst>
          </p:cNvPr>
          <p:cNvSpPr txBox="1"/>
          <p:nvPr/>
        </p:nvSpPr>
        <p:spPr>
          <a:xfrm>
            <a:off x="1202987" y="2644169"/>
            <a:ext cx="10081098" cy="1569660"/>
          </a:xfrm>
          <a:prstGeom prst="rect">
            <a:avLst/>
          </a:prstGeom>
          <a:noFill/>
        </p:spPr>
        <p:txBody>
          <a:bodyPr wrap="square">
            <a:spAutoFit/>
          </a:bodyPr>
          <a:lstStyle/>
          <a:p>
            <a:pPr algn="ctr">
              <a:lnSpc>
                <a:spcPct val="100000"/>
              </a:lnSpc>
              <a:spcBef>
                <a:spcPts val="2800"/>
              </a:spcBef>
              <a:buClr>
                <a:schemeClr val="tx1">
                  <a:lumMod val="85000"/>
                  <a:lumOff val="15000"/>
                </a:schemeClr>
              </a:buClr>
            </a:pPr>
            <a:r>
              <a:rPr lang="en-US" sz="3200" b="1" dirty="0">
                <a:latin typeface="Montserrat" pitchFamily="2" charset="77"/>
                <a:cs typeface="Arial" panose="020B0604020202020204" pitchFamily="34" charset="0"/>
              </a:rPr>
              <a:t>“It makes me wish the market would drop 1% every single day… I would make so much money!” -- Joey</a:t>
            </a:r>
          </a:p>
        </p:txBody>
      </p:sp>
      <p:sp>
        <p:nvSpPr>
          <p:cNvPr id="2" name="Content Placeholder 1">
            <a:extLst>
              <a:ext uri="{FF2B5EF4-FFF2-40B4-BE49-F238E27FC236}">
                <a16:creationId xmlns:a16="http://schemas.microsoft.com/office/drawing/2014/main" id="{0735D77B-C2D2-4DDF-8A6A-442D5AC4FFB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42283164"/>
      </p:ext>
    </p:extLst>
  </p:cSld>
  <p:clrMapOvr>
    <a:masterClrMapping/>
  </p:clrMapOvr>
  <p:extLst>
    <p:ext uri="{6950BFC3-D8DA-4A85-94F7-54DA5524770B}">
      <p188:commentRel xmlns:p188="http://schemas.microsoft.com/office/powerpoint/2018/8/main" r:id="rId3"/>
    </p:ext>
  </p:extLs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449660"/>
            <a:ext cx="6526567" cy="4605452"/>
          </a:xfrm>
        </p:spPr>
        <p:txBody>
          <a:bodyPr lIns="91440" tIns="91440" rIns="91440" bIns="91440">
            <a:normAutofit fontScale="92500"/>
          </a:bodyPr>
          <a:lstStyle/>
          <a:p>
            <a:pPr>
              <a:lnSpc>
                <a:spcPct val="100000"/>
              </a:lnSpc>
              <a:spcBef>
                <a:spcPts val="2800"/>
              </a:spcBef>
              <a:buClr>
                <a:schemeClr val="tx1">
                  <a:lumMod val="85000"/>
                  <a:lumOff val="15000"/>
                </a:schemeClr>
              </a:buClr>
            </a:pPr>
            <a:r>
              <a:rPr lang="en-US" b="1" dirty="0">
                <a:latin typeface="Montserrat ExtraBold" pitchFamily="2" charset="77"/>
                <a:cs typeface="Rubik" pitchFamily="2" charset="-79"/>
              </a:rPr>
              <a:t>You have real-time access to our moderators from 4 to 4:30 p.m. any day we issue a new trade.</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If you have any </a:t>
            </a:r>
            <a:r>
              <a:rPr lang="en-US">
                <a:latin typeface="Montserrat Medium" pitchFamily="2" charset="77"/>
                <a:cs typeface="Rubik" pitchFamily="2" charset="-79"/>
              </a:rPr>
              <a:t>questions about</a:t>
            </a:r>
            <a:r>
              <a:rPr lang="en-US" strike="sngStrike">
                <a:latin typeface="Montserrat Medium" pitchFamily="2" charset="77"/>
                <a:cs typeface="Rubik" pitchFamily="2" charset="-79"/>
              </a:rPr>
              <a:t> </a:t>
            </a:r>
            <a:r>
              <a:rPr lang="en-US" i="1" dirty="0">
                <a:latin typeface="Montserrat Medium" pitchFamily="2" charset="77"/>
                <a:cs typeface="Rubik" pitchFamily="2" charset="-79"/>
              </a:rPr>
              <a:t>Post-Market Profits </a:t>
            </a:r>
            <a:r>
              <a:rPr lang="en-US" strike="sngStrike" dirty="0">
                <a:latin typeface="Montserrat Medium" pitchFamily="2" charset="77"/>
                <a:cs typeface="Rubik" pitchFamily="2" charset="-79"/>
              </a:rPr>
              <a:t> </a:t>
            </a:r>
            <a:r>
              <a:rPr lang="en-US" dirty="0">
                <a:latin typeface="Montserrat Medium" pitchFamily="2" charset="77"/>
                <a:cs typeface="Rubik" pitchFamily="2" charset="-79"/>
              </a:rPr>
              <a:t>you can directly message our U.S.-based team and ask them anything.</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You know the drill… They don’t give financial advice.</a:t>
            </a:r>
            <a:endParaRPr lang="en-US" dirty="0">
              <a:latin typeface="Montserrat ExtraBold" pitchFamily="2" charset="77"/>
              <a:cs typeface="Rubik" pitchFamily="2" charset="-79"/>
            </a:endParaRP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fontScale="90000"/>
          </a:bodyPr>
          <a:lstStyle/>
          <a:p>
            <a:r>
              <a:rPr lang="en-US" sz="4400" b="1" dirty="0">
                <a:solidFill>
                  <a:schemeClr val="tx1">
                    <a:lumMod val="85000"/>
                    <a:lumOff val="15000"/>
                  </a:schemeClr>
                </a:solidFill>
                <a:latin typeface="Montserrat ExtraBold" pitchFamily="2" charset="77"/>
                <a:cs typeface="Rubik" pitchFamily="2" charset="-79"/>
              </a:rPr>
              <a:t>Live Chat With Moderators After-Hours</a:t>
            </a:r>
            <a:endParaRPr lang="en-US" b="1" dirty="0">
              <a:solidFill>
                <a:schemeClr val="tx1">
                  <a:lumMod val="85000"/>
                  <a:lumOff val="15000"/>
                </a:schemeClr>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3" name="Picture 2">
            <a:extLst>
              <a:ext uri="{FF2B5EF4-FFF2-40B4-BE49-F238E27FC236}">
                <a16:creationId xmlns:a16="http://schemas.microsoft.com/office/drawing/2014/main" id="{9EDEB800-CAC5-DB19-F4E8-E56FBB20D3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20841" y="1937200"/>
            <a:ext cx="5340666" cy="2794202"/>
          </a:xfrm>
          <a:prstGeom prst="rect">
            <a:avLst/>
          </a:prstGeom>
        </p:spPr>
      </p:pic>
    </p:spTree>
    <p:extLst>
      <p:ext uri="{BB962C8B-B14F-4D97-AF65-F5344CB8AC3E}">
        <p14:creationId xmlns:p14="http://schemas.microsoft.com/office/powerpoint/2010/main" val="3352078385"/>
      </p:ext>
    </p:extLst>
  </p:cSld>
  <p:clrMapOvr>
    <a:masterClrMapping/>
  </p:clrMapOvr>
  <p:extLst>
    <p:ext uri="{6950BFC3-D8DA-4A85-94F7-54DA5524770B}">
      <p188:commentRel xmlns:p188="http://schemas.microsoft.com/office/powerpoint/2018/8/main" r:id="rId3"/>
    </p:ext>
  </p:extLs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b="1" dirty="0">
                <a:solidFill>
                  <a:schemeClr val="tx1">
                    <a:lumMod val="85000"/>
                    <a:lumOff val="15000"/>
                  </a:schemeClr>
                </a:solidFill>
                <a:latin typeface="Montserrat ExtraBold" pitchFamily="2" charset="77"/>
                <a:cs typeface="Rubik" pitchFamily="2" charset="-79"/>
              </a:rPr>
              <a:t>Your Entire Post-Market Profits Benefits Package</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2040700"/>
            <a:ext cx="6668805" cy="4084204"/>
          </a:xfrm>
        </p:spPr>
        <p:txBody>
          <a:bodyPr lIns="91440" tIns="91440" rIns="91440" bIns="91440">
            <a:normAutofit fontScale="92500"/>
          </a:bodyPr>
          <a:lstStyle/>
          <a:p>
            <a:pPr algn="l">
              <a:lnSpc>
                <a:spcPct val="100000"/>
              </a:lnSpc>
              <a:spcBef>
                <a:spcPts val="2800"/>
              </a:spcBef>
              <a:buClr>
                <a:schemeClr val="tx1">
                  <a:lumMod val="85000"/>
                  <a:lumOff val="15000"/>
                </a:schemeClr>
              </a:buClr>
            </a:pPr>
            <a:r>
              <a:rPr lang="en-US" dirty="0">
                <a:latin typeface="Montserrat Medium" pitchFamily="2" charset="77"/>
              </a:rPr>
              <a:t>Access to All Our </a:t>
            </a:r>
            <a:r>
              <a:rPr lang="en-US" i="1" dirty="0">
                <a:latin typeface="Montserrat Medium" pitchFamily="2" charset="77"/>
              </a:rPr>
              <a:t>Post-Market Profits </a:t>
            </a:r>
            <a:r>
              <a:rPr lang="en-US" dirty="0">
                <a:latin typeface="Montserrat Medium" pitchFamily="2" charset="77"/>
              </a:rPr>
              <a:t>Research and Recommendations</a:t>
            </a:r>
          </a:p>
          <a:p>
            <a:pPr algn="l">
              <a:lnSpc>
                <a:spcPct val="100000"/>
              </a:lnSpc>
              <a:spcBef>
                <a:spcPts val="2800"/>
              </a:spcBef>
              <a:buClr>
                <a:schemeClr val="tx1">
                  <a:lumMod val="85000"/>
                  <a:lumOff val="15000"/>
                </a:schemeClr>
              </a:buClr>
            </a:pPr>
            <a:r>
              <a:rPr lang="en-US" dirty="0">
                <a:latin typeface="Montserrat Medium" pitchFamily="2" charset="77"/>
              </a:rPr>
              <a:t>The </a:t>
            </a:r>
            <a:r>
              <a:rPr lang="en-US" i="1" dirty="0">
                <a:latin typeface="Montserrat Medium" pitchFamily="2" charset="77"/>
              </a:rPr>
              <a:t>Post-Market Profits </a:t>
            </a:r>
            <a:r>
              <a:rPr lang="en-US" dirty="0">
                <a:latin typeface="Montserrat Medium" pitchFamily="2" charset="77"/>
              </a:rPr>
              <a:t>Alert System</a:t>
            </a:r>
          </a:p>
          <a:p>
            <a:pPr algn="l">
              <a:lnSpc>
                <a:spcPct val="100000"/>
              </a:lnSpc>
              <a:spcBef>
                <a:spcPts val="2800"/>
              </a:spcBef>
              <a:buClr>
                <a:schemeClr val="tx1">
                  <a:lumMod val="85000"/>
                  <a:lumOff val="15000"/>
                </a:schemeClr>
              </a:buClr>
            </a:pPr>
            <a:r>
              <a:rPr lang="en-US" dirty="0">
                <a:latin typeface="Montserrat Medium" pitchFamily="2" charset="77"/>
              </a:rPr>
              <a:t>“The </a:t>
            </a:r>
            <a:r>
              <a:rPr lang="en-US" i="1" dirty="0">
                <a:latin typeface="Montserrat Medium" pitchFamily="2" charset="77"/>
              </a:rPr>
              <a:t>Post-Market Profits </a:t>
            </a:r>
            <a:r>
              <a:rPr lang="en-US" dirty="0">
                <a:latin typeface="Montserrat Medium" pitchFamily="2" charset="77"/>
              </a:rPr>
              <a:t>Strategy Guide”</a:t>
            </a:r>
          </a:p>
          <a:p>
            <a:pPr algn="l">
              <a:lnSpc>
                <a:spcPct val="100000"/>
              </a:lnSpc>
              <a:spcBef>
                <a:spcPts val="2800"/>
              </a:spcBef>
              <a:buClr>
                <a:schemeClr val="tx1">
                  <a:lumMod val="85000"/>
                  <a:lumOff val="15000"/>
                </a:schemeClr>
              </a:buClr>
            </a:pPr>
            <a:r>
              <a:rPr lang="en-US" dirty="0">
                <a:latin typeface="Montserrat Medium" pitchFamily="2" charset="77"/>
              </a:rPr>
              <a:t>The </a:t>
            </a:r>
            <a:r>
              <a:rPr lang="en-US" i="1" dirty="0">
                <a:latin typeface="Montserrat Medium" pitchFamily="2" charset="77"/>
              </a:rPr>
              <a:t>Post-Market Profits </a:t>
            </a:r>
            <a:r>
              <a:rPr lang="en-US" dirty="0">
                <a:latin typeface="Montserrat Medium" pitchFamily="2" charset="77"/>
              </a:rPr>
              <a:t>Real-Time Moderators</a:t>
            </a:r>
            <a:endParaRPr lang="en-US" dirty="0">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3" name="Picture 2">
            <a:extLst>
              <a:ext uri="{FF2B5EF4-FFF2-40B4-BE49-F238E27FC236}">
                <a16:creationId xmlns:a16="http://schemas.microsoft.com/office/drawing/2014/main" id="{E67E98B5-8DFA-92A9-C697-7DB8FEBFAD8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24332" y="2499361"/>
            <a:ext cx="4751292" cy="2153919"/>
          </a:xfrm>
          <a:prstGeom prst="rect">
            <a:avLst/>
          </a:prstGeom>
        </p:spPr>
      </p:pic>
    </p:spTree>
    <p:extLst>
      <p:ext uri="{BB962C8B-B14F-4D97-AF65-F5344CB8AC3E}">
        <p14:creationId xmlns:p14="http://schemas.microsoft.com/office/powerpoint/2010/main" val="34275500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3ACF7DA7-7EF5-152A-3744-0D356107375A}"/>
              </a:ext>
            </a:extLst>
          </p:cNvPr>
          <p:cNvSpPr txBox="1">
            <a:spLocks/>
          </p:cNvSpPr>
          <p:nvPr/>
        </p:nvSpPr>
        <p:spPr>
          <a:xfrm>
            <a:off x="626072" y="568713"/>
            <a:ext cx="11249405" cy="4778792"/>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400"/>
              </a:spcBef>
              <a:spcAft>
                <a:spcPts val="600"/>
              </a:spcAft>
              <a:buNone/>
            </a:pPr>
            <a:r>
              <a:rPr lang="en-US" dirty="0">
                <a:solidFill>
                  <a:schemeClr val="bg1"/>
                </a:solidFill>
                <a:latin typeface="Montserrat Medium" pitchFamily="2" charset="77"/>
              </a:rPr>
              <a:t>If we decided to sell this alone… </a:t>
            </a:r>
          </a:p>
          <a:p>
            <a:pPr marL="0" indent="0">
              <a:spcBef>
                <a:spcPts val="2400"/>
              </a:spcBef>
              <a:spcAft>
                <a:spcPts val="600"/>
              </a:spcAft>
              <a:buNone/>
            </a:pPr>
            <a:r>
              <a:rPr lang="en-US" sz="5000" b="1" dirty="0">
                <a:solidFill>
                  <a:schemeClr val="bg1"/>
                </a:solidFill>
                <a:latin typeface="Montserrat ExtraBold" pitchFamily="2" charset="77"/>
              </a:rPr>
              <a:t>This Elite Service Is </a:t>
            </a:r>
            <a:br>
              <a:rPr lang="en-US" sz="5000" b="1" dirty="0">
                <a:solidFill>
                  <a:schemeClr val="bg1"/>
                </a:solidFill>
                <a:latin typeface="Montserrat ExtraBold" pitchFamily="2" charset="77"/>
              </a:rPr>
            </a:br>
            <a:r>
              <a:rPr lang="en-US" sz="5000" b="1" dirty="0">
                <a:solidFill>
                  <a:schemeClr val="bg1"/>
                </a:solidFill>
                <a:latin typeface="Montserrat ExtraBold" pitchFamily="2" charset="77"/>
              </a:rPr>
              <a:t>Easily Worth $5,000…</a:t>
            </a:r>
          </a:p>
        </p:txBody>
      </p:sp>
      <p:pic>
        <p:nvPicPr>
          <p:cNvPr id="5" name="Picture 4">
            <a:extLst>
              <a:ext uri="{FF2B5EF4-FFF2-40B4-BE49-F238E27FC236}">
                <a16:creationId xmlns:a16="http://schemas.microsoft.com/office/drawing/2014/main" id="{5F418B8E-9958-A258-D85E-132D1A5589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2481" y="3520440"/>
            <a:ext cx="6355080" cy="1313383"/>
          </a:xfrm>
          <a:prstGeom prst="rect">
            <a:avLst/>
          </a:prstGeom>
        </p:spPr>
      </p:pic>
    </p:spTree>
    <p:extLst>
      <p:ext uri="{BB962C8B-B14F-4D97-AF65-F5344CB8AC3E}">
        <p14:creationId xmlns:p14="http://schemas.microsoft.com/office/powerpoint/2010/main" val="8713545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CBF4DEA-67AB-4C04-B483-0466875874DA}"/>
              </a:ext>
            </a:extLst>
          </p:cNvPr>
          <p:cNvSpPr>
            <a:spLocks noGrp="1"/>
          </p:cNvSpPr>
          <p:nvPr>
            <p:ph type="title"/>
          </p:nvPr>
        </p:nvSpPr>
        <p:spPr>
          <a:xfrm>
            <a:off x="626074" y="299633"/>
            <a:ext cx="10939850" cy="965696"/>
          </a:xfrm>
        </p:spPr>
        <p:txBody>
          <a:bodyPr>
            <a:normAutofit/>
          </a:bodyPr>
          <a:lstStyle/>
          <a:p>
            <a:r>
              <a:rPr lang="en-US" sz="4400" b="1" i="1" dirty="0">
                <a:solidFill>
                  <a:schemeClr val="tx1">
                    <a:lumMod val="85000"/>
                    <a:lumOff val="15000"/>
                  </a:schemeClr>
                </a:solidFill>
                <a:latin typeface="Montserrat ExtraBold" pitchFamily="2" charset="77"/>
                <a:cs typeface="Rubik" pitchFamily="2" charset="-79"/>
              </a:rPr>
              <a:t>Post-Market Profits</a:t>
            </a:r>
            <a:r>
              <a:rPr lang="en-US" sz="4400" b="1" dirty="0">
                <a:solidFill>
                  <a:schemeClr val="tx1">
                    <a:lumMod val="85000"/>
                    <a:lumOff val="15000"/>
                  </a:schemeClr>
                </a:solidFill>
                <a:latin typeface="Montserrat ExtraBold" pitchFamily="2" charset="77"/>
                <a:cs typeface="Rubik" pitchFamily="2" charset="-79"/>
              </a:rPr>
              <a:t> Trade Feed</a:t>
            </a:r>
            <a:endParaRPr lang="en-US" b="1" dirty="0">
              <a:solidFill>
                <a:schemeClr val="tx1">
                  <a:lumMod val="85000"/>
                  <a:lumOff val="15000"/>
                </a:schemeClr>
              </a:solidFill>
              <a:latin typeface="Montserrat ExtraBold" pitchFamily="2" charset="77"/>
            </a:endParaRPr>
          </a:p>
        </p:txBody>
      </p:sp>
      <p:sp>
        <p:nvSpPr>
          <p:cNvPr id="14" name="object 2">
            <a:extLst>
              <a:ext uri="{FF2B5EF4-FFF2-40B4-BE49-F238E27FC236}">
                <a16:creationId xmlns:a16="http://schemas.microsoft.com/office/drawing/2014/main" id="{1C5A8620-27B4-0500-4D18-6922ADDD5F60}"/>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grpSp>
        <p:nvGrpSpPr>
          <p:cNvPr id="4" name="object 4">
            <a:extLst>
              <a:ext uri="{FF2B5EF4-FFF2-40B4-BE49-F238E27FC236}">
                <a16:creationId xmlns:a16="http://schemas.microsoft.com/office/drawing/2014/main" id="{F4035552-73E5-02F2-B4E7-0A1A04792ABC}"/>
              </a:ext>
            </a:extLst>
          </p:cNvPr>
          <p:cNvGrpSpPr/>
          <p:nvPr/>
        </p:nvGrpSpPr>
        <p:grpSpPr>
          <a:xfrm>
            <a:off x="2125980" y="1783098"/>
            <a:ext cx="8377310" cy="3809573"/>
            <a:chOff x="890025" y="2849326"/>
            <a:chExt cx="11064875" cy="5031740"/>
          </a:xfrm>
        </p:grpSpPr>
        <p:pic>
          <p:nvPicPr>
            <p:cNvPr id="7" name="object 5">
              <a:extLst>
                <a:ext uri="{FF2B5EF4-FFF2-40B4-BE49-F238E27FC236}">
                  <a16:creationId xmlns:a16="http://schemas.microsoft.com/office/drawing/2014/main" id="{C81AFA1F-B68F-67D0-5BE1-3E7AC561F0CC}"/>
                </a:ext>
              </a:extLst>
            </p:cNvPr>
            <p:cNvPicPr/>
            <p:nvPr/>
          </p:nvPicPr>
          <p:blipFill>
            <a:blip r:embed="rId2" cstate="screen">
              <a:extLst>
                <a:ext uri="{28A0092B-C50C-407E-A947-70E740481C1C}">
                  <a14:useLocalDpi xmlns:a14="http://schemas.microsoft.com/office/drawing/2010/main"/>
                </a:ext>
              </a:extLst>
            </a:blip>
            <a:stretch>
              <a:fillRect/>
            </a:stretch>
          </p:blipFill>
          <p:spPr>
            <a:xfrm>
              <a:off x="890025" y="2849326"/>
              <a:ext cx="11064804" cy="5031700"/>
            </a:xfrm>
            <a:prstGeom prst="rect">
              <a:avLst/>
            </a:prstGeom>
          </p:spPr>
        </p:pic>
        <p:sp>
          <p:nvSpPr>
            <p:cNvPr id="8" name="object 6">
              <a:extLst>
                <a:ext uri="{FF2B5EF4-FFF2-40B4-BE49-F238E27FC236}">
                  <a16:creationId xmlns:a16="http://schemas.microsoft.com/office/drawing/2014/main" id="{F5FBD039-AA82-945E-3437-405DA1E1E0BF}"/>
                </a:ext>
              </a:extLst>
            </p:cNvPr>
            <p:cNvSpPr/>
            <p:nvPr/>
          </p:nvSpPr>
          <p:spPr>
            <a:xfrm>
              <a:off x="6482127" y="3880562"/>
              <a:ext cx="5015865" cy="2788920"/>
            </a:xfrm>
            <a:custGeom>
              <a:avLst/>
              <a:gdLst/>
              <a:ahLst/>
              <a:cxnLst/>
              <a:rect l="l" t="t" r="r" b="b"/>
              <a:pathLst>
                <a:path w="5015865" h="2788920">
                  <a:moveTo>
                    <a:pt x="5015826" y="0"/>
                  </a:moveTo>
                  <a:lnTo>
                    <a:pt x="0" y="0"/>
                  </a:lnTo>
                  <a:lnTo>
                    <a:pt x="0" y="2788585"/>
                  </a:lnTo>
                  <a:lnTo>
                    <a:pt x="5015826" y="2788585"/>
                  </a:lnTo>
                  <a:lnTo>
                    <a:pt x="5015826" y="0"/>
                  </a:lnTo>
                  <a:close/>
                </a:path>
              </a:pathLst>
            </a:custGeom>
            <a:solidFill>
              <a:srgbClr val="151516"/>
            </a:solidFill>
          </p:spPr>
          <p:txBody>
            <a:bodyPr wrap="square" lIns="0" tIns="0" rIns="0" bIns="0" rtlCol="0"/>
            <a:lstStyle/>
            <a:p>
              <a:endParaRPr/>
            </a:p>
          </p:txBody>
        </p:sp>
        <p:pic>
          <p:nvPicPr>
            <p:cNvPr id="10" name="object 7">
              <a:extLst>
                <a:ext uri="{FF2B5EF4-FFF2-40B4-BE49-F238E27FC236}">
                  <a16:creationId xmlns:a16="http://schemas.microsoft.com/office/drawing/2014/main" id="{D01980F2-3946-03F6-7B7D-43F60FFC93B9}"/>
                </a:ext>
              </a:extLst>
            </p:cNvPr>
            <p:cNvPicPr/>
            <p:nvPr/>
          </p:nvPicPr>
          <p:blipFill>
            <a:blip r:embed="rId3" cstate="print"/>
            <a:stretch>
              <a:fillRect/>
            </a:stretch>
          </p:blipFill>
          <p:spPr>
            <a:xfrm>
              <a:off x="6482127" y="4043531"/>
              <a:ext cx="4749698" cy="2679928"/>
            </a:xfrm>
            <a:prstGeom prst="rect">
              <a:avLst/>
            </a:prstGeom>
          </p:spPr>
        </p:pic>
      </p:grpSp>
    </p:spTree>
    <p:extLst>
      <p:ext uri="{BB962C8B-B14F-4D97-AF65-F5344CB8AC3E}">
        <p14:creationId xmlns:p14="http://schemas.microsoft.com/office/powerpoint/2010/main" val="365937733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497330"/>
            <a:ext cx="10422926" cy="4689332"/>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This is the FIRST time we’ve sold this service</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We saw that data was strong… but wanted to PROVE it worked in Real Time</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Now… making it available to you!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Prior to today, you had to be in our highest level of membership, which could have cost $7,000 or MORE</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So the retail price of $5,000 is a steal</a:t>
            </a: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For The First Time… </a:t>
            </a:r>
            <a:endParaRPr lang="en-US" b="1" dirty="0">
              <a:solidFill>
                <a:schemeClr val="tx1">
                  <a:lumMod val="85000"/>
                  <a:lumOff val="15000"/>
                </a:schemeClr>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1021953527"/>
      </p:ext>
    </p:extLst>
  </p:cSld>
  <p:clrMapOvr>
    <a:masterClrMapping/>
  </p:clrMapOvr>
  <p:extLst>
    <p:ext uri="{6950BFC3-D8DA-4A85-94F7-54DA5524770B}">
      <p188:commentRel xmlns:p188="http://schemas.microsoft.com/office/powerpoint/2018/8/main" r:id="rId3"/>
    </p:ext>
  </p:extLs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b="1" dirty="0">
                <a:solidFill>
                  <a:schemeClr val="tx1">
                    <a:lumMod val="85000"/>
                    <a:lumOff val="15000"/>
                  </a:schemeClr>
                </a:solidFill>
                <a:latin typeface="Montserrat ExtraBold" pitchFamily="2" charset="77"/>
                <a:cs typeface="Rubik" pitchFamily="2" charset="-79"/>
              </a:rPr>
              <a:t>One Dark Ticker Trade Could Cover </a:t>
            </a:r>
            <a:br>
              <a:rPr lang="en-US" b="1" dirty="0">
                <a:solidFill>
                  <a:schemeClr val="tx1">
                    <a:lumMod val="85000"/>
                    <a:lumOff val="15000"/>
                  </a:schemeClr>
                </a:solidFill>
                <a:latin typeface="Montserrat ExtraBold" pitchFamily="2" charset="77"/>
                <a:cs typeface="Rubik" pitchFamily="2" charset="-79"/>
              </a:rPr>
            </a:br>
            <a:r>
              <a:rPr lang="en-US" b="1" dirty="0">
                <a:solidFill>
                  <a:schemeClr val="tx1">
                    <a:lumMod val="85000"/>
                    <a:lumOff val="15000"/>
                  </a:schemeClr>
                </a:solidFill>
                <a:latin typeface="Montserrat ExtraBold" pitchFamily="2" charset="77"/>
                <a:cs typeface="Rubik" pitchFamily="2" charset="-79"/>
              </a:rPr>
              <a:t>the Entire Cost of Membership</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2040700"/>
            <a:ext cx="10285765" cy="4084204"/>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rPr>
              <a:t>One Overnight Double is easily worth $5,000</a:t>
            </a:r>
          </a:p>
          <a:p>
            <a:pPr algn="l">
              <a:lnSpc>
                <a:spcPct val="100000"/>
              </a:lnSpc>
              <a:spcBef>
                <a:spcPts val="2800"/>
              </a:spcBef>
              <a:buClr>
                <a:schemeClr val="tx1">
                  <a:lumMod val="85000"/>
                  <a:lumOff val="15000"/>
                </a:schemeClr>
              </a:buClr>
            </a:pPr>
            <a:r>
              <a:rPr lang="en-US" dirty="0">
                <a:latin typeface="Montserrat Medium" pitchFamily="2" charset="77"/>
              </a:rPr>
              <a:t>Plus… a $10,000 investment in each Dark Ticker trade </a:t>
            </a:r>
            <a:r>
              <a:rPr lang="en-US" b="1" dirty="0">
                <a:latin typeface="Montserrat ExtraBold" pitchFamily="2" charset="77"/>
              </a:rPr>
              <a:t>could have generated over $68,000 in one year</a:t>
            </a:r>
            <a:r>
              <a:rPr lang="en-US" dirty="0">
                <a:latin typeface="Montserrat Medium" pitchFamily="2" charset="77"/>
              </a:rPr>
              <a:t>!</a:t>
            </a:r>
          </a:p>
          <a:p>
            <a:pPr algn="l">
              <a:lnSpc>
                <a:spcPct val="100000"/>
              </a:lnSpc>
              <a:spcBef>
                <a:spcPts val="2800"/>
              </a:spcBef>
              <a:buClr>
                <a:schemeClr val="tx1">
                  <a:lumMod val="85000"/>
                  <a:lumOff val="15000"/>
                </a:schemeClr>
              </a:buClr>
            </a:pPr>
            <a:r>
              <a:rPr lang="en-US" dirty="0">
                <a:latin typeface="Montserrat Medium" pitchFamily="2" charset="77"/>
              </a:rPr>
              <a:t>That’s over 10 times the retail price to join.</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3161394317"/>
      </p:ext>
    </p:extLst>
  </p:cSld>
  <p:clrMapOvr>
    <a:masterClrMapping/>
  </p:clrMapOvr>
  <p:extLst>
    <p:ext uri="{6950BFC3-D8DA-4A85-94F7-54DA5524770B}">
      <p188:commentRel xmlns:p188="http://schemas.microsoft.com/office/powerpoint/2018/8/main" r:id="rId2"/>
    </p:ext>
  </p:extLs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497330"/>
            <a:ext cx="5739976" cy="4689332"/>
          </a:xfrm>
        </p:spPr>
        <p:txBody>
          <a:bodyPr lIns="91440" tIns="91440" rIns="91440" bIns="91440">
            <a:normAutofit fontScale="92500" lnSpcReduction="10000"/>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Today… you have the chance to join for just $1,999</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That’s all you’ll pay for a full year worth of Dark Ticker Trades!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As a charter member, this is the best price</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(We reserve the right to close this insane offer at any time)</a:t>
            </a: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Charter Members</a:t>
            </a:r>
            <a:endParaRPr lang="en-US" b="1" dirty="0">
              <a:solidFill>
                <a:schemeClr val="tx1">
                  <a:lumMod val="85000"/>
                  <a:lumOff val="15000"/>
                </a:schemeClr>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3" name="Picture 2">
            <a:extLst>
              <a:ext uri="{FF2B5EF4-FFF2-40B4-BE49-F238E27FC236}">
                <a16:creationId xmlns:a16="http://schemas.microsoft.com/office/drawing/2014/main" id="{2797B1D8-DCA9-83F4-B9F7-38C13ECF23D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66050" y="1571810"/>
            <a:ext cx="5624020" cy="2812010"/>
          </a:xfrm>
          <a:prstGeom prst="rect">
            <a:avLst/>
          </a:prstGeom>
        </p:spPr>
      </p:pic>
      <p:sp>
        <p:nvSpPr>
          <p:cNvPr id="5" name="Rounded Rectangle 4">
            <a:extLst>
              <a:ext uri="{FF2B5EF4-FFF2-40B4-BE49-F238E27FC236}">
                <a16:creationId xmlns:a16="http://schemas.microsoft.com/office/drawing/2014/main" id="{FE99D214-C917-C832-7EE8-D38246F85B94}"/>
              </a:ext>
            </a:extLst>
          </p:cNvPr>
          <p:cNvSpPr/>
          <p:nvPr/>
        </p:nvSpPr>
        <p:spPr>
          <a:xfrm rot="21233444">
            <a:off x="9358181" y="4084423"/>
            <a:ext cx="2607430" cy="598795"/>
          </a:xfrm>
          <a:prstGeom prst="roundRect">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Montserrat Black" pitchFamily="2" charset="77"/>
              </a:rPr>
              <a:t>FOR LIFE!</a:t>
            </a:r>
          </a:p>
        </p:txBody>
      </p:sp>
      <p:pic>
        <p:nvPicPr>
          <p:cNvPr id="4" name="Picture 3">
            <a:extLst>
              <a:ext uri="{FF2B5EF4-FFF2-40B4-BE49-F238E27FC236}">
                <a16:creationId xmlns:a16="http://schemas.microsoft.com/office/drawing/2014/main" id="{D8418D20-4BB0-FE42-EF48-C562A65DD280}"/>
              </a:ext>
            </a:extLst>
          </p:cNvPr>
          <p:cNvPicPr>
            <a:picLocks noChangeAspect="1"/>
          </p:cNvPicPr>
          <p:nvPr/>
        </p:nvPicPr>
        <p:blipFill>
          <a:blip r:embed="rId5"/>
          <a:stretch>
            <a:fillRect/>
          </a:stretch>
        </p:blipFill>
        <p:spPr>
          <a:xfrm rot="240972">
            <a:off x="9796338" y="1472916"/>
            <a:ext cx="1731112" cy="1624885"/>
          </a:xfrm>
          <a:prstGeom prst="rect">
            <a:avLst/>
          </a:prstGeom>
        </p:spPr>
      </p:pic>
    </p:spTree>
    <p:extLst>
      <p:ext uri="{BB962C8B-B14F-4D97-AF65-F5344CB8AC3E}">
        <p14:creationId xmlns:p14="http://schemas.microsoft.com/office/powerpoint/2010/main" val="1486132126"/>
      </p:ext>
    </p:extLst>
  </p:cSld>
  <p:clrMapOvr>
    <a:masterClrMapping/>
  </p:clrMapOvr>
  <p:extLst>
    <p:ext uri="{6950BFC3-D8DA-4A85-94F7-54DA5524770B}">
      <p188:commentRel xmlns:p188="http://schemas.microsoft.com/office/powerpoint/2018/8/main" r:id="rId3"/>
    </p:ext>
  </p:extLs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1485085"/>
            <a:ext cx="10939849" cy="4549955"/>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We’ve shown you the data and the probability is on your side</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I’ve given you all the trades that made up the 70% win rate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You’ve seen the real gains of 92%... 104%... 109%... Even 157% Overnight…</a:t>
            </a:r>
          </a:p>
          <a:p>
            <a:pPr>
              <a:lnSpc>
                <a:spcPct val="100000"/>
              </a:lnSpc>
              <a:spcBef>
                <a:spcPts val="2800"/>
              </a:spcBef>
              <a:buClr>
                <a:schemeClr val="tx1">
                  <a:lumMod val="85000"/>
                  <a:lumOff val="15000"/>
                </a:schemeClr>
              </a:buClr>
            </a:pPr>
            <a:r>
              <a:rPr lang="en-US" b="1" dirty="0">
                <a:latin typeface="Montserrat ExtraBold" pitchFamily="2" charset="77"/>
                <a:cs typeface="Rubik" pitchFamily="2" charset="-79"/>
              </a:rPr>
              <a:t>Click The Button! </a:t>
            </a: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Decision Time</a:t>
            </a:r>
            <a:endParaRPr lang="en-US" b="1" dirty="0">
              <a:solidFill>
                <a:schemeClr val="tx1">
                  <a:lumMod val="85000"/>
                  <a:lumOff val="15000"/>
                </a:schemeClr>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285174827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b="1" dirty="0">
                <a:solidFill>
                  <a:schemeClr val="tx1">
                    <a:lumMod val="85000"/>
                    <a:lumOff val="15000"/>
                  </a:schemeClr>
                </a:solidFill>
                <a:latin typeface="Montserrat ExtraBold" pitchFamily="2" charset="77"/>
                <a:cs typeface="Rubik" pitchFamily="2" charset="-79"/>
              </a:rPr>
              <a:t>Turn Big Down Market Days Into Monster Profit Opportunities</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2040700"/>
            <a:ext cx="8436645" cy="4084204"/>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rPr>
              <a:t>This has changed how members </a:t>
            </a:r>
            <a:br>
              <a:rPr lang="en-US" dirty="0">
                <a:latin typeface="Montserrat Medium" pitchFamily="2" charset="77"/>
              </a:rPr>
            </a:br>
            <a:r>
              <a:rPr lang="en-US" dirty="0">
                <a:latin typeface="Montserrat Medium" pitchFamily="2" charset="77"/>
              </a:rPr>
              <a:t>views the market…</a:t>
            </a:r>
          </a:p>
          <a:p>
            <a:pPr algn="l">
              <a:lnSpc>
                <a:spcPct val="100000"/>
              </a:lnSpc>
              <a:spcBef>
                <a:spcPts val="2800"/>
              </a:spcBef>
              <a:buClr>
                <a:schemeClr val="tx1">
                  <a:lumMod val="85000"/>
                  <a:lumOff val="15000"/>
                </a:schemeClr>
              </a:buClr>
            </a:pPr>
            <a:r>
              <a:rPr lang="en-US" dirty="0">
                <a:latin typeface="Montserrat Medium" pitchFamily="2" charset="77"/>
              </a:rPr>
              <a:t>Hoping for the next big down day!</a:t>
            </a:r>
          </a:p>
          <a:p>
            <a:pPr algn="l">
              <a:lnSpc>
                <a:spcPct val="100000"/>
              </a:lnSpc>
              <a:spcBef>
                <a:spcPts val="2800"/>
              </a:spcBef>
              <a:buClr>
                <a:schemeClr val="tx1">
                  <a:lumMod val="85000"/>
                  <a:lumOff val="15000"/>
                </a:schemeClr>
              </a:buClr>
            </a:pPr>
            <a:r>
              <a:rPr lang="en-US" dirty="0">
                <a:latin typeface="Montserrat Medium" pitchFamily="2" charset="77"/>
              </a:rPr>
              <a:t>With </a:t>
            </a:r>
            <a:r>
              <a:rPr lang="en-US" i="1" dirty="0">
                <a:latin typeface="Montserrat Medium" pitchFamily="2" charset="77"/>
              </a:rPr>
              <a:t>Post-Market Profits</a:t>
            </a:r>
            <a:r>
              <a:rPr lang="en-US" dirty="0">
                <a:latin typeface="Montserrat Medium" pitchFamily="2" charset="77"/>
              </a:rPr>
              <a:t>…</a:t>
            </a:r>
          </a:p>
          <a:p>
            <a:pPr algn="l">
              <a:lnSpc>
                <a:spcPct val="100000"/>
              </a:lnSpc>
              <a:spcBef>
                <a:spcPts val="2800"/>
              </a:spcBef>
              <a:buClr>
                <a:schemeClr val="tx1">
                  <a:lumMod val="85000"/>
                  <a:lumOff val="15000"/>
                </a:schemeClr>
              </a:buClr>
            </a:pPr>
            <a:r>
              <a:rPr lang="en-US" b="1" dirty="0">
                <a:latin typeface="Montserrat ExtraBold" pitchFamily="2" charset="77"/>
              </a:rPr>
              <a:t>You too now have the ability to turn crashing markets into overnight paydays.</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61150489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b="1" dirty="0">
                <a:solidFill>
                  <a:schemeClr val="tx1">
                    <a:lumMod val="85000"/>
                    <a:lumOff val="15000"/>
                  </a:schemeClr>
                </a:solidFill>
                <a:latin typeface="Montserrat ExtraBold" pitchFamily="2" charset="77"/>
                <a:cs typeface="Rubik" pitchFamily="2" charset="-79"/>
              </a:rPr>
              <a:t>Don’t Miss Our Next 4 p.m. Trade!</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2040700"/>
            <a:ext cx="8436645" cy="4084204"/>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rPr>
              <a:t>If market goes down… our next trade will go out at exactly 4 pm today</a:t>
            </a:r>
          </a:p>
          <a:p>
            <a:pPr algn="l">
              <a:lnSpc>
                <a:spcPct val="100000"/>
              </a:lnSpc>
              <a:spcBef>
                <a:spcPts val="2800"/>
              </a:spcBef>
              <a:buClr>
                <a:schemeClr val="tx1">
                  <a:lumMod val="85000"/>
                  <a:lumOff val="15000"/>
                </a:schemeClr>
              </a:buClr>
            </a:pPr>
            <a:r>
              <a:rPr lang="en-US" dirty="0">
                <a:latin typeface="Montserrat Medium" pitchFamily="2" charset="77"/>
              </a:rPr>
              <a:t>You don’t want to miss your very first opportunity to turn a DOWN day…</a:t>
            </a:r>
          </a:p>
          <a:p>
            <a:pPr algn="l">
              <a:lnSpc>
                <a:spcPct val="100000"/>
              </a:lnSpc>
              <a:spcBef>
                <a:spcPts val="2800"/>
              </a:spcBef>
              <a:buClr>
                <a:schemeClr val="tx1">
                  <a:lumMod val="85000"/>
                  <a:lumOff val="15000"/>
                </a:schemeClr>
              </a:buClr>
            </a:pPr>
            <a:r>
              <a:rPr lang="en-US" dirty="0">
                <a:latin typeface="Montserrat Medium" pitchFamily="2" charset="77"/>
              </a:rPr>
              <a:t>Into a MASSIVE Overnight Win! </a:t>
            </a:r>
            <a:endParaRPr lang="en-US" b="1" dirty="0">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1467997138"/>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81B2A145-64D8-5295-F524-39836DA7358C}"/>
              </a:ext>
            </a:extLst>
          </p:cNvPr>
          <p:cNvSpPr/>
          <p:nvPr/>
        </p:nvSpPr>
        <p:spPr>
          <a:xfrm>
            <a:off x="2419499" y="2367142"/>
            <a:ext cx="3710761" cy="1222745"/>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latin typeface="Montserrat Black" pitchFamily="2" charset="77"/>
              </a:rPr>
              <a:t>88%</a:t>
            </a:r>
          </a:p>
        </p:txBody>
      </p:sp>
      <p:sp>
        <p:nvSpPr>
          <p:cNvPr id="6" name="Rounded Rectangle 5">
            <a:extLst>
              <a:ext uri="{FF2B5EF4-FFF2-40B4-BE49-F238E27FC236}">
                <a16:creationId xmlns:a16="http://schemas.microsoft.com/office/drawing/2014/main" id="{43FE54B8-0E5C-C621-03F6-3506B772122F}"/>
              </a:ext>
            </a:extLst>
          </p:cNvPr>
          <p:cNvSpPr/>
          <p:nvPr/>
        </p:nvSpPr>
        <p:spPr>
          <a:xfrm>
            <a:off x="6289751" y="2367142"/>
            <a:ext cx="3710761" cy="1222745"/>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latin typeface="Montserrat Black" pitchFamily="2" charset="77"/>
              </a:rPr>
              <a:t>157%</a:t>
            </a:r>
          </a:p>
        </p:txBody>
      </p:sp>
      <p:sp>
        <p:nvSpPr>
          <p:cNvPr id="7" name="Rounded Rectangle 6">
            <a:extLst>
              <a:ext uri="{FF2B5EF4-FFF2-40B4-BE49-F238E27FC236}">
                <a16:creationId xmlns:a16="http://schemas.microsoft.com/office/drawing/2014/main" id="{991F31AD-FB41-E415-4E14-C41C4C0EB835}"/>
              </a:ext>
            </a:extLst>
          </p:cNvPr>
          <p:cNvSpPr/>
          <p:nvPr/>
        </p:nvSpPr>
        <p:spPr>
          <a:xfrm>
            <a:off x="2419499" y="3749374"/>
            <a:ext cx="3710761" cy="1222745"/>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latin typeface="Montserrat Black" pitchFamily="2" charset="77"/>
              </a:rPr>
              <a:t>109%</a:t>
            </a:r>
          </a:p>
        </p:txBody>
      </p:sp>
      <p:sp>
        <p:nvSpPr>
          <p:cNvPr id="10" name="Rounded Rectangle 9">
            <a:extLst>
              <a:ext uri="{FF2B5EF4-FFF2-40B4-BE49-F238E27FC236}">
                <a16:creationId xmlns:a16="http://schemas.microsoft.com/office/drawing/2014/main" id="{DE79225E-A0E7-6E27-A0D2-8640AB531973}"/>
              </a:ext>
            </a:extLst>
          </p:cNvPr>
          <p:cNvSpPr/>
          <p:nvPr/>
        </p:nvSpPr>
        <p:spPr>
          <a:xfrm>
            <a:off x="6289751" y="3749374"/>
            <a:ext cx="3710761" cy="1222745"/>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latin typeface="Montserrat Black" pitchFamily="2" charset="77"/>
              </a:rPr>
              <a:t>92%</a:t>
            </a:r>
          </a:p>
        </p:txBody>
      </p:sp>
      <p:sp>
        <p:nvSpPr>
          <p:cNvPr id="4" name="Title 1">
            <a:extLst>
              <a:ext uri="{FF2B5EF4-FFF2-40B4-BE49-F238E27FC236}">
                <a16:creationId xmlns:a16="http://schemas.microsoft.com/office/drawing/2014/main" id="{9D9FA703-1694-D551-105D-F5003D74A61B}"/>
              </a:ext>
            </a:extLst>
          </p:cNvPr>
          <p:cNvSpPr>
            <a:spLocks noGrp="1"/>
          </p:cNvSpPr>
          <p:nvPr>
            <p:ph type="title"/>
          </p:nvPr>
        </p:nvSpPr>
        <p:spPr>
          <a:xfrm>
            <a:off x="626074" y="340242"/>
            <a:ext cx="10939852" cy="1323609"/>
          </a:xfrm>
        </p:spPr>
        <p:txBody>
          <a:bodyPr>
            <a:normAutofit/>
          </a:bodyPr>
          <a:lstStyle/>
          <a:p>
            <a:r>
              <a:rPr lang="en-US" b="1" dirty="0">
                <a:solidFill>
                  <a:schemeClr val="tx1">
                    <a:lumMod val="85000"/>
                    <a:lumOff val="15000"/>
                  </a:schemeClr>
                </a:solidFill>
                <a:latin typeface="Montserrat ExtraBold" pitchFamily="2" charset="77"/>
                <a:cs typeface="Rubik" pitchFamily="2" charset="-79"/>
              </a:rPr>
              <a:t>27</a:t>
            </a:r>
            <a:r>
              <a:rPr lang="en-US" sz="4400" b="1" dirty="0">
                <a:solidFill>
                  <a:schemeClr val="tx1">
                    <a:lumMod val="85000"/>
                    <a:lumOff val="15000"/>
                  </a:schemeClr>
                </a:solidFill>
                <a:latin typeface="Montserrat ExtraBold" pitchFamily="2" charset="77"/>
                <a:cs typeface="Rubik" pitchFamily="2" charset="-79"/>
              </a:rPr>
              <a:t> Overnight Winners in </a:t>
            </a:r>
            <a:r>
              <a:rPr lang="en-US" b="1" dirty="0">
                <a:solidFill>
                  <a:schemeClr val="tx1">
                    <a:lumMod val="85000"/>
                    <a:lumOff val="15000"/>
                  </a:schemeClr>
                </a:solidFill>
                <a:latin typeface="Montserrat ExtraBold" pitchFamily="2" charset="77"/>
                <a:cs typeface="Rubik" pitchFamily="2" charset="-79"/>
              </a:rPr>
              <a:t>O</a:t>
            </a:r>
            <a:r>
              <a:rPr lang="en-US" sz="4400" b="1" dirty="0">
                <a:solidFill>
                  <a:schemeClr val="tx1">
                    <a:lumMod val="85000"/>
                    <a:lumOff val="15000"/>
                  </a:schemeClr>
                </a:solidFill>
                <a:latin typeface="Montserrat ExtraBold" pitchFamily="2" charset="77"/>
                <a:cs typeface="Rubik" pitchFamily="2" charset="-79"/>
              </a:rPr>
              <a:t>ne Year… 70% Win Rate!</a:t>
            </a:r>
            <a:endParaRPr lang="en-US" b="1" dirty="0">
              <a:solidFill>
                <a:schemeClr val="tx1">
                  <a:lumMod val="85000"/>
                  <a:lumOff val="15000"/>
                </a:schemeClr>
              </a:solidFill>
              <a:latin typeface="Montserrat ExtraBold" pitchFamily="2" charset="77"/>
            </a:endParaRPr>
          </a:p>
        </p:txBody>
      </p:sp>
      <p:sp>
        <p:nvSpPr>
          <p:cNvPr id="9" name="object 2">
            <a:extLst>
              <a:ext uri="{FF2B5EF4-FFF2-40B4-BE49-F238E27FC236}">
                <a16:creationId xmlns:a16="http://schemas.microsoft.com/office/drawing/2014/main" id="{788D791B-7BEE-014C-ED47-97C4B3363C17}"/>
              </a:ext>
            </a:extLst>
          </p:cNvPr>
          <p:cNvSpPr/>
          <p:nvPr/>
        </p:nvSpPr>
        <p:spPr>
          <a:xfrm>
            <a:off x="626075" y="1797761"/>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711053628"/>
      </p:ext>
    </p:extLst>
  </p:cSld>
  <p:clrMapOvr>
    <a:masterClrMapping/>
  </p:clrMapOvr>
  <p:extLst>
    <p:ext uri="{6950BFC3-D8DA-4A85-94F7-54DA5524770B}">
      <p188:commentRel xmlns:p188="http://schemas.microsoft.com/office/powerpoint/2018/8/main" r:id="rId2"/>
    </p:ext>
  </p:extLs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E929E18-E122-2FC5-E8AA-D44B3D689EEC}"/>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C5910FCD-604A-2A9F-8E8E-397DEE977D05}"/>
              </a:ext>
            </a:extLst>
          </p:cNvPr>
          <p:cNvSpPr/>
          <p:nvPr/>
        </p:nvSpPr>
        <p:spPr>
          <a:xfrm>
            <a:off x="0" y="0"/>
            <a:ext cx="12192000" cy="68072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118">
            <a:extLst>
              <a:ext uri="{FF2B5EF4-FFF2-40B4-BE49-F238E27FC236}">
                <a16:creationId xmlns:a16="http://schemas.microsoft.com/office/drawing/2014/main" id="{D7C9DE68-F83F-F2C1-9149-AA1EBAC68095}"/>
              </a:ext>
            </a:extLst>
          </p:cNvPr>
          <p:cNvSpPr txBox="1">
            <a:spLocks noGrp="1"/>
          </p:cNvSpPr>
          <p:nvPr>
            <p:ph type="title"/>
          </p:nvPr>
        </p:nvSpPr>
        <p:spPr>
          <a:xfrm>
            <a:off x="1605597" y="118504"/>
            <a:ext cx="8980805" cy="443711"/>
          </a:xfrm>
          <a:prstGeom prst="rect">
            <a:avLst/>
          </a:prstGeom>
        </p:spPr>
        <p:txBody>
          <a:bodyPr vert="horz" wrap="square" lIns="0" tIns="12700" rIns="0" bIns="0" rtlCol="0">
            <a:spAutoFit/>
          </a:bodyPr>
          <a:lstStyle/>
          <a:p>
            <a:pPr marL="12700" algn="ctr">
              <a:lnSpc>
                <a:spcPct val="100000"/>
              </a:lnSpc>
              <a:spcBef>
                <a:spcPts val="100"/>
              </a:spcBef>
            </a:pPr>
            <a:r>
              <a:rPr sz="2800" b="1" dirty="0">
                <a:solidFill>
                  <a:srgbClr val="FFFFFF"/>
                </a:solidFill>
                <a:latin typeface="Montserrat ExtraBold" pitchFamily="2" charset="77"/>
              </a:rPr>
              <a:t>MUST</a:t>
            </a:r>
            <a:r>
              <a:rPr sz="2800" b="1" spc="-105" dirty="0">
                <a:solidFill>
                  <a:srgbClr val="FFFFFF"/>
                </a:solidFill>
                <a:latin typeface="Montserrat ExtraBold" pitchFamily="2" charset="77"/>
              </a:rPr>
              <a:t> </a:t>
            </a:r>
            <a:r>
              <a:rPr sz="2800" b="1" dirty="0">
                <a:solidFill>
                  <a:srgbClr val="FFFFFF"/>
                </a:solidFill>
                <a:latin typeface="Montserrat ExtraBold" pitchFamily="2" charset="77"/>
              </a:rPr>
              <a:t>ACT</a:t>
            </a:r>
            <a:r>
              <a:rPr sz="2800" b="1" spc="-105" dirty="0">
                <a:solidFill>
                  <a:srgbClr val="FFFFFF"/>
                </a:solidFill>
                <a:latin typeface="Montserrat ExtraBold" pitchFamily="2" charset="77"/>
              </a:rPr>
              <a:t> </a:t>
            </a:r>
            <a:r>
              <a:rPr sz="2800" b="1" dirty="0">
                <a:solidFill>
                  <a:srgbClr val="FFFFFF"/>
                </a:solidFill>
                <a:latin typeface="Montserrat ExtraBold" pitchFamily="2" charset="77"/>
              </a:rPr>
              <a:t>BEFORE</a:t>
            </a:r>
            <a:r>
              <a:rPr sz="2800" b="1" spc="-105" dirty="0">
                <a:solidFill>
                  <a:srgbClr val="FFFFFF"/>
                </a:solidFill>
                <a:latin typeface="Montserrat ExtraBold" pitchFamily="2" charset="77"/>
              </a:rPr>
              <a:t> </a:t>
            </a:r>
            <a:r>
              <a:rPr lang="en-US" sz="2800" b="1" spc="-10" dirty="0">
                <a:solidFill>
                  <a:srgbClr val="FFFFFF"/>
                </a:solidFill>
                <a:latin typeface="Montserrat ExtraBold" pitchFamily="2" charset="77"/>
              </a:rPr>
              <a:t>4 PM!</a:t>
            </a:r>
            <a:endParaRPr sz="2800" b="1" dirty="0">
              <a:latin typeface="Montserrat ExtraBold" pitchFamily="2" charset="77"/>
            </a:endParaRPr>
          </a:p>
        </p:txBody>
      </p:sp>
      <p:pic>
        <p:nvPicPr>
          <p:cNvPr id="3" name="Picture 2">
            <a:extLst>
              <a:ext uri="{FF2B5EF4-FFF2-40B4-BE49-F238E27FC236}">
                <a16:creationId xmlns:a16="http://schemas.microsoft.com/office/drawing/2014/main" id="{FE80EB64-996D-25C5-B4DC-9F9D4930784F}"/>
              </a:ext>
            </a:extLst>
          </p:cNvPr>
          <p:cNvPicPr>
            <a:picLocks noChangeAspect="1"/>
          </p:cNvPicPr>
          <p:nvPr/>
        </p:nvPicPr>
        <p:blipFill>
          <a:blip r:embed="rId5"/>
          <a:stretch>
            <a:fillRect/>
          </a:stretch>
        </p:blipFill>
        <p:spPr>
          <a:xfrm rot="19967693">
            <a:off x="264278" y="766066"/>
            <a:ext cx="2645628" cy="2483283"/>
          </a:xfrm>
          <a:prstGeom prst="rect">
            <a:avLst/>
          </a:prstGeom>
        </p:spPr>
      </p:pic>
    </p:spTree>
    <p:extLst>
      <p:ext uri="{BB962C8B-B14F-4D97-AF65-F5344CB8AC3E}">
        <p14:creationId xmlns:p14="http://schemas.microsoft.com/office/powerpoint/2010/main" val="2972184801"/>
      </p:ext>
    </p:extLst>
  </p:cSld>
  <p:clrMapOvr>
    <a:masterClrMapping/>
  </p:clrMapOvr>
  <p:extLst>
    <p:ext uri="{6950BFC3-D8DA-4A85-94F7-54DA5524770B}">
      <p188:commentRel xmlns:p188="http://schemas.microsoft.com/office/powerpoint/2018/8/main" r:id="rId3"/>
    </p:ext>
  </p:extLs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424FD-7637-BE5E-905B-B5CBD557A7D8}"/>
              </a:ext>
            </a:extLst>
          </p:cNvPr>
          <p:cNvSpPr>
            <a:spLocks noGrp="1"/>
          </p:cNvSpPr>
          <p:nvPr>
            <p:ph type="title"/>
          </p:nvPr>
        </p:nvSpPr>
        <p:spPr/>
        <p:txBody>
          <a:bodyPr/>
          <a:lstStyle/>
          <a:p>
            <a:r>
              <a:rPr lang="en-US" dirty="0"/>
              <a:t>Alt version for when Market is Down</a:t>
            </a:r>
          </a:p>
        </p:txBody>
      </p:sp>
      <p:sp>
        <p:nvSpPr>
          <p:cNvPr id="3" name="Content Placeholder 2">
            <a:extLst>
              <a:ext uri="{FF2B5EF4-FFF2-40B4-BE49-F238E27FC236}">
                <a16:creationId xmlns:a16="http://schemas.microsoft.com/office/drawing/2014/main" id="{19866D0E-10C9-4F3B-6245-C9EFC3807E65}"/>
              </a:ext>
            </a:extLst>
          </p:cNvPr>
          <p:cNvSpPr>
            <a:spLocks noGrp="1"/>
          </p:cNvSpPr>
          <p:nvPr>
            <p:ph idx="1"/>
          </p:nvPr>
        </p:nvSpPr>
        <p:spPr/>
        <p:txBody>
          <a:bodyPr/>
          <a:lstStyle/>
          <a:p>
            <a:r>
              <a:rPr lang="en-US" dirty="0"/>
              <a:t>Doing the beginning… </a:t>
            </a:r>
          </a:p>
          <a:p>
            <a:r>
              <a:rPr lang="en-US" dirty="0"/>
              <a:t>Then the close</a:t>
            </a:r>
          </a:p>
        </p:txBody>
      </p:sp>
    </p:spTree>
    <p:extLst>
      <p:ext uri="{BB962C8B-B14F-4D97-AF65-F5344CB8AC3E}">
        <p14:creationId xmlns:p14="http://schemas.microsoft.com/office/powerpoint/2010/main" val="3737509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1A7F4-7F63-2296-B69A-C3C6AB24CDB9}"/>
              </a:ext>
            </a:extLst>
          </p:cNvPr>
          <p:cNvSpPr>
            <a:spLocks noGrp="1"/>
          </p:cNvSpPr>
          <p:nvPr>
            <p:ph type="title"/>
          </p:nvPr>
        </p:nvSpPr>
        <p:spPr/>
        <p:txBody>
          <a:bodyPr/>
          <a:lstStyle/>
          <a:p>
            <a:r>
              <a:rPr lang="en-US" dirty="0"/>
              <a:t>Beginning</a:t>
            </a:r>
          </a:p>
        </p:txBody>
      </p:sp>
      <p:sp>
        <p:nvSpPr>
          <p:cNvPr id="3" name="Content Placeholder 2">
            <a:extLst>
              <a:ext uri="{FF2B5EF4-FFF2-40B4-BE49-F238E27FC236}">
                <a16:creationId xmlns:a16="http://schemas.microsoft.com/office/drawing/2014/main" id="{0F0AB02F-CA4A-9594-9945-0A0066174E4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988842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13541" y="2113784"/>
            <a:ext cx="10964917" cy="4412095"/>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The market is down big right now</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After a market selloff… we’ve found one trade made money the next morning 7 out of 10 times </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If you want in… you MUST make this trade TODAY between 4 and 4:15</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Our real-time results have been spectacular </a:t>
            </a:r>
          </a:p>
          <a:p>
            <a:pPr marL="0" indent="0" algn="l">
              <a:lnSpc>
                <a:spcPct val="100000"/>
              </a:lnSpc>
              <a:spcBef>
                <a:spcPts val="2800"/>
              </a:spcBef>
              <a:buClr>
                <a:schemeClr val="tx1">
                  <a:lumMod val="85000"/>
                  <a:lumOff val="15000"/>
                </a:schemeClr>
              </a:buClr>
              <a:buNone/>
            </a:pPr>
            <a:endParaRPr lang="en-US" dirty="0">
              <a:latin typeface="Montserrat Medium" pitchFamily="2" charset="77"/>
              <a:cs typeface="Rubik" pitchFamily="2" charset="-79"/>
            </a:endParaRPr>
          </a:p>
          <a:p>
            <a:pPr algn="l">
              <a:lnSpc>
                <a:spcPct val="100000"/>
              </a:lnSpc>
              <a:spcBef>
                <a:spcPts val="2800"/>
              </a:spcBef>
              <a:buClr>
                <a:schemeClr val="tx1">
                  <a:lumMod val="85000"/>
                  <a:lumOff val="15000"/>
                </a:schemeClr>
              </a:buClr>
            </a:pPr>
            <a:endParaRPr lang="en-US" dirty="0">
              <a:latin typeface="Rubik" pitchFamily="2" charset="-79"/>
              <a:cs typeface="Rubik" pitchFamily="2" charset="-79"/>
            </a:endParaRPr>
          </a:p>
        </p:txBody>
      </p:sp>
      <p:sp>
        <p:nvSpPr>
          <p:cNvPr id="4" name="Rectangle 3">
            <a:extLst>
              <a:ext uri="{FF2B5EF4-FFF2-40B4-BE49-F238E27FC236}">
                <a16:creationId xmlns:a16="http://schemas.microsoft.com/office/drawing/2014/main" id="{56848484-58C1-16F9-A762-28D8B346BB0A}"/>
              </a:ext>
            </a:extLst>
          </p:cNvPr>
          <p:cNvSpPr/>
          <p:nvPr/>
        </p:nvSpPr>
        <p:spPr>
          <a:xfrm>
            <a:off x="0" y="-65987"/>
            <a:ext cx="12192000" cy="1781665"/>
          </a:xfrm>
          <a:prstGeom prst="rect">
            <a:avLst/>
          </a:prstGeom>
          <a:solidFill>
            <a:schemeClr val="tx1">
              <a:lumMod val="95000"/>
              <a:lumOff val="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8FF47586-8FFF-42AC-3FD6-2DDB6AE36E91}"/>
              </a:ext>
            </a:extLst>
          </p:cNvPr>
          <p:cNvSpPr txBox="1"/>
          <p:nvPr/>
        </p:nvSpPr>
        <p:spPr>
          <a:xfrm>
            <a:off x="613541" y="332121"/>
            <a:ext cx="11874550" cy="1569660"/>
          </a:xfrm>
          <a:prstGeom prst="rect">
            <a:avLst/>
          </a:prstGeom>
          <a:noFill/>
        </p:spPr>
        <p:txBody>
          <a:bodyPr wrap="square" rtlCol="0">
            <a:spAutoFit/>
          </a:bodyPr>
          <a:lstStyle/>
          <a:p>
            <a:r>
              <a:rPr lang="en-US" sz="4800" b="1" dirty="0">
                <a:solidFill>
                  <a:schemeClr val="bg1"/>
                </a:solidFill>
                <a:latin typeface="Montserrat Black" pitchFamily="2" charset="77"/>
              </a:rPr>
              <a:t>Imagine… Making As Much As 157% Tomorrow Morning</a:t>
            </a:r>
          </a:p>
        </p:txBody>
      </p:sp>
    </p:spTree>
    <p:extLst>
      <p:ext uri="{BB962C8B-B14F-4D97-AF65-F5344CB8AC3E}">
        <p14:creationId xmlns:p14="http://schemas.microsoft.com/office/powerpoint/2010/main" val="2202107689"/>
      </p:ext>
    </p:extLst>
  </p:cSld>
  <p:clrMapOvr>
    <a:masterClrMapping/>
  </p:clrMapOvr>
  <p:extLst>
    <p:ext uri="{6950BFC3-D8DA-4A85-94F7-54DA5524770B}">
      <p188:commentRel xmlns:p188="http://schemas.microsoft.com/office/powerpoint/2018/8/main" r:id="rId2"/>
    </p:ext>
  </p:extLs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13541" y="2113784"/>
            <a:ext cx="10964917" cy="3703356"/>
          </a:xfrm>
        </p:spPr>
        <p:txBody>
          <a:bodyPr lIns="91440" tIns="91440" rIns="91440" bIns="91440">
            <a:normAutofit fontScale="55000" lnSpcReduction="20000"/>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Tomorrow morning … you could use this secret to make a monster win </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We’ve already made 39 trades with this method</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With a 70% win rate</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And 17% average gains OVERNIGHT (winners and losers factored in)</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Total gains is 586% in a year </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With wins up to 157% overnight </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But… time is extremely critical… you can’t wait</a:t>
            </a:r>
          </a:p>
        </p:txBody>
      </p:sp>
      <p:sp>
        <p:nvSpPr>
          <p:cNvPr id="4" name="Rectangle 3">
            <a:extLst>
              <a:ext uri="{FF2B5EF4-FFF2-40B4-BE49-F238E27FC236}">
                <a16:creationId xmlns:a16="http://schemas.microsoft.com/office/drawing/2014/main" id="{56848484-58C1-16F9-A762-28D8B346BB0A}"/>
              </a:ext>
            </a:extLst>
          </p:cNvPr>
          <p:cNvSpPr/>
          <p:nvPr/>
        </p:nvSpPr>
        <p:spPr>
          <a:xfrm>
            <a:off x="0" y="-65987"/>
            <a:ext cx="12192000" cy="1781665"/>
          </a:xfrm>
          <a:prstGeom prst="rect">
            <a:avLst/>
          </a:prstGeom>
          <a:solidFill>
            <a:schemeClr val="tx1">
              <a:lumMod val="95000"/>
              <a:lumOff val="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8FF47586-8FFF-42AC-3FD6-2DDB6AE36E91}"/>
              </a:ext>
            </a:extLst>
          </p:cNvPr>
          <p:cNvSpPr txBox="1"/>
          <p:nvPr/>
        </p:nvSpPr>
        <p:spPr>
          <a:xfrm>
            <a:off x="613540" y="332121"/>
            <a:ext cx="10592723" cy="1015663"/>
          </a:xfrm>
          <a:prstGeom prst="rect">
            <a:avLst/>
          </a:prstGeom>
          <a:noFill/>
        </p:spPr>
        <p:txBody>
          <a:bodyPr wrap="square" rtlCol="0">
            <a:spAutoFit/>
          </a:bodyPr>
          <a:lstStyle/>
          <a:p>
            <a:r>
              <a:rPr lang="en-US" sz="6000" b="1" dirty="0">
                <a:solidFill>
                  <a:schemeClr val="bg1"/>
                </a:solidFill>
                <a:latin typeface="Montserrat Black" pitchFamily="2" charset="77"/>
              </a:rPr>
              <a:t>Must Act by 4 pm today</a:t>
            </a:r>
          </a:p>
        </p:txBody>
      </p:sp>
    </p:spTree>
    <p:extLst>
      <p:ext uri="{BB962C8B-B14F-4D97-AF65-F5344CB8AC3E}">
        <p14:creationId xmlns:p14="http://schemas.microsoft.com/office/powerpoint/2010/main" val="261663280"/>
      </p:ext>
    </p:extLst>
  </p:cSld>
  <p:clrMapOvr>
    <a:masterClrMapping/>
  </p:clrMapOvr>
  <p:extLst>
    <p:ext uri="{6950BFC3-D8DA-4A85-94F7-54DA5524770B}">
      <p188:commentRel xmlns:p188="http://schemas.microsoft.com/office/powerpoint/2018/8/main" r:id="rId2"/>
    </p:ext>
  </p:extLs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13541" y="2113784"/>
            <a:ext cx="10964917" cy="3703356"/>
          </a:xfrm>
        </p:spPr>
        <p:txBody>
          <a:bodyPr lIns="91440" tIns="91440" rIns="91440" bIns="91440">
            <a:normAutofit fontScale="92500" lnSpcReduction="20000"/>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Some of our top Members have reported making tens of thousands… </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One turned </a:t>
            </a:r>
            <a:r>
              <a:rPr lang="en-US" b="1" dirty="0">
                <a:latin typeface="Montserrat ExtraBold" pitchFamily="2" charset="77"/>
                <a:cs typeface="Rubik" pitchFamily="2" charset="-79"/>
              </a:rPr>
              <a:t>$1,200 into over $30,000</a:t>
            </a:r>
            <a:r>
              <a:rPr lang="en-US" b="1" dirty="0">
                <a:latin typeface="Montserrat Medium" pitchFamily="2" charset="77"/>
                <a:cs typeface="Rubik" pitchFamily="2" charset="-79"/>
              </a:rPr>
              <a:t> </a:t>
            </a:r>
            <a:r>
              <a:rPr lang="en-US" dirty="0">
                <a:latin typeface="Montserrat Medium" pitchFamily="2" charset="77"/>
                <a:cs typeface="Rubik" pitchFamily="2" charset="-79"/>
              </a:rPr>
              <a:t>following our trades all year! </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Another made $20,000 on one trade that made 54% overnight</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One even reported making </a:t>
            </a:r>
            <a:r>
              <a:rPr lang="en-US" b="1" dirty="0">
                <a:latin typeface="Montserrat ExtraBold" pitchFamily="2" charset="77"/>
                <a:cs typeface="Rubik" pitchFamily="2" charset="-79"/>
              </a:rPr>
              <a:t>almost half a million dollars</a:t>
            </a:r>
            <a:r>
              <a:rPr lang="en-US" dirty="0">
                <a:latin typeface="Montserrat Medium" pitchFamily="2" charset="77"/>
                <a:cs typeface="Rubik" pitchFamily="2" charset="-79"/>
              </a:rPr>
              <a:t>… on just two trades (57% and 64% overnight)! </a:t>
            </a:r>
          </a:p>
          <a:p>
            <a:pPr algn="l">
              <a:lnSpc>
                <a:spcPct val="100000"/>
              </a:lnSpc>
              <a:spcBef>
                <a:spcPts val="2800"/>
              </a:spcBef>
              <a:buClr>
                <a:schemeClr val="tx1">
                  <a:lumMod val="85000"/>
                  <a:lumOff val="15000"/>
                </a:schemeClr>
              </a:buClr>
            </a:pPr>
            <a:endParaRPr lang="en-US" dirty="0">
              <a:latin typeface="Montserrat Medium" pitchFamily="2" charset="77"/>
              <a:cs typeface="Rubik" pitchFamily="2" charset="-79"/>
            </a:endParaRPr>
          </a:p>
        </p:txBody>
      </p:sp>
      <p:sp>
        <p:nvSpPr>
          <p:cNvPr id="4" name="Rectangle 3">
            <a:extLst>
              <a:ext uri="{FF2B5EF4-FFF2-40B4-BE49-F238E27FC236}">
                <a16:creationId xmlns:a16="http://schemas.microsoft.com/office/drawing/2014/main" id="{56848484-58C1-16F9-A762-28D8B346BB0A}"/>
              </a:ext>
            </a:extLst>
          </p:cNvPr>
          <p:cNvSpPr/>
          <p:nvPr/>
        </p:nvSpPr>
        <p:spPr>
          <a:xfrm>
            <a:off x="0" y="-65987"/>
            <a:ext cx="12192000" cy="1781665"/>
          </a:xfrm>
          <a:prstGeom prst="rect">
            <a:avLst/>
          </a:prstGeom>
          <a:solidFill>
            <a:schemeClr val="tx1">
              <a:lumMod val="95000"/>
              <a:lumOff val="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8FF47586-8FFF-42AC-3FD6-2DDB6AE36E91}"/>
              </a:ext>
            </a:extLst>
          </p:cNvPr>
          <p:cNvSpPr txBox="1"/>
          <p:nvPr/>
        </p:nvSpPr>
        <p:spPr>
          <a:xfrm>
            <a:off x="233464" y="332121"/>
            <a:ext cx="11751013" cy="1754326"/>
          </a:xfrm>
          <a:prstGeom prst="rect">
            <a:avLst/>
          </a:prstGeom>
          <a:noFill/>
        </p:spPr>
        <p:txBody>
          <a:bodyPr wrap="square" rtlCol="0">
            <a:spAutoFit/>
          </a:bodyPr>
          <a:lstStyle/>
          <a:p>
            <a:r>
              <a:rPr lang="en-US" sz="5400" b="1" dirty="0">
                <a:solidFill>
                  <a:schemeClr val="bg1"/>
                </a:solidFill>
                <a:latin typeface="Montserrat Black" pitchFamily="2" charset="77"/>
              </a:rPr>
              <a:t>Members Are Making Big Money</a:t>
            </a:r>
          </a:p>
        </p:txBody>
      </p:sp>
      <p:sp>
        <p:nvSpPr>
          <p:cNvPr id="5" name="TextBox 4">
            <a:extLst>
              <a:ext uri="{FF2B5EF4-FFF2-40B4-BE49-F238E27FC236}">
                <a16:creationId xmlns:a16="http://schemas.microsoft.com/office/drawing/2014/main" id="{DC1D09DA-8C3C-FF07-05A3-7276CB87D919}"/>
              </a:ext>
            </a:extLst>
          </p:cNvPr>
          <p:cNvSpPr txBox="1"/>
          <p:nvPr/>
        </p:nvSpPr>
        <p:spPr>
          <a:xfrm>
            <a:off x="3059349" y="5817140"/>
            <a:ext cx="6099242" cy="923330"/>
          </a:xfrm>
          <a:prstGeom prst="rect">
            <a:avLst/>
          </a:prstGeom>
          <a:noFill/>
        </p:spPr>
        <p:txBody>
          <a:bodyPr wrap="square">
            <a:spAutoFit/>
          </a:bodyPr>
          <a:lstStyle/>
          <a:p>
            <a:pPr algn="l">
              <a:lnSpc>
                <a:spcPct val="100000"/>
              </a:lnSpc>
              <a:spcBef>
                <a:spcPts val="2800"/>
              </a:spcBef>
              <a:buClr>
                <a:schemeClr val="tx1">
                  <a:lumMod val="85000"/>
                  <a:lumOff val="15000"/>
                </a:schemeClr>
              </a:buClr>
            </a:pPr>
            <a:r>
              <a:rPr lang="en-US" sz="1800" b="1" dirty="0">
                <a:latin typeface="Montserrat" pitchFamily="2" charset="77"/>
                <a:cs typeface="Arial" panose="020B0604020202020204" pitchFamily="34" charset="0"/>
              </a:rPr>
              <a:t>“It makes me wish the market would drop 1% </a:t>
            </a:r>
            <a:br>
              <a:rPr lang="en-US" sz="1800" b="1" dirty="0">
                <a:latin typeface="Montserrat" pitchFamily="2" charset="77"/>
                <a:cs typeface="Arial" panose="020B0604020202020204" pitchFamily="34" charset="0"/>
              </a:rPr>
            </a:br>
            <a:r>
              <a:rPr lang="en-US" sz="1800" b="1" dirty="0">
                <a:latin typeface="Montserrat" pitchFamily="2" charset="77"/>
                <a:cs typeface="Arial" panose="020B0604020202020204" pitchFamily="34" charset="0"/>
              </a:rPr>
              <a:t>every single day… I would make so much </a:t>
            </a:r>
            <a:br>
              <a:rPr lang="en-US" sz="1800" b="1" dirty="0">
                <a:latin typeface="Montserrat" pitchFamily="2" charset="77"/>
                <a:cs typeface="Arial" panose="020B0604020202020204" pitchFamily="34" charset="0"/>
              </a:rPr>
            </a:br>
            <a:r>
              <a:rPr lang="en-US" sz="1800" b="1" dirty="0">
                <a:latin typeface="Montserrat" pitchFamily="2" charset="77"/>
                <a:cs typeface="Arial" panose="020B0604020202020204" pitchFamily="34" charset="0"/>
              </a:rPr>
              <a:t>money!” -- Joey</a:t>
            </a:r>
          </a:p>
        </p:txBody>
      </p:sp>
    </p:spTree>
    <p:extLst>
      <p:ext uri="{BB962C8B-B14F-4D97-AF65-F5344CB8AC3E}">
        <p14:creationId xmlns:p14="http://schemas.microsoft.com/office/powerpoint/2010/main" val="2311106782"/>
      </p:ext>
    </p:extLst>
  </p:cSld>
  <p:clrMapOvr>
    <a:masterClrMapping/>
  </p:clrMapOvr>
  <p:extLst>
    <p:ext uri="{6950BFC3-D8DA-4A85-94F7-54DA5524770B}">
      <p188:commentRel xmlns:p188="http://schemas.microsoft.com/office/powerpoint/2018/8/main" r:id="rId2"/>
    </p:ext>
  </p:extLs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fontScale="90000"/>
          </a:bodyPr>
          <a:lstStyle/>
          <a:p>
            <a:r>
              <a:rPr lang="en-US" sz="4400" b="1" dirty="0">
                <a:solidFill>
                  <a:schemeClr val="tx1">
                    <a:lumMod val="85000"/>
                    <a:lumOff val="15000"/>
                  </a:schemeClr>
                </a:solidFill>
                <a:latin typeface="Montserrat ExtraBold" pitchFamily="2" charset="77"/>
                <a:cs typeface="Rubik" pitchFamily="2" charset="-79"/>
              </a:rPr>
              <a:t>Imagine Cashing in Tomorrow Morning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16201"/>
            <a:ext cx="10939851" cy="4473314"/>
          </a:xfrm>
        </p:spPr>
        <p:txBody>
          <a:bodyPr lIns="91440" tIns="91440" rIns="91440" bIns="91440">
            <a:noAutofit/>
          </a:bodyPr>
          <a:lstStyle/>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Look… the market is down… big time</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Everyone is freaking out</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I’ve found this is the most consistent way to turn market downturns into massive overnight profits </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That’s the opportunity you have today… if you act fast </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1432364858"/>
      </p:ext>
    </p:extLst>
  </p:cSld>
  <p:clrMapOvr>
    <a:masterClrMapping/>
  </p:clrMapOvr>
  <p:extLst>
    <p:ext uri="{6950BFC3-D8DA-4A85-94F7-54DA5524770B}">
      <p188:commentRel xmlns:p188="http://schemas.microsoft.com/office/powerpoint/2018/8/main" r:id="rId3"/>
    </p:ext>
  </p:extLs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81B2A145-64D8-5295-F524-39836DA7358C}"/>
              </a:ext>
            </a:extLst>
          </p:cNvPr>
          <p:cNvSpPr/>
          <p:nvPr/>
        </p:nvSpPr>
        <p:spPr>
          <a:xfrm>
            <a:off x="2419499" y="2367142"/>
            <a:ext cx="3710761" cy="1222745"/>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latin typeface="Montserrat Black" pitchFamily="2" charset="77"/>
              </a:rPr>
              <a:t>88%</a:t>
            </a:r>
          </a:p>
        </p:txBody>
      </p:sp>
      <p:sp>
        <p:nvSpPr>
          <p:cNvPr id="6" name="Rounded Rectangle 5">
            <a:extLst>
              <a:ext uri="{FF2B5EF4-FFF2-40B4-BE49-F238E27FC236}">
                <a16:creationId xmlns:a16="http://schemas.microsoft.com/office/drawing/2014/main" id="{43FE54B8-0E5C-C621-03F6-3506B772122F}"/>
              </a:ext>
            </a:extLst>
          </p:cNvPr>
          <p:cNvSpPr/>
          <p:nvPr/>
        </p:nvSpPr>
        <p:spPr>
          <a:xfrm>
            <a:off x="6289751" y="2367142"/>
            <a:ext cx="3710761" cy="1222745"/>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latin typeface="Montserrat Black" pitchFamily="2" charset="77"/>
              </a:rPr>
              <a:t>157%</a:t>
            </a:r>
          </a:p>
        </p:txBody>
      </p:sp>
      <p:sp>
        <p:nvSpPr>
          <p:cNvPr id="7" name="Rounded Rectangle 6">
            <a:extLst>
              <a:ext uri="{FF2B5EF4-FFF2-40B4-BE49-F238E27FC236}">
                <a16:creationId xmlns:a16="http://schemas.microsoft.com/office/drawing/2014/main" id="{991F31AD-FB41-E415-4E14-C41C4C0EB835}"/>
              </a:ext>
            </a:extLst>
          </p:cNvPr>
          <p:cNvSpPr/>
          <p:nvPr/>
        </p:nvSpPr>
        <p:spPr>
          <a:xfrm>
            <a:off x="2419499" y="3749374"/>
            <a:ext cx="3710761" cy="1222745"/>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latin typeface="Montserrat Black" pitchFamily="2" charset="77"/>
              </a:rPr>
              <a:t>109%</a:t>
            </a:r>
          </a:p>
        </p:txBody>
      </p:sp>
      <p:sp>
        <p:nvSpPr>
          <p:cNvPr id="10" name="Rounded Rectangle 9">
            <a:extLst>
              <a:ext uri="{FF2B5EF4-FFF2-40B4-BE49-F238E27FC236}">
                <a16:creationId xmlns:a16="http://schemas.microsoft.com/office/drawing/2014/main" id="{DE79225E-A0E7-6E27-A0D2-8640AB531973}"/>
              </a:ext>
            </a:extLst>
          </p:cNvPr>
          <p:cNvSpPr/>
          <p:nvPr/>
        </p:nvSpPr>
        <p:spPr>
          <a:xfrm>
            <a:off x="6289751" y="3749374"/>
            <a:ext cx="3710761" cy="1222745"/>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latin typeface="Montserrat Black" pitchFamily="2" charset="77"/>
              </a:rPr>
              <a:t>92%</a:t>
            </a:r>
          </a:p>
        </p:txBody>
      </p:sp>
      <p:sp>
        <p:nvSpPr>
          <p:cNvPr id="4" name="Title 1">
            <a:extLst>
              <a:ext uri="{FF2B5EF4-FFF2-40B4-BE49-F238E27FC236}">
                <a16:creationId xmlns:a16="http://schemas.microsoft.com/office/drawing/2014/main" id="{9D9FA703-1694-D551-105D-F5003D74A61B}"/>
              </a:ext>
            </a:extLst>
          </p:cNvPr>
          <p:cNvSpPr>
            <a:spLocks noGrp="1"/>
          </p:cNvSpPr>
          <p:nvPr>
            <p:ph type="title"/>
          </p:nvPr>
        </p:nvSpPr>
        <p:spPr>
          <a:xfrm>
            <a:off x="626074" y="340242"/>
            <a:ext cx="10939852" cy="1323609"/>
          </a:xfrm>
        </p:spPr>
        <p:txBody>
          <a:bodyPr>
            <a:normAutofit/>
          </a:bodyPr>
          <a:lstStyle/>
          <a:p>
            <a:r>
              <a:rPr lang="en-US" b="1" dirty="0">
                <a:solidFill>
                  <a:schemeClr val="tx1">
                    <a:lumMod val="85000"/>
                    <a:lumOff val="15000"/>
                  </a:schemeClr>
                </a:solidFill>
                <a:latin typeface="Montserrat ExtraBold" pitchFamily="2" charset="77"/>
                <a:cs typeface="Rubik" pitchFamily="2" charset="-79"/>
              </a:rPr>
              <a:t>2</a:t>
            </a:r>
            <a:r>
              <a:rPr lang="en-US" sz="4400" b="1" dirty="0">
                <a:solidFill>
                  <a:schemeClr val="tx1">
                    <a:lumMod val="85000"/>
                    <a:lumOff val="15000"/>
                  </a:schemeClr>
                </a:solidFill>
                <a:latin typeface="Montserrat ExtraBold" pitchFamily="2" charset="77"/>
                <a:cs typeface="Rubik" pitchFamily="2" charset="-79"/>
              </a:rPr>
              <a:t>7 Overnight Winners in </a:t>
            </a:r>
            <a:r>
              <a:rPr lang="en-US" b="1" dirty="0">
                <a:solidFill>
                  <a:schemeClr val="tx1">
                    <a:lumMod val="85000"/>
                    <a:lumOff val="15000"/>
                  </a:schemeClr>
                </a:solidFill>
                <a:latin typeface="Montserrat ExtraBold" pitchFamily="2" charset="77"/>
                <a:cs typeface="Rubik" pitchFamily="2" charset="-79"/>
              </a:rPr>
              <a:t>O</a:t>
            </a:r>
            <a:r>
              <a:rPr lang="en-US" sz="4400" b="1" dirty="0">
                <a:solidFill>
                  <a:schemeClr val="tx1">
                    <a:lumMod val="85000"/>
                    <a:lumOff val="15000"/>
                  </a:schemeClr>
                </a:solidFill>
                <a:latin typeface="Montserrat ExtraBold" pitchFamily="2" charset="77"/>
                <a:cs typeface="Rubik" pitchFamily="2" charset="-79"/>
              </a:rPr>
              <a:t>ne Year… 70% Win Rate!</a:t>
            </a:r>
            <a:endParaRPr lang="en-US" b="1" dirty="0">
              <a:solidFill>
                <a:schemeClr val="tx1">
                  <a:lumMod val="85000"/>
                  <a:lumOff val="15000"/>
                </a:schemeClr>
              </a:solidFill>
              <a:latin typeface="Montserrat ExtraBold" pitchFamily="2" charset="77"/>
            </a:endParaRPr>
          </a:p>
        </p:txBody>
      </p:sp>
      <p:sp>
        <p:nvSpPr>
          <p:cNvPr id="9" name="object 2">
            <a:extLst>
              <a:ext uri="{FF2B5EF4-FFF2-40B4-BE49-F238E27FC236}">
                <a16:creationId xmlns:a16="http://schemas.microsoft.com/office/drawing/2014/main" id="{788D791B-7BEE-014C-ED47-97C4B3363C17}"/>
              </a:ext>
            </a:extLst>
          </p:cNvPr>
          <p:cNvSpPr/>
          <p:nvPr/>
        </p:nvSpPr>
        <p:spPr>
          <a:xfrm>
            <a:off x="626075" y="1797761"/>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3127479368"/>
      </p:ext>
    </p:extLst>
  </p:cSld>
  <p:clrMapOvr>
    <a:masterClrMapping/>
  </p:clrMapOvr>
  <p:extLst>
    <p:ext uri="{6950BFC3-D8DA-4A85-94F7-54DA5524770B}">
      <p188:commentRel xmlns:p188="http://schemas.microsoft.com/office/powerpoint/2018/8/main" r:id="rId2"/>
    </p:ext>
  </p:extLs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Power of Faster Gains</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16201"/>
            <a:ext cx="10939851" cy="3976470"/>
          </a:xfrm>
        </p:spPr>
        <p:txBody>
          <a:bodyPr lIns="91440" tIns="91440" rIns="91440" bIns="91440">
            <a:no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Peter Lynch managed the Magellan Fund from 1977 to 1990 and grew from $18 million to $14 billion (30X in 13 years)</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Magellan last year: 33.59% in one year</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Us: 586% in one year!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That’s 16X more than the Magellan Fund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Following every one of our trades all year… you could have turned $5,000 into over $34,000</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1387835539"/>
      </p:ext>
    </p:extLst>
  </p:cSld>
  <p:clrMapOvr>
    <a:masterClrMapping/>
  </p:clrMapOvr>
  <p:extLst>
    <p:ext uri="{6950BFC3-D8DA-4A85-94F7-54DA5524770B}">
      <p188:commentRel xmlns:p188="http://schemas.microsoft.com/office/powerpoint/2018/8/main" r:id="rId3"/>
    </p:ext>
  </p:extLs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You’ll Learn the Secret Today! </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59401"/>
            <a:ext cx="9761099" cy="4083209"/>
          </a:xfrm>
        </p:spPr>
        <p:txBody>
          <a:bodyPr lIns="91440" tIns="91440" rIns="91440" bIns="91440">
            <a:normAutofit fontScale="62500" lnSpcReduction="20000"/>
          </a:bodyPr>
          <a:lstStyle/>
          <a:p>
            <a:pPr>
              <a:lnSpc>
                <a:spcPct val="100000"/>
              </a:lnSpc>
              <a:spcBef>
                <a:spcPts val="2800"/>
              </a:spcBef>
              <a:buClr>
                <a:schemeClr val="tx1"/>
              </a:buClr>
            </a:pPr>
            <a:r>
              <a:rPr lang="en-US" sz="2800" dirty="0">
                <a:latin typeface="Montserrat Medium" pitchFamily="2" charset="77"/>
                <a:cs typeface="Rubik" pitchFamily="2" charset="-79"/>
              </a:rPr>
              <a:t>That is the power of turning down days into paydays… </a:t>
            </a:r>
            <a:br>
              <a:rPr lang="en-US" sz="2800" dirty="0">
                <a:latin typeface="Montserrat Medium" pitchFamily="2" charset="77"/>
                <a:cs typeface="Rubik" pitchFamily="2" charset="-79"/>
              </a:rPr>
            </a:br>
            <a:r>
              <a:rPr lang="en-US" sz="2800" dirty="0">
                <a:latin typeface="Montserrat Medium" pitchFamily="2" charset="77"/>
                <a:cs typeface="Rubik" pitchFamily="2" charset="-79"/>
              </a:rPr>
              <a:t>and why I call this the Holy Grail of Trading</a:t>
            </a:r>
          </a:p>
          <a:p>
            <a:pPr algn="l">
              <a:lnSpc>
                <a:spcPct val="100000"/>
              </a:lnSpc>
              <a:spcBef>
                <a:spcPts val="2800"/>
              </a:spcBef>
              <a:buClr>
                <a:schemeClr val="tx1"/>
              </a:buClr>
            </a:pPr>
            <a:r>
              <a:rPr lang="en-US" dirty="0">
                <a:latin typeface="Montserrat" pitchFamily="2" charset="77"/>
                <a:cs typeface="Rubik" pitchFamily="2" charset="-79"/>
              </a:rPr>
              <a:t>I’ll show you the exact ticker symbol and strategy</a:t>
            </a:r>
          </a:p>
          <a:p>
            <a:pPr algn="l">
              <a:lnSpc>
                <a:spcPct val="100000"/>
              </a:lnSpc>
              <a:spcBef>
                <a:spcPts val="2800"/>
              </a:spcBef>
              <a:buClr>
                <a:schemeClr val="tx1"/>
              </a:buClr>
            </a:pPr>
            <a:r>
              <a:rPr lang="en-US" dirty="0">
                <a:latin typeface="Montserrat" pitchFamily="2" charset="77"/>
                <a:cs typeface="Rubik" pitchFamily="2" charset="-79"/>
              </a:rPr>
              <a:t>You’ll see why we trade within 15 minutes AFTER the closing bell (and how we do it)</a:t>
            </a:r>
          </a:p>
          <a:p>
            <a:pPr algn="l">
              <a:lnSpc>
                <a:spcPct val="100000"/>
              </a:lnSpc>
              <a:spcBef>
                <a:spcPts val="2800"/>
              </a:spcBef>
              <a:buClr>
                <a:schemeClr val="tx1"/>
              </a:buClr>
            </a:pPr>
            <a:r>
              <a:rPr lang="en-US" dirty="0">
                <a:latin typeface="Montserrat" pitchFamily="2" charset="77"/>
                <a:cs typeface="Rubik" pitchFamily="2" charset="-79"/>
              </a:rPr>
              <a:t>I’ll also give you the data behind it (we analyzed trades going back 10 years!)</a:t>
            </a:r>
          </a:p>
          <a:p>
            <a:pPr algn="l">
              <a:lnSpc>
                <a:spcPct val="100000"/>
              </a:lnSpc>
              <a:spcBef>
                <a:spcPts val="2800"/>
              </a:spcBef>
              <a:buClr>
                <a:schemeClr val="tx1"/>
              </a:buClr>
            </a:pPr>
            <a:r>
              <a:rPr lang="en-US" dirty="0">
                <a:latin typeface="Montserrat" pitchFamily="2" charset="77"/>
                <a:cs typeface="Rubik" pitchFamily="2" charset="-79"/>
              </a:rPr>
              <a:t>And how we achieved a 70% win rate! </a:t>
            </a:r>
          </a:p>
          <a:p>
            <a:pPr algn="l">
              <a:lnSpc>
                <a:spcPct val="100000"/>
              </a:lnSpc>
              <a:spcBef>
                <a:spcPts val="2800"/>
              </a:spcBef>
              <a:buClr>
                <a:schemeClr val="tx1"/>
              </a:buClr>
            </a:pPr>
            <a:r>
              <a:rPr lang="en-US" dirty="0">
                <a:latin typeface="Montserrat" pitchFamily="2" charset="77"/>
                <a:cs typeface="Rubik" pitchFamily="2" charset="-79"/>
              </a:rPr>
              <a:t>Keep watching… because we must act by 4 pm today for a chance to make up to 157% tomorrow morning! </a:t>
            </a:r>
          </a:p>
          <a:p>
            <a:pPr marL="0" indent="0">
              <a:buClr>
                <a:schemeClr val="tx1"/>
              </a:buClr>
              <a:buNone/>
            </a:pPr>
            <a:endParaRPr lang="en-US" dirty="0">
              <a:latin typeface="Montserrat"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1198458537"/>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6C52A97FF7E5488EC659029126AE2C" ma:contentTypeVersion="24" ma:contentTypeDescription="Create a new document." ma:contentTypeScope="" ma:versionID="3db8aec227e5d63f41c4eb0f37172cde">
  <xsd:schema xmlns:xsd="http://www.w3.org/2001/XMLSchema" xmlns:xs="http://www.w3.org/2001/XMLSchema" xmlns:p="http://schemas.microsoft.com/office/2006/metadata/properties" xmlns:ns2="2251ad64-67db-4c38-9aa8-5eaa7f9c85b4" xmlns:ns3="459bff93-d594-4266-b2e6-8f9552c763c9" targetNamespace="http://schemas.microsoft.com/office/2006/metadata/properties" ma:root="true" ma:fieldsID="6e9418132eff79b8ab551963d91eada6" ns2:_="" ns3:_="">
    <xsd:import namespace="2251ad64-67db-4c38-9aa8-5eaa7f9c85b4"/>
    <xsd:import namespace="459bff93-d594-4266-b2e6-8f9552c763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Author0" minOccurs="0"/>
                <xsd:element ref="ns2:Creator"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1ad64-67db-4c38-9aa8-5eaa7f9c8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internalName="MediaLengthInSeconds" ma:readOnly="true">
      <xsd:simpleType>
        <xsd:restriction base="dms:Unknown"/>
      </xsd:simpleType>
    </xsd:element>
    <xsd:element name="Author0" ma:index="21" nillable="true" ma:displayName="Author" ma:format="Dropdown" ma:list="UserInfo" ma:SharePointGroup="0" ma:internalName="Author0">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reator" ma:index="22" nillable="true" ma:displayName="Creator" ma:format="Dropdown" ma:internalName="Creator">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8cc5277-d8fb-405c-ad2b-f6fbee493420"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ff93-d594-4266-b2e6-8f9552c763c9"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5" nillable="true" ma:displayName="Taxonomy Catch All Column" ma:hidden="true" ma:list="{80c30666-4581-4d5f-9d7e-62d78c881836}" ma:internalName="TaxCatchAll" ma:showField="CatchAllData" ma:web="459bff93-d594-4266-b2e6-8f9552c763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51ad64-67db-4c38-9aa8-5eaa7f9c85b4">
      <Terms xmlns="http://schemas.microsoft.com/office/infopath/2007/PartnerControls"/>
    </lcf76f155ced4ddcb4097134ff3c332f>
    <Author0 xmlns="2251ad64-67db-4c38-9aa8-5eaa7f9c85b4">
      <UserInfo>
        <DisplayName/>
        <AccountId xsi:nil="true"/>
        <AccountType/>
      </UserInfo>
    </Author0>
    <TaxCatchAll xmlns="459bff93-d594-4266-b2e6-8f9552c763c9" xsi:nil="true"/>
    <Creator xmlns="2251ad64-67db-4c38-9aa8-5eaa7f9c85b4" xsi:nil="true"/>
  </documentManagement>
</p:properties>
</file>

<file path=customXml/itemProps1.xml><?xml version="1.0" encoding="utf-8"?>
<ds:datastoreItem xmlns:ds="http://schemas.openxmlformats.org/officeDocument/2006/customXml" ds:itemID="{A3A15C5B-CEE9-41D8-8E2F-ABB505068594}"/>
</file>

<file path=customXml/itemProps2.xml><?xml version="1.0" encoding="utf-8"?>
<ds:datastoreItem xmlns:ds="http://schemas.openxmlformats.org/officeDocument/2006/customXml" ds:itemID="{1FCA223E-6DD3-4ACE-B20F-90FC750485EC}"/>
</file>

<file path=customXml/itemProps3.xml><?xml version="1.0" encoding="utf-8"?>
<ds:datastoreItem xmlns:ds="http://schemas.openxmlformats.org/officeDocument/2006/customXml" ds:itemID="{7DACE85C-145F-414E-8CAC-8C97287F706A}"/>
</file>

<file path=docProps/app.xml><?xml version="1.0" encoding="utf-8"?>
<Properties xmlns="http://schemas.openxmlformats.org/officeDocument/2006/extended-properties" xmlns:vt="http://schemas.openxmlformats.org/officeDocument/2006/docPropsVTypes">
  <TotalTime>36247</TotalTime>
  <Words>5040</Words>
  <Application>Microsoft Office PowerPoint</Application>
  <PresentationFormat>Widescreen</PresentationFormat>
  <Paragraphs>507</Paragraphs>
  <Slides>103</Slides>
  <Notes>26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103</vt:i4>
      </vt:variant>
    </vt:vector>
  </HeadingPairs>
  <TitlesOfParts>
    <vt:vector size="115" baseType="lpstr">
      <vt:lpstr>Aptos</vt:lpstr>
      <vt:lpstr>Arial</vt:lpstr>
      <vt:lpstr>Calibri</vt:lpstr>
      <vt:lpstr>Calibri Light</vt:lpstr>
      <vt:lpstr>Montserrat</vt:lpstr>
      <vt:lpstr>Montserrat Black</vt:lpstr>
      <vt:lpstr>Montserrat ExtraBold</vt:lpstr>
      <vt:lpstr>Montserrat Medium</vt:lpstr>
      <vt:lpstr>Rubik</vt:lpstr>
      <vt:lpstr>Segoe UI</vt:lpstr>
      <vt:lpstr>var(--font-1)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27 Overnight Winners in One Year… 70% Win Rate!</vt:lpstr>
      <vt:lpstr>Imagine Cashing in Tomorrow Morning </vt:lpstr>
      <vt:lpstr>Power of Faster Gains</vt:lpstr>
      <vt:lpstr>You’ll Learn the Secret Today! </vt:lpstr>
      <vt:lpstr>Disclaimer</vt:lpstr>
      <vt:lpstr>How to Exploit a Major Market Phenomenon</vt:lpstr>
      <vt:lpstr>Pop Quiz</vt:lpstr>
      <vt:lpstr>Impressive Data</vt:lpstr>
      <vt:lpstr>Strong Data </vt:lpstr>
      <vt:lpstr>Bigger Drops… Bigger Potential</vt:lpstr>
      <vt:lpstr>PowerPoint Presentation</vt:lpstr>
      <vt:lpstr>Does This Work Even in a Bear Market… Hell Yes </vt:lpstr>
      <vt:lpstr>Worst of Financial Crisis: October 2007 To March 2009</vt:lpstr>
      <vt:lpstr>How About During Covid Crash 2020?</vt:lpstr>
      <vt:lpstr>Dark Ticker Examples During 2020 Crash</vt:lpstr>
      <vt:lpstr>How Do You Make Money from This Phenomenon?  We used data   Could we turn this into profits in real time with real people </vt:lpstr>
      <vt:lpstr>The Problem </vt:lpstr>
      <vt:lpstr>REVEALED: The Dark Ticker</vt:lpstr>
      <vt:lpstr>Dark Ticker Symbols Behind Our Data</vt:lpstr>
      <vt:lpstr>Trade AFTER 4 p.m.!</vt:lpstr>
      <vt:lpstr>September 25th </vt:lpstr>
      <vt:lpstr>The Next Morning… </vt:lpstr>
      <vt:lpstr>Members Reported Overnight Doubles! </vt:lpstr>
      <vt:lpstr>PowerPoint Presentation</vt:lpstr>
      <vt:lpstr>June 24th QQQ</vt:lpstr>
      <vt:lpstr>June 25th QQQ</vt:lpstr>
      <vt:lpstr>Members FLOODED Us With Praise!</vt:lpstr>
      <vt:lpstr>May 29th – May 30th IWM</vt:lpstr>
      <vt:lpstr>May 30th IWM</vt:lpstr>
      <vt:lpstr>Smart Traders LOVE The Dark Ticker! </vt:lpstr>
      <vt:lpstr>Max Gains in Minimum Time! </vt:lpstr>
      <vt:lpstr>Cherry Picking is for Losers  Our FULL Dark Ticker Track Record </vt:lpstr>
      <vt:lpstr>PowerPoint Presentation</vt:lpstr>
      <vt:lpstr>PowerPoint Presentation</vt:lpstr>
      <vt:lpstr>PowerPoint Presentation</vt:lpstr>
      <vt:lpstr>PowerPoint Presentation</vt:lpstr>
      <vt:lpstr>New Kind of Option Taking the World by Storm</vt:lpstr>
      <vt:lpstr>Why Trade Zero-Day Options?</vt:lpstr>
      <vt:lpstr>Historical Data + Zero-Day Options =</vt:lpstr>
      <vt:lpstr>How Much Do Zero-Day  Options Move?</vt:lpstr>
      <vt:lpstr>QQQ Traders vs. Dark Ticker Traders</vt:lpstr>
      <vt:lpstr>PowerPoint Presentation</vt:lpstr>
      <vt:lpstr>Dark Ticker Strategy Recap</vt:lpstr>
      <vt:lpstr>PowerPoint Presentation</vt:lpstr>
      <vt:lpstr>PowerPoint Presentation</vt:lpstr>
      <vt:lpstr>Let’s See Our Total Results</vt:lpstr>
      <vt:lpstr>First Trade On November 16th…</vt:lpstr>
      <vt:lpstr>Next Trade On December 5th…</vt:lpstr>
      <vt:lpstr>December 20th… Two Doubles!</vt:lpstr>
      <vt:lpstr>January… Trust the Process</vt:lpstr>
      <vt:lpstr>February…</vt:lpstr>
      <vt:lpstr>More and More Winners…</vt:lpstr>
      <vt:lpstr>12 Months: Over $34,000!</vt:lpstr>
      <vt:lpstr>A Small Stake Goes a Very Long Way</vt:lpstr>
      <vt:lpstr>Starting with $10,000…</vt:lpstr>
      <vt:lpstr>Would This Work Long Term?</vt:lpstr>
      <vt:lpstr>What If We Started Sooner? </vt:lpstr>
      <vt:lpstr>Year Five: Holy Millionaire! </vt:lpstr>
      <vt:lpstr>An “Edge” Can Change Everything </vt:lpstr>
      <vt:lpstr>Your Chance to Get Every Dark Ticker Trade </vt:lpstr>
      <vt:lpstr>PowerPoint Presentation</vt:lpstr>
      <vt:lpstr>Monthly Update With Precise Trading Plan</vt:lpstr>
      <vt:lpstr>Dark Ticker Trade Alerts for YOU!</vt:lpstr>
      <vt:lpstr>Dark Ticker = Trading Made Easy</vt:lpstr>
      <vt:lpstr>We’ll Always Shoot For A 100% Overnight Gain</vt:lpstr>
      <vt:lpstr>Imagine: Your New Life as a  Post-Market Profits Member</vt:lpstr>
      <vt:lpstr>PowerPoint Presentation</vt:lpstr>
      <vt:lpstr>PowerPoint Presentation</vt:lpstr>
      <vt:lpstr>You’re Among the First to Discover This NEW Trading Strategy</vt:lpstr>
      <vt:lpstr>Your Chance to Become a Post-Market Profits Member</vt:lpstr>
      <vt:lpstr>Post-Market Profits Strategy Guide</vt:lpstr>
      <vt:lpstr>Live Chat With Moderators After-Hours</vt:lpstr>
      <vt:lpstr>Your Entire Post-Market Profits Benefits Package</vt:lpstr>
      <vt:lpstr>PowerPoint Presentation</vt:lpstr>
      <vt:lpstr>Post-Market Profits Trade Feed</vt:lpstr>
      <vt:lpstr>For The First Time… </vt:lpstr>
      <vt:lpstr>One Dark Ticker Trade Could Cover  the Entire Cost of Membership</vt:lpstr>
      <vt:lpstr>Charter Members</vt:lpstr>
      <vt:lpstr>Decision Time</vt:lpstr>
      <vt:lpstr>Turn Big Down Market Days Into Monster Profit Opportunities</vt:lpstr>
      <vt:lpstr>Don’t Miss Our Next 4 p.m. Trade!</vt:lpstr>
      <vt:lpstr>MUST ACT BEFORE 4 PM!</vt:lpstr>
      <vt:lpstr>Alt version for when Market is Down</vt:lpstr>
      <vt:lpstr>Beginning</vt:lpstr>
      <vt:lpstr>PowerPoint Presentation</vt:lpstr>
      <vt:lpstr>PowerPoint Presentation</vt:lpstr>
      <vt:lpstr>PowerPoint Presentation</vt:lpstr>
      <vt:lpstr>Imagine Cashing in Tomorrow Morning </vt:lpstr>
      <vt:lpstr>27 Overnight Winners in One Year… 70% Win Rate!</vt:lpstr>
      <vt:lpstr>Power of Faster Gains</vt:lpstr>
      <vt:lpstr>You’ll Learn the Secret Today! </vt:lpstr>
      <vt:lpstr>Close</vt:lpstr>
      <vt:lpstr>Tomorrow Morning… You Could Be Cashing in on The Dark Ticker </vt:lpstr>
      <vt:lpstr>Market is DOWN Right Now</vt:lpstr>
      <vt:lpstr>MUST ACT BEFORE 4 PM!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Roshna Joshi</dc:creator>
  <cp:lastModifiedBy>Rachel Blackert</cp:lastModifiedBy>
  <cp:revision>273</cp:revision>
  <dcterms:created xsi:type="dcterms:W3CDTF">2024-05-28T13:39:05Z</dcterms:created>
  <dcterms:modified xsi:type="dcterms:W3CDTF">2024-12-19T14:05:08Z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0x010100B96C52A97FF7E5488EC659029126AE2C</vt:lpwstr>
  </property>
  <property fmtid="{D5CDD505-2E9C-101B-9397-08002B2CF9AE}" pid="3" name="MediaServiceImageTags">
    <vt:lpwstr/>
  </property>
</Properties>
</file>