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omments/modernComment_115_3EBD171C.xml" ContentType="application/vnd.ms-powerpoint.comment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sldIdLst>
    <p:sldId id="256" r:id="rId2"/>
    <p:sldId id="257" r:id="rId3"/>
    <p:sldId id="259" r:id="rId4"/>
    <p:sldId id="264" r:id="rId5"/>
    <p:sldId id="265" r:id="rId6"/>
    <p:sldId id="266" r:id="rId7"/>
    <p:sldId id="268" r:id="rId8"/>
    <p:sldId id="269" r:id="rId9"/>
    <p:sldId id="267" r:id="rId10"/>
    <p:sldId id="336" r:id="rId11"/>
    <p:sldId id="352" r:id="rId12"/>
    <p:sldId id="283" r:id="rId13"/>
    <p:sldId id="275" r:id="rId14"/>
    <p:sldId id="276" r:id="rId15"/>
    <p:sldId id="277" r:id="rId16"/>
    <p:sldId id="337" r:id="rId17"/>
    <p:sldId id="26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38" r:id="rId37"/>
    <p:sldId id="339" r:id="rId38"/>
    <p:sldId id="345" r:id="rId39"/>
    <p:sldId id="346" r:id="rId40"/>
    <p:sldId id="347" r:id="rId41"/>
    <p:sldId id="353" r:id="rId42"/>
    <p:sldId id="348" r:id="rId43"/>
    <p:sldId id="349" r:id="rId44"/>
    <p:sldId id="320" r:id="rId45"/>
    <p:sldId id="319" r:id="rId46"/>
    <p:sldId id="35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328" r:id="rId55"/>
    <p:sldId id="329" r:id="rId56"/>
    <p:sldId id="330" r:id="rId57"/>
    <p:sldId id="331" r:id="rId58"/>
    <p:sldId id="334" r:id="rId59"/>
    <p:sldId id="332" r:id="rId60"/>
    <p:sldId id="333" r:id="rId61"/>
    <p:sldId id="335" r:id="rId62"/>
    <p:sldId id="351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6C1F4F-3930-94EA-4291-8CBA69EAA413}" name="David Baumann" initials="DB" userId="26d9b6a30ee5cac6" providerId="Windows Live"/>
  <p188:author id="{0C73F281-EFCD-212F-D874-086619A56A66}" name="Stephen Prior" initials="SP" userId="S::sprior@cw.monumenttradersalliance.com::3245b2ed-2dda-4e29-9c5b-5bd7a9a1c9e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B7A7"/>
    <a:srgbClr val="161B6D"/>
    <a:srgbClr val="00A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DC7667-E803-8AA5-2170-5ED9F5E1603C}" v="1" dt="2024-06-24T20:34:36.042"/>
    <p1510:client id="{4285989D-3C86-AC09-B812-D5FD9408DDA6}" v="25" dt="2024-06-26T00:32:55.948"/>
    <p1510:client id="{6BF26D5A-13E7-E234-9067-0F1B3FFF3525}" v="228" dt="2024-06-25T21:25:14.043"/>
    <p1510:client id="{A7548C30-4F5B-D80E-B5A5-DB861DCD0233}" v="4" dt="2024-06-24T19:59:24.737"/>
    <p1510:client id="{E045B8BA-4BAE-9C28-B5BE-6CD233B6E4D9}" v="293" dt="2024-06-24T20:17:15.991"/>
    <p1510:client id="{F4642797-BA5A-5077-2507-DEEC8F0BB4C2}" v="3" dt="2024-06-24T20:09:16.3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73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ustomXml" Target="../customXml/item1.xml"/></Relationships>
</file>

<file path=ppt/comments/modernComment_115_3EBD171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8B3BDC8-701C-4451-8245-7F92A6868DAF}" authorId="{0C73F281-EFCD-212F-D874-086619A56A66}" status="resolved" created="2024-06-24T19:24:58.72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52579612" sldId="277"/>
      <ac:picMk id="8" creationId="{8AB8FC30-CEE8-8B10-D1F1-7634E0270E34}"/>
    </ac:deMkLst>
    <p188:txBody>
      <a:bodyPr/>
      <a:lstStyle/>
      <a:p>
        <a:r>
          <a:rPr lang="en-US"/>
          <a:t>This  should be "in 2 days!"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F385E-2650-804C-929E-0C4D242A134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2239A-F0C4-8B41-B037-A775D0AC8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83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63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43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86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51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76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A9E89-6F06-DA12-F0D4-790445C32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25D22-4639-1ED6-302A-2712384B0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CB721-8687-9CA3-3295-6A3F9BB04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8716F-50B1-6BC1-7ECB-027CED2C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70276-3DE5-3D5D-A849-9DEE43AF3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D899C-861D-31F1-C9EB-F33FDBD0C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EF284D-A8C0-E6BC-57A8-F8852A68F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DD13E-5B18-46AC-97FE-EFA7E1EAD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003A5-D8CE-E256-0DD5-AAC40ED9F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FA5A2-6F20-C258-30EC-B42F44564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55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E1B0B3-5191-12C8-7842-AFB48FE829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0B0575-D3DD-C79F-9E55-5666E86423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72825-07C3-C36D-A455-28FCFBF7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3D755-54A3-76C9-FD2C-34D74C976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97FA0-7C75-717E-F025-3069A467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25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8C3D0-AA61-7465-66DB-CC6DB0AD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F1C2A-6FF5-0A5A-70C3-EDCFBB421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4073E-07F4-3B59-341A-3631E0777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62820-1FA4-BEFA-96D8-BACA6CC99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A815C-FB56-F5BD-50C4-468CCA7E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3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5FF78-07F3-45AE-E946-72FBD815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A2F72-3F07-B52D-D466-E00CCB4F5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E57BC-485F-2CA4-236D-D71DF8D5A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2ED60-18EB-A8ED-03E1-D3613A842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1BC49-18DC-DC3C-F12A-94AC056AB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31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D602F-EF79-D7BC-5999-981F9B45F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C5E21-33EB-934B-71BF-573B644EF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899E5-D74B-D3D9-3D3D-41675581DF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6119C8-0E9A-454D-530E-26EF6E0A6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C99BB-BDA5-A69B-FF22-CA59A060E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1FAB1F-9764-50E4-EB99-B85E93197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75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82DBD-AC5E-9028-25C5-E88D783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AD04F-2F7D-8000-1315-B24B78867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BFE8F1-28C1-4E69-6A4F-DEF4CFD86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574BA0-DDF5-C507-5B0D-6FB0C5DE4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8F9F9F-905C-54AA-D3A5-4C34D6901D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6B8915-8216-6568-A9FC-F3BC989C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3CC8FC-CF05-52A7-0420-351AAB5DD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83C242-47AE-FC6D-2169-C23DA818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8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50768-DF95-F9C1-BB8A-CFE10A739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36DE4F-DBF0-E0F3-F50C-35B3B554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1CC8EB-DCA7-0956-B5EE-2DD85730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43D52-0F9D-D2A9-7A5A-7C9F51BD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8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0DE25A-7F50-F52F-E17A-87E89AAEF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DA10CC-3086-4D7D-1BEB-701CCEACC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FA7BB-F90D-6059-F79A-D85ECA9E6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3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AB8A-B40F-080A-5EDA-5E764E91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EA10-3188-E644-DFD9-1EEA0420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CE4DD-7990-23EB-F27E-0A4058C46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EF3FB-A8B7-09DF-6E1C-AF7D28481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66940-C38C-2FE7-EE7D-A712608A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F8B4FB-68DC-4FA9-FE23-E306CDA51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64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990B7-6A1B-CFB4-4698-FA22D35E2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FC2888-A112-13C3-22C6-967435290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922D2-8D60-416B-8548-18CC3AFD6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E3560-936C-FA80-BC1C-0DB3C0846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562D8-FBBA-E073-E7E0-A6FE9B38E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17BE8D-D031-47AC-5F71-BB7C07F34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8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D8FC0E-7BAC-BFB4-0B10-E9CD64B38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57A23-A3C4-6223-5944-C4F56A215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99752-9B7F-4012-160A-18FF2E978F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5E583-582B-6A44-8040-D00CA44C77CA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B68DB-019B-35EA-CC1B-00637A2A70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275A9-1D35-BEDE-25C6-BE439A9689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9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microsoft.com/office/2018/10/relationships/comments" Target="../comments/modernComment_115_3EBD171C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264A53-FC6C-7B4B-D848-D8217E4C3D3F}"/>
              </a:ext>
            </a:extLst>
          </p:cNvPr>
          <p:cNvSpPr txBox="1"/>
          <p:nvPr/>
        </p:nvSpPr>
        <p:spPr>
          <a:xfrm>
            <a:off x="826265" y="3238959"/>
            <a:ext cx="106643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>
                <a:latin typeface="Montserrat" pitchFamily="2" charset="77"/>
              </a:rPr>
              <a:t>LIVE AI DEMO: Discover MASSIVE trade setups this summer by using our new AI-powered trading tool, ”S.A.M.”</a:t>
            </a:r>
          </a:p>
        </p:txBody>
      </p:sp>
    </p:spTree>
    <p:extLst>
      <p:ext uri="{BB962C8B-B14F-4D97-AF65-F5344CB8AC3E}">
        <p14:creationId xmlns:p14="http://schemas.microsoft.com/office/powerpoint/2010/main" val="1053233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2123041"/>
            <a:ext cx="11415860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Let’s See The Squeeze </a:t>
            </a:r>
            <a:br>
              <a:rPr lang="en-US" sz="6000" b="1">
                <a:latin typeface="Montserrat ExtraBold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In Action…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00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661376"/>
            <a:ext cx="11415860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We’ve Been Scoring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Big Profits 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Off The Squeeze Over The Past Year…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91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848043"/>
            <a:ext cx="1118286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We’ve Used The Squeeze To Find Massive Gains Over The Past Year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979" y="2426637"/>
            <a:ext cx="11182861" cy="3927027"/>
          </a:xfrm>
        </p:spPr>
        <p:txBody>
          <a:bodyPr numCol="2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295%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the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QQQ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150%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SMCI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261%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META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178%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NVDA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  <a:endParaRPr lang="en-US" sz="3000">
              <a:effectLst/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418%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AVGO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endParaRPr lang="en-US" sz="3000"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122%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TSLA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387%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CVNA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494%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RILY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102%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LYFT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  <a:endParaRPr lang="en-US" sz="3000">
              <a:effectLst/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217%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NFLX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in 1 day</a:t>
            </a:r>
            <a:endParaRPr lang="en-US" sz="3000" b="0" i="0">
              <a:solidFill>
                <a:srgbClr val="000000"/>
              </a:solidFill>
              <a:effectLst/>
              <a:highlight>
                <a:srgbClr val="FFFFFF"/>
              </a:highlight>
              <a:latin typeface="Rubik" pitchFamily="2" charset="-79"/>
              <a:cs typeface="Rubik" pitchFamily="2" charset="-79"/>
            </a:endParaRP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>
              <a:latin typeface="Rubik" pitchFamily="2" charset="-79"/>
              <a:cs typeface="Rubik" pitchFamily="2" charset="-79"/>
            </a:endParaRPr>
          </a:p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94382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8C4FB26-5928-BDBB-6476-8E06A51449F9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23A0C6-75F5-D341-521B-DA9BF311F226}"/>
              </a:ext>
            </a:extLst>
          </p:cNvPr>
          <p:cNvSpPr txBox="1"/>
          <p:nvPr/>
        </p:nvSpPr>
        <p:spPr>
          <a:xfrm>
            <a:off x="320511" y="56559"/>
            <a:ext cx="11462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Montserrat" pitchFamily="2" charset="77"/>
              </a:rPr>
              <a:t>COMING UP! Stay Tuned For </a:t>
            </a:r>
            <a:r>
              <a:rPr lang="en-US" sz="2000" b="1" i="1">
                <a:latin typeface="Montserrat" pitchFamily="2" charset="77"/>
              </a:rPr>
              <a:t>MORE</a:t>
            </a:r>
            <a:r>
              <a:rPr lang="en-US" sz="2000" b="1">
                <a:latin typeface="Montserrat" pitchFamily="2" charset="77"/>
              </a:rPr>
              <a:t> Live Trading &amp; Q&amp;A Shortly!</a:t>
            </a:r>
          </a:p>
        </p:txBody>
      </p:sp>
    </p:spTree>
    <p:extLst>
      <p:ext uri="{BB962C8B-B14F-4D97-AF65-F5344CB8AC3E}">
        <p14:creationId xmlns:p14="http://schemas.microsoft.com/office/powerpoint/2010/main" val="134704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Our RILY Trade From April…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595F5A0-C1E0-E8B0-4259-224CE4387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431" y="1378365"/>
            <a:ext cx="8467137" cy="4101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2629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Our RILY Trade From April…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B66DE04-E2BE-C625-8E82-CDB234907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430" y="1378365"/>
            <a:ext cx="8467139" cy="4101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1670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16676B6-0970-9DD6-69CB-A31B235D7C74}"/>
              </a:ext>
            </a:extLst>
          </p:cNvPr>
          <p:cNvCxnSpPr>
            <a:cxnSpLocks/>
          </p:cNvCxnSpPr>
          <p:nvPr/>
        </p:nvCxnSpPr>
        <p:spPr>
          <a:xfrm>
            <a:off x="506627" y="458308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21FDBA82-6B15-9AA5-FD73-6FB37747AF0E}"/>
              </a:ext>
            </a:extLst>
          </p:cNvPr>
          <p:cNvSpPr txBox="1">
            <a:spLocks/>
          </p:cNvSpPr>
          <p:nvPr/>
        </p:nvSpPr>
        <p:spPr>
          <a:xfrm>
            <a:off x="691979" y="362525"/>
            <a:ext cx="11149496" cy="125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RILY: </a:t>
            </a:r>
            <a:r>
              <a:rPr lang="en-US" sz="45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1,129% Winner </a:t>
            </a:r>
            <a: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 2 Days!</a:t>
            </a:r>
            <a:b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(#1 Trade from April’s Daily Profits Live Open House)</a:t>
            </a:r>
            <a:endParaRPr lang="en-US" sz="2700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9008EC-4489-D0B5-33F9-22C30E8FE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705" y="1725837"/>
            <a:ext cx="8458039" cy="41012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257961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80" y="386131"/>
            <a:ext cx="10217758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My Members Profited Off This Squeeze on RILY!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4A1067EF-394B-FB92-9913-71C3E73F0A71}"/>
              </a:ext>
            </a:extLst>
          </p:cNvPr>
          <p:cNvGrpSpPr/>
          <p:nvPr/>
        </p:nvGrpSpPr>
        <p:grpSpPr>
          <a:xfrm>
            <a:off x="506629" y="1803355"/>
            <a:ext cx="4280897" cy="903611"/>
            <a:chOff x="861849" y="1870841"/>
            <a:chExt cx="4280897" cy="1126234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3BED563A-3A41-BC5D-9ADE-F8748CD10D74}"/>
                </a:ext>
              </a:extLst>
            </p:cNvPr>
            <p:cNvSpPr/>
            <p:nvPr/>
          </p:nvSpPr>
          <p:spPr>
            <a:xfrm>
              <a:off x="861849" y="1870841"/>
              <a:ext cx="4280897" cy="1126234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103E73-3988-2467-FD6D-27AC7CB9292B}"/>
                </a:ext>
              </a:extLst>
            </p:cNvPr>
            <p:cNvSpPr txBox="1"/>
            <p:nvPr/>
          </p:nvSpPr>
          <p:spPr>
            <a:xfrm>
              <a:off x="1019503" y="2021771"/>
              <a:ext cx="3570208" cy="3452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 ExtraBold" pitchFamily="2" charset="77"/>
                </a:rPr>
                <a:t>Grumpy Grandpa</a:t>
              </a:r>
              <a:r>
                <a:rPr lang="en-US" sz="1200" b="1">
                  <a:solidFill>
                    <a:srgbClr val="16B7A7"/>
                  </a:solidFill>
                  <a:latin typeface="Montserrat ExtraBold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9:37:29 AM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CBD40E-0860-9A81-0E7B-86DB60B2E322}"/>
                </a:ext>
              </a:extLst>
            </p:cNvPr>
            <p:cNvSpPr txBox="1"/>
            <p:nvPr/>
          </p:nvSpPr>
          <p:spPr>
            <a:xfrm>
              <a:off x="1019503" y="2385113"/>
              <a:ext cx="4030181" cy="460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1,180% on RILY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. Great play Nate.</a:t>
              </a:r>
              <a:endParaRPr lang="en-US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DCFDE9-1DB1-BA3C-7784-825EEA24A2E7}"/>
              </a:ext>
            </a:extLst>
          </p:cNvPr>
          <p:cNvGrpSpPr/>
          <p:nvPr/>
        </p:nvGrpSpPr>
        <p:grpSpPr>
          <a:xfrm>
            <a:off x="506627" y="2759381"/>
            <a:ext cx="4280892" cy="1146273"/>
            <a:chOff x="861848" y="1870840"/>
            <a:chExt cx="4902253" cy="1518598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021EEDB9-545B-CBCB-E269-4320FCC3F0E9}"/>
                </a:ext>
              </a:extLst>
            </p:cNvPr>
            <p:cNvSpPr/>
            <p:nvPr/>
          </p:nvSpPr>
          <p:spPr>
            <a:xfrm>
              <a:off x="861848" y="1870840"/>
              <a:ext cx="4902253" cy="151859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D8D370-AE85-D282-0AF8-95AB46B6CD13}"/>
                </a:ext>
              </a:extLst>
            </p:cNvPr>
            <p:cNvSpPr txBox="1"/>
            <p:nvPr/>
          </p:nvSpPr>
          <p:spPr>
            <a:xfrm>
              <a:off x="1019503" y="2021770"/>
              <a:ext cx="3464285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ERICGLAD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9:46:02 AM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256AA9-1A70-075E-E893-B8220D2B2A10}"/>
                </a:ext>
              </a:extLst>
            </p:cNvPr>
            <p:cNvSpPr txBox="1"/>
            <p:nvPr/>
          </p:nvSpPr>
          <p:spPr>
            <a:xfrm>
              <a:off x="1019504" y="2385113"/>
              <a:ext cx="4638036" cy="856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1,385% on RILY!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Best trade of my life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A511B7-61E6-A1C9-21F1-A12E33F110B6}"/>
              </a:ext>
            </a:extLst>
          </p:cNvPr>
          <p:cNvGrpSpPr/>
          <p:nvPr/>
        </p:nvGrpSpPr>
        <p:grpSpPr>
          <a:xfrm>
            <a:off x="8919578" y="1829565"/>
            <a:ext cx="3111563" cy="872944"/>
            <a:chOff x="861847" y="1870842"/>
            <a:chExt cx="3563200" cy="1156488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06727AFB-9E7D-AD7F-F18A-38D8B97C0514}"/>
                </a:ext>
              </a:extLst>
            </p:cNvPr>
            <p:cNvSpPr/>
            <p:nvPr/>
          </p:nvSpPr>
          <p:spPr>
            <a:xfrm>
              <a:off x="861847" y="1870842"/>
              <a:ext cx="3563200" cy="115648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861164-92CA-CC1C-5935-527685B2F5EB}"/>
                </a:ext>
              </a:extLst>
            </p:cNvPr>
            <p:cNvSpPr txBox="1"/>
            <p:nvPr/>
          </p:nvSpPr>
          <p:spPr>
            <a:xfrm>
              <a:off x="1019503" y="2021770"/>
              <a:ext cx="2948463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WEB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9:43:36 AM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D7848F-ED6E-F2D7-4657-3CD7297CEB25}"/>
                </a:ext>
              </a:extLst>
            </p:cNvPr>
            <p:cNvSpPr txBox="1"/>
            <p:nvPr/>
          </p:nvSpPr>
          <p:spPr>
            <a:xfrm>
              <a:off x="1019504" y="2385113"/>
              <a:ext cx="3282133" cy="489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1,550% 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on RILY</a:t>
              </a:r>
              <a:endParaRPr lang="en-US" b="1">
                <a:solidFill>
                  <a:schemeClr val="bg1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B022EF-A654-B714-5C64-72A203CB09DB}"/>
              </a:ext>
            </a:extLst>
          </p:cNvPr>
          <p:cNvGrpSpPr/>
          <p:nvPr/>
        </p:nvGrpSpPr>
        <p:grpSpPr>
          <a:xfrm>
            <a:off x="506627" y="3958069"/>
            <a:ext cx="4380064" cy="1286387"/>
            <a:chOff x="861848" y="1870840"/>
            <a:chExt cx="5015820" cy="1325538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C52ACF11-BC72-580D-6D7A-DBCF26C67013}"/>
                </a:ext>
              </a:extLst>
            </p:cNvPr>
            <p:cNvSpPr/>
            <p:nvPr/>
          </p:nvSpPr>
          <p:spPr>
            <a:xfrm>
              <a:off x="861848" y="1870840"/>
              <a:ext cx="4902253" cy="132553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F6D79DF-4C4E-FE56-0185-B3F54FCC3018}"/>
                </a:ext>
              </a:extLst>
            </p:cNvPr>
            <p:cNvSpPr txBox="1"/>
            <p:nvPr/>
          </p:nvSpPr>
          <p:spPr>
            <a:xfrm>
              <a:off x="1019503" y="2021770"/>
              <a:ext cx="3383516" cy="2854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rgbClr val="FFC000"/>
                  </a:solidFill>
                  <a:latin typeface="Montserrat" pitchFamily="2" charset="77"/>
                </a:rPr>
                <a:t>QuintonE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9:46:02 AM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98B249-3C30-D684-6FE7-05E07B3A0CA3}"/>
                </a:ext>
              </a:extLst>
            </p:cNvPr>
            <p:cNvSpPr txBox="1"/>
            <p:nvPr/>
          </p:nvSpPr>
          <p:spPr>
            <a:xfrm>
              <a:off x="1019504" y="2385112"/>
              <a:ext cx="4858164" cy="666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Nate Big thanks; RILY Lotto in: $.50 out avg $10.49,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1,987% gain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900C267-4B18-C180-B83F-394EEE1AFDCE}"/>
              </a:ext>
            </a:extLst>
          </p:cNvPr>
          <p:cNvGrpSpPr/>
          <p:nvPr/>
        </p:nvGrpSpPr>
        <p:grpSpPr>
          <a:xfrm>
            <a:off x="4850115" y="1829565"/>
            <a:ext cx="4016020" cy="872944"/>
            <a:chOff x="818755" y="1949824"/>
            <a:chExt cx="4598936" cy="1156488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818181B9-4D24-DEE9-84C3-FD151F4E4A0F}"/>
                </a:ext>
              </a:extLst>
            </p:cNvPr>
            <p:cNvSpPr/>
            <p:nvPr/>
          </p:nvSpPr>
          <p:spPr>
            <a:xfrm>
              <a:off x="818755" y="1949824"/>
              <a:ext cx="4598936" cy="115648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DBDAED7-AD57-17BE-1DF1-622B228E8C65}"/>
                </a:ext>
              </a:extLst>
            </p:cNvPr>
            <p:cNvSpPr txBox="1"/>
            <p:nvPr/>
          </p:nvSpPr>
          <p:spPr>
            <a:xfrm>
              <a:off x="1019503" y="2021771"/>
              <a:ext cx="3036574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rgbClr val="FFC000"/>
                  </a:solidFill>
                  <a:latin typeface="Montserrat" pitchFamily="2" charset="77"/>
                </a:rPr>
                <a:t>RichN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9:32:34 AM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D74F159-2B16-DB38-9C2D-E482C9402C3B}"/>
                </a:ext>
              </a:extLst>
            </p:cNvPr>
            <p:cNvSpPr txBox="1"/>
            <p:nvPr/>
          </p:nvSpPr>
          <p:spPr>
            <a:xfrm>
              <a:off x="1019504" y="2385112"/>
              <a:ext cx="2955501" cy="489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Over 1,000% 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for me</a:t>
              </a:r>
              <a:endParaRPr lang="en-US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63217EE-5D60-FFE8-9AE9-180F75E139C0}"/>
              </a:ext>
            </a:extLst>
          </p:cNvPr>
          <p:cNvGrpSpPr/>
          <p:nvPr/>
        </p:nvGrpSpPr>
        <p:grpSpPr>
          <a:xfrm>
            <a:off x="8919570" y="2759381"/>
            <a:ext cx="3111562" cy="1146274"/>
            <a:chOff x="861848" y="1870840"/>
            <a:chExt cx="3563198" cy="1518601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70CDC983-EA8D-C031-A794-3EC2CE582F00}"/>
                </a:ext>
              </a:extLst>
            </p:cNvPr>
            <p:cNvSpPr/>
            <p:nvPr/>
          </p:nvSpPr>
          <p:spPr>
            <a:xfrm>
              <a:off x="861848" y="1870840"/>
              <a:ext cx="3563198" cy="1518601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B5D94A-1179-C277-86EF-060FC5A96D0A}"/>
                </a:ext>
              </a:extLst>
            </p:cNvPr>
            <p:cNvSpPr txBox="1"/>
            <p:nvPr/>
          </p:nvSpPr>
          <p:spPr>
            <a:xfrm>
              <a:off x="1019503" y="2021770"/>
              <a:ext cx="3220141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rodm72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9:46:02 AM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1B7F0A-C054-1CC7-B2F0-21BB178CA9C9}"/>
                </a:ext>
              </a:extLst>
            </p:cNvPr>
            <p:cNvSpPr txBox="1"/>
            <p:nvPr/>
          </p:nvSpPr>
          <p:spPr>
            <a:xfrm>
              <a:off x="1019504" y="2385113"/>
              <a:ext cx="3155084" cy="856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RILY out @ 800% 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thanks Nate</a:t>
              </a:r>
              <a:endParaRPr lang="en-US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11E2BB-E37A-F9F5-C0DB-A12029D64C42}"/>
              </a:ext>
            </a:extLst>
          </p:cNvPr>
          <p:cNvGrpSpPr/>
          <p:nvPr/>
        </p:nvGrpSpPr>
        <p:grpSpPr>
          <a:xfrm>
            <a:off x="4850079" y="3971610"/>
            <a:ext cx="4029061" cy="845809"/>
            <a:chOff x="861846" y="1870841"/>
            <a:chExt cx="4613870" cy="1120540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3F21BE61-396B-404F-6D76-74BCB56885BE}"/>
                </a:ext>
              </a:extLst>
            </p:cNvPr>
            <p:cNvSpPr/>
            <p:nvPr/>
          </p:nvSpPr>
          <p:spPr>
            <a:xfrm>
              <a:off x="861846" y="1870841"/>
              <a:ext cx="4613870" cy="1120540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1E57705-9338-9780-AECC-9D9632472976}"/>
                </a:ext>
              </a:extLst>
            </p:cNvPr>
            <p:cNvSpPr txBox="1"/>
            <p:nvPr/>
          </p:nvSpPr>
          <p:spPr>
            <a:xfrm>
              <a:off x="1019503" y="2021770"/>
              <a:ext cx="3405544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Cypher00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9:37:00 AM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FA204C-DAE1-04ED-356C-FE800155B6BC}"/>
                </a:ext>
              </a:extLst>
            </p:cNvPr>
            <p:cNvSpPr txBox="1"/>
            <p:nvPr/>
          </p:nvSpPr>
          <p:spPr>
            <a:xfrm>
              <a:off x="1019504" y="2385113"/>
              <a:ext cx="2998633" cy="489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RILY!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1,506%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5A91C82-FC1B-4682-2A14-E4465C58ED2F}"/>
              </a:ext>
            </a:extLst>
          </p:cNvPr>
          <p:cNvGrpSpPr/>
          <p:nvPr/>
        </p:nvGrpSpPr>
        <p:grpSpPr>
          <a:xfrm>
            <a:off x="4845534" y="2768876"/>
            <a:ext cx="4016021" cy="1136779"/>
            <a:chOff x="861847" y="1870840"/>
            <a:chExt cx="4598937" cy="1506021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FD3B60BF-5CB2-839D-0142-7453BBC04263}"/>
                </a:ext>
              </a:extLst>
            </p:cNvPr>
            <p:cNvSpPr/>
            <p:nvPr/>
          </p:nvSpPr>
          <p:spPr>
            <a:xfrm>
              <a:off x="861847" y="1870840"/>
              <a:ext cx="4598937" cy="1506021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DDF443-C797-7AF8-1D57-24DA37DF5399}"/>
                </a:ext>
              </a:extLst>
            </p:cNvPr>
            <p:cNvSpPr txBox="1"/>
            <p:nvPr/>
          </p:nvSpPr>
          <p:spPr>
            <a:xfrm>
              <a:off x="1019503" y="2021769"/>
              <a:ext cx="3337624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rgbClr val="FFC000"/>
                  </a:solidFill>
                  <a:latin typeface="Montserrat" pitchFamily="2" charset="77"/>
                </a:rPr>
                <a:t>BoilerUp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10:06:21 AM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A5CDF5D-FABE-AFA2-25DA-B68717A531B0}"/>
                </a:ext>
              </a:extLst>
            </p:cNvPr>
            <p:cNvSpPr txBox="1"/>
            <p:nvPr/>
          </p:nvSpPr>
          <p:spPr>
            <a:xfrm>
              <a:off x="1019504" y="2385113"/>
              <a:ext cx="4441280" cy="856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err="1">
                  <a:solidFill>
                    <a:schemeClr val="bg1"/>
                  </a:solidFill>
                  <a:latin typeface="Montserrat" pitchFamily="2" charset="77"/>
                </a:rPr>
                <a:t>Rily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 20. In @ .78. Out @ $10.20.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$18,840 profit.  1,206% gain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8074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199711"/>
            <a:ext cx="11415860" cy="40626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We Built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S.A.M.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To Search For Squeeze Setups </a:t>
            </a:r>
            <a:r>
              <a:rPr lang="en-US" sz="6000" b="1" i="1">
                <a:latin typeface="Montserrat ExtraBold" pitchFamily="2" charset="77"/>
                <a:cs typeface="Rubik" pitchFamily="2" charset="-79"/>
              </a:rPr>
              <a:t>Automatically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By Using The Power of AI!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24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176" y="1600200"/>
            <a:ext cx="11424817" cy="413333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>
                <a:latin typeface="Montserrat Medium"/>
                <a:cs typeface="Rubik"/>
              </a:rPr>
              <a:t>Has the processing power to scan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5 million market updates per second</a:t>
            </a:r>
            <a:r>
              <a:rPr lang="en-US">
                <a:latin typeface="Montserrat Medium"/>
                <a:cs typeface="Rubik"/>
              </a:rPr>
              <a:t>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0" i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Scan the S&amp;P 500 </a:t>
            </a:r>
            <a:r>
              <a:rPr lang="en-US">
                <a:solidFill>
                  <a:srgbClr val="000000"/>
                </a:solidFill>
                <a:latin typeface="Montserrat Medium"/>
                <a:cs typeface="Rubik"/>
              </a:rPr>
              <a:t>&amp; NASDAQ 100 to find</a:t>
            </a:r>
            <a:r>
              <a:rPr lang="en-US" b="0" i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the </a:t>
            </a:r>
            <a:r>
              <a:rPr lang="en-US">
                <a:solidFill>
                  <a:srgbClr val="000000"/>
                </a:solidFill>
                <a:latin typeface="Montserrat Medium"/>
                <a:cs typeface="Rubik"/>
              </a:rPr>
              <a:t>squeeze</a:t>
            </a:r>
            <a:r>
              <a:rPr lang="en-US" b="0" i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</a:t>
            </a:r>
            <a:r>
              <a:rPr lang="en-US">
                <a:solidFill>
                  <a:srgbClr val="000000"/>
                </a:solidFill>
                <a:latin typeface="Montserrat Medium"/>
                <a:cs typeface="Rubik"/>
              </a:rPr>
              <a:t>setups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>
                <a:solidFill>
                  <a:srgbClr val="000000"/>
                </a:solidFill>
                <a:latin typeface="Montserrat Medium"/>
                <a:cs typeface="Rubik"/>
              </a:rPr>
              <a:t>Identify “A+ Setups” using proprietary algorithm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0" i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Scans across 10 different time frames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>
              <a:latin typeface="Rubik" pitchFamily="2" charset="-79"/>
              <a:cs typeface="Rubik" pitchFamily="2" charset="-79"/>
            </a:endParaRPr>
          </a:p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40107BC-FBCC-6CB9-CF9A-920484FE907F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S.A.M. Can Do Thanks to AI: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685F60-DEC6-84F1-24E9-DE757AE10FDD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53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80" y="386131"/>
            <a:ext cx="8301192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All you need to look for are the green up arrows or an A+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8635660-3966-9FD2-8F6B-D59437831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1015" y="619158"/>
            <a:ext cx="723900" cy="736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814EC0-4B8A-BE5F-79E2-0746F4068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1147" y="619158"/>
            <a:ext cx="723900" cy="736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626278-240E-0FC1-3C68-CCC47CE9E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9734" y="1834474"/>
            <a:ext cx="8712531" cy="386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18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118286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Imagine Automatically Finding MASSIVE AI Trade Setups That Result In…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979" y="1964724"/>
            <a:ext cx="10661821" cy="37688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300% </a:t>
            </a:r>
            <a:r>
              <a:rPr lang="en-US">
                <a:latin typeface="Montserrat Medium" pitchFamily="2" charset="77"/>
                <a:cs typeface="Rubik" pitchFamily="2" charset="-79"/>
              </a:rPr>
              <a:t>in 6 days…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110% </a:t>
            </a:r>
            <a:r>
              <a:rPr lang="en-US">
                <a:effectLst/>
                <a:latin typeface="Montserrat Medium" pitchFamily="2" charset="77"/>
                <a:cs typeface="Rubik" pitchFamily="2" charset="-79"/>
              </a:rPr>
              <a:t>in 8 days…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250% </a:t>
            </a:r>
            <a:r>
              <a:rPr lang="en-US">
                <a:latin typeface="Montserrat Medium" pitchFamily="2" charset="77"/>
                <a:cs typeface="Rubik" pitchFamily="2" charset="-79"/>
              </a:rPr>
              <a:t>in 2 days…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545% </a:t>
            </a:r>
            <a:r>
              <a:rPr lang="en-US">
                <a:effectLst/>
                <a:latin typeface="Montserrat Medium" pitchFamily="2" charset="77"/>
                <a:cs typeface="Rubik" pitchFamily="2" charset="-79"/>
              </a:rPr>
              <a:t>in 15 days…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 b="0" i="0">
              <a:solidFill>
                <a:srgbClr val="000000"/>
              </a:solidFill>
              <a:effectLst/>
              <a:highlight>
                <a:srgbClr val="FFFFFF"/>
              </a:highlight>
              <a:latin typeface="Rubik" pitchFamily="2" charset="-79"/>
              <a:cs typeface="Rubik" pitchFamily="2" charset="-79"/>
            </a:endParaRP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>
              <a:latin typeface="Rubik" pitchFamily="2" charset="-79"/>
              <a:cs typeface="Rubik" pitchFamily="2" charset="-79"/>
            </a:endParaRPr>
          </a:p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613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Each Number Represents How Many “Ticks” a Stock Has Been In a Squeeze!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DB5F81-2096-DB6F-6768-7E3D73D64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619905"/>
              </p:ext>
            </p:extLst>
          </p:nvPr>
        </p:nvGraphicFramePr>
        <p:xfrm>
          <a:off x="798357" y="2458039"/>
          <a:ext cx="10908036" cy="19419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36012">
                  <a:extLst>
                    <a:ext uri="{9D8B030D-6E8A-4147-A177-3AD203B41FA5}">
                      <a16:colId xmlns:a16="http://schemas.microsoft.com/office/drawing/2014/main" val="1536377341"/>
                    </a:ext>
                  </a:extLst>
                </a:gridCol>
                <a:gridCol w="3636012">
                  <a:extLst>
                    <a:ext uri="{9D8B030D-6E8A-4147-A177-3AD203B41FA5}">
                      <a16:colId xmlns:a16="http://schemas.microsoft.com/office/drawing/2014/main" val="2039989326"/>
                    </a:ext>
                  </a:extLst>
                </a:gridCol>
                <a:gridCol w="3636012">
                  <a:extLst>
                    <a:ext uri="{9D8B030D-6E8A-4147-A177-3AD203B41FA5}">
                      <a16:colId xmlns:a16="http://schemas.microsoft.com/office/drawing/2014/main" val="1039116907"/>
                    </a:ext>
                  </a:extLst>
                </a:gridCol>
              </a:tblGrid>
              <a:tr h="964265"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835847"/>
                  </a:ext>
                </a:extLst>
              </a:tr>
              <a:tr h="977657"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6406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F6C4DE8-CA52-BF79-D475-091244906148}"/>
              </a:ext>
            </a:extLst>
          </p:cNvPr>
          <p:cNvSpPr txBox="1"/>
          <p:nvPr/>
        </p:nvSpPr>
        <p:spPr>
          <a:xfrm>
            <a:off x="777334" y="2677213"/>
            <a:ext cx="3615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DAILY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767F80-A064-3376-1671-346E551C78B2}"/>
              </a:ext>
            </a:extLst>
          </p:cNvPr>
          <p:cNvSpPr txBox="1"/>
          <p:nvPr/>
        </p:nvSpPr>
        <p:spPr>
          <a:xfrm>
            <a:off x="4434936" y="2677214"/>
            <a:ext cx="3615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195M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11B42-EDA2-3056-32E6-4A2A99A8D875}"/>
              </a:ext>
            </a:extLst>
          </p:cNvPr>
          <p:cNvSpPr txBox="1"/>
          <p:nvPr/>
        </p:nvSpPr>
        <p:spPr>
          <a:xfrm>
            <a:off x="8111859" y="2677213"/>
            <a:ext cx="3615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130M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B640C9-478F-F56A-5923-C1D86A4937C9}"/>
              </a:ext>
            </a:extLst>
          </p:cNvPr>
          <p:cNvSpPr txBox="1"/>
          <p:nvPr/>
        </p:nvSpPr>
        <p:spPr>
          <a:xfrm>
            <a:off x="653362" y="3657601"/>
            <a:ext cx="331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AD11F8-8045-EE95-C8E6-A49BCB2E8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419" y="3678779"/>
            <a:ext cx="440507" cy="44823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E0D4EE8F-BED4-089C-52A6-B6DA881BEE5A}"/>
              </a:ext>
            </a:extLst>
          </p:cNvPr>
          <p:cNvSpPr/>
          <p:nvPr/>
        </p:nvSpPr>
        <p:spPr>
          <a:xfrm>
            <a:off x="2058231" y="3600815"/>
            <a:ext cx="511600" cy="60416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F77756-0889-AF7E-6589-EEFE3904FACE}"/>
              </a:ext>
            </a:extLst>
          </p:cNvPr>
          <p:cNvSpPr txBox="1"/>
          <p:nvPr/>
        </p:nvSpPr>
        <p:spPr>
          <a:xfrm>
            <a:off x="4310962" y="3646968"/>
            <a:ext cx="331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3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C5A33BD-5BD7-45A6-FD1D-3D084360F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7019" y="3668146"/>
            <a:ext cx="440507" cy="44823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DE0D2FEE-AAB0-831E-B03A-69C05592FD13}"/>
              </a:ext>
            </a:extLst>
          </p:cNvPr>
          <p:cNvSpPr/>
          <p:nvPr/>
        </p:nvSpPr>
        <p:spPr>
          <a:xfrm>
            <a:off x="5715831" y="3590182"/>
            <a:ext cx="511600" cy="60416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BE90A7-BCB3-9922-D4ED-39B17B0570DC}"/>
              </a:ext>
            </a:extLst>
          </p:cNvPr>
          <p:cNvSpPr txBox="1"/>
          <p:nvPr/>
        </p:nvSpPr>
        <p:spPr>
          <a:xfrm>
            <a:off x="8032359" y="3636335"/>
            <a:ext cx="331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2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0B06801-2918-12FE-37C3-A11B2E618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8416" y="3657513"/>
            <a:ext cx="440507" cy="448235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CCB80039-D6CC-0007-660D-772D702DC47F}"/>
              </a:ext>
            </a:extLst>
          </p:cNvPr>
          <p:cNvSpPr/>
          <p:nvPr/>
        </p:nvSpPr>
        <p:spPr>
          <a:xfrm>
            <a:off x="9437228" y="3579549"/>
            <a:ext cx="511600" cy="60416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475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JNPR Example (December 29)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CE6AD74-CE69-4B23-99E9-711CBE8FA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437" y="1408133"/>
            <a:ext cx="10007125" cy="244477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AFF2D9-74C8-B3FC-BAE1-8E1DDE5094CA}"/>
              </a:ext>
            </a:extLst>
          </p:cNvPr>
          <p:cNvCxnSpPr>
            <a:cxnSpLocks/>
          </p:cNvCxnSpPr>
          <p:nvPr/>
        </p:nvCxnSpPr>
        <p:spPr>
          <a:xfrm flipH="1">
            <a:off x="4688958" y="3040912"/>
            <a:ext cx="4724929" cy="1584251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53019E-237D-EC84-2BFE-A3D4673623CD}"/>
              </a:ext>
            </a:extLst>
          </p:cNvPr>
          <p:cNvCxnSpPr>
            <a:cxnSpLocks/>
          </p:cNvCxnSpPr>
          <p:nvPr/>
        </p:nvCxnSpPr>
        <p:spPr>
          <a:xfrm flipH="1">
            <a:off x="9175898" y="3274828"/>
            <a:ext cx="574158" cy="988828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40AE894-FB58-6DC3-1175-796B6C5D6040}"/>
              </a:ext>
            </a:extLst>
          </p:cNvPr>
          <p:cNvSpPr txBox="1"/>
          <p:nvPr/>
        </p:nvSpPr>
        <p:spPr>
          <a:xfrm>
            <a:off x="669755" y="4042351"/>
            <a:ext cx="42248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The Number “1” On Daily Time Frame Means the Stock Has Been in the Squeeze for 1 Day!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F635813-7E0C-4A74-DEAE-AF279BCB9F10}"/>
              </a:ext>
            </a:extLst>
          </p:cNvPr>
          <p:cNvSpPr/>
          <p:nvPr/>
        </p:nvSpPr>
        <p:spPr>
          <a:xfrm>
            <a:off x="6510668" y="4289735"/>
            <a:ext cx="4068727" cy="1074894"/>
          </a:xfrm>
          <a:prstGeom prst="roundRect">
            <a:avLst/>
          </a:prstGeom>
          <a:solidFill>
            <a:srgbClr val="00A1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028D99-BD2A-B110-927F-3F8FF35E7E26}"/>
              </a:ext>
            </a:extLst>
          </p:cNvPr>
          <p:cNvSpPr txBox="1"/>
          <p:nvPr/>
        </p:nvSpPr>
        <p:spPr>
          <a:xfrm>
            <a:off x="6827116" y="4411683"/>
            <a:ext cx="3435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Green Up Arrow = </a:t>
            </a:r>
            <a:br>
              <a:rPr lang="en-US" sz="2400" b="1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Positive Momentum</a:t>
            </a:r>
          </a:p>
        </p:txBody>
      </p:sp>
    </p:spTree>
    <p:extLst>
      <p:ext uri="{BB962C8B-B14F-4D97-AF65-F5344CB8AC3E}">
        <p14:creationId xmlns:p14="http://schemas.microsoft.com/office/powerpoint/2010/main" val="983617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It JNPR’s Chart Looked Like: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31E1F70-BD8C-C8B9-F90A-73129D59C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431" y="1378365"/>
            <a:ext cx="8467137" cy="4101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0665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JNPR Example: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25%</a:t>
            </a:r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 Stock Move (1 Week)…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ECE81B8-9D5A-588A-9C0F-79A9B4870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377" y="1379308"/>
            <a:ext cx="8463245" cy="40993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2506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2,250%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if We Used Options!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B62F878-20C9-A9A5-FB4A-F571D3415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484" y="1410336"/>
            <a:ext cx="8335129" cy="403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18696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2123041"/>
            <a:ext cx="11415860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S.A.M.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Ranks the Biggest Opportunities as A+!!!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290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ETSY Example (November 7)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D48037A-0C3D-4F79-37F9-DDFF6785C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825" y="1450337"/>
            <a:ext cx="9834375" cy="240257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AFF2D9-74C8-B3FC-BAE1-8E1DDE5094CA}"/>
              </a:ext>
            </a:extLst>
          </p:cNvPr>
          <p:cNvCxnSpPr>
            <a:cxnSpLocks/>
          </p:cNvCxnSpPr>
          <p:nvPr/>
        </p:nvCxnSpPr>
        <p:spPr>
          <a:xfrm flipH="1">
            <a:off x="4688958" y="3055503"/>
            <a:ext cx="4593265" cy="156966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53019E-237D-EC84-2BFE-A3D4673623CD}"/>
              </a:ext>
            </a:extLst>
          </p:cNvPr>
          <p:cNvCxnSpPr>
            <a:cxnSpLocks/>
          </p:cNvCxnSpPr>
          <p:nvPr/>
        </p:nvCxnSpPr>
        <p:spPr>
          <a:xfrm flipH="1">
            <a:off x="9175898" y="3302887"/>
            <a:ext cx="584790" cy="960769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40AE894-FB58-6DC3-1175-796B6C5D6040}"/>
              </a:ext>
            </a:extLst>
          </p:cNvPr>
          <p:cNvSpPr txBox="1"/>
          <p:nvPr/>
        </p:nvSpPr>
        <p:spPr>
          <a:xfrm>
            <a:off x="464097" y="3949254"/>
            <a:ext cx="42248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The Number “2” on a Daily Time Frame Means the Stock Has Been in </a:t>
            </a:r>
            <a:br>
              <a:rPr lang="en-US" sz="2400" b="1">
                <a:solidFill>
                  <a:srgbClr val="161B6D"/>
                </a:solidFill>
                <a:latin typeface="Montserrat" pitchFamily="2" charset="77"/>
              </a:rPr>
            </a:br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an Active Squeeze </a:t>
            </a:r>
            <a:br>
              <a:rPr lang="en-US" sz="2400" b="1">
                <a:solidFill>
                  <a:srgbClr val="161B6D"/>
                </a:solidFill>
                <a:latin typeface="Montserrat" pitchFamily="2" charset="77"/>
              </a:rPr>
            </a:br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for 2 Days!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F635813-7E0C-4A74-DEAE-AF279BCB9F10}"/>
              </a:ext>
            </a:extLst>
          </p:cNvPr>
          <p:cNvSpPr/>
          <p:nvPr/>
        </p:nvSpPr>
        <p:spPr>
          <a:xfrm>
            <a:off x="5975498" y="4289735"/>
            <a:ext cx="4603897" cy="1074894"/>
          </a:xfrm>
          <a:prstGeom prst="roundRect">
            <a:avLst/>
          </a:prstGeom>
          <a:solidFill>
            <a:srgbClr val="00A1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028D99-BD2A-B110-927F-3F8FF35E7E26}"/>
              </a:ext>
            </a:extLst>
          </p:cNvPr>
          <p:cNvSpPr txBox="1"/>
          <p:nvPr/>
        </p:nvSpPr>
        <p:spPr>
          <a:xfrm>
            <a:off x="6053470" y="4425707"/>
            <a:ext cx="4347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Green A+ = A+ Setup With</a:t>
            </a:r>
            <a:br>
              <a:rPr lang="en-US" sz="2400" b="1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Positive Momentum</a:t>
            </a:r>
          </a:p>
        </p:txBody>
      </p:sp>
    </p:spTree>
    <p:extLst>
      <p:ext uri="{BB962C8B-B14F-4D97-AF65-F5344CB8AC3E}">
        <p14:creationId xmlns:p14="http://schemas.microsoft.com/office/powerpoint/2010/main" val="2431669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ETSY Example (November 7)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9660336-4877-D3C3-5F14-79F64479D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431" y="1378365"/>
            <a:ext cx="8467137" cy="4101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2421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ESTY Example – </a:t>
            </a:r>
            <a:r>
              <a:rPr lang="en-US" b="1">
                <a:solidFill>
                  <a:srgbClr val="16B7A7"/>
                </a:solidFill>
                <a:latin typeface="Montserrat ExtraBold"/>
                <a:cs typeface="Rubik"/>
              </a:rPr>
              <a:t>11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%</a:t>
            </a:r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 Stock Move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CF1EFD9-9A1F-F477-1634-96DC27312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445" y="1370137"/>
            <a:ext cx="8501110" cy="4117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63368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154%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if We Used Options!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8A9579D-C2DA-0C02-8FAB-CED637F02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483" y="1410336"/>
            <a:ext cx="8335129" cy="403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8651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784720-C0DB-8E02-C30A-8B32A4A26A56}"/>
              </a:ext>
            </a:extLst>
          </p:cNvPr>
          <p:cNvSpPr txBox="1"/>
          <p:nvPr/>
        </p:nvSpPr>
        <p:spPr>
          <a:xfrm>
            <a:off x="189470" y="2092290"/>
            <a:ext cx="11813060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>
                <a:latin typeface="Montserrat ExtraBold" pitchFamily="2" charset="77"/>
                <a:cs typeface="Rubik" pitchFamily="2" charset="-79"/>
              </a:rPr>
              <a:t>MEET </a:t>
            </a:r>
            <a:r>
              <a:rPr lang="en-US" sz="8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S.A.M.</a:t>
            </a:r>
          </a:p>
          <a:p>
            <a:pPr algn="ctr"/>
            <a:r>
              <a:rPr lang="en-US" sz="5400" b="1">
                <a:latin typeface="Montserrat ExtraBold" pitchFamily="2" charset="77"/>
                <a:cs typeface="Rubik" pitchFamily="2" charset="-79"/>
              </a:rPr>
              <a:t>(</a:t>
            </a:r>
            <a:r>
              <a:rPr lang="en-US" sz="54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</a:t>
            </a:r>
            <a:r>
              <a:rPr lang="en-US" sz="5400" b="1">
                <a:latin typeface="Montserrat ExtraBold" pitchFamily="2" charset="77"/>
                <a:cs typeface="Rubik" pitchFamily="2" charset="-79"/>
              </a:rPr>
              <a:t>tock </a:t>
            </a:r>
            <a:r>
              <a:rPr lang="en-US" sz="54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A</a:t>
            </a:r>
            <a:r>
              <a:rPr lang="en-US" sz="5400" b="1">
                <a:latin typeface="Montserrat ExtraBold" pitchFamily="2" charset="77"/>
                <a:cs typeface="Rubik" pitchFamily="2" charset="-79"/>
              </a:rPr>
              <a:t>cceleration </a:t>
            </a:r>
            <a:r>
              <a:rPr lang="en-US" sz="54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M</a:t>
            </a:r>
            <a:r>
              <a:rPr lang="en-US" sz="5400" b="1">
                <a:latin typeface="Montserrat ExtraBold" pitchFamily="2" charset="77"/>
                <a:cs typeface="Rubik" pitchFamily="2" charset="-79"/>
              </a:rPr>
              <a:t>onitor)</a:t>
            </a:r>
            <a:endParaRPr lang="en-US" sz="5400" b="1"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641533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1026918" y="1043584"/>
            <a:ext cx="10138163" cy="42473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>
                <a:latin typeface="Montserrat ExtraBold" pitchFamily="2" charset="77"/>
                <a:cs typeface="Rubik" pitchFamily="2" charset="-79"/>
              </a:rPr>
              <a:t>No More Digging Through Hundreds of Charts…</a:t>
            </a:r>
          </a:p>
          <a:p>
            <a:pPr algn="ctr"/>
            <a:r>
              <a:rPr lang="en-US" sz="5400" b="1">
                <a:latin typeface="Montserrat ExtraBold" pitchFamily="2" charset="77"/>
                <a:cs typeface="Rubik" pitchFamily="2" charset="-79"/>
              </a:rPr>
              <a:t> </a:t>
            </a:r>
            <a:br>
              <a:rPr lang="en-US" sz="5400" b="1">
                <a:latin typeface="Montserrat ExtraBold" pitchFamily="2" charset="77"/>
                <a:cs typeface="Rubik" pitchFamily="2" charset="-79"/>
              </a:rPr>
            </a:br>
            <a:r>
              <a:rPr lang="en-US" sz="54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S.A.M.</a:t>
            </a:r>
            <a:r>
              <a:rPr lang="en-US" sz="5400" b="1">
                <a:latin typeface="Montserrat ExtraBold" pitchFamily="2" charset="77"/>
                <a:cs typeface="Rubik" pitchFamily="2" charset="-79"/>
              </a:rPr>
              <a:t> Finds These Setups On Auto-Pilot!</a:t>
            </a:r>
            <a:endParaRPr lang="en-US" sz="5400" b="1"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28232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S.A.M. Can Even Provide “Power Options” Contracts To Consider!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CD85ADC-8031-0E2E-D13C-54EB7E3EE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759983"/>
            <a:ext cx="7772400" cy="417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55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the Data on S.A.M. Says: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594883"/>
            <a:ext cx="10374732" cy="4299941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5-year </a:t>
            </a:r>
            <a:r>
              <a:rPr lang="en-US" b="1" err="1">
                <a:solidFill>
                  <a:srgbClr val="16B7A7"/>
                </a:solidFill>
                <a:latin typeface="Montserrat Black"/>
                <a:cs typeface="Rubik"/>
              </a:rPr>
              <a:t>backtest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 </a:t>
            </a:r>
            <a:r>
              <a:rPr lang="en-US">
                <a:latin typeface="Montserrat Medium"/>
                <a:cs typeface="Rubik"/>
              </a:rPr>
              <a:t>on S&amp;P 500 stocks (2018-2023)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/>
                <a:cs typeface="Rubik"/>
              </a:rPr>
              <a:t>Based on peak exits it could have found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7,286 profitable plays</a:t>
            </a:r>
            <a:r>
              <a:rPr lang="en-US">
                <a:latin typeface="Montserrat Medium"/>
                <a:cs typeface="Rubik"/>
              </a:rPr>
              <a:t> with a </a:t>
            </a:r>
            <a:r>
              <a:rPr lang="en-US" b="1">
                <a:solidFill>
                  <a:srgbClr val="16B7A7"/>
                </a:solidFill>
                <a:latin typeface="Montserrat Medium"/>
                <a:cs typeface="Rubik"/>
              </a:rPr>
              <a:t>82%</a:t>
            </a:r>
            <a:r>
              <a:rPr lang="en-US">
                <a:latin typeface="Montserrat Medium"/>
                <a:cs typeface="Rubik"/>
              </a:rPr>
              <a:t> win-rate!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/>
                <a:cs typeface="Rubik"/>
              </a:rPr>
              <a:t>Average of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5 winners per trading day</a:t>
            </a:r>
            <a:r>
              <a:rPr lang="en-US">
                <a:latin typeface="Montserrat Medium"/>
                <a:cs typeface="Rubik"/>
              </a:rPr>
              <a:t>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/>
                <a:cs typeface="Rubik"/>
              </a:rPr>
              <a:t>Average trade duration: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10 days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004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649774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ALGN Example – </a:t>
            </a:r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40% Stock Gain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763454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03A24B3-21F3-A4FA-9DBB-4E11BEC51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809" y="1733159"/>
            <a:ext cx="8501111" cy="4117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Montserrat" pitchFamily="2" charset="77"/>
              </a:rPr>
              <a:t>You don’t have to place thousands of trades for S.A.M. to work!</a:t>
            </a:r>
          </a:p>
        </p:txBody>
      </p:sp>
    </p:spTree>
    <p:extLst>
      <p:ext uri="{BB962C8B-B14F-4D97-AF65-F5344CB8AC3E}">
        <p14:creationId xmlns:p14="http://schemas.microsoft.com/office/powerpoint/2010/main" val="21649278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545%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if We Used Options!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1C0897-8C86-0AB5-8F9E-F8B1D4BAD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482" y="1410336"/>
            <a:ext cx="8335129" cy="403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0883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570463" y="1734528"/>
            <a:ext cx="11051074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We’ve added several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NEW FEATURES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to make S.A.M. even more powerful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768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D0AE9-815F-6CC7-BF94-CE6BB363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Real-Time </a:t>
            </a:r>
            <a:r>
              <a:rPr lang="en-US" sz="4400" b="1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TradingView</a:t>
            </a:r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Charts With Nate’s Favorite Indicators 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51129DA-3CA1-1882-D950-993E6ABE140C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E485C07F-E5C9-196A-89F5-CC3E6CE01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356" y="1637378"/>
            <a:ext cx="9119287" cy="439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22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D0AE9-815F-6CC7-BF94-CE6BB363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Real-Time </a:t>
            </a:r>
            <a:r>
              <a:rPr lang="en-US" sz="4400" b="1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TradingView</a:t>
            </a:r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Charts With Nate’s Favorite Indicators 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51129DA-3CA1-1882-D950-993E6ABE140C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DFA41D-D7A3-5E40-ACF7-F9D90FD1D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911096"/>
            <a:ext cx="10374732" cy="3983728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  <a:buNone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Including…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The Squeeze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Nate’s favorite Exponential Moving Averages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Volume profile visible range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AND you can add your own &amp; draw on chart!</a:t>
            </a:r>
          </a:p>
        </p:txBody>
      </p:sp>
    </p:spTree>
    <p:extLst>
      <p:ext uri="{BB962C8B-B14F-4D97-AF65-F5344CB8AC3E}">
        <p14:creationId xmlns:p14="http://schemas.microsoft.com/office/powerpoint/2010/main" val="1350113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1182862" cy="1251247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 Bear, </a:t>
            </a:r>
            <a:r>
              <a:rPr lang="en-US" b="1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Dman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&amp; Nate G’s </a:t>
            </a:r>
            <a:b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Personal Watchlists Built Into S.A.M.!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Nate G">
            <a:extLst>
              <a:ext uri="{FF2B5EF4-FFF2-40B4-BE49-F238E27FC236}">
                <a16:creationId xmlns:a16="http://schemas.microsoft.com/office/drawing/2014/main" id="{26F4CAD7-D177-EBCA-8441-AD62007AC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802" y="1887395"/>
            <a:ext cx="3580396" cy="358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man">
            <a:extLst>
              <a:ext uri="{FF2B5EF4-FFF2-40B4-BE49-F238E27FC236}">
                <a16:creationId xmlns:a16="http://schemas.microsoft.com/office/drawing/2014/main" id="{13098CDB-0ED0-5783-D6AB-651556AC5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560" y="1918510"/>
            <a:ext cx="3549281" cy="354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erson in a suit&#10;&#10;Description automatically generated">
            <a:extLst>
              <a:ext uri="{FF2B5EF4-FFF2-40B4-BE49-F238E27FC236}">
                <a16:creationId xmlns:a16="http://schemas.microsoft.com/office/drawing/2014/main" id="{F9AF7D2E-003E-3692-B48C-A08D40020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725" y="1887395"/>
            <a:ext cx="3580396" cy="358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379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1182862" cy="1251247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A+ Counter Feature: </a:t>
            </a:r>
            <a:b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2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You can now sort by # of active A+ Setups! </a:t>
            </a:r>
            <a:endParaRPr lang="en-US" sz="2200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8EFC29D1-3C88-8035-279D-EDBBAA5F7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27" y="1773302"/>
            <a:ext cx="10678894" cy="421972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14BFEFC-6420-430D-3DFA-4BAF9BFC5278}"/>
              </a:ext>
            </a:extLst>
          </p:cNvPr>
          <p:cNvSpPr/>
          <p:nvPr/>
        </p:nvSpPr>
        <p:spPr>
          <a:xfrm>
            <a:off x="4198812" y="1870181"/>
            <a:ext cx="702231" cy="42197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55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Today’s Agenda: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090" y="1446027"/>
            <a:ext cx="11199820" cy="4369982"/>
          </a:xfrm>
        </p:spPr>
        <p:txBody>
          <a:bodyPr numCol="2" anchor="t">
            <a:noAutofit/>
          </a:bodyPr>
          <a:lstStyle/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>
                <a:latin typeface="Montserrat Medium" pitchFamily="2" charset="77"/>
                <a:cs typeface="Rubik" pitchFamily="2" charset="-79"/>
              </a:rPr>
              <a:t>What is S.A.M. (our new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AI-powered scanner)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>
                <a:latin typeface="Montserrat Medium" pitchFamily="2" charset="77"/>
                <a:cs typeface="Rubik" pitchFamily="2" charset="-79"/>
              </a:rPr>
              <a:t>Behind-the-scenes demo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of how S.A.M. works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>
                <a:latin typeface="Montserrat Medium" pitchFamily="2" charset="77"/>
                <a:cs typeface="Rubik" pitchFamily="2" charset="-79"/>
              </a:rPr>
              <a:t>Performance data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>
                <a:latin typeface="Montserrat Medium" pitchFamily="2" charset="77"/>
                <a:cs typeface="Rubik" pitchFamily="2" charset="-79"/>
              </a:rPr>
              <a:t>Get the FIRST look at some powerful </a:t>
            </a:r>
            <a:r>
              <a:rPr lang="en-US" b="1" i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*NEW* </a:t>
            </a: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features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LIVE TRADING!!! </a:t>
            </a:r>
            <a:r>
              <a:rPr lang="en-US">
                <a:latin typeface="Montserrat Medium" pitchFamily="2" charset="77"/>
                <a:cs typeface="Rubik" pitchFamily="2" charset="-79"/>
              </a:rPr>
              <a:t>See S.A.M.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in action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>
                <a:latin typeface="Montserrat Medium" pitchFamily="2" charset="77"/>
                <a:cs typeface="Rubik" pitchFamily="2" charset="-79"/>
              </a:rPr>
              <a:t>How can you get access after today?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>
                <a:latin typeface="Montserrat Medium" pitchFamily="2" charset="77"/>
                <a:cs typeface="Rubik" pitchFamily="2" charset="-79"/>
              </a:rPr>
              <a:t>Q&amp;A!!!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0320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New TODAY… The Profit Surge Feature!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328389"/>
            <a:ext cx="8646517" cy="4566436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Indicates whether the stock is experiencing an active “Earning Profit Surge.”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This strategy has an 81% win-rate since inception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Nate went a perfect 27-fot-27 (100%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win-rate) and beat the S&amp;P 500 by 17X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to start 2024…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S.A.M. Will Help Find </a:t>
            </a:r>
            <a:r>
              <a:rPr lang="en-US" b="1" i="1">
                <a:latin typeface="Montserrat ExtraBold" pitchFamily="2" charset="77"/>
                <a:cs typeface="Rubik" pitchFamily="2" charset="-79"/>
              </a:rPr>
              <a:t>More </a:t>
            </a:r>
            <a:r>
              <a:rPr lang="en-US" b="1">
                <a:latin typeface="Montserrat ExtraBold" pitchFamily="2" charset="77"/>
                <a:cs typeface="Rubik" pitchFamily="2" charset="-79"/>
              </a:rPr>
              <a:t>Trade Setups!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screenshot of a phone&#10;&#10;Description automatically generated">
            <a:extLst>
              <a:ext uri="{FF2B5EF4-FFF2-40B4-BE49-F238E27FC236}">
                <a16:creationId xmlns:a16="http://schemas.microsoft.com/office/drawing/2014/main" id="{713EC99A-1C30-367B-9000-EC00F51AA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888" y="1399033"/>
            <a:ext cx="2356611" cy="404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512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/>
                <a:cs typeface="Rubik"/>
              </a:rPr>
              <a:t>New TODAY… </a:t>
            </a:r>
            <a:r>
              <a:rPr lang="en-US" b="1" dirty="0">
                <a:solidFill>
                  <a:srgbClr val="161B6D"/>
                </a:solidFill>
                <a:latin typeface="Montserrat ExtraBold"/>
                <a:cs typeface="Rubik"/>
              </a:rPr>
              <a:t>Custom Watchlists</a:t>
            </a:r>
            <a:r>
              <a:rPr lang="en-US" sz="4400" b="1" dirty="0">
                <a:solidFill>
                  <a:srgbClr val="161B6D"/>
                </a:solidFill>
                <a:latin typeface="Montserrat ExtraBold"/>
                <a:cs typeface="Rubik"/>
              </a:rPr>
              <a:t>!</a:t>
            </a:r>
            <a:endParaRPr lang="en-US" b="1" dirty="0">
              <a:solidFill>
                <a:srgbClr val="161B6D"/>
              </a:solidFill>
              <a:latin typeface="Montserrat ExtraBold" pitchFamily="2" charset="77"/>
              <a:cs typeface="Rubik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776" y="1237404"/>
            <a:ext cx="11029188" cy="949780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  <a:buNone/>
            </a:pPr>
            <a:r>
              <a:rPr lang="en-US" dirty="0">
                <a:latin typeface="Montserrat Medium"/>
                <a:cs typeface="Rubik"/>
              </a:rPr>
              <a:t>Add and track any S&amp;P 500 or Nasdaq 100 stocks on your own personal watchlist!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CB03FD2A-E55E-B95E-A318-5A544D5C2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37" y="2414516"/>
            <a:ext cx="1307058" cy="2415655"/>
          </a:xfrm>
          <a:prstGeom prst="rect">
            <a:avLst/>
          </a:prstGeom>
        </p:spPr>
      </p:pic>
      <p:pic>
        <p:nvPicPr>
          <p:cNvPr id="6" name="Picture 5" descr="A screen shot of a watchlist&#10;&#10;Description automatically generated">
            <a:extLst>
              <a:ext uri="{FF2B5EF4-FFF2-40B4-BE49-F238E27FC236}">
                <a16:creationId xmlns:a16="http://schemas.microsoft.com/office/drawing/2014/main" id="{AF8ACB00-4EF1-92A0-D731-DCBF7A1AA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239" y="2417257"/>
            <a:ext cx="9797956" cy="20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894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B13A273-3C03-AF74-C653-B56A12D1A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/>
          </a:bodyPr>
          <a:lstStyle/>
          <a:p>
            <a:r>
              <a:rPr lang="en-US" sz="2200" b="1">
                <a:solidFill>
                  <a:schemeClr val="accent2"/>
                </a:solidFill>
                <a:latin typeface="Montserrat ExtraBold" pitchFamily="2" charset="77"/>
                <a:cs typeface="Rubik" pitchFamily="2" charset="-79"/>
              </a:rPr>
              <a:t>COMING SOON:</a:t>
            </a:r>
            <a:b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“</a:t>
            </a:r>
            <a:r>
              <a:rPr lang="en-US" sz="4400" b="1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SAMSpeaks</a:t>
            </a:r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” AI Commentary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7836136-685F-53DB-FD69-BCB379C657FD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275A9B9F-2F6C-0844-B4B4-93425405E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38360" y="584263"/>
            <a:ext cx="2276856" cy="227685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B92F5DD-522A-813C-8D6B-F8EF62D4CFCD}"/>
              </a:ext>
            </a:extLst>
          </p:cNvPr>
          <p:cNvGrpSpPr/>
          <p:nvPr/>
        </p:nvGrpSpPr>
        <p:grpSpPr>
          <a:xfrm>
            <a:off x="506627" y="1702770"/>
            <a:ext cx="8686800" cy="4112814"/>
            <a:chOff x="861847" y="1802459"/>
            <a:chExt cx="8686800" cy="512608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A39ECB-288B-AF85-9F34-79F833AF7D7D}"/>
                </a:ext>
              </a:extLst>
            </p:cNvPr>
            <p:cNvSpPr>
              <a:spLocks/>
            </p:cNvSpPr>
            <p:nvPr/>
          </p:nvSpPr>
          <p:spPr>
            <a:xfrm>
              <a:off x="861847" y="1802459"/>
              <a:ext cx="8686800" cy="5126086"/>
            </a:xfrm>
            <a:prstGeom prst="rect">
              <a:avLst/>
            </a:prstGeom>
            <a:ln w="9525" cap="flat">
              <a:noFill/>
            </a:ln>
            <a:effectLst>
              <a:outerShdw blurRad="222306" dist="130231" dir="623100" sx="99000" sy="99000" algn="tl" rotWithShape="0">
                <a:prstClr val="black">
                  <a:alpha val="40000"/>
                </a:prstClr>
              </a:outerShdw>
              <a:softEdge rad="0"/>
            </a:effectLst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F6470F-DC4B-2F42-555F-7C231693117A}"/>
                </a:ext>
              </a:extLst>
            </p:cNvPr>
            <p:cNvSpPr txBox="1"/>
            <p:nvPr/>
          </p:nvSpPr>
          <p:spPr>
            <a:xfrm>
              <a:off x="1071502" y="2105605"/>
              <a:ext cx="1274708" cy="4027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="1">
                  <a:solidFill>
                    <a:srgbClr val="FFC000"/>
                  </a:solidFill>
                  <a:latin typeface="Montserrat ExtraBold" pitchFamily="2" charset="77"/>
                </a:rPr>
                <a:t>S.A.M. (AI):</a:t>
              </a:r>
              <a:endParaRPr lang="en-US" sz="1500" b="1">
                <a:solidFill>
                  <a:schemeClr val="bg1"/>
                </a:solidFill>
                <a:latin typeface="Montserrat SemiBold" pitchFamily="2" charset="7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4E1F7D-BCF9-B95D-3DAC-58BAE7822AE3}"/>
                </a:ext>
              </a:extLst>
            </p:cNvPr>
            <p:cNvSpPr txBox="1"/>
            <p:nvPr/>
          </p:nvSpPr>
          <p:spPr>
            <a:xfrm>
              <a:off x="1071502" y="2523454"/>
              <a:ext cx="8381998" cy="4123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>
                  <a:solidFill>
                    <a:schemeClr val="bg1"/>
                  </a:solidFill>
                  <a:latin typeface="Montserrat Medium" pitchFamily="2" charset="77"/>
                </a:rPr>
                <a:t>Bank of America (Symbol: BAC, </a:t>
              </a:r>
              <a:r>
                <a:rPr lang="en-US" sz="1300">
                  <a:solidFill>
                    <a:srgbClr val="FF0000"/>
                  </a:solidFill>
                  <a:latin typeface="Montserrat Medium" pitchFamily="2" charset="77"/>
                </a:rPr>
                <a:t>-0.28%</a:t>
              </a:r>
              <a:r>
                <a:rPr lang="en-US" sz="1300">
                  <a:solidFill>
                    <a:schemeClr val="bg1"/>
                  </a:solidFill>
                  <a:latin typeface="Montserrat Medium" pitchFamily="2" charset="77"/>
                </a:rPr>
                <a:t>) has had a positive A+ squeeze setup on the 78-minute chart for 1,248 minutes (16 ticks).</a:t>
              </a:r>
            </a:p>
            <a:p>
              <a:pPr>
                <a:spcBef>
                  <a:spcPts val="600"/>
                </a:spcBef>
              </a:pPr>
              <a:r>
                <a:rPr lang="en-US" sz="1300">
                  <a:solidFill>
                    <a:schemeClr val="bg1"/>
                  </a:solidFill>
                  <a:latin typeface="Montserrat Medium" pitchFamily="2" charset="77"/>
                </a:rPr>
                <a:t>This is a strong indicator of a bullish trade setup.</a:t>
              </a:r>
            </a:p>
            <a:p>
              <a:pPr>
                <a:spcBef>
                  <a:spcPts val="600"/>
                </a:spcBef>
              </a:pPr>
              <a:r>
                <a:rPr lang="en-US" sz="1300">
                  <a:solidFill>
                    <a:schemeClr val="bg1"/>
                  </a:solidFill>
                  <a:latin typeface="Montserrat Medium" pitchFamily="2" charset="77"/>
                </a:rPr>
                <a:t>There has also been a squeeze set up with positive momentum on the daily timeframe for 2 days.</a:t>
              </a:r>
            </a:p>
            <a:p>
              <a:pPr>
                <a:spcBef>
                  <a:spcPts val="600"/>
                </a:spcBef>
              </a:pPr>
              <a:r>
                <a:rPr lang="en-US" sz="1300">
                  <a:solidFill>
                    <a:schemeClr val="bg1"/>
                  </a:solidFill>
                  <a:latin typeface="Montserrat Medium" pitchFamily="2" charset="77"/>
                </a:rPr>
                <a:t>This price compression often indicates a bullish swing trade setup…</a:t>
              </a:r>
            </a:p>
            <a:p>
              <a:pPr>
                <a:spcBef>
                  <a:spcPts val="600"/>
                </a:spcBef>
              </a:pPr>
              <a:r>
                <a:rPr lang="en-US" sz="1300">
                  <a:solidFill>
                    <a:schemeClr val="bg1"/>
                  </a:solidFill>
                  <a:latin typeface="Montserrat Medium" pitchFamily="2" charset="77"/>
                </a:rPr>
                <a:t>A squeeze setup with positive momentum on the 130-minutes chart for 390 minutes (3 ticks) which indicates a bullish swing trade setup…</a:t>
              </a:r>
            </a:p>
            <a:p>
              <a:pPr>
                <a:spcBef>
                  <a:spcPts val="600"/>
                </a:spcBef>
              </a:pPr>
              <a:r>
                <a:rPr lang="en-US" sz="1300">
                  <a:solidFill>
                    <a:schemeClr val="bg1"/>
                  </a:solidFill>
                  <a:latin typeface="Montserrat Medium" pitchFamily="2" charset="77"/>
                </a:rPr>
                <a:t>And a squeeze on the 1-hour chart for 30 hours (30 ticks), which would indicate a bullish trade setup…</a:t>
              </a:r>
            </a:p>
            <a:p>
              <a:pPr>
                <a:spcBef>
                  <a:spcPts val="600"/>
                </a:spcBef>
              </a:pPr>
              <a:r>
                <a:rPr lang="en-US" sz="1300">
                  <a:solidFill>
                    <a:schemeClr val="bg1"/>
                  </a:solidFill>
                  <a:latin typeface="Montserrat Medium" pitchFamily="2" charset="77"/>
                </a:rPr>
                <a:t>However, when squeezes last longer than 20 ticks the odds of a successful trade setup are generally diminished.</a:t>
              </a:r>
            </a:p>
            <a:p>
              <a:pPr>
                <a:spcBef>
                  <a:spcPts val="600"/>
                </a:spcBef>
              </a:pPr>
              <a:endParaRPr lang="en-US" sz="1300">
                <a:solidFill>
                  <a:schemeClr val="bg1"/>
                </a:solidFill>
                <a:latin typeface="Montserrat Medium" pitchFamily="2" charset="77"/>
              </a:endParaRPr>
            </a:p>
            <a:p>
              <a:pPr>
                <a:spcBef>
                  <a:spcPts val="600"/>
                </a:spcBef>
              </a:pPr>
              <a:r>
                <a:rPr lang="en-US" sz="1300" b="1" u="sng">
                  <a:solidFill>
                    <a:srgbClr val="16B7A7"/>
                  </a:solidFill>
                  <a:latin typeface="Montserrat" pitchFamily="2" charset="77"/>
                </a:rPr>
                <a:t>Click here to find out what to do next&gt;&gt;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94236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570463" y="1272863"/>
            <a:ext cx="11051074" cy="40626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This is just the beginning!</a:t>
            </a:r>
          </a:p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We’re constantly listening to your feedback to improve S.A.M.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55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661376"/>
            <a:ext cx="11415860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DEMO TIME!</a:t>
            </a:r>
            <a:b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Let’s See What Setup S.A.M. Is Finding NOW!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709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Imagine $5,000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 Each Turning Into…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6" y="1503947"/>
            <a:ext cx="10567725" cy="4390878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300% </a:t>
            </a:r>
            <a:r>
              <a:rPr lang="en-US">
                <a:latin typeface="Montserrat Medium" pitchFamily="2" charset="77"/>
                <a:cs typeface="Rubik" pitchFamily="2" charset="-79"/>
              </a:rPr>
              <a:t>in 6 days… </a:t>
            </a:r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$20,000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110% </a:t>
            </a:r>
            <a:r>
              <a:rPr lang="en-US">
                <a:effectLst/>
                <a:latin typeface="Montserrat Medium" pitchFamily="2" charset="77"/>
                <a:cs typeface="Rubik" pitchFamily="2" charset="-79"/>
              </a:rPr>
              <a:t>in 8 days… </a:t>
            </a:r>
            <a:r>
              <a:rPr lang="en-US" b="1">
                <a:solidFill>
                  <a:srgbClr val="16B7A7"/>
                </a:solidFill>
                <a:effectLst/>
                <a:latin typeface="Montserrat Black" pitchFamily="2" charset="77"/>
                <a:cs typeface="Rubik" pitchFamily="2" charset="-79"/>
              </a:rPr>
              <a:t>$10,500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250% </a:t>
            </a:r>
            <a:r>
              <a:rPr lang="en-US">
                <a:latin typeface="Montserrat Medium" pitchFamily="2" charset="77"/>
                <a:cs typeface="Rubik" pitchFamily="2" charset="-79"/>
              </a:rPr>
              <a:t>in 2 days… </a:t>
            </a:r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$12,500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545% </a:t>
            </a:r>
            <a:r>
              <a:rPr lang="en-US">
                <a:effectLst/>
                <a:latin typeface="Montserrat Medium" pitchFamily="2" charset="77"/>
                <a:cs typeface="Rubik" pitchFamily="2" charset="-79"/>
              </a:rPr>
              <a:t>in 15 days… </a:t>
            </a:r>
            <a:r>
              <a:rPr lang="en-US" b="1">
                <a:solidFill>
                  <a:srgbClr val="16B7A7"/>
                </a:solidFill>
                <a:effectLst/>
                <a:latin typeface="Montserrat Black" pitchFamily="2" charset="77"/>
                <a:cs typeface="Rubik" pitchFamily="2" charset="-79"/>
              </a:rPr>
              <a:t>$32,250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2,250% </a:t>
            </a:r>
            <a:r>
              <a:rPr lang="en-US">
                <a:latin typeface="Montserrat Medium" pitchFamily="2" charset="77"/>
                <a:cs typeface="Rubik" pitchFamily="2" charset="-79"/>
              </a:rPr>
              <a:t>in 7 days… </a:t>
            </a:r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$117,500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380% </a:t>
            </a:r>
            <a:r>
              <a:rPr lang="en-US">
                <a:effectLst/>
                <a:latin typeface="Montserrat Medium" pitchFamily="2" charset="77"/>
                <a:cs typeface="Rubik" pitchFamily="2" charset="-79"/>
              </a:rPr>
              <a:t>in 2 days… </a:t>
            </a:r>
            <a:r>
              <a:rPr lang="en-US" b="1">
                <a:solidFill>
                  <a:srgbClr val="16B7A7"/>
                </a:solidFill>
                <a:effectLst/>
                <a:latin typeface="Montserrat Black" pitchFamily="2" charset="77"/>
                <a:cs typeface="Rubik" pitchFamily="2" charset="-79"/>
              </a:rPr>
              <a:t>$24,000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endParaRPr lang="en-US">
              <a:effectLst/>
              <a:latin typeface="Montserrat Medium" pitchFamily="2" charset="77"/>
              <a:cs typeface="Rubik" pitchFamily="2" charset="-79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6329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661376"/>
            <a:ext cx="11415860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Today Is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YOUR chance </a:t>
            </a:r>
            <a:b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to start using S.A.M. </a:t>
            </a:r>
            <a:br>
              <a:rPr lang="en-US" sz="6000" b="1">
                <a:latin typeface="Montserrat ExtraBold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for yourself!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351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Introducing Our Latest Wealth </a:t>
            </a:r>
            <a:b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Building Initiative…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021" y="2633331"/>
            <a:ext cx="8061958" cy="187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183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Early- Access Users Are Saying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2C33-3C7F-31C4-1AD2-B7C99053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725412"/>
            <a:ext cx="10515600" cy="12729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300">
                <a:latin typeface="Montserrat" pitchFamily="2" charset="77"/>
              </a:rPr>
              <a:t>“I joined last week and </a:t>
            </a:r>
            <a:r>
              <a:rPr lang="en-US" sz="2300" b="1">
                <a:solidFill>
                  <a:srgbClr val="16B7A7"/>
                </a:solidFill>
                <a:latin typeface="Montserrat ExtraBold" pitchFamily="2" charset="77"/>
              </a:rPr>
              <a:t>have had all winners</a:t>
            </a:r>
            <a:r>
              <a:rPr lang="en-US" sz="2300">
                <a:latin typeface="Montserrat" pitchFamily="2" charset="77"/>
              </a:rPr>
              <a:t> since. And I’m doing it on my own looking at what S.A.M. is showing. The longest I’ve held a position is 2 days. Amazing!” — </a:t>
            </a:r>
            <a:r>
              <a:rPr lang="en-US" sz="2300" b="1">
                <a:latin typeface="Montserrat Black" pitchFamily="2" charset="77"/>
              </a:rPr>
              <a:t>Kirk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406B72-EFBE-B82A-26E6-80E535ADD3C1}"/>
              </a:ext>
            </a:extLst>
          </p:cNvPr>
          <p:cNvSpPr txBox="1">
            <a:spLocks/>
          </p:cNvSpPr>
          <p:nvPr/>
        </p:nvSpPr>
        <p:spPr>
          <a:xfrm>
            <a:off x="527891" y="3053123"/>
            <a:ext cx="10515600" cy="464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>
                <a:latin typeface="Montserrat" pitchFamily="2" charset="77"/>
              </a:rPr>
              <a:t>“SAM gave me </a:t>
            </a:r>
            <a:r>
              <a:rPr lang="en-US" sz="2300" b="1">
                <a:solidFill>
                  <a:srgbClr val="16B7A7"/>
                </a:solidFill>
                <a:latin typeface="Montserrat ExtraBold" pitchFamily="2" charset="77"/>
              </a:rPr>
              <a:t>a 74% winner in three days </a:t>
            </a:r>
            <a:r>
              <a:rPr lang="en-US" sz="2300">
                <a:latin typeface="Montserrat" pitchFamily="2" charset="77"/>
              </a:rPr>
              <a:t>on CE.” — </a:t>
            </a:r>
            <a:r>
              <a:rPr lang="en-US" sz="2300" b="1">
                <a:latin typeface="Montserrat Black" pitchFamily="2" charset="77"/>
              </a:rPr>
              <a:t>Ash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46DA5C-9B7E-5E11-DF96-29689CBA5337}"/>
              </a:ext>
            </a:extLst>
          </p:cNvPr>
          <p:cNvSpPr txBox="1">
            <a:spLocks/>
          </p:cNvSpPr>
          <p:nvPr/>
        </p:nvSpPr>
        <p:spPr>
          <a:xfrm>
            <a:off x="517259" y="3725352"/>
            <a:ext cx="10515600" cy="9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>
                <a:latin typeface="Montserrat" pitchFamily="2" charset="77"/>
              </a:rPr>
              <a:t>“SAM IS FANTASTIC - $8K to $18K account [</a:t>
            </a:r>
            <a:r>
              <a:rPr lang="en-US" sz="2300" b="1">
                <a:solidFill>
                  <a:srgbClr val="16B7A7"/>
                </a:solidFill>
                <a:latin typeface="Montserrat ExtraBold" pitchFamily="2" charset="77"/>
              </a:rPr>
              <a:t>125% Return</a:t>
            </a:r>
            <a:r>
              <a:rPr lang="en-US" sz="2300">
                <a:latin typeface="Montserrat" pitchFamily="2" charset="77"/>
              </a:rPr>
              <a:t>] </a:t>
            </a:r>
            <a:br>
              <a:rPr lang="en-US" sz="2300">
                <a:latin typeface="Montserrat" pitchFamily="2" charset="77"/>
              </a:rPr>
            </a:br>
            <a:r>
              <a:rPr lang="en-US" sz="2300">
                <a:latin typeface="Montserrat" pitchFamily="2" charset="77"/>
              </a:rPr>
              <a:t>in a week on SAM so far – how about that??” — </a:t>
            </a:r>
            <a:r>
              <a:rPr lang="en-US" sz="2300" b="1">
                <a:latin typeface="Montserrat Black" pitchFamily="2" charset="77"/>
              </a:rPr>
              <a:t>Bill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C21A6B-B1FD-C260-5D2B-0CC2D635FB66}"/>
              </a:ext>
            </a:extLst>
          </p:cNvPr>
          <p:cNvSpPr txBox="1">
            <a:spLocks/>
          </p:cNvSpPr>
          <p:nvPr/>
        </p:nvSpPr>
        <p:spPr>
          <a:xfrm>
            <a:off x="517259" y="4695175"/>
            <a:ext cx="10515600" cy="9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>
                <a:latin typeface="Montserrat" pitchFamily="2" charset="77"/>
              </a:rPr>
              <a:t>“</a:t>
            </a:r>
            <a:r>
              <a:rPr lang="en-US" sz="2300" b="1">
                <a:solidFill>
                  <a:srgbClr val="16B7A7"/>
                </a:solidFill>
                <a:latin typeface="Montserrat ExtraBold" pitchFamily="2" charset="77"/>
              </a:rPr>
              <a:t>Everyone I have played was a winner. </a:t>
            </a:r>
            <a:r>
              <a:rPr lang="en-US" sz="2300">
                <a:latin typeface="Montserrat" pitchFamily="2" charset="77"/>
              </a:rPr>
              <a:t>I can’t wait to put more size into them when I get the hang of using it!” — </a:t>
            </a:r>
            <a:r>
              <a:rPr lang="en-US" sz="2300" b="1">
                <a:latin typeface="Montserrat Black" pitchFamily="2" charset="77"/>
              </a:rPr>
              <a:t>Nina</a:t>
            </a:r>
          </a:p>
        </p:txBody>
      </p:sp>
    </p:spTree>
    <p:extLst>
      <p:ext uri="{BB962C8B-B14F-4D97-AF65-F5344CB8AC3E}">
        <p14:creationId xmlns:p14="http://schemas.microsoft.com/office/powerpoint/2010/main" val="24238370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Early- Access Users Are Saying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2C33-3C7F-31C4-1AD2-B7C99053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714782"/>
            <a:ext cx="10515600" cy="91508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300">
                <a:latin typeface="Montserrat" pitchFamily="2" charset="77"/>
              </a:rPr>
              <a:t>“Used SAM to play LULU this morning and hit a </a:t>
            </a:r>
            <a:r>
              <a:rPr lang="en-US" sz="2300" b="1">
                <a:solidFill>
                  <a:srgbClr val="16B7A7"/>
                </a:solidFill>
                <a:latin typeface="Montserrat ExtraBold" pitchFamily="2" charset="77"/>
              </a:rPr>
              <a:t>quick 38% win </a:t>
            </a:r>
            <a:br>
              <a:rPr lang="en-US" sz="2300" b="1">
                <a:solidFill>
                  <a:srgbClr val="16B7A7"/>
                </a:solidFill>
                <a:latin typeface="Montserrat ExtraBold" pitchFamily="2" charset="77"/>
              </a:rPr>
            </a:br>
            <a:r>
              <a:rPr lang="en-US" sz="2300">
                <a:latin typeface="Montserrat" pitchFamily="2" charset="77"/>
              </a:rPr>
              <a:t>on the 3 min chart. Go SAM” — </a:t>
            </a:r>
            <a:r>
              <a:rPr lang="en-US" sz="2300" b="1">
                <a:latin typeface="Montserrat Black" pitchFamily="2" charset="77"/>
              </a:rPr>
              <a:t>Nick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406B72-EFBE-B82A-26E6-80E535ADD3C1}"/>
              </a:ext>
            </a:extLst>
          </p:cNvPr>
          <p:cNvSpPr txBox="1">
            <a:spLocks/>
          </p:cNvSpPr>
          <p:nvPr/>
        </p:nvSpPr>
        <p:spPr>
          <a:xfrm>
            <a:off x="538522" y="2708004"/>
            <a:ext cx="10946341" cy="954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>
                <a:latin typeface="Montserrat" pitchFamily="2" charset="77"/>
              </a:rPr>
              <a:t>“Last Friday I bought WY based on SAM. It dropped, so I bought more </a:t>
            </a:r>
            <a:br>
              <a:rPr lang="en-US" sz="2300">
                <a:latin typeface="Montserrat" pitchFamily="2" charset="77"/>
              </a:rPr>
            </a:br>
            <a:r>
              <a:rPr lang="en-US" sz="2300">
                <a:latin typeface="Montserrat" pitchFamily="2" charset="77"/>
              </a:rPr>
              <a:t>at a support level. I just </a:t>
            </a:r>
            <a:r>
              <a:rPr lang="en-US" sz="2300" b="1">
                <a:solidFill>
                  <a:srgbClr val="16B7A7"/>
                </a:solidFill>
                <a:latin typeface="Montserrat ExtraBold" pitchFamily="2" charset="77"/>
              </a:rPr>
              <a:t>sold for 100% profit</a:t>
            </a:r>
            <a:r>
              <a:rPr lang="en-US" sz="2300">
                <a:latin typeface="Montserrat" pitchFamily="2" charset="77"/>
              </a:rPr>
              <a:t> [in 5 days].” — </a:t>
            </a:r>
            <a:r>
              <a:rPr lang="en-US" sz="2300" b="1">
                <a:latin typeface="Montserrat Black" pitchFamily="2" charset="77"/>
              </a:rPr>
              <a:t>Steve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46DA5C-9B7E-5E11-DF96-29689CBA5337}"/>
              </a:ext>
            </a:extLst>
          </p:cNvPr>
          <p:cNvSpPr txBox="1">
            <a:spLocks/>
          </p:cNvSpPr>
          <p:nvPr/>
        </p:nvSpPr>
        <p:spPr>
          <a:xfrm>
            <a:off x="538523" y="3816321"/>
            <a:ext cx="9838853" cy="9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>
                <a:latin typeface="Montserrat" pitchFamily="2" charset="77"/>
              </a:rPr>
              <a:t>“Just by watching SAM today, I bought NUE. </a:t>
            </a:r>
            <a:r>
              <a:rPr lang="en-US" sz="2300" b="1">
                <a:solidFill>
                  <a:srgbClr val="16B7A7"/>
                </a:solidFill>
                <a:latin typeface="Montserrat ExtraBold" pitchFamily="2" charset="77"/>
              </a:rPr>
              <a:t>I’m already up 18.77%.</a:t>
            </a:r>
            <a:r>
              <a:rPr lang="en-US" sz="2300">
                <a:latin typeface="Montserrat" pitchFamily="2" charset="77"/>
              </a:rPr>
              <a:t>” — </a:t>
            </a:r>
            <a:r>
              <a:rPr lang="en-US" sz="2300" b="1">
                <a:latin typeface="Montserrat Black" pitchFamily="2" charset="77"/>
              </a:rPr>
              <a:t>PJ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C21A6B-B1FD-C260-5D2B-0CC2D635FB66}"/>
              </a:ext>
            </a:extLst>
          </p:cNvPr>
          <p:cNvSpPr txBox="1">
            <a:spLocks/>
          </p:cNvSpPr>
          <p:nvPr/>
        </p:nvSpPr>
        <p:spPr>
          <a:xfrm>
            <a:off x="538523" y="4878833"/>
            <a:ext cx="10515600" cy="762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>
                <a:latin typeface="Montserrat" pitchFamily="2" charset="77"/>
              </a:rPr>
              <a:t>“</a:t>
            </a:r>
            <a:r>
              <a:rPr lang="en-US" sz="2300" b="1">
                <a:solidFill>
                  <a:srgbClr val="16B7A7"/>
                </a:solidFill>
                <a:latin typeface="Montserrat ExtraBold" pitchFamily="2" charset="77"/>
              </a:rPr>
              <a:t>200%+ </a:t>
            </a:r>
            <a:r>
              <a:rPr lang="en-US" sz="2300">
                <a:latin typeface="Montserrat" pitchFamily="2" charset="77"/>
              </a:rPr>
              <a:t>on AMD [in 6 days] thanks to Sammy!” — </a:t>
            </a:r>
            <a:r>
              <a:rPr lang="en-US" sz="2300" b="1">
                <a:latin typeface="Montserrat Black" pitchFamily="2" charset="77"/>
              </a:rPr>
              <a:t>Ron</a:t>
            </a:r>
          </a:p>
        </p:txBody>
      </p:sp>
    </p:spTree>
    <p:extLst>
      <p:ext uri="{BB962C8B-B14F-4D97-AF65-F5344CB8AC3E}">
        <p14:creationId xmlns:p14="http://schemas.microsoft.com/office/powerpoint/2010/main" val="1281099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To be clear…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6" y="1502980"/>
            <a:ext cx="10933387" cy="439184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600">
                <a:latin typeface="Montserrat Medium" pitchFamily="2" charset="77"/>
                <a:cs typeface="Rubik" pitchFamily="2" charset="-79"/>
              </a:rPr>
              <a:t>Nothing is guaranteed… you should never invest more than you can afford to lose.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600">
                <a:latin typeface="Montserrat Medium" pitchFamily="2" charset="77"/>
                <a:cs typeface="Rubik" pitchFamily="2" charset="-79"/>
              </a:rPr>
              <a:t>The software will alert you when a pattern has formed, but these should not be considered buy or sell alerts. They are </a:t>
            </a:r>
            <a:br>
              <a:rPr lang="en-US" sz="2600">
                <a:latin typeface="Montserrat Medium" pitchFamily="2" charset="77"/>
                <a:cs typeface="Rubik" pitchFamily="2" charset="-79"/>
              </a:rPr>
            </a:br>
            <a:r>
              <a:rPr lang="en-US" sz="2600">
                <a:latin typeface="Montserrat Medium" pitchFamily="2" charset="77"/>
                <a:cs typeface="Rubik" pitchFamily="2" charset="-79"/>
              </a:rPr>
              <a:t>also not official recommendations. You need to do your own due diligence on the situation before deciding to invest.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600">
                <a:latin typeface="Montserrat Medium" pitchFamily="2" charset="77"/>
                <a:cs typeface="Rubik" pitchFamily="2" charset="-79"/>
              </a:rPr>
              <a:t>We’re going to show you some of the top examples </a:t>
            </a:r>
            <a:br>
              <a:rPr lang="en-US" sz="2600">
                <a:latin typeface="Montserrat Medium" pitchFamily="2" charset="77"/>
                <a:cs typeface="Rubik" pitchFamily="2" charset="-79"/>
              </a:rPr>
            </a:br>
            <a:r>
              <a:rPr lang="en-US" sz="2600">
                <a:latin typeface="Montserrat Medium" pitchFamily="2" charset="77"/>
                <a:cs typeface="Rubik" pitchFamily="2" charset="-79"/>
              </a:rPr>
              <a:t>we’ve found, but individual results will vary.</a:t>
            </a:r>
            <a:endParaRPr lang="en-US" sz="2600">
              <a:latin typeface="Montserrat Medium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7840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Early- Access Users Are Saying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2C33-3C7F-31C4-1AD2-B7C99053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328390"/>
            <a:ext cx="10710721" cy="466837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>
                <a:latin typeface="Montserrat" pitchFamily="2" charset="77"/>
              </a:rPr>
              <a:t>“I am amazed at the success I am having with the help of Nate and SAM. I joined </a:t>
            </a:r>
            <a:r>
              <a:rPr lang="en-US" sz="2000" i="1">
                <a:latin typeface="Montserrat" pitchFamily="2" charset="77"/>
              </a:rPr>
              <a:t>Daily Profit Scanner</a:t>
            </a:r>
            <a:r>
              <a:rPr lang="en-US" sz="2000">
                <a:latin typeface="Montserrat" pitchFamily="2" charset="77"/>
              </a:rPr>
              <a:t> </a:t>
            </a:r>
            <a:r>
              <a:rPr lang="en-US" sz="2000" b="1">
                <a:latin typeface="Montserrat ExtraBold" pitchFamily="2" charset="77"/>
              </a:rPr>
              <a:t>three weeks ago today</a:t>
            </a:r>
            <a:r>
              <a:rPr lang="en-US" sz="2000">
                <a:latin typeface="Montserrat" pitchFamily="2" charset="77"/>
              </a:rPr>
              <a:t>. In that time I have closed 21 trades and profited on 18 of them.”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>
                <a:latin typeface="Montserrat" pitchFamily="2" charset="77"/>
              </a:rPr>
              <a:t>“</a:t>
            </a:r>
            <a:r>
              <a:rPr lang="en-US" sz="2000" b="1">
                <a:solidFill>
                  <a:srgbClr val="16B7A7"/>
                </a:solidFill>
                <a:latin typeface="Montserrat Black" pitchFamily="2" charset="77"/>
              </a:rPr>
              <a:t>My gains have been $2,600 </a:t>
            </a:r>
            <a:r>
              <a:rPr lang="en-US" sz="2000">
                <a:latin typeface="Montserrat" pitchFamily="2" charset="77"/>
              </a:rPr>
              <a:t>and my average return in 30%. I could have made more but trying to be conservative, setting 25% targets and trying to stick to them, which has caused me to miss out on some bigger gains (like AMD!).”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>
                <a:latin typeface="Montserrat" pitchFamily="2" charset="77"/>
              </a:rPr>
              <a:t>“I only hope to continue to do better as I learn more from Nate and learn how to better use SAM, but I can tell you at 72 years old and retired from two years now, </a:t>
            </a:r>
            <a:br>
              <a:rPr lang="en-US" sz="2000">
                <a:latin typeface="Montserrat" pitchFamily="2" charset="77"/>
              </a:rPr>
            </a:br>
            <a:r>
              <a:rPr lang="en-US" sz="2000" b="1">
                <a:solidFill>
                  <a:srgbClr val="16B7A7"/>
                </a:solidFill>
                <a:latin typeface="Montserrat ExtraBold" pitchFamily="2" charset="77"/>
              </a:rPr>
              <a:t>I am finally sleeping at night because I have hope for true financial security </a:t>
            </a:r>
            <a:r>
              <a:rPr lang="en-US" sz="2000">
                <a:latin typeface="Montserrat" pitchFamily="2" charset="77"/>
              </a:rPr>
              <a:t>and to be able to leave a good nest egg for my disable daughter. </a:t>
            </a:r>
            <a:r>
              <a:rPr lang="en-US" sz="2000" b="1">
                <a:solidFill>
                  <a:srgbClr val="16B7A7"/>
                </a:solidFill>
                <a:latin typeface="Montserrat ExtraBold" pitchFamily="2" charset="77"/>
              </a:rPr>
              <a:t>Buying your services was the best financial decision I have made in a long time!</a:t>
            </a:r>
            <a:r>
              <a:rPr lang="en-US" sz="2000">
                <a:latin typeface="Montserrat" pitchFamily="2" charset="77"/>
              </a:rPr>
              <a:t>”</a:t>
            </a:r>
            <a:br>
              <a:rPr lang="en-US" sz="2000" b="1">
                <a:solidFill>
                  <a:srgbClr val="16B7A7"/>
                </a:solidFill>
                <a:latin typeface="Montserrat ExtraBold" pitchFamily="2" charset="77"/>
              </a:rPr>
            </a:br>
            <a:br>
              <a:rPr lang="en-US" sz="2000" b="1">
                <a:solidFill>
                  <a:srgbClr val="16B7A7"/>
                </a:solidFill>
                <a:latin typeface="Montserrat ExtraBold" pitchFamily="2" charset="77"/>
              </a:rPr>
            </a:br>
            <a:r>
              <a:rPr lang="en-US" sz="2000">
                <a:latin typeface="Montserrat" pitchFamily="2" charset="77"/>
              </a:rPr>
              <a:t>— </a:t>
            </a:r>
            <a:r>
              <a:rPr lang="en-US" sz="2000" b="1">
                <a:latin typeface="Montserrat Black" pitchFamily="2" charset="77"/>
              </a:rPr>
              <a:t>Mike (Daily Profits Live Member)</a:t>
            </a:r>
          </a:p>
        </p:txBody>
      </p:sp>
    </p:spTree>
    <p:extLst>
      <p:ext uri="{BB962C8B-B14F-4D97-AF65-F5344CB8AC3E}">
        <p14:creationId xmlns:p14="http://schemas.microsoft.com/office/powerpoint/2010/main" val="511207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931" y="2519916"/>
            <a:ext cx="9111238" cy="2448649"/>
          </a:xfrm>
        </p:spPr>
        <p:txBody>
          <a:bodyPr>
            <a:noAutofit/>
          </a:bodyPr>
          <a:lstStyle/>
          <a:p>
            <a:r>
              <a:rPr lang="en-US" sz="5400" b="1">
                <a:latin typeface="Montserrat ExtraBold"/>
                <a:cs typeface="Rubik"/>
              </a:rPr>
              <a:t>Choose Your Early-Bird Member Perks!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1623046" y="1998918"/>
            <a:ext cx="0" cy="2604977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1850930" y="2115879"/>
            <a:ext cx="1672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161B6D"/>
                </a:solidFill>
                <a:latin typeface="Montserrat Black" pitchFamily="2" charset="77"/>
              </a:rPr>
              <a:t>Today:</a:t>
            </a:r>
          </a:p>
        </p:txBody>
      </p:sp>
    </p:spTree>
    <p:extLst>
      <p:ext uri="{BB962C8B-B14F-4D97-AF65-F5344CB8AC3E}">
        <p14:creationId xmlns:p14="http://schemas.microsoft.com/office/powerpoint/2010/main" val="4643134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19565" y="1626763"/>
            <a:ext cx="0" cy="107389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649451" y="1541721"/>
            <a:ext cx="479441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solidFill>
                  <a:srgbClr val="161B6D"/>
                </a:solidFill>
                <a:latin typeface="Montserrat Black"/>
              </a:rPr>
              <a:t>EARLY-BIRD MEMBER LEVELS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B5FCE-A575-5F9C-ECFB-EB1FABAB0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427865"/>
              </p:ext>
            </p:extLst>
          </p:nvPr>
        </p:nvGraphicFramePr>
        <p:xfrm>
          <a:off x="745460" y="1941831"/>
          <a:ext cx="4071088" cy="75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596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924492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823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LEVEL 1</a:t>
                      </a:r>
                    </a:p>
                  </a:txBody>
                  <a:tcPr anchor="ctr">
                    <a:solidFill>
                      <a:srgbClr val="161B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tx1"/>
                          </a:solidFill>
                          <a:latin typeface="Montserrat Black" pitchFamily="2" charset="77"/>
                        </a:rPr>
                        <a:t>SILVER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214939-B1F6-ED0F-7E6D-7CFAE870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824" y="2893296"/>
            <a:ext cx="11918418" cy="308291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/>
                <a:cs typeface="Rubik"/>
              </a:rPr>
              <a:t>Full access to S.A.M. – scan S&amp;P 500 and top index ETFs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/>
                <a:cs typeface="Rubik"/>
              </a:rPr>
              <a:t>for squeeze setups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Processing power of 5 million market update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s per second!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000000"/>
                </a:solidFill>
                <a:effectLst/>
                <a:latin typeface="Montserrat Black"/>
                <a:cs typeface="Rubik"/>
              </a:rPr>
              <a:t>Proprietary A+ Algorithm 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which highlights the higher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 probability A+ setups in the market.</a:t>
            </a:r>
            <a:b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</a:br>
            <a:endParaRPr lang="en-US" sz="2900" dirty="0">
              <a:latin typeface="Montserrat Medium"/>
              <a:cs typeface="Rubik"/>
            </a:endParaRPr>
          </a:p>
          <a:p>
            <a:r>
              <a:rPr lang="en-US" sz="2900" b="1" dirty="0">
                <a:solidFill>
                  <a:srgbClr val="16B7A7"/>
                </a:solidFill>
                <a:latin typeface="Montserrat Medium"/>
                <a:cs typeface="Rubik"/>
              </a:rPr>
              <a:t>*NEW* </a:t>
            </a:r>
            <a:r>
              <a:rPr lang="en-US" sz="2900" dirty="0">
                <a:latin typeface="Montserrat Medium"/>
                <a:cs typeface="Rubik"/>
              </a:rPr>
              <a:t>Custom Watchlists – Build your own personal watchlist with one click!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A087D-E0CB-3C3A-DD5B-69755A6C0F00}"/>
              </a:ext>
            </a:extLst>
          </p:cNvPr>
          <p:cNvSpPr txBox="1"/>
          <p:nvPr/>
        </p:nvSpPr>
        <p:spPr>
          <a:xfrm>
            <a:off x="6959342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u="sng">
                <a:solidFill>
                  <a:srgbClr val="161B6D"/>
                </a:solidFill>
                <a:latin typeface="Montserrat Black" pitchFamily="2" charset="77"/>
              </a:rPr>
              <a:t>RETAIL PRICE: $3,000/YEAR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FF5872-F566-CBEC-884C-C79BE5373533}"/>
              </a:ext>
            </a:extLst>
          </p:cNvPr>
          <p:cNvSpPr/>
          <p:nvPr/>
        </p:nvSpPr>
        <p:spPr>
          <a:xfrm>
            <a:off x="6095999" y="463910"/>
            <a:ext cx="5657761" cy="799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B02AAF-2088-15A2-316B-6EB2238158D6}"/>
              </a:ext>
            </a:extLst>
          </p:cNvPr>
          <p:cNvSpPr txBox="1"/>
          <p:nvPr/>
        </p:nvSpPr>
        <p:spPr>
          <a:xfrm>
            <a:off x="6096000" y="551025"/>
            <a:ext cx="565776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>
                <a:latin typeface="Montserrat"/>
              </a:rPr>
              <a:t>NOTE</a:t>
            </a:r>
            <a:r>
              <a:rPr lang="en-US">
                <a:latin typeface="Montserrat Medium"/>
              </a:rPr>
              <a:t>: If you join under this S.A.M. Camp offer today… you WON’T pay retail!</a:t>
            </a:r>
          </a:p>
        </p:txBody>
      </p:sp>
    </p:spTree>
    <p:extLst>
      <p:ext uri="{BB962C8B-B14F-4D97-AF65-F5344CB8AC3E}">
        <p14:creationId xmlns:p14="http://schemas.microsoft.com/office/powerpoint/2010/main" val="39909063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19565" y="1626763"/>
            <a:ext cx="0" cy="107389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649451" y="1541721"/>
            <a:ext cx="479441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solidFill>
                  <a:srgbClr val="161B6D"/>
                </a:solidFill>
                <a:latin typeface="Montserrat Black"/>
              </a:rPr>
              <a:t>EARLY-BIRD MEMBER LEVELS</a:t>
            </a:r>
            <a:endParaRPr lang="en-US" sz="2000">
              <a:solidFill>
                <a:srgbClr val="000000"/>
              </a:solidFill>
              <a:latin typeface="Montserrat Black"/>
            </a:endParaRPr>
          </a:p>
          <a:p>
            <a:r>
              <a:rPr lang="en-US" sz="2000" b="1">
                <a:solidFill>
                  <a:srgbClr val="161B6D"/>
                </a:solidFill>
                <a:latin typeface="Montserrat Black"/>
              </a:rPr>
              <a:t>MEMBER LEVELS</a:t>
            </a:r>
            <a:endParaRPr lang="en-US">
              <a:latin typeface="Montserrat Black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B5FCE-A575-5F9C-ECFB-EB1FABAB0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269014"/>
              </p:ext>
            </p:extLst>
          </p:nvPr>
        </p:nvGraphicFramePr>
        <p:xfrm>
          <a:off x="745460" y="1941831"/>
          <a:ext cx="4071088" cy="75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596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924492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823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LEVEL 2</a:t>
                      </a:r>
                    </a:p>
                  </a:txBody>
                  <a:tcPr anchor="ctr">
                    <a:solidFill>
                      <a:srgbClr val="161B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tx1"/>
                          </a:solidFill>
                          <a:latin typeface="Montserrat Black" pitchFamily="2" charset="77"/>
                        </a:rPr>
                        <a:t>GOLD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214939-B1F6-ED0F-7E6D-7CFAE870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451" y="2955848"/>
            <a:ext cx="11344075" cy="276446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/>
                <a:cs typeface="Rubik"/>
              </a:rPr>
              <a:t>Everything included in Silver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000000"/>
                </a:solidFill>
                <a:effectLst/>
                <a:latin typeface="Montserrat ExtraBold"/>
                <a:cs typeface="Rubik"/>
              </a:rPr>
              <a:t>PLUS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Nate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’s, </a:t>
            </a:r>
            <a:r>
              <a:rPr lang="en-US" dirty="0" err="1">
                <a:solidFill>
                  <a:srgbClr val="000000"/>
                </a:solidFill>
                <a:latin typeface="Montserrat Medium"/>
                <a:cs typeface="Rubik"/>
              </a:rPr>
              <a:t>Dman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, and Nate G’s private basket of stocks – Monitor their favorite stocks directly in S.A.M.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/>
                <a:cs typeface="Rubik"/>
              </a:rPr>
              <a:t>*</a:t>
            </a:r>
            <a:r>
              <a:rPr lang="en-US" b="1" dirty="0">
                <a:solidFill>
                  <a:srgbClr val="16B7A7"/>
                </a:solidFill>
                <a:effectLst/>
                <a:latin typeface="Montserrat ExtraBold"/>
                <a:cs typeface="Rubik"/>
              </a:rPr>
              <a:t>New</a:t>
            </a:r>
            <a:r>
              <a:rPr lang="en-US" b="1" dirty="0">
                <a:solidFill>
                  <a:srgbClr val="16B7A7"/>
                </a:solidFill>
                <a:latin typeface="Montserrat ExtraBold"/>
                <a:cs typeface="Rubik"/>
              </a:rPr>
              <a:t>*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Earnings Profit Surge Trade Scanner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>
              <a:latin typeface="Rubik" pitchFamily="2" charset="-79"/>
              <a:cs typeface="Rubik" pitchFamily="2" charset="-79"/>
            </a:endParaRPr>
          </a:p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A087D-E0CB-3C3A-DD5B-69755A6C0F00}"/>
              </a:ext>
            </a:extLst>
          </p:cNvPr>
          <p:cNvSpPr txBox="1"/>
          <p:nvPr/>
        </p:nvSpPr>
        <p:spPr>
          <a:xfrm>
            <a:off x="6959342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u="sng">
                <a:solidFill>
                  <a:srgbClr val="161B6D"/>
                </a:solidFill>
                <a:latin typeface="Montserrat Black" pitchFamily="2" charset="77"/>
              </a:rPr>
              <a:t>RETAIL PRICE: $6,000/YEAR</a:t>
            </a:r>
          </a:p>
        </p:txBody>
      </p:sp>
    </p:spTree>
    <p:extLst>
      <p:ext uri="{BB962C8B-B14F-4D97-AF65-F5344CB8AC3E}">
        <p14:creationId xmlns:p14="http://schemas.microsoft.com/office/powerpoint/2010/main" val="16962226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19565" y="1626763"/>
            <a:ext cx="0" cy="107389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649451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161B6D"/>
                </a:solidFill>
                <a:latin typeface="Montserrat Black" pitchFamily="2" charset="77"/>
              </a:rPr>
              <a:t>FOUNDING MEMBER LEVELS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B5FCE-A575-5F9C-ECFB-EB1FABAB0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534205"/>
              </p:ext>
            </p:extLst>
          </p:nvPr>
        </p:nvGraphicFramePr>
        <p:xfrm>
          <a:off x="723878" y="1941831"/>
          <a:ext cx="7250221" cy="75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595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5103626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823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LEVEL 3</a:t>
                      </a:r>
                    </a:p>
                  </a:txBody>
                  <a:tcPr anchor="ctr">
                    <a:solidFill>
                      <a:srgbClr val="161B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tx1"/>
                          </a:solidFill>
                          <a:latin typeface="Montserrat Black" pitchFamily="2" charset="77"/>
                        </a:rPr>
                        <a:t>PLATINUM UNLIMITED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214939-B1F6-ED0F-7E6D-7CFAE870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452" y="2923954"/>
            <a:ext cx="10833712" cy="225409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2200"/>
              </a:spcBef>
              <a:buClr>
                <a:srgbClr val="161B6D"/>
              </a:buClr>
              <a:buSzPct val="8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Everything included in Silver and Gold… </a:t>
            </a:r>
            <a:r>
              <a:rPr lang="en-US" b="1" u="sng">
                <a:latin typeface="Montserrat ExtraBold" pitchFamily="2" charset="77"/>
                <a:cs typeface="Rubik" pitchFamily="2" charset="-79"/>
              </a:rPr>
              <a:t>Forever</a:t>
            </a:r>
            <a:r>
              <a:rPr lang="en-US">
                <a:latin typeface="Montserrat Medium" pitchFamily="2" charset="77"/>
                <a:cs typeface="Rubik" pitchFamily="2" charset="-79"/>
              </a:rPr>
              <a:t>!</a:t>
            </a:r>
          </a:p>
          <a:p>
            <a:pPr>
              <a:lnSpc>
                <a:spcPct val="100000"/>
              </a:lnSpc>
              <a:spcBef>
                <a:spcPts val="2200"/>
              </a:spcBef>
              <a:buClr>
                <a:srgbClr val="161B6D"/>
              </a:buClr>
              <a:buSzPct val="85000"/>
            </a:pPr>
            <a:r>
              <a:rPr lang="en-US" b="1" i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*NEW* </a:t>
            </a:r>
            <a:r>
              <a:rPr lang="en-US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Early Beta Access To “</a:t>
            </a:r>
            <a:r>
              <a:rPr lang="en-US" err="1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SAMSpeaks</a:t>
            </a:r>
            <a:r>
              <a:rPr lang="en-US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” AI Commentary feature</a:t>
            </a:r>
            <a:endParaRPr lang="en-US"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200"/>
              </a:spcBef>
              <a:buClr>
                <a:srgbClr val="161B6D"/>
              </a:buClr>
              <a:buSzPct val="85000"/>
            </a:pPr>
            <a:r>
              <a:rPr lang="en-US" b="1">
                <a:solidFill>
                  <a:srgbClr val="000000"/>
                </a:solidFill>
                <a:effectLst/>
                <a:latin typeface="Montserrat ExtraBold" pitchFamily="2" charset="77"/>
                <a:cs typeface="Rubik" pitchFamily="2" charset="-79"/>
              </a:rPr>
              <a:t>Exclusive “Power Options” </a:t>
            </a:r>
            <a:r>
              <a:rPr lang="en-US" b="0" i="0">
                <a:solidFill>
                  <a:srgbClr val="000000"/>
                </a:solidFill>
                <a:effectLst/>
                <a:latin typeface="Montserrat Medium" pitchFamily="2" charset="77"/>
                <a:cs typeface="Rubik" pitchFamily="2" charset="-79"/>
              </a:rPr>
              <a:t>Bonus Feature: Options contracts </a:t>
            </a:r>
            <a:br>
              <a:rPr lang="en-US" b="0" i="0">
                <a:solidFill>
                  <a:srgbClr val="000000"/>
                </a:solidFill>
                <a:effectLst/>
                <a:latin typeface="Montserrat Medium" pitchFamily="2" charset="77"/>
                <a:cs typeface="Rubik" pitchFamily="2" charset="-79"/>
              </a:rPr>
            </a:br>
            <a:r>
              <a:rPr lang="en-US" b="0" i="0">
                <a:solidFill>
                  <a:srgbClr val="000000"/>
                </a:solidFill>
                <a:effectLst/>
                <a:latin typeface="Montserrat Medium" pitchFamily="2" charset="77"/>
                <a:cs typeface="Rubik" pitchFamily="2" charset="-79"/>
              </a:rPr>
              <a:t>to consider for each daily play.</a:t>
            </a:r>
            <a:r>
              <a:rPr lang="en-US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 Includes 3 contracts to fit your </a:t>
            </a:r>
            <a:br>
              <a:rPr lang="en-US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</a:br>
            <a:r>
              <a:rPr lang="en-US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risk tolerance..</a:t>
            </a:r>
            <a:endParaRPr lang="en-US">
              <a:latin typeface="Rubik" pitchFamily="2" charset="-79"/>
              <a:cs typeface="Rubik" pitchFamily="2" charset="-79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A087D-E0CB-3C3A-DD5B-69755A6C0F00}"/>
              </a:ext>
            </a:extLst>
          </p:cNvPr>
          <p:cNvSpPr txBox="1"/>
          <p:nvPr/>
        </p:nvSpPr>
        <p:spPr>
          <a:xfrm>
            <a:off x="6959342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u="sng">
                <a:solidFill>
                  <a:srgbClr val="161B6D"/>
                </a:solidFill>
                <a:latin typeface="Montserrat Black" pitchFamily="2" charset="77"/>
              </a:rPr>
              <a:t>RETAIL PRICE: $9,997/YEAR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695FBE3-3CB9-1E45-D9CD-102B400668B5}"/>
              </a:ext>
            </a:extLst>
          </p:cNvPr>
          <p:cNvSpPr/>
          <p:nvPr/>
        </p:nvSpPr>
        <p:spPr>
          <a:xfrm>
            <a:off x="1042856" y="5178050"/>
            <a:ext cx="2529685" cy="616688"/>
          </a:xfrm>
          <a:prstGeom prst="roundRect">
            <a:avLst/>
          </a:prstGeom>
          <a:solidFill>
            <a:srgbClr val="00A1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ExtraBold" pitchFamily="2" charset="77"/>
              </a:rPr>
              <a:t>Conservative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ED5E086-C5B2-4D1D-F67E-DC2927597EE5}"/>
              </a:ext>
            </a:extLst>
          </p:cNvPr>
          <p:cNvSpPr/>
          <p:nvPr/>
        </p:nvSpPr>
        <p:spPr>
          <a:xfrm>
            <a:off x="3721828" y="5178050"/>
            <a:ext cx="2529685" cy="61668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ExtraBold" pitchFamily="2" charset="77"/>
              </a:rPr>
              <a:t>Moderate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7E075C7-CEA8-8170-0599-1C3E6B3D9AEA}"/>
              </a:ext>
            </a:extLst>
          </p:cNvPr>
          <p:cNvSpPr/>
          <p:nvPr/>
        </p:nvSpPr>
        <p:spPr>
          <a:xfrm>
            <a:off x="6414978" y="5178050"/>
            <a:ext cx="2529685" cy="61668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ExtraBold" pitchFamily="2" charset="77"/>
              </a:rPr>
              <a:t>Aggressive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744935-7F73-2840-20DE-F271DBD7A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9471" y="127226"/>
            <a:ext cx="1382334" cy="142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993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5" y="1796901"/>
            <a:ext cx="10302949" cy="3694813"/>
          </a:xfrm>
        </p:spPr>
        <p:txBody>
          <a:bodyPr>
            <a:noAutofit/>
          </a:bodyPr>
          <a:lstStyle/>
          <a:p>
            <a:pPr algn="ctr"/>
            <a:r>
              <a:rPr lang="en-US" sz="5400" b="1">
                <a:latin typeface="Montserrat" pitchFamily="2" charset="77"/>
                <a:cs typeface="Rubik" pitchFamily="2" charset="-79"/>
              </a:rPr>
              <a:t>COST OF DATA…</a:t>
            </a:r>
            <a:br>
              <a:rPr lang="en-US" sz="5400" b="1">
                <a:latin typeface="Montserrat" pitchFamily="2" charset="77"/>
                <a:cs typeface="Rubik" pitchFamily="2" charset="-79"/>
              </a:rPr>
            </a:br>
            <a:br>
              <a:rPr lang="en-US" sz="5400" b="1">
                <a:latin typeface="Montserrat ExtraBold" pitchFamily="2" charset="77"/>
                <a:cs typeface="Rubik" pitchFamily="2" charset="-79"/>
              </a:rPr>
            </a:br>
            <a:r>
              <a:rPr lang="en-US" sz="60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INCLUDED FOR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FREE</a:t>
            </a:r>
            <a:r>
              <a:rPr lang="en-US" sz="60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</a:t>
            </a:r>
            <a:br>
              <a:rPr lang="en-US" sz="60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60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ON ALL LEVELS!</a:t>
            </a:r>
            <a:endParaRPr lang="en-US" sz="6000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56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E5CBB9-EC91-742B-F479-F421C48A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1523813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200" b="1">
                <a:solidFill>
                  <a:srgbClr val="161B6D"/>
                </a:solidFill>
                <a:latin typeface="Montserrat ExtraBold"/>
                <a:cs typeface="Rubik"/>
              </a:rPr>
              <a:t>SPECIAL EARLY-BIRD MEMBER BONUSES</a:t>
            </a:r>
            <a:br>
              <a:rPr lang="en-US" sz="4400" b="1"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B7A7"/>
                </a:solidFill>
                <a:latin typeface="Montserrat ExtraBold"/>
                <a:cs typeface="Rubik"/>
              </a:rPr>
              <a:t>(INCLUDED IN ALL LEVELS FOR FREE TODAY)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3A5EC-726B-F08E-F3CD-3F85DC5929F8}"/>
              </a:ext>
            </a:extLst>
          </p:cNvPr>
          <p:cNvCxnSpPr>
            <a:cxnSpLocks/>
          </p:cNvCxnSpPr>
          <p:nvPr/>
        </p:nvCxnSpPr>
        <p:spPr>
          <a:xfrm>
            <a:off x="506627" y="161959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82BC40-29A4-93CF-AFF2-BA75A8837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40" y="2870789"/>
            <a:ext cx="8684493" cy="312597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Finding FAST Profits Today: </a:t>
            </a:r>
            <a:r>
              <a:rPr lang="en-US">
                <a:latin typeface="Montserrat Medium" pitchFamily="2" charset="77"/>
                <a:cs typeface="Rubik" pitchFamily="2" charset="-79"/>
              </a:rPr>
              <a:t>A Quick-Start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Guide To Using the Daily Profits Scanner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(Report)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The $2.7 Million Dollar Profit System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(Exclusive 2</a:t>
            </a:r>
            <a:r>
              <a:rPr lang="en-US" baseline="30000">
                <a:latin typeface="Montserrat Medium" pitchFamily="2" charset="77"/>
                <a:cs typeface="Rubik" pitchFamily="2" charset="-79"/>
              </a:rPr>
              <a:t>nd</a:t>
            </a:r>
            <a:r>
              <a:rPr lang="en-US">
                <a:latin typeface="Montserrat Medium" pitchFamily="2" charset="77"/>
                <a:cs typeface="Rubik" pitchFamily="2" charset="-79"/>
              </a:rPr>
              <a:t> Edition Report)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AI Profit Finder Video Masterclass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(3-Part Video Training)</a:t>
            </a:r>
            <a:endParaRPr lang="en-US">
              <a:latin typeface="Rubik" pitchFamily="2" charset="-79"/>
              <a:cs typeface="Rubik" pitchFamily="2" charset="-79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49DA35-4281-9522-7566-85CE3A69D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0732" y="2775060"/>
            <a:ext cx="4094638" cy="322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678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E5CBB9-EC91-742B-F479-F421C48A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1523813"/>
            <a:ext cx="11184581" cy="1251247"/>
          </a:xfrm>
        </p:spPr>
        <p:txBody>
          <a:bodyPr>
            <a:normAutofit fontScale="90000"/>
          </a:bodyPr>
          <a:lstStyle/>
          <a:p>
            <a:r>
              <a:rPr lang="en-US" sz="42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Backed By Our 60-Day Credit GUARANTEE</a:t>
            </a:r>
            <a:b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(INCLUDED IN ALL LEVELS… TODAY)</a:t>
            </a:r>
            <a:endParaRPr lang="en-US" sz="2700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3A5EC-726B-F08E-F3CD-3F85DC5929F8}"/>
              </a:ext>
            </a:extLst>
          </p:cNvPr>
          <p:cNvCxnSpPr>
            <a:cxnSpLocks/>
          </p:cNvCxnSpPr>
          <p:nvPr/>
        </p:nvCxnSpPr>
        <p:spPr>
          <a:xfrm>
            <a:off x="506627" y="161959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82BC40-29A4-93CF-AFF2-BA75A8837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41" y="2870789"/>
            <a:ext cx="7238466" cy="31259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  <a:buNone/>
            </a:pPr>
            <a:r>
              <a:rPr lang="en-US" b="1">
                <a:latin typeface="Montserrat SemiBold" pitchFamily="2" charset="77"/>
                <a:cs typeface="Rubik" pitchFamily="2" charset="-79"/>
              </a:rPr>
              <a:t>If at any point within your first 60-days you feel that </a:t>
            </a:r>
            <a:r>
              <a:rPr lang="en-US" b="1" i="1">
                <a:latin typeface="Montserrat SemiBold" pitchFamily="2" charset="77"/>
                <a:cs typeface="Rubik" pitchFamily="2" charset="-79"/>
              </a:rPr>
              <a:t>Daily Profit Scanner </a:t>
            </a:r>
            <a:r>
              <a:rPr lang="en-US" b="1">
                <a:latin typeface="Montserrat SemiBold" pitchFamily="2" charset="77"/>
                <a:cs typeface="Rubik" pitchFamily="2" charset="-79"/>
              </a:rPr>
              <a:t>isn’t for you… simply call our VIP Concierge Squad and receive a full credit for any Monument Traders Alliance service.</a:t>
            </a:r>
          </a:p>
          <a:p>
            <a:pPr marL="0" indent="0"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  <a:buNone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NO QUESTIONS ASKED!</a:t>
            </a:r>
            <a:endParaRPr lang="en-US">
              <a:solidFill>
                <a:srgbClr val="16B7A7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D4D15-D4F5-5E0B-2756-0F09B8DA5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421" y="2673241"/>
            <a:ext cx="30226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252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Montserrat" pitchFamily="2" charset="77"/>
              </a:rPr>
              <a:t>LIMITED TIME BONUS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A36EB6-E0B2-3675-21EB-69C8314B8F4A}"/>
              </a:ext>
            </a:extLst>
          </p:cNvPr>
          <p:cNvCxnSpPr>
            <a:cxnSpLocks/>
          </p:cNvCxnSpPr>
          <p:nvPr/>
        </p:nvCxnSpPr>
        <p:spPr>
          <a:xfrm>
            <a:off x="502889" y="742274"/>
            <a:ext cx="0" cy="1756377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A90FAB78-F182-AC8F-FEC6-BC667B42B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41" y="582693"/>
            <a:ext cx="6775809" cy="2203035"/>
          </a:xfrm>
        </p:spPr>
        <p:txBody>
          <a:bodyPr>
            <a:normAutofit fontScale="90000"/>
          </a:bodyPr>
          <a:lstStyle/>
          <a:p>
            <a:r>
              <a:rPr lang="en-US" sz="42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1 YEAR OF PROFIT SURGE TRADER… FREE!</a:t>
            </a:r>
            <a:b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TRADE ALONGSIDE NATE EVERY MONDAY AT 12PM EST… LIVE!</a:t>
            </a:r>
            <a:endParaRPr lang="en-US" sz="2700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900A9F-84A5-E019-396D-46EFEF3E9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40" y="2708840"/>
            <a:ext cx="7716273" cy="340688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SemiBold" pitchFamily="2" charset="77"/>
                <a:cs typeface="Rubik" pitchFamily="2" charset="-79"/>
              </a:rPr>
              <a:t>1x Weekly trade using S.A.M.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SemiBold" pitchFamily="2" charset="77"/>
                <a:cs typeface="Rubik" pitchFamily="2" charset="-79"/>
              </a:rPr>
              <a:t>1x Weekly trade using “One Ticker Payout” Strategy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SemiBold" pitchFamily="2" charset="77"/>
                <a:cs typeface="Rubik" pitchFamily="2" charset="-79"/>
              </a:rPr>
              <a:t>All-Time Win Rate: </a:t>
            </a: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81%</a:t>
            </a:r>
            <a:endParaRPr lang="en-US">
              <a:latin typeface="Montserrat" pitchFamily="2" charset="77"/>
              <a:cs typeface="Rubik" pitchFamily="2" charset="-79"/>
            </a:endParaRP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SemiBold" pitchFamily="2" charset="77"/>
                <a:cs typeface="Rubik" pitchFamily="2" charset="-79"/>
              </a:rPr>
              <a:t>Q1 Total Return: </a:t>
            </a: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192%</a:t>
            </a:r>
            <a:r>
              <a:rPr lang="en-US">
                <a:latin typeface="Montserrat Medium" pitchFamily="2" charset="77"/>
                <a:cs typeface="Rubik" pitchFamily="2" charset="-79"/>
              </a:rPr>
              <a:t> </a:t>
            </a:r>
            <a:r>
              <a:rPr lang="en-US">
                <a:latin typeface="Montserrat" pitchFamily="2" charset="77"/>
                <a:cs typeface="Rubik" pitchFamily="2" charset="-79"/>
              </a:rPr>
              <a:t>(17x Better than S&amp;P 500)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SemiBold" pitchFamily="2" charset="77"/>
                <a:cs typeface="Rubik" pitchFamily="2" charset="-79"/>
              </a:rPr>
              <a:t>Q1 Win Rate: </a:t>
            </a: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100%</a:t>
            </a:r>
            <a:r>
              <a:rPr lang="en-US">
                <a:latin typeface="Montserrat Medium" pitchFamily="2" charset="77"/>
                <a:cs typeface="Rubik" pitchFamily="2" charset="-79"/>
              </a:rPr>
              <a:t> </a:t>
            </a:r>
            <a:r>
              <a:rPr lang="en-US">
                <a:latin typeface="Montserrat" pitchFamily="2" charset="77"/>
                <a:cs typeface="Rubik" pitchFamily="2" charset="-79"/>
              </a:rPr>
              <a:t>(21-for-21)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CA3CCF-857D-3F07-45CA-E03AFE186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945" y="742274"/>
            <a:ext cx="4205793" cy="12155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61C5FB-12B4-B2B6-34AF-5FD83EEDB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0239" y="2136928"/>
            <a:ext cx="3276366" cy="195235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233C418-F78D-0757-66D5-AA1B8BD8749F}"/>
              </a:ext>
            </a:extLst>
          </p:cNvPr>
          <p:cNvGrpSpPr/>
          <p:nvPr/>
        </p:nvGrpSpPr>
        <p:grpSpPr>
          <a:xfrm>
            <a:off x="8164337" y="4274959"/>
            <a:ext cx="3736971" cy="1378109"/>
            <a:chOff x="861847" y="1870841"/>
            <a:chExt cx="5455901" cy="1378109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69FBA61C-982A-AB94-AB13-5F9171C34EE1}"/>
                </a:ext>
              </a:extLst>
            </p:cNvPr>
            <p:cNvSpPr/>
            <p:nvPr/>
          </p:nvSpPr>
          <p:spPr>
            <a:xfrm>
              <a:off x="861847" y="1870841"/>
              <a:ext cx="5455901" cy="1378109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E83676-A847-8252-285D-0BB0C06F9BE4}"/>
                </a:ext>
              </a:extLst>
            </p:cNvPr>
            <p:cNvSpPr txBox="1"/>
            <p:nvPr/>
          </p:nvSpPr>
          <p:spPr>
            <a:xfrm>
              <a:off x="1019503" y="1979239"/>
              <a:ext cx="21699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 ExtraBold" pitchFamily="2" charset="77"/>
                </a:rPr>
                <a:t>JOE LA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12:28 PM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DBA577-2727-1D2D-1CE7-A81E5890BB11}"/>
                </a:ext>
              </a:extLst>
            </p:cNvPr>
            <p:cNvSpPr txBox="1"/>
            <p:nvPr/>
          </p:nvSpPr>
          <p:spPr>
            <a:xfrm>
              <a:off x="1019503" y="2310682"/>
              <a:ext cx="51358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latin typeface="Montserrat" pitchFamily="2" charset="77"/>
                </a:rPr>
                <a:t>You are the first service I have used in 20 years that has actually produced winners!</a:t>
              </a:r>
              <a:endParaRPr lang="en-US" sz="1600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0434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E5CBB9-EC91-742B-F479-F421C48A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1523813"/>
            <a:ext cx="11184581" cy="1251247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161B6D"/>
                </a:solidFill>
                <a:latin typeface="Montserrat ExtraBold" pitchFamily="2" charset="77"/>
              </a:rPr>
              <a:t>S.A.M. IS THE ULTIMATE WAY TO “FLY ON YOUR OWN”!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3A5EC-726B-F08E-F3CD-3F85DC5929F8}"/>
              </a:ext>
            </a:extLst>
          </p:cNvPr>
          <p:cNvCxnSpPr>
            <a:cxnSpLocks/>
          </p:cNvCxnSpPr>
          <p:nvPr/>
        </p:nvCxnSpPr>
        <p:spPr>
          <a:xfrm>
            <a:off x="506627" y="161959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FDD11712-3CCE-552D-E989-2188E5743A7B}"/>
              </a:ext>
            </a:extLst>
          </p:cNvPr>
          <p:cNvGrpSpPr/>
          <p:nvPr/>
        </p:nvGrpSpPr>
        <p:grpSpPr>
          <a:xfrm>
            <a:off x="438240" y="2861709"/>
            <a:ext cx="11184572" cy="2901133"/>
            <a:chOff x="861847" y="1870841"/>
            <a:chExt cx="5455901" cy="149506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" name="Round Diagonal Corner Rectangle 9">
              <a:extLst>
                <a:ext uri="{FF2B5EF4-FFF2-40B4-BE49-F238E27FC236}">
                  <a16:creationId xmlns:a16="http://schemas.microsoft.com/office/drawing/2014/main" id="{DF8CC365-7798-5DF7-8CF9-23331A0D10A7}"/>
                </a:ext>
              </a:extLst>
            </p:cNvPr>
            <p:cNvSpPr/>
            <p:nvPr/>
          </p:nvSpPr>
          <p:spPr>
            <a:xfrm>
              <a:off x="861847" y="1870841"/>
              <a:ext cx="5455901" cy="1495067"/>
            </a:xfrm>
            <a:prstGeom prst="round2Diag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8947A3-76E3-8C68-D923-12562EE3C670}"/>
                </a:ext>
              </a:extLst>
            </p:cNvPr>
            <p:cNvSpPr txBox="1"/>
            <p:nvPr/>
          </p:nvSpPr>
          <p:spPr>
            <a:xfrm>
              <a:off x="1296399" y="1979774"/>
              <a:ext cx="1103369" cy="15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err="1">
                  <a:solidFill>
                    <a:schemeClr val="accent2"/>
                  </a:solidFill>
                  <a:latin typeface="Montserrat ExtraBold" pitchFamily="2" charset="77"/>
                </a:rPr>
                <a:t>QuintonE</a:t>
              </a:r>
              <a:r>
                <a:rPr lang="en-US" sz="1400" b="1">
                  <a:solidFill>
                    <a:srgbClr val="FFC000"/>
                  </a:solidFill>
                  <a:latin typeface="Montserrat ExtraBold" pitchFamily="2" charset="77"/>
                </a:rPr>
                <a:t> </a:t>
              </a:r>
              <a:r>
                <a:rPr lang="en-US" sz="1400" b="1">
                  <a:solidFill>
                    <a:schemeClr val="bg1"/>
                  </a:solidFill>
                  <a:latin typeface="Montserrat SemiBold" pitchFamily="2" charset="77"/>
                </a:rPr>
                <a:t>at 2:09 PM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F5C108-1882-C64C-870E-7FD333EEF385}"/>
                </a:ext>
              </a:extLst>
            </p:cNvPr>
            <p:cNvSpPr txBox="1"/>
            <p:nvPr/>
          </p:nvSpPr>
          <p:spPr>
            <a:xfrm>
              <a:off x="1019503" y="2259088"/>
              <a:ext cx="5209377" cy="999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Montserrat" pitchFamily="2" charset="77"/>
                </a:rPr>
                <a:t>Nate, </a:t>
              </a:r>
              <a:r>
                <a:rPr lang="en-US" sz="2000" b="1">
                  <a:solidFill>
                    <a:srgbClr val="16B7A7"/>
                  </a:solidFill>
                  <a:latin typeface="Montserrat Black" pitchFamily="2" charset="77"/>
                </a:rPr>
                <a:t>thanks personally for all the wins since Oct</a:t>
              </a:r>
              <a:r>
                <a:rPr lang="en-US" sz="2000">
                  <a:solidFill>
                    <a:schemeClr val="bg1"/>
                  </a:solidFill>
                  <a:latin typeface="Montserrat" pitchFamily="2" charset="77"/>
                </a:rPr>
                <a:t> when I started, what a wild time to start. The real win is the invaluable training you receive. The start has been great. What I have learned is there is no down time for you other than those small breaks. You literally treat us so well, like another family. Therefore, </a:t>
              </a:r>
              <a:r>
                <a:rPr lang="en-US" sz="2000" b="1">
                  <a:solidFill>
                    <a:srgbClr val="16B7A7"/>
                  </a:solidFill>
                  <a:latin typeface="Montserrat Black" pitchFamily="2" charset="77"/>
                </a:rPr>
                <a:t>you need to continue to kick us out of the nest so we can fly on our own</a:t>
              </a:r>
              <a:r>
                <a:rPr lang="en-US" sz="2000">
                  <a:solidFill>
                    <a:schemeClr val="bg1"/>
                  </a:solidFill>
                  <a:latin typeface="Montserrat" pitchFamily="2" charset="77"/>
                </a:rPr>
                <a:t>. And the mental training is your services secret weapon. Thx Q.</a:t>
              </a:r>
              <a:endParaRPr lang="en-US" sz="2000">
                <a:solidFill>
                  <a:srgbClr val="16B7A7"/>
                </a:solidFill>
                <a:latin typeface="Montserrat" pitchFamily="2" charset="77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CB37761-6FDE-5204-9341-300F5BDF2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34" y="3052066"/>
            <a:ext cx="567636" cy="35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87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Nate’s Millionaire Trader Nate Bear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6" y="1560252"/>
            <a:ext cx="7246455" cy="4168521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Former Construction Worker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To Pro Trader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Turned </a:t>
            </a: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$37k into $2.7 Million </a:t>
            </a:r>
            <a:b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(7,127% Total Return) in 4 years!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Teaches his winning strategies to thousands of Americans each day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63 x 100% winners </a:t>
            </a:r>
            <a:r>
              <a:rPr lang="en-US">
                <a:latin typeface="Montserrat Medium" pitchFamily="2" charset="77"/>
                <a:cs typeface="Rubik" pitchFamily="2" charset="-79"/>
              </a:rPr>
              <a:t>since March 2023!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EC598EF-B7AE-F7BC-31F6-FF4C1AF96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988" y="1560251"/>
            <a:ext cx="3164164" cy="416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388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C6826F-7E42-5E24-E44D-57B011CDD64E}"/>
              </a:ext>
            </a:extLst>
          </p:cNvPr>
          <p:cNvSpPr txBox="1">
            <a:spLocks/>
          </p:cNvSpPr>
          <p:nvPr/>
        </p:nvSpPr>
        <p:spPr>
          <a:xfrm>
            <a:off x="713245" y="1438749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NORMAL RETAIL PRICE: </a:t>
            </a:r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$9,997</a:t>
            </a:r>
            <a:endParaRPr lang="en-US" b="1">
              <a:solidFill>
                <a:srgbClr val="16B7A7"/>
              </a:solidFill>
              <a:latin typeface="Montserrat Black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511AAD4-DBA8-562C-F7F4-9603B1199257}"/>
              </a:ext>
            </a:extLst>
          </p:cNvPr>
          <p:cNvCxnSpPr/>
          <p:nvPr/>
        </p:nvCxnSpPr>
        <p:spPr>
          <a:xfrm>
            <a:off x="478466" y="1552429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F74FE75B-AFF3-5DEE-91A6-C228DB4D5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229" y="2404445"/>
            <a:ext cx="6561542" cy="355528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CF7A3F2-7C4E-1448-1110-0AAE80C9AC29}"/>
              </a:ext>
            </a:extLst>
          </p:cNvPr>
          <p:cNvGrpSpPr/>
          <p:nvPr/>
        </p:nvGrpSpPr>
        <p:grpSpPr>
          <a:xfrm>
            <a:off x="8723517" y="3182625"/>
            <a:ext cx="3186223" cy="1626782"/>
            <a:chOff x="8899450" y="3242930"/>
            <a:chExt cx="3186223" cy="1626782"/>
          </a:xfrm>
          <a:effectLst>
            <a:outerShdw blurRad="277883" sx="106000" sy="106000" algn="ctr" rotWithShape="0">
              <a:prstClr val="black">
                <a:alpha val="25000"/>
              </a:prstClr>
            </a:outerShdw>
          </a:effectLst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114DE590-471A-B9F5-9B48-6BE796DD6E16}"/>
                </a:ext>
              </a:extLst>
            </p:cNvPr>
            <p:cNvSpPr/>
            <p:nvPr/>
          </p:nvSpPr>
          <p:spPr>
            <a:xfrm>
              <a:off x="8899450" y="3242930"/>
              <a:ext cx="3186223" cy="162678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C3BFD65-DA78-E30F-92EF-A20F0431E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55435" y="3856234"/>
              <a:ext cx="2723402" cy="78711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F6F67E-44D0-9DA4-CCF4-3B3A5B205A2B}"/>
                </a:ext>
              </a:extLst>
            </p:cNvPr>
            <p:cNvSpPr txBox="1"/>
            <p:nvPr/>
          </p:nvSpPr>
          <p:spPr>
            <a:xfrm>
              <a:off x="10004816" y="3435720"/>
              <a:ext cx="10246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>
                  <a:solidFill>
                    <a:schemeClr val="accent2"/>
                  </a:solidFill>
                  <a:latin typeface="Montserrat ExtraBold" pitchFamily="2" charset="77"/>
                </a:rPr>
                <a:t>PLUS…</a:t>
              </a:r>
            </a:p>
          </p:txBody>
        </p:sp>
      </p:grpSp>
      <p:sp>
        <p:nvSpPr>
          <p:cNvPr id="16" name="Round Diagonal Corner Rectangle 15">
            <a:extLst>
              <a:ext uri="{FF2B5EF4-FFF2-40B4-BE49-F238E27FC236}">
                <a16:creationId xmlns:a16="http://schemas.microsoft.com/office/drawing/2014/main" id="{D6CF154D-0BC1-E8F6-8C10-80C2820A964A}"/>
              </a:ext>
            </a:extLst>
          </p:cNvPr>
          <p:cNvSpPr/>
          <p:nvPr/>
        </p:nvSpPr>
        <p:spPr>
          <a:xfrm>
            <a:off x="6777722" y="276869"/>
            <a:ext cx="4976038" cy="767399"/>
          </a:xfrm>
          <a:prstGeom prst="round2DiagRect">
            <a:avLst/>
          </a:prstGeom>
          <a:solidFill>
            <a:schemeClr val="accent2"/>
          </a:solidFill>
          <a:ln>
            <a:noFill/>
          </a:ln>
          <a:effectLst>
            <a:outerShdw blurRad="425765" dist="38100" dir="8580000" sx="101000" sy="101000" algn="tl" rotWithShape="0">
              <a:prstClr val="black">
                <a:alpha val="4329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Montserrat ExtraBold" pitchFamily="2" charset="77"/>
              </a:rPr>
              <a:t>EARLY-BIRD MEMBERS DEAL</a:t>
            </a:r>
          </a:p>
        </p:txBody>
      </p:sp>
    </p:spTree>
    <p:extLst>
      <p:ext uri="{BB962C8B-B14F-4D97-AF65-F5344CB8AC3E}">
        <p14:creationId xmlns:p14="http://schemas.microsoft.com/office/powerpoint/2010/main" val="6343950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456FF3CF-4804-CFA7-54F0-2A2E1274A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060907"/>
              </p:ext>
            </p:extLst>
          </p:nvPr>
        </p:nvGraphicFramePr>
        <p:xfrm>
          <a:off x="9027140" y="4306360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PLATINUM UNLIMITED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$2,997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ONE-TIME!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Montserrat Black" pitchFamily="2" charset="77"/>
                        </a:rPr>
                        <a:t>+ $199 annual maintenance fee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Montserrat ExtraBold" pitchFamily="2" charset="77"/>
              </a:rPr>
              <a:t>EARLY-BIRD MEMBER DEAL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900A9F-84A5-E019-396D-46EFEF3E9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11" y="4080139"/>
            <a:ext cx="7894490" cy="185759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Take an additional $500 off TODAY ONLY </a:t>
            </a:r>
            <a:br>
              <a:rPr lang="en-US" sz="2600" b="1">
                <a:latin typeface="Montserrat SemiBold" pitchFamily="2" charset="77"/>
                <a:cs typeface="Rubik" pitchFamily="2" charset="-79"/>
              </a:rPr>
            </a:br>
            <a:r>
              <a:rPr lang="en-US" sz="2600" b="1">
                <a:latin typeface="Montserrat SemiBold" pitchFamily="2" charset="77"/>
                <a:cs typeface="Rubik" pitchFamily="2" charset="-79"/>
              </a:rPr>
              <a:t>with discount code “</a:t>
            </a:r>
            <a:r>
              <a:rPr lang="en-US" sz="26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SAM500</a:t>
            </a:r>
            <a:r>
              <a:rPr lang="en-US" sz="2600" b="1">
                <a:latin typeface="Montserrat SemiBold" pitchFamily="2" charset="77"/>
                <a:cs typeface="Rubik" pitchFamily="2" charset="-79"/>
              </a:rPr>
              <a:t>”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Backed By 60-Day Credit Guarantee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1 Year of Profit Surge Trader for FREE!</a:t>
            </a:r>
            <a:endParaRPr lang="en-US" sz="2600">
              <a:latin typeface="Montserrat" pitchFamily="2" charset="77"/>
              <a:cs typeface="Rubik" pitchFamily="2" charset="-79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CA3CCF-857D-3F07-45CA-E03AFE186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11" y="2412068"/>
            <a:ext cx="2911788" cy="8415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BAF21F-DFF6-A4F0-D01D-AE478C52C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11" y="1563893"/>
            <a:ext cx="2862689" cy="6657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1E66A6-ED7A-D171-2EC2-4C1798989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846" y="987903"/>
            <a:ext cx="5378460" cy="29142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B6A39B-73B9-6B0D-B7ED-5C2E51124175}"/>
              </a:ext>
            </a:extLst>
          </p:cNvPr>
          <p:cNvSpPr/>
          <p:nvPr/>
        </p:nvSpPr>
        <p:spPr>
          <a:xfrm>
            <a:off x="0" y="6115726"/>
            <a:ext cx="12192000" cy="742274"/>
          </a:xfrm>
          <a:prstGeom prst="rect">
            <a:avLst/>
          </a:prstGeom>
          <a:solidFill>
            <a:srgbClr val="161B6D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SemiBold" pitchFamily="2" charset="77"/>
              </a:rPr>
              <a:t>Click the button below or call </a:t>
            </a:r>
            <a:r>
              <a:rPr lang="en-US" sz="2000" b="1">
                <a:latin typeface="Montserrat ExtraBold" pitchFamily="2" charset="77"/>
              </a:rPr>
              <a:t>888.215.5311</a:t>
            </a:r>
            <a:r>
              <a:rPr lang="en-US" sz="2000" b="1">
                <a:latin typeface="Montserrat SemiBold" pitchFamily="2" charset="77"/>
              </a:rPr>
              <a:t> to order by phone or ask questions!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5189A97-5120-F565-00F0-913DB27B4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293737"/>
              </p:ext>
            </p:extLst>
          </p:nvPr>
        </p:nvGraphicFramePr>
        <p:xfrm>
          <a:off x="9048406" y="822437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SILVER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/>
                        </a:rPr>
                        <a:t>$1,997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/>
                        </a:rPr>
                        <a:t>PER YEAR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4D75399-F8F3-09C4-1702-2E0D3A396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911801"/>
              </p:ext>
            </p:extLst>
          </p:nvPr>
        </p:nvGraphicFramePr>
        <p:xfrm>
          <a:off x="9048406" y="2562621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GOLD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/>
                        </a:rPr>
                        <a:t>$2,497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/>
                        </a:rPr>
                        <a:t>PER YEAR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5CF11802-58CC-5D4B-8AA6-F78BE1DD10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5001" y="4338186"/>
            <a:ext cx="918607" cy="91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976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latin typeface="Montserrat ExtraBold"/>
              </a:rPr>
              <a:t>DOUBLE SAVINGS </a:t>
            </a:r>
            <a:r>
              <a:rPr lang="en-US" sz="2400" b="1" u="sng">
                <a:latin typeface="Montserrat ExtraBold"/>
              </a:rPr>
              <a:t>UNTIL MIDNIGHT</a:t>
            </a:r>
            <a:r>
              <a:rPr lang="en-US" sz="2400" b="1">
                <a:latin typeface="Montserrat ExtraBold"/>
              </a:rPr>
              <a:t>!!! USE DISCOUNT CODE: </a:t>
            </a:r>
            <a:r>
              <a:rPr lang="en-US" sz="2400" b="1">
                <a:solidFill>
                  <a:schemeClr val="bg1"/>
                </a:solidFill>
                <a:latin typeface="Montserrat Black"/>
              </a:rPr>
              <a:t>SAM500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900A9F-84A5-E019-396D-46EFEF3E9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11" y="4080139"/>
            <a:ext cx="7894490" cy="185759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Take an additional $500 off TODAY ONLY </a:t>
            </a:r>
            <a:br>
              <a:rPr lang="en-US" sz="2600" b="1">
                <a:latin typeface="Montserrat SemiBold" pitchFamily="2" charset="77"/>
                <a:cs typeface="Rubik" pitchFamily="2" charset="-79"/>
              </a:rPr>
            </a:br>
            <a:r>
              <a:rPr lang="en-US" sz="2600" b="1">
                <a:latin typeface="Montserrat SemiBold" pitchFamily="2" charset="77"/>
                <a:cs typeface="Rubik" pitchFamily="2" charset="-79"/>
              </a:rPr>
              <a:t>with discount code “</a:t>
            </a:r>
            <a:r>
              <a:rPr lang="en-US" sz="26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SAM500</a:t>
            </a:r>
            <a:r>
              <a:rPr lang="en-US" sz="2600" b="1">
                <a:latin typeface="Montserrat SemiBold" pitchFamily="2" charset="77"/>
                <a:cs typeface="Rubik" pitchFamily="2" charset="-79"/>
              </a:rPr>
              <a:t>”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Backed By 60-Day Credit Guarantee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1 Year of Profit Surge Trader for FREE!</a:t>
            </a:r>
            <a:endParaRPr lang="en-US" sz="2600">
              <a:latin typeface="Montserrat" pitchFamily="2" charset="77"/>
              <a:cs typeface="Rubik" pitchFamily="2" charset="-79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CA3CCF-857D-3F07-45CA-E03AFE186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11" y="2412068"/>
            <a:ext cx="2911788" cy="8415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BAF21F-DFF6-A4F0-D01D-AE478C52C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11" y="1563893"/>
            <a:ext cx="2862689" cy="6657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1E66A6-ED7A-D171-2EC2-4C1798989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846" y="987903"/>
            <a:ext cx="5378460" cy="29142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B6A39B-73B9-6B0D-B7ED-5C2E51124175}"/>
              </a:ext>
            </a:extLst>
          </p:cNvPr>
          <p:cNvSpPr/>
          <p:nvPr/>
        </p:nvSpPr>
        <p:spPr>
          <a:xfrm>
            <a:off x="0" y="6115726"/>
            <a:ext cx="12192000" cy="742274"/>
          </a:xfrm>
          <a:prstGeom prst="rect">
            <a:avLst/>
          </a:prstGeom>
          <a:solidFill>
            <a:srgbClr val="161B6D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SemiBold" pitchFamily="2" charset="77"/>
              </a:rPr>
              <a:t>Click the button below or call </a:t>
            </a:r>
            <a:r>
              <a:rPr lang="en-US" sz="2000" b="1">
                <a:latin typeface="Montserrat ExtraBold" pitchFamily="2" charset="77"/>
              </a:rPr>
              <a:t>888.215.5311</a:t>
            </a:r>
            <a:r>
              <a:rPr lang="en-US" sz="2000" b="1">
                <a:latin typeface="Montserrat SemiBold" pitchFamily="2" charset="77"/>
              </a:rPr>
              <a:t> to order by phone or ask questions!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EA1EDFC-0F37-C407-4749-0B323E605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364363"/>
              </p:ext>
            </p:extLst>
          </p:nvPr>
        </p:nvGraphicFramePr>
        <p:xfrm>
          <a:off x="9048406" y="822437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SILVER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kern="1200">
                          <a:solidFill>
                            <a:schemeClr val="bg1"/>
                          </a:solidFill>
                          <a:latin typeface="Montserrat Black" pitchFamily="2" charset="77"/>
                          <a:ea typeface="+mn-ea"/>
                          <a:cs typeface="+mn-cs"/>
                        </a:rPr>
                        <a:t>$1,997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rgbClr val="16B7A7"/>
                          </a:solidFill>
                          <a:latin typeface="Montserrat Black" pitchFamily="2" charset="77"/>
                        </a:rPr>
                        <a:t>$1,497 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today!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67563F-B2F7-6F35-6083-D837D12C4A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244471"/>
              </p:ext>
            </p:extLst>
          </p:nvPr>
        </p:nvGraphicFramePr>
        <p:xfrm>
          <a:off x="9048406" y="2562621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GOLD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kern="1200">
                          <a:solidFill>
                            <a:schemeClr val="bg1"/>
                          </a:solidFill>
                          <a:latin typeface="Montserrat Black" pitchFamily="2" charset="77"/>
                          <a:ea typeface="+mn-ea"/>
                          <a:cs typeface="+mn-cs"/>
                        </a:rPr>
                        <a:t>$2,497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rgbClr val="16B7A7"/>
                          </a:solidFill>
                          <a:latin typeface="Montserrat Black" pitchFamily="2" charset="77"/>
                        </a:rPr>
                        <a:t>$1,997 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today!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2504E4E-6CC8-8336-76A2-3502B4AB1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039704"/>
              </p:ext>
            </p:extLst>
          </p:nvPr>
        </p:nvGraphicFramePr>
        <p:xfrm>
          <a:off x="9027140" y="4306360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PLATINUM UNLIMITED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$2,997 ONE-TIME!</a:t>
                      </a:r>
                      <a:b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</a:br>
                      <a:r>
                        <a:rPr lang="en-US" sz="3200" b="1" i="0" kern="1200">
                          <a:solidFill>
                            <a:srgbClr val="16B7A7"/>
                          </a:solidFill>
                          <a:latin typeface="Montserrat Black" pitchFamily="2" charset="77"/>
                          <a:ea typeface="+mn-ea"/>
                          <a:cs typeface="+mn-cs"/>
                        </a:rPr>
                        <a:t>$2,497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today!</a:t>
                      </a:r>
                      <a:b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</a:br>
                      <a:r>
                        <a:rPr lang="en-US" sz="1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+ $199 annual maintenance fee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B32350E-C8B6-838B-09AC-FA8BC2F71F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5001" y="4338186"/>
            <a:ext cx="918607" cy="91860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C5D99A-9058-5DF7-34F2-CF9B82171847}"/>
              </a:ext>
            </a:extLst>
          </p:cNvPr>
          <p:cNvCxnSpPr>
            <a:cxnSpLocks/>
          </p:cNvCxnSpPr>
          <p:nvPr/>
        </p:nvCxnSpPr>
        <p:spPr>
          <a:xfrm>
            <a:off x="9502346" y="1588607"/>
            <a:ext cx="914400" cy="2154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4CD4EA-5D8F-FA9B-CD0D-F74025289897}"/>
              </a:ext>
            </a:extLst>
          </p:cNvPr>
          <p:cNvCxnSpPr>
            <a:cxnSpLocks/>
          </p:cNvCxnSpPr>
          <p:nvPr/>
        </p:nvCxnSpPr>
        <p:spPr>
          <a:xfrm>
            <a:off x="9502346" y="3321260"/>
            <a:ext cx="914400" cy="2154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F82F18-431C-E6CB-FA00-E7C1FAA535A9}"/>
              </a:ext>
            </a:extLst>
          </p:cNvPr>
          <p:cNvCxnSpPr>
            <a:cxnSpLocks/>
          </p:cNvCxnSpPr>
          <p:nvPr/>
        </p:nvCxnSpPr>
        <p:spPr>
          <a:xfrm>
            <a:off x="9395254" y="4939381"/>
            <a:ext cx="914400" cy="2154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804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C020B23-1501-2FF7-5C0D-3CDC719BD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535" y="1328389"/>
            <a:ext cx="8164930" cy="46336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864F823-D89E-EC74-B013-97D6280E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His Tax Returns Prove His $2.7M Profit!</a:t>
            </a:r>
            <a:endParaRPr lang="en-US" sz="4000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116AB8-55C9-10AD-6127-BC7EFB1E1AC4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CDD2BD0-FA33-E1A4-44DF-C3788F514037}"/>
              </a:ext>
            </a:extLst>
          </p:cNvPr>
          <p:cNvSpPr/>
          <p:nvPr/>
        </p:nvSpPr>
        <p:spPr>
          <a:xfrm>
            <a:off x="158973" y="1799542"/>
            <a:ext cx="2529137" cy="989085"/>
          </a:xfrm>
          <a:prstGeom prst="roundRect">
            <a:avLst/>
          </a:prstGeom>
          <a:solidFill>
            <a:srgbClr val="161B6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Montserrat ExtraBold" pitchFamily="2" charset="77"/>
              </a:rPr>
              <a:t>4 years of verified </a:t>
            </a:r>
            <a:br>
              <a:rPr lang="en-US" b="1">
                <a:latin typeface="Montserrat ExtraBold" pitchFamily="2" charset="77"/>
              </a:rPr>
            </a:br>
            <a:r>
              <a:rPr lang="en-US" b="1">
                <a:latin typeface="Montserrat ExtraBold" pitchFamily="2" charset="77"/>
              </a:rPr>
              <a:t>tax returns!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633AD21-99BB-DF71-01D6-3D7089A7CE7C}"/>
              </a:ext>
            </a:extLst>
          </p:cNvPr>
          <p:cNvCxnSpPr/>
          <p:nvPr/>
        </p:nvCxnSpPr>
        <p:spPr>
          <a:xfrm>
            <a:off x="1773716" y="2788627"/>
            <a:ext cx="649995" cy="813889"/>
          </a:xfrm>
          <a:prstGeom prst="straightConnector1">
            <a:avLst/>
          </a:prstGeom>
          <a:ln w="101600" cap="rnd">
            <a:solidFill>
              <a:srgbClr val="00A160"/>
            </a:solidFill>
            <a:round/>
            <a:headEnd type="none" w="sm" len="sm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864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722475"/>
            <a:ext cx="7933180" cy="4433776"/>
          </a:xfrm>
        </p:spPr>
        <p:txBody>
          <a:bodyPr anchor="t"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Developed by Trader John Carter 20 years ago. Carter famously made $18.2 Million in 2020 alone! (a 1,270% gain!)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It’s an indicator that measures whether a stock’s price is compressed and poised to break out.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Think of a compressed air rocket… When enough pressure builds… eventually the stock’s price will explode upwards.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 i="1">
                <a:latin typeface="Montserrat Medium" pitchFamily="2" charset="77"/>
                <a:cs typeface="Rubik" pitchFamily="2" charset="-79"/>
              </a:rPr>
              <a:t>Traditionally</a:t>
            </a:r>
            <a:r>
              <a:rPr lang="en-US" sz="3200">
                <a:latin typeface="Montserrat Medium" pitchFamily="2" charset="77"/>
                <a:cs typeface="Rubik" pitchFamily="2" charset="-79"/>
              </a:rPr>
              <a:t> these trade setups are found by </a:t>
            </a:r>
            <a:r>
              <a:rPr lang="en-US" sz="3200" b="1" u="sng">
                <a:latin typeface="Montserrat ExtraBold" pitchFamily="2" charset="77"/>
                <a:cs typeface="Rubik" pitchFamily="2" charset="-79"/>
              </a:rPr>
              <a:t>manually</a:t>
            </a:r>
            <a:r>
              <a:rPr lang="en-US" sz="3200">
                <a:latin typeface="Montserrat Medium" pitchFamily="2" charset="77"/>
                <a:cs typeface="Rubik" pitchFamily="2" charset="-79"/>
              </a:rPr>
              <a:t> searching for a series of colored dots across multiple timeframes beneath a stock chart.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10 timeframes = 10 charts to look at for 1 stock!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endParaRPr lang="en-US">
              <a:latin typeface="Montserrat Medium" pitchFamily="2" charset="77"/>
              <a:cs typeface="Rubik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3F5B68-AE66-B86C-28BF-50F8C9CB3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8365" y="1839433"/>
            <a:ext cx="3187007" cy="347366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DC2BB6D-AB02-1E2A-9A25-05189A9AE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80" y="386131"/>
            <a:ext cx="10993392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 Relies on “The Squeeze” to Pinpoint His Trades. What is it?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D085E61-5E48-93B4-5959-E29B9EC9182A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843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BA9E70F-18A6-CB72-71D6-4E795D6753E9}"/>
              </a:ext>
            </a:extLst>
          </p:cNvPr>
          <p:cNvCxnSpPr>
            <a:cxnSpLocks/>
          </p:cNvCxnSpPr>
          <p:nvPr/>
        </p:nvCxnSpPr>
        <p:spPr>
          <a:xfrm>
            <a:off x="506627" y="458308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57F9F49D-09CB-31AC-8728-C274E1E12DFF}"/>
              </a:ext>
            </a:extLst>
          </p:cNvPr>
          <p:cNvSpPr txBox="1">
            <a:spLocks/>
          </p:cNvSpPr>
          <p:nvPr/>
        </p:nvSpPr>
        <p:spPr>
          <a:xfrm>
            <a:off x="691979" y="362525"/>
            <a:ext cx="11149496" cy="125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Nate’s </a:t>
            </a:r>
            <a:r>
              <a:rPr lang="en-US" sz="45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BIG Winners </a:t>
            </a:r>
            <a: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Since March 2023</a:t>
            </a:r>
            <a:b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(Across all services)</a:t>
            </a:r>
            <a:endParaRPr lang="en-US" sz="2700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892808"/>
            <a:ext cx="11264958" cy="4002017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63</a:t>
            </a:r>
            <a:r>
              <a:rPr lang="en-US" b="1">
                <a:latin typeface="Montserrat Medium" pitchFamily="2" charset="77"/>
                <a:cs typeface="Rubik" pitchFamily="2" charset="-79"/>
              </a:rPr>
              <a:t> winners over 100%!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sz="28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17</a:t>
            </a:r>
            <a:r>
              <a:rPr lang="en-US" sz="2800" b="1">
                <a:latin typeface="Montserrat Medium" pitchFamily="2" charset="77"/>
                <a:cs typeface="Rubik" pitchFamily="2" charset="-79"/>
              </a:rPr>
              <a:t> Trades over 200%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sz="28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7</a:t>
            </a:r>
            <a:r>
              <a:rPr lang="en-US" sz="2800" b="1">
                <a:latin typeface="Montserrat Medium" pitchFamily="2" charset="77"/>
                <a:cs typeface="Rubik" pitchFamily="2" charset="-79"/>
              </a:rPr>
              <a:t> trades over 400%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sz="2800" b="1">
                <a:latin typeface="Montserrat Medium" pitchFamily="2" charset="77"/>
                <a:cs typeface="Rubik" pitchFamily="2" charset="-79"/>
              </a:rPr>
              <a:t>Biggest winner: </a:t>
            </a:r>
            <a:r>
              <a:rPr lang="en-US" sz="28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1,129%</a:t>
            </a:r>
            <a:r>
              <a:rPr lang="en-US" sz="2800" b="1">
                <a:latin typeface="Montserrat Medium" pitchFamily="2" charset="77"/>
                <a:cs typeface="Rubik" pitchFamily="2" charset="-79"/>
              </a:rPr>
              <a:t> in 2 days!</a:t>
            </a:r>
            <a:endParaRPr lang="en-US" sz="2800" b="1">
              <a:solidFill>
                <a:srgbClr val="16B7A7"/>
              </a:solidFill>
              <a:latin typeface="Montserrat Medium" pitchFamily="2" charset="77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4186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6C52A97FF7E5488EC659029126AE2C" ma:contentTypeVersion="24" ma:contentTypeDescription="Create a new document." ma:contentTypeScope="" ma:versionID="3db8aec227e5d63f41c4eb0f37172cde">
  <xsd:schema xmlns:xsd="http://www.w3.org/2001/XMLSchema" xmlns:xs="http://www.w3.org/2001/XMLSchema" xmlns:p="http://schemas.microsoft.com/office/2006/metadata/properties" xmlns:ns2="2251ad64-67db-4c38-9aa8-5eaa7f9c85b4" xmlns:ns3="459bff93-d594-4266-b2e6-8f9552c763c9" targetNamespace="http://schemas.microsoft.com/office/2006/metadata/properties" ma:root="true" ma:fieldsID="6e9418132eff79b8ab551963d91eada6" ns2:_="" ns3:_="">
    <xsd:import namespace="2251ad64-67db-4c38-9aa8-5eaa7f9c85b4"/>
    <xsd:import namespace="459bff93-d594-4266-b2e6-8f9552c763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Author0" minOccurs="0"/>
                <xsd:element ref="ns2:Creator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51ad64-67db-4c38-9aa8-5eaa7f9c8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2" nillable="true" ma:displayName="Location" ma:hidden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Author0" ma:index="21" nillable="true" ma:displayName="Author" ma:format="Dropdown" ma:list="UserInfo" ma:SharePointGroup="0" ma:internalName="Author0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reator" ma:index="22" nillable="true" ma:displayName="Creator" ma:format="Dropdown" ma:internalName="Creator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8cc5277-d8fb-405c-ad2b-f6fbee4934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bff93-d594-4266-b2e6-8f9552c763c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5" nillable="true" ma:displayName="Taxonomy Catch All Column" ma:hidden="true" ma:list="{80c30666-4581-4d5f-9d7e-62d78c881836}" ma:internalName="TaxCatchAll" ma:showField="CatchAllData" ma:web="459bff93-d594-4266-b2e6-8f9552c763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51ad64-67db-4c38-9aa8-5eaa7f9c85b4">
      <Terms xmlns="http://schemas.microsoft.com/office/infopath/2007/PartnerControls"/>
    </lcf76f155ced4ddcb4097134ff3c332f>
    <Author0 xmlns="2251ad64-67db-4c38-9aa8-5eaa7f9c85b4">
      <UserInfo>
        <DisplayName/>
        <AccountId xsi:nil="true"/>
        <AccountType/>
      </UserInfo>
    </Author0>
    <TaxCatchAll xmlns="459bff93-d594-4266-b2e6-8f9552c763c9" xsi:nil="true"/>
    <Creator xmlns="2251ad64-67db-4c38-9aa8-5eaa7f9c85b4" xsi:nil="true"/>
  </documentManagement>
</p:properties>
</file>

<file path=customXml/itemProps1.xml><?xml version="1.0" encoding="utf-8"?>
<ds:datastoreItem xmlns:ds="http://schemas.openxmlformats.org/officeDocument/2006/customXml" ds:itemID="{0253035D-5E48-4CB9-AD51-0AF487067EDC}"/>
</file>

<file path=customXml/itemProps2.xml><?xml version="1.0" encoding="utf-8"?>
<ds:datastoreItem xmlns:ds="http://schemas.openxmlformats.org/officeDocument/2006/customXml" ds:itemID="{5ACBDFF7-D9DF-4A30-8444-ADF16DEA63A7}"/>
</file>

<file path=customXml/itemProps3.xml><?xml version="1.0" encoding="utf-8"?>
<ds:datastoreItem xmlns:ds="http://schemas.openxmlformats.org/officeDocument/2006/customXml" ds:itemID="{D9162413-48FE-4BBA-BEAD-C48C7E0778C1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62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PowerPoint Presentation</vt:lpstr>
      <vt:lpstr>Imagine Automatically Finding MASSIVE AI Trade Setups That Result In…</vt:lpstr>
      <vt:lpstr>PowerPoint Presentation</vt:lpstr>
      <vt:lpstr>Today’s Agenda:</vt:lpstr>
      <vt:lpstr>To be clear…</vt:lpstr>
      <vt:lpstr>Nate’s Millionaire Trader Nate Bear</vt:lpstr>
      <vt:lpstr>His Tax Returns Prove His $2.7M Profit!</vt:lpstr>
      <vt:lpstr>Nate Relies on “The Squeeze” to Pinpoint His Trades. What is it?</vt:lpstr>
      <vt:lpstr>PowerPoint Presentation</vt:lpstr>
      <vt:lpstr>PowerPoint Presentation</vt:lpstr>
      <vt:lpstr>PowerPoint Presentation</vt:lpstr>
      <vt:lpstr>We’ve Used The Squeeze To Find Massive Gains Over The Past Year</vt:lpstr>
      <vt:lpstr>PowerPoint Presentation</vt:lpstr>
      <vt:lpstr>PowerPoint Presentation</vt:lpstr>
      <vt:lpstr>PowerPoint Presentation</vt:lpstr>
      <vt:lpstr>My Members Profited Off This Squeeze on RILY!</vt:lpstr>
      <vt:lpstr>PowerPoint Presentation</vt:lpstr>
      <vt:lpstr>PowerPoint Presentation</vt:lpstr>
      <vt:lpstr>All you need to look for are the green up arrows or an A+</vt:lpstr>
      <vt:lpstr>Each Number Represents How Many “Ticks” a Stock Has Been In a Squeeze!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S.A.M. Can Even Provide “Power Options” Contracts To Consider!</vt:lpstr>
      <vt:lpstr>What the Data on S.A.M. Says:</vt:lpstr>
      <vt:lpstr>PowerPoint Presentation</vt:lpstr>
      <vt:lpstr>PowerPoint Presentation</vt:lpstr>
      <vt:lpstr>PowerPoint Presentation</vt:lpstr>
      <vt:lpstr>Real-Time TradingView Charts With Nate’s Favorite Indicators </vt:lpstr>
      <vt:lpstr>Real-Time TradingView Charts With Nate’s Favorite Indicators </vt:lpstr>
      <vt:lpstr>Nate Bear, Dman &amp; Nate G’s  Personal Watchlists Built Into S.A.M.!</vt:lpstr>
      <vt:lpstr>A+ Counter Feature:  You can now sort by # of active A+ Setups! </vt:lpstr>
      <vt:lpstr>New TODAY… The Profit Surge Feature!</vt:lpstr>
      <vt:lpstr>New TODAY… Custom Watchlists!</vt:lpstr>
      <vt:lpstr>COMING SOON: “SAMSpeaks” AI Commentary</vt:lpstr>
      <vt:lpstr>PowerPoint Presentation</vt:lpstr>
      <vt:lpstr>PowerPoint Presentation</vt:lpstr>
      <vt:lpstr>Imagine $5,000 In Each Turning Into…</vt:lpstr>
      <vt:lpstr>PowerPoint Presentation</vt:lpstr>
      <vt:lpstr>Introducing Our Latest Wealth  Building Initiative…</vt:lpstr>
      <vt:lpstr>What Early- Access Users Are Saying</vt:lpstr>
      <vt:lpstr>What Early- Access Users Are Saying</vt:lpstr>
      <vt:lpstr>What Early- Access Users Are Saying</vt:lpstr>
      <vt:lpstr>Choose Your Early-Bird Member Perks!</vt:lpstr>
      <vt:lpstr>PowerPoint Presentation</vt:lpstr>
      <vt:lpstr>PowerPoint Presentation</vt:lpstr>
      <vt:lpstr>PowerPoint Presentation</vt:lpstr>
      <vt:lpstr>COST OF DATA…  INCLUDED FOR FREE  ON ALL LEVELS!</vt:lpstr>
      <vt:lpstr>SPECIAL EARLY-BIRD MEMBER BONUSES (INCLUDED IN ALL LEVELS FOR FREE TODAY)</vt:lpstr>
      <vt:lpstr>Backed By Our 60-Day Credit GUARANTEE (INCLUDED IN ALL LEVELS… TODAY)</vt:lpstr>
      <vt:lpstr>1 YEAR OF PROFIT SURGE TRADER… FREE! TRADE ALONGSIDE NATE EVERY MONDAY AT 12PM EST… LIVE!</vt:lpstr>
      <vt:lpstr>S.A.M. IS THE ULTIMATE WAY TO “FLY ON YOUR OWN”!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Roshna Joshi</dc:creator>
  <cp:revision>55</cp:revision>
  <dcterms:created xsi:type="dcterms:W3CDTF">2024-05-28T13:39:05Z</dcterms:created>
  <dcterms:modified xsi:type="dcterms:W3CDTF">2024-06-26T00:38:27Z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0x010100B96C52A97FF7E5488EC659029126AE2C</vt:lpwstr>
  </property>
</Properties>
</file>