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s/modernComment_142_9078D153.xml" ContentType="application/vnd.ms-powerpoint.comments+xml"/>
  <Override PartName="/ppt/comments/modernComment_143_4C5C0598.xml" ContentType="application/vnd.ms-powerpoint.comments+xml"/>
  <Override PartName="/ppt/theme/theme1.xml" ContentType="application/vnd.openxmlformats-officedocument.theme+xml"/>
  <Override PartName="/ppt/comments/modernComment_14E_2A24A0A5.xml" ContentType="application/vnd.ms-powerpoint.comments+xml"/>
  <Override PartName="/ppt/theme/theme2.xml" ContentType="application/vnd.openxmlformats-officedocument.theme+xml"/>
  <Override PartName="/ppt/comments/modernComment_100_3EC711DB.xml" ContentType="application/vnd.ms-powerpoint.comments+xml"/>
  <Override PartName="/ppt/comments/modernComment_101_9C2420FE.xml" ContentType="application/vnd.ms-powerpoint.comments+xml"/>
  <Override PartName="/ppt/comments/modernComment_10A_2C360958.xml" ContentType="application/vnd.ms-powerpoint.comments+xml"/>
  <Override PartName="/ppt/comments/modernComment_10B_59D2A12.xml" ContentType="application/vnd.ms-powerpoint.comments+xml"/>
  <Override PartName="/ppt/comments/modernComment_11B_8076EB2.xml" ContentType="application/vnd.ms-powerpoint.comments+xml"/>
  <Override PartName="/ppt/comments/modernComment_115_3EBD171C.xml" ContentType="application/vnd.ms-powerpoint.comments+xml"/>
  <Override PartName="/ppt/comments/modernComment_151_E26204C3.xml" ContentType="application/vnd.ms-powerpoint.comments+xml"/>
  <Override PartName="/ppt/comments/modernComment_11F_3AA0CE74.xml" ContentType="application/vnd.ms-powerpoint.comments+xml"/>
  <Override PartName="/ppt/comments/modernComment_144_30C0A5C.xml" ContentType="application/vnd.ms-powerpoint.comments+xml"/>
  <Override PartName="/ppt/comments/modernComment_162_2ED42A6F.xml" ContentType="application/vnd.ms-powerpoint.comments+xml"/>
  <Override PartName="/ppt/comments/modernComment_14C_C8A6FEAF.xml" ContentType="application/vnd.ms-powerpoint.comments+xml"/>
  <Override PartName="/ppt/comments/modernComment_12D_C8F0138B.xml" ContentType="application/vnd.ms-powerpoint.comments+xml"/>
  <Override PartName="/ppt/authors.xml" ContentType="application/vnd.ms-powerpoint.authors+xml"/>
  <Override PartName="/ppt/comments/modernComment_15A_E68F5D95.xml" ContentType="application/vnd.ms-powerpoint.comment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354" r:id="rId4"/>
    <p:sldId id="259" r:id="rId5"/>
    <p:sldId id="264" r:id="rId6"/>
    <p:sldId id="265" r:id="rId7"/>
    <p:sldId id="266" r:id="rId8"/>
    <p:sldId id="267" r:id="rId9"/>
    <p:sldId id="269" r:id="rId10"/>
    <p:sldId id="268" r:id="rId11"/>
    <p:sldId id="336" r:id="rId12"/>
    <p:sldId id="352" r:id="rId13"/>
    <p:sldId id="283" r:id="rId14"/>
    <p:sldId id="275" r:id="rId15"/>
    <p:sldId id="276" r:id="rId16"/>
    <p:sldId id="277" r:id="rId17"/>
    <p:sldId id="337" r:id="rId18"/>
    <p:sldId id="26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38" r:id="rId38"/>
    <p:sldId id="339" r:id="rId39"/>
    <p:sldId id="345" r:id="rId40"/>
    <p:sldId id="346" r:id="rId41"/>
    <p:sldId id="347" r:id="rId42"/>
    <p:sldId id="353" r:id="rId43"/>
    <p:sldId id="348" r:id="rId44"/>
    <p:sldId id="349" r:id="rId45"/>
    <p:sldId id="320" r:id="rId46"/>
    <p:sldId id="319" r:id="rId47"/>
    <p:sldId id="350" r:id="rId48"/>
    <p:sldId id="321" r:id="rId49"/>
    <p:sldId id="322" r:id="rId50"/>
    <p:sldId id="323" r:id="rId51"/>
    <p:sldId id="324" r:id="rId52"/>
    <p:sldId id="325" r:id="rId53"/>
    <p:sldId id="326" r:id="rId54"/>
    <p:sldId id="327" r:id="rId55"/>
    <p:sldId id="328" r:id="rId56"/>
    <p:sldId id="329" r:id="rId57"/>
    <p:sldId id="330" r:id="rId58"/>
    <p:sldId id="331" r:id="rId59"/>
    <p:sldId id="334" r:id="rId60"/>
    <p:sldId id="332" r:id="rId61"/>
    <p:sldId id="333" r:id="rId62"/>
    <p:sldId id="335" r:id="rId63"/>
    <p:sldId id="351" r:id="rId6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6DEC80C-D476-DB4E-4FD5-A84186547776}" name="Meghan Cox" initials="MC" userId="S::mcox@14west.us::3e40dfc9-9357-4d0c-8033-f5385012a4ce" providerId="AD"/>
  <p188:author id="{D66C1F4F-3930-94EA-4291-8CBA69EAA413}" name="David Baumann" initials="DB" userId="26d9b6a30ee5cac6" providerId="Windows Live"/>
  <p188:author id="{5CF4D17D-2A5A-0C7D-3045-55FEF3DF3BE8}" name="Stephen Prior" initials="SP" userId="Stephen Prior" providerId="None"/>
  <p188:author id="{0C73F281-EFCD-212F-D874-086619A56A66}" name="Stephen Prior" initials="SP" userId="S::sprior@cw.monumenttradersalliance.com::3245b2ed-2dda-4e29-9c5b-5bd7a9a1c9e2" providerId="AD"/>
  <p188:author id="{709D4A8D-7CFB-C58D-6751-03DF6B036009}" name="leonard kardelis" initials="lk" userId="9de441c2ad045654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B6D"/>
    <a:srgbClr val="16B7A7"/>
    <a:srgbClr val="00A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953"/>
    <p:restoredTop sz="94762"/>
  </p:normalViewPr>
  <p:slideViewPr>
    <p:cSldViewPr snapToGrid="0">
      <p:cViewPr varScale="1">
        <p:scale>
          <a:sx n="43" d="100"/>
          <a:sy n="43" d="100"/>
        </p:scale>
        <p:origin x="67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customXml" Target="../customXml/item2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ustomXml" Target="../customXml/item1.xml"/></Relationships>
</file>

<file path=ppt/comments/modernComment_100_3EC711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067C94D-B7E6-AB4B-B9A6-BB16876BE146}" authorId="{5CF4D17D-2A5A-0C7D-3045-55FEF3DF3BE8}" created="2024-10-10T13:57:22.158">
    <pc:sldMkLst xmlns:pc="http://schemas.microsoft.com/office/powerpoint/2013/main/command">
      <pc:docMk/>
      <pc:sldMk cId="1053233627" sldId="256"/>
    </pc:sldMkLst>
    <p188:txBody>
      <a:bodyPr/>
      <a:lstStyle/>
      <a:p>
        <a:r>
          <a:rPr lang="en-US"/>
          <a:t>Updated…    
SAM CAMP 2024 will be replaced with “AI Profit Blitz” 
The design hasn’t touched these slides yet. </a:t>
        </a:r>
      </a:p>
    </p188:txBody>
  </p188:cm>
  <p188:cm id="{DFDBC761-1ABE-4CB5-BB13-A83FED3E0BBE}" authorId="{D6DEC80C-D476-DB4E-4FD5-A84186547776}" status="resolved" created="2024-10-10T19:19:26.197">
    <pc:sldMkLst xmlns:pc="http://schemas.microsoft.com/office/powerpoint/2013/main/command">
      <pc:docMk/>
      <pc:sldMk cId="1053233627" sldId="256"/>
    </pc:sldMkLst>
    <p188:txBody>
      <a:bodyPr/>
      <a:lstStyle/>
      <a:p>
        <a:r>
          <a:rPr lang="en-US"/>
          <a:t>"AI-powered trading tool" might be OK within the context of "trade setups" but "trading research tool" is preferred</a:t>
        </a:r>
      </a:p>
    </p188:txBody>
  </p188:cm>
</p188:cmLst>
</file>

<file path=ppt/comments/modernComment_101_9C2420F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B7C9966-7167-6F4F-A5FF-76FCA15DFD9C}" authorId="{5CF4D17D-2A5A-0C7D-3045-55FEF3DF3BE8}" created="2024-10-08T18:19:30.5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19613438" sldId="257"/>
      <ac:spMk id="9" creationId="{9C24EDB3-02C1-8256-7BAE-A021D55F19E8}"/>
    </ac:deMkLst>
    <p188:txBody>
      <a:bodyPr/>
      <a:lstStyle/>
      <a:p>
        <a:r>
          <a:rPr lang="en-US"/>
          <a:t>These are all gains specifically from The DPL Open House / One Trading Blitz 
I skipped 133% LUMN winner from War Room open house because it was a limited audience 
https://share.zight.com/P8uOQAwD
</a:t>
        </a:r>
      </a:p>
    </p188:txBody>
  </p188:cm>
  <p188:cm id="{0F2020AC-1216-0445-A7EE-43A4ACDFBFE3}" authorId="{5CF4D17D-2A5A-0C7D-3045-55FEF3DF3BE8}" created="2024-10-10T13:37:19.767">
    <pc:sldMkLst xmlns:pc="http://schemas.microsoft.com/office/powerpoint/2013/main/command">
      <pc:docMk/>
      <pc:sldMk cId="2619613438" sldId="257"/>
    </pc:sldMkLst>
    <p188:txBody>
      <a:bodyPr/>
      <a:lstStyle/>
      <a:p>
        <a:r>
          <a:rPr lang="en-US"/>
          <a:t>Originally these were gains from the backtest </a:t>
        </a:r>
      </a:p>
    </p188:txBody>
  </p188:cm>
  <p188:cm id="{48987F01-586C-40E5-8E52-7387E45BD908}" authorId="{D6DEC80C-D476-DB4E-4FD5-A84186547776}" status="resolved" created="2024-10-10T20:17:34.884">
    <pc:sldMkLst xmlns:pc="http://schemas.microsoft.com/office/powerpoint/2013/main/command">
      <pc:docMk/>
      <pc:sldMk cId="2619613438" sldId="257"/>
    </pc:sldMkLst>
    <p188:replyLst>
      <p188:reply id="{1101C0AE-8504-4AE7-921F-5FE913837463}" authorId="{709D4A8D-7CFB-C58D-6751-03DF6B036009}" created="2024-10-11T10:54:16.257">
        <p188:txBody>
          <a:bodyPr/>
          <a:lstStyle/>
          <a:p>
            <a:r>
              <a:rPr lang="en-US"/>
              <a:t>These are OK</a:t>
            </a:r>
          </a:p>
        </p188:txBody>
      </p188:reply>
    </p188:replyLst>
    <p188:txBody>
      <a:bodyPr/>
      <a:lstStyle/>
      <a:p>
        <a:r>
          <a:rPr lang="en-US"/>
          <a:t>CLAIMS - Pending verification </a:t>
        </a:r>
      </a:p>
    </p188:txBody>
  </p188:cm>
</p188:cmLst>
</file>

<file path=ppt/comments/modernComment_10A_2C36095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B7B2FC6-871F-5D45-BCC5-9883F03592B5}" authorId="{5CF4D17D-2A5A-0C7D-3045-55FEF3DF3BE8}" status="resolved" created="2024-10-10T13:37:38.34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41738840" sldId="266"/>
      <ac:spMk id="9" creationId="{9C24EDB3-02C1-8256-7BAE-A021D55F19E8}"/>
      <ac:txMk cp="173" len="35">
        <ac:context len="209" hash="3509923095"/>
      </ac:txMk>
    </ac:txMkLst>
    <p188:pos x="7266125" y="3769394"/>
    <p188:replyLst>
      <p188:reply id="{F6D64C39-EF21-45CC-A4CD-4CF4AF7E9685}" authorId="{D6DEC80C-D476-DB4E-4FD5-A84186547776}" created="2024-10-10T20:19:21.181">
        <p188:txBody>
          <a:bodyPr/>
          <a:lstStyle/>
          <a:p>
            <a:r>
              <a:rPr lang="en-US"/>
              <a:t>CLAIMS - Stephen provided this video for his methodology and backup here: https://share.zight.com/QwuJjxPx </a:t>
            </a:r>
          </a:p>
        </p188:txBody>
      </p188:reply>
      <p188:reply id="{FD93B088-C568-4A42-B826-7799A0C75D3C}" authorId="{709D4A8D-7CFB-C58D-6751-03DF6B036009}" created="2024-10-11T10:57:01.363">
        <p188:txBody>
          <a:bodyPr/>
          <a:lstStyle/>
          <a:p>
            <a:r>
              <a:rPr lang="en-US"/>
              <a:t>This is OK</a:t>
            </a:r>
          </a:p>
        </p188:txBody>
      </p188:reply>
    </p188:replyLst>
    <p188:txBody>
      <a:bodyPr/>
      <a:lstStyle/>
      <a:p>
        <a:r>
          <a:rPr lang="en-US"/>
          <a:t>Updated since last webinar</a:t>
        </a:r>
      </a:p>
    </p188:txBody>
  </p188:cm>
</p188:cmLst>
</file>

<file path=ppt/comments/modernComment_10B_59D2A1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93DB866-5B4E-8B48-8F30-99CECCC6A003}" authorId="{5CF4D17D-2A5A-0C7D-3045-55FEF3DF3BE8}" created="2024-10-09T18:16:50.67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22" len="20">
        <ac:context len="123" hash="2429320676"/>
      </ac:txMk>
    </ac:txMkLst>
    <p188:pos x="4386648" y="912176"/>
    <p188:txBody>
      <a:bodyPr/>
      <a:lstStyle/>
      <a:p>
        <a:r>
          <a:rPr lang="en-US"/>
          <a:t>Includes Trades over 200</a:t>
        </a:r>
      </a:p>
    </p188:txBody>
  </p188:cm>
  <p188:cm id="{377CA973-DF8F-AF4D-B86A-C63827DADE6C}" authorId="{5CF4D17D-2A5A-0C7D-3045-55FEF3DF3BE8}" created="2024-10-09T18:17:19.45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43" len="19">
        <ac:context len="123" hash="2429320676"/>
      </ac:txMk>
    </ac:txMkLst>
    <p188:pos x="4127156" y="1690651"/>
    <p188:txBody>
      <a:bodyPr/>
      <a:lstStyle/>
      <a:p>
        <a:r>
          <a:rPr lang="en-US"/>
          <a:t>Unchanged since June’s webinar</a:t>
        </a:r>
      </a:p>
    </p188:txBody>
  </p188:cm>
  <p188:cm id="{99E15285-F3CD-0443-A6D0-BB126889CED7}" authorId="{5CF4D17D-2A5A-0C7D-3045-55FEF3DF3BE8}" created="2024-10-09T18:17:26.863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94186002" sldId="267"/>
      <ac:spMk id="9" creationId="{9C24EDB3-02C1-8256-7BAE-A021D55F19E8}"/>
      <ac:txMk cp="0" len="2">
        <ac:context len="123" hash="2429320676"/>
      </ac:txMk>
    </ac:txMkLst>
    <p188:pos x="840258" y="479689"/>
    <p188:txBody>
      <a:bodyPr/>
      <a:lstStyle/>
      <a:p>
        <a:r>
          <a:rPr lang="en-US"/>
          <a:t>Updated since last webinar</a:t>
        </a:r>
      </a:p>
    </p188:txBody>
  </p188:cm>
  <p188:cm id="{A59DDA1B-219E-4B66-81AD-13883F820943}" authorId="{D6DEC80C-D476-DB4E-4FD5-A84186547776}" status="resolved" created="2024-10-10T20:40:12.362">
    <pc:sldMkLst xmlns:pc="http://schemas.microsoft.com/office/powerpoint/2013/main/command">
      <pc:docMk/>
      <pc:sldMk cId="94186002" sldId="267"/>
    </pc:sldMkLst>
    <p188:replyLst>
      <p188:reply id="{39708ECF-695A-4380-A36F-F691539CF697}" authorId="{709D4A8D-7CFB-C58D-6751-03DF6B036009}" created="2024-10-11T11:00:41.483">
        <p188:txBody>
          <a:bodyPr/>
          <a:lstStyle/>
          <a:p>
            <a:r>
              <a:rPr lang="en-US"/>
              <a:t>These are OK
Legal – do these need average hold times? </a:t>
            </a:r>
          </a:p>
        </p188:txBody>
      </p188:reply>
      <p188:reply id="{59EFD862-144E-41E4-9F0D-81941097F503}" authorId="{D6DEC80C-D476-DB4E-4FD5-A84186547776}" created="2024-10-14T13:32:31.261">
        <p188:txBody>
          <a:bodyPr/>
          <a:lstStyle/>
          <a:p>
            <a:r>
              <a:rPr lang="en-US"/>
              <a:t>Looks like this was added, looks good to me!</a:t>
            </a:r>
          </a:p>
        </p188:txBody>
      </p188:reply>
    </p188:replyLst>
    <p188:txBody>
      <a:bodyPr/>
      <a:lstStyle/>
      <a:p>
        <a:r>
          <a:rPr lang="en-US"/>
          <a:t>CLAIMS - Screenshot for the 82 from Stephen = https://share.zight.com/P8uONdve</a:t>
        </a:r>
      </a:p>
    </p188:txBody>
  </p188:cm>
</p188:cmLst>
</file>

<file path=ppt/comments/modernComment_115_3EBD171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8B3BDC8-701C-4451-8245-7F92A6868DAF}" authorId="{0C73F281-EFCD-212F-D874-086619A56A66}" status="resolved" created="2024-06-24T19:24:58.7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52579612" sldId="277"/>
      <ac:picMk id="8" creationId="{8AB8FC30-CEE8-8B10-D1F1-7634E0270E34}"/>
    </ac:deMkLst>
    <p188:txBody>
      <a:bodyPr/>
      <a:lstStyle/>
      <a:p>
        <a:r>
          <a:rPr lang="en-US"/>
          <a:t>This  should be "in 2 days!"</a:t>
        </a:r>
      </a:p>
    </p188:txBody>
  </p188:cm>
</p188:cmLst>
</file>

<file path=ppt/comments/modernComment_11B_8076EB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FFA90AE-014C-4E9B-8BC4-DF947279B91F}" authorId="{D6DEC80C-D476-DB4E-4FD5-A84186547776}" status="resolved" created="2024-10-10T20:35:44.188">
    <pc:sldMkLst xmlns:pc="http://schemas.microsoft.com/office/powerpoint/2013/main/command">
      <pc:docMk/>
      <pc:sldMk cId="134704818" sldId="283"/>
    </pc:sldMkLst>
    <p188:txBody>
      <a:bodyPr/>
      <a:lstStyle/>
      <a:p>
        <a:r>
          <a:rPr lang="en-US"/>
          <a:t>CLAIMS - This slide was previously approved. Just making a note in case you have any questions. </a:t>
        </a:r>
      </a:p>
    </p188:txBody>
  </p188:cm>
</p188:cmLst>
</file>

<file path=ppt/comments/modernComment_11F_3AA0CE7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2D9028-E942-4772-8640-96EE6A573B31}" authorId="{D6DEC80C-D476-DB4E-4FD5-A84186547776}" status="resolved" created="2024-10-10T20:44:20.700">
    <pc:sldMkLst xmlns:pc="http://schemas.microsoft.com/office/powerpoint/2013/main/command">
      <pc:docMk/>
      <pc:sldMk cId="983617140" sldId="287"/>
    </pc:sldMkLst>
    <p188:txBody>
      <a:bodyPr/>
      <a:lstStyle/>
      <a:p>
        <a:r>
          <a:rPr lang="en-US"/>
          <a:t>This should be OK per 
https://14westit.sharepoint.com/:p:/r/sites/14WLegal/Shared%20Documents/Legal-%20Shared/Legal%20Archives/Marketing%20Review/Oxford%20Club/2024/DPS%20Camp%206.2024/DPS%20Launch%20Bootcamp%20Slides%20V1db%20S1.LK1_LEGALfinal_RB_SP.LK2.%20SP4%20-%20CLOSE%20EDITS%20(1).pptx?d=w486d6629c6204b4f8236f15ec9e764d1&amp;csf=1&amp;web=1&amp;e=PuyLXt</a:t>
        </a:r>
      </a:p>
    </p188:txBody>
  </p188:cm>
</p188:cmLst>
</file>

<file path=ppt/comments/modernComment_12D_C8F0138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A4B33FF-AC77-4634-A750-FFD6AD70F64F}" authorId="{D6DEC80C-D476-DB4E-4FD5-A84186547776}" created="2024-10-10T21:09:01.315">
    <pc:sldMkLst xmlns:pc="http://schemas.microsoft.com/office/powerpoint/2013/main/command">
      <pc:docMk/>
      <pc:sldMk cId="3371176843" sldId="301"/>
    </pc:sldMkLst>
    <p188:txBody>
      <a:bodyPr/>
      <a:lstStyle/>
      <a:p>
        <a:r>
          <a:rPr lang="en-US"/>
          <a:t>Is this true? Are there new features with this effort? </a:t>
        </a:r>
      </a:p>
    </p188:txBody>
  </p188:cm>
</p188:cmLst>
</file>

<file path=ppt/comments/modernComment_142_9078D15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3FC4D71-6BA1-4DBC-8680-8F1A90E4B13D}" authorId="{D6DEC80C-D476-DB4E-4FD5-A84186547776}" status="resolved" created="2024-10-10T21:11:55.14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3" creationId="{FF092C33-3C7F-31C4-1AD2-B7C99053EF66}"/>
    </ac:deMkLst>
    <p188:txBody>
      <a:bodyPr/>
      <a:lstStyle/>
      <a:p>
        <a:r>
          <a:rPr lang="en-US"/>
          <a:t>https://share.zight.com/jku8OgwA</a:t>
        </a:r>
      </a:p>
    </p188:txBody>
  </p188:cm>
  <p188:cm id="{308AD51E-AEDF-49A5-8405-4C9888BC7484}" authorId="{D6DEC80C-D476-DB4E-4FD5-A84186547776}" status="resolved" created="2024-10-10T21:12:18.48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5" creationId="{2A406B72-EFBE-B82A-26E6-80E535ADD3C1}"/>
    </ac:deMkLst>
    <p188:replyLst>
      <p188:reply id="{49E3A079-EB05-4696-9026-DE4C39C1D99C}" authorId="{D6DEC80C-D476-DB4E-4FD5-A84186547776}" created="2024-10-10T21:12:52.840">
        <p188:txBody>
          <a:bodyPr/>
          <a:lstStyle/>
          <a:p>
            <a:r>
              <a:rPr lang="en-US"/>
              <a:t>https://14west.atlassian.net/wiki/spaces/TL/pages/47716401167/OldGuy</a:t>
            </a:r>
          </a:p>
        </p188:txBody>
      </p188:reply>
    </p188:replyLst>
    <p188:txBody>
      <a:bodyPr/>
      <a:lstStyle/>
      <a:p>
        <a:r>
          <a:rPr lang="en-US"/>
          <a:t>https://share.zight.com/L1uyv8Zm</a:t>
        </a:r>
      </a:p>
    </p188:txBody>
  </p188:cm>
  <p188:cm id="{A7AC25D9-AA51-4F9D-B877-9D0DC552BA70}" authorId="{D6DEC80C-D476-DB4E-4FD5-A84186547776}" status="resolved" created="2024-10-10T21:13:17.8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6" creationId="{9246DA5C-9B7E-5E11-DF96-29689CBA5337}"/>
    </ac:deMkLst>
    <p188:txBody>
      <a:bodyPr/>
      <a:lstStyle/>
      <a:p>
        <a:r>
          <a:rPr lang="en-US"/>
          <a:t>https://share.zight.com/WnuX6pjj
https://14west.atlassian.net/wiki/spaces/TL/pages/47716630586/BillyBub</a:t>
        </a:r>
      </a:p>
    </p188:txBody>
  </p188:cm>
  <p188:cm id="{2094A7DF-21CD-4571-A6DC-871B4A1A5374}" authorId="{D6DEC80C-D476-DB4E-4FD5-A84186547776}" status="resolved" created="2024-10-10T21:14:03.06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423837011" sldId="322"/>
      <ac:spMk id="7" creationId="{6FC21A6B-B1FD-C260-5D2B-0CC2D635FB66}"/>
    </ac:deMkLst>
    <p188:txBody>
      <a:bodyPr/>
      <a:lstStyle/>
      <a:p>
        <a:r>
          <a:rPr lang="en-US"/>
          <a:t>https://share.zight.com/DOuJkRQX
https://14west.atlassian.net/wiki/spaces/TL/pages/47709913090/Nina</a:t>
        </a:r>
      </a:p>
    </p188:txBody>
  </p188:cm>
</p188:cmLst>
</file>

<file path=ppt/comments/modernComment_143_4C5C059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735E17B-C41F-5948-AB5E-1AF61BBCB1D5}" authorId="{5CF4D17D-2A5A-0C7D-3045-55FEF3DF3BE8}" status="resolved" created="2024-10-10T13:42:34.882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6" creationId="{9246DA5C-9B7E-5E11-DF96-29689CBA5337}"/>
      <ac:txMk cp="0" len="87">
        <ac:context len="88" hash="3237842491"/>
      </ac:txMk>
    </ac:txMkLst>
    <p188:pos x="9872574" y="507485"/>
    <p188:replyLst>
      <p188:reply id="{3B830FE0-10DB-4F9D-A682-287D5971ACFC}" authorId="{D6DEC80C-D476-DB4E-4FD5-A84186547776}" created="2024-10-10T21:17:19.919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New Testimonial: 
https://share.zight.com/wbuqQp64
</a:t>
        </a:r>
      </a:p>
    </p188:txBody>
  </p188:cm>
  <p188:cm id="{2BC10560-B3FC-6B48-8368-261FB6B4A49A}" authorId="{5CF4D17D-2A5A-0C7D-3045-55FEF3DF3BE8}" status="resolved" created="2024-10-10T13:45:24.979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3" creationId="{FF092C33-3C7F-31C4-1AD2-B7C99053EF66}"/>
    </ac:deMkLst>
    <p188:replyLst>
      <p188:reply id="{A614B0BB-A280-477E-A2E1-4F1078679BC1}" authorId="{D6DEC80C-D476-DB4E-4FD5-A84186547776}" created="2024-10-10T21:16:31.512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New Testimonial: 
https://share.zight.com/YEubW0rW
</a:t>
        </a:r>
      </a:p>
    </p188:txBody>
  </p188:cm>
  <p188:cm id="{95ACB36C-C948-4F63-AD0F-7546CC0922AB}" authorId="{D6DEC80C-D476-DB4E-4FD5-A84186547776}" status="resolved" created="2024-10-10T21:14:52.686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5" creationId="{2A406B72-EFBE-B82A-26E6-80E535ADD3C1}"/>
    </ac:deMkLst>
    <p188:txBody>
      <a:bodyPr/>
      <a:lstStyle/>
      <a:p>
        <a:r>
          <a:rPr lang="en-US"/>
          <a:t>https://share.zight.com/E0uJXA8k
 https://14west.atlassian.net/wiki/spaces/TL/pages/47714173004/DocSteve</a:t>
        </a:r>
      </a:p>
    </p188:txBody>
  </p188:cm>
  <p188:cm id="{548ABBAC-798A-44E4-BEE9-C2BAF725C30F}" authorId="{D6DEC80C-D476-DB4E-4FD5-A84186547776}" status="resolved" created="2024-10-10T21:15:59.778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281099160" sldId="323"/>
      <ac:spMk id="7" creationId="{6FC21A6B-B1FD-C260-5D2B-0CC2D635FB66}"/>
    </ac:deMkLst>
    <p188:txBody>
      <a:bodyPr/>
      <a:lstStyle/>
      <a:p>
        <a:r>
          <a:rPr lang="en-US"/>
          <a:t>Nate had 2 AMD trades (a swing trade and a lotto trade)…  given the return size I presume this was based on Nate’s swing trade  on Friday.
It’s either 6 or 7 days. 
https://share.zight.com/Z4u2nKxb </a:t>
        </a:r>
      </a:p>
    </p188:txBody>
  </p188:cm>
</p188:cmLst>
</file>

<file path=ppt/comments/modernComment_144_30C0A5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E5A9F43-8544-489E-A972-0A02896CEE22}" authorId="{D6DEC80C-D476-DB4E-4FD5-A84186547776}" status="resolved" created="2024-10-10T21:17:46.52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51120732" sldId="324"/>
      <ac:spMk id="3" creationId="{FF092C33-3C7F-31C4-1AD2-B7C99053EF66}"/>
    </ac:deMkLst>
    <p188:txBody>
      <a:bodyPr/>
      <a:lstStyle/>
      <a:p>
        <a:r>
          <a:rPr lang="en-US"/>
          <a:t>https://14west.atlassian.net/wiki/spaces/TL/pages/47719383251/Mike</a:t>
        </a:r>
      </a:p>
    </p188:txBody>
  </p188:cm>
</p188:cmLst>
</file>

<file path=ppt/comments/modernComment_14C_C8A6FEA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9166D8-E0FB-4660-A56A-9887B1654C51}" authorId="{D6DEC80C-D476-DB4E-4FD5-A84186547776}" status="resolved" created="2024-10-10T21:20:54.33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366387375" sldId="332"/>
      <ac:spMk id="12" creationId="{73F5C108-1882-C64C-870E-7FD333EEF385}"/>
    </ac:deMkLst>
    <p188:txBody>
      <a:bodyPr/>
      <a:lstStyle/>
      <a:p>
        <a:r>
          <a:rPr lang="en-US"/>
          <a:t>https://14westit.sharepoint.com/:p:/r/sites/14WLegal/_layouts/15/Doc.aspx?sourcedoc=%7B486D6629-C620-4B4F-8236-F15EC9E764D1%7D&amp;file=DPS%20Launch%20Bootcamp%20Slides%20V1db%20S1.LK1_LEGALfinal_RB_SP.LK2.%20SP4%20-%20CLOSE%20EDITS%20(1).pptx&amp;action=edit&amp;mobileredirect=true
Slide 38
</a:t>
        </a:r>
      </a:p>
    </p188:txBody>
  </p188:cm>
</p188:cmLst>
</file>

<file path=ppt/comments/modernComment_14E_2A24A0A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12AF1FC-958E-474D-912B-7B97F720C4C1}" authorId="{5CF4D17D-2A5A-0C7D-3045-55FEF3DF3BE8}" status="resolved" created="2024-10-10T13:58:30.914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707043493" sldId="334"/>
      <ac:spMk id="13" creationId="{A2900A9F-84A5-E019-396D-46EFEF3E9B86}"/>
      <ac:txMk cp="99" len="2">
        <ac:context len="103" hash="1418019962"/>
      </ac:txMk>
    </ac:txMkLst>
    <p188:pos x="4381954" y="2241983"/>
    <p188:replyLst>
      <p188:reply id="{C3BCB073-0203-4959-9EB7-ED4CB829337C}" authorId="{D6DEC80C-D476-DB4E-4FD5-A84186547776}" created="2024-10-10T21:19:40.911">
        <p188:txBody>
          <a:bodyPr/>
          <a:lstStyle/>
          <a:p>
            <a:r>
              <a:rPr lang="en-US"/>
              <a:t>CLAIMS</a:t>
            </a:r>
          </a:p>
        </p188:txBody>
      </p188:reply>
    </p188:replyLst>
    <p188:txBody>
      <a:bodyPr/>
      <a:lstStyle/>
      <a:p>
        <a:r>
          <a:rPr lang="en-US"/>
          <a:t>Downgraded from 81%</a:t>
        </a:r>
      </a:p>
    </p188:txBody>
  </p188:cm>
  <p188:cm id="{5D47362F-964F-4E4D-BA09-465D7DA65856}" authorId="{D6DEC80C-D476-DB4E-4FD5-A84186547776}" status="resolved" created="2024-10-10T21:19:46.10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707043493" sldId="334"/>
      <ac:spMk id="21" creationId="{61DBA577-2727-1D2D-1CE7-A81E5890BB11}"/>
    </ac:deMkLst>
    <p188:txBody>
      <a:bodyPr/>
      <a:lstStyle/>
      <a:p>
        <a:r>
          <a:rPr lang="en-US"/>
          <a:t>https://14westit.sharepoint.com/sites/14WLegal/Shared%20Documents/Legal-%20Shared/Legal%20Archives/Marketing%20Review/Oxford%20Club/2024/DPS%20Camp%206.2024/Joe%20La%20Testimonial.JPG?csf=1&amp;web=1&amp;e=fhuBgb&amp;CID=91574964-e351-47eb-a489-5b4183ee69ec</a:t>
        </a:r>
      </a:p>
    </p188:txBody>
  </p188:cm>
</p188:cmLst>
</file>

<file path=ppt/comments/modernComment_151_E26204C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1C669DF-9116-4B82-9412-483CE62EFA9D}" authorId="{D6DEC80C-D476-DB4E-4FD5-A84186547776}" status="resolved" created="2024-10-10T20:43:20.524">
    <pc:sldMkLst xmlns:pc="http://schemas.microsoft.com/office/powerpoint/2013/main/command">
      <pc:docMk/>
      <pc:sldMk cId="3798074563" sldId="337"/>
    </pc:sldMkLst>
    <p188:txBody>
      <a:bodyPr/>
      <a:lstStyle/>
      <a:p>
        <a:r>
          <a:rPr lang="en-US"/>
          <a:t>Previously approved - https://14west.atlassian.net/wiki/spaces/TL/pages/47650865344/DPL-+Daily+Profits+Live</a:t>
        </a:r>
      </a:p>
    </p188:txBody>
  </p188:cm>
</p188:cmLst>
</file>

<file path=ppt/comments/modernComment_15A_E68F5D9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494BEB54-C2A8-0248-82F7-BAB34897B583}" authorId="{5CF4D17D-2A5A-0C7D-3045-55FEF3DF3BE8}" created="2024-10-10T13:37:56.757">
    <pc:sldMkLst xmlns:pc="http://schemas.microsoft.com/office/powerpoint/2013/main/command">
      <pc:docMk/>
      <pc:sldMk cId="3868155285" sldId="346"/>
    </pc:sldMkLst>
    <p188:txBody>
      <a:bodyPr/>
      <a:lstStyle/>
      <a:p>
        <a:r>
          <a:rPr lang="en-US"/>
          <a:t>Potentially cutting</a:t>
        </a:r>
      </a:p>
    </p188:txBody>
  </p188:cm>
</p188:cmLst>
</file>

<file path=ppt/comments/modernComment_162_2ED42A6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AD1973-E138-4143-91B7-817776E79983}" authorId="{5CF4D17D-2A5A-0C7D-3045-55FEF3DF3BE8}" status="resolved" created="2024-10-10T13:37:03.753">
    <pc:sldMkLst xmlns:pc="http://schemas.microsoft.com/office/powerpoint/2013/main/command">
      <pc:docMk/>
      <pc:sldMk cId="785656431" sldId="354"/>
    </pc:sldMkLst>
    <p188:replyLst>
      <p188:reply id="{3ABC4DDC-D284-447A-B279-533D13773E69}" authorId="{D6DEC80C-D476-DB4E-4FD5-A84186547776}" created="2024-10-10T21:22:12.074">
        <p188:txBody>
          <a:bodyPr/>
          <a:lstStyle/>
          <a:p>
            <a:r>
              <a:rPr lang="en-US"/>
              <a:t>OK</a:t>
            </a:r>
          </a:p>
        </p188:txBody>
      </p188:reply>
    </p188:replyLst>
    <p188:txBody>
      <a:bodyPr/>
      <a:lstStyle/>
      <a:p>
        <a:r>
          <a:rPr lang="en-US"/>
          <a:t>Added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7F385E-2650-804C-929E-0C4D242A134F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2239A-F0C4-8B41-B037-A775D0AC8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83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2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63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437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86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51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2239A-F0C4-8B41-B037-A775D0AC850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976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A9E89-6F06-DA12-F0D4-790445C32B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525D22-4639-1ED6-302A-2712384B0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CB721-8687-9CA3-3295-6A3F9BB04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38716F-50B1-6BC1-7ECB-027CED2C8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70276-3DE5-3D5D-A849-9DEE43AF3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03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D899C-861D-31F1-C9EB-F33FDBD0C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EF284D-A8C0-E6BC-57A8-F8852A68F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DD13E-5B18-46AC-97FE-EFA7E1EAD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003A5-D8CE-E256-0DD5-AAC40ED9F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FA5A2-6F20-C258-30EC-B42F44564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755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E1B0B3-5191-12C8-7842-AFB48FE829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0B0575-D3DD-C79F-9E55-5666E86423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D72825-07C3-C36D-A455-28FCFBF75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3D755-54A3-76C9-FD2C-34D74C97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597FA0-7C75-717E-F025-3069A467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525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8C3D0-AA61-7465-66DB-CC6DB0AD9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F1C2A-6FF5-0A5A-70C3-EDCFBB421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4073E-07F4-3B59-341A-3631E0777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62820-1FA4-BEFA-96D8-BACA6CC99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A815C-FB56-F5BD-50C4-468CCA7E3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3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5FF78-07F3-45AE-E946-72FBD815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A2F72-3F07-B52D-D466-E00CCB4F50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E57BC-485F-2CA4-236D-D71DF8D5A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82ED60-18EB-A8ED-03E1-D3613A842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1BC49-18DC-DC3C-F12A-94AC056AB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15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8D602F-EF79-D7BC-5999-981F9B45F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2C5E21-33EB-934B-71BF-573B644EFF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899E5-D74B-D3D9-3D3D-41675581DF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6119C8-0E9A-454D-530E-26EF6E0A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C99BB-BDA5-A69B-FF22-CA59A060E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1FAB1F-9764-50E4-EB99-B85E93197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075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82DBD-AC5E-9028-25C5-E88D783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2AD04F-2F7D-8000-1315-B24B78867B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FE8F1-28C1-4E69-6A4F-DEF4CFD86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574BA0-DDF5-C507-5B0D-6FB0C5DE4B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8F9F9F-905C-54AA-D3A5-4C34D6901D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6B8915-8216-6568-A9FC-F3BC989C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3CC8FC-CF05-52A7-0420-351AAB5DD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83C242-47AE-FC6D-2169-C23DA818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1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50768-DF95-F9C1-BB8A-CFE10A73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36DE4F-DBF0-E0F3-F50C-35B3B554C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1CC8EB-DCA7-0956-B5EE-2DD857301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743D52-0F9D-D2A9-7A5A-7C9F51BDA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988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0DE25A-7F50-F52F-E17A-87E89AAE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DA10CC-3086-4D7D-1BEB-701CCEACC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DFA7BB-F90D-6059-F79A-D85ECA9E6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31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5AB8A-B40F-080A-5EDA-5E764E913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AEA10-3188-E644-DFD9-1EEA0420C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CE4DD-7990-23EB-F27E-0A4058C463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CEF3FB-A8B7-09DF-6E1C-AF7D2848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66940-C38C-2FE7-EE7D-A712608A6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F8B4FB-68DC-4FA9-FE23-E306CDA51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41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990B7-6A1B-CFB4-4698-FA22D35E2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FC2888-A112-13C3-22C6-967435290A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922D2-8D60-416B-8548-18CC3AFD6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6E3560-936C-FA80-BC1C-0DB3C0846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562D8-FBBA-E073-E7E0-A6FE9B38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17BE8D-D031-47AC-5F71-BB7C07F3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08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7D8FC0E-7BAC-BFB4-0B10-E9CD64B38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D57A23-A3C4-6223-5944-C4F56A215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99752-9B7F-4012-160A-18FF2E978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5E583-582B-6A44-8040-D00CA44C77CA}" type="datetimeFigureOut">
              <a:rPr lang="en-US" smtClean="0"/>
              <a:t>10/14/2024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B68DB-019B-35EA-CC1B-00637A2A70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7275A9-1D35-BEDE-25C6-BE439A9689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86FE6-13A3-E34B-8B57-78E220885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69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microsoft.com/office/2018/10/relationships/comments" Target="../comments/modernComment_100_3EC711DB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B_8076EB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5_3EBD171C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51_E26204C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1_9C2420FE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1F_3AA0CE7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62_2ED42A6F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2D_C8F0138B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5A_E68F5D9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sv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2_9078D15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3_4C5C059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4_30C0A5C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4E_2A24A0A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4C_C8A6FEAF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3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0A_2C36095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microsoft.com/office/2018/10/relationships/comments" Target="../comments/modernComment_10B_59D2A1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264A53-FC6C-7B4B-D848-D8217E4C3D3F}"/>
              </a:ext>
            </a:extLst>
          </p:cNvPr>
          <p:cNvSpPr txBox="1"/>
          <p:nvPr/>
        </p:nvSpPr>
        <p:spPr>
          <a:xfrm>
            <a:off x="1455344" y="3919330"/>
            <a:ext cx="100000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solidFill>
                  <a:schemeClr val="bg1"/>
                </a:solidFill>
                <a:latin typeface="Montserrat" pitchFamily="2" charset="77"/>
              </a:rPr>
              <a:t>LIVE TRADING TODAY:  Find MASSIVE trade setups by using Nate’s AI-powered trading research tool, ”S.A.M.”</a:t>
            </a:r>
          </a:p>
        </p:txBody>
      </p:sp>
    </p:spTree>
    <p:extLst>
      <p:ext uri="{BB962C8B-B14F-4D97-AF65-F5344CB8AC3E}">
        <p14:creationId xmlns:p14="http://schemas.microsoft.com/office/powerpoint/2010/main" val="1053233627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020B23-1501-2FF7-5C0D-3CDC719BD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3535" y="1328389"/>
            <a:ext cx="8164930" cy="46336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864F823-D89E-EC74-B013-97D6280ED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Turned $37k into $2.7M With The Squeeze!</a:t>
            </a:r>
            <a:endParaRPr lang="en-US" sz="4000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9116AB8-55C9-10AD-6127-BC7EFB1E1AC4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CDD2BD0-FA33-E1A4-44DF-C3788F514037}"/>
              </a:ext>
            </a:extLst>
          </p:cNvPr>
          <p:cNvSpPr/>
          <p:nvPr/>
        </p:nvSpPr>
        <p:spPr>
          <a:xfrm>
            <a:off x="158973" y="1799542"/>
            <a:ext cx="2529137" cy="989085"/>
          </a:xfrm>
          <a:prstGeom prst="roundRect">
            <a:avLst/>
          </a:prstGeom>
          <a:solidFill>
            <a:srgbClr val="161B6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Montserrat ExtraBold" pitchFamily="2" charset="77"/>
              </a:rPr>
              <a:t>4 years of verified </a:t>
            </a:r>
            <a:br>
              <a:rPr lang="en-US" b="1">
                <a:latin typeface="Montserrat ExtraBold" pitchFamily="2" charset="77"/>
              </a:rPr>
            </a:br>
            <a:r>
              <a:rPr lang="en-US" b="1">
                <a:latin typeface="Montserrat ExtraBold" pitchFamily="2" charset="77"/>
              </a:rPr>
              <a:t>tax returns!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633AD21-99BB-DF71-01D6-3D7089A7CE7C}"/>
              </a:ext>
            </a:extLst>
          </p:cNvPr>
          <p:cNvCxnSpPr/>
          <p:nvPr/>
        </p:nvCxnSpPr>
        <p:spPr>
          <a:xfrm>
            <a:off x="1773716" y="2788627"/>
            <a:ext cx="649995" cy="813889"/>
          </a:xfrm>
          <a:prstGeom prst="straightConnector1">
            <a:avLst/>
          </a:prstGeom>
          <a:ln w="101600" cap="rnd">
            <a:solidFill>
              <a:srgbClr val="00A160"/>
            </a:solidFill>
            <a:round/>
            <a:headEnd type="none" w="sm" len="sm"/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864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Let’s See The Squeeze </a:t>
            </a:r>
            <a:br>
              <a:rPr lang="en-US" sz="60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In Action…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009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We’ve Been Scoring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Profits 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Off The Squeeze Over The Past Year…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4913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848043"/>
            <a:ext cx="1118286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We’ve Used The Squeeze To Find Massive Gains Over The Past Year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2426637"/>
            <a:ext cx="11182861" cy="3927027"/>
          </a:xfrm>
        </p:spPr>
        <p:txBody>
          <a:bodyPr numCol="2"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295%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the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QQQ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150%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SMCI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261%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META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178%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NVDA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418%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AVGO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sz="3000"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122%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TSLA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CVNA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overnight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494%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RILY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102%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LYFT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within hours</a:t>
            </a:r>
            <a:endParaRPr lang="en-US" sz="3000">
              <a:effectLst/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sz="3000" b="1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217% 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on </a:t>
            </a:r>
            <a:r>
              <a:rPr lang="en-US" sz="3000" b="1">
                <a:latin typeface="Montserrat ExtraBold" pitchFamily="2" charset="77"/>
                <a:cs typeface="Rubik" pitchFamily="2" charset="-79"/>
              </a:rPr>
              <a:t>NFLX</a:t>
            </a:r>
            <a:r>
              <a:rPr lang="en-US" sz="3000">
                <a:latin typeface="Montserrat Medium" pitchFamily="2" charset="77"/>
                <a:cs typeface="Rubik" pitchFamily="2" charset="-79"/>
              </a:rPr>
              <a:t> in 1 day</a:t>
            </a:r>
            <a:endParaRPr lang="en-US" sz="3000" b="0" i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94382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C8C4FB26-5928-BDBB-6476-8E06A51449F9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3A0C6-75F5-D341-521B-DA9BF311F226}"/>
              </a:ext>
            </a:extLst>
          </p:cNvPr>
          <p:cNvSpPr txBox="1"/>
          <p:nvPr/>
        </p:nvSpPr>
        <p:spPr>
          <a:xfrm>
            <a:off x="320511" y="56559"/>
            <a:ext cx="11462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latin typeface="Montserrat" pitchFamily="2" charset="77"/>
              </a:rPr>
              <a:t>COMING UP! Stay Tuned For </a:t>
            </a:r>
            <a:r>
              <a:rPr lang="en-US" sz="2000" b="1" i="1">
                <a:latin typeface="Montserrat" pitchFamily="2" charset="77"/>
              </a:rPr>
              <a:t>MORE</a:t>
            </a:r>
            <a:r>
              <a:rPr lang="en-US" sz="2000" b="1">
                <a:latin typeface="Montserrat" pitchFamily="2" charset="77"/>
              </a:rPr>
              <a:t> Live Trading &amp; Q&amp;A Shortly!</a:t>
            </a:r>
          </a:p>
        </p:txBody>
      </p:sp>
    </p:spTree>
    <p:extLst>
      <p:ext uri="{BB962C8B-B14F-4D97-AF65-F5344CB8AC3E}">
        <p14:creationId xmlns:p14="http://schemas.microsoft.com/office/powerpoint/2010/main" val="1347048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6595F5A0-C1E0-E8B0-4259-224CE43876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26292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Our RILY Trade From April’s Open House…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B66DE04-E2BE-C625-8E82-CDB2349070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0" y="1378365"/>
            <a:ext cx="8467139" cy="41012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16708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16676B6-0970-9DD6-69CB-A31B235D7C74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21FDBA82-6B15-9AA5-FD73-6FB37747AF0E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RILY: </a:t>
            </a:r>
            <a:r>
              <a:rPr lang="en-US" sz="45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 Winner </a:t>
            </a:r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2 Days!</a:t>
            </a:r>
            <a:b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(#1 Trade from April’s Daily Profits Live Open House)</a:t>
            </a:r>
            <a:endParaRPr lang="en-US" sz="2700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9008EC-4489-D0B5-33F9-22C30E8FEA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705" y="1725837"/>
            <a:ext cx="8458039" cy="4101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257961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217758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My Members Profited Off This Squeeze on RILY!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4A1067EF-394B-FB92-9913-71C3E73F0A71}"/>
              </a:ext>
            </a:extLst>
          </p:cNvPr>
          <p:cNvGrpSpPr/>
          <p:nvPr/>
        </p:nvGrpSpPr>
        <p:grpSpPr>
          <a:xfrm>
            <a:off x="506629" y="1803355"/>
            <a:ext cx="4280897" cy="903611"/>
            <a:chOff x="861849" y="1870841"/>
            <a:chExt cx="4280897" cy="1126234"/>
          </a:xfrm>
        </p:grpSpPr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3BED563A-3A41-BC5D-9ADE-F8748CD10D74}"/>
                </a:ext>
              </a:extLst>
            </p:cNvPr>
            <p:cNvSpPr/>
            <p:nvPr/>
          </p:nvSpPr>
          <p:spPr>
            <a:xfrm>
              <a:off x="861849" y="1870841"/>
              <a:ext cx="4280897" cy="1126234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D103E73-3988-2467-FD6D-27AC7CB9292B}"/>
                </a:ext>
              </a:extLst>
            </p:cNvPr>
            <p:cNvSpPr txBox="1"/>
            <p:nvPr/>
          </p:nvSpPr>
          <p:spPr>
            <a:xfrm>
              <a:off x="1019503" y="2021771"/>
              <a:ext cx="3570208" cy="3452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 ExtraBold" pitchFamily="2" charset="77"/>
                </a:rPr>
                <a:t>Grumpy Grandpa</a:t>
              </a:r>
              <a:r>
                <a:rPr lang="en-US" sz="1200" b="1">
                  <a:solidFill>
                    <a:srgbClr val="16B7A7"/>
                  </a:solidFill>
                  <a:latin typeface="Montserrat ExtraBold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9:37:29 AM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0CBD40E-0860-9A81-0E7B-86DB60B2E322}"/>
                </a:ext>
              </a:extLst>
            </p:cNvPr>
            <p:cNvSpPr txBox="1"/>
            <p:nvPr/>
          </p:nvSpPr>
          <p:spPr>
            <a:xfrm>
              <a:off x="1019503" y="2385113"/>
              <a:ext cx="4030181" cy="460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1,180% on 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. Great play Nate.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DCFDE9-1DB1-BA3C-7784-825EEA24A2E7}"/>
              </a:ext>
            </a:extLst>
          </p:cNvPr>
          <p:cNvGrpSpPr/>
          <p:nvPr/>
        </p:nvGrpSpPr>
        <p:grpSpPr>
          <a:xfrm>
            <a:off x="506627" y="2759381"/>
            <a:ext cx="4280892" cy="1146273"/>
            <a:chOff x="861848" y="1870840"/>
            <a:chExt cx="4902253" cy="1518598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021EEDB9-545B-CBCB-E269-4320FCC3F0E9}"/>
                </a:ext>
              </a:extLst>
            </p:cNvPr>
            <p:cNvSpPr/>
            <p:nvPr/>
          </p:nvSpPr>
          <p:spPr>
            <a:xfrm>
              <a:off x="861848" y="1870840"/>
              <a:ext cx="4902253" cy="151859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DD8D370-AE85-D282-0AF8-95AB46B6CD13}"/>
                </a:ext>
              </a:extLst>
            </p:cNvPr>
            <p:cNvSpPr txBox="1"/>
            <p:nvPr/>
          </p:nvSpPr>
          <p:spPr>
            <a:xfrm>
              <a:off x="1019503" y="2021770"/>
              <a:ext cx="3464285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ERICGLAD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3256AA9-1A70-075E-E893-B8220D2B2A10}"/>
                </a:ext>
              </a:extLst>
            </p:cNvPr>
            <p:cNvSpPr txBox="1"/>
            <p:nvPr/>
          </p:nvSpPr>
          <p:spPr>
            <a:xfrm>
              <a:off x="1019504" y="2385113"/>
              <a:ext cx="4638036" cy="856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1,385% on 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Best trade of my life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4A511B7-61E6-A1C9-21F1-A12E33F110B6}"/>
              </a:ext>
            </a:extLst>
          </p:cNvPr>
          <p:cNvGrpSpPr/>
          <p:nvPr/>
        </p:nvGrpSpPr>
        <p:grpSpPr>
          <a:xfrm>
            <a:off x="8919578" y="1829565"/>
            <a:ext cx="3111563" cy="872944"/>
            <a:chOff x="861847" y="1870842"/>
            <a:chExt cx="3563200" cy="1156488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06727AFB-9E7D-AD7F-F18A-38D8B97C0514}"/>
                </a:ext>
              </a:extLst>
            </p:cNvPr>
            <p:cNvSpPr/>
            <p:nvPr/>
          </p:nvSpPr>
          <p:spPr>
            <a:xfrm>
              <a:off x="861847" y="1870842"/>
              <a:ext cx="3563200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6861164-92CA-CC1C-5935-527685B2F5EB}"/>
                </a:ext>
              </a:extLst>
            </p:cNvPr>
            <p:cNvSpPr txBox="1"/>
            <p:nvPr/>
          </p:nvSpPr>
          <p:spPr>
            <a:xfrm>
              <a:off x="1019503" y="2021770"/>
              <a:ext cx="2948463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WEB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9:43:36 AM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9D7848F-ED6E-F2D7-4657-3CD7297CEB25}"/>
                </a:ext>
              </a:extLst>
            </p:cNvPr>
            <p:cNvSpPr txBox="1"/>
            <p:nvPr/>
          </p:nvSpPr>
          <p:spPr>
            <a:xfrm>
              <a:off x="1019504" y="2385113"/>
              <a:ext cx="3282133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1,550%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on RILY</a:t>
              </a:r>
              <a:endParaRPr lang="en-US" b="1">
                <a:solidFill>
                  <a:schemeClr val="bg1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EB022EF-A654-B714-5C64-72A203CB09DB}"/>
              </a:ext>
            </a:extLst>
          </p:cNvPr>
          <p:cNvGrpSpPr/>
          <p:nvPr/>
        </p:nvGrpSpPr>
        <p:grpSpPr>
          <a:xfrm>
            <a:off x="506627" y="3958069"/>
            <a:ext cx="4380064" cy="1286387"/>
            <a:chOff x="861848" y="1870840"/>
            <a:chExt cx="5015820" cy="1325538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C52ACF11-BC72-580D-6D7A-DBCF26C67013}"/>
                </a:ext>
              </a:extLst>
            </p:cNvPr>
            <p:cNvSpPr/>
            <p:nvPr/>
          </p:nvSpPr>
          <p:spPr>
            <a:xfrm>
              <a:off x="861848" y="1870840"/>
              <a:ext cx="4902253" cy="132553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6D79DF-4C4E-FE56-0185-B3F54FCC3018}"/>
                </a:ext>
              </a:extLst>
            </p:cNvPr>
            <p:cNvSpPr txBox="1"/>
            <p:nvPr/>
          </p:nvSpPr>
          <p:spPr>
            <a:xfrm>
              <a:off x="1019503" y="2021770"/>
              <a:ext cx="3383516" cy="2854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QuintonE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898B249-3C30-D684-6FE7-05E07B3A0CA3}"/>
                </a:ext>
              </a:extLst>
            </p:cNvPr>
            <p:cNvSpPr txBox="1"/>
            <p:nvPr/>
          </p:nvSpPr>
          <p:spPr>
            <a:xfrm>
              <a:off x="1019504" y="2385112"/>
              <a:ext cx="4858164" cy="6660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Nate Big thanks; RILY Lotto in: $.50 out avg $10.49,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1,987% gain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900C267-4B18-C180-B83F-394EEE1AFDCE}"/>
              </a:ext>
            </a:extLst>
          </p:cNvPr>
          <p:cNvGrpSpPr/>
          <p:nvPr/>
        </p:nvGrpSpPr>
        <p:grpSpPr>
          <a:xfrm>
            <a:off x="4850115" y="1829565"/>
            <a:ext cx="4016020" cy="872944"/>
            <a:chOff x="818755" y="1949824"/>
            <a:chExt cx="4598936" cy="1156488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18181B9-4D24-DEE9-84C3-FD151F4E4A0F}"/>
                </a:ext>
              </a:extLst>
            </p:cNvPr>
            <p:cNvSpPr/>
            <p:nvPr/>
          </p:nvSpPr>
          <p:spPr>
            <a:xfrm>
              <a:off x="818755" y="1949824"/>
              <a:ext cx="4598936" cy="1156488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DBDAED7-AD57-17BE-1DF1-622B228E8C65}"/>
                </a:ext>
              </a:extLst>
            </p:cNvPr>
            <p:cNvSpPr txBox="1"/>
            <p:nvPr/>
          </p:nvSpPr>
          <p:spPr>
            <a:xfrm>
              <a:off x="1019503" y="2021771"/>
              <a:ext cx="303657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RichN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9:32:34 AM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D74F159-2B16-DB38-9C2D-E482C9402C3B}"/>
                </a:ext>
              </a:extLst>
            </p:cNvPr>
            <p:cNvSpPr txBox="1"/>
            <p:nvPr/>
          </p:nvSpPr>
          <p:spPr>
            <a:xfrm>
              <a:off x="1019504" y="2385112"/>
              <a:ext cx="2955501" cy="4892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Over 1,000%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for me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63217EE-5D60-FFE8-9AE9-180F75E139C0}"/>
              </a:ext>
            </a:extLst>
          </p:cNvPr>
          <p:cNvGrpSpPr/>
          <p:nvPr/>
        </p:nvGrpSpPr>
        <p:grpSpPr>
          <a:xfrm>
            <a:off x="8919570" y="2759381"/>
            <a:ext cx="3111562" cy="1146274"/>
            <a:chOff x="861848" y="1870840"/>
            <a:chExt cx="3563198" cy="1518601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70CDC983-EA8D-C031-A794-3EC2CE582F00}"/>
                </a:ext>
              </a:extLst>
            </p:cNvPr>
            <p:cNvSpPr/>
            <p:nvPr/>
          </p:nvSpPr>
          <p:spPr>
            <a:xfrm>
              <a:off x="861848" y="1870840"/>
              <a:ext cx="3563198" cy="151860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2B5D94A-1179-C277-86EF-060FC5A96D0A}"/>
                </a:ext>
              </a:extLst>
            </p:cNvPr>
            <p:cNvSpPr txBox="1"/>
            <p:nvPr/>
          </p:nvSpPr>
          <p:spPr>
            <a:xfrm>
              <a:off x="1019503" y="2021770"/>
              <a:ext cx="3220141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rodm72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9:46:02 AM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01B7F0A-C054-1CC7-B2F0-21BB178CA9C9}"/>
                </a:ext>
              </a:extLst>
            </p:cNvPr>
            <p:cNvSpPr txBox="1"/>
            <p:nvPr/>
          </p:nvSpPr>
          <p:spPr>
            <a:xfrm>
              <a:off x="1019504" y="2385113"/>
              <a:ext cx="3155084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RILY out @ 800% 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thanks Nate</a:t>
              </a:r>
              <a:endParaRPr lang="en-US" b="1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611E2BB-E37A-F9F5-C0DB-A12029D64C42}"/>
              </a:ext>
            </a:extLst>
          </p:cNvPr>
          <p:cNvGrpSpPr/>
          <p:nvPr/>
        </p:nvGrpSpPr>
        <p:grpSpPr>
          <a:xfrm>
            <a:off x="4850079" y="3971610"/>
            <a:ext cx="4029061" cy="845809"/>
            <a:chOff x="861846" y="1870841"/>
            <a:chExt cx="4613870" cy="1120540"/>
          </a:xfrm>
        </p:grpSpPr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F21BE61-396B-404F-6D76-74BCB56885BE}"/>
                </a:ext>
              </a:extLst>
            </p:cNvPr>
            <p:cNvSpPr/>
            <p:nvPr/>
          </p:nvSpPr>
          <p:spPr>
            <a:xfrm>
              <a:off x="861846" y="1870841"/>
              <a:ext cx="4613870" cy="1120540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1E57705-9338-9780-AECC-9D9632472976}"/>
                </a:ext>
              </a:extLst>
            </p:cNvPr>
            <p:cNvSpPr txBox="1"/>
            <p:nvPr/>
          </p:nvSpPr>
          <p:spPr>
            <a:xfrm>
              <a:off x="1019503" y="2021770"/>
              <a:ext cx="340554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" pitchFamily="2" charset="77"/>
                </a:rPr>
                <a:t>Cypher00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9:37:00 AM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DFA204C-DAE1-04ED-356C-FE800155B6BC}"/>
                </a:ext>
              </a:extLst>
            </p:cNvPr>
            <p:cNvSpPr txBox="1"/>
            <p:nvPr/>
          </p:nvSpPr>
          <p:spPr>
            <a:xfrm>
              <a:off x="1019504" y="2385113"/>
              <a:ext cx="2998633" cy="4892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RILY!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1,506%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A91C82-FC1B-4682-2A14-E4465C58ED2F}"/>
              </a:ext>
            </a:extLst>
          </p:cNvPr>
          <p:cNvGrpSpPr/>
          <p:nvPr/>
        </p:nvGrpSpPr>
        <p:grpSpPr>
          <a:xfrm>
            <a:off x="4845534" y="2768876"/>
            <a:ext cx="4016021" cy="1136779"/>
            <a:chOff x="861847" y="1870840"/>
            <a:chExt cx="4598937" cy="1506021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FD3B60BF-5CB2-839D-0142-7453BBC04263}"/>
                </a:ext>
              </a:extLst>
            </p:cNvPr>
            <p:cNvSpPr/>
            <p:nvPr/>
          </p:nvSpPr>
          <p:spPr>
            <a:xfrm>
              <a:off x="861847" y="1870840"/>
              <a:ext cx="4598937" cy="1506021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DDF443-C797-7AF8-1D57-24DA37DF5399}"/>
                </a:ext>
              </a:extLst>
            </p:cNvPr>
            <p:cNvSpPr txBox="1"/>
            <p:nvPr/>
          </p:nvSpPr>
          <p:spPr>
            <a:xfrm>
              <a:off x="1019503" y="2021769"/>
              <a:ext cx="3337624" cy="3669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err="1">
                  <a:solidFill>
                    <a:srgbClr val="FFC000"/>
                  </a:solidFill>
                  <a:latin typeface="Montserrat" pitchFamily="2" charset="77"/>
                </a:rPr>
                <a:t>BoilerUp</a:t>
              </a:r>
              <a:r>
                <a:rPr lang="en-US" sz="1200" b="1">
                  <a:solidFill>
                    <a:srgbClr val="16B7A7"/>
                  </a:solidFill>
                  <a:latin typeface="Montserrat" pitchFamily="2" charset="77"/>
                </a:rPr>
                <a:t>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4/24/2024 AT 10:06:21 AM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A5CDF5D-FABE-AFA2-25DA-B68717A531B0}"/>
                </a:ext>
              </a:extLst>
            </p:cNvPr>
            <p:cNvSpPr txBox="1"/>
            <p:nvPr/>
          </p:nvSpPr>
          <p:spPr>
            <a:xfrm>
              <a:off x="1019504" y="2385113"/>
              <a:ext cx="4441280" cy="856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err="1">
                  <a:solidFill>
                    <a:schemeClr val="bg1"/>
                  </a:solidFill>
                  <a:latin typeface="Montserrat" pitchFamily="2" charset="77"/>
                </a:rPr>
                <a:t>Rily</a:t>
              </a:r>
              <a:r>
                <a:rPr lang="en-US" b="1">
                  <a:solidFill>
                    <a:schemeClr val="bg1"/>
                  </a:solidFill>
                  <a:latin typeface="Montserrat" pitchFamily="2" charset="77"/>
                </a:rPr>
                <a:t> 20. In @ .78. Out @ $10.20. </a:t>
              </a:r>
              <a:r>
                <a:rPr lang="en-US" b="1">
                  <a:solidFill>
                    <a:srgbClr val="16B7A7"/>
                  </a:solidFill>
                  <a:latin typeface="Montserrat ExtraBold" pitchFamily="2" charset="77"/>
                </a:rPr>
                <a:t>$18,840 profit.  1,206% 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9807456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199711"/>
            <a:ext cx="11415860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 Built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To Search For Squeeze Setups </a:t>
            </a:r>
            <a:r>
              <a:rPr lang="en-US" sz="6000" b="1" i="1">
                <a:latin typeface="Montserrat ExtraBold" pitchFamily="2" charset="77"/>
                <a:cs typeface="Rubik" pitchFamily="2" charset="-79"/>
              </a:rPr>
              <a:t>Automatically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By Using The Power of AI!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8248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176" y="1600200"/>
            <a:ext cx="11424817" cy="413333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Has the processing power to scan </a:t>
            </a:r>
            <a:r>
              <a:rPr lang="en-US" b="1" dirty="0">
                <a:solidFill>
                  <a:srgbClr val="16B7A7"/>
                </a:solidFill>
                <a:latin typeface="Montserrat Black"/>
                <a:cs typeface="Rubik"/>
              </a:rPr>
              <a:t>5 million market updates per second</a:t>
            </a:r>
            <a:r>
              <a:rPr lang="en-US" dirty="0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Scan the S&amp;P 500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&amp; NASDAQ 100 to find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the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squeeze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setups (Across 10 different time frames)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Identify “A+ Setups” using our proprietary algorithm</a:t>
            </a: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40107BC-FBCC-6CB9-CF9A-920484FE907F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S.A.M. Can Do Thanks to AI: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685F60-DEC6-84F1-24E9-DE757AE10FDD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4531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1" cy="1251247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BIG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Gains From Our One-Day Trading </a:t>
            </a:r>
            <a:r>
              <a:rPr lang="en-US" sz="4400" b="1" dirty="0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Blitzs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and Open House Weeks This Year: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979" y="1964724"/>
            <a:ext cx="10661821" cy="37688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2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287%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2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124%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b="0" i="0" dirty="0">
              <a:solidFill>
                <a:srgbClr val="000000"/>
              </a:solidFill>
              <a:effectLst/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9FC1F-1AF3-35B8-ED83-945335ABE987}"/>
              </a:ext>
            </a:extLst>
          </p:cNvPr>
          <p:cNvSpPr txBox="1">
            <a:spLocks/>
          </p:cNvSpPr>
          <p:nvPr/>
        </p:nvSpPr>
        <p:spPr>
          <a:xfrm>
            <a:off x="6022889" y="1964724"/>
            <a:ext cx="10661821" cy="37688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144%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224%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5 days…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106%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overnight...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103%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overnight…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Rubik" pitchFamily="2" charset="-79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 dirty="0">
              <a:latin typeface="Rubik" pitchFamily="2" charset="-79"/>
              <a:cs typeface="Rubik" pitchFamily="2" charset="-79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61343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8301192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All you need to look for are the green up arrows or an A+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8635660-3966-9FD2-8F6B-D594378312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1015" y="619158"/>
            <a:ext cx="723900" cy="73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814EC0-4B8A-BE5F-79E2-0746F40687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1147" y="619158"/>
            <a:ext cx="723900" cy="7366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626278-240E-0FC1-3C68-CCC47CE9EF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9734" y="1834474"/>
            <a:ext cx="8712531" cy="3868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6186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Each Number Represents How Many “Ticks” a Stock Has Been In a Squeeze!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6DB5F81-2096-DB6F-6768-7E3D73D649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3619905"/>
              </p:ext>
            </p:extLst>
          </p:nvPr>
        </p:nvGraphicFramePr>
        <p:xfrm>
          <a:off x="798357" y="2458039"/>
          <a:ext cx="10908036" cy="194192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36012">
                  <a:extLst>
                    <a:ext uri="{9D8B030D-6E8A-4147-A177-3AD203B41FA5}">
                      <a16:colId xmlns:a16="http://schemas.microsoft.com/office/drawing/2014/main" val="1536377341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2039989326"/>
                    </a:ext>
                  </a:extLst>
                </a:gridCol>
                <a:gridCol w="3636012">
                  <a:extLst>
                    <a:ext uri="{9D8B030D-6E8A-4147-A177-3AD203B41FA5}">
                      <a16:colId xmlns:a16="http://schemas.microsoft.com/office/drawing/2014/main" val="1039116907"/>
                    </a:ext>
                  </a:extLst>
                </a:gridCol>
              </a:tblGrid>
              <a:tr h="964265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835847"/>
                  </a:ext>
                </a:extLst>
              </a:tr>
              <a:tr h="977657"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>
                        <a:solidFill>
                          <a:schemeClr val="bg1"/>
                        </a:solidFill>
                      </a:endParaRPr>
                    </a:p>
                  </a:txBody>
                  <a:tcPr marL="122715" marR="122715" marT="61358" marB="61358"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6406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F6C4DE8-CA52-BF79-D475-091244906148}"/>
              </a:ext>
            </a:extLst>
          </p:cNvPr>
          <p:cNvSpPr txBox="1"/>
          <p:nvPr/>
        </p:nvSpPr>
        <p:spPr>
          <a:xfrm>
            <a:off x="777334" y="2677213"/>
            <a:ext cx="3615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DAILY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67F80-A064-3376-1671-346E551C78B2}"/>
              </a:ext>
            </a:extLst>
          </p:cNvPr>
          <p:cNvSpPr txBox="1"/>
          <p:nvPr/>
        </p:nvSpPr>
        <p:spPr>
          <a:xfrm>
            <a:off x="4434936" y="2677214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195M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011B42-EDA2-3056-32E6-4A2A99A8D875}"/>
              </a:ext>
            </a:extLst>
          </p:cNvPr>
          <p:cNvSpPr txBox="1"/>
          <p:nvPr/>
        </p:nvSpPr>
        <p:spPr>
          <a:xfrm>
            <a:off x="8111859" y="2677213"/>
            <a:ext cx="3615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130M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BB640C9-478F-F56A-5923-C1D86A4937C9}"/>
              </a:ext>
            </a:extLst>
          </p:cNvPr>
          <p:cNvSpPr txBox="1"/>
          <p:nvPr/>
        </p:nvSpPr>
        <p:spPr>
          <a:xfrm>
            <a:off x="653362" y="3657601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5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8AD11F8-8045-EE95-C8E6-A49BCB2E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419" y="3678779"/>
            <a:ext cx="440507" cy="44823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E0D4EE8F-BED4-089C-52A6-B6DA881BEE5A}"/>
              </a:ext>
            </a:extLst>
          </p:cNvPr>
          <p:cNvSpPr/>
          <p:nvPr/>
        </p:nvSpPr>
        <p:spPr>
          <a:xfrm>
            <a:off x="2058231" y="3600815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F77756-0889-AF7E-6589-EEFE3904FACE}"/>
              </a:ext>
            </a:extLst>
          </p:cNvPr>
          <p:cNvSpPr txBox="1"/>
          <p:nvPr/>
        </p:nvSpPr>
        <p:spPr>
          <a:xfrm>
            <a:off x="4310962" y="3646968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3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5A33BD-5BD7-45A6-FD1D-3D084360F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7019" y="3668146"/>
            <a:ext cx="440507" cy="448235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DE0D2FEE-AAB0-831E-B03A-69C05592FD13}"/>
              </a:ext>
            </a:extLst>
          </p:cNvPr>
          <p:cNvSpPr/>
          <p:nvPr/>
        </p:nvSpPr>
        <p:spPr>
          <a:xfrm>
            <a:off x="5715831" y="3590182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BE90A7-BCB3-9922-D4ED-39B17B0570DC}"/>
              </a:ext>
            </a:extLst>
          </p:cNvPr>
          <p:cNvSpPr txBox="1"/>
          <p:nvPr/>
        </p:nvSpPr>
        <p:spPr>
          <a:xfrm>
            <a:off x="8032359" y="3636335"/>
            <a:ext cx="3312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Montserrat ExtraBold" pitchFamily="2" charset="77"/>
              </a:rPr>
              <a:t>2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0B06801-2918-12FE-37C3-A11B2E618F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416" y="3657513"/>
            <a:ext cx="440507" cy="448235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CCB80039-D6CC-0007-660D-772D702DC47F}"/>
              </a:ext>
            </a:extLst>
          </p:cNvPr>
          <p:cNvSpPr/>
          <p:nvPr/>
        </p:nvSpPr>
        <p:spPr>
          <a:xfrm>
            <a:off x="9437228" y="3579549"/>
            <a:ext cx="511600" cy="604161"/>
          </a:xfrm>
          <a:prstGeom prst="ellipse">
            <a:avLst/>
          </a:pr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4751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JNPR Example (December 29)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CE6AD74-CE69-4B23-99E9-711CBE8FAE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437" y="1408133"/>
            <a:ext cx="10007125" cy="2444778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40912"/>
            <a:ext cx="4724929" cy="1584251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274828"/>
            <a:ext cx="574158" cy="988828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669755" y="4042351"/>
            <a:ext cx="4224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“1” On Daily Time Frame Means the Stock Has Been in the Squeeze for 1 Day!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6510668" y="4289735"/>
            <a:ext cx="406872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827116" y="4411683"/>
            <a:ext cx="3435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Up Arrow = 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9836171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It JNPR’s Chart Looked Like: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31E1F70-BD8C-C8B9-F90A-73129D59C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06651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JNPR Example: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25%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 (1 Week)…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ECE81B8-9D5A-588A-9C0F-79A9B4870D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377" y="1379308"/>
            <a:ext cx="8463245" cy="40993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2506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2,250% </a:t>
            </a:r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 dirty="0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62F878-20C9-A9A5-FB4A-F571D34153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4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18696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2123041"/>
            <a:ext cx="11415860" cy="22159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6000" b="1">
                <a:latin typeface="Montserrat ExtraBold" pitchFamily="2" charset="77"/>
                <a:cs typeface="Rubik" pitchFamily="2" charset="-79"/>
              </a:rPr>
              <a:t> Ranks the Biggest Opportunities as A+!!!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290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AD48037A-0C3D-4F79-37F9-DDFF6785C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5825" y="1450337"/>
            <a:ext cx="9834375" cy="2402574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AFF2D9-74C8-B3FC-BAE1-8E1DDE5094CA}"/>
              </a:ext>
            </a:extLst>
          </p:cNvPr>
          <p:cNvCxnSpPr>
            <a:cxnSpLocks/>
          </p:cNvCxnSpPr>
          <p:nvPr/>
        </p:nvCxnSpPr>
        <p:spPr>
          <a:xfrm flipH="1">
            <a:off x="4688958" y="3055503"/>
            <a:ext cx="4593265" cy="1569660"/>
          </a:xfrm>
          <a:prstGeom prst="straightConnector1">
            <a:avLst/>
          </a:prstGeom>
          <a:ln w="571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3019E-237D-EC84-2BFE-A3D4673623CD}"/>
              </a:ext>
            </a:extLst>
          </p:cNvPr>
          <p:cNvCxnSpPr>
            <a:cxnSpLocks/>
          </p:cNvCxnSpPr>
          <p:nvPr/>
        </p:nvCxnSpPr>
        <p:spPr>
          <a:xfrm flipH="1">
            <a:off x="9175898" y="3302887"/>
            <a:ext cx="584790" cy="960769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40AE894-FB58-6DC3-1175-796B6C5D6040}"/>
              </a:ext>
            </a:extLst>
          </p:cNvPr>
          <p:cNvSpPr txBox="1"/>
          <p:nvPr/>
        </p:nvSpPr>
        <p:spPr>
          <a:xfrm>
            <a:off x="464097" y="3949254"/>
            <a:ext cx="42248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The Number “2” on a Daily Time Frame Means the Stock Has Been in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an Active Squeeze </a:t>
            </a:r>
            <a:br>
              <a:rPr lang="en-US" sz="2400" b="1">
                <a:solidFill>
                  <a:srgbClr val="161B6D"/>
                </a:solidFill>
                <a:latin typeface="Montserrat" pitchFamily="2" charset="77"/>
              </a:rPr>
            </a:br>
            <a:r>
              <a:rPr lang="en-US" sz="2400" b="1">
                <a:solidFill>
                  <a:srgbClr val="161B6D"/>
                </a:solidFill>
                <a:latin typeface="Montserrat" pitchFamily="2" charset="77"/>
              </a:rPr>
              <a:t>for 2 Days!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2F635813-7E0C-4A74-DEAE-AF279BCB9F10}"/>
              </a:ext>
            </a:extLst>
          </p:cNvPr>
          <p:cNvSpPr/>
          <p:nvPr/>
        </p:nvSpPr>
        <p:spPr>
          <a:xfrm>
            <a:off x="5975498" y="4289735"/>
            <a:ext cx="4603897" cy="1074894"/>
          </a:xfrm>
          <a:prstGeom prst="roundRect">
            <a:avLst/>
          </a:prstGeom>
          <a:solidFill>
            <a:srgbClr val="00A16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B028D99-BD2A-B110-927F-3F8FF35E7E26}"/>
              </a:ext>
            </a:extLst>
          </p:cNvPr>
          <p:cNvSpPr txBox="1"/>
          <p:nvPr/>
        </p:nvSpPr>
        <p:spPr>
          <a:xfrm>
            <a:off x="6053470" y="4425707"/>
            <a:ext cx="4347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Green A+ = A+ Setup With</a:t>
            </a:r>
            <a:br>
              <a:rPr lang="en-US" sz="2400" b="1">
                <a:solidFill>
                  <a:schemeClr val="bg1"/>
                </a:solidFill>
                <a:latin typeface="Montserrat" pitchFamily="2" charset="77"/>
              </a:rPr>
            </a:br>
            <a:r>
              <a:rPr lang="en-US" sz="2400" b="1">
                <a:solidFill>
                  <a:schemeClr val="bg1"/>
                </a:solidFill>
                <a:latin typeface="Montserrat" pitchFamily="2" charset="77"/>
              </a:rPr>
              <a:t>Positive Momentum</a:t>
            </a:r>
          </a:p>
        </p:txBody>
      </p:sp>
    </p:spTree>
    <p:extLst>
      <p:ext uri="{BB962C8B-B14F-4D97-AF65-F5344CB8AC3E}">
        <p14:creationId xmlns:p14="http://schemas.microsoft.com/office/powerpoint/2010/main" val="2431669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ETSY Example (November 7)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9660336-4877-D3C3-5F14-79F64479D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2431" y="1378365"/>
            <a:ext cx="8467137" cy="4101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24215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ESTY Example – </a:t>
            </a:r>
            <a:r>
              <a:rPr lang="en-US" b="1">
                <a:solidFill>
                  <a:srgbClr val="16B7A7"/>
                </a:solidFill>
                <a:latin typeface="Montserrat ExtraBold"/>
                <a:cs typeface="Rubik"/>
              </a:rPr>
              <a:t>11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%</a:t>
            </a:r>
            <a:r>
              <a:rPr lang="en-US" b="1">
                <a:solidFill>
                  <a:srgbClr val="161B6D"/>
                </a:solidFill>
                <a:latin typeface="Montserrat ExtraBold"/>
                <a:cs typeface="Rubik"/>
              </a:rPr>
              <a:t> Stock Move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CF1EFD9-9A1F-F477-1634-96DC27312E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445" y="1370137"/>
            <a:ext cx="8501110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6336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A6E7A8-0EED-E036-7CD0-FEF8DA53A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E086365-669B-76EB-E0C1-355B5F95D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569" y="2486780"/>
            <a:ext cx="11182861" cy="1251247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During today’s AI Power Blitz... 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We’re going to try to find as 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many trade setups as we can during a short period of time.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8565643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154%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78A9579D-C2DA-0C02-8FAB-CED637F02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3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6515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1026918" y="1043584"/>
            <a:ext cx="10138163" cy="424731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No More Digging Through Hundreds of Charts…</a:t>
            </a:r>
          </a:p>
          <a:p>
            <a:pPr algn="ctr"/>
            <a:r>
              <a:rPr lang="en-US" sz="5400" b="1"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5400" b="1">
                <a:latin typeface="Montserrat ExtraBold" pitchFamily="2" charset="77"/>
                <a:cs typeface="Rubik" pitchFamily="2" charset="-79"/>
              </a:rPr>
            </a:br>
            <a:r>
              <a:rPr lang="en-US" sz="54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S.A.M.</a:t>
            </a:r>
            <a:r>
              <a:rPr lang="en-US" sz="5400" b="1">
                <a:latin typeface="Montserrat ExtraBold" pitchFamily="2" charset="77"/>
                <a:cs typeface="Rubik" pitchFamily="2" charset="-79"/>
              </a:rPr>
              <a:t> Finds These Setups On Auto-Pilot!</a:t>
            </a:r>
            <a:endParaRPr lang="en-US" sz="5400" b="1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28232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S.A.M. Can Even Provide “Power Options” Contracts To Consider!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FCD85ADC-8031-0E2E-D13C-54EB7E3EEE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759983"/>
            <a:ext cx="7772400" cy="417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2552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the Data on S.A.M. Says: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594883"/>
            <a:ext cx="10374732" cy="429994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5-year </a:t>
            </a:r>
            <a:r>
              <a:rPr lang="en-US" b="1" err="1">
                <a:solidFill>
                  <a:srgbClr val="16B7A7"/>
                </a:solidFill>
                <a:latin typeface="Montserrat Black"/>
                <a:cs typeface="Rubik"/>
              </a:rPr>
              <a:t>backtest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 </a:t>
            </a:r>
            <a:r>
              <a:rPr lang="en-US">
                <a:latin typeface="Montserrat Medium"/>
                <a:cs typeface="Rubik"/>
              </a:rPr>
              <a:t>on S&amp;P 500 stocks (2018-2023)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Based on peak exits it could have found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7,286 profitable plays</a:t>
            </a:r>
            <a:r>
              <a:rPr lang="en-US">
                <a:latin typeface="Montserrat Medium"/>
                <a:cs typeface="Rubik"/>
              </a:rPr>
              <a:t> with a </a:t>
            </a:r>
            <a:r>
              <a:rPr lang="en-US" b="1">
                <a:solidFill>
                  <a:srgbClr val="16B7A7"/>
                </a:solidFill>
                <a:latin typeface="Montserrat Medium"/>
                <a:cs typeface="Rubik"/>
              </a:rPr>
              <a:t>82%</a:t>
            </a:r>
            <a:r>
              <a:rPr lang="en-US">
                <a:latin typeface="Montserrat Medium"/>
                <a:cs typeface="Rubik"/>
              </a:rPr>
              <a:t> win-rate!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Average of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5 winners per trading day</a:t>
            </a:r>
            <a:r>
              <a:rPr lang="en-US">
                <a:latin typeface="Montserrat Medium"/>
                <a:cs typeface="Rubik"/>
              </a:rPr>
              <a:t>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/>
                <a:cs typeface="Rubik"/>
              </a:rPr>
              <a:t>Average trade duration: </a:t>
            </a:r>
            <a:r>
              <a:rPr lang="en-US" b="1">
                <a:solidFill>
                  <a:srgbClr val="16B7A7"/>
                </a:solidFill>
                <a:latin typeface="Montserrat Black"/>
                <a:cs typeface="Rubik"/>
              </a:rPr>
              <a:t>10 days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80047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649774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ALGN Example –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40% Stock Gain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763454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A03A24B3-21F3-A4FA-9DBB-4E11BEC51E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6809" y="1733159"/>
            <a:ext cx="8501111" cy="41177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" pitchFamily="2" charset="77"/>
              </a:rPr>
              <a:t>You don’t have to place thousands of trades for S.A.M. to work!</a:t>
            </a:r>
          </a:p>
        </p:txBody>
      </p:sp>
    </p:spTree>
    <p:extLst>
      <p:ext uri="{BB962C8B-B14F-4D97-AF65-F5344CB8AC3E}">
        <p14:creationId xmlns:p14="http://schemas.microsoft.com/office/powerpoint/2010/main" val="21649278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25B3A478-50B5-C97F-070F-4E24D6473557}"/>
              </a:ext>
            </a:extLst>
          </p:cNvPr>
          <p:cNvSpPr txBox="1">
            <a:spLocks/>
          </p:cNvSpPr>
          <p:nvPr/>
        </p:nvSpPr>
        <p:spPr>
          <a:xfrm>
            <a:off x="741406" y="362693"/>
            <a:ext cx="11362362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545%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if We Used Options!</a:t>
            </a:r>
            <a:endParaRPr lang="en-US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1C0897-8C86-0AB5-8F9E-F8B1D4BAD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5482" y="1410336"/>
            <a:ext cx="8335129" cy="40373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A9DE19C-6FDF-2C98-D9DC-F2665C13A8E7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20883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272863"/>
            <a:ext cx="11051074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This Year... we’ve added several </a:t>
            </a:r>
            <a:r>
              <a:rPr lang="en-US" sz="6000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NEW FEATURES</a:t>
            </a:r>
            <a:r>
              <a:rPr lang="en-US" sz="6000" b="1" dirty="0">
                <a:latin typeface="Montserrat ExtraBold" pitchFamily="2" charset="77"/>
                <a:cs typeface="Rubik" pitchFamily="2" charset="-79"/>
              </a:rPr>
              <a:t> to make S.A.M. even more powerful</a:t>
            </a:r>
            <a:endParaRPr lang="en-US" sz="6000" b="1" dirty="0">
              <a:latin typeface="Montserrat ExtraBold" pitchFamily="2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17684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dirty="0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graph&#10;&#10;Description automatically generated">
            <a:extLst>
              <a:ext uri="{FF2B5EF4-FFF2-40B4-BE49-F238E27FC236}">
                <a16:creationId xmlns:a16="http://schemas.microsoft.com/office/drawing/2014/main" id="{E485C07F-E5C9-196A-89F5-CC3E6CE01A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356" y="1637378"/>
            <a:ext cx="9119287" cy="439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322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D0AE9-815F-6CC7-BF94-CE6BB3638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Real-Time </a:t>
            </a:r>
            <a:r>
              <a:rPr lang="en-US" sz="4400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TradingView</a:t>
            </a: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Charts With Nate’s Favorite Indicators 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51129DA-3CA1-1882-D950-993E6ABE140C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6DFA41D-D7A3-5E40-ACF7-F9D90FD1DA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911096"/>
            <a:ext cx="10374732" cy="3983728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  <a:buNone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Including…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The Squeeze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Nate’s favorite Exponential Moving Averages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Volume profile visible range</a:t>
            </a:r>
          </a:p>
          <a:p>
            <a:pPr marL="411480"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>
                <a:latin typeface="Montserrat Medium" pitchFamily="2" charset="77"/>
                <a:cs typeface="Rubik" pitchFamily="2" charset="-79"/>
              </a:rPr>
              <a:t>AND you can add your own &amp; draw on chart!</a:t>
            </a:r>
          </a:p>
        </p:txBody>
      </p:sp>
    </p:spTree>
    <p:extLst>
      <p:ext uri="{BB962C8B-B14F-4D97-AF65-F5344CB8AC3E}">
        <p14:creationId xmlns:p14="http://schemas.microsoft.com/office/powerpoint/2010/main" val="13501133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2" cy="1251247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 Bear, </a:t>
            </a:r>
            <a:r>
              <a:rPr lang="en-US" b="1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Dman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&amp; Nate G’s 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Personal Watchlists Built Into S.A.M.!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Nate G">
            <a:extLst>
              <a:ext uri="{FF2B5EF4-FFF2-40B4-BE49-F238E27FC236}">
                <a16:creationId xmlns:a16="http://schemas.microsoft.com/office/drawing/2014/main" id="{26F4CAD7-D177-EBCA-8441-AD62007AC1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802" y="1887395"/>
            <a:ext cx="3580396" cy="3580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Dman">
            <a:extLst>
              <a:ext uri="{FF2B5EF4-FFF2-40B4-BE49-F238E27FC236}">
                <a16:creationId xmlns:a16="http://schemas.microsoft.com/office/drawing/2014/main" id="{13098CDB-0ED0-5783-D6AB-651556AC5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5560" y="1918510"/>
            <a:ext cx="3549281" cy="354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in a suit&#10;&#10;Description automatically generated">
            <a:extLst>
              <a:ext uri="{FF2B5EF4-FFF2-40B4-BE49-F238E27FC236}">
                <a16:creationId xmlns:a16="http://schemas.microsoft.com/office/drawing/2014/main" id="{F9AF7D2E-003E-3692-B48C-A08D40020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5" y="1887395"/>
            <a:ext cx="3580396" cy="358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23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A784720-C0DB-8E02-C30A-8B32A4A26A56}"/>
              </a:ext>
            </a:extLst>
          </p:cNvPr>
          <p:cNvSpPr txBox="1"/>
          <p:nvPr/>
        </p:nvSpPr>
        <p:spPr>
          <a:xfrm>
            <a:off x="189470" y="2092290"/>
            <a:ext cx="11813060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000" b="1" dirty="0">
                <a:latin typeface="Montserrat ExtraBold" pitchFamily="2" charset="77"/>
                <a:cs typeface="Rubik" pitchFamily="2" charset="-79"/>
              </a:rPr>
              <a:t>MEET </a:t>
            </a:r>
            <a:r>
              <a:rPr lang="en-US" sz="80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S.A.M.</a:t>
            </a:r>
          </a:p>
          <a:p>
            <a:pPr algn="ctr"/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(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tock 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A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cceleration </a:t>
            </a:r>
            <a:r>
              <a:rPr lang="en-US" sz="54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M</a:t>
            </a:r>
            <a:r>
              <a:rPr lang="en-US" sz="5400" b="1" dirty="0">
                <a:latin typeface="Montserrat ExtraBold" pitchFamily="2" charset="77"/>
                <a:cs typeface="Rubik" pitchFamily="2" charset="-79"/>
              </a:rPr>
              <a:t>onitor)</a:t>
            </a:r>
            <a:endParaRPr lang="en-US" sz="5400" b="1" dirty="0">
              <a:latin typeface="Montserrat Extra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41533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1182862" cy="1251247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A+ Counter Feature: 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2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You can now sort by # of active A+ Setups! </a:t>
            </a:r>
            <a:endParaRPr lang="en-US" sz="22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8EFC29D1-3C88-8035-279D-EDBBAA5F78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27" y="1773302"/>
            <a:ext cx="10678894" cy="421972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414BFEFC-6420-430D-3DFA-4BAF9BFC5278}"/>
              </a:ext>
            </a:extLst>
          </p:cNvPr>
          <p:cNvSpPr/>
          <p:nvPr/>
        </p:nvSpPr>
        <p:spPr>
          <a:xfrm>
            <a:off x="4198812" y="1870181"/>
            <a:ext cx="702231" cy="42197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5528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Profit Surge Scanner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89"/>
            <a:ext cx="8646517" cy="456643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Indicates whether the stock is experiencing an active “Earning Profit Surge.”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This strategy has an 80% win-rate since inception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Nate went a perfect 27-fot-27 (100%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win-rate) and beat the S&amp;P 500 by 17X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to start 2024…</a:t>
            </a:r>
          </a:p>
          <a:p>
            <a:pPr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</a:pPr>
            <a:r>
              <a:rPr lang="en-US" b="1" dirty="0">
                <a:latin typeface="Montserrat ExtraBold" pitchFamily="2" charset="77"/>
                <a:cs typeface="Rubik" pitchFamily="2" charset="-79"/>
              </a:rPr>
              <a:t>S.A.M. Will Help Find </a:t>
            </a:r>
            <a:r>
              <a:rPr lang="en-US" b="1" i="1" dirty="0">
                <a:latin typeface="Montserrat ExtraBold" pitchFamily="2" charset="77"/>
                <a:cs typeface="Rubik" pitchFamily="2" charset="-79"/>
              </a:rPr>
              <a:t>More </a:t>
            </a:r>
            <a:r>
              <a:rPr lang="en-US" b="1" dirty="0">
                <a:latin typeface="Montserrat ExtraBold" pitchFamily="2" charset="77"/>
                <a:cs typeface="Rubik" pitchFamily="2" charset="-79"/>
              </a:rPr>
              <a:t>Trade Setups!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screenshot of a phone&#10;&#10;Description automatically generated">
            <a:extLst>
              <a:ext uri="{FF2B5EF4-FFF2-40B4-BE49-F238E27FC236}">
                <a16:creationId xmlns:a16="http://schemas.microsoft.com/office/drawing/2014/main" id="{713EC99A-1C30-367B-9000-EC00F51AA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0888" y="1399033"/>
            <a:ext cx="2356611" cy="40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7512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61B6D"/>
                </a:solidFill>
                <a:latin typeface="Montserrat ExtraBold"/>
                <a:cs typeface="Rubik"/>
              </a:rPr>
              <a:t>Custom Watchlists</a:t>
            </a:r>
            <a:r>
              <a:rPr lang="en-US" sz="4400" b="1" dirty="0">
                <a:solidFill>
                  <a:srgbClr val="161B6D"/>
                </a:solidFill>
                <a:latin typeface="Montserrat ExtraBold"/>
                <a:cs typeface="Rubik"/>
              </a:rPr>
              <a:t>!</a:t>
            </a:r>
            <a:endParaRPr lang="en-US" b="1" dirty="0">
              <a:solidFill>
                <a:srgbClr val="161B6D"/>
              </a:solidFill>
              <a:latin typeface="Montserrat ExtraBold" pitchFamily="2" charset="77"/>
              <a:cs typeface="Rubik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776" y="1237404"/>
            <a:ext cx="11029188" cy="949780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1600"/>
              </a:spcBef>
              <a:buClr>
                <a:srgbClr val="161B6D"/>
              </a:buClr>
              <a:buSzPct val="75000"/>
              <a:buNone/>
            </a:pPr>
            <a:r>
              <a:rPr lang="en-US" dirty="0">
                <a:latin typeface="Montserrat Medium"/>
                <a:cs typeface="Rubik"/>
              </a:rPr>
              <a:t>Add and track any S&amp;P 500 or Nasdaq 100 stocks on your own personal watchlist!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screenshot of a phone&#10;&#10;Description automatically generated">
            <a:extLst>
              <a:ext uri="{FF2B5EF4-FFF2-40B4-BE49-F238E27FC236}">
                <a16:creationId xmlns:a16="http://schemas.microsoft.com/office/drawing/2014/main" id="{CB03FD2A-E55E-B95E-A318-5A544D5C2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837" y="2414516"/>
            <a:ext cx="1307058" cy="2415655"/>
          </a:xfrm>
          <a:prstGeom prst="rect">
            <a:avLst/>
          </a:prstGeom>
        </p:spPr>
      </p:pic>
      <p:pic>
        <p:nvPicPr>
          <p:cNvPr id="6" name="Picture 5" descr="A screen shot of a watchlist&#10;&#10;Description automatically generated">
            <a:extLst>
              <a:ext uri="{FF2B5EF4-FFF2-40B4-BE49-F238E27FC236}">
                <a16:creationId xmlns:a16="http://schemas.microsoft.com/office/drawing/2014/main" id="{AF8ACB00-4EF1-92A0-D731-DCBF7A1AA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239" y="2417257"/>
            <a:ext cx="9797956" cy="20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3894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DB13A273-3C03-AF74-C653-B56A12D1A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/>
          </a:bodyPr>
          <a:lstStyle/>
          <a:p>
            <a:r>
              <a:rPr lang="en-US" sz="2200" b="1" dirty="0">
                <a:solidFill>
                  <a:schemeClr val="accent2"/>
                </a:solidFill>
                <a:latin typeface="Montserrat ExtraBold" pitchFamily="2" charset="77"/>
                <a:cs typeface="Rubik" pitchFamily="2" charset="-79"/>
              </a:rPr>
              <a:t>RELEASED TODAY:</a:t>
            </a:r>
            <a:b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“</a:t>
            </a:r>
            <a:r>
              <a:rPr lang="en-US" sz="4400" b="1" dirty="0" err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SAMSpeaks</a:t>
            </a:r>
            <a:r>
              <a:rPr lang="en-US" sz="4400" b="1" dirty="0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” AI Commentary</a:t>
            </a:r>
            <a:endParaRPr lang="en-US" b="1" dirty="0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7836136-685F-53DB-FD69-BCB379C657FD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Graphic 11">
            <a:extLst>
              <a:ext uri="{FF2B5EF4-FFF2-40B4-BE49-F238E27FC236}">
                <a16:creationId xmlns:a16="http://schemas.microsoft.com/office/drawing/2014/main" id="{275A9B9F-2F6C-0844-B4B4-93425405E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38360" y="584263"/>
            <a:ext cx="2276856" cy="227685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3" name="Picture 2" descr="A screenshot of a black and white text&#10;&#10;Description automatically generated">
            <a:extLst>
              <a:ext uri="{FF2B5EF4-FFF2-40B4-BE49-F238E27FC236}">
                <a16:creationId xmlns:a16="http://schemas.microsoft.com/office/drawing/2014/main" id="{3D1A1134-B4F9-2C01-7D3E-F5ECC71AC8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627" y="2040501"/>
            <a:ext cx="8368795" cy="359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236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570463" y="1272863"/>
            <a:ext cx="11051074" cy="40626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This is just the beginning!</a:t>
            </a:r>
          </a:p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We’re constantly listening to your feedback to improve S.A.M.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755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DEMO TIME!</a:t>
            </a:r>
            <a:b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Let’s See What Setup S.A.M. Is Finding NOW!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709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Imagine $5,000 </a:t>
            </a:r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 Each Turning Into…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3947"/>
            <a:ext cx="10567725" cy="4390878"/>
          </a:xfrm>
        </p:spPr>
        <p:txBody>
          <a:bodyPr anchor="t"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300%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6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$20,000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110%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8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$10,500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250%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$12,500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545%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15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$32,250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2,250%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in 7 days… </a:t>
            </a:r>
            <a:r>
              <a:rPr lang="en-US" b="1" dirty="0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$117,500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effectLst/>
                <a:latin typeface="Montserrat ExtraBold" pitchFamily="2" charset="77"/>
                <a:cs typeface="Rubik" pitchFamily="2" charset="-79"/>
              </a:rPr>
              <a:t>380% </a:t>
            </a:r>
            <a:r>
              <a:rPr lang="en-US" dirty="0">
                <a:effectLst/>
                <a:latin typeface="Montserrat Medium" pitchFamily="2" charset="77"/>
                <a:cs typeface="Rubik" pitchFamily="2" charset="-79"/>
              </a:rPr>
              <a:t>in 2 days… </a:t>
            </a:r>
            <a:r>
              <a:rPr lang="en-US" b="1" dirty="0">
                <a:solidFill>
                  <a:srgbClr val="16B7A7"/>
                </a:solidFill>
                <a:effectLst/>
                <a:latin typeface="Montserrat Black" pitchFamily="2" charset="77"/>
                <a:cs typeface="Rubik" pitchFamily="2" charset="-79"/>
              </a:rPr>
              <a:t>$24,000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endParaRPr lang="en-US" dirty="0">
              <a:effectLst/>
              <a:latin typeface="Montserrat Medium" pitchFamily="2" charset="77"/>
              <a:cs typeface="Rubik" pitchFamily="2" charset="-79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26329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39B55-EC0D-42FB-7A31-40D26F686B3A}"/>
              </a:ext>
            </a:extLst>
          </p:cNvPr>
          <p:cNvSpPr txBox="1"/>
          <p:nvPr/>
        </p:nvSpPr>
        <p:spPr>
          <a:xfrm>
            <a:off x="388070" y="1661376"/>
            <a:ext cx="11415860" cy="31393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6000" b="1">
                <a:latin typeface="Montserrat ExtraBold" pitchFamily="2" charset="77"/>
                <a:cs typeface="Rubik" pitchFamily="2" charset="-79"/>
              </a:rPr>
              <a:t>Today Is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YOUR chance </a:t>
            </a:r>
            <a:b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to start using S.A.M. </a:t>
            </a:r>
            <a:br>
              <a:rPr lang="en-US" sz="60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latin typeface="Montserrat ExtraBold" pitchFamily="2" charset="77"/>
                <a:cs typeface="Rubik" pitchFamily="2" charset="-79"/>
              </a:rPr>
              <a:t>for yourself!</a:t>
            </a:r>
            <a:endParaRPr lang="en-US" sz="6000" b="1">
              <a:latin typeface="Montserrat ExtraBold" pitchFamily="2" charset="77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3513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386131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Introducing Our Latest Wealth 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Building Initiative…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021" y="2633331"/>
            <a:ext cx="8061958" cy="1874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5183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25412"/>
            <a:ext cx="10515600" cy="12729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“I joined last week and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have had all winners</a:t>
            </a:r>
            <a:r>
              <a:rPr lang="en-US" sz="2300" dirty="0">
                <a:latin typeface="Montserrat" pitchFamily="2" charset="77"/>
              </a:rPr>
              <a:t> since. And I’m doing it on my own looking at what S.A.M. is showing. The longest I’ve held a position is 2 days. Amazing!” — </a:t>
            </a:r>
            <a:r>
              <a:rPr lang="en-US" sz="2300" b="1" dirty="0">
                <a:latin typeface="Montserrat Black" pitchFamily="2" charset="77"/>
              </a:rPr>
              <a:t>Kirk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27891" y="3053123"/>
            <a:ext cx="10515600" cy="4648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“SAM gave me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a 74% winner in three days </a:t>
            </a:r>
            <a:r>
              <a:rPr lang="en-US" sz="2300" dirty="0">
                <a:latin typeface="Montserrat" pitchFamily="2" charset="77"/>
              </a:rPr>
              <a:t>on CE.” — </a:t>
            </a:r>
            <a:r>
              <a:rPr lang="en-US" sz="2300" b="1" dirty="0">
                <a:latin typeface="Montserrat Black" pitchFamily="2" charset="77"/>
              </a:rPr>
              <a:t>Ash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17259" y="3725352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“SAM IS FANTASTIC - $8K to $18K account [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125% Return</a:t>
            </a:r>
            <a:r>
              <a:rPr lang="en-US" sz="2300" dirty="0">
                <a:latin typeface="Montserrat" pitchFamily="2" charset="77"/>
              </a:rPr>
              <a:t>] </a:t>
            </a:r>
            <a:br>
              <a:rPr lang="en-US" sz="2300" dirty="0">
                <a:latin typeface="Montserrat" pitchFamily="2" charset="77"/>
              </a:rPr>
            </a:br>
            <a:r>
              <a:rPr lang="en-US" sz="2300" dirty="0">
                <a:latin typeface="Montserrat" pitchFamily="2" charset="77"/>
              </a:rPr>
              <a:t>in a week on SAM so far – how about that??” — </a:t>
            </a:r>
            <a:r>
              <a:rPr lang="en-US" sz="2300" b="1" dirty="0">
                <a:latin typeface="Montserrat Black" pitchFamily="2" charset="77"/>
              </a:rPr>
              <a:t>Bill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17259" y="4695175"/>
            <a:ext cx="10515600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Everyone I have played was a winner. </a:t>
            </a:r>
            <a:r>
              <a:rPr lang="en-US" sz="2300" dirty="0">
                <a:latin typeface="Montserrat" pitchFamily="2" charset="77"/>
              </a:rPr>
              <a:t>I can’t wait to put more size into them when I get the hang of using it!” — </a:t>
            </a:r>
            <a:r>
              <a:rPr lang="en-US" sz="2300" b="1" dirty="0">
                <a:latin typeface="Montserrat Black" pitchFamily="2" charset="77"/>
              </a:rPr>
              <a:t>Nina</a:t>
            </a:r>
          </a:p>
        </p:txBody>
      </p:sp>
    </p:spTree>
    <p:extLst>
      <p:ext uri="{BB962C8B-B14F-4D97-AF65-F5344CB8AC3E}">
        <p14:creationId xmlns:p14="http://schemas.microsoft.com/office/powerpoint/2010/main" val="2423837011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Today’s Agenda: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090" y="1446027"/>
            <a:ext cx="11199820" cy="4369982"/>
          </a:xfrm>
        </p:spPr>
        <p:txBody>
          <a:bodyPr numCol="2" anchor="t"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What is S.A.M. (our new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AI-powered scanner)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Behind-the-scenes demo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of how S.A.M. works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Performance data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Get the FIRST look at some powerful </a:t>
            </a:r>
            <a:r>
              <a:rPr lang="en-US" b="1" i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*NEW* </a:t>
            </a: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features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LIVE TRADING!!!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See S.A.M.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in action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How can you get access after today?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Q&amp;A!!!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30320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714782"/>
            <a:ext cx="10515600" cy="91508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SAM's scanner is amazing Nate, especially what all three of you have on your watchlist. Pays to have the live that” — </a:t>
            </a:r>
            <a:r>
              <a:rPr lang="en-US" sz="2300" b="1" dirty="0">
                <a:latin typeface="Montserrat Black" pitchFamily="2" charset="77"/>
              </a:rPr>
              <a:t>Coach Rogers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A406B72-EFBE-B82A-26E6-80E535ADD3C1}"/>
              </a:ext>
            </a:extLst>
          </p:cNvPr>
          <p:cNvSpPr txBox="1">
            <a:spLocks/>
          </p:cNvSpPr>
          <p:nvPr/>
        </p:nvSpPr>
        <p:spPr>
          <a:xfrm>
            <a:off x="538522" y="2708004"/>
            <a:ext cx="10946341" cy="9549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“Last Friday I bought WY based on SAM. It dropped, so I bought more </a:t>
            </a:r>
            <a:br>
              <a:rPr lang="en-US" sz="2300" dirty="0">
                <a:latin typeface="Montserrat" pitchFamily="2" charset="77"/>
              </a:rPr>
            </a:br>
            <a:r>
              <a:rPr lang="en-US" sz="2300" dirty="0">
                <a:latin typeface="Montserrat" pitchFamily="2" charset="77"/>
              </a:rPr>
              <a:t>at a support level. I just 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sold for 100% profit</a:t>
            </a:r>
            <a:r>
              <a:rPr lang="en-US" sz="2300" dirty="0">
                <a:latin typeface="Montserrat" pitchFamily="2" charset="77"/>
              </a:rPr>
              <a:t> [in 5 days].” — </a:t>
            </a:r>
            <a:r>
              <a:rPr lang="en-US" sz="2300" b="1" dirty="0">
                <a:latin typeface="Montserrat Black" pitchFamily="2" charset="77"/>
              </a:rPr>
              <a:t>Steve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246DA5C-9B7E-5E11-DF96-29689CBA5337}"/>
              </a:ext>
            </a:extLst>
          </p:cNvPr>
          <p:cNvSpPr txBox="1">
            <a:spLocks/>
          </p:cNvSpPr>
          <p:nvPr/>
        </p:nvSpPr>
        <p:spPr>
          <a:xfrm>
            <a:off x="538523" y="3816321"/>
            <a:ext cx="9838853" cy="915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Anybody else make the play off SAM with CSCO from yesterday? </a:t>
            </a:r>
            <a:r>
              <a:rPr lang="en-US" sz="2300" b="1" dirty="0">
                <a:solidFill>
                  <a:srgbClr val="16B7A7"/>
                </a:solidFill>
                <a:latin typeface="Montserrat" pitchFamily="2" charset="77"/>
              </a:rPr>
              <a:t>+40% this morning</a:t>
            </a:r>
            <a:r>
              <a:rPr lang="en-US" sz="2300" dirty="0">
                <a:latin typeface="Montserrat" pitchFamily="2" charset="77"/>
              </a:rPr>
              <a:t>— </a:t>
            </a:r>
            <a:r>
              <a:rPr lang="en-US" sz="2300" b="1" dirty="0">
                <a:latin typeface="Montserrat Black" pitchFamily="2" charset="77"/>
              </a:rPr>
              <a:t>Michael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C21A6B-B1FD-C260-5D2B-0CC2D635FB66}"/>
              </a:ext>
            </a:extLst>
          </p:cNvPr>
          <p:cNvSpPr txBox="1">
            <a:spLocks/>
          </p:cNvSpPr>
          <p:nvPr/>
        </p:nvSpPr>
        <p:spPr>
          <a:xfrm>
            <a:off x="538523" y="4878833"/>
            <a:ext cx="10515600" cy="762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300" dirty="0">
                <a:latin typeface="Montserrat" pitchFamily="2" charset="77"/>
              </a:rPr>
              <a:t>“</a:t>
            </a:r>
            <a:r>
              <a:rPr lang="en-US" sz="2300" b="1" dirty="0">
                <a:solidFill>
                  <a:srgbClr val="16B7A7"/>
                </a:solidFill>
                <a:latin typeface="Montserrat ExtraBold" pitchFamily="2" charset="77"/>
              </a:rPr>
              <a:t>200%+ </a:t>
            </a:r>
            <a:r>
              <a:rPr lang="en-US" sz="2300" dirty="0">
                <a:latin typeface="Montserrat" pitchFamily="2" charset="77"/>
              </a:rPr>
              <a:t>on AMD [in 6 days] thanks to Sammy!” — </a:t>
            </a:r>
            <a:r>
              <a:rPr lang="en-US" sz="2300" b="1" dirty="0">
                <a:latin typeface="Montserrat Black" pitchFamily="2" charset="77"/>
              </a:rPr>
              <a:t>Ron</a:t>
            </a:r>
          </a:p>
        </p:txBody>
      </p:sp>
    </p:spTree>
    <p:extLst>
      <p:ext uri="{BB962C8B-B14F-4D97-AF65-F5344CB8AC3E}">
        <p14:creationId xmlns:p14="http://schemas.microsoft.com/office/powerpoint/2010/main" val="128109916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What Early- Access Users Are Saying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92C33-3C7F-31C4-1AD2-B7C99053E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7" y="1328390"/>
            <a:ext cx="10710721" cy="466837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“I am amazed at the success I am having with the help of Nate and SAM. I joined </a:t>
            </a:r>
            <a:r>
              <a:rPr lang="en-US" sz="2000" i="1" dirty="0">
                <a:latin typeface="Montserrat" pitchFamily="2" charset="77"/>
              </a:rPr>
              <a:t>Daily Profit Scanner</a:t>
            </a:r>
            <a:r>
              <a:rPr lang="en-US" sz="2000" dirty="0">
                <a:latin typeface="Montserrat" pitchFamily="2" charset="77"/>
              </a:rPr>
              <a:t> </a:t>
            </a:r>
            <a:r>
              <a:rPr lang="en-US" sz="2000" b="1" dirty="0">
                <a:latin typeface="Montserrat ExtraBold" pitchFamily="2" charset="77"/>
              </a:rPr>
              <a:t>three weeks ago today</a:t>
            </a:r>
            <a:r>
              <a:rPr lang="en-US" sz="2000" dirty="0">
                <a:latin typeface="Montserrat" pitchFamily="2" charset="77"/>
              </a:rPr>
              <a:t>. In that time I have closed 21 trades and profited on 18 of them.”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</a:t>
            </a:r>
            <a:r>
              <a:rPr lang="en-US" sz="2000" b="1" dirty="0">
                <a:solidFill>
                  <a:srgbClr val="16B7A7"/>
                </a:solidFill>
                <a:latin typeface="Montserrat Black" pitchFamily="2" charset="77"/>
              </a:rPr>
              <a:t>My gains have been $2,600 </a:t>
            </a:r>
            <a:r>
              <a:rPr lang="en-US" sz="2000" dirty="0">
                <a:latin typeface="Montserrat" pitchFamily="2" charset="77"/>
              </a:rPr>
              <a:t>and my average return in 30%. I could have made more but trying to be conservative, setting 25% targets and trying to stick to them, which has caused me to miss out on some bigger gains (like AMD!).”</a:t>
            </a:r>
          </a:p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000" dirty="0">
                <a:latin typeface="Montserrat" pitchFamily="2" charset="77"/>
              </a:rPr>
              <a:t>“I only hope to continue to do better as I learn more from Nate and learn how to better use SAM, but I can tell you at 72 years old and retired from two years now, </a:t>
            </a:r>
            <a:br>
              <a:rPr lang="en-US" sz="2000" dirty="0">
                <a:latin typeface="Montserrat" pitchFamily="2" charset="77"/>
              </a:rPr>
            </a:br>
            <a: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  <a:t>I am finally sleeping at night because I have hope for true financial security </a:t>
            </a:r>
            <a:r>
              <a:rPr lang="en-US" sz="2000" dirty="0">
                <a:latin typeface="Montserrat" pitchFamily="2" charset="77"/>
              </a:rPr>
              <a:t>and to be able to leave a good nest egg for my disable daughter. </a:t>
            </a:r>
            <a: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  <a:t>Buying your services was the best financial decision I have made in a long time!</a:t>
            </a:r>
            <a:r>
              <a:rPr lang="en-US" sz="2000" dirty="0">
                <a:latin typeface="Montserrat" pitchFamily="2" charset="77"/>
              </a:rPr>
              <a:t>”</a:t>
            </a:r>
            <a:b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</a:br>
            <a:br>
              <a:rPr lang="en-US" sz="2000" b="1" dirty="0">
                <a:solidFill>
                  <a:srgbClr val="16B7A7"/>
                </a:solidFill>
                <a:latin typeface="Montserrat ExtraBold" pitchFamily="2" charset="77"/>
              </a:rPr>
            </a:br>
            <a:r>
              <a:rPr lang="en-US" sz="2000" dirty="0">
                <a:latin typeface="Montserrat" pitchFamily="2" charset="77"/>
              </a:rPr>
              <a:t>— </a:t>
            </a:r>
            <a:r>
              <a:rPr lang="en-US" sz="2000" b="1" dirty="0">
                <a:latin typeface="Montserrat Black" pitchFamily="2" charset="77"/>
              </a:rPr>
              <a:t>Mike (Daily Profits Live Member)</a:t>
            </a:r>
          </a:p>
        </p:txBody>
      </p:sp>
    </p:spTree>
    <p:extLst>
      <p:ext uri="{BB962C8B-B14F-4D97-AF65-F5344CB8AC3E}">
        <p14:creationId xmlns:p14="http://schemas.microsoft.com/office/powerpoint/2010/main" val="511207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0931" y="2519916"/>
            <a:ext cx="9111238" cy="2448649"/>
          </a:xfrm>
        </p:spPr>
        <p:txBody>
          <a:bodyPr>
            <a:noAutofit/>
          </a:bodyPr>
          <a:lstStyle/>
          <a:p>
            <a:r>
              <a:rPr lang="en-US" sz="5400" b="1">
                <a:latin typeface="Montserrat ExtraBold"/>
                <a:cs typeface="Rubik"/>
              </a:rPr>
              <a:t>Choose Your Early-Bird Member Perks!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1623046" y="1998918"/>
            <a:ext cx="0" cy="2604977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1850930" y="2115879"/>
            <a:ext cx="16722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161B6D"/>
                </a:solidFill>
                <a:latin typeface="Montserrat Black" pitchFamily="2" charset="77"/>
              </a:rPr>
              <a:t>Today:</a:t>
            </a:r>
          </a:p>
        </p:txBody>
      </p:sp>
    </p:spTree>
    <p:extLst>
      <p:ext uri="{BB962C8B-B14F-4D97-AF65-F5344CB8AC3E}">
        <p14:creationId xmlns:p14="http://schemas.microsoft.com/office/powerpoint/2010/main" val="464313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EARLY-BIRD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427865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1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SILVER</a:t>
                      </a: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9824" y="2893296"/>
            <a:ext cx="11918418" cy="3082912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Full access to S.A.M. – scan S&amp;P 500 and top index ETFs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/>
                <a:cs typeface="Rubik"/>
              </a:rPr>
              <a:t>for squeeze setups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Processing power of 5 million market update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s per second!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Black"/>
                <a:cs typeface="Rubik"/>
              </a:rPr>
              <a:t>Proprietary A+ Algorithm 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which highlights the higher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 probability A+ setups in the market.</a:t>
            </a:r>
            <a:b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</a:br>
            <a:endParaRPr lang="en-US" sz="2900" dirty="0">
              <a:latin typeface="Montserrat Medium"/>
              <a:cs typeface="Rubik"/>
            </a:endParaRPr>
          </a:p>
          <a:p>
            <a:r>
              <a:rPr lang="en-US" sz="2900" b="1" dirty="0">
                <a:solidFill>
                  <a:srgbClr val="16B7A7"/>
                </a:solidFill>
                <a:latin typeface="Montserrat Medium"/>
                <a:cs typeface="Rubik"/>
              </a:rPr>
              <a:t>*NEW* </a:t>
            </a:r>
            <a:r>
              <a:rPr lang="en-US" sz="2900" dirty="0">
                <a:latin typeface="Montserrat Medium"/>
                <a:cs typeface="Rubik"/>
              </a:rPr>
              <a:t>Custom Watchlists – Build your own personal watchlist with one click!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$3,000/YEAR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7FF5872-F566-CBEC-884C-C79BE5373533}"/>
              </a:ext>
            </a:extLst>
          </p:cNvPr>
          <p:cNvSpPr/>
          <p:nvPr/>
        </p:nvSpPr>
        <p:spPr>
          <a:xfrm>
            <a:off x="6095999" y="463910"/>
            <a:ext cx="5657761" cy="79929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B02AAF-2088-15A2-316B-6EB2238158D6}"/>
              </a:ext>
            </a:extLst>
          </p:cNvPr>
          <p:cNvSpPr txBox="1"/>
          <p:nvPr/>
        </p:nvSpPr>
        <p:spPr>
          <a:xfrm>
            <a:off x="6096000" y="551025"/>
            <a:ext cx="565776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b="1">
                <a:latin typeface="Montserrat"/>
              </a:rPr>
              <a:t>NOTE</a:t>
            </a:r>
            <a:r>
              <a:rPr lang="en-US">
                <a:latin typeface="Montserrat Medium"/>
              </a:rPr>
              <a:t>: If you join under this S.A.M. Camp offer today… you WON’T pay retail!</a:t>
            </a:r>
          </a:p>
        </p:txBody>
      </p:sp>
    </p:spTree>
    <p:extLst>
      <p:ext uri="{BB962C8B-B14F-4D97-AF65-F5344CB8AC3E}">
        <p14:creationId xmlns:p14="http://schemas.microsoft.com/office/powerpoint/2010/main" val="399090633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EARLY-BIRD MEMBER LEVELS</a:t>
            </a:r>
            <a:endParaRPr lang="en-US" sz="2000">
              <a:solidFill>
                <a:srgbClr val="000000"/>
              </a:solidFill>
              <a:latin typeface="Montserrat Black"/>
            </a:endParaRPr>
          </a:p>
          <a:p>
            <a:r>
              <a:rPr lang="en-US" sz="2000" b="1">
                <a:solidFill>
                  <a:srgbClr val="161B6D"/>
                </a:solidFill>
                <a:latin typeface="Montserrat Black"/>
              </a:rPr>
              <a:t>MEMBER LEVELS</a:t>
            </a:r>
            <a:endParaRPr lang="en-US">
              <a:latin typeface="Montserrat Black"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269014"/>
              </p:ext>
            </p:extLst>
          </p:nvPr>
        </p:nvGraphicFramePr>
        <p:xfrm>
          <a:off x="745460" y="1941831"/>
          <a:ext cx="4071088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6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1924492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2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GOLD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1" y="2955848"/>
            <a:ext cx="11344075" cy="276446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/>
                <a:cs typeface="Rubik"/>
              </a:rPr>
              <a:t>Everything included in Silver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ExtraBold"/>
                <a:cs typeface="Rubik"/>
              </a:rPr>
              <a:t>PLUS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Nate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’s, </a:t>
            </a:r>
            <a:r>
              <a:rPr lang="en-US" dirty="0" err="1">
                <a:solidFill>
                  <a:srgbClr val="000000"/>
                </a:solidFill>
                <a:latin typeface="Montserrat Medium"/>
                <a:cs typeface="Rubik"/>
              </a:rPr>
              <a:t>Dman</a:t>
            </a:r>
            <a:r>
              <a:rPr lang="en-US" dirty="0">
                <a:solidFill>
                  <a:srgbClr val="000000"/>
                </a:solidFill>
                <a:latin typeface="Montserrat Medium"/>
                <a:cs typeface="Rubik"/>
              </a:rPr>
              <a:t>, and Nate G’s private basket of stocks – Monitor their favorite stocks directly in S.A.M.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16B7A7"/>
                </a:solidFill>
                <a:latin typeface="Montserrat ExtraBold"/>
                <a:cs typeface="Rubik"/>
              </a:rPr>
              <a:t>*</a:t>
            </a:r>
            <a:r>
              <a:rPr lang="en-US" b="1" dirty="0">
                <a:solidFill>
                  <a:srgbClr val="16B7A7"/>
                </a:solidFill>
                <a:effectLst/>
                <a:latin typeface="Montserrat ExtraBold"/>
                <a:cs typeface="Rubik"/>
              </a:rPr>
              <a:t>New</a:t>
            </a:r>
            <a:r>
              <a:rPr lang="en-US" b="1" dirty="0">
                <a:solidFill>
                  <a:srgbClr val="16B7A7"/>
                </a:solidFill>
                <a:latin typeface="Montserrat ExtraBold"/>
                <a:cs typeface="Rubik"/>
              </a:rPr>
              <a:t>*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/>
                <a:cs typeface="Rubik"/>
              </a:rPr>
              <a:t> Earnings Profit Surge Trade Scanner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rgbClr val="76B900"/>
              </a:buClr>
            </a:pPr>
            <a:endParaRPr lang="en-US">
              <a:latin typeface="Rubik" pitchFamily="2" charset="-79"/>
              <a:cs typeface="Rubik" pitchFamily="2" charset="-79"/>
            </a:endParaRPr>
          </a:p>
          <a:p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$6,000/YEAR</a:t>
            </a:r>
          </a:p>
        </p:txBody>
      </p:sp>
    </p:spTree>
    <p:extLst>
      <p:ext uri="{BB962C8B-B14F-4D97-AF65-F5344CB8AC3E}">
        <p14:creationId xmlns:p14="http://schemas.microsoft.com/office/powerpoint/2010/main" val="16962226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>
            <a:cxnSpLocks/>
          </p:cNvCxnSpPr>
          <p:nvPr/>
        </p:nvCxnSpPr>
        <p:spPr>
          <a:xfrm>
            <a:off x="519565" y="1626763"/>
            <a:ext cx="0" cy="107389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3D88E3-9848-CE92-ED84-2C1FBAFE2E83}"/>
              </a:ext>
            </a:extLst>
          </p:cNvPr>
          <p:cNvSpPr txBox="1"/>
          <p:nvPr/>
        </p:nvSpPr>
        <p:spPr>
          <a:xfrm>
            <a:off x="649451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rgbClr val="161B6D"/>
                </a:solidFill>
                <a:latin typeface="Montserrat Black" pitchFamily="2" charset="77"/>
              </a:rPr>
              <a:t>FOUNDING MEMBER LEVELS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D8B5FCE-A575-5F9C-ECFB-EB1FABAB02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534205"/>
              </p:ext>
            </p:extLst>
          </p:nvPr>
        </p:nvGraphicFramePr>
        <p:xfrm>
          <a:off x="723878" y="1941831"/>
          <a:ext cx="7250221" cy="75882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595">
                  <a:extLst>
                    <a:ext uri="{9D8B030D-6E8A-4147-A177-3AD203B41FA5}">
                      <a16:colId xmlns:a16="http://schemas.microsoft.com/office/drawing/2014/main" val="3964409586"/>
                    </a:ext>
                  </a:extLst>
                </a:gridCol>
                <a:gridCol w="5103626">
                  <a:extLst>
                    <a:ext uri="{9D8B030D-6E8A-4147-A177-3AD203B41FA5}">
                      <a16:colId xmlns:a16="http://schemas.microsoft.com/office/drawing/2014/main" val="1672106287"/>
                    </a:ext>
                  </a:extLst>
                </a:gridCol>
              </a:tblGrid>
              <a:tr h="758823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LEVEL 3</a:t>
                      </a:r>
                    </a:p>
                  </a:txBody>
                  <a:tcPr anchor="ctr">
                    <a:solidFill>
                      <a:srgbClr val="161B6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i="0">
                          <a:solidFill>
                            <a:schemeClr val="tx1"/>
                          </a:solidFill>
                          <a:latin typeface="Montserrat Black" pitchFamily="2" charset="77"/>
                        </a:rPr>
                        <a:t>PLATINUM UNLIMITED</a:t>
                      </a:r>
                    </a:p>
                  </a:txBody>
                  <a:tcPr anchor="ctr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42294"/>
                  </a:ext>
                </a:extLst>
              </a:tr>
            </a:tbl>
          </a:graphicData>
        </a:graphic>
      </p:graphicFrame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3214939-B1F6-ED0F-7E6D-7CFAE870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452" y="2923954"/>
            <a:ext cx="10833712" cy="2254096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Everything included in Silver and Gold… </a:t>
            </a:r>
            <a:r>
              <a:rPr lang="en-US" b="1" u="sng" dirty="0">
                <a:latin typeface="Montserrat ExtraBold" pitchFamily="2" charset="77"/>
                <a:cs typeface="Rubik" pitchFamily="2" charset="-79"/>
              </a:rPr>
              <a:t>Forever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!</a:t>
            </a:r>
          </a:p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b="1" i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*AVAILABLE TODAY* </a:t>
            </a: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Beta Access To “</a:t>
            </a:r>
            <a:r>
              <a:rPr lang="en-US" dirty="0" err="1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SAMSpeaks</a:t>
            </a: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” AI Commentary feature</a:t>
            </a:r>
            <a:endParaRPr lang="en-US" dirty="0">
              <a:latin typeface="Montserrat Medium" pitchFamily="2" charset="77"/>
              <a:cs typeface="Rubik" pitchFamily="2" charset="-79"/>
            </a:endParaRPr>
          </a:p>
          <a:p>
            <a:pPr>
              <a:lnSpc>
                <a:spcPct val="100000"/>
              </a:lnSpc>
              <a:spcBef>
                <a:spcPts val="2200"/>
              </a:spcBef>
              <a:buClr>
                <a:srgbClr val="161B6D"/>
              </a:buClr>
              <a:buSzPct val="85000"/>
            </a:pPr>
            <a:r>
              <a:rPr lang="en-US" b="1" dirty="0">
                <a:solidFill>
                  <a:srgbClr val="000000"/>
                </a:solidFill>
                <a:effectLst/>
                <a:latin typeface="Montserrat ExtraBold" pitchFamily="2" charset="77"/>
                <a:cs typeface="Rubik" pitchFamily="2" charset="-79"/>
              </a:rPr>
              <a:t>Exclusive “Power Options” 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  <a:t>Bonus Feature: Options contracts </a:t>
            </a:r>
            <a:br>
              <a:rPr lang="en-US" b="0" i="0" dirty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</a:br>
            <a:r>
              <a:rPr lang="en-US" b="0" i="0" dirty="0">
                <a:solidFill>
                  <a:srgbClr val="000000"/>
                </a:solidFill>
                <a:effectLst/>
                <a:latin typeface="Montserrat Medium" pitchFamily="2" charset="77"/>
                <a:cs typeface="Rubik" pitchFamily="2" charset="-79"/>
              </a:rPr>
              <a:t>to consider for each daily play.</a:t>
            </a: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 Includes 3 contracts to fit your </a:t>
            </a:r>
            <a:b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solidFill>
                  <a:srgbClr val="000000"/>
                </a:solidFill>
                <a:latin typeface="Montserrat Medium" pitchFamily="2" charset="77"/>
                <a:cs typeface="Rubik" pitchFamily="2" charset="-79"/>
              </a:rPr>
              <a:t>risk tolerance..</a:t>
            </a:r>
            <a:endParaRPr lang="en-US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25A087D-E0CB-3C3A-DD5B-69755A6C0F00}"/>
              </a:ext>
            </a:extLst>
          </p:cNvPr>
          <p:cNvSpPr txBox="1"/>
          <p:nvPr/>
        </p:nvSpPr>
        <p:spPr>
          <a:xfrm>
            <a:off x="6959342" y="1541721"/>
            <a:ext cx="47944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u="sng">
                <a:solidFill>
                  <a:srgbClr val="161B6D"/>
                </a:solidFill>
                <a:latin typeface="Montserrat Black" pitchFamily="2" charset="77"/>
              </a:rPr>
              <a:t>RETAIL PRICE: $9,997/YEAR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695FBE3-3CB9-1E45-D9CD-102B400668B5}"/>
              </a:ext>
            </a:extLst>
          </p:cNvPr>
          <p:cNvSpPr/>
          <p:nvPr/>
        </p:nvSpPr>
        <p:spPr>
          <a:xfrm>
            <a:off x="1042856" y="5178050"/>
            <a:ext cx="2529685" cy="616688"/>
          </a:xfrm>
          <a:prstGeom prst="roundRect">
            <a:avLst/>
          </a:prstGeom>
          <a:solidFill>
            <a:srgbClr val="00A1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Conservative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AED5E086-C5B2-4D1D-F67E-DC2927597EE5}"/>
              </a:ext>
            </a:extLst>
          </p:cNvPr>
          <p:cNvSpPr/>
          <p:nvPr/>
        </p:nvSpPr>
        <p:spPr>
          <a:xfrm>
            <a:off x="3721828" y="5178050"/>
            <a:ext cx="2529685" cy="61668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Moderate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7E075C7-CEA8-8170-0599-1C3E6B3D9AEA}"/>
              </a:ext>
            </a:extLst>
          </p:cNvPr>
          <p:cNvSpPr/>
          <p:nvPr/>
        </p:nvSpPr>
        <p:spPr>
          <a:xfrm>
            <a:off x="6414978" y="5178050"/>
            <a:ext cx="2529685" cy="616688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ExtraBold" pitchFamily="2" charset="77"/>
              </a:rPr>
              <a:t>Aggressive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6744935-7F73-2840-20DE-F271DBD7A1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9471" y="127226"/>
            <a:ext cx="1382334" cy="142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89933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525" y="1796901"/>
            <a:ext cx="10302949" cy="3694813"/>
          </a:xfrm>
        </p:spPr>
        <p:txBody>
          <a:bodyPr>
            <a:noAutofit/>
          </a:bodyPr>
          <a:lstStyle/>
          <a:p>
            <a:pPr algn="ctr"/>
            <a:r>
              <a:rPr lang="en-US" sz="5400" b="1">
                <a:latin typeface="Montserrat" pitchFamily="2" charset="77"/>
                <a:cs typeface="Rubik" pitchFamily="2" charset="-79"/>
              </a:rPr>
              <a:t>COST OF DATA…</a:t>
            </a:r>
            <a:br>
              <a:rPr lang="en-US" sz="5400" b="1">
                <a:latin typeface="Montserrat" pitchFamily="2" charset="77"/>
                <a:cs typeface="Rubik" pitchFamily="2" charset="-79"/>
              </a:rPr>
            </a:br>
            <a:br>
              <a:rPr lang="en-US" sz="5400" b="1"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INCLUDED FOR </a:t>
            </a:r>
            <a:r>
              <a:rPr lang="en-US" sz="60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FREE</a:t>
            </a: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 </a:t>
            </a:r>
            <a:b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60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ON ALL LEVELS!</a:t>
            </a:r>
            <a:endParaRPr lang="en-US" sz="6000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565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0993391" cy="1251247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/>
                <a:cs typeface="Rubik"/>
              </a:rPr>
              <a:t>SPECIAL EARLY-BIRD MEMBER BONUSES</a:t>
            </a:r>
            <a:br>
              <a:rPr lang="en-US" sz="4400" b="1"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/>
                <a:cs typeface="Rubik"/>
              </a:rPr>
              <a:t>(INCLUDED IN ALL LEVELS FOR FREE TODAY)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0" y="2870789"/>
            <a:ext cx="8684493" cy="312597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Finding FAST Profits Today: </a:t>
            </a:r>
            <a:r>
              <a:rPr lang="en-US">
                <a:latin typeface="Montserrat Medium" pitchFamily="2" charset="77"/>
                <a:cs typeface="Rubik" pitchFamily="2" charset="-79"/>
              </a:rPr>
              <a:t>A Quick-Start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Guide To Using the Daily Profits Scanner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The $2.7 Million Dollar Profit System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(Exclusive 2</a:t>
            </a:r>
            <a:r>
              <a:rPr lang="en-US" baseline="30000">
                <a:latin typeface="Montserrat Medium" pitchFamily="2" charset="77"/>
                <a:cs typeface="Rubik" pitchFamily="2" charset="-79"/>
              </a:rPr>
              <a:t>nd</a:t>
            </a:r>
            <a:r>
              <a:rPr lang="en-US">
                <a:latin typeface="Montserrat Medium" pitchFamily="2" charset="77"/>
                <a:cs typeface="Rubik" pitchFamily="2" charset="-79"/>
              </a:rPr>
              <a:t> Edition Report)</a:t>
            </a:r>
          </a:p>
          <a:p>
            <a:pPr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</a:pPr>
            <a:r>
              <a:rPr lang="en-US" b="1">
                <a:latin typeface="Montserrat ExtraBold" pitchFamily="2" charset="77"/>
                <a:cs typeface="Rubik" pitchFamily="2" charset="-79"/>
              </a:rPr>
              <a:t>AI Profit Finder Video Masterclass </a:t>
            </a:r>
            <a:br>
              <a:rPr lang="en-US">
                <a:latin typeface="Montserrat Medium" pitchFamily="2" charset="77"/>
                <a:cs typeface="Rubik" pitchFamily="2" charset="-79"/>
              </a:rPr>
            </a:br>
            <a:r>
              <a:rPr lang="en-US">
                <a:latin typeface="Montserrat Medium" pitchFamily="2" charset="77"/>
                <a:cs typeface="Rubik" pitchFamily="2" charset="-79"/>
              </a:rPr>
              <a:t>(3-Part Video Training)</a:t>
            </a:r>
            <a:endParaRPr lang="en-US">
              <a:latin typeface="Rubik" pitchFamily="2" charset="-79"/>
              <a:cs typeface="Rubik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49DA35-4281-9522-7566-85CE3A69D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0732" y="2775060"/>
            <a:ext cx="4094638" cy="322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0678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Backed By Our 60-Day Credit GUARANTEE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(INCLUDED IN ALL LEVELS… TODAY)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282BC40-29A4-93CF-AFF2-BA75A8837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1" y="2870789"/>
            <a:ext cx="7238466" cy="3125972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latin typeface="Montserrat SemiBold" pitchFamily="2" charset="77"/>
                <a:cs typeface="Rubik" pitchFamily="2" charset="-79"/>
              </a:rPr>
              <a:t>If at any point within your first 60-days you feel that </a:t>
            </a:r>
            <a:r>
              <a:rPr lang="en-US" b="1" i="1">
                <a:latin typeface="Montserrat SemiBold" pitchFamily="2" charset="77"/>
                <a:cs typeface="Rubik" pitchFamily="2" charset="-79"/>
              </a:rPr>
              <a:t>Daily Profit Scanner </a:t>
            </a:r>
            <a:r>
              <a:rPr lang="en-US" b="1">
                <a:latin typeface="Montserrat SemiBold" pitchFamily="2" charset="77"/>
                <a:cs typeface="Rubik" pitchFamily="2" charset="-79"/>
              </a:rPr>
              <a:t>isn’t for you… simply call our VIP Concierge Squad and receive a full credit for any Monument Traders Alliance service.</a:t>
            </a:r>
          </a:p>
          <a:p>
            <a:pPr marL="0" indent="0">
              <a:lnSpc>
                <a:spcPct val="120000"/>
              </a:lnSpc>
              <a:spcAft>
                <a:spcPts val="1200"/>
              </a:spcAft>
              <a:buClr>
                <a:srgbClr val="161B6D"/>
              </a:buClr>
              <a:buSzPct val="85000"/>
              <a:buNone/>
            </a:pPr>
            <a:r>
              <a:rPr lang="en-US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NO QUESTIONS ASKED!</a:t>
            </a:r>
            <a:endParaRPr lang="en-US">
              <a:solidFill>
                <a:srgbClr val="16B7A7"/>
              </a:solidFill>
              <a:latin typeface="Rubik" pitchFamily="2" charset="-79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8D4D15-D4F5-5E0B-2756-0F09B8DA5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7421" y="2673241"/>
            <a:ext cx="30226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2527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" pitchFamily="2" charset="77"/>
              </a:rPr>
              <a:t>LIMITED TIME BONUS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3A36EB6-E0B2-3675-21EB-69C8314B8F4A}"/>
              </a:ext>
            </a:extLst>
          </p:cNvPr>
          <p:cNvCxnSpPr>
            <a:cxnSpLocks/>
          </p:cNvCxnSpPr>
          <p:nvPr/>
        </p:nvCxnSpPr>
        <p:spPr>
          <a:xfrm>
            <a:off x="502889" y="742274"/>
            <a:ext cx="0" cy="1756377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A90FAB78-F182-AC8F-FEC6-BC667B42B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241" y="582693"/>
            <a:ext cx="6775809" cy="2203035"/>
          </a:xfrm>
        </p:spPr>
        <p:txBody>
          <a:bodyPr>
            <a:normAutofit fontScale="90000"/>
          </a:bodyPr>
          <a:lstStyle/>
          <a:p>
            <a:r>
              <a:rPr lang="en-US" sz="42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1 YEAR OF PROFIT SURGE TRADER… FREE!</a:t>
            </a:r>
            <a:b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TRADE ALONGSIDE NATE EVERY MONDAY AT 12PM EST… LIVE!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240" y="2708840"/>
            <a:ext cx="7716273" cy="340688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 dirty="0">
                <a:latin typeface="Montserrat SemiBold" pitchFamily="2" charset="77"/>
                <a:cs typeface="Rubik" pitchFamily="2" charset="-79"/>
              </a:rPr>
              <a:t>1x Weekly trade using S.A.M.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 dirty="0">
                <a:latin typeface="Montserrat SemiBold" pitchFamily="2" charset="77"/>
                <a:cs typeface="Rubik" pitchFamily="2" charset="-79"/>
              </a:rPr>
              <a:t>1x Weekly trade using “One Ticker Payout” Strategy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b="1" dirty="0">
                <a:latin typeface="Montserrat SemiBold" pitchFamily="2" charset="77"/>
                <a:cs typeface="Rubik" pitchFamily="2" charset="-79"/>
              </a:rPr>
              <a:t>All-Time Win Rate: </a:t>
            </a: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80%</a:t>
            </a:r>
            <a:endParaRPr lang="en-US" dirty="0">
              <a:latin typeface="Montserrat" pitchFamily="2" charset="77"/>
              <a:cs typeface="Rubik" pitchFamily="2" charset="-79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8945" y="742274"/>
            <a:ext cx="4205793" cy="121554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061C5FB-12B4-B2B6-34AF-5FD83EEDB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0239" y="2136928"/>
            <a:ext cx="3276366" cy="195235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233C418-F78D-0757-66D5-AA1B8BD8749F}"/>
              </a:ext>
            </a:extLst>
          </p:cNvPr>
          <p:cNvGrpSpPr/>
          <p:nvPr/>
        </p:nvGrpSpPr>
        <p:grpSpPr>
          <a:xfrm>
            <a:off x="8164337" y="4274959"/>
            <a:ext cx="3736971" cy="1378109"/>
            <a:chOff x="861847" y="1870841"/>
            <a:chExt cx="5455901" cy="1378109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69FBA61C-982A-AB94-AB13-5F9171C34EE1}"/>
                </a:ext>
              </a:extLst>
            </p:cNvPr>
            <p:cNvSpPr/>
            <p:nvPr/>
          </p:nvSpPr>
          <p:spPr>
            <a:xfrm>
              <a:off x="861847" y="1870841"/>
              <a:ext cx="5455901" cy="1378109"/>
            </a:xfrm>
            <a:prstGeom prst="roundRect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FE83676-A847-8252-285D-0BB0C06F9BE4}"/>
                </a:ext>
              </a:extLst>
            </p:cNvPr>
            <p:cNvSpPr txBox="1"/>
            <p:nvPr/>
          </p:nvSpPr>
          <p:spPr>
            <a:xfrm>
              <a:off x="1019503" y="1979239"/>
              <a:ext cx="216997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solidFill>
                    <a:srgbClr val="FFC000"/>
                  </a:solidFill>
                  <a:latin typeface="Montserrat ExtraBold" pitchFamily="2" charset="77"/>
                </a:rPr>
                <a:t>JOE LA </a:t>
              </a:r>
              <a:r>
                <a:rPr lang="en-US" sz="1200" b="1">
                  <a:solidFill>
                    <a:schemeClr val="bg1"/>
                  </a:solidFill>
                  <a:latin typeface="Montserrat SemiBold" pitchFamily="2" charset="77"/>
                </a:rPr>
                <a:t>12:28 PM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1DBA577-2727-1D2D-1CE7-A81E5890BB11}"/>
                </a:ext>
              </a:extLst>
            </p:cNvPr>
            <p:cNvSpPr txBox="1"/>
            <p:nvPr/>
          </p:nvSpPr>
          <p:spPr>
            <a:xfrm>
              <a:off x="1019503" y="2310682"/>
              <a:ext cx="513584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>
                  <a:solidFill>
                    <a:schemeClr val="bg1"/>
                  </a:solidFill>
                  <a:latin typeface="Montserrat" pitchFamily="2" charset="77"/>
                </a:rPr>
                <a:t>You are the first service I have used in 20 years that has actually produced winners!</a:t>
              </a:r>
              <a:endParaRPr lang="en-US" sz="1600" b="1" dirty="0">
                <a:solidFill>
                  <a:srgbClr val="16B7A7"/>
                </a:solidFill>
                <a:latin typeface="Montserrat ExtraBold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7043493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To be clear…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02980"/>
            <a:ext cx="10933387" cy="4391846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Nothing is guaranteed… you should never invest more than you can afford to lose.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The software will alert you when a pattern has formed, but these should not be considered buy or sell alerts. They are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also not official recommendations. You need to do your own due diligence on the situation before deciding to invest.</a:t>
            </a:r>
          </a:p>
          <a:p>
            <a:pPr algn="l">
              <a:lnSpc>
                <a:spcPct val="100000"/>
              </a:lnSpc>
              <a:spcBef>
                <a:spcPts val="2800"/>
              </a:spcBef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2600">
                <a:latin typeface="Montserrat Medium" pitchFamily="2" charset="77"/>
                <a:cs typeface="Rubik" pitchFamily="2" charset="-79"/>
              </a:rPr>
              <a:t>We’re going to show you some of the top examples </a:t>
            </a:r>
            <a:br>
              <a:rPr lang="en-US" sz="2600">
                <a:latin typeface="Montserrat Medium" pitchFamily="2" charset="77"/>
                <a:cs typeface="Rubik" pitchFamily="2" charset="-79"/>
              </a:rPr>
            </a:br>
            <a:r>
              <a:rPr lang="en-US" sz="2600">
                <a:latin typeface="Montserrat Medium" pitchFamily="2" charset="77"/>
                <a:cs typeface="Rubik" pitchFamily="2" charset="-79"/>
              </a:rPr>
              <a:t>we’ve found, but individual results will vary.</a:t>
            </a:r>
            <a:endParaRPr lang="en-US" sz="2600">
              <a:latin typeface="Montserrat Medium" pitchFamily="2" charset="77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67840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D7E5CBB9-EC91-742B-F479-F421C48AD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79" y="1523813"/>
            <a:ext cx="11184581" cy="1251247"/>
          </a:xfrm>
        </p:spPr>
        <p:txBody>
          <a:bodyPr>
            <a:normAutofit/>
          </a:bodyPr>
          <a:lstStyle/>
          <a:p>
            <a:r>
              <a:rPr lang="en-US" sz="4000" b="1">
                <a:solidFill>
                  <a:srgbClr val="161B6D"/>
                </a:solidFill>
                <a:latin typeface="Montserrat ExtraBold" pitchFamily="2" charset="77"/>
              </a:rPr>
              <a:t>S.A.M. IS THE ULTIMATE WAY TO “FLY ON YOUR OWN”!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CF3A5EC-726B-F08E-F3CD-3F85DC5929F8}"/>
              </a:ext>
            </a:extLst>
          </p:cNvPr>
          <p:cNvCxnSpPr>
            <a:cxnSpLocks/>
          </p:cNvCxnSpPr>
          <p:nvPr/>
        </p:nvCxnSpPr>
        <p:spPr>
          <a:xfrm>
            <a:off x="506627" y="1619596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FDD11712-3CCE-552D-E989-2188E5743A7B}"/>
              </a:ext>
            </a:extLst>
          </p:cNvPr>
          <p:cNvGrpSpPr/>
          <p:nvPr/>
        </p:nvGrpSpPr>
        <p:grpSpPr>
          <a:xfrm>
            <a:off x="438240" y="2861709"/>
            <a:ext cx="11184572" cy="2901133"/>
            <a:chOff x="861847" y="1870841"/>
            <a:chExt cx="5455901" cy="1495067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" name="Round Diagonal Corner Rectangle 9">
              <a:extLst>
                <a:ext uri="{FF2B5EF4-FFF2-40B4-BE49-F238E27FC236}">
                  <a16:creationId xmlns:a16="http://schemas.microsoft.com/office/drawing/2014/main" id="{DF8CC365-7798-5DF7-8CF9-23331A0D10A7}"/>
                </a:ext>
              </a:extLst>
            </p:cNvPr>
            <p:cNvSpPr/>
            <p:nvPr/>
          </p:nvSpPr>
          <p:spPr>
            <a:xfrm>
              <a:off x="861847" y="1870841"/>
              <a:ext cx="5455901" cy="1495067"/>
            </a:xfrm>
            <a:prstGeom prst="round2Diag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8947A3-76E3-8C68-D923-12562EE3C670}"/>
                </a:ext>
              </a:extLst>
            </p:cNvPr>
            <p:cNvSpPr txBox="1"/>
            <p:nvPr/>
          </p:nvSpPr>
          <p:spPr>
            <a:xfrm>
              <a:off x="1296399" y="1979774"/>
              <a:ext cx="1103369" cy="15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err="1">
                  <a:solidFill>
                    <a:schemeClr val="accent2"/>
                  </a:solidFill>
                  <a:latin typeface="Montserrat ExtraBold" pitchFamily="2" charset="77"/>
                </a:rPr>
                <a:t>QuintonE</a:t>
              </a:r>
              <a:r>
                <a:rPr lang="en-US" sz="1400" b="1">
                  <a:solidFill>
                    <a:srgbClr val="FFC000"/>
                  </a:solidFill>
                  <a:latin typeface="Montserrat ExtraBold" pitchFamily="2" charset="77"/>
                </a:rPr>
                <a:t> </a:t>
              </a:r>
              <a:r>
                <a:rPr lang="en-US" sz="1400" b="1">
                  <a:solidFill>
                    <a:schemeClr val="bg1"/>
                  </a:solidFill>
                  <a:latin typeface="Montserrat SemiBold" pitchFamily="2" charset="77"/>
                </a:rPr>
                <a:t>at 2:09 PM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F5C108-1882-C64C-870E-7FD333EEF385}"/>
                </a:ext>
              </a:extLst>
            </p:cNvPr>
            <p:cNvSpPr txBox="1"/>
            <p:nvPr/>
          </p:nvSpPr>
          <p:spPr>
            <a:xfrm>
              <a:off x="1019503" y="2259088"/>
              <a:ext cx="5209377" cy="9992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Nate, </a:t>
              </a:r>
              <a:r>
                <a:rPr lang="en-US" sz="2000" b="1" dirty="0">
                  <a:solidFill>
                    <a:srgbClr val="16B7A7"/>
                  </a:solidFill>
                  <a:latin typeface="Montserrat Black" pitchFamily="2" charset="77"/>
                </a:rPr>
                <a:t>thanks personally for all the wins since Oct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 when I started, what a wild time to start. The real win is the invaluable training you receive. The start has been great. What I have learned is there is no down time for you other than those small breaks. You literally treat us so well, like another family. Therefore, </a:t>
              </a:r>
              <a:r>
                <a:rPr lang="en-US" sz="2000" b="1" dirty="0">
                  <a:solidFill>
                    <a:srgbClr val="16B7A7"/>
                  </a:solidFill>
                  <a:latin typeface="Montserrat Black" pitchFamily="2" charset="77"/>
                </a:rPr>
                <a:t>you need to continue to kick us out of the nest so we can fly on our own</a:t>
              </a:r>
              <a:r>
                <a:rPr lang="en-US" sz="2000" dirty="0">
                  <a:solidFill>
                    <a:schemeClr val="bg1"/>
                  </a:solidFill>
                  <a:latin typeface="Montserrat" pitchFamily="2" charset="77"/>
                </a:rPr>
                <a:t>. And the mental training is your services secret weapon. Thx Q.</a:t>
              </a:r>
              <a:endParaRPr lang="en-US" sz="2000" dirty="0">
                <a:solidFill>
                  <a:srgbClr val="16B7A7"/>
                </a:solidFill>
                <a:latin typeface="Montserrat" pitchFamily="2" charset="77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6CB37761-6FDE-5204-9341-300F5BDF2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1434" y="3052066"/>
            <a:ext cx="567636" cy="35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38737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AB0340A-7DE3-7F0A-558D-5313DBC614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40" y="347331"/>
            <a:ext cx="4229453" cy="9835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C6826F-7E42-5E24-E44D-57B011CDD64E}"/>
              </a:ext>
            </a:extLst>
          </p:cNvPr>
          <p:cNvSpPr txBox="1">
            <a:spLocks/>
          </p:cNvSpPr>
          <p:nvPr/>
        </p:nvSpPr>
        <p:spPr>
          <a:xfrm>
            <a:off x="713245" y="1438749"/>
            <a:ext cx="11271918" cy="965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NORMAL RETAIL PRICE: </a:t>
            </a:r>
            <a:r>
              <a:rPr lang="en-US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$9,997</a:t>
            </a:r>
            <a:endParaRPr lang="en-US" b="1">
              <a:solidFill>
                <a:srgbClr val="16B7A7"/>
              </a:solidFill>
              <a:latin typeface="Montserrat Black" pitchFamily="2" charset="77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511AAD4-DBA8-562C-F7F4-9603B1199257}"/>
              </a:ext>
            </a:extLst>
          </p:cNvPr>
          <p:cNvCxnSpPr/>
          <p:nvPr/>
        </p:nvCxnSpPr>
        <p:spPr>
          <a:xfrm>
            <a:off x="478466" y="1552429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F74FE75B-AFF3-5DEE-91A6-C228DB4D50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5229" y="2404445"/>
            <a:ext cx="6561542" cy="355528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CF7A3F2-7C4E-1448-1110-0AAE80C9AC29}"/>
              </a:ext>
            </a:extLst>
          </p:cNvPr>
          <p:cNvGrpSpPr/>
          <p:nvPr/>
        </p:nvGrpSpPr>
        <p:grpSpPr>
          <a:xfrm>
            <a:off x="8723517" y="3182625"/>
            <a:ext cx="3186223" cy="1626782"/>
            <a:chOff x="8899450" y="3242930"/>
            <a:chExt cx="3186223" cy="1626782"/>
          </a:xfrm>
          <a:effectLst>
            <a:outerShdw blurRad="277883" sx="106000" sy="106000" algn="ctr" rotWithShape="0">
              <a:prstClr val="black">
                <a:alpha val="25000"/>
              </a:prstClr>
            </a:outerShdw>
          </a:effectLst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114DE590-471A-B9F5-9B48-6BE796DD6E16}"/>
                </a:ext>
              </a:extLst>
            </p:cNvPr>
            <p:cNvSpPr/>
            <p:nvPr/>
          </p:nvSpPr>
          <p:spPr>
            <a:xfrm>
              <a:off x="8899450" y="3242930"/>
              <a:ext cx="3186223" cy="162678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C3BFD65-DA78-E30F-92EF-A20F0431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55435" y="3856234"/>
              <a:ext cx="2723402" cy="78711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F6F67E-44D0-9DA4-CCF4-3B3A5B205A2B}"/>
                </a:ext>
              </a:extLst>
            </p:cNvPr>
            <p:cNvSpPr txBox="1"/>
            <p:nvPr/>
          </p:nvSpPr>
          <p:spPr>
            <a:xfrm>
              <a:off x="10004816" y="3435720"/>
              <a:ext cx="10246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>
                  <a:solidFill>
                    <a:schemeClr val="accent2"/>
                  </a:solidFill>
                  <a:latin typeface="Montserrat ExtraBold" pitchFamily="2" charset="77"/>
                </a:rPr>
                <a:t>PLUS…</a:t>
              </a:r>
            </a:p>
          </p:txBody>
        </p:sp>
      </p:grpSp>
      <p:sp>
        <p:nvSpPr>
          <p:cNvPr id="16" name="Round Diagonal Corner Rectangle 15">
            <a:extLst>
              <a:ext uri="{FF2B5EF4-FFF2-40B4-BE49-F238E27FC236}">
                <a16:creationId xmlns:a16="http://schemas.microsoft.com/office/drawing/2014/main" id="{D6CF154D-0BC1-E8F6-8C10-80C2820A964A}"/>
              </a:ext>
            </a:extLst>
          </p:cNvPr>
          <p:cNvSpPr/>
          <p:nvPr/>
        </p:nvSpPr>
        <p:spPr>
          <a:xfrm>
            <a:off x="6777722" y="276869"/>
            <a:ext cx="4976038" cy="767399"/>
          </a:xfrm>
          <a:prstGeom prst="round2DiagRect">
            <a:avLst/>
          </a:prstGeom>
          <a:solidFill>
            <a:schemeClr val="accent2"/>
          </a:solidFill>
          <a:ln>
            <a:noFill/>
          </a:ln>
          <a:effectLst>
            <a:outerShdw blurRad="425765" dist="38100" dir="8580000" sx="101000" sy="101000" algn="tl" rotWithShape="0">
              <a:prstClr val="black">
                <a:alpha val="43298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latin typeface="Montserrat ExtraBold" pitchFamily="2" charset="77"/>
              </a:rPr>
              <a:t>EARLY-BIRD MEMBERS DEAL</a:t>
            </a:r>
          </a:p>
        </p:txBody>
      </p:sp>
    </p:spTree>
    <p:extLst>
      <p:ext uri="{BB962C8B-B14F-4D97-AF65-F5344CB8AC3E}">
        <p14:creationId xmlns:p14="http://schemas.microsoft.com/office/powerpoint/2010/main" val="6343950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456FF3CF-4804-CFA7-54F0-2A2E1274A4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060907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ONE-TIME!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latin typeface="Montserrat ExtraBold" pitchFamily="2" charset="77"/>
              </a:rPr>
              <a:t>EARLY-BIRD MEMBER DEAL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>
                <a:latin typeface="Montserrat SemiBold" pitchFamily="2" charset="77"/>
                <a:cs typeface="Rubik" pitchFamily="2" charset="-79"/>
              </a:rPr>
            </a:br>
            <a:r>
              <a:rPr lang="en-US" sz="2600" b="1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1 Year of Profit Surge Trader for FREE!</a:t>
            </a:r>
            <a:endParaRPr lang="en-US" sz="2600">
              <a:latin typeface="Montserrat" pitchFamily="2" charset="77"/>
              <a:cs typeface="Rubik" pitchFamily="2" charset="-79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412068"/>
            <a:ext cx="2911788" cy="841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1" y="1563893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15189A97-5120-F565-00F0-913DB27B4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293737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14D75399-F8F3-09C4-1702-2E0D3A396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91180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chemeClr val="bg1"/>
                          </a:solidFill>
                          <a:latin typeface="Montserrat Black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/>
                        </a:rPr>
                        <a:t>PER YEAR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25" name="Picture 24">
            <a:extLst>
              <a:ext uri="{FF2B5EF4-FFF2-40B4-BE49-F238E27FC236}">
                <a16:creationId xmlns:a16="http://schemas.microsoft.com/office/drawing/2014/main" id="{5CF11802-58CC-5D4B-8AA6-F78BE1DD10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69760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C6C316-E615-C191-12CE-B5037CB6D4FE}"/>
              </a:ext>
            </a:extLst>
          </p:cNvPr>
          <p:cNvSpPr/>
          <p:nvPr/>
        </p:nvSpPr>
        <p:spPr>
          <a:xfrm>
            <a:off x="0" y="0"/>
            <a:ext cx="12192000" cy="5320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D2B11C4-8AEF-78E0-BF96-3EC4B8A0A376}"/>
              </a:ext>
            </a:extLst>
          </p:cNvPr>
          <p:cNvSpPr txBox="1"/>
          <p:nvPr/>
        </p:nvSpPr>
        <p:spPr>
          <a:xfrm>
            <a:off x="320511" y="56559"/>
            <a:ext cx="1146299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>
                <a:latin typeface="Montserrat ExtraBold"/>
              </a:rPr>
              <a:t>DOUBLE SAVINGS </a:t>
            </a:r>
            <a:r>
              <a:rPr lang="en-US" sz="2400" b="1" u="sng">
                <a:latin typeface="Montserrat ExtraBold"/>
              </a:rPr>
              <a:t>UNTIL MIDNIGHT</a:t>
            </a:r>
            <a:r>
              <a:rPr lang="en-US" sz="2400" b="1">
                <a:latin typeface="Montserrat ExtraBold"/>
              </a:rPr>
              <a:t>!!! USE DISCOUNT CODE: </a:t>
            </a:r>
            <a:r>
              <a:rPr lang="en-US" sz="2400" b="1">
                <a:solidFill>
                  <a:schemeClr val="bg1"/>
                </a:solidFill>
                <a:latin typeface="Montserrat Black"/>
              </a:rPr>
              <a:t>SAM500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A2900A9F-84A5-E019-396D-46EFEF3E9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511" y="4080139"/>
            <a:ext cx="7894490" cy="1857597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Take an additional $500 off TODAY ONLY </a:t>
            </a:r>
            <a:br>
              <a:rPr lang="en-US" sz="2600" b="1">
                <a:latin typeface="Montserrat SemiBold" pitchFamily="2" charset="77"/>
                <a:cs typeface="Rubik" pitchFamily="2" charset="-79"/>
              </a:rPr>
            </a:br>
            <a:r>
              <a:rPr lang="en-US" sz="2600" b="1">
                <a:latin typeface="Montserrat SemiBold" pitchFamily="2" charset="77"/>
                <a:cs typeface="Rubik" pitchFamily="2" charset="-79"/>
              </a:rPr>
              <a:t>with discount code “</a:t>
            </a:r>
            <a:r>
              <a:rPr lang="en-US" sz="26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SAM500</a:t>
            </a:r>
            <a:r>
              <a:rPr lang="en-US" sz="2600" b="1">
                <a:latin typeface="Montserrat SemiBold" pitchFamily="2" charset="77"/>
                <a:cs typeface="Rubik" pitchFamily="2" charset="-79"/>
              </a:rPr>
              <a:t>”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Backed By 60-Day Credit Guarantee</a:t>
            </a:r>
          </a:p>
          <a:p>
            <a:pPr>
              <a:lnSpc>
                <a:spcPct val="120000"/>
              </a:lnSpc>
              <a:spcBef>
                <a:spcPts val="800"/>
              </a:spcBef>
              <a:spcAft>
                <a:spcPts val="400"/>
              </a:spcAft>
              <a:buClr>
                <a:srgbClr val="161B6D"/>
              </a:buClr>
              <a:buSzPct val="85000"/>
            </a:pPr>
            <a:r>
              <a:rPr lang="en-US" sz="2600" b="1">
                <a:latin typeface="Montserrat SemiBold" pitchFamily="2" charset="77"/>
                <a:cs typeface="Rubik" pitchFamily="2" charset="-79"/>
              </a:rPr>
              <a:t>1 Year of Profit Surge Trader for FREE!</a:t>
            </a:r>
            <a:endParaRPr lang="en-US" sz="2600">
              <a:latin typeface="Montserrat" pitchFamily="2" charset="77"/>
              <a:cs typeface="Rubik" pitchFamily="2" charset="-79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A3CCF-857D-3F07-45CA-E03AFE186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511" y="2412068"/>
            <a:ext cx="2911788" cy="8415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BAF21F-DFF6-A4F0-D01D-AE478C52C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1" y="1563893"/>
            <a:ext cx="2862689" cy="66574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1E66A6-ED7A-D171-2EC2-4C17989895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5846" y="987903"/>
            <a:ext cx="5378460" cy="291424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EB6A39B-73B9-6B0D-B7ED-5C2E51124175}"/>
              </a:ext>
            </a:extLst>
          </p:cNvPr>
          <p:cNvSpPr/>
          <p:nvPr/>
        </p:nvSpPr>
        <p:spPr>
          <a:xfrm>
            <a:off x="0" y="6115726"/>
            <a:ext cx="12192000" cy="742274"/>
          </a:xfrm>
          <a:prstGeom prst="rect">
            <a:avLst/>
          </a:prstGeom>
          <a:solidFill>
            <a:srgbClr val="161B6D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latin typeface="Montserrat SemiBold" pitchFamily="2" charset="77"/>
              </a:rPr>
              <a:t>Click the button below or call </a:t>
            </a:r>
            <a:r>
              <a:rPr lang="en-US" sz="2000" b="1">
                <a:latin typeface="Montserrat ExtraBold" pitchFamily="2" charset="77"/>
              </a:rPr>
              <a:t>888.215.5311</a:t>
            </a:r>
            <a:r>
              <a:rPr lang="en-US" sz="2000" b="1">
                <a:latin typeface="Montserrat SemiBold" pitchFamily="2" charset="77"/>
              </a:rPr>
              <a:t> to order by phone or ask questions!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EA1EDFC-0F37-C407-4749-0B323E6056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364363"/>
              </p:ext>
            </p:extLst>
          </p:nvPr>
        </p:nvGraphicFramePr>
        <p:xfrm>
          <a:off x="9048406" y="822437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SILVER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$1,997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$1,497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167563F-B2F7-6F35-6083-D837D12C4A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244471"/>
              </p:ext>
            </p:extLst>
          </p:nvPr>
        </p:nvGraphicFramePr>
        <p:xfrm>
          <a:off x="9048406" y="2562621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24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GOLD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kern="1200">
                          <a:solidFill>
                            <a:schemeClr val="bg1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PER YEAR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i="0">
                          <a:solidFill>
                            <a:srgbClr val="16B7A7"/>
                          </a:solidFill>
                          <a:latin typeface="Montserrat Black" pitchFamily="2" charset="77"/>
                        </a:rPr>
                        <a:t>$1,997 </a:t>
                      </a:r>
                      <a:r>
                        <a:rPr lang="en-US" sz="20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2504E4E-6CC8-8336-76A2-3502B4AB1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39704"/>
              </p:ext>
            </p:extLst>
          </p:nvPr>
        </p:nvGraphicFramePr>
        <p:xfrm>
          <a:off x="9027140" y="4306360"/>
          <a:ext cx="2950674" cy="1631376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950674">
                  <a:extLst>
                    <a:ext uri="{9D8B030D-6E8A-4147-A177-3AD203B41FA5}">
                      <a16:colId xmlns:a16="http://schemas.microsoft.com/office/drawing/2014/main" val="1845963555"/>
                    </a:ext>
                  </a:extLst>
                </a:gridCol>
              </a:tblGrid>
              <a:tr h="555056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0">
                          <a:solidFill>
                            <a:schemeClr val="tx1"/>
                          </a:solidFill>
                          <a:latin typeface="Montserrat" pitchFamily="2" charset="77"/>
                        </a:rPr>
                        <a:t>PLATINUM UNLIMITED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910520"/>
                  </a:ext>
                </a:extLst>
              </a:tr>
              <a:tr h="10763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$2,997 ONE-TIME!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3200" b="1" i="0" kern="1200">
                          <a:solidFill>
                            <a:srgbClr val="16B7A7"/>
                          </a:solidFill>
                          <a:latin typeface="Montserrat Black" pitchFamily="2" charset="77"/>
                          <a:ea typeface="+mn-ea"/>
                          <a:cs typeface="+mn-cs"/>
                        </a:rPr>
                        <a:t>$2,497 </a:t>
                      </a:r>
                      <a: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today!</a:t>
                      </a:r>
                      <a:br>
                        <a:rPr lang="en-US" sz="16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</a:br>
                      <a:r>
                        <a:rPr lang="en-US" sz="1200" b="1" i="0">
                          <a:solidFill>
                            <a:schemeClr val="bg1"/>
                          </a:solidFill>
                          <a:latin typeface="Montserrat Black" pitchFamily="2" charset="77"/>
                        </a:rPr>
                        <a:t>+ $199 annual maintenance fee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61B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5739377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B32350E-C8B6-838B-09AC-FA8BC2F71F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15001" y="4338186"/>
            <a:ext cx="918607" cy="918607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C5D99A-9058-5DF7-34F2-CF9B82171847}"/>
              </a:ext>
            </a:extLst>
          </p:cNvPr>
          <p:cNvCxnSpPr>
            <a:cxnSpLocks/>
          </p:cNvCxnSpPr>
          <p:nvPr/>
        </p:nvCxnSpPr>
        <p:spPr>
          <a:xfrm>
            <a:off x="9502346" y="1588607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84CD4EA-5D8F-FA9B-CD0D-F74025289897}"/>
              </a:ext>
            </a:extLst>
          </p:cNvPr>
          <p:cNvCxnSpPr>
            <a:cxnSpLocks/>
          </p:cNvCxnSpPr>
          <p:nvPr/>
        </p:nvCxnSpPr>
        <p:spPr>
          <a:xfrm>
            <a:off x="9502346" y="3321260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82F18-431C-E6CB-FA00-E7C1FAA535A9}"/>
              </a:ext>
            </a:extLst>
          </p:cNvPr>
          <p:cNvCxnSpPr>
            <a:cxnSpLocks/>
          </p:cNvCxnSpPr>
          <p:nvPr/>
        </p:nvCxnSpPr>
        <p:spPr>
          <a:xfrm>
            <a:off x="9395254" y="4939381"/>
            <a:ext cx="914400" cy="2154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6804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CDFF7A4-A55D-9B5F-B141-1603F22D9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06" y="362693"/>
            <a:ext cx="11121068" cy="965696"/>
          </a:xfrm>
        </p:spPr>
        <p:txBody>
          <a:bodyPr/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Nate’s Millionaire Trader Nate Bear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1406" y="1560252"/>
            <a:ext cx="7246455" cy="4168521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Former Construction Worker </a:t>
            </a:r>
            <a:br>
              <a:rPr lang="en-US" dirty="0">
                <a:latin typeface="Montserrat Medium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To Pro Trader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Turned </a:t>
            </a: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$37k into $2.7 Million </a:t>
            </a:r>
            <a:b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dirty="0">
                <a:latin typeface="Montserrat Medium" pitchFamily="2" charset="77"/>
                <a:cs typeface="Rubik" pitchFamily="2" charset="-79"/>
              </a:rPr>
              <a:t>(7,127% Total Return) in 4 years!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dirty="0">
                <a:latin typeface="Montserrat Medium" pitchFamily="2" charset="77"/>
                <a:cs typeface="Rubik" pitchFamily="2" charset="-79"/>
              </a:rPr>
              <a:t>Teaches his winning strategies to thousands of Americans each day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82 x 100% winners </a:t>
            </a:r>
            <a:r>
              <a:rPr lang="en-US" dirty="0">
                <a:latin typeface="Montserrat Medium" pitchFamily="2" charset="77"/>
                <a:cs typeface="Rubik" pitchFamily="2" charset="-79"/>
              </a:rPr>
              <a:t>since March 2023!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66154ED-4682-4711-69A6-F742DCB8752B}"/>
              </a:ext>
            </a:extLst>
          </p:cNvPr>
          <p:cNvCxnSpPr/>
          <p:nvPr/>
        </p:nvCxnSpPr>
        <p:spPr>
          <a:xfrm>
            <a:off x="506627" y="476373"/>
            <a:ext cx="0" cy="642552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FEC598EF-B7AE-F7BC-31F6-FF4C1AF96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5988" y="1560251"/>
            <a:ext cx="3164164" cy="416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73884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BA9E70F-18A6-CB72-71D6-4E795D6753E9}"/>
              </a:ext>
            </a:extLst>
          </p:cNvPr>
          <p:cNvCxnSpPr>
            <a:cxnSpLocks/>
          </p:cNvCxnSpPr>
          <p:nvPr/>
        </p:nvCxnSpPr>
        <p:spPr>
          <a:xfrm>
            <a:off x="506627" y="458308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57F9F49D-09CB-31AC-8728-C274E1E12DFF}"/>
              </a:ext>
            </a:extLst>
          </p:cNvPr>
          <p:cNvSpPr txBox="1">
            <a:spLocks/>
          </p:cNvSpPr>
          <p:nvPr/>
        </p:nvSpPr>
        <p:spPr>
          <a:xfrm>
            <a:off x="691979" y="362525"/>
            <a:ext cx="11149496" cy="1251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Nate’s </a:t>
            </a:r>
            <a:r>
              <a:rPr lang="en-US" sz="4500" b="1">
                <a:solidFill>
                  <a:srgbClr val="16B7A7"/>
                </a:solidFill>
                <a:latin typeface="Montserrat Black" pitchFamily="2" charset="77"/>
                <a:cs typeface="Rubik" pitchFamily="2" charset="-79"/>
              </a:rPr>
              <a:t>BIG Winners </a:t>
            </a:r>
            <a:r>
              <a:rPr lang="en-US" sz="45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Since March 2023</a:t>
            </a:r>
            <a:br>
              <a:rPr lang="en-US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</a:br>
            <a:r>
              <a:rPr lang="en-US" sz="2700" b="1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(Across all services)</a:t>
            </a:r>
            <a:endParaRPr lang="en-US" sz="2700" b="1">
              <a:solidFill>
                <a:srgbClr val="16B7A7"/>
              </a:solidFill>
              <a:latin typeface="Montserrat ExtraBold" pitchFamily="2" charset="77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892808"/>
            <a:ext cx="11264958" cy="4002017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82</a:t>
            </a:r>
            <a:r>
              <a:rPr lang="en-US" b="1" dirty="0">
                <a:latin typeface="Montserrat Medium" pitchFamily="2" charset="77"/>
                <a:cs typeface="Rubik" pitchFamily="2" charset="-79"/>
              </a:rPr>
              <a:t> winners over 100%!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20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Trades over 200%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7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trades over 400%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Biggest winner: </a:t>
            </a:r>
            <a:r>
              <a:rPr lang="en-US" sz="2800" b="1" dirty="0">
                <a:solidFill>
                  <a:srgbClr val="16B7A7"/>
                </a:solidFill>
                <a:latin typeface="Montserrat ExtraBold" pitchFamily="2" charset="77"/>
                <a:cs typeface="Rubik" pitchFamily="2" charset="-79"/>
              </a:rPr>
              <a:t>1,129%</a:t>
            </a:r>
            <a:r>
              <a:rPr lang="en-US" sz="2800" b="1" dirty="0">
                <a:latin typeface="Montserrat Medium" pitchFamily="2" charset="77"/>
                <a:cs typeface="Rubik" pitchFamily="2" charset="-79"/>
              </a:rPr>
              <a:t> in 2 days!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r>
              <a:rPr lang="en-US" b="1" dirty="0">
                <a:latin typeface="Montserrat Medium" pitchFamily="2" charset="77"/>
                <a:cs typeface="Rubik" pitchFamily="2" charset="-79"/>
              </a:rPr>
              <a:t>Average Hold Time: 2 Days</a:t>
            </a:r>
          </a:p>
        </p:txBody>
      </p:sp>
    </p:spTree>
    <p:extLst>
      <p:ext uri="{BB962C8B-B14F-4D97-AF65-F5344CB8AC3E}">
        <p14:creationId xmlns:p14="http://schemas.microsoft.com/office/powerpoint/2010/main" val="9418600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9C24EDB3-02C1-8256-7BAE-A021D55F1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628" y="1722475"/>
            <a:ext cx="7933180" cy="4433776"/>
          </a:xfrm>
        </p:spPr>
        <p:txBody>
          <a:bodyPr anchor="t"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Developed by Trader John Carter 20 years ago. Carter famously made $18.2 Million in 2020 alone! (a 1,270% gain!)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It’s an indicator that measures whether a stock’s price is compressed and poised to break out.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Think of a compressed air rocket… When enough pressure builds… eventually the stock’s price will explode upwards.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 i="1">
                <a:latin typeface="Montserrat Medium" pitchFamily="2" charset="77"/>
                <a:cs typeface="Rubik" pitchFamily="2" charset="-79"/>
              </a:rPr>
              <a:t>Traditionally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these trade setups are found by </a:t>
            </a:r>
            <a:r>
              <a:rPr lang="en-US" sz="3200" b="1" u="sng">
                <a:latin typeface="Montserrat ExtraBold" pitchFamily="2" charset="77"/>
                <a:cs typeface="Rubik" pitchFamily="2" charset="-79"/>
              </a:rPr>
              <a:t>manually</a:t>
            </a:r>
            <a:r>
              <a:rPr lang="en-US" sz="3200">
                <a:latin typeface="Montserrat Medium" pitchFamily="2" charset="77"/>
                <a:cs typeface="Rubik" pitchFamily="2" charset="-79"/>
              </a:rPr>
              <a:t> searching for a series of colored dots across multiple timeframes beneath a stock chart.</a:t>
            </a:r>
          </a:p>
          <a:p>
            <a:pPr>
              <a:lnSpc>
                <a:spcPct val="120000"/>
              </a:lnSpc>
              <a:spcBef>
                <a:spcPts val="1600"/>
              </a:spcBef>
              <a:spcAft>
                <a:spcPts val="600"/>
              </a:spcAft>
              <a:buClr>
                <a:srgbClr val="161B6D"/>
              </a:buClr>
              <a:buSzPct val="75000"/>
            </a:pPr>
            <a:r>
              <a:rPr lang="en-US" sz="3200">
                <a:latin typeface="Montserrat Medium" pitchFamily="2" charset="77"/>
                <a:cs typeface="Rubik" pitchFamily="2" charset="-79"/>
              </a:rPr>
              <a:t>10 timeframes = 10 charts to look at for 1 stock! </a:t>
            </a:r>
          </a:p>
          <a:p>
            <a:pPr>
              <a:lnSpc>
                <a:spcPct val="100000"/>
              </a:lnSpc>
              <a:spcBef>
                <a:spcPts val="2800"/>
              </a:spcBef>
              <a:buClr>
                <a:srgbClr val="161B6D"/>
              </a:buClr>
              <a:buSzPct val="75000"/>
            </a:pPr>
            <a:endParaRPr lang="en-US">
              <a:latin typeface="Montserrat Medium" pitchFamily="2" charset="77"/>
              <a:cs typeface="Rubik" pitchFamily="2" charset="-79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3F5B68-AE66-B86C-28BF-50F8C9CB33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8365" y="1839433"/>
            <a:ext cx="3187007" cy="347366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DC2BB6D-AB02-1E2A-9A25-05189A9AE6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980" y="386131"/>
            <a:ext cx="10993392" cy="1251247"/>
          </a:xfrm>
        </p:spPr>
        <p:txBody>
          <a:bodyPr>
            <a:normAutofit fontScale="90000"/>
          </a:bodyPr>
          <a:lstStyle/>
          <a:p>
            <a:r>
              <a:rPr lang="en-US" sz="4400" b="1">
                <a:solidFill>
                  <a:srgbClr val="161B6D"/>
                </a:solidFill>
                <a:latin typeface="Montserrat ExtraBold" pitchFamily="2" charset="77"/>
                <a:cs typeface="Rubik" pitchFamily="2" charset="-79"/>
              </a:rPr>
              <a:t>Nate Relies on “The Squeeze” to Pinpoint His Trades. What is it?</a:t>
            </a:r>
            <a:endParaRPr lang="en-US" b="1">
              <a:solidFill>
                <a:srgbClr val="161B6D"/>
              </a:solidFill>
              <a:latin typeface="Montserrat ExtraBold" pitchFamily="2" charset="77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085E61-5E48-93B4-5959-E29B9EC9182A}"/>
              </a:ext>
            </a:extLst>
          </p:cNvPr>
          <p:cNvCxnSpPr>
            <a:cxnSpLocks/>
          </p:cNvCxnSpPr>
          <p:nvPr/>
        </p:nvCxnSpPr>
        <p:spPr>
          <a:xfrm>
            <a:off x="506627" y="481914"/>
            <a:ext cx="0" cy="988541"/>
          </a:xfrm>
          <a:prstGeom prst="line">
            <a:avLst/>
          </a:prstGeom>
          <a:ln w="101600" cap="rnd">
            <a:solidFill>
              <a:srgbClr val="16B7A7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88431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6C52A97FF7E5488EC659029126AE2C" ma:contentTypeVersion="24" ma:contentTypeDescription="Create a new document." ma:contentTypeScope="" ma:versionID="3db8aec227e5d63f41c4eb0f37172cde">
  <xsd:schema xmlns:xsd="http://www.w3.org/2001/XMLSchema" xmlns:xs="http://www.w3.org/2001/XMLSchema" xmlns:p="http://schemas.microsoft.com/office/2006/metadata/properties" xmlns:ns2="2251ad64-67db-4c38-9aa8-5eaa7f9c85b4" xmlns:ns3="459bff93-d594-4266-b2e6-8f9552c763c9" targetNamespace="http://schemas.microsoft.com/office/2006/metadata/properties" ma:root="true" ma:fieldsID="6e9418132eff79b8ab551963d91eada6" ns2:_="" ns3:_="">
    <xsd:import namespace="2251ad64-67db-4c38-9aa8-5eaa7f9c85b4"/>
    <xsd:import namespace="459bff93-d594-4266-b2e6-8f9552c763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Author0" minOccurs="0"/>
                <xsd:element ref="ns2:Creator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51ad64-67db-4c38-9aa8-5eaa7f9c85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Location" ma:index="12" nillable="true" ma:displayName="Location" ma:hidden="true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hidden="true" ma:internalName="MediaServiceOCR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Author0" ma:index="21" nillable="true" ma:displayName="Author" ma:format="Dropdown" ma:list="UserInfo" ma:SharePointGroup="0" ma:internalName="Author0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reator" ma:index="22" nillable="true" ma:displayName="Creator" ma:format="Dropdown" ma:internalName="Creator">
      <xsd:simpleType>
        <xsd:restriction base="dms:Text">
          <xsd:maxLength value="255"/>
        </xsd:restriction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8cc5277-d8fb-405c-ad2b-f6fbee4934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bff93-d594-4266-b2e6-8f9552c763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hidden="true" ma:internalName="SharedWithDetails" ma:readOnly="true">
      <xsd:simpleType>
        <xsd:restriction base="dms:Note"/>
      </xsd:simpleType>
    </xsd:element>
    <xsd:element name="TaxCatchAll" ma:index="25" nillable="true" ma:displayName="Taxonomy Catch All Column" ma:hidden="true" ma:list="{80c30666-4581-4d5f-9d7e-62d78c881836}" ma:internalName="TaxCatchAll" ma:showField="CatchAllData" ma:web="459bff93-d594-4266-b2e6-8f9552c763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251ad64-67db-4c38-9aa8-5eaa7f9c85b4">
      <Terms xmlns="http://schemas.microsoft.com/office/infopath/2007/PartnerControls"/>
    </lcf76f155ced4ddcb4097134ff3c332f>
    <Author0 xmlns="2251ad64-67db-4c38-9aa8-5eaa7f9c85b4">
      <UserInfo>
        <DisplayName/>
        <AccountId xsi:nil="true"/>
        <AccountType/>
      </UserInfo>
    </Author0>
    <TaxCatchAll xmlns="459bff93-d594-4266-b2e6-8f9552c763c9" xsi:nil="true"/>
    <Creator xmlns="2251ad64-67db-4c38-9aa8-5eaa7f9c85b4" xsi:nil="true"/>
  </documentManagement>
</p:properties>
</file>

<file path=customXml/itemProps1.xml><?xml version="1.0" encoding="utf-8"?>
<ds:datastoreItem xmlns:ds="http://schemas.openxmlformats.org/officeDocument/2006/customXml" ds:itemID="{B92D0C52-3497-4687-9833-80E132D3A298}"/>
</file>

<file path=customXml/itemProps2.xml><?xml version="1.0" encoding="utf-8"?>
<ds:datastoreItem xmlns:ds="http://schemas.openxmlformats.org/officeDocument/2006/customXml" ds:itemID="{01C13A65-2F73-4492-B7E9-5D3322EB1267}"/>
</file>

<file path=customXml/itemProps3.xml><?xml version="1.0" encoding="utf-8"?>
<ds:datastoreItem xmlns:ds="http://schemas.openxmlformats.org/officeDocument/2006/customXml" ds:itemID="{BC61B752-DC9C-4DCE-90DA-3142EF1FEB2D}"/>
</file>

<file path=docProps/app.xml><?xml version="1.0" encoding="utf-8"?>
<Properties xmlns="http://schemas.openxmlformats.org/officeDocument/2006/extended-properties" xmlns:vt="http://schemas.openxmlformats.org/officeDocument/2006/docPropsVTypes">
  <TotalTime>23576</TotalTime>
  <Words>2590</Words>
  <Application>Microsoft Office PowerPoint</Application>
  <PresentationFormat>Widescreen</PresentationFormat>
  <Paragraphs>243</Paragraphs>
  <Slides>63</Slides>
  <Notes>6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73" baseType="lpstr">
      <vt:lpstr>Arial</vt:lpstr>
      <vt:lpstr>Calibri</vt:lpstr>
      <vt:lpstr>Calibri Light</vt:lpstr>
      <vt:lpstr>Montserrat</vt:lpstr>
      <vt:lpstr>Montserrat Black</vt:lpstr>
      <vt:lpstr>Montserrat ExtraBold</vt:lpstr>
      <vt:lpstr>Montserrat Medium</vt:lpstr>
      <vt:lpstr>Montserrat SemiBold</vt:lpstr>
      <vt:lpstr>Rubik</vt:lpstr>
      <vt:lpstr>Office Theme</vt:lpstr>
      <vt:lpstr>PowerPoint Presentation</vt:lpstr>
      <vt:lpstr>BIG Gains From Our One-Day Trading Blitzs and Open House Weeks This Year:</vt:lpstr>
      <vt:lpstr>During today’s AI Power Blitz...   We’re going to try to find as  many trade setups as we can during a short period of time.</vt:lpstr>
      <vt:lpstr>PowerPoint Presentation</vt:lpstr>
      <vt:lpstr>Today’s Agenda:</vt:lpstr>
      <vt:lpstr>To be clear…</vt:lpstr>
      <vt:lpstr>Nate’s Millionaire Trader Nate Bear</vt:lpstr>
      <vt:lpstr>PowerPoint Presentation</vt:lpstr>
      <vt:lpstr>Nate Relies on “The Squeeze” to Pinpoint His Trades. What is it?</vt:lpstr>
      <vt:lpstr>Turned $37k into $2.7M With The Squeeze!</vt:lpstr>
      <vt:lpstr>PowerPoint Presentation</vt:lpstr>
      <vt:lpstr>PowerPoint Presentation</vt:lpstr>
      <vt:lpstr>We’ve Used The Squeeze To Find Massive Gains Over The Past Year</vt:lpstr>
      <vt:lpstr>PowerPoint Presentation</vt:lpstr>
      <vt:lpstr>PowerPoint Presentation</vt:lpstr>
      <vt:lpstr>PowerPoint Presentation</vt:lpstr>
      <vt:lpstr>My Members Profited Off This Squeeze on RILY!</vt:lpstr>
      <vt:lpstr>PowerPoint Presentation</vt:lpstr>
      <vt:lpstr>PowerPoint Presentation</vt:lpstr>
      <vt:lpstr>All you need to look for are the green up arrows or an A+</vt:lpstr>
      <vt:lpstr>Each Number Represents How Many “Ticks” a Stock Has Been In a Squeeze!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S.A.M. Can Even Provide “Power Options” Contracts To Consider!</vt:lpstr>
      <vt:lpstr>What the Data on S.A.M. Says:</vt:lpstr>
      <vt:lpstr>PowerPoint Presentation</vt:lpstr>
      <vt:lpstr>PowerPoint Presentation</vt:lpstr>
      <vt:lpstr>PowerPoint Presentation</vt:lpstr>
      <vt:lpstr>Real-Time TradingView Charts With Nate’s Favorite Indicators </vt:lpstr>
      <vt:lpstr>Real-Time TradingView Charts With Nate’s Favorite Indicators </vt:lpstr>
      <vt:lpstr>Nate Bear, Dman &amp; Nate G’s  Personal Watchlists Built Into S.A.M.!</vt:lpstr>
      <vt:lpstr>A+ Counter Feature:  You can now sort by # of active A+ Setups! </vt:lpstr>
      <vt:lpstr>Profit Surge Scanner</vt:lpstr>
      <vt:lpstr>Custom Watchlists!</vt:lpstr>
      <vt:lpstr>RELEASED TODAY: “SAMSpeaks” AI Commentary</vt:lpstr>
      <vt:lpstr>PowerPoint Presentation</vt:lpstr>
      <vt:lpstr>PowerPoint Presentation</vt:lpstr>
      <vt:lpstr>Imagine $5,000 In Each Turning Into…</vt:lpstr>
      <vt:lpstr>PowerPoint Presentation</vt:lpstr>
      <vt:lpstr>Introducing Our Latest Wealth  Building Initiative…</vt:lpstr>
      <vt:lpstr>What Early- Access Users Are Saying</vt:lpstr>
      <vt:lpstr>What Early- Access Users Are Saying</vt:lpstr>
      <vt:lpstr>What Early- Access Users Are Saying</vt:lpstr>
      <vt:lpstr>Choose Your Early-Bird Member Perks!</vt:lpstr>
      <vt:lpstr>PowerPoint Presentation</vt:lpstr>
      <vt:lpstr>PowerPoint Presentation</vt:lpstr>
      <vt:lpstr>PowerPoint Presentation</vt:lpstr>
      <vt:lpstr>COST OF DATA…  INCLUDED FOR FREE  ON ALL LEVELS!</vt:lpstr>
      <vt:lpstr>SPECIAL EARLY-BIRD MEMBER BONUSES (INCLUDED IN ALL LEVELS FOR FREE TODAY)</vt:lpstr>
      <vt:lpstr>Backed By Our 60-Day Credit GUARANTEE (INCLUDED IN ALL LEVELS… TODAY)</vt:lpstr>
      <vt:lpstr>1 YEAR OF PROFIT SURGE TRADER… FREE! TRADE ALONGSIDE NATE EVERY MONDAY AT 12PM EST… LIVE!</vt:lpstr>
      <vt:lpstr>S.A.M. IS THE ULTIMATE WAY TO “FLY ON YOUR OWN”!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Roshna Joshi</dc:creator>
  <cp:lastModifiedBy>Meghan Cox</cp:lastModifiedBy>
  <cp:revision>73</cp:revision>
  <dcterms:created xsi:type="dcterms:W3CDTF">2024-05-28T13:39:05Z</dcterms:created>
  <dcterms:modified xsi:type="dcterms:W3CDTF">2024-10-14T13:33:40Z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0x010100B96C52A97FF7E5488EC659029126AE2C</vt:lpwstr>
  </property>
  <property fmtid="{D5CDD505-2E9C-101B-9397-08002B2CF9AE}" pid="3" name="MediaServiceImageTags">
    <vt:lpwstr/>
  </property>
</Properties>
</file>