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slides/slide9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22.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21.xml" ContentType="application/vnd.openxmlformats-officedocument.presentationml.notesSlide+xml"/>
  <Override PartName="/ppt/notesSlides/notesSlide76.xml" ContentType="application/vnd.openxmlformats-officedocument.presentationml.notesSlide+xml"/>
  <Override PartName="/ppt/notesSlides/notesSlide20.xml" ContentType="application/vnd.openxmlformats-officedocument.presentationml.notesSlide+xml"/>
  <Override PartName="/ppt/notesSlides/notesSlide77.xml" ContentType="application/vnd.openxmlformats-officedocument.presentationml.notesSlide+xml"/>
  <Override PartName="/ppt/notesSlides/notesSlide19.xml" ContentType="application/vnd.openxmlformats-officedocument.presentationml.notesSlide+xml"/>
  <Override PartName="/ppt/notesSlides/notesSlide78.xml" ContentType="application/vnd.openxmlformats-officedocument.presentationml.notesSlide+xml"/>
  <Override PartName="/ppt/notesSlides/notesSlide18.xml" ContentType="application/vnd.openxmlformats-officedocument.presentationml.notesSlide+xml"/>
  <Override PartName="/ppt/notesSlides/notesSlide79.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1.xml" ContentType="application/vnd.openxmlformats-officedocument.presentationml.notesSlide+xml"/>
  <Override PartName="/ppt/notesSlides/notesSlide10.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95.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6.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8"/>
  </p:notesMasterIdLst>
  <p:sldIdLst>
    <p:sldId id="256" r:id="rId2"/>
    <p:sldId id="259" r:id="rId3"/>
    <p:sldId id="257" r:id="rId4"/>
    <p:sldId id="258"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79"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349"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50"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1" r:id="rId77"/>
    <p:sldId id="330" r:id="rId78"/>
    <p:sldId id="332" r:id="rId79"/>
    <p:sldId id="333" r:id="rId80"/>
    <p:sldId id="334" r:id="rId81"/>
    <p:sldId id="335" r:id="rId82"/>
    <p:sldId id="336" r:id="rId83"/>
    <p:sldId id="337" r:id="rId84"/>
    <p:sldId id="338" r:id="rId85"/>
    <p:sldId id="351" r:id="rId86"/>
    <p:sldId id="339" r:id="rId87"/>
    <p:sldId id="340" r:id="rId88"/>
    <p:sldId id="341" r:id="rId89"/>
    <p:sldId id="352" r:id="rId90"/>
    <p:sldId id="342" r:id="rId91"/>
    <p:sldId id="343" r:id="rId92"/>
    <p:sldId id="344" r:id="rId93"/>
    <p:sldId id="345" r:id="rId94"/>
    <p:sldId id="346" r:id="rId95"/>
    <p:sldId id="347" r:id="rId96"/>
    <p:sldId id="348" r:id="rId97"/>
  </p:sldIdLst>
  <p:sldSz cx="12192000" cy="6858000"/>
  <p:notesSz cx="6858000" cy="9144000"/>
  <p:embeddedFontLst>
    <p:embeddedFont>
      <p:font typeface="Figtree Black" pitchFamily="2" charset="0"/>
      <p:regular r:id="rId99"/>
      <p:bold r:id="rId100"/>
      <p:italic r:id="rId101"/>
      <p:boldItalic r:id="rId102"/>
    </p:embeddedFont>
    <p:embeddedFont>
      <p:font typeface="Impact" panose="020B0806030902050204" pitchFamily="34" charset="0"/>
      <p:regular r:id="rId103"/>
    </p:embeddedFont>
    <p:embeddedFont>
      <p:font typeface="Open Sans" pitchFamily="2" charset="0"/>
      <p:regular r:id="rId104"/>
      <p:bold r:id="rId105"/>
      <p:italic r:id="rId106"/>
      <p:boldItalic r:id="rId107"/>
    </p:embeddedFont>
    <p:embeddedFont>
      <p:font typeface="Open Sans ExtraBold" pitchFamily="2" charset="0"/>
      <p:bold r:id="rId108"/>
      <p:italic r:id="rId109"/>
      <p:boldItalic r:id="rId110"/>
    </p:embeddedFont>
    <p:embeddedFont>
      <p:font typeface="Open Sans ExtraBold" pitchFamily="2" charset="0"/>
      <p:bold r:id="rId108"/>
      <p:italic r:id="rId109"/>
      <p:boldItalic r:id="rId110"/>
    </p:embeddedFont>
    <p:embeddedFont>
      <p:font typeface="Open Sans Light" pitchFamily="2" charset="0"/>
      <p:regular r:id="rId111"/>
      <p:italic r:id="rId112"/>
    </p:embeddedFont>
    <p:embeddedFont>
      <p:font typeface="Oswald" pitchFamily="2" charset="77"/>
      <p:regular r:id="rId113"/>
      <p:bold r:id="rId114"/>
    </p:embeddedFont>
    <p:embeddedFont>
      <p:font typeface="Poppins Black" panose="00000A00000000000000" pitchFamily="2" charset="77"/>
      <p:bold r:id="rId115"/>
      <p:italic r:id="rId116"/>
      <p:boldItalic r:id="rId117"/>
    </p:embeddedFont>
    <p:embeddedFont>
      <p:font typeface="Rubik" pitchFamily="2" charset="-79"/>
      <p:regular r:id="rId118"/>
      <p:bold r:id="rId119"/>
      <p:italic r:id="rId120"/>
      <p:boldItalic r:id="rId121"/>
    </p:embeddedFont>
    <p:embeddedFont>
      <p:font typeface="Rubik ExtraBold" pitchFamily="2" charset="-79"/>
      <p:bold r:id="rId122"/>
      <p:italic r:id="rId123"/>
      <p:boldItalic r:id="rId124"/>
    </p:embeddedFont>
    <p:embeddedFont>
      <p:font typeface="Rubik Light" pitchFamily="2" charset="-79"/>
      <p:regular r:id="rId125"/>
      <p:italic r:id="rId126"/>
    </p:embeddedFont>
    <p:embeddedFont>
      <p:font typeface="Rubik SemiBold" pitchFamily="2" charset="-79"/>
      <p:regular r:id="rId127"/>
      <p:bold r:id="rId128"/>
      <p:italic r:id="rId129"/>
      <p:boldItalic r:id="rId1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9" roundtripDataSignature="AMtx7mh+mLqxfbREgho3chFVo2uncR2iy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C76D"/>
    <a:srgbClr val="F2DA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F719BB-00D4-4110-BFA1-7D3CEFC2FF5D}">
  <a:tblStyle styleId="{8EF719BB-00D4-4110-BFA1-7D3CEFC2FF5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30"/>
    <p:restoredTop sz="94705"/>
  </p:normalViewPr>
  <p:slideViewPr>
    <p:cSldViewPr snapToGrid="0">
      <p:cViewPr varScale="1">
        <p:scale>
          <a:sx n="108" d="100"/>
          <a:sy n="108" d="100"/>
        </p:scale>
        <p:origin x="384" y="1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19.fntdata"/><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font" Target="fonts/font9.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4.fntdata"/><Relationship Id="rId123" Type="http://schemas.openxmlformats.org/officeDocument/2006/relationships/font" Target="fonts/font25.fntdata"/><Relationship Id="rId128" Type="http://schemas.openxmlformats.org/officeDocument/2006/relationships/font" Target="fonts/font30.fntdata"/><Relationship Id="rId144" Type="http://schemas.openxmlformats.org/officeDocument/2006/relationships/customXml" Target="../customXml/item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5.fntdata"/><Relationship Id="rId118" Type="http://schemas.openxmlformats.org/officeDocument/2006/relationships/font" Target="fonts/font20.fntdata"/><Relationship Id="rId139" Type="http://customschemas.google.com/relationships/presentationmetadata" Target="meta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5.fntdata"/><Relationship Id="rId108" Type="http://schemas.openxmlformats.org/officeDocument/2006/relationships/font" Target="fonts/font10.fntdata"/><Relationship Id="rId124" Type="http://schemas.openxmlformats.org/officeDocument/2006/relationships/font" Target="fonts/font26.fntdata"/><Relationship Id="rId129" Type="http://schemas.openxmlformats.org/officeDocument/2006/relationships/font" Target="fonts/font31.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presProps" Target="presProps.xml"/><Relationship Id="rId145"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6.fntdata"/><Relationship Id="rId119" Type="http://schemas.openxmlformats.org/officeDocument/2006/relationships/font" Target="fonts/font21.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32.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1.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6.fntdata"/><Relationship Id="rId120" Type="http://schemas.openxmlformats.org/officeDocument/2006/relationships/font" Target="fonts/font22.fntdata"/><Relationship Id="rId125" Type="http://schemas.openxmlformats.org/officeDocument/2006/relationships/font" Target="fonts/font27.fntdata"/><Relationship Id="rId141" Type="http://schemas.openxmlformats.org/officeDocument/2006/relationships/viewProps" Target="viewProps.xml"/><Relationship Id="rId146" Type="http://schemas.openxmlformats.org/officeDocument/2006/relationships/customXml" Target="../customXml/item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2.fntdata"/><Relationship Id="rId115" Type="http://schemas.openxmlformats.org/officeDocument/2006/relationships/font" Target="fonts/font17.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2.fntdata"/><Relationship Id="rId105" Type="http://schemas.openxmlformats.org/officeDocument/2006/relationships/font" Target="fonts/font7.fntdata"/><Relationship Id="rId126" Type="http://schemas.openxmlformats.org/officeDocument/2006/relationships/font" Target="fonts/font2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121" Type="http://schemas.openxmlformats.org/officeDocument/2006/relationships/font" Target="fonts/font23.fntdata"/><Relationship Id="rId142"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3.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8.fntdata"/><Relationship Id="rId127" Type="http://schemas.openxmlformats.org/officeDocument/2006/relationships/font" Target="fonts/font29.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font" Target="fonts/font1.fntdata"/><Relationship Id="rId101" Type="http://schemas.openxmlformats.org/officeDocument/2006/relationships/font" Target="fonts/font3.fntdata"/><Relationship Id="rId122" Type="http://schemas.openxmlformats.org/officeDocument/2006/relationships/font" Target="fonts/font24.fntdata"/><Relationship Id="rId14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ce55a1c5bd_4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 name="Google Shape;57;g3ce55a1c5bd_4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a:t>
            </a:r>
            <a:endParaRPr/>
          </a:p>
        </p:txBody>
      </p:sp>
      <p:sp>
        <p:nvSpPr>
          <p:cNvPr id="175" name="Google Shape;17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a:t>
            </a:r>
            <a:endParaRPr/>
          </a:p>
        </p:txBody>
      </p:sp>
      <p:sp>
        <p:nvSpPr>
          <p:cNvPr id="203" name="Google Shape;20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ce614f90f7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3ce614f90f7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 with gain% mentioned.</a:t>
            </a:r>
            <a:endParaRPr/>
          </a:p>
        </p:txBody>
      </p:sp>
      <p:sp>
        <p:nvSpPr>
          <p:cNvPr id="213" name="Google Shape;213;g3ce614f90f7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cea80c4a73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3cea80c4a73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 with gain% mentioned.</a:t>
            </a:r>
            <a:endParaRPr/>
          </a:p>
        </p:txBody>
      </p:sp>
      <p:sp>
        <p:nvSpPr>
          <p:cNvPr id="225" name="Google Shape;225;g3cea80c4a73_0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Adjust slide gain.</a:t>
            </a:r>
            <a:endParaRPr/>
          </a:p>
        </p:txBody>
      </p:sp>
      <p:sp>
        <p:nvSpPr>
          <p:cNvPr id="251" name="Google Shape;25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2" name="Google Shape;8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ce614f90f7_0_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3ce614f90f7_0_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 with gain% mentioned.</a:t>
            </a:r>
            <a:endParaRPr/>
          </a:p>
        </p:txBody>
      </p:sp>
      <p:sp>
        <p:nvSpPr>
          <p:cNvPr id="260" name="Google Shape;260;g3ce614f90f7_0_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ce614f90f7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3ce614f90f7_0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 with gain% mentioned.</a:t>
            </a:r>
            <a:endParaRPr/>
          </a:p>
        </p:txBody>
      </p:sp>
      <p:sp>
        <p:nvSpPr>
          <p:cNvPr id="273" name="Google Shape;273;g3ce614f90f7_0_1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cea80c4a73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3cea80c4a73_0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Changed 2/13 to 2/11</a:t>
            </a:r>
            <a:endParaRPr/>
          </a:p>
          <a:p>
            <a:pPr marL="0" lvl="0" indent="0" algn="l" rtl="0">
              <a:spcBef>
                <a:spcPts val="0"/>
              </a:spcBef>
              <a:spcAft>
                <a:spcPts val="0"/>
              </a:spcAft>
              <a:buNone/>
            </a:pPr>
            <a:r>
              <a:rPr lang="en-US"/>
              <a:t>Changed 4/7 to 4/4</a:t>
            </a:r>
            <a:endParaRPr/>
          </a:p>
          <a:p>
            <a:pPr marL="0" marR="0" lvl="0" indent="0" algn="l" rtl="0">
              <a:lnSpc>
                <a:spcPct val="100000"/>
              </a:lnSpc>
              <a:spcBef>
                <a:spcPts val="0"/>
              </a:spcBef>
              <a:spcAft>
                <a:spcPts val="0"/>
              </a:spcAft>
              <a:buClr>
                <a:schemeClr val="dk1"/>
              </a:buClr>
              <a:buSzPts val="1200"/>
              <a:buFont typeface="Arial"/>
              <a:buNone/>
            </a:pPr>
            <a:r>
              <a:rPr lang="en-US"/>
              <a:t>Changed 7/8 to 7/7</a:t>
            </a:r>
            <a:endParaRPr/>
          </a:p>
          <a:p>
            <a:pPr marL="0" lvl="0" indent="0" algn="l" rtl="0">
              <a:spcBef>
                <a:spcPts val="0"/>
              </a:spcBef>
              <a:spcAft>
                <a:spcPts val="0"/>
              </a:spcAft>
              <a:buNone/>
            </a:pPr>
            <a:endParaRPr/>
          </a:p>
        </p:txBody>
      </p:sp>
      <p:sp>
        <p:nvSpPr>
          <p:cNvPr id="312" name="Google Shape;312;g3cea80c4a73_0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Fix table and headline </a:t>
            </a:r>
            <a:endParaRPr dirty="0"/>
          </a:p>
        </p:txBody>
      </p:sp>
      <p:sp>
        <p:nvSpPr>
          <p:cNvPr id="349" name="Google Shape;34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9" name="Google Shape;37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 Just adjust the chart to show 120%</a:t>
            </a:r>
            <a:endParaRPr/>
          </a:p>
        </p:txBody>
      </p:sp>
      <p:sp>
        <p:nvSpPr>
          <p:cNvPr id="401" name="Google Shape;40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a:t>
            </a:r>
            <a:endParaRPr/>
          </a:p>
        </p:txBody>
      </p:sp>
      <p:sp>
        <p:nvSpPr>
          <p:cNvPr id="417" name="Google Shape;41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cea80c4a73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3cea80c4a73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 with gain% mentioned.</a:t>
            </a:r>
            <a:endParaRPr/>
          </a:p>
        </p:txBody>
      </p:sp>
      <p:sp>
        <p:nvSpPr>
          <p:cNvPr id="426" name="Google Shape;426;g3cea80c4a73_0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a:extLst>
            <a:ext uri="{FF2B5EF4-FFF2-40B4-BE49-F238E27FC236}">
              <a16:creationId xmlns:a16="http://schemas.microsoft.com/office/drawing/2014/main" id="{C1241D08-0C08-2428-2F60-E9F4A2156E65}"/>
            </a:ext>
          </a:extLst>
        </p:cNvPr>
        <p:cNvGrpSpPr/>
        <p:nvPr/>
      </p:nvGrpSpPr>
      <p:grpSpPr>
        <a:xfrm>
          <a:off x="0" y="0"/>
          <a:ext cx="0" cy="0"/>
          <a:chOff x="0" y="0"/>
          <a:chExt cx="0" cy="0"/>
        </a:xfrm>
      </p:grpSpPr>
      <p:sp>
        <p:nvSpPr>
          <p:cNvPr id="610" name="Google Shape;610;p62:notes">
            <a:extLst>
              <a:ext uri="{FF2B5EF4-FFF2-40B4-BE49-F238E27FC236}">
                <a16:creationId xmlns:a16="http://schemas.microsoft.com/office/drawing/2014/main" id="{498EFAD2-4416-D928-52AE-22AF1329B70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1" name="Google Shape;611;p62:notes">
            <a:extLst>
              <a:ext uri="{FF2B5EF4-FFF2-40B4-BE49-F238E27FC236}">
                <a16:creationId xmlns:a16="http://schemas.microsoft.com/office/drawing/2014/main" id="{B89ACFA4-EB68-C514-4D88-16B6FCDC963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9004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cea80c4a73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3cea80c4a73_0_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OK with gain% mentioned.</a:t>
            </a:r>
            <a:endParaRPr/>
          </a:p>
        </p:txBody>
      </p:sp>
      <p:sp>
        <p:nvSpPr>
          <p:cNvPr id="458" name="Google Shape;458;g3cea80c4a73_0_1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cf0296d620_2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g3cf0296d620_2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2" name="Google Shape;51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0" name="Google Shape;52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a:extLst>
            <a:ext uri="{FF2B5EF4-FFF2-40B4-BE49-F238E27FC236}">
              <a16:creationId xmlns:a16="http://schemas.microsoft.com/office/drawing/2014/main" id="{0F86910C-9832-E826-1E75-12F51EE2B0F3}"/>
            </a:ext>
          </a:extLst>
        </p:cNvPr>
        <p:cNvGrpSpPr/>
        <p:nvPr/>
      </p:nvGrpSpPr>
      <p:grpSpPr>
        <a:xfrm>
          <a:off x="0" y="0"/>
          <a:ext cx="0" cy="0"/>
          <a:chOff x="0" y="0"/>
          <a:chExt cx="0" cy="0"/>
        </a:xfrm>
      </p:grpSpPr>
      <p:sp>
        <p:nvSpPr>
          <p:cNvPr id="548" name="Google Shape;548;p54:notes">
            <a:extLst>
              <a:ext uri="{FF2B5EF4-FFF2-40B4-BE49-F238E27FC236}">
                <a16:creationId xmlns:a16="http://schemas.microsoft.com/office/drawing/2014/main" id="{79B6E090-660B-285A-B579-C695719B732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54:notes">
            <a:extLst>
              <a:ext uri="{FF2B5EF4-FFF2-40B4-BE49-F238E27FC236}">
                <a16:creationId xmlns:a16="http://schemas.microsoft.com/office/drawing/2014/main" id="{2E0AC2BC-02EF-1DC5-FB0E-70C54039C0C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61714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9" name="Google Shape;559;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2" name="Google Shape;592;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1" name="Google Shape;61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8" name="Google Shape;628;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8" name="Google Shape;638;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4" name="Google Shape;644;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2" name="Google Shape;65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ce55a1c5bd_4_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g3ce55a1c5bd_4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0" name="Google Shape;660;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7" name="Google Shape;667;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4" name="Google Shape;674;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Can you tell me where I can find this data in Looker?</a:t>
            </a:r>
            <a:endParaRPr/>
          </a:p>
        </p:txBody>
      </p:sp>
      <p:sp>
        <p:nvSpPr>
          <p:cNvPr id="696" name="Google Shape;696;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8" name="Google Shape;718;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0" name="Google Shape;74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7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6" name="Google Shape;726;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9" name="Google Shape;749;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8" name="Google Shape;758;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7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3" name="Google Shape;773;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8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7" name="Google Shape;787;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8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4" name="Google Shape;794;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8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6" name="Google Shape;806;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a:extLst>
            <a:ext uri="{FF2B5EF4-FFF2-40B4-BE49-F238E27FC236}">
              <a16:creationId xmlns:a16="http://schemas.microsoft.com/office/drawing/2014/main" id="{0A6774C5-BF3F-0985-36C8-78CEEE961597}"/>
            </a:ext>
          </a:extLst>
        </p:cNvPr>
        <p:cNvGrpSpPr/>
        <p:nvPr/>
      </p:nvGrpSpPr>
      <p:grpSpPr>
        <a:xfrm>
          <a:off x="0" y="0"/>
          <a:ext cx="0" cy="0"/>
          <a:chOff x="0" y="0"/>
          <a:chExt cx="0" cy="0"/>
        </a:xfrm>
      </p:grpSpPr>
      <p:sp>
        <p:nvSpPr>
          <p:cNvPr id="363" name="Google Shape;363;p32:notes">
            <a:extLst>
              <a:ext uri="{FF2B5EF4-FFF2-40B4-BE49-F238E27FC236}">
                <a16:creationId xmlns:a16="http://schemas.microsoft.com/office/drawing/2014/main" id="{C9D70082-5BC0-A9DF-FE3D-6CCC46BA900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32:notes">
            <a:extLst>
              <a:ext uri="{FF2B5EF4-FFF2-40B4-BE49-F238E27FC236}">
                <a16:creationId xmlns:a16="http://schemas.microsoft.com/office/drawing/2014/main" id="{93B35492-BA12-352E-C75D-AB49D8FF6D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57811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8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2" name="Google Shape;812;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8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8" name="Google Shape;818;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Might need to cut if chat is dragging </a:t>
            </a:r>
            <a:endParaRPr/>
          </a:p>
        </p:txBody>
      </p:sp>
      <p:sp>
        <p:nvSpPr>
          <p:cNvPr id="825" name="Google Shape;825;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p8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7" name="Google Shape;837;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ce55a1c5bd_4_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g3ce55a1c5bd_4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8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3" name="Google Shape;843;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p8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7" name="Google Shape;857;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9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4" name="Google Shape;864;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9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9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6" name="Google Shape;876;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3cf0296d620_2_1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3" name="Google Shape;913;g3cf0296d620_2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1"/>
        </a:solidFill>
        <a:effectLst/>
      </p:bgPr>
    </p:bg>
    <p:spTree>
      <p:nvGrpSpPr>
        <p:cNvPr id="1" name="Shape 15"/>
        <p:cNvGrpSpPr/>
        <p:nvPr/>
      </p:nvGrpSpPr>
      <p:grpSpPr>
        <a:xfrm>
          <a:off x="0" y="0"/>
          <a:ext cx="0" cy="0"/>
          <a:chOff x="0" y="0"/>
          <a:chExt cx="0" cy="0"/>
        </a:xfrm>
      </p:grpSpPr>
      <p:pic>
        <p:nvPicPr>
          <p:cNvPr id="16" name="Google Shape;16;p96"/>
          <p:cNvPicPr preferRelativeResize="0"/>
          <p:nvPr/>
        </p:nvPicPr>
        <p:blipFill>
          <a:blip r:embed="rId2">
            <a:alphaModFix/>
          </a:blip>
          <a:stretch>
            <a:fillRect/>
          </a:stretch>
        </p:blipFill>
        <p:spPr>
          <a:xfrm>
            <a:off x="0" y="0"/>
            <a:ext cx="12192000" cy="6858000"/>
          </a:xfrm>
          <a:prstGeom prst="rect">
            <a:avLst/>
          </a:prstGeom>
          <a:noFill/>
          <a:ln>
            <a:noFill/>
          </a:ln>
        </p:spPr>
      </p:pic>
      <p:sp>
        <p:nvSpPr>
          <p:cNvPr id="17" name="Google Shape;17;p96"/>
          <p:cNvSpPr txBox="1">
            <a:spLocks noGrp="1"/>
          </p:cNvSpPr>
          <p:nvPr>
            <p:ph type="ctrTitle"/>
          </p:nvPr>
        </p:nvSpPr>
        <p:spPr>
          <a:xfrm>
            <a:off x="1524000" y="1434872"/>
            <a:ext cx="9144000" cy="39882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FFFFFF"/>
              </a:buClr>
              <a:buSzPts val="6000"/>
              <a:buNone/>
              <a:defRPr sz="6000">
                <a:solidFill>
                  <a:srgbClr val="FFFFFF"/>
                </a:solidFill>
              </a:defRPr>
            </a:lvl1pPr>
            <a:lvl2pPr lvl="1">
              <a:spcBef>
                <a:spcPts val="0"/>
              </a:spcBef>
              <a:spcAft>
                <a:spcPts val="0"/>
              </a:spcAft>
              <a:buClr>
                <a:schemeClr val="lt1"/>
              </a:buClr>
              <a:buSzPts val="4400"/>
              <a:buNone/>
              <a:defRPr>
                <a:solidFill>
                  <a:schemeClr val="lt1"/>
                </a:solidFill>
              </a:defRPr>
            </a:lvl2pPr>
            <a:lvl3pPr lvl="2">
              <a:spcBef>
                <a:spcPts val="0"/>
              </a:spcBef>
              <a:spcAft>
                <a:spcPts val="0"/>
              </a:spcAft>
              <a:buClr>
                <a:schemeClr val="lt1"/>
              </a:buClr>
              <a:buSzPts val="4400"/>
              <a:buNone/>
              <a:defRPr>
                <a:solidFill>
                  <a:schemeClr val="lt1"/>
                </a:solidFill>
              </a:defRPr>
            </a:lvl3pPr>
            <a:lvl4pPr lvl="3">
              <a:spcBef>
                <a:spcPts val="0"/>
              </a:spcBef>
              <a:spcAft>
                <a:spcPts val="0"/>
              </a:spcAft>
              <a:buClr>
                <a:schemeClr val="lt1"/>
              </a:buClr>
              <a:buSzPts val="4400"/>
              <a:buNone/>
              <a:defRPr>
                <a:solidFill>
                  <a:schemeClr val="lt1"/>
                </a:solidFill>
              </a:defRPr>
            </a:lvl4pPr>
            <a:lvl5pPr lvl="4">
              <a:spcBef>
                <a:spcPts val="0"/>
              </a:spcBef>
              <a:spcAft>
                <a:spcPts val="0"/>
              </a:spcAft>
              <a:buClr>
                <a:schemeClr val="lt1"/>
              </a:buClr>
              <a:buSzPts val="4400"/>
              <a:buNone/>
              <a:defRPr>
                <a:solidFill>
                  <a:schemeClr val="lt1"/>
                </a:solidFill>
              </a:defRPr>
            </a:lvl5pPr>
            <a:lvl6pPr lvl="5">
              <a:spcBef>
                <a:spcPts val="0"/>
              </a:spcBef>
              <a:spcAft>
                <a:spcPts val="0"/>
              </a:spcAft>
              <a:buClr>
                <a:schemeClr val="lt1"/>
              </a:buClr>
              <a:buSzPts val="4400"/>
              <a:buNone/>
              <a:defRPr>
                <a:solidFill>
                  <a:schemeClr val="lt1"/>
                </a:solidFill>
              </a:defRPr>
            </a:lvl6pPr>
            <a:lvl7pPr lvl="6">
              <a:spcBef>
                <a:spcPts val="0"/>
              </a:spcBef>
              <a:spcAft>
                <a:spcPts val="0"/>
              </a:spcAft>
              <a:buClr>
                <a:schemeClr val="lt1"/>
              </a:buClr>
              <a:buSzPts val="4400"/>
              <a:buNone/>
              <a:defRPr>
                <a:solidFill>
                  <a:schemeClr val="lt1"/>
                </a:solidFill>
              </a:defRPr>
            </a:lvl7pPr>
            <a:lvl8pPr lvl="7">
              <a:spcBef>
                <a:spcPts val="0"/>
              </a:spcBef>
              <a:spcAft>
                <a:spcPts val="0"/>
              </a:spcAft>
              <a:buClr>
                <a:schemeClr val="lt1"/>
              </a:buClr>
              <a:buSzPts val="4400"/>
              <a:buNone/>
              <a:defRPr>
                <a:solidFill>
                  <a:schemeClr val="lt1"/>
                </a:solidFill>
              </a:defRPr>
            </a:lvl8pPr>
            <a:lvl9pPr lvl="8">
              <a:spcBef>
                <a:spcPts val="0"/>
              </a:spcBef>
              <a:spcAft>
                <a:spcPts val="0"/>
              </a:spcAft>
              <a:buClr>
                <a:schemeClr val="lt1"/>
              </a:buClr>
              <a:buSzPts val="4400"/>
              <a:buNone/>
              <a:defRPr>
                <a:solidFill>
                  <a:schemeClr val="lt1"/>
                </a:solidFill>
              </a:defRPr>
            </a:lvl9pPr>
          </a:lstStyle>
          <a:p>
            <a:endParaRPr/>
          </a:p>
        </p:txBody>
      </p:sp>
      <p:pic>
        <p:nvPicPr>
          <p:cNvPr id="18" name="Google Shape;18;p96"/>
          <p:cNvPicPr preferRelativeResize="0"/>
          <p:nvPr/>
        </p:nvPicPr>
        <p:blipFill>
          <a:blip r:embed="rId3">
            <a:alphaModFix/>
          </a:blip>
          <a:stretch>
            <a:fillRect/>
          </a:stretch>
        </p:blipFill>
        <p:spPr>
          <a:xfrm>
            <a:off x="4153525" y="6357950"/>
            <a:ext cx="3862876" cy="38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9"/>
          <p:cNvSpPr txBox="1">
            <a:spLocks noGrp="1"/>
          </p:cNvSpPr>
          <p:nvPr>
            <p:ph type="title"/>
          </p:nvPr>
        </p:nvSpPr>
        <p:spPr>
          <a:xfrm>
            <a:off x="437850" y="319669"/>
            <a:ext cx="10865400" cy="7623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4400"/>
              <a:buNone/>
              <a:defRPr sz="4400"/>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21" name="Google Shape;21;p99"/>
          <p:cNvSpPr txBox="1">
            <a:spLocks noGrp="1"/>
          </p:cNvSpPr>
          <p:nvPr>
            <p:ph type="body" idx="1"/>
          </p:nvPr>
        </p:nvSpPr>
        <p:spPr>
          <a:xfrm>
            <a:off x="386124" y="1435682"/>
            <a:ext cx="10515600" cy="4764900"/>
          </a:xfrm>
          <a:prstGeom prst="rect">
            <a:avLst/>
          </a:prstGeom>
          <a:noFill/>
          <a:ln>
            <a:noFill/>
          </a:ln>
        </p:spPr>
        <p:txBody>
          <a:bodyPr spcFirstLastPara="1" wrap="square" lIns="0" tIns="0" rIns="91425" bIns="0" anchor="t" anchorCtr="0">
            <a:normAutofit/>
          </a:bodyPr>
          <a:lstStyle>
            <a:lvl1pPr marL="457200" lvl="0" indent="-342900" algn="l">
              <a:lnSpc>
                <a:spcPct val="200000"/>
              </a:lnSpc>
              <a:spcBef>
                <a:spcPts val="1800"/>
              </a:spcBef>
              <a:spcAft>
                <a:spcPts val="0"/>
              </a:spcAft>
              <a:buSzPts val="1800"/>
              <a:buChar char="o"/>
              <a:defRPr/>
            </a:lvl1pPr>
            <a:lvl2pPr marL="914400" lvl="1" indent="-342900" algn="l">
              <a:lnSpc>
                <a:spcPct val="200000"/>
              </a:lnSpc>
              <a:spcBef>
                <a:spcPts val="1800"/>
              </a:spcBef>
              <a:spcAft>
                <a:spcPts val="0"/>
              </a:spcAft>
              <a:buSzPts val="1800"/>
              <a:buChar char="o"/>
              <a:defRPr/>
            </a:lvl2pPr>
            <a:lvl3pPr marL="1371600" lvl="2" indent="-342900" algn="l">
              <a:lnSpc>
                <a:spcPct val="200000"/>
              </a:lnSpc>
              <a:spcBef>
                <a:spcPts val="1800"/>
              </a:spcBef>
              <a:spcAft>
                <a:spcPts val="0"/>
              </a:spcAft>
              <a:buClr>
                <a:schemeClr val="dk1"/>
              </a:buClr>
              <a:buSzPts val="1800"/>
              <a:buChar char="o"/>
              <a:defRPr/>
            </a:lvl3pPr>
            <a:lvl4pPr marL="1828800" lvl="3" indent="-342900" algn="l">
              <a:lnSpc>
                <a:spcPct val="200000"/>
              </a:lnSpc>
              <a:spcBef>
                <a:spcPts val="1800"/>
              </a:spcBef>
              <a:spcAft>
                <a:spcPts val="0"/>
              </a:spcAft>
              <a:buClr>
                <a:schemeClr val="dk1"/>
              </a:buClr>
              <a:buSzPts val="1800"/>
              <a:buChar char="o"/>
              <a:defRPr/>
            </a:lvl4pPr>
            <a:lvl5pPr marL="2286000" lvl="4" indent="-342900" algn="l">
              <a:lnSpc>
                <a:spcPct val="200000"/>
              </a:lnSpc>
              <a:spcBef>
                <a:spcPts val="1800"/>
              </a:spcBef>
              <a:spcAft>
                <a:spcPts val="0"/>
              </a:spcAft>
              <a:buClr>
                <a:schemeClr val="dk1"/>
              </a:buClr>
              <a:buSzPts val="1800"/>
              <a:buChar char="o"/>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spTree>
      <p:nvGrpSpPr>
        <p:cNvPr id="1" name="Shape 22"/>
        <p:cNvGrpSpPr/>
        <p:nvPr/>
      </p:nvGrpSpPr>
      <p:grpSpPr>
        <a:xfrm>
          <a:off x="0" y="0"/>
          <a:ext cx="0" cy="0"/>
          <a:chOff x="0" y="0"/>
          <a:chExt cx="0" cy="0"/>
        </a:xfrm>
      </p:grpSpPr>
      <p:pic>
        <p:nvPicPr>
          <p:cNvPr id="23" name="Google Shape;23;p100" title="Screenshot 2026-03-09 at 2.37.41 PM.png"/>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4" name="Google Shape;24;p100"/>
          <p:cNvSpPr txBox="1">
            <a:spLocks noGrp="1"/>
          </p:cNvSpPr>
          <p:nvPr>
            <p:ph type="title"/>
          </p:nvPr>
        </p:nvSpPr>
        <p:spPr>
          <a:xfrm>
            <a:off x="343452" y="198431"/>
            <a:ext cx="10865400" cy="8952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4400"/>
              <a:buFont typeface="Oswald"/>
              <a:buNone/>
              <a:defRPr>
                <a:solidFill>
                  <a:schemeClr val="dk1"/>
                </a:solidFill>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25" name="Google Shape;25;p100"/>
          <p:cNvSpPr txBox="1">
            <a:spLocks noGrp="1"/>
          </p:cNvSpPr>
          <p:nvPr>
            <p:ph type="body" idx="1"/>
          </p:nvPr>
        </p:nvSpPr>
        <p:spPr>
          <a:xfrm>
            <a:off x="488515" y="2455101"/>
            <a:ext cx="10515600" cy="4123867"/>
          </a:xfrm>
          <a:prstGeom prst="rect">
            <a:avLst/>
          </a:prstGeom>
          <a:noFill/>
          <a:ln>
            <a:noFill/>
          </a:ln>
        </p:spPr>
        <p:txBody>
          <a:bodyPr spcFirstLastPara="1" wrap="square" lIns="91425" tIns="45700" rIns="91425" bIns="45700" anchor="t" anchorCtr="0">
            <a:normAutofit/>
          </a:bodyPr>
          <a:lstStyle>
            <a:lvl1pPr marL="457200" lvl="0" indent="-342900" algn="l">
              <a:lnSpc>
                <a:spcPct val="200000"/>
              </a:lnSpc>
              <a:spcBef>
                <a:spcPts val="1800"/>
              </a:spcBef>
              <a:spcAft>
                <a:spcPts val="0"/>
              </a:spcAft>
              <a:buSzPts val="1800"/>
              <a:buChar char="o"/>
              <a:defRPr/>
            </a:lvl1pPr>
            <a:lvl2pPr marL="914400" lvl="1" indent="-342900" algn="l">
              <a:lnSpc>
                <a:spcPct val="200000"/>
              </a:lnSpc>
              <a:spcBef>
                <a:spcPts val="1800"/>
              </a:spcBef>
              <a:spcAft>
                <a:spcPts val="0"/>
              </a:spcAft>
              <a:buClr>
                <a:srgbClr val="9DC609"/>
              </a:buClr>
              <a:buSzPts val="1800"/>
              <a:buChar char="o"/>
              <a:defRPr/>
            </a:lvl2pPr>
            <a:lvl3pPr marL="1371600" lvl="2" indent="-342900" algn="l">
              <a:lnSpc>
                <a:spcPct val="200000"/>
              </a:lnSpc>
              <a:spcBef>
                <a:spcPts val="1800"/>
              </a:spcBef>
              <a:spcAft>
                <a:spcPts val="0"/>
              </a:spcAft>
              <a:buClr>
                <a:srgbClr val="9DC609"/>
              </a:buClr>
              <a:buSzPts val="1800"/>
              <a:buChar char="o"/>
              <a:defRPr/>
            </a:lvl3pPr>
            <a:lvl4pPr marL="1828800" lvl="3" indent="-342900" algn="l">
              <a:lnSpc>
                <a:spcPct val="200000"/>
              </a:lnSpc>
              <a:spcBef>
                <a:spcPts val="1800"/>
              </a:spcBef>
              <a:spcAft>
                <a:spcPts val="0"/>
              </a:spcAft>
              <a:buClr>
                <a:schemeClr val="dk1"/>
              </a:buClr>
              <a:buSzPts val="1800"/>
              <a:buChar char="o"/>
              <a:defRPr/>
            </a:lvl4pPr>
            <a:lvl5pPr marL="2286000" lvl="4" indent="-342900" algn="l">
              <a:lnSpc>
                <a:spcPct val="200000"/>
              </a:lnSpc>
              <a:spcBef>
                <a:spcPts val="1800"/>
              </a:spcBef>
              <a:spcAft>
                <a:spcPts val="0"/>
              </a:spcAft>
              <a:buClr>
                <a:schemeClr val="dk1"/>
              </a:buClr>
              <a:buSzPts val="1800"/>
              <a:buChar char="o"/>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101"/>
          <p:cNvSpPr txBox="1">
            <a:spLocks noGrp="1"/>
          </p:cNvSpPr>
          <p:nvPr>
            <p:ph type="title"/>
          </p:nvPr>
        </p:nvSpPr>
        <p:spPr>
          <a:xfrm>
            <a:off x="353700" y="297688"/>
            <a:ext cx="10865400" cy="762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Blank">
  <p:cSld name="3_Blank">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10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10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10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32" name="Google Shape;32;p102"/>
          <p:cNvSpPr txBox="1">
            <a:spLocks noGrp="1"/>
          </p:cNvSpPr>
          <p:nvPr>
            <p:ph type="title"/>
          </p:nvPr>
        </p:nvSpPr>
        <p:spPr>
          <a:xfrm>
            <a:off x="497839" y="243068"/>
            <a:ext cx="11472487" cy="914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5200"/>
              <a:buFont typeface="Oswald"/>
              <a:buNone/>
              <a:defRPr>
                <a:solidFill>
                  <a:schemeClr val="lt1"/>
                </a:solidFill>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pic>
        <p:nvPicPr>
          <p:cNvPr id="33" name="Google Shape;33;p102" title="Screenshot 2026-03-09 at 3.29.03 PM.png"/>
          <p:cNvPicPr preferRelativeResize="0"/>
          <p:nvPr/>
        </p:nvPicPr>
        <p:blipFill rotWithShape="1">
          <a:blip r:embed="rId3">
            <a:alphaModFix/>
          </a:blip>
          <a:srcRect t="90876"/>
          <a:stretch/>
        </p:blipFill>
        <p:spPr>
          <a:xfrm>
            <a:off x="0" y="6232300"/>
            <a:ext cx="12192000" cy="6257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4"/>
        <p:cNvGrpSpPr/>
        <p:nvPr/>
      </p:nvGrpSpPr>
      <p:grpSpPr>
        <a:xfrm>
          <a:off x="0" y="0"/>
          <a:ext cx="0" cy="0"/>
          <a:chOff x="0" y="0"/>
          <a:chExt cx="0" cy="0"/>
        </a:xfrm>
      </p:grpSpPr>
      <p:pic>
        <p:nvPicPr>
          <p:cNvPr id="35" name="Google Shape;35;p103" title="Screenshot 2026-03-09 at 2.37.41 PM.png"/>
          <p:cNvPicPr preferRelativeResize="0"/>
          <p:nvPr/>
        </p:nvPicPr>
        <p:blipFill>
          <a:blip r:embed="rId2">
            <a:alphaModFix/>
          </a:blip>
          <a:stretch>
            <a:fillRect/>
          </a:stretch>
        </p:blipFill>
        <p:spPr>
          <a:xfrm>
            <a:off x="0" y="0"/>
            <a:ext cx="12192000" cy="6858000"/>
          </a:xfrm>
          <a:prstGeom prst="rect">
            <a:avLst/>
          </a:prstGeom>
          <a:noFill/>
          <a:ln>
            <a:noFill/>
          </a:ln>
        </p:spPr>
      </p:pic>
      <p:sp>
        <p:nvSpPr>
          <p:cNvPr id="36" name="Google Shape;36;p10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Oswald"/>
              <a:buNone/>
              <a:defRPr sz="6000">
                <a:solidFill>
                  <a:schemeClr val="dk1"/>
                </a:solidFill>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37" name="Google Shape;37;p10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28571"/>
              </a:lnSpc>
              <a:spcBef>
                <a:spcPts val="1800"/>
              </a:spcBef>
              <a:spcAft>
                <a:spcPts val="0"/>
              </a:spcAft>
              <a:buClr>
                <a:schemeClr val="dk1"/>
              </a:buClr>
              <a:buSzPts val="2800"/>
              <a:buNone/>
              <a:defRPr sz="2800"/>
            </a:lvl1pPr>
            <a:lvl2pPr lvl="1" algn="ctr">
              <a:lnSpc>
                <a:spcPct val="180000"/>
              </a:lnSpc>
              <a:spcBef>
                <a:spcPts val="1800"/>
              </a:spcBef>
              <a:spcAft>
                <a:spcPts val="0"/>
              </a:spcAft>
              <a:buClr>
                <a:schemeClr val="dk1"/>
              </a:buClr>
              <a:buSzPts val="2000"/>
              <a:buNone/>
              <a:defRPr sz="2000"/>
            </a:lvl2pPr>
            <a:lvl3pPr lvl="2" algn="ctr">
              <a:lnSpc>
                <a:spcPct val="200000"/>
              </a:lnSpc>
              <a:spcBef>
                <a:spcPts val="1800"/>
              </a:spcBef>
              <a:spcAft>
                <a:spcPts val="0"/>
              </a:spcAft>
              <a:buClr>
                <a:schemeClr val="dk1"/>
              </a:buClr>
              <a:buSzPts val="1800"/>
              <a:buNone/>
              <a:defRPr sz="1800"/>
            </a:lvl3pPr>
            <a:lvl4pPr lvl="3" algn="ctr">
              <a:lnSpc>
                <a:spcPct val="225000"/>
              </a:lnSpc>
              <a:spcBef>
                <a:spcPts val="1800"/>
              </a:spcBef>
              <a:spcAft>
                <a:spcPts val="0"/>
              </a:spcAft>
              <a:buClr>
                <a:schemeClr val="dk1"/>
              </a:buClr>
              <a:buSzPts val="1600"/>
              <a:buNone/>
              <a:defRPr sz="1600"/>
            </a:lvl4pPr>
            <a:lvl5pPr lvl="4" algn="ctr">
              <a:lnSpc>
                <a:spcPct val="225000"/>
              </a:lnSpc>
              <a:spcBef>
                <a:spcPts val="1800"/>
              </a:spcBef>
              <a:spcAft>
                <a:spcPts val="0"/>
              </a:spcAft>
              <a:buClr>
                <a:schemeClr val="dk1"/>
              </a:buClr>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1_Blank">
  <p:cSld name="1_Blank">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104"/>
          <p:cNvSpPr/>
          <p:nvPr/>
        </p:nvSpPr>
        <p:spPr>
          <a:xfrm>
            <a:off x="0" y="1"/>
            <a:ext cx="12192000" cy="1423252"/>
          </a:xfrm>
          <a:prstGeom prst="rect">
            <a:avLst/>
          </a:prstGeom>
          <a:solidFill>
            <a:srgbClr val="3134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0" name="Google Shape;40;p104"/>
          <p:cNvCxnSpPr/>
          <p:nvPr/>
        </p:nvCxnSpPr>
        <p:spPr>
          <a:xfrm>
            <a:off x="0" y="1414467"/>
            <a:ext cx="12192000" cy="0"/>
          </a:xfrm>
          <a:prstGeom prst="straightConnector1">
            <a:avLst/>
          </a:prstGeom>
          <a:noFill/>
          <a:ln w="63500" cap="flat" cmpd="sng">
            <a:solidFill>
              <a:srgbClr val="FF0000"/>
            </a:solidFill>
            <a:prstDash val="solid"/>
            <a:miter lim="800000"/>
            <a:headEnd type="none" w="sm" len="sm"/>
            <a:tailEnd type="none" w="sm" len="sm"/>
          </a:ln>
        </p:spPr>
      </p:cxnSp>
      <p:sp>
        <p:nvSpPr>
          <p:cNvPr id="41" name="Google Shape;41;p104"/>
          <p:cNvSpPr txBox="1">
            <a:spLocks noGrp="1"/>
          </p:cNvSpPr>
          <p:nvPr>
            <p:ph type="body" idx="1"/>
          </p:nvPr>
        </p:nvSpPr>
        <p:spPr>
          <a:xfrm>
            <a:off x="488515" y="1889760"/>
            <a:ext cx="10515600" cy="4531358"/>
          </a:xfrm>
          <a:prstGeom prst="rect">
            <a:avLst/>
          </a:prstGeom>
          <a:noFill/>
          <a:ln>
            <a:noFill/>
          </a:ln>
        </p:spPr>
        <p:txBody>
          <a:bodyPr spcFirstLastPara="1" wrap="square" lIns="91425" tIns="45700" rIns="91425" bIns="45700" anchor="t" anchorCtr="0">
            <a:normAutofit/>
          </a:bodyPr>
          <a:lstStyle>
            <a:lvl1pPr marL="457200" lvl="0" indent="-228600" algn="l">
              <a:lnSpc>
                <a:spcPct val="105882"/>
              </a:lnSpc>
              <a:spcBef>
                <a:spcPts val="1800"/>
              </a:spcBef>
              <a:spcAft>
                <a:spcPts val="0"/>
              </a:spcAft>
              <a:buClr>
                <a:schemeClr val="lt1"/>
              </a:buClr>
              <a:buSzPts val="3400"/>
              <a:buNone/>
              <a:defRPr sz="3400">
                <a:solidFill>
                  <a:schemeClr val="lt1"/>
                </a:solidFill>
              </a:defRPr>
            </a:lvl1pPr>
            <a:lvl2pPr marL="914400" lvl="1" indent="-228600" algn="l">
              <a:lnSpc>
                <a:spcPct val="105882"/>
              </a:lnSpc>
              <a:spcBef>
                <a:spcPts val="1800"/>
              </a:spcBef>
              <a:spcAft>
                <a:spcPts val="0"/>
              </a:spcAft>
              <a:buClr>
                <a:schemeClr val="lt1"/>
              </a:buClr>
              <a:buSzPts val="3400"/>
              <a:buNone/>
              <a:defRPr sz="3400">
                <a:solidFill>
                  <a:schemeClr val="lt1"/>
                </a:solidFill>
              </a:defRPr>
            </a:lvl2pPr>
            <a:lvl3pPr marL="1371600" lvl="2" indent="-228600" algn="l">
              <a:lnSpc>
                <a:spcPct val="105882"/>
              </a:lnSpc>
              <a:spcBef>
                <a:spcPts val="1800"/>
              </a:spcBef>
              <a:spcAft>
                <a:spcPts val="0"/>
              </a:spcAft>
              <a:buClr>
                <a:schemeClr val="lt1"/>
              </a:buClr>
              <a:buSzPts val="3400"/>
              <a:buNone/>
              <a:defRPr sz="3400">
                <a:solidFill>
                  <a:schemeClr val="lt1"/>
                </a:solidFill>
              </a:defRPr>
            </a:lvl3pPr>
            <a:lvl4pPr marL="1828800" lvl="3" indent="-228600" algn="l">
              <a:lnSpc>
                <a:spcPct val="105882"/>
              </a:lnSpc>
              <a:spcBef>
                <a:spcPts val="1800"/>
              </a:spcBef>
              <a:spcAft>
                <a:spcPts val="0"/>
              </a:spcAft>
              <a:buClr>
                <a:schemeClr val="lt1"/>
              </a:buClr>
              <a:buSzPts val="3400"/>
              <a:buNone/>
              <a:defRPr sz="3400">
                <a:solidFill>
                  <a:schemeClr val="lt1"/>
                </a:solidFill>
              </a:defRPr>
            </a:lvl4pPr>
            <a:lvl5pPr marL="2286000" lvl="4" indent="-228600" algn="l">
              <a:lnSpc>
                <a:spcPct val="105882"/>
              </a:lnSpc>
              <a:spcBef>
                <a:spcPts val="1800"/>
              </a:spcBef>
              <a:spcAft>
                <a:spcPts val="0"/>
              </a:spcAft>
              <a:buClr>
                <a:schemeClr val="lt1"/>
              </a:buClr>
              <a:buSzPts val="3400"/>
              <a:buNone/>
              <a:defRPr sz="34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04"/>
          <p:cNvSpPr txBox="1">
            <a:spLocks noGrp="1"/>
          </p:cNvSpPr>
          <p:nvPr>
            <p:ph type="title"/>
          </p:nvPr>
        </p:nvSpPr>
        <p:spPr>
          <a:xfrm>
            <a:off x="353700" y="297688"/>
            <a:ext cx="10865400" cy="762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2_Blank">
  <p:cSld name="2_Blank">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105"/>
          <p:cNvSpPr txBox="1">
            <a:spLocks noGrp="1"/>
          </p:cNvSpPr>
          <p:nvPr>
            <p:ph type="body" idx="1"/>
          </p:nvPr>
        </p:nvSpPr>
        <p:spPr>
          <a:xfrm>
            <a:off x="488515" y="2719450"/>
            <a:ext cx="10515600" cy="3701667"/>
          </a:xfrm>
          <a:prstGeom prst="rect">
            <a:avLst/>
          </a:prstGeom>
          <a:noFill/>
          <a:ln>
            <a:noFill/>
          </a:ln>
        </p:spPr>
        <p:txBody>
          <a:bodyPr spcFirstLastPara="1" wrap="square" lIns="91425" tIns="45700" rIns="91425" bIns="45700" anchor="t" anchorCtr="0">
            <a:normAutofit/>
          </a:bodyPr>
          <a:lstStyle>
            <a:lvl1pPr marL="457200" lvl="0" indent="-228600" algn="l">
              <a:lnSpc>
                <a:spcPct val="105882"/>
              </a:lnSpc>
              <a:spcBef>
                <a:spcPts val="1800"/>
              </a:spcBef>
              <a:spcAft>
                <a:spcPts val="0"/>
              </a:spcAft>
              <a:buClr>
                <a:schemeClr val="lt1"/>
              </a:buClr>
              <a:buSzPts val="3400"/>
              <a:buNone/>
              <a:defRPr sz="3400">
                <a:solidFill>
                  <a:schemeClr val="lt1"/>
                </a:solidFill>
              </a:defRPr>
            </a:lvl1pPr>
            <a:lvl2pPr marL="914400" lvl="1" indent="-228600" algn="l">
              <a:lnSpc>
                <a:spcPct val="105882"/>
              </a:lnSpc>
              <a:spcBef>
                <a:spcPts val="1800"/>
              </a:spcBef>
              <a:spcAft>
                <a:spcPts val="0"/>
              </a:spcAft>
              <a:buClr>
                <a:schemeClr val="lt1"/>
              </a:buClr>
              <a:buSzPts val="3400"/>
              <a:buNone/>
              <a:defRPr sz="3400">
                <a:solidFill>
                  <a:schemeClr val="lt1"/>
                </a:solidFill>
              </a:defRPr>
            </a:lvl2pPr>
            <a:lvl3pPr marL="1371600" lvl="2" indent="-228600" algn="l">
              <a:lnSpc>
                <a:spcPct val="105882"/>
              </a:lnSpc>
              <a:spcBef>
                <a:spcPts val="1800"/>
              </a:spcBef>
              <a:spcAft>
                <a:spcPts val="0"/>
              </a:spcAft>
              <a:buClr>
                <a:schemeClr val="lt1"/>
              </a:buClr>
              <a:buSzPts val="3400"/>
              <a:buNone/>
              <a:defRPr sz="3400">
                <a:solidFill>
                  <a:schemeClr val="lt1"/>
                </a:solidFill>
              </a:defRPr>
            </a:lvl3pPr>
            <a:lvl4pPr marL="1828800" lvl="3" indent="-228600" algn="l">
              <a:lnSpc>
                <a:spcPct val="105882"/>
              </a:lnSpc>
              <a:spcBef>
                <a:spcPts val="1800"/>
              </a:spcBef>
              <a:spcAft>
                <a:spcPts val="0"/>
              </a:spcAft>
              <a:buClr>
                <a:schemeClr val="lt1"/>
              </a:buClr>
              <a:buSzPts val="3400"/>
              <a:buNone/>
              <a:defRPr sz="3400">
                <a:solidFill>
                  <a:schemeClr val="lt1"/>
                </a:solidFill>
              </a:defRPr>
            </a:lvl4pPr>
            <a:lvl5pPr marL="2286000" lvl="4" indent="-228600" algn="l">
              <a:lnSpc>
                <a:spcPct val="105882"/>
              </a:lnSpc>
              <a:spcBef>
                <a:spcPts val="1800"/>
              </a:spcBef>
              <a:spcAft>
                <a:spcPts val="0"/>
              </a:spcAft>
              <a:buClr>
                <a:schemeClr val="lt1"/>
              </a:buClr>
              <a:buSzPts val="3400"/>
              <a:buNone/>
              <a:defRPr sz="34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05"/>
          <p:cNvSpPr/>
          <p:nvPr/>
        </p:nvSpPr>
        <p:spPr>
          <a:xfrm>
            <a:off x="0" y="0"/>
            <a:ext cx="12192000" cy="2166507"/>
          </a:xfrm>
          <a:prstGeom prst="rect">
            <a:avLst/>
          </a:prstGeom>
          <a:solidFill>
            <a:srgbClr val="3134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6" name="Google Shape;46;p105"/>
          <p:cNvCxnSpPr/>
          <p:nvPr/>
        </p:nvCxnSpPr>
        <p:spPr>
          <a:xfrm>
            <a:off x="0" y="2166507"/>
            <a:ext cx="12192000" cy="0"/>
          </a:xfrm>
          <a:prstGeom prst="straightConnector1">
            <a:avLst/>
          </a:prstGeom>
          <a:noFill/>
          <a:ln w="63500" cap="flat" cmpd="sng">
            <a:solidFill>
              <a:srgbClr val="FF0000"/>
            </a:solidFill>
            <a:prstDash val="solid"/>
            <a:miter lim="800000"/>
            <a:headEnd type="none" w="sm" len="sm"/>
            <a:tailEnd type="none" w="sm" len="sm"/>
          </a:ln>
        </p:spPr>
      </p:cxnSp>
      <p:sp>
        <p:nvSpPr>
          <p:cNvPr id="47" name="Google Shape;47;p105"/>
          <p:cNvSpPr txBox="1">
            <a:spLocks noGrp="1"/>
          </p:cNvSpPr>
          <p:nvPr>
            <p:ph type="title"/>
          </p:nvPr>
        </p:nvSpPr>
        <p:spPr>
          <a:xfrm>
            <a:off x="488515" y="345947"/>
            <a:ext cx="10865285" cy="147461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5200"/>
              <a:buFont typeface="Oswald"/>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pic>
        <p:nvPicPr>
          <p:cNvPr id="10" name="Google Shape;10;p95" title="Screenshot 2026-03-09 at 2.37.41 PM.png"/>
          <p:cNvPicPr preferRelativeResize="0"/>
          <p:nvPr/>
        </p:nvPicPr>
        <p:blipFill>
          <a:blip r:embed="rId10">
            <a:alphaModFix amt="50000"/>
          </a:blip>
          <a:stretch>
            <a:fillRect/>
          </a:stretch>
        </p:blipFill>
        <p:spPr>
          <a:xfrm>
            <a:off x="0" y="0"/>
            <a:ext cx="12192000" cy="6858000"/>
          </a:xfrm>
          <a:prstGeom prst="rect">
            <a:avLst/>
          </a:prstGeom>
          <a:noFill/>
          <a:ln>
            <a:noFill/>
          </a:ln>
        </p:spPr>
      </p:pic>
      <p:sp>
        <p:nvSpPr>
          <p:cNvPr id="11" name="Google Shape;11;p95"/>
          <p:cNvSpPr txBox="1">
            <a:spLocks noGrp="1"/>
          </p:cNvSpPr>
          <p:nvPr>
            <p:ph type="title"/>
          </p:nvPr>
        </p:nvSpPr>
        <p:spPr>
          <a:xfrm>
            <a:off x="353700" y="297688"/>
            <a:ext cx="10865400" cy="762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ubik ExtraBold"/>
              <a:buNone/>
              <a:defRPr sz="4400" i="0" u="none" strike="noStrike" cap="none">
                <a:solidFill>
                  <a:schemeClr val="dk1"/>
                </a:solidFill>
                <a:latin typeface="Rubik ExtraBold"/>
                <a:ea typeface="Rubik ExtraBold"/>
                <a:cs typeface="Rubik ExtraBold"/>
                <a:sym typeface="Rubik ExtraBold"/>
              </a:defRPr>
            </a:lvl1pPr>
            <a:lvl2pPr lvl="1">
              <a:spcBef>
                <a:spcPts val="0"/>
              </a:spcBef>
              <a:spcAft>
                <a:spcPts val="0"/>
              </a:spcAft>
              <a:buSzPts val="4400"/>
              <a:buFont typeface="Rubik ExtraBold"/>
              <a:buNone/>
              <a:defRPr sz="4400">
                <a:latin typeface="Rubik ExtraBold"/>
                <a:ea typeface="Rubik ExtraBold"/>
                <a:cs typeface="Rubik ExtraBold"/>
                <a:sym typeface="Rubik ExtraBold"/>
              </a:defRPr>
            </a:lvl2pPr>
            <a:lvl3pPr lvl="2">
              <a:spcBef>
                <a:spcPts val="0"/>
              </a:spcBef>
              <a:spcAft>
                <a:spcPts val="0"/>
              </a:spcAft>
              <a:buSzPts val="4400"/>
              <a:buFont typeface="Rubik ExtraBold"/>
              <a:buNone/>
              <a:defRPr sz="4400">
                <a:latin typeface="Rubik ExtraBold"/>
                <a:ea typeface="Rubik ExtraBold"/>
                <a:cs typeface="Rubik ExtraBold"/>
                <a:sym typeface="Rubik ExtraBold"/>
              </a:defRPr>
            </a:lvl3pPr>
            <a:lvl4pPr lvl="3">
              <a:spcBef>
                <a:spcPts val="0"/>
              </a:spcBef>
              <a:spcAft>
                <a:spcPts val="0"/>
              </a:spcAft>
              <a:buSzPts val="4400"/>
              <a:buFont typeface="Rubik ExtraBold"/>
              <a:buNone/>
              <a:defRPr sz="4400">
                <a:latin typeface="Rubik ExtraBold"/>
                <a:ea typeface="Rubik ExtraBold"/>
                <a:cs typeface="Rubik ExtraBold"/>
                <a:sym typeface="Rubik ExtraBold"/>
              </a:defRPr>
            </a:lvl4pPr>
            <a:lvl5pPr lvl="4">
              <a:spcBef>
                <a:spcPts val="0"/>
              </a:spcBef>
              <a:spcAft>
                <a:spcPts val="0"/>
              </a:spcAft>
              <a:buSzPts val="4400"/>
              <a:buFont typeface="Rubik ExtraBold"/>
              <a:buNone/>
              <a:defRPr sz="4400">
                <a:latin typeface="Rubik ExtraBold"/>
                <a:ea typeface="Rubik ExtraBold"/>
                <a:cs typeface="Rubik ExtraBold"/>
                <a:sym typeface="Rubik ExtraBold"/>
              </a:defRPr>
            </a:lvl5pPr>
            <a:lvl6pPr lvl="5">
              <a:spcBef>
                <a:spcPts val="0"/>
              </a:spcBef>
              <a:spcAft>
                <a:spcPts val="0"/>
              </a:spcAft>
              <a:buSzPts val="4400"/>
              <a:buFont typeface="Rubik ExtraBold"/>
              <a:buNone/>
              <a:defRPr sz="4400">
                <a:latin typeface="Rubik ExtraBold"/>
                <a:ea typeface="Rubik ExtraBold"/>
                <a:cs typeface="Rubik ExtraBold"/>
                <a:sym typeface="Rubik ExtraBold"/>
              </a:defRPr>
            </a:lvl6pPr>
            <a:lvl7pPr lvl="6">
              <a:spcBef>
                <a:spcPts val="0"/>
              </a:spcBef>
              <a:spcAft>
                <a:spcPts val="0"/>
              </a:spcAft>
              <a:buSzPts val="4400"/>
              <a:buFont typeface="Rubik ExtraBold"/>
              <a:buNone/>
              <a:defRPr sz="4400">
                <a:latin typeface="Rubik ExtraBold"/>
                <a:ea typeface="Rubik ExtraBold"/>
                <a:cs typeface="Rubik ExtraBold"/>
                <a:sym typeface="Rubik ExtraBold"/>
              </a:defRPr>
            </a:lvl7pPr>
            <a:lvl8pPr lvl="7">
              <a:spcBef>
                <a:spcPts val="0"/>
              </a:spcBef>
              <a:spcAft>
                <a:spcPts val="0"/>
              </a:spcAft>
              <a:buSzPts val="4400"/>
              <a:buFont typeface="Rubik ExtraBold"/>
              <a:buNone/>
              <a:defRPr sz="4400">
                <a:latin typeface="Rubik ExtraBold"/>
                <a:ea typeface="Rubik ExtraBold"/>
                <a:cs typeface="Rubik ExtraBold"/>
                <a:sym typeface="Rubik ExtraBold"/>
              </a:defRPr>
            </a:lvl8pPr>
            <a:lvl9pPr lvl="8">
              <a:spcBef>
                <a:spcPts val="0"/>
              </a:spcBef>
              <a:spcAft>
                <a:spcPts val="0"/>
              </a:spcAft>
              <a:buSzPts val="4400"/>
              <a:buFont typeface="Rubik ExtraBold"/>
              <a:buNone/>
              <a:defRPr sz="4400">
                <a:latin typeface="Rubik ExtraBold"/>
                <a:ea typeface="Rubik ExtraBold"/>
                <a:cs typeface="Rubik ExtraBold"/>
                <a:sym typeface="Rubik ExtraBold"/>
              </a:defRPr>
            </a:lvl9pPr>
          </a:lstStyle>
          <a:p>
            <a:endParaRPr/>
          </a:p>
        </p:txBody>
      </p:sp>
      <p:sp>
        <p:nvSpPr>
          <p:cNvPr id="12" name="Google Shape;12;p95"/>
          <p:cNvSpPr txBox="1">
            <a:spLocks noGrp="1"/>
          </p:cNvSpPr>
          <p:nvPr>
            <p:ph type="body" idx="1"/>
          </p:nvPr>
        </p:nvSpPr>
        <p:spPr>
          <a:xfrm>
            <a:off x="308209" y="1359482"/>
            <a:ext cx="10515600" cy="47649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28571"/>
              </a:lnSpc>
              <a:spcBef>
                <a:spcPts val="1800"/>
              </a:spcBef>
              <a:spcAft>
                <a:spcPts val="0"/>
              </a:spcAft>
              <a:buClr>
                <a:srgbClr val="69CA12"/>
              </a:buClr>
              <a:buSzPts val="2800"/>
              <a:buFont typeface="Courier New"/>
              <a:buChar char="o"/>
              <a:defRPr sz="2800" b="0" i="0" u="none" strike="noStrike" cap="none">
                <a:solidFill>
                  <a:schemeClr val="dk1"/>
                </a:solidFill>
                <a:latin typeface="Open Sans Light"/>
                <a:ea typeface="Open Sans Light"/>
                <a:cs typeface="Open Sans Light"/>
                <a:sym typeface="Open Sans"/>
              </a:defRPr>
            </a:lvl1pPr>
            <a:lvl2pPr marL="914400" marR="0" lvl="1" indent="-406400" algn="l" rtl="0">
              <a:lnSpc>
                <a:spcPct val="128571"/>
              </a:lnSpc>
              <a:spcBef>
                <a:spcPts val="1800"/>
              </a:spcBef>
              <a:spcAft>
                <a:spcPts val="0"/>
              </a:spcAft>
              <a:buClr>
                <a:srgbClr val="9DC609"/>
              </a:buClr>
              <a:buSzPts val="2800"/>
              <a:buFont typeface="Courier New"/>
              <a:buChar char="o"/>
              <a:defRPr sz="2800" b="0" i="0" u="none" strike="noStrike" cap="none">
                <a:solidFill>
                  <a:schemeClr val="dk1"/>
                </a:solidFill>
                <a:latin typeface="Open Sans Light"/>
                <a:ea typeface="Open Sans Light"/>
                <a:cs typeface="Open Sans Light"/>
                <a:sym typeface="Open Sans"/>
              </a:defRPr>
            </a:lvl2pPr>
            <a:lvl3pPr marL="1371600" marR="0" lvl="2" indent="-406400" algn="l" rtl="0">
              <a:lnSpc>
                <a:spcPct val="128571"/>
              </a:lnSpc>
              <a:spcBef>
                <a:spcPts val="1800"/>
              </a:spcBef>
              <a:spcAft>
                <a:spcPts val="0"/>
              </a:spcAft>
              <a:buClr>
                <a:schemeClr val="dk1"/>
              </a:buClr>
              <a:buSzPts val="2800"/>
              <a:buFont typeface="Courier New"/>
              <a:buChar char="o"/>
              <a:defRPr sz="2800" b="0" i="0" u="none" strike="noStrike" cap="none">
                <a:solidFill>
                  <a:schemeClr val="dk1"/>
                </a:solidFill>
                <a:latin typeface="Open Sans Light"/>
                <a:ea typeface="Open Sans Light"/>
                <a:cs typeface="Open Sans Light"/>
                <a:sym typeface="Open Sans"/>
              </a:defRPr>
            </a:lvl3pPr>
            <a:lvl4pPr marL="1828800" marR="0" lvl="3" indent="-406400" algn="l" rtl="0">
              <a:lnSpc>
                <a:spcPct val="128571"/>
              </a:lnSpc>
              <a:spcBef>
                <a:spcPts val="1800"/>
              </a:spcBef>
              <a:spcAft>
                <a:spcPts val="0"/>
              </a:spcAft>
              <a:buClr>
                <a:schemeClr val="dk1"/>
              </a:buClr>
              <a:buSzPts val="2800"/>
              <a:buFont typeface="Courier New"/>
              <a:buChar char="o"/>
              <a:defRPr sz="2800" b="0" i="0" u="none" strike="noStrike" cap="none">
                <a:solidFill>
                  <a:schemeClr val="dk1"/>
                </a:solidFill>
                <a:latin typeface="Open Sans Light"/>
                <a:ea typeface="Open Sans Light"/>
                <a:cs typeface="Open Sans Light"/>
                <a:sym typeface="Open Sans"/>
              </a:defRPr>
            </a:lvl4pPr>
            <a:lvl5pPr marL="2286000" marR="0" lvl="4" indent="-406400" algn="l" rtl="0">
              <a:lnSpc>
                <a:spcPct val="128571"/>
              </a:lnSpc>
              <a:spcBef>
                <a:spcPts val="1800"/>
              </a:spcBef>
              <a:spcAft>
                <a:spcPts val="0"/>
              </a:spcAft>
              <a:buClr>
                <a:schemeClr val="dk1"/>
              </a:buClr>
              <a:buSzPts val="2800"/>
              <a:buFont typeface="Courier New"/>
              <a:buChar char="o"/>
              <a:defRPr sz="2800" b="0" i="0" u="none" strike="noStrike" cap="none">
                <a:solidFill>
                  <a:schemeClr val="dk1"/>
                </a:solidFill>
                <a:latin typeface="Open Sans Light"/>
                <a:ea typeface="Open Sans Light"/>
                <a:cs typeface="Open Sans Light"/>
                <a:sym typeface="Open Sans"/>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95"/>
          <p:cNvSpPr/>
          <p:nvPr/>
        </p:nvSpPr>
        <p:spPr>
          <a:xfrm>
            <a:off x="-22000" y="6232750"/>
            <a:ext cx="12213900" cy="6441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pic>
        <p:nvPicPr>
          <p:cNvPr id="14" name="Google Shape;14;p95"/>
          <p:cNvPicPr preferRelativeResize="0"/>
          <p:nvPr/>
        </p:nvPicPr>
        <p:blipFill>
          <a:blip r:embed="rId11">
            <a:alphaModFix/>
          </a:blip>
          <a:stretch>
            <a:fillRect/>
          </a:stretch>
        </p:blipFill>
        <p:spPr>
          <a:xfrm>
            <a:off x="4153525" y="6357950"/>
            <a:ext cx="3862876" cy="3829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46962"/>
          </p15:clr>
        </p15:guide>
        <p15:guide id="2" orient="horz" pos="288">
          <p15:clr>
            <a:srgbClr val="E46962"/>
          </p15:clr>
        </p15:guide>
        <p15:guide id="3" pos="7392">
          <p15:clr>
            <a:srgbClr val="E46962"/>
          </p15:clr>
        </p15:guide>
        <p15:guide id="4" orient="horz" pos="4050">
          <p15:clr>
            <a:srgbClr val="E46962"/>
          </p15:clr>
        </p15:guide>
        <p15:guide id="5" pos="3840">
          <p15:clr>
            <a:srgbClr val="E46962"/>
          </p15:clr>
        </p15:guide>
        <p15:guide id="6" orient="horz" pos="2160">
          <p15:clr>
            <a:srgbClr val="E46962"/>
          </p15:clr>
        </p15:guide>
        <p15:guide id="7" orient="horz" pos="576">
          <p15:clr>
            <a:srgbClr val="E46962"/>
          </p15:clr>
        </p15:guide>
        <p15:guide id="8" orient="horz" pos="864">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gif"/></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46.png"/></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7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59.pn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0.xml"/><Relationship Id="rId1" Type="http://schemas.openxmlformats.org/officeDocument/2006/relationships/slideLayout" Target="../slideLayouts/slideLayout4.xml"/><Relationship Id="rId4" Type="http://schemas.openxmlformats.org/officeDocument/2006/relationships/image" Target="../media/image76.png"/></Relationships>
</file>

<file path=ppt/slides/_rels/slide8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8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46.png"/><Relationship Id="rId7" Type="http://schemas.openxmlformats.org/officeDocument/2006/relationships/image" Target="../media/image86.png"/><Relationship Id="rId2" Type="http://schemas.openxmlformats.org/officeDocument/2006/relationships/notesSlide" Target="../notesSlides/notesSlide90.xml"/><Relationship Id="rId1" Type="http://schemas.openxmlformats.org/officeDocument/2006/relationships/slideLayout" Target="../slideLayouts/slideLayout3.xml"/><Relationship Id="rId6" Type="http://schemas.openxmlformats.org/officeDocument/2006/relationships/image" Target="../media/image85.jpg"/><Relationship Id="rId5" Type="http://schemas.openxmlformats.org/officeDocument/2006/relationships/image" Target="../media/image84.png"/><Relationship Id="rId4" Type="http://schemas.openxmlformats.org/officeDocument/2006/relationships/image" Target="../media/image83.png"/></Relationships>
</file>

<file path=ppt/slides/_rels/slide9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89.png"/><Relationship Id="rId7" Type="http://schemas.openxmlformats.org/officeDocument/2006/relationships/image" Target="../media/image92.png"/><Relationship Id="rId12" Type="http://schemas.openxmlformats.org/officeDocument/2006/relationships/image" Target="../media/image96.png"/><Relationship Id="rId2" Type="http://schemas.openxmlformats.org/officeDocument/2006/relationships/notesSlide" Target="../notesSlides/notesSlide94.xml"/><Relationship Id="rId1" Type="http://schemas.openxmlformats.org/officeDocument/2006/relationships/slideLayout" Target="../slideLayouts/slideLayout6.xml"/><Relationship Id="rId6" Type="http://schemas.openxmlformats.org/officeDocument/2006/relationships/image" Target="../media/image91.png"/><Relationship Id="rId11" Type="http://schemas.openxmlformats.org/officeDocument/2006/relationships/image" Target="../media/image95.png"/><Relationship Id="rId5" Type="http://schemas.openxmlformats.org/officeDocument/2006/relationships/image" Target="../media/image90.png"/><Relationship Id="rId10" Type="http://schemas.openxmlformats.org/officeDocument/2006/relationships/image" Target="../media/image94.png"/><Relationship Id="rId4" Type="http://schemas.openxmlformats.org/officeDocument/2006/relationships/image" Target="../media/image46.png"/><Relationship Id="rId9" Type="http://schemas.openxmlformats.org/officeDocument/2006/relationships/image" Target="../media/image93.png"/></Relationships>
</file>

<file path=ppt/slides/_rels/slide9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9.png"/><Relationship Id="rId7" Type="http://schemas.openxmlformats.org/officeDocument/2006/relationships/image" Target="../media/image90.png"/><Relationship Id="rId12" Type="http://schemas.openxmlformats.org/officeDocument/2006/relationships/image" Target="../media/image94.png"/><Relationship Id="rId2" Type="http://schemas.openxmlformats.org/officeDocument/2006/relationships/notesSlide" Target="../notesSlides/notesSlide95.xml"/><Relationship Id="rId1" Type="http://schemas.openxmlformats.org/officeDocument/2006/relationships/slideLayout" Target="../slideLayouts/slideLayout6.xml"/><Relationship Id="rId6" Type="http://schemas.openxmlformats.org/officeDocument/2006/relationships/image" Target="../media/image96.png"/><Relationship Id="rId11" Type="http://schemas.openxmlformats.org/officeDocument/2006/relationships/image" Target="../media/image93.png"/><Relationship Id="rId5" Type="http://schemas.openxmlformats.org/officeDocument/2006/relationships/image" Target="../media/image95.png"/><Relationship Id="rId10" Type="http://schemas.openxmlformats.org/officeDocument/2006/relationships/image" Target="../media/image68.png"/><Relationship Id="rId4" Type="http://schemas.openxmlformats.org/officeDocument/2006/relationships/image" Target="../media/image46.png"/><Relationship Id="rId9" Type="http://schemas.openxmlformats.org/officeDocument/2006/relationships/image" Target="../media/image9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8"/>
        <p:cNvGrpSpPr/>
        <p:nvPr/>
      </p:nvGrpSpPr>
      <p:grpSpPr>
        <a:xfrm>
          <a:off x="0" y="0"/>
          <a:ext cx="0" cy="0"/>
          <a:chOff x="0" y="0"/>
          <a:chExt cx="0" cy="0"/>
        </a:xfrm>
      </p:grpSpPr>
      <p:pic>
        <p:nvPicPr>
          <p:cNvPr id="59" name="Google Shape;59;g3ce55a1c5bd_4_1"/>
          <p:cNvPicPr preferRelativeResize="0"/>
          <p:nvPr/>
        </p:nvPicPr>
        <p:blipFill>
          <a:blip r:embed="rId4">
            <a:alphaModFix amt="20000"/>
          </a:blip>
          <a:stretch>
            <a:fillRect/>
          </a:stretch>
        </p:blipFill>
        <p:spPr>
          <a:xfrm rot="-2176626">
            <a:off x="6283726" y="-8826423"/>
            <a:ext cx="14972024" cy="14898926"/>
          </a:xfrm>
          <a:prstGeom prst="rect">
            <a:avLst/>
          </a:prstGeom>
          <a:noFill/>
          <a:ln>
            <a:noFill/>
          </a:ln>
        </p:spPr>
      </p:pic>
      <p:pic>
        <p:nvPicPr>
          <p:cNvPr id="60" name="Google Shape;60;g3ce55a1c5bd_4_1"/>
          <p:cNvPicPr preferRelativeResize="0"/>
          <p:nvPr/>
        </p:nvPicPr>
        <p:blipFill>
          <a:blip r:embed="rId5">
            <a:alphaModFix amt="20000"/>
          </a:blip>
          <a:stretch>
            <a:fillRect/>
          </a:stretch>
        </p:blipFill>
        <p:spPr>
          <a:xfrm rot="298665">
            <a:off x="-12120455" y="-1150068"/>
            <a:ext cx="18796524" cy="18704749"/>
          </a:xfrm>
          <a:prstGeom prst="rect">
            <a:avLst/>
          </a:prstGeom>
          <a:noFill/>
          <a:ln>
            <a:noFill/>
          </a:ln>
        </p:spPr>
      </p:pic>
      <p:pic>
        <p:nvPicPr>
          <p:cNvPr id="63" name="Google Shape;63;g3ce55a1c5bd_4_1"/>
          <p:cNvPicPr preferRelativeResize="0"/>
          <p:nvPr/>
        </p:nvPicPr>
        <p:blipFill>
          <a:blip r:embed="rId6">
            <a:alphaModFix/>
          </a:blip>
          <a:stretch>
            <a:fillRect/>
          </a:stretch>
        </p:blipFill>
        <p:spPr>
          <a:xfrm>
            <a:off x="1301463" y="2249087"/>
            <a:ext cx="9589074" cy="2359825"/>
          </a:xfrm>
          <a:prstGeom prst="rect">
            <a:avLst/>
          </a:prstGeom>
          <a:noFill/>
          <a:ln>
            <a:noFill/>
          </a:ln>
          <a:effectLst>
            <a:outerShdw blurRad="200025" dist="209550" dir="5400000" algn="bl" rotWithShape="0">
              <a:srgbClr val="000000">
                <a:alpha val="2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1"/>
          <p:cNvSpPr txBox="1">
            <a:spLocks noGrp="1"/>
          </p:cNvSpPr>
          <p:nvPr>
            <p:ph type="title"/>
          </p:nvPr>
        </p:nvSpPr>
        <p:spPr>
          <a:xfrm>
            <a:off x="336611" y="303152"/>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Flipping Stocks</a:t>
            </a:r>
            <a:endParaRPr/>
          </a:p>
        </p:txBody>
      </p:sp>
      <p:sp>
        <p:nvSpPr>
          <p:cNvPr id="164" name="Google Shape;164;p11"/>
          <p:cNvSpPr txBox="1">
            <a:spLocks noGrp="1"/>
          </p:cNvSpPr>
          <p:nvPr>
            <p:ph type="body" idx="1"/>
          </p:nvPr>
        </p:nvSpPr>
        <p:spPr>
          <a:xfrm>
            <a:off x="353185" y="1245922"/>
            <a:ext cx="10525800" cy="4764900"/>
          </a:xfrm>
          <a:prstGeom prst="rect">
            <a:avLst/>
          </a:prstGeom>
          <a:noFill/>
          <a:ln>
            <a:noFill/>
          </a:ln>
        </p:spPr>
        <p:txBody>
          <a:bodyPr spcFirstLastPara="1" wrap="square" lIns="91425" tIns="45700" rIns="91425" bIns="45700" anchor="t" anchorCtr="0">
            <a:normAutofit/>
          </a:bodyPr>
          <a:lstStyle/>
          <a:p>
            <a:pPr marL="411480" lvl="0" indent="-386080" algn="l" rtl="0">
              <a:lnSpc>
                <a:spcPct val="128571"/>
              </a:lnSpc>
              <a:spcBef>
                <a:spcPts val="0"/>
              </a:spcBef>
              <a:spcAft>
                <a:spcPts val="0"/>
              </a:spcAft>
              <a:buSzPts val="2400"/>
              <a:buChar char="●"/>
            </a:pPr>
            <a:r>
              <a:rPr lang="en-US" sz="2400" b="1" dirty="0"/>
              <a:t>Step One: </a:t>
            </a:r>
            <a:r>
              <a:rPr lang="en-US" sz="2400" dirty="0"/>
              <a:t>Buy a GREAT stock on an UGLY day</a:t>
            </a:r>
            <a:endParaRPr sz="2400" dirty="0"/>
          </a:p>
          <a:p>
            <a:pPr marL="411480" lvl="0" indent="-386080" algn="l" rtl="0">
              <a:lnSpc>
                <a:spcPct val="128571"/>
              </a:lnSpc>
              <a:spcBef>
                <a:spcPts val="2400"/>
              </a:spcBef>
              <a:spcAft>
                <a:spcPts val="0"/>
              </a:spcAft>
              <a:buSzPts val="2400"/>
              <a:buChar char="●"/>
            </a:pPr>
            <a:r>
              <a:rPr lang="en-US" sz="2400" b="1" dirty="0"/>
              <a:t>Step Two: </a:t>
            </a:r>
            <a:r>
              <a:rPr lang="en-US" sz="2400" dirty="0"/>
              <a:t>Log off for the day</a:t>
            </a:r>
            <a:endParaRPr sz="2400" dirty="0"/>
          </a:p>
          <a:p>
            <a:pPr marL="411480" lvl="0" indent="-386080">
              <a:lnSpc>
                <a:spcPct val="128571"/>
              </a:lnSpc>
              <a:spcBef>
                <a:spcPts val="2400"/>
              </a:spcBef>
              <a:buSzPts val="2400"/>
              <a:buChar char="●"/>
            </a:pPr>
            <a:r>
              <a:rPr lang="en-US" sz="2400" b="1" dirty="0"/>
              <a:t>Step Three: </a:t>
            </a:r>
            <a:r>
              <a:rPr lang="en-US" sz="2400" dirty="0"/>
              <a:t>“Flip” it the very next day for a chance of $5,000 in profit!</a:t>
            </a:r>
            <a:endParaRPr sz="2400" dirty="0"/>
          </a:p>
          <a:p>
            <a:pPr marL="411480" lvl="0" indent="-386080">
              <a:lnSpc>
                <a:spcPct val="128571"/>
              </a:lnSpc>
              <a:spcBef>
                <a:spcPts val="2400"/>
              </a:spcBef>
              <a:buSzPts val="2400"/>
              <a:buChar char="●"/>
            </a:pPr>
            <a:r>
              <a:rPr lang="en-US" sz="2400" b="1" dirty="0"/>
              <a:t>NOTE: </a:t>
            </a:r>
            <a:r>
              <a:rPr lang="en-US" sz="2400" dirty="0"/>
              <a:t>Just for attending today’s training… you’re getting our list of the BEST stocks to flip… PLUS our exact criteria emailed to you </a:t>
            </a:r>
            <a:r>
              <a:rPr lang="en-US" sz="2400" b="1" dirty="0"/>
              <a:t>for FREE! </a:t>
            </a:r>
            <a:endParaRPr sz="2400" b="1" dirty="0"/>
          </a:p>
          <a:p>
            <a:pPr marL="0" lvl="0" indent="0" algn="l" rtl="0">
              <a:lnSpc>
                <a:spcPct val="128571"/>
              </a:lnSpc>
              <a:spcBef>
                <a:spcPts val="2400"/>
              </a:spcBef>
              <a:spcAft>
                <a:spcPts val="0"/>
              </a:spcAft>
              <a:buClr>
                <a:schemeClr val="dk1"/>
              </a:buClr>
              <a:buSzPts val="2800"/>
              <a:buNone/>
            </a:pPr>
            <a:endParaRP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2"/>
          <p:cNvSpPr txBox="1">
            <a:spLocks noGrp="1"/>
          </p:cNvSpPr>
          <p:nvPr>
            <p:ph type="title"/>
          </p:nvPr>
        </p:nvSpPr>
        <p:spPr>
          <a:xfrm>
            <a:off x="336565" y="301612"/>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Flipping Nvidia</a:t>
            </a:r>
            <a:r>
              <a:rPr lang="en-US">
                <a:solidFill>
                  <a:srgbClr val="69CA12"/>
                </a:solidFill>
              </a:rPr>
              <a:t> (NVDA)</a:t>
            </a:r>
            <a:r>
              <a:rPr lang="en-US"/>
              <a:t> </a:t>
            </a:r>
            <a:endParaRPr/>
          </a:p>
        </p:txBody>
      </p:sp>
      <p:sp>
        <p:nvSpPr>
          <p:cNvPr id="170" name="Google Shape;170;p12"/>
          <p:cNvSpPr txBox="1">
            <a:spLocks noGrp="1"/>
          </p:cNvSpPr>
          <p:nvPr>
            <p:ph type="body" idx="1"/>
          </p:nvPr>
        </p:nvSpPr>
        <p:spPr>
          <a:xfrm>
            <a:off x="382681" y="1270499"/>
            <a:ext cx="5698500" cy="4764900"/>
          </a:xfrm>
          <a:prstGeom prst="rect">
            <a:avLst/>
          </a:prstGeom>
          <a:noFill/>
          <a:ln>
            <a:noFill/>
          </a:ln>
        </p:spPr>
        <p:txBody>
          <a:bodyPr spcFirstLastPara="1" wrap="square" lIns="91425" tIns="45700" rIns="91425" bIns="45700" anchor="t" anchorCtr="0">
            <a:noAutofit/>
          </a:bodyPr>
          <a:lstStyle/>
          <a:p>
            <a:pPr marL="411480" lvl="0" indent="-398780" algn="l" rtl="0">
              <a:lnSpc>
                <a:spcPct val="150000"/>
              </a:lnSpc>
              <a:spcBef>
                <a:spcPts val="0"/>
              </a:spcBef>
              <a:spcAft>
                <a:spcPts val="0"/>
              </a:spcAft>
              <a:buClr>
                <a:srgbClr val="69CA12"/>
              </a:buClr>
              <a:buSzPts val="2400"/>
              <a:buChar char="●"/>
            </a:pPr>
            <a:r>
              <a:rPr lang="en-US" sz="2400"/>
              <a:t>July 30, 2024</a:t>
            </a:r>
            <a:endParaRPr sz="2400"/>
          </a:p>
          <a:p>
            <a:pPr marL="411480" lvl="0" indent="-398780" algn="l" rtl="0">
              <a:lnSpc>
                <a:spcPct val="150000"/>
              </a:lnSpc>
              <a:spcBef>
                <a:spcPts val="0"/>
              </a:spcBef>
              <a:spcAft>
                <a:spcPts val="0"/>
              </a:spcAft>
              <a:buClr>
                <a:srgbClr val="69CA12"/>
              </a:buClr>
              <a:buSzPts val="2400"/>
              <a:buChar char="●"/>
            </a:pPr>
            <a:r>
              <a:rPr lang="en-US" sz="2400"/>
              <a:t>Nasdaq down big</a:t>
            </a:r>
            <a:endParaRPr sz="2400"/>
          </a:p>
          <a:p>
            <a:pPr marL="411480" lvl="0" indent="-398780" algn="l" rtl="0">
              <a:lnSpc>
                <a:spcPct val="150000"/>
              </a:lnSpc>
              <a:spcBef>
                <a:spcPts val="0"/>
              </a:spcBef>
              <a:spcAft>
                <a:spcPts val="0"/>
              </a:spcAft>
              <a:buClr>
                <a:srgbClr val="69CA12"/>
              </a:buClr>
              <a:buSzPts val="2400"/>
              <a:buChar char="●"/>
            </a:pPr>
            <a:r>
              <a:rPr lang="en-US" sz="2400"/>
              <a:t>Chip stocks fell before Mag 7 companies reported earnings</a:t>
            </a:r>
            <a:endParaRPr sz="2400"/>
          </a:p>
          <a:p>
            <a:pPr marL="411480" lvl="0" indent="-398780" algn="l" rtl="0">
              <a:lnSpc>
                <a:spcPct val="150000"/>
              </a:lnSpc>
              <a:spcBef>
                <a:spcPts val="0"/>
              </a:spcBef>
              <a:spcAft>
                <a:spcPts val="0"/>
              </a:spcAft>
              <a:buClr>
                <a:srgbClr val="69CA12"/>
              </a:buClr>
              <a:buSzPts val="2400"/>
              <a:buChar char="●"/>
            </a:pPr>
            <a:r>
              <a:rPr lang="en-US" sz="2400" b="1">
                <a:solidFill>
                  <a:srgbClr val="FF0000"/>
                </a:solidFill>
              </a:rPr>
              <a:t>Nvidia cratered -7.04%</a:t>
            </a:r>
            <a:endParaRPr sz="2400" b="1"/>
          </a:p>
          <a:p>
            <a:pPr marL="411480" lvl="0" indent="-398780" algn="l" rtl="0">
              <a:lnSpc>
                <a:spcPct val="150000"/>
              </a:lnSpc>
              <a:spcBef>
                <a:spcPts val="0"/>
              </a:spcBef>
              <a:spcAft>
                <a:spcPts val="0"/>
              </a:spcAft>
              <a:buClr>
                <a:srgbClr val="69CA12"/>
              </a:buClr>
              <a:buSzPts val="2400"/>
              <a:buChar char="●"/>
            </a:pPr>
            <a:r>
              <a:rPr lang="en-US" sz="2400"/>
              <a:t>Huge move for one day</a:t>
            </a:r>
            <a:endParaRPr sz="2400"/>
          </a:p>
        </p:txBody>
      </p:sp>
      <p:pic>
        <p:nvPicPr>
          <p:cNvPr id="171" name="Google Shape;171;p12"/>
          <p:cNvPicPr preferRelativeResize="0"/>
          <p:nvPr/>
        </p:nvPicPr>
        <p:blipFill rotWithShape="1">
          <a:blip r:embed="rId3">
            <a:alphaModFix/>
          </a:blip>
          <a:srcRect l="525" t="1" b="72938"/>
          <a:stretch>
            <a:fillRect/>
          </a:stretch>
        </p:blipFill>
        <p:spPr>
          <a:xfrm>
            <a:off x="6110821" y="1351273"/>
            <a:ext cx="5609154" cy="883927"/>
          </a:xfrm>
          <a:prstGeom prst="rect">
            <a:avLst/>
          </a:prstGeom>
          <a:noFill/>
          <a:ln w="19050" cap="flat" cmpd="sng">
            <a:noFill/>
            <a:prstDash val="solid"/>
            <a:round/>
            <a:headEnd type="none" w="sm" len="sm"/>
            <a:tailEnd type="none" w="sm" len="sm"/>
          </a:ln>
        </p:spPr>
      </p:pic>
      <p:pic>
        <p:nvPicPr>
          <p:cNvPr id="2" name="Google Shape;171;p12">
            <a:extLst>
              <a:ext uri="{FF2B5EF4-FFF2-40B4-BE49-F238E27FC236}">
                <a16:creationId xmlns:a16="http://schemas.microsoft.com/office/drawing/2014/main" id="{623BFA1C-90F0-1F07-BD31-EF4ECA0C141F}"/>
              </a:ext>
            </a:extLst>
          </p:cNvPr>
          <p:cNvPicPr preferRelativeResize="0"/>
          <p:nvPr/>
        </p:nvPicPr>
        <p:blipFill rotWithShape="1">
          <a:blip r:embed="rId3">
            <a:alphaModFix/>
          </a:blip>
          <a:srcRect l="-785" t="47670" r="269" b="-1"/>
          <a:stretch>
            <a:fillRect/>
          </a:stretch>
        </p:blipFill>
        <p:spPr>
          <a:xfrm>
            <a:off x="6081181" y="2235200"/>
            <a:ext cx="5638794" cy="1625599"/>
          </a:xfrm>
          <a:prstGeom prst="rect">
            <a:avLst/>
          </a:prstGeom>
          <a:noFill/>
          <a:ln w="19050" cap="flat" cmpd="sng">
            <a:noFill/>
            <a:prstDash val="solid"/>
            <a:round/>
            <a:headEnd type="none" w="sm" len="sm"/>
            <a:tailEnd type="none" w="sm" len="sm"/>
          </a:ln>
        </p:spPr>
      </p:pic>
      <p:sp>
        <p:nvSpPr>
          <p:cNvPr id="3" name="Rectangle 2">
            <a:extLst>
              <a:ext uri="{FF2B5EF4-FFF2-40B4-BE49-F238E27FC236}">
                <a16:creationId xmlns:a16="http://schemas.microsoft.com/office/drawing/2014/main" id="{2093F504-3A90-CD1F-8BB2-BB4EB89442F3}"/>
              </a:ext>
            </a:extLst>
          </p:cNvPr>
          <p:cNvSpPr/>
          <p:nvPr/>
        </p:nvSpPr>
        <p:spPr>
          <a:xfrm>
            <a:off x="6337300" y="1351273"/>
            <a:ext cx="5382675" cy="250952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3"/>
          <p:cNvSpPr txBox="1">
            <a:spLocks noGrp="1"/>
          </p:cNvSpPr>
          <p:nvPr>
            <p:ph type="title"/>
          </p:nvPr>
        </p:nvSpPr>
        <p:spPr>
          <a:xfrm>
            <a:off x="352232"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dirty="0"/>
              <a:t>224% Stock Flip Win! </a:t>
            </a:r>
            <a:endParaRPr dirty="0"/>
          </a:p>
        </p:txBody>
      </p:sp>
      <p:pic>
        <p:nvPicPr>
          <p:cNvPr id="178" name="Google Shape;178;p13"/>
          <p:cNvPicPr preferRelativeResize="0"/>
          <p:nvPr/>
        </p:nvPicPr>
        <p:blipFill rotWithShape="1">
          <a:blip r:embed="rId3">
            <a:alphaModFix/>
          </a:blip>
          <a:srcRect/>
          <a:stretch/>
        </p:blipFill>
        <p:spPr>
          <a:xfrm>
            <a:off x="-6863225" y="1427650"/>
            <a:ext cx="5638802" cy="3389201"/>
          </a:xfrm>
          <a:prstGeom prst="rect">
            <a:avLst/>
          </a:prstGeom>
          <a:noFill/>
          <a:ln w="19050" cap="flat" cmpd="sng">
            <a:solidFill>
              <a:srgbClr val="000000"/>
            </a:solidFill>
            <a:prstDash val="solid"/>
            <a:round/>
            <a:headEnd type="none" w="sm" len="sm"/>
            <a:tailEnd type="none" w="sm" len="sm"/>
          </a:ln>
        </p:spPr>
      </p:pic>
      <p:sp>
        <p:nvSpPr>
          <p:cNvPr id="179" name="Google Shape;179;p13"/>
          <p:cNvSpPr txBox="1">
            <a:spLocks noGrp="1"/>
          </p:cNvSpPr>
          <p:nvPr>
            <p:ph type="body" idx="1"/>
          </p:nvPr>
        </p:nvSpPr>
        <p:spPr>
          <a:xfrm>
            <a:off x="425093" y="1361977"/>
            <a:ext cx="5446800" cy="4764900"/>
          </a:xfrm>
          <a:prstGeom prst="rect">
            <a:avLst/>
          </a:prstGeom>
          <a:noFill/>
          <a:ln>
            <a:noFill/>
          </a:ln>
        </p:spPr>
        <p:txBody>
          <a:bodyPr spcFirstLastPara="1" wrap="square" lIns="91425" tIns="45700" rIns="91425" bIns="45700" anchor="t" anchorCtr="0">
            <a:noAutofit/>
          </a:bodyPr>
          <a:lstStyle/>
          <a:p>
            <a:pPr marL="411480" lvl="0" indent="-449580" algn="l" rtl="0">
              <a:lnSpc>
                <a:spcPct val="100000"/>
              </a:lnSpc>
              <a:spcBef>
                <a:spcPts val="0"/>
              </a:spcBef>
              <a:spcAft>
                <a:spcPts val="2400"/>
              </a:spcAft>
              <a:buSzPts val="2400"/>
              <a:buChar char="●"/>
            </a:pPr>
            <a:r>
              <a:rPr lang="en-US" sz="2400" dirty="0"/>
              <a:t>But… it was a huge </a:t>
            </a:r>
            <a:r>
              <a:rPr lang="en-US" sz="2400" dirty="0" err="1"/>
              <a:t>OVERreaction</a:t>
            </a:r>
            <a:r>
              <a:rPr lang="en-US" sz="2400" dirty="0"/>
              <a:t> </a:t>
            </a:r>
            <a:endParaRPr sz="2400" dirty="0"/>
          </a:p>
          <a:p>
            <a:pPr marL="411480" lvl="0" indent="-449580" algn="l" rtl="0">
              <a:lnSpc>
                <a:spcPct val="100000"/>
              </a:lnSpc>
              <a:spcBef>
                <a:spcPts val="0"/>
              </a:spcBef>
              <a:spcAft>
                <a:spcPts val="2400"/>
              </a:spcAft>
              <a:buSzPts val="2400"/>
              <a:buChar char="●"/>
            </a:pPr>
            <a:r>
              <a:rPr lang="en-US" sz="2400" dirty="0"/>
              <a:t>Perfect opportunity for </a:t>
            </a:r>
            <a:br>
              <a:rPr lang="en-US" sz="2400" dirty="0"/>
            </a:br>
            <a:r>
              <a:rPr lang="en-US" sz="2400" dirty="0"/>
              <a:t>Stock Flip Trade! </a:t>
            </a:r>
            <a:endParaRPr sz="2400" dirty="0"/>
          </a:p>
          <a:p>
            <a:pPr marL="411480" lvl="0" indent="-449580" algn="l" rtl="0">
              <a:lnSpc>
                <a:spcPct val="100000"/>
              </a:lnSpc>
              <a:spcBef>
                <a:spcPts val="0"/>
              </a:spcBef>
              <a:spcAft>
                <a:spcPts val="2400"/>
              </a:spcAft>
              <a:buSzPts val="2400"/>
              <a:buChar char="●"/>
            </a:pPr>
            <a:r>
              <a:rPr lang="en-US" sz="2400" dirty="0"/>
              <a:t>Next day… a Flip Trade went as high as </a:t>
            </a:r>
            <a:r>
              <a:rPr lang="en-US" sz="2400" b="1" dirty="0">
                <a:solidFill>
                  <a:srgbClr val="00B050"/>
                </a:solidFill>
              </a:rPr>
              <a:t>224%</a:t>
            </a:r>
            <a:endParaRPr sz="2400" b="1" dirty="0">
              <a:solidFill>
                <a:srgbClr val="00B050"/>
              </a:solidFill>
            </a:endParaRPr>
          </a:p>
        </p:txBody>
      </p:sp>
      <p:sp>
        <p:nvSpPr>
          <p:cNvPr id="180" name="Google Shape;180;p13"/>
          <p:cNvSpPr/>
          <p:nvPr/>
        </p:nvSpPr>
        <p:spPr>
          <a:xfrm>
            <a:off x="7995825" y="1768925"/>
            <a:ext cx="2442900" cy="2442900"/>
          </a:xfrm>
          <a:prstGeom prst="ellipse">
            <a:avLst/>
          </a:prstGeom>
          <a:solidFill>
            <a:srgbClr val="F94B4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pic>
        <p:nvPicPr>
          <p:cNvPr id="181" name="Google Shape;181;p13" title="NVIDIA.png"/>
          <p:cNvPicPr preferRelativeResize="0"/>
          <p:nvPr/>
        </p:nvPicPr>
        <p:blipFill rotWithShape="1">
          <a:blip r:embed="rId4">
            <a:alphaModFix/>
          </a:blip>
          <a:srcRect/>
          <a:stretch/>
        </p:blipFill>
        <p:spPr>
          <a:xfrm>
            <a:off x="6699750" y="464597"/>
            <a:ext cx="5035052" cy="531530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4"/>
          <p:cNvSpPr txBox="1">
            <a:spLocks noGrp="1"/>
          </p:cNvSpPr>
          <p:nvPr>
            <p:ph type="ctrTitle"/>
          </p:nvPr>
        </p:nvSpPr>
        <p:spPr>
          <a:xfrm>
            <a:off x="-371925" y="2985400"/>
            <a:ext cx="12935700" cy="12669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7600"/>
              <a:t>$11,000 Overnight! </a:t>
            </a:r>
            <a:endParaRPr sz="5400">
              <a:latin typeface="Open Sans Light"/>
              <a:ea typeface="Open Sans Light"/>
              <a:cs typeface="Open Sans Light"/>
              <a:sym typeface="Open Sans"/>
            </a:endParaRPr>
          </a:p>
        </p:txBody>
      </p:sp>
      <p:sp>
        <p:nvSpPr>
          <p:cNvPr id="187" name="Google Shape;187;p14"/>
          <p:cNvSpPr/>
          <p:nvPr/>
        </p:nvSpPr>
        <p:spPr>
          <a:xfrm rot="-5400000" flipH="1">
            <a:off x="6051500" y="-402282"/>
            <a:ext cx="89100" cy="95115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188" name="Google Shape;188;p14"/>
          <p:cNvSpPr txBox="1">
            <a:spLocks noGrp="1"/>
          </p:cNvSpPr>
          <p:nvPr>
            <p:ph type="ctrTitle"/>
          </p:nvPr>
        </p:nvSpPr>
        <p:spPr>
          <a:xfrm>
            <a:off x="1524000" y="2219866"/>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rgbClr val="69CA12"/>
                </a:solidFill>
                <a:latin typeface="Rubik"/>
                <a:ea typeface="Rubik"/>
                <a:cs typeface="Rubik"/>
                <a:sym typeface="Rubik"/>
              </a:rPr>
              <a:t>Stock Flipping Nvidia Could Have Made</a:t>
            </a:r>
            <a:endParaRPr sz="3800">
              <a:solidFill>
                <a:srgbClr val="69CA12"/>
              </a:solidFill>
              <a:latin typeface="Open Sans Light"/>
              <a:ea typeface="Open Sans Light"/>
              <a:cs typeface="Open Sans Light"/>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4" name="Google Shape;194;p15"/>
          <p:cNvPicPr preferRelativeResize="0"/>
          <p:nvPr/>
        </p:nvPicPr>
        <p:blipFill rotWithShape="1">
          <a:blip r:embed="rId3">
            <a:alphaModFix/>
          </a:blip>
          <a:srcRect/>
          <a:stretch/>
        </p:blipFill>
        <p:spPr>
          <a:xfrm>
            <a:off x="-7061875" y="1674250"/>
            <a:ext cx="5638802" cy="3268741"/>
          </a:xfrm>
          <a:prstGeom prst="rect">
            <a:avLst/>
          </a:prstGeom>
          <a:noFill/>
          <a:ln w="21000" cap="flat" cmpd="sng">
            <a:solidFill>
              <a:srgbClr val="000000"/>
            </a:solidFill>
            <a:prstDash val="solid"/>
            <a:round/>
            <a:headEnd type="none" w="sm" len="sm"/>
            <a:tailEnd type="none" w="sm" len="sm"/>
          </a:ln>
        </p:spPr>
      </p:pic>
      <p:sp>
        <p:nvSpPr>
          <p:cNvPr id="195" name="Google Shape;195;p15"/>
          <p:cNvSpPr txBox="1">
            <a:spLocks noGrp="1"/>
          </p:cNvSpPr>
          <p:nvPr>
            <p:ph type="title"/>
          </p:nvPr>
        </p:nvSpPr>
        <p:spPr>
          <a:xfrm>
            <a:off x="346653" y="548269"/>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a:t>Flipping Netflix </a:t>
            </a:r>
            <a:br>
              <a:rPr lang="en-US"/>
            </a:br>
            <a:r>
              <a:rPr lang="en-US">
                <a:solidFill>
                  <a:srgbClr val="69CA12"/>
                </a:solidFill>
              </a:rPr>
              <a:t>(NFLX) </a:t>
            </a:r>
            <a:r>
              <a:rPr lang="en-US"/>
              <a:t> </a:t>
            </a:r>
            <a:endParaRPr/>
          </a:p>
        </p:txBody>
      </p:sp>
      <p:sp>
        <p:nvSpPr>
          <p:cNvPr id="196" name="Google Shape;196;p15"/>
          <p:cNvSpPr txBox="1">
            <a:spLocks noGrp="1"/>
          </p:cNvSpPr>
          <p:nvPr>
            <p:ph type="body" idx="1"/>
          </p:nvPr>
        </p:nvSpPr>
        <p:spPr>
          <a:xfrm>
            <a:off x="458875" y="1624872"/>
            <a:ext cx="5698500" cy="2337000"/>
          </a:xfrm>
          <a:prstGeom prst="rect">
            <a:avLst/>
          </a:prstGeom>
          <a:noFill/>
          <a:ln>
            <a:noFill/>
          </a:ln>
        </p:spPr>
        <p:txBody>
          <a:bodyPr spcFirstLastPara="1" wrap="square" lIns="91425" tIns="45700" rIns="91425" bIns="45700" anchor="t" anchorCtr="0">
            <a:noAutofit/>
          </a:bodyPr>
          <a:lstStyle/>
          <a:p>
            <a:pPr marL="411480" lvl="0" indent="-449580" algn="l" rtl="0">
              <a:lnSpc>
                <a:spcPct val="100000"/>
              </a:lnSpc>
              <a:spcBef>
                <a:spcPts val="0"/>
              </a:spcBef>
              <a:spcAft>
                <a:spcPts val="0"/>
              </a:spcAft>
              <a:buSzPts val="2400"/>
              <a:buChar char="●"/>
            </a:pPr>
            <a:r>
              <a:rPr lang="en-US" sz="2400" dirty="0"/>
              <a:t>March 13, 2025</a:t>
            </a:r>
            <a:endParaRPr sz="2400" dirty="0"/>
          </a:p>
          <a:p>
            <a:pPr marL="411480" lvl="0" indent="-449580" algn="l" rtl="0">
              <a:lnSpc>
                <a:spcPct val="100000"/>
              </a:lnSpc>
              <a:spcBef>
                <a:spcPts val="1000"/>
              </a:spcBef>
              <a:spcAft>
                <a:spcPts val="0"/>
              </a:spcAft>
              <a:buSzPts val="2400"/>
              <a:buChar char="●"/>
            </a:pPr>
            <a:r>
              <a:rPr lang="en-US" sz="2400" dirty="0"/>
              <a:t>Trump threatened tariffs </a:t>
            </a:r>
            <a:endParaRPr sz="2400" dirty="0"/>
          </a:p>
          <a:p>
            <a:pPr marL="411480" lvl="0" indent="-449580" algn="l" rtl="0">
              <a:lnSpc>
                <a:spcPct val="100000"/>
              </a:lnSpc>
              <a:spcBef>
                <a:spcPts val="1000"/>
              </a:spcBef>
              <a:spcAft>
                <a:spcPts val="0"/>
              </a:spcAft>
              <a:buSzPts val="2400"/>
              <a:buChar char="●"/>
            </a:pPr>
            <a:r>
              <a:rPr lang="en-US" sz="2400" dirty="0"/>
              <a:t>S&amp;P went to correction territory  </a:t>
            </a:r>
            <a:endParaRPr sz="2400" dirty="0"/>
          </a:p>
          <a:p>
            <a:pPr marL="411480" lvl="0" indent="-449580" algn="l" rtl="0">
              <a:lnSpc>
                <a:spcPct val="100000"/>
              </a:lnSpc>
              <a:spcBef>
                <a:spcPts val="1000"/>
              </a:spcBef>
              <a:spcAft>
                <a:spcPts val="1000"/>
              </a:spcAft>
              <a:buSzPts val="2400"/>
              <a:buChar char="●"/>
            </a:pPr>
            <a:r>
              <a:rPr lang="en-US" sz="2400" b="1" dirty="0">
                <a:solidFill>
                  <a:srgbClr val="FF0000"/>
                </a:solidFill>
              </a:rPr>
              <a:t>Netflix got hit hard…</a:t>
            </a:r>
            <a:br>
              <a:rPr lang="en-US" sz="2400" b="1" dirty="0">
                <a:solidFill>
                  <a:srgbClr val="FF0000"/>
                </a:solidFill>
              </a:rPr>
            </a:br>
            <a:r>
              <a:rPr lang="en-US" sz="2400" b="1" dirty="0">
                <a:solidFill>
                  <a:srgbClr val="FF0000"/>
                </a:solidFill>
              </a:rPr>
              <a:t>dropping -3.2%.</a:t>
            </a:r>
            <a:endParaRPr sz="2400" b="1" dirty="0">
              <a:solidFill>
                <a:srgbClr val="FF0000"/>
              </a:solidFill>
            </a:endParaRPr>
          </a:p>
        </p:txBody>
      </p:sp>
      <p:pic>
        <p:nvPicPr>
          <p:cNvPr id="197" name="Google Shape;197;p15" descr="Bouncing Arrow Gif"/>
          <p:cNvPicPr preferRelativeResize="0"/>
          <p:nvPr/>
        </p:nvPicPr>
        <p:blipFill>
          <a:blip r:embed="rId4">
            <a:alphaModFix/>
          </a:blip>
          <a:stretch>
            <a:fillRect/>
          </a:stretch>
        </p:blipFill>
        <p:spPr>
          <a:xfrm rot="2700000">
            <a:off x="-5169787" y="2627978"/>
            <a:ext cx="3582909" cy="3582911"/>
          </a:xfrm>
          <a:prstGeom prst="rect">
            <a:avLst/>
          </a:prstGeom>
          <a:noFill/>
          <a:ln>
            <a:noFill/>
          </a:ln>
        </p:spPr>
      </p:pic>
      <p:sp>
        <p:nvSpPr>
          <p:cNvPr id="198" name="Google Shape;198;p15"/>
          <p:cNvSpPr/>
          <p:nvPr/>
        </p:nvSpPr>
        <p:spPr>
          <a:xfrm>
            <a:off x="7995825" y="1775405"/>
            <a:ext cx="2442900" cy="2442900"/>
          </a:xfrm>
          <a:prstGeom prst="ellipse">
            <a:avLst/>
          </a:prstGeom>
          <a:solidFill>
            <a:srgbClr val="F94B4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pic>
        <p:nvPicPr>
          <p:cNvPr id="199" name="Google Shape;199;p15" title="NETFLIX.png"/>
          <p:cNvPicPr preferRelativeResize="0"/>
          <p:nvPr/>
        </p:nvPicPr>
        <p:blipFill rotWithShape="1">
          <a:blip r:embed="rId5">
            <a:alphaModFix/>
          </a:blip>
          <a:srcRect/>
          <a:stretch/>
        </p:blipFill>
        <p:spPr>
          <a:xfrm>
            <a:off x="6699750" y="464597"/>
            <a:ext cx="5035052" cy="5315308"/>
          </a:xfrm>
          <a:prstGeom prst="rect">
            <a:avLst/>
          </a:prstGeom>
          <a:noFill/>
          <a:ln>
            <a:noFill/>
          </a:ln>
        </p:spPr>
      </p:pic>
      <p:pic>
        <p:nvPicPr>
          <p:cNvPr id="3" name="Picture 2">
            <a:extLst>
              <a:ext uri="{FF2B5EF4-FFF2-40B4-BE49-F238E27FC236}">
                <a16:creationId xmlns:a16="http://schemas.microsoft.com/office/drawing/2014/main" id="{65B4D978-1403-1064-6AD7-C7B0BF59BECD}"/>
              </a:ext>
            </a:extLst>
          </p:cNvPr>
          <p:cNvPicPr>
            <a:picLocks noChangeAspect="1"/>
          </p:cNvPicPr>
          <p:nvPr/>
        </p:nvPicPr>
        <p:blipFill>
          <a:blip r:embed="rId6"/>
          <a:stretch>
            <a:fillRect/>
          </a:stretch>
        </p:blipFill>
        <p:spPr>
          <a:xfrm>
            <a:off x="914399" y="4056872"/>
            <a:ext cx="4641366" cy="215632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6"/>
          <p:cNvSpPr txBox="1">
            <a:spLocks noGrp="1"/>
          </p:cNvSpPr>
          <p:nvPr>
            <p:ph type="body" idx="1"/>
          </p:nvPr>
        </p:nvSpPr>
        <p:spPr>
          <a:xfrm>
            <a:off x="458875" y="1351276"/>
            <a:ext cx="5698500" cy="2077800"/>
          </a:xfrm>
          <a:prstGeom prst="rect">
            <a:avLst/>
          </a:prstGeom>
          <a:noFill/>
          <a:ln>
            <a:noFill/>
          </a:ln>
        </p:spPr>
        <p:txBody>
          <a:bodyPr spcFirstLastPara="1" wrap="square" lIns="91425" tIns="45700" rIns="91425" bIns="45700" anchor="t" anchorCtr="0">
            <a:noAutofit/>
          </a:bodyPr>
          <a:lstStyle/>
          <a:p>
            <a:pPr marL="411480" lvl="0" indent="-449580" algn="l" rtl="0">
              <a:lnSpc>
                <a:spcPct val="100000"/>
              </a:lnSpc>
              <a:spcBef>
                <a:spcPts val="0"/>
              </a:spcBef>
              <a:spcAft>
                <a:spcPts val="2400"/>
              </a:spcAft>
              <a:buSzPts val="2400"/>
              <a:buChar char="●"/>
            </a:pPr>
            <a:r>
              <a:rPr lang="en-US" sz="2400" dirty="0"/>
              <a:t>Classic overreaction</a:t>
            </a:r>
            <a:endParaRPr sz="2400" dirty="0"/>
          </a:p>
          <a:p>
            <a:pPr marL="411480" lvl="0" indent="-449580" algn="l" rtl="0">
              <a:lnSpc>
                <a:spcPct val="100000"/>
              </a:lnSpc>
              <a:spcBef>
                <a:spcPts val="1000"/>
              </a:spcBef>
              <a:spcAft>
                <a:spcPts val="2400"/>
              </a:spcAft>
              <a:buSzPts val="2400"/>
              <a:buChar char="●"/>
            </a:pPr>
            <a:r>
              <a:rPr lang="en-US" sz="2400" dirty="0"/>
              <a:t>Perfect time for a stock flip</a:t>
            </a:r>
            <a:endParaRPr sz="2400" dirty="0"/>
          </a:p>
          <a:p>
            <a:pPr marL="411480" lvl="0" indent="-449580" algn="l" rtl="0">
              <a:lnSpc>
                <a:spcPct val="100000"/>
              </a:lnSpc>
              <a:spcBef>
                <a:spcPts val="1000"/>
              </a:spcBef>
              <a:spcAft>
                <a:spcPts val="2400"/>
              </a:spcAft>
              <a:buSzPts val="2400"/>
              <a:buChar char="●"/>
            </a:pPr>
            <a:r>
              <a:rPr lang="en-US" sz="2400" dirty="0"/>
              <a:t>Stock Flip Trade could have </a:t>
            </a:r>
            <a:br>
              <a:rPr lang="en-US" sz="2400" dirty="0"/>
            </a:br>
            <a:r>
              <a:rPr lang="en-US" sz="2400" dirty="0"/>
              <a:t>made </a:t>
            </a:r>
            <a:r>
              <a:rPr lang="en-US" sz="2400" dirty="0">
                <a:solidFill>
                  <a:srgbClr val="00B050"/>
                </a:solidFill>
                <a:latin typeface="Open Sans ExtraBold"/>
                <a:ea typeface="Open Sans ExtraBold"/>
                <a:cs typeface="Open Sans ExtraBold"/>
                <a:sym typeface="Open Sans ExtraBold"/>
              </a:rPr>
              <a:t>as much as 324%! </a:t>
            </a:r>
            <a:endParaRPr sz="2400" dirty="0">
              <a:solidFill>
                <a:srgbClr val="00B050"/>
              </a:solidFill>
              <a:latin typeface="Open Sans ExtraBold"/>
              <a:ea typeface="Open Sans ExtraBold"/>
              <a:cs typeface="Open Sans ExtraBold"/>
              <a:sym typeface="Open Sans ExtraBold"/>
            </a:endParaRPr>
          </a:p>
        </p:txBody>
      </p:sp>
      <p:sp>
        <p:nvSpPr>
          <p:cNvPr id="206" name="Google Shape;206;p16"/>
          <p:cNvSpPr txBox="1">
            <a:spLocks noGrp="1"/>
          </p:cNvSpPr>
          <p:nvPr>
            <p:ph type="title"/>
          </p:nvPr>
        </p:nvSpPr>
        <p:spPr>
          <a:xfrm>
            <a:off x="356440" y="303387"/>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3X Stock Flip! </a:t>
            </a:r>
            <a:endParaRPr/>
          </a:p>
        </p:txBody>
      </p:sp>
      <p:pic>
        <p:nvPicPr>
          <p:cNvPr id="207" name="Google Shape;207;p16"/>
          <p:cNvPicPr preferRelativeResize="0"/>
          <p:nvPr/>
        </p:nvPicPr>
        <p:blipFill rotWithShape="1">
          <a:blip r:embed="rId3">
            <a:alphaModFix/>
          </a:blip>
          <a:srcRect/>
          <a:stretch/>
        </p:blipFill>
        <p:spPr>
          <a:xfrm>
            <a:off x="15256225" y="1513600"/>
            <a:ext cx="5638802" cy="3268741"/>
          </a:xfrm>
          <a:prstGeom prst="rect">
            <a:avLst/>
          </a:prstGeom>
          <a:noFill/>
          <a:ln w="21000" cap="flat" cmpd="sng">
            <a:solidFill>
              <a:srgbClr val="000000"/>
            </a:solidFill>
            <a:prstDash val="solid"/>
            <a:round/>
            <a:headEnd type="none" w="sm" len="sm"/>
            <a:tailEnd type="none" w="sm" len="sm"/>
          </a:ln>
        </p:spPr>
      </p:pic>
      <p:sp>
        <p:nvSpPr>
          <p:cNvPr id="208" name="Google Shape;208;p16"/>
          <p:cNvSpPr/>
          <p:nvPr/>
        </p:nvSpPr>
        <p:spPr>
          <a:xfrm>
            <a:off x="14602525" y="1768925"/>
            <a:ext cx="2442900" cy="2442900"/>
          </a:xfrm>
          <a:prstGeom prst="ellipse">
            <a:avLst/>
          </a:prstGeom>
          <a:solidFill>
            <a:srgbClr val="F94B4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pic>
        <p:nvPicPr>
          <p:cNvPr id="209" name="Google Shape;209;p16" title="NETFLIX 02.png"/>
          <p:cNvPicPr preferRelativeResize="0"/>
          <p:nvPr/>
        </p:nvPicPr>
        <p:blipFill rotWithShape="1">
          <a:blip r:embed="rId4">
            <a:alphaModFix/>
          </a:blip>
          <a:srcRect/>
          <a:stretch/>
        </p:blipFill>
        <p:spPr>
          <a:xfrm>
            <a:off x="6699750" y="464597"/>
            <a:ext cx="5035052" cy="531530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3ce614f90f7_0_49"/>
          <p:cNvSpPr txBox="1">
            <a:spLocks noGrp="1"/>
          </p:cNvSpPr>
          <p:nvPr>
            <p:ph type="ctrTitle"/>
          </p:nvPr>
        </p:nvSpPr>
        <p:spPr>
          <a:xfrm>
            <a:off x="-371925" y="3042750"/>
            <a:ext cx="129357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6900"/>
              <a:t>$16,000 the </a:t>
            </a:r>
            <a:br>
              <a:rPr lang="en-US" sz="6900"/>
            </a:br>
            <a:r>
              <a:rPr lang="en-US" sz="6900"/>
              <a:t>Very Next Morning! </a:t>
            </a:r>
            <a:endParaRPr sz="6900"/>
          </a:p>
        </p:txBody>
      </p:sp>
      <p:sp>
        <p:nvSpPr>
          <p:cNvPr id="216" name="Google Shape;216;g3ce614f90f7_0_49"/>
          <p:cNvSpPr/>
          <p:nvPr/>
        </p:nvSpPr>
        <p:spPr>
          <a:xfrm rot="-5400000" flipH="1">
            <a:off x="6054550" y="508325"/>
            <a:ext cx="83100" cy="86121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217" name="Google Shape;217;g3ce614f90f7_0_49"/>
          <p:cNvSpPr txBox="1">
            <a:spLocks noGrp="1"/>
          </p:cNvSpPr>
          <p:nvPr>
            <p:ph type="ctrTitle"/>
          </p:nvPr>
        </p:nvSpPr>
        <p:spPr>
          <a:xfrm>
            <a:off x="1524000" y="1842641"/>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rgbClr val="69CA12"/>
                </a:solidFill>
                <a:latin typeface="Rubik"/>
                <a:ea typeface="Rubik"/>
                <a:cs typeface="Rubik"/>
                <a:sym typeface="Rubik"/>
              </a:rPr>
              <a:t>That’s Enough to Make</a:t>
            </a:r>
            <a:endParaRPr sz="3800">
              <a:solidFill>
                <a:srgbClr val="69CA12"/>
              </a:solidFill>
              <a:latin typeface="Open Sans Light"/>
              <a:ea typeface="Open Sans Light"/>
              <a:cs typeface="Open Sans Light"/>
              <a:sym typeface="Open Sans"/>
            </a:endParaRPr>
          </a:p>
        </p:txBody>
      </p:sp>
      <p:sp>
        <p:nvSpPr>
          <p:cNvPr id="218" name="Google Shape;218;g3ce614f90f7_0_49"/>
          <p:cNvSpPr txBox="1">
            <a:spLocks noGrp="1"/>
          </p:cNvSpPr>
          <p:nvPr>
            <p:ph type="ctrTitle"/>
          </p:nvPr>
        </p:nvSpPr>
        <p:spPr>
          <a:xfrm>
            <a:off x="-14450450" y="3195150"/>
            <a:ext cx="129357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12000"/>
              <a:t>$16,000 </a:t>
            </a:r>
            <a:endParaRPr sz="12000"/>
          </a:p>
        </p:txBody>
      </p:sp>
      <p:sp>
        <p:nvSpPr>
          <p:cNvPr id="219" name="Google Shape;219;g3ce614f90f7_0_49"/>
          <p:cNvSpPr/>
          <p:nvPr/>
        </p:nvSpPr>
        <p:spPr>
          <a:xfrm rot="-5400000">
            <a:off x="-8033525" y="1583636"/>
            <a:ext cx="102000" cy="64617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220" name="Google Shape;220;g3ce614f90f7_0_49"/>
          <p:cNvSpPr txBox="1">
            <a:spLocks noGrp="1"/>
          </p:cNvSpPr>
          <p:nvPr>
            <p:ph type="ctrTitle"/>
          </p:nvPr>
        </p:nvSpPr>
        <p:spPr>
          <a:xfrm>
            <a:off x="-12554525" y="2071241"/>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rgbClr val="69CA12"/>
                </a:solidFill>
                <a:latin typeface="Rubik"/>
                <a:ea typeface="Rubik"/>
                <a:cs typeface="Rubik"/>
                <a:sym typeface="Rubik"/>
              </a:rPr>
              <a:t>That’s Enough to Maket</a:t>
            </a:r>
            <a:endParaRPr sz="3800">
              <a:solidFill>
                <a:srgbClr val="69CA12"/>
              </a:solidFill>
              <a:latin typeface="Open Sans Light"/>
              <a:ea typeface="Open Sans Light"/>
              <a:cs typeface="Open Sans Light"/>
              <a:sym typeface="Open Sans"/>
            </a:endParaRPr>
          </a:p>
        </p:txBody>
      </p:sp>
      <p:sp>
        <p:nvSpPr>
          <p:cNvPr id="221" name="Google Shape;221;g3ce614f90f7_0_49"/>
          <p:cNvSpPr txBox="1">
            <a:spLocks noGrp="1"/>
          </p:cNvSpPr>
          <p:nvPr>
            <p:ph type="ctrTitle"/>
          </p:nvPr>
        </p:nvSpPr>
        <p:spPr>
          <a:xfrm>
            <a:off x="-11355100" y="4687192"/>
            <a:ext cx="67449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4000">
                <a:solidFill>
                  <a:schemeClr val="lt1"/>
                </a:solidFill>
              </a:rPr>
              <a:t>the Very Next Morning! </a:t>
            </a:r>
            <a:endParaRPr sz="4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3cea80c4a73_0_22"/>
          <p:cNvSpPr txBox="1">
            <a:spLocks noGrp="1"/>
          </p:cNvSpPr>
          <p:nvPr>
            <p:ph type="ctrTitle"/>
          </p:nvPr>
        </p:nvSpPr>
        <p:spPr>
          <a:xfrm>
            <a:off x="6816108" y="782025"/>
            <a:ext cx="4566900" cy="1266900"/>
          </a:xfrm>
          <a:prstGeom prst="rect">
            <a:avLst/>
          </a:prstGeom>
          <a:noFill/>
          <a:ln>
            <a:noFill/>
          </a:ln>
        </p:spPr>
        <p:txBody>
          <a:bodyPr spcFirstLastPara="1" wrap="square" lIns="91425" tIns="45725" rIns="91425" bIns="45725" anchor="ctr" anchorCtr="0">
            <a:noAutofit/>
          </a:bodyPr>
          <a:lstStyle/>
          <a:p>
            <a:pPr marL="0" lvl="0" indent="0" algn="l" rtl="0">
              <a:lnSpc>
                <a:spcPct val="85000"/>
              </a:lnSpc>
              <a:spcBef>
                <a:spcPts val="0"/>
              </a:spcBef>
              <a:spcAft>
                <a:spcPts val="0"/>
              </a:spcAft>
              <a:buClr>
                <a:schemeClr val="dk1"/>
              </a:buClr>
              <a:buSzPts val="1100"/>
              <a:buFont typeface="Arial"/>
              <a:buNone/>
            </a:pPr>
            <a:r>
              <a:rPr lang="en-US" sz="7499"/>
              <a:t>$27,000</a:t>
            </a:r>
            <a:endParaRPr sz="7499"/>
          </a:p>
        </p:txBody>
      </p:sp>
      <p:sp>
        <p:nvSpPr>
          <p:cNvPr id="228" name="Google Shape;228;g3cea80c4a73_0_22"/>
          <p:cNvSpPr/>
          <p:nvPr/>
        </p:nvSpPr>
        <p:spPr>
          <a:xfrm rot="-5400000" flipH="1">
            <a:off x="3646347" y="-951673"/>
            <a:ext cx="53700" cy="56700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latin typeface="Open Sans Light"/>
              <a:ea typeface="Open Sans Light"/>
              <a:cs typeface="Open Sans Light"/>
              <a:sym typeface="Open Sans"/>
            </a:endParaRPr>
          </a:p>
        </p:txBody>
      </p:sp>
      <p:sp>
        <p:nvSpPr>
          <p:cNvPr id="229" name="Google Shape;229;g3cea80c4a73_0_22"/>
          <p:cNvSpPr txBox="1">
            <a:spLocks noGrp="1"/>
          </p:cNvSpPr>
          <p:nvPr>
            <p:ph type="ctrTitle"/>
          </p:nvPr>
        </p:nvSpPr>
        <p:spPr>
          <a:xfrm>
            <a:off x="720047" y="1032700"/>
            <a:ext cx="6113100" cy="725100"/>
          </a:xfrm>
          <a:prstGeom prst="rect">
            <a:avLst/>
          </a:prstGeom>
          <a:noFill/>
          <a:ln>
            <a:noFill/>
          </a:ln>
        </p:spPr>
        <p:txBody>
          <a:bodyPr spcFirstLastPara="1" wrap="square" lIns="91425" tIns="45725" rIns="91425" bIns="45725" anchor="ctr" anchorCtr="0">
            <a:noAutofit/>
          </a:bodyPr>
          <a:lstStyle/>
          <a:p>
            <a:pPr marL="0" lvl="0" indent="0" algn="l" rtl="0">
              <a:lnSpc>
                <a:spcPct val="110000"/>
              </a:lnSpc>
              <a:spcBef>
                <a:spcPts val="0"/>
              </a:spcBef>
              <a:spcAft>
                <a:spcPts val="0"/>
              </a:spcAft>
              <a:buClr>
                <a:schemeClr val="lt1"/>
              </a:buClr>
              <a:buSzPts val="2800"/>
              <a:buFont typeface="Oswald"/>
              <a:buNone/>
            </a:pPr>
            <a:r>
              <a:rPr lang="en-US" sz="4000">
                <a:solidFill>
                  <a:schemeClr val="lt1"/>
                </a:solidFill>
                <a:latin typeface="Rubik"/>
                <a:ea typeface="Rubik"/>
                <a:cs typeface="Rubik"/>
                <a:sym typeface="Rubik"/>
              </a:rPr>
              <a:t>Two Flips… Two Stocks…</a:t>
            </a:r>
            <a:endParaRPr sz="4000">
              <a:solidFill>
                <a:schemeClr val="lt1"/>
              </a:solidFill>
              <a:latin typeface="Open Sans Light"/>
              <a:ea typeface="Open Sans Light"/>
              <a:cs typeface="Open Sans Light"/>
              <a:sym typeface="Open Sans"/>
            </a:endParaRPr>
          </a:p>
        </p:txBody>
      </p:sp>
      <p:sp>
        <p:nvSpPr>
          <p:cNvPr id="230" name="Google Shape;230;g3cea80c4a73_0_22"/>
          <p:cNvSpPr txBox="1">
            <a:spLocks noGrp="1"/>
          </p:cNvSpPr>
          <p:nvPr>
            <p:ph type="ctrTitle"/>
          </p:nvPr>
        </p:nvSpPr>
        <p:spPr>
          <a:xfrm>
            <a:off x="-14450450" y="3195150"/>
            <a:ext cx="129357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12000"/>
              <a:t>$16,000 </a:t>
            </a:r>
            <a:endParaRPr sz="12000"/>
          </a:p>
        </p:txBody>
      </p:sp>
      <p:sp>
        <p:nvSpPr>
          <p:cNvPr id="231" name="Google Shape;231;g3cea80c4a73_0_22"/>
          <p:cNvSpPr/>
          <p:nvPr/>
        </p:nvSpPr>
        <p:spPr>
          <a:xfrm rot="-5400000">
            <a:off x="-8033525" y="1583636"/>
            <a:ext cx="102000" cy="64617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232" name="Google Shape;232;g3cea80c4a73_0_22"/>
          <p:cNvSpPr txBox="1">
            <a:spLocks noGrp="1"/>
          </p:cNvSpPr>
          <p:nvPr>
            <p:ph type="ctrTitle"/>
          </p:nvPr>
        </p:nvSpPr>
        <p:spPr>
          <a:xfrm>
            <a:off x="-12554525" y="2071241"/>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rgbClr val="69CA12"/>
                </a:solidFill>
                <a:latin typeface="Rubik"/>
                <a:ea typeface="Rubik"/>
                <a:cs typeface="Rubik"/>
                <a:sym typeface="Rubik"/>
              </a:rPr>
              <a:t>That’s Enough to Maket</a:t>
            </a:r>
            <a:endParaRPr sz="3800">
              <a:solidFill>
                <a:srgbClr val="69CA12"/>
              </a:solidFill>
              <a:latin typeface="Open Sans Light"/>
              <a:ea typeface="Open Sans Light"/>
              <a:cs typeface="Open Sans Light"/>
              <a:sym typeface="Open Sans"/>
            </a:endParaRPr>
          </a:p>
        </p:txBody>
      </p:sp>
      <p:sp>
        <p:nvSpPr>
          <p:cNvPr id="233" name="Google Shape;233;g3cea80c4a73_0_22"/>
          <p:cNvSpPr txBox="1">
            <a:spLocks noGrp="1"/>
          </p:cNvSpPr>
          <p:nvPr>
            <p:ph type="ctrTitle"/>
          </p:nvPr>
        </p:nvSpPr>
        <p:spPr>
          <a:xfrm>
            <a:off x="-11355100" y="4687192"/>
            <a:ext cx="67449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4000">
                <a:solidFill>
                  <a:schemeClr val="lt1"/>
                </a:solidFill>
              </a:rPr>
              <a:t>the Very Next Morning! </a:t>
            </a:r>
            <a:endParaRPr sz="4000"/>
          </a:p>
        </p:txBody>
      </p:sp>
      <p:sp>
        <p:nvSpPr>
          <p:cNvPr id="234" name="Google Shape;234;g3cea80c4a73_0_22"/>
          <p:cNvSpPr txBox="1">
            <a:spLocks noGrp="1"/>
          </p:cNvSpPr>
          <p:nvPr>
            <p:ph type="ctrTitle"/>
          </p:nvPr>
        </p:nvSpPr>
        <p:spPr>
          <a:xfrm>
            <a:off x="-94175" y="2176975"/>
            <a:ext cx="123804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chemeClr val="lt1"/>
                </a:solidFill>
              </a:rPr>
              <a:t>Way BETTER &amp; EASIER Than House Flipping!</a:t>
            </a:r>
            <a:endParaRPr sz="3800">
              <a:solidFill>
                <a:schemeClr val="lt1"/>
              </a:solidFill>
            </a:endParaRPr>
          </a:p>
        </p:txBody>
      </p:sp>
      <p:sp>
        <p:nvSpPr>
          <p:cNvPr id="235" name="Google Shape;235;g3cea80c4a73_0_22"/>
          <p:cNvSpPr txBox="1">
            <a:spLocks noGrp="1"/>
          </p:cNvSpPr>
          <p:nvPr>
            <p:ph type="ctrTitle"/>
          </p:nvPr>
        </p:nvSpPr>
        <p:spPr>
          <a:xfrm>
            <a:off x="1898650" y="4461125"/>
            <a:ext cx="8394600" cy="1087200"/>
          </a:xfrm>
          <a:prstGeom prst="rect">
            <a:avLst/>
          </a:prstGeom>
          <a:noFill/>
          <a:ln>
            <a:noFill/>
          </a:ln>
        </p:spPr>
        <p:txBody>
          <a:bodyPr spcFirstLastPara="1" wrap="square" lIns="78450" tIns="39225" rIns="78450" bIns="39225" anchor="ctr" anchorCtr="0">
            <a:noAutofit/>
          </a:bodyPr>
          <a:lstStyle/>
          <a:p>
            <a:pPr marL="0" lvl="0" indent="0" algn="ctr" rtl="0">
              <a:lnSpc>
                <a:spcPct val="85000"/>
              </a:lnSpc>
              <a:spcBef>
                <a:spcPts val="0"/>
              </a:spcBef>
              <a:spcAft>
                <a:spcPts val="0"/>
              </a:spcAft>
              <a:buClr>
                <a:schemeClr val="dk1"/>
              </a:buClr>
              <a:buSzPts val="944"/>
              <a:buFont typeface="Arial"/>
              <a:buNone/>
            </a:pPr>
            <a:r>
              <a:rPr lang="en-US" sz="4400" dirty="0"/>
              <a:t>Our Exact List of the </a:t>
            </a:r>
            <a:br>
              <a:rPr lang="en-US" sz="4400" dirty="0"/>
            </a:br>
            <a:r>
              <a:rPr lang="en-US" sz="4400" dirty="0"/>
              <a:t>30 BEST Stocks to Flip</a:t>
            </a:r>
            <a:endParaRPr sz="4400" dirty="0"/>
          </a:p>
        </p:txBody>
      </p:sp>
      <p:sp>
        <p:nvSpPr>
          <p:cNvPr id="236" name="Google Shape;236;g3cea80c4a73_0_22"/>
          <p:cNvSpPr/>
          <p:nvPr/>
        </p:nvSpPr>
        <p:spPr>
          <a:xfrm rot="-5400000" flipH="1">
            <a:off x="3646347" y="-1852050"/>
            <a:ext cx="53700" cy="56700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latin typeface="Open Sans Light"/>
              <a:ea typeface="Open Sans Light"/>
              <a:cs typeface="Open Sans Light"/>
              <a:sym typeface="Open Sans"/>
            </a:endParaRPr>
          </a:p>
        </p:txBody>
      </p:sp>
      <p:sp>
        <p:nvSpPr>
          <p:cNvPr id="237" name="Google Shape;237;g3cea80c4a73_0_22"/>
          <p:cNvSpPr/>
          <p:nvPr/>
        </p:nvSpPr>
        <p:spPr>
          <a:xfrm rot="-5400000">
            <a:off x="5827676" y="1678237"/>
            <a:ext cx="583200" cy="4496700"/>
          </a:xfrm>
          <a:prstGeom prst="roundRect">
            <a:avLst>
              <a:gd name="adj" fmla="val 50000"/>
            </a:avLst>
          </a:prstGeom>
          <a:noFill/>
          <a:ln w="30525" cap="flat" cmpd="sng">
            <a:solidFill>
              <a:srgbClr val="69CA12"/>
            </a:solidFill>
            <a:prstDash val="solid"/>
            <a:round/>
            <a:headEnd type="none" w="sm" len="sm"/>
            <a:tailEnd type="none" w="sm" len="sm"/>
          </a:ln>
        </p:spPr>
        <p:txBody>
          <a:bodyPr spcFirstLastPara="1" wrap="square" lIns="73250" tIns="73250" rIns="73250" bIns="73250" anchor="ctr" anchorCtr="0">
            <a:noAutofit/>
          </a:bodyPr>
          <a:lstStyle/>
          <a:p>
            <a:pPr marL="0" lvl="0" indent="0" algn="ctr" rtl="0">
              <a:spcBef>
                <a:spcPts val="0"/>
              </a:spcBef>
              <a:spcAft>
                <a:spcPts val="0"/>
              </a:spcAft>
              <a:buNone/>
            </a:pPr>
            <a:endParaRPr sz="1121">
              <a:latin typeface="Open Sans Light"/>
              <a:ea typeface="Open Sans Light"/>
              <a:cs typeface="Open Sans Light"/>
              <a:sym typeface="Open Sans"/>
            </a:endParaRPr>
          </a:p>
        </p:txBody>
      </p:sp>
      <p:sp>
        <p:nvSpPr>
          <p:cNvPr id="238" name="Google Shape;238;g3cea80c4a73_0_22"/>
          <p:cNvSpPr txBox="1">
            <a:spLocks noGrp="1"/>
          </p:cNvSpPr>
          <p:nvPr>
            <p:ph type="ctrTitle"/>
          </p:nvPr>
        </p:nvSpPr>
        <p:spPr>
          <a:xfrm>
            <a:off x="3139055" y="3609972"/>
            <a:ext cx="5960700" cy="619800"/>
          </a:xfrm>
          <a:prstGeom prst="rect">
            <a:avLst/>
          </a:prstGeom>
          <a:noFill/>
          <a:ln>
            <a:noFill/>
          </a:ln>
        </p:spPr>
        <p:txBody>
          <a:bodyPr spcFirstLastPara="1" wrap="square" lIns="73250" tIns="36625" rIns="73250" bIns="36625" anchor="ctr" anchorCtr="0">
            <a:noAutofit/>
          </a:bodyPr>
          <a:lstStyle/>
          <a:p>
            <a:pPr marL="0" lvl="0" indent="0" algn="ctr" rtl="0">
              <a:lnSpc>
                <a:spcPct val="110000"/>
              </a:lnSpc>
              <a:spcBef>
                <a:spcPts val="0"/>
              </a:spcBef>
              <a:spcAft>
                <a:spcPts val="0"/>
              </a:spcAft>
              <a:buClr>
                <a:schemeClr val="dk1"/>
              </a:buClr>
              <a:buSzPts val="944"/>
              <a:buFont typeface="Arial"/>
              <a:buNone/>
            </a:pPr>
            <a:r>
              <a:rPr lang="en-US" sz="2804">
                <a:solidFill>
                  <a:schemeClr val="lt1"/>
                </a:solidFill>
              </a:rPr>
              <a:t>REVEALED SOON!</a:t>
            </a:r>
            <a:endParaRPr sz="2804">
              <a:solidFill>
                <a:schemeClr val="lt1"/>
              </a:solidFill>
            </a:endParaRPr>
          </a:p>
        </p:txBody>
      </p:sp>
      <p:pic>
        <p:nvPicPr>
          <p:cNvPr id="239" name="Google Shape;239;g3cea80c4a73_0_22"/>
          <p:cNvPicPr preferRelativeResize="0"/>
          <p:nvPr/>
        </p:nvPicPr>
        <p:blipFill>
          <a:blip r:embed="rId3">
            <a:alphaModFix/>
          </a:blip>
          <a:stretch>
            <a:fillRect/>
          </a:stretch>
        </p:blipFill>
        <p:spPr>
          <a:xfrm>
            <a:off x="2684375" y="5513093"/>
            <a:ext cx="7004498" cy="583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9"/>
          <p:cNvSpPr txBox="1">
            <a:spLocks noGrp="1"/>
          </p:cNvSpPr>
          <p:nvPr>
            <p:ph type="title"/>
          </p:nvPr>
        </p:nvSpPr>
        <p:spPr>
          <a:xfrm>
            <a:off x="352125" y="558402"/>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a:t>Flipping Tesla </a:t>
            </a:r>
            <a:br>
              <a:rPr lang="en-US"/>
            </a:br>
            <a:r>
              <a:rPr lang="en-US">
                <a:solidFill>
                  <a:srgbClr val="69CA12"/>
                </a:solidFill>
              </a:rPr>
              <a:t>(TSLA) </a:t>
            </a:r>
            <a:endParaRPr>
              <a:solidFill>
                <a:srgbClr val="69CA12"/>
              </a:solidFill>
            </a:endParaRPr>
          </a:p>
        </p:txBody>
      </p:sp>
      <p:pic>
        <p:nvPicPr>
          <p:cNvPr id="245" name="Google Shape;245;p19"/>
          <p:cNvPicPr preferRelativeResize="0"/>
          <p:nvPr/>
        </p:nvPicPr>
        <p:blipFill rotWithShape="1">
          <a:blip r:embed="rId3">
            <a:alphaModFix/>
          </a:blip>
          <a:srcRect/>
          <a:stretch/>
        </p:blipFill>
        <p:spPr>
          <a:xfrm>
            <a:off x="13726125" y="1396875"/>
            <a:ext cx="5638798" cy="3337649"/>
          </a:xfrm>
          <a:prstGeom prst="rect">
            <a:avLst/>
          </a:prstGeom>
          <a:noFill/>
          <a:ln w="19050" cap="flat" cmpd="sng">
            <a:solidFill>
              <a:srgbClr val="000000"/>
            </a:solidFill>
            <a:prstDash val="solid"/>
            <a:round/>
            <a:headEnd type="none" w="sm" len="sm"/>
            <a:tailEnd type="none" w="sm" len="sm"/>
          </a:ln>
        </p:spPr>
      </p:pic>
      <p:sp>
        <p:nvSpPr>
          <p:cNvPr id="246" name="Google Shape;246;p19"/>
          <p:cNvSpPr txBox="1">
            <a:spLocks noGrp="1"/>
          </p:cNvSpPr>
          <p:nvPr>
            <p:ph type="body" idx="1"/>
          </p:nvPr>
        </p:nvSpPr>
        <p:spPr>
          <a:xfrm>
            <a:off x="458875" y="1960876"/>
            <a:ext cx="5698500" cy="3751500"/>
          </a:xfrm>
          <a:prstGeom prst="rect">
            <a:avLst/>
          </a:prstGeom>
          <a:noFill/>
          <a:ln>
            <a:noFill/>
          </a:ln>
        </p:spPr>
        <p:txBody>
          <a:bodyPr spcFirstLastPara="1" wrap="square" lIns="91425" tIns="45700" rIns="91425" bIns="45700" anchor="t" anchorCtr="0">
            <a:noAutofit/>
          </a:bodyPr>
          <a:lstStyle/>
          <a:p>
            <a:pPr marL="411480" lvl="0" indent="-449580" algn="l" rtl="0">
              <a:lnSpc>
                <a:spcPct val="100000"/>
              </a:lnSpc>
              <a:spcBef>
                <a:spcPts val="0"/>
              </a:spcBef>
              <a:spcAft>
                <a:spcPts val="0"/>
              </a:spcAft>
              <a:buClr>
                <a:srgbClr val="69CA12"/>
              </a:buClr>
              <a:buSzPts val="2400"/>
              <a:buChar char="●"/>
            </a:pPr>
            <a:r>
              <a:rPr lang="en-US" sz="2400" dirty="0"/>
              <a:t>January 2, 2025</a:t>
            </a:r>
            <a:endParaRPr sz="2400" dirty="0"/>
          </a:p>
          <a:p>
            <a:pPr marL="411480" lvl="0" indent="-449580" algn="l" rtl="0">
              <a:lnSpc>
                <a:spcPct val="100000"/>
              </a:lnSpc>
              <a:spcBef>
                <a:spcPts val="1000"/>
              </a:spcBef>
              <a:spcAft>
                <a:spcPts val="0"/>
              </a:spcAft>
              <a:buClr>
                <a:srgbClr val="69CA12"/>
              </a:buClr>
              <a:buSzPts val="2400"/>
              <a:buChar char="●"/>
            </a:pPr>
            <a:r>
              <a:rPr lang="en-US" sz="2400" dirty="0"/>
              <a:t>Tesla reported their first-ever annual decline in vehicle deliveries </a:t>
            </a:r>
            <a:endParaRPr sz="2400" dirty="0"/>
          </a:p>
          <a:p>
            <a:pPr marL="411480" lvl="0" indent="-449580" algn="l" rtl="0">
              <a:lnSpc>
                <a:spcPct val="100000"/>
              </a:lnSpc>
              <a:spcBef>
                <a:spcPts val="1000"/>
              </a:spcBef>
              <a:spcAft>
                <a:spcPts val="0"/>
              </a:spcAft>
              <a:buClr>
                <a:srgbClr val="69CA12"/>
              </a:buClr>
              <a:buSzPts val="2400"/>
              <a:buChar char="●"/>
            </a:pPr>
            <a:r>
              <a:rPr lang="en-US" sz="2400" dirty="0"/>
              <a:t>Shares </a:t>
            </a:r>
            <a:r>
              <a:rPr lang="en-US" sz="2400" b="1" dirty="0">
                <a:solidFill>
                  <a:srgbClr val="FF0000"/>
                </a:solidFill>
              </a:rPr>
              <a:t>tanked -6.08% </a:t>
            </a:r>
            <a:r>
              <a:rPr lang="en-US" sz="2400" dirty="0"/>
              <a:t>that day </a:t>
            </a:r>
            <a:endParaRPr sz="2400" dirty="0"/>
          </a:p>
          <a:p>
            <a:pPr marL="411480" lvl="0" indent="-449580" algn="l" rtl="0">
              <a:lnSpc>
                <a:spcPct val="100000"/>
              </a:lnSpc>
              <a:spcBef>
                <a:spcPts val="1000"/>
              </a:spcBef>
              <a:spcAft>
                <a:spcPts val="0"/>
              </a:spcAft>
              <a:buClr>
                <a:srgbClr val="69CA12"/>
              </a:buClr>
              <a:buSzPts val="2400"/>
              <a:buChar char="●"/>
            </a:pPr>
            <a:r>
              <a:rPr lang="en-US" sz="2400" dirty="0"/>
              <a:t>It was a classic overreaction</a:t>
            </a:r>
            <a:endParaRPr sz="2400" dirty="0"/>
          </a:p>
          <a:p>
            <a:pPr marL="411480" lvl="0" indent="-449580" algn="l" rtl="0">
              <a:lnSpc>
                <a:spcPct val="100000"/>
              </a:lnSpc>
              <a:spcBef>
                <a:spcPts val="1000"/>
              </a:spcBef>
              <a:spcAft>
                <a:spcPts val="1000"/>
              </a:spcAft>
              <a:buClr>
                <a:srgbClr val="69CA12"/>
              </a:buClr>
              <a:buSzPts val="2400"/>
              <a:buChar char="●"/>
            </a:pPr>
            <a:r>
              <a:rPr lang="en-US" sz="2400" dirty="0"/>
              <a:t>Perfect for a Stock Flip </a:t>
            </a:r>
            <a:endParaRPr sz="2400" dirty="0"/>
          </a:p>
        </p:txBody>
      </p:sp>
      <p:pic>
        <p:nvPicPr>
          <p:cNvPr id="247" name="Google Shape;247;p19" title="TESLA.png"/>
          <p:cNvPicPr preferRelativeResize="0"/>
          <p:nvPr/>
        </p:nvPicPr>
        <p:blipFill rotWithShape="1">
          <a:blip r:embed="rId4">
            <a:alphaModFix/>
          </a:blip>
          <a:srcRect/>
          <a:stretch/>
        </p:blipFill>
        <p:spPr>
          <a:xfrm>
            <a:off x="6693574" y="464600"/>
            <a:ext cx="5035052" cy="5315348"/>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0"/>
          <p:cNvSpPr txBox="1">
            <a:spLocks noGrp="1"/>
          </p:cNvSpPr>
          <p:nvPr>
            <p:ph type="title"/>
          </p:nvPr>
        </p:nvSpPr>
        <p:spPr>
          <a:xfrm>
            <a:off x="352125" y="538136"/>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a:t>MONSTER </a:t>
            </a:r>
            <a:r>
              <a:rPr lang="en-US">
                <a:solidFill>
                  <a:srgbClr val="69CA12"/>
                </a:solidFill>
              </a:rPr>
              <a:t>667% </a:t>
            </a:r>
            <a:br>
              <a:rPr lang="en-US"/>
            </a:br>
            <a:r>
              <a:rPr lang="en-US"/>
              <a:t>Overnight Win! </a:t>
            </a:r>
            <a:endParaRPr/>
          </a:p>
        </p:txBody>
      </p:sp>
      <p:pic>
        <p:nvPicPr>
          <p:cNvPr id="254" name="Google Shape;254;p20"/>
          <p:cNvPicPr preferRelativeResize="0"/>
          <p:nvPr/>
        </p:nvPicPr>
        <p:blipFill rotWithShape="1">
          <a:blip r:embed="rId3">
            <a:alphaModFix/>
          </a:blip>
          <a:srcRect/>
          <a:stretch/>
        </p:blipFill>
        <p:spPr>
          <a:xfrm>
            <a:off x="14445575" y="1396875"/>
            <a:ext cx="5638798" cy="3337649"/>
          </a:xfrm>
          <a:prstGeom prst="rect">
            <a:avLst/>
          </a:prstGeom>
          <a:noFill/>
          <a:ln w="19050" cap="flat" cmpd="sng">
            <a:solidFill>
              <a:srgbClr val="000000"/>
            </a:solidFill>
            <a:prstDash val="solid"/>
            <a:round/>
            <a:headEnd type="none" w="sm" len="sm"/>
            <a:tailEnd type="none" w="sm" len="sm"/>
          </a:ln>
        </p:spPr>
      </p:pic>
      <p:sp>
        <p:nvSpPr>
          <p:cNvPr id="255" name="Google Shape;255;p20"/>
          <p:cNvSpPr txBox="1">
            <a:spLocks noGrp="1"/>
          </p:cNvSpPr>
          <p:nvPr>
            <p:ph type="body" idx="1"/>
          </p:nvPr>
        </p:nvSpPr>
        <p:spPr>
          <a:xfrm>
            <a:off x="458875" y="1808475"/>
            <a:ext cx="5484600" cy="3751500"/>
          </a:xfrm>
          <a:prstGeom prst="rect">
            <a:avLst/>
          </a:prstGeom>
          <a:noFill/>
          <a:ln>
            <a:noFill/>
          </a:ln>
        </p:spPr>
        <p:txBody>
          <a:bodyPr spcFirstLastPara="1" wrap="square" lIns="91425" tIns="45700" rIns="91425" bIns="45700" anchor="t" anchorCtr="0">
            <a:noAutofit/>
          </a:bodyPr>
          <a:lstStyle/>
          <a:p>
            <a:pPr marL="411480" lvl="0" indent="-449580" algn="l" rtl="0">
              <a:lnSpc>
                <a:spcPct val="100000"/>
              </a:lnSpc>
              <a:spcBef>
                <a:spcPts val="0"/>
              </a:spcBef>
              <a:spcAft>
                <a:spcPts val="0"/>
              </a:spcAft>
              <a:buClr>
                <a:srgbClr val="69CA12"/>
              </a:buClr>
              <a:buSzPts val="2400"/>
              <a:buChar char="●"/>
            </a:pPr>
            <a:r>
              <a:rPr lang="en-US" sz="2400" dirty="0"/>
              <a:t>Sure enough… the very next day… </a:t>
            </a:r>
            <a:endParaRPr sz="2400" dirty="0"/>
          </a:p>
          <a:p>
            <a:pPr marL="411480" lvl="0" indent="-449580" algn="l" rtl="0">
              <a:lnSpc>
                <a:spcPct val="100000"/>
              </a:lnSpc>
              <a:spcBef>
                <a:spcPts val="1000"/>
              </a:spcBef>
              <a:spcAft>
                <a:spcPts val="0"/>
              </a:spcAft>
              <a:buClr>
                <a:srgbClr val="69CA12"/>
              </a:buClr>
              <a:buSzPts val="2400"/>
              <a:buChar char="●"/>
            </a:pPr>
            <a:r>
              <a:rPr lang="en-US" sz="2400" dirty="0"/>
              <a:t>Stock Flip Trade went up as much as a rare </a:t>
            </a:r>
            <a:r>
              <a:rPr lang="en-US" sz="2400" b="1" dirty="0">
                <a:solidFill>
                  <a:srgbClr val="00B050"/>
                </a:solidFill>
              </a:rPr>
              <a:t>667%</a:t>
            </a:r>
            <a:endParaRPr sz="2400" b="1" dirty="0">
              <a:solidFill>
                <a:srgbClr val="00B050"/>
              </a:solidFill>
            </a:endParaRPr>
          </a:p>
          <a:p>
            <a:pPr marL="411480" lvl="0" indent="-449580" algn="l" rtl="0">
              <a:lnSpc>
                <a:spcPct val="100000"/>
              </a:lnSpc>
              <a:spcBef>
                <a:spcPts val="1000"/>
              </a:spcBef>
              <a:spcAft>
                <a:spcPts val="1000"/>
              </a:spcAft>
              <a:buClr>
                <a:srgbClr val="69CA12"/>
              </a:buClr>
              <a:buSzPts val="2400"/>
              <a:buChar char="●"/>
            </a:pPr>
            <a:r>
              <a:rPr lang="en-US" sz="2400" b="1" dirty="0"/>
              <a:t>$5,000 would turn </a:t>
            </a:r>
            <a:br>
              <a:rPr lang="en-US" sz="2400" b="1" dirty="0"/>
            </a:br>
            <a:r>
              <a:rPr lang="en-US" sz="2400" b="1" dirty="0"/>
              <a:t>into over $38,000! </a:t>
            </a:r>
            <a:endParaRPr sz="2400" b="1" dirty="0"/>
          </a:p>
        </p:txBody>
      </p:sp>
      <p:pic>
        <p:nvPicPr>
          <p:cNvPr id="256" name="Google Shape;256;p20" title="TESLA copy.png"/>
          <p:cNvPicPr preferRelativeResize="0"/>
          <p:nvPr/>
        </p:nvPicPr>
        <p:blipFill rotWithShape="1">
          <a:blip r:embed="rId4">
            <a:alphaModFix/>
          </a:blip>
          <a:srcRect/>
          <a:stretch/>
        </p:blipFill>
        <p:spPr>
          <a:xfrm>
            <a:off x="6693574" y="464600"/>
            <a:ext cx="5035052" cy="5315348"/>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5"/>
          <p:cNvSpPr/>
          <p:nvPr/>
        </p:nvSpPr>
        <p:spPr>
          <a:xfrm rot="-5400000">
            <a:off x="1689976" y="-500237"/>
            <a:ext cx="582000" cy="2985900"/>
          </a:xfrm>
          <a:prstGeom prst="roundRect">
            <a:avLst>
              <a:gd name="adj" fmla="val 50000"/>
            </a:avLst>
          </a:prstGeom>
          <a:noFill/>
          <a:ln w="30475" cap="flat" cmpd="sng">
            <a:solidFill>
              <a:srgbClr val="69CA12"/>
            </a:solidFill>
            <a:prstDash val="solid"/>
            <a:round/>
            <a:headEnd type="none" w="sm" len="sm"/>
            <a:tailEnd type="none" w="sm" len="sm"/>
          </a:ln>
        </p:spPr>
        <p:txBody>
          <a:bodyPr spcFirstLastPara="1" wrap="square" lIns="73100" tIns="73100" rIns="73100" bIns="73100" anchor="ctr" anchorCtr="0">
            <a:noAutofit/>
          </a:bodyPr>
          <a:lstStyle/>
          <a:p>
            <a:pPr marL="0" lvl="0" indent="0" algn="ctr" rtl="0">
              <a:spcBef>
                <a:spcPts val="0"/>
              </a:spcBef>
              <a:spcAft>
                <a:spcPts val="0"/>
              </a:spcAft>
              <a:buNone/>
            </a:pPr>
            <a:endParaRPr sz="1119">
              <a:latin typeface="Open Sans Light"/>
              <a:ea typeface="Open Sans Light"/>
              <a:cs typeface="Open Sans Light"/>
              <a:sym typeface="Open Sans"/>
            </a:endParaRPr>
          </a:p>
        </p:txBody>
      </p:sp>
      <p:sp>
        <p:nvSpPr>
          <p:cNvPr id="85" name="Google Shape;85;p5"/>
          <p:cNvSpPr txBox="1"/>
          <p:nvPr/>
        </p:nvSpPr>
        <p:spPr>
          <a:xfrm>
            <a:off x="346500" y="1395504"/>
            <a:ext cx="8458800" cy="928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4760"/>
              <a:buFont typeface="Poppins Black"/>
              <a:buNone/>
            </a:pPr>
            <a:r>
              <a:rPr lang="en-US" sz="5500" dirty="0">
                <a:latin typeface="Rubik ExtraBold"/>
                <a:ea typeface="Rubik ExtraBold"/>
                <a:cs typeface="Rubik ExtraBold"/>
                <a:sym typeface="Rubik ExtraBold"/>
              </a:rPr>
              <a:t>STOCK FLIP FORTUNES</a:t>
            </a:r>
            <a:endParaRPr sz="5500" i="1" dirty="0">
              <a:latin typeface="Rubik ExtraBold"/>
              <a:ea typeface="Rubik ExtraBold"/>
              <a:cs typeface="Rubik ExtraBold"/>
              <a:sym typeface="Rubik ExtraBold"/>
            </a:endParaRPr>
          </a:p>
        </p:txBody>
      </p:sp>
      <p:sp>
        <p:nvSpPr>
          <p:cNvPr id="86" name="Google Shape;86;p5"/>
          <p:cNvSpPr txBox="1"/>
          <p:nvPr/>
        </p:nvSpPr>
        <p:spPr>
          <a:xfrm>
            <a:off x="397267" y="3591174"/>
            <a:ext cx="8297100" cy="2904600"/>
          </a:xfrm>
          <a:prstGeom prst="rect">
            <a:avLst/>
          </a:prstGeom>
          <a:noFill/>
          <a:ln>
            <a:noFill/>
          </a:ln>
        </p:spPr>
        <p:txBody>
          <a:bodyPr spcFirstLastPara="1" wrap="square" lIns="0" tIns="0" rIns="91425" bIns="0" anchor="t" anchorCtr="0">
            <a:noAutofit/>
          </a:bodyPr>
          <a:lstStyle/>
          <a:p>
            <a:pPr marL="457200" marR="0" lvl="0" indent="-381000" algn="l" rtl="0">
              <a:lnSpc>
                <a:spcPct val="115000"/>
              </a:lnSpc>
              <a:spcBef>
                <a:spcPts val="0"/>
              </a:spcBef>
              <a:spcAft>
                <a:spcPts val="0"/>
              </a:spcAft>
              <a:buClr>
                <a:srgbClr val="69CA12"/>
              </a:buClr>
              <a:buSzPts val="2400"/>
              <a:buFont typeface="Open Sans"/>
              <a:buChar char="●"/>
            </a:pPr>
            <a:r>
              <a:rPr lang="en-US" sz="2400" b="1" i="0" u="none" strike="noStrike" cap="none" dirty="0">
                <a:solidFill>
                  <a:srgbClr val="000000"/>
                </a:solidFill>
                <a:latin typeface="Open Sans ExtraBold"/>
                <a:ea typeface="Open Sans ExtraBold"/>
                <a:cs typeface="Open Sans ExtraBold"/>
                <a:sym typeface="Open Sans"/>
              </a:rPr>
              <a:t>Make $5,000 (or MORE!) by Flipping Stocks </a:t>
            </a:r>
            <a:br>
              <a:rPr lang="en-US" sz="2400" b="1" i="0" u="none" strike="noStrike" cap="none" dirty="0">
                <a:solidFill>
                  <a:srgbClr val="000000"/>
                </a:solidFill>
                <a:latin typeface="Open Sans ExtraBold"/>
                <a:ea typeface="Open Sans ExtraBold"/>
                <a:cs typeface="Open Sans ExtraBold"/>
                <a:sym typeface="Open Sans"/>
              </a:rPr>
            </a:br>
            <a:r>
              <a:rPr lang="en-US" sz="2400" b="1" i="0" u="none" strike="noStrike" cap="none" dirty="0">
                <a:solidFill>
                  <a:srgbClr val="000000"/>
                </a:solidFill>
                <a:latin typeface="Open Sans ExtraBold"/>
                <a:ea typeface="Open Sans ExtraBold"/>
                <a:cs typeface="Open Sans ExtraBold"/>
                <a:sym typeface="Open Sans"/>
              </a:rPr>
              <a:t>for Overnight Doubles</a:t>
            </a:r>
            <a:endParaRPr sz="2400" b="1" dirty="0">
              <a:latin typeface="Open Sans ExtraBold"/>
              <a:ea typeface="Open Sans ExtraBold"/>
              <a:cs typeface="Open Sans ExtraBold"/>
              <a:sym typeface="Open Sans"/>
            </a:endParaRPr>
          </a:p>
          <a:p>
            <a:pPr marL="457200" marR="0" lvl="0" indent="-381000" algn="l" rtl="0">
              <a:lnSpc>
                <a:spcPct val="115000"/>
              </a:lnSpc>
              <a:spcBef>
                <a:spcPts val="1000"/>
              </a:spcBef>
              <a:spcAft>
                <a:spcPts val="0"/>
              </a:spcAft>
              <a:buClr>
                <a:srgbClr val="69CA12"/>
              </a:buClr>
              <a:buSzPts val="2400"/>
              <a:buFont typeface="Open Sans"/>
              <a:buChar char="●"/>
            </a:pPr>
            <a:r>
              <a:rPr lang="en-US" sz="2400" b="1" i="0" u="none" strike="noStrike" cap="none" dirty="0">
                <a:solidFill>
                  <a:srgbClr val="000000"/>
                </a:solidFill>
                <a:latin typeface="Open Sans ExtraBold"/>
                <a:ea typeface="Open Sans ExtraBold"/>
                <a:cs typeface="Open Sans ExtraBold"/>
                <a:sym typeface="Open Sans"/>
              </a:rPr>
              <a:t>Targeting Gains up to 667% Overnight! </a:t>
            </a:r>
            <a:endParaRPr sz="2400" b="1" dirty="0">
              <a:latin typeface="Open Sans ExtraBold"/>
              <a:ea typeface="Open Sans ExtraBold"/>
              <a:cs typeface="Open Sans ExtraBold"/>
              <a:sym typeface="Open Sans"/>
            </a:endParaRPr>
          </a:p>
          <a:p>
            <a:pPr marL="457200" marR="0" lvl="0" indent="-381000" algn="l" rtl="0">
              <a:lnSpc>
                <a:spcPct val="115000"/>
              </a:lnSpc>
              <a:spcBef>
                <a:spcPts val="1000"/>
              </a:spcBef>
              <a:spcAft>
                <a:spcPts val="1000"/>
              </a:spcAft>
              <a:buClr>
                <a:srgbClr val="69CA12"/>
              </a:buClr>
              <a:buSzPts val="2400"/>
              <a:buFont typeface="Open Sans"/>
              <a:buChar char="●"/>
            </a:pPr>
            <a:r>
              <a:rPr lang="en-US" sz="2400" b="1" i="0" u="none" strike="noStrike" cap="none" dirty="0">
                <a:solidFill>
                  <a:srgbClr val="000000"/>
                </a:solidFill>
                <a:latin typeface="Open Sans ExtraBold"/>
                <a:ea typeface="Open Sans ExtraBold"/>
                <a:cs typeface="Open Sans ExtraBold"/>
                <a:sym typeface="Open Sans"/>
              </a:rPr>
              <a:t>Stay Tuned for Our </a:t>
            </a:r>
            <a:r>
              <a:rPr lang="en-US" sz="2400" b="1" dirty="0">
                <a:latin typeface="Open Sans ExtraBold"/>
                <a:ea typeface="Open Sans ExtraBold"/>
                <a:cs typeface="Open Sans ExtraBold"/>
                <a:sym typeface="Open Sans"/>
              </a:rPr>
              <a:t>L</a:t>
            </a:r>
            <a:r>
              <a:rPr lang="en-US" sz="2400" b="1" i="0" u="none" strike="noStrike" cap="none" dirty="0">
                <a:solidFill>
                  <a:srgbClr val="000000"/>
                </a:solidFill>
                <a:latin typeface="Open Sans ExtraBold"/>
                <a:ea typeface="Open Sans ExtraBold"/>
                <a:cs typeface="Open Sans ExtraBold"/>
                <a:sym typeface="Open Sans"/>
              </a:rPr>
              <a:t>ive Q&amp;A at the </a:t>
            </a:r>
            <a:br>
              <a:rPr lang="en-US" sz="2400" b="1" i="0" u="none" strike="noStrike" cap="none" dirty="0">
                <a:solidFill>
                  <a:srgbClr val="000000"/>
                </a:solidFill>
                <a:latin typeface="Open Sans ExtraBold"/>
                <a:ea typeface="Open Sans ExtraBold"/>
                <a:cs typeface="Open Sans ExtraBold"/>
                <a:sym typeface="Open Sans"/>
              </a:rPr>
            </a:br>
            <a:r>
              <a:rPr lang="en-US" sz="2400" b="1" i="0" u="none" strike="noStrike" cap="none" dirty="0">
                <a:solidFill>
                  <a:srgbClr val="000000"/>
                </a:solidFill>
                <a:latin typeface="Open Sans ExtraBold"/>
                <a:ea typeface="Open Sans ExtraBold"/>
                <a:cs typeface="Open Sans ExtraBold"/>
                <a:sym typeface="Open Sans"/>
              </a:rPr>
              <a:t>End of the </a:t>
            </a:r>
            <a:r>
              <a:rPr lang="en-US" sz="2400" b="1" dirty="0">
                <a:latin typeface="Open Sans ExtraBold"/>
                <a:ea typeface="Open Sans ExtraBold"/>
                <a:cs typeface="Open Sans ExtraBold"/>
                <a:sym typeface="Open Sans"/>
              </a:rPr>
              <a:t>E</a:t>
            </a:r>
            <a:r>
              <a:rPr lang="en-US" sz="2400" b="1" i="0" u="none" strike="noStrike" cap="none" dirty="0">
                <a:solidFill>
                  <a:srgbClr val="000000"/>
                </a:solidFill>
                <a:latin typeface="Open Sans ExtraBold"/>
                <a:ea typeface="Open Sans ExtraBold"/>
                <a:cs typeface="Open Sans ExtraBold"/>
                <a:sym typeface="Open Sans"/>
              </a:rPr>
              <a:t>vent </a:t>
            </a:r>
            <a:endParaRPr sz="2400" b="1" dirty="0"/>
          </a:p>
        </p:txBody>
      </p:sp>
      <p:pic>
        <p:nvPicPr>
          <p:cNvPr id="87" name="Google Shape;87;p5"/>
          <p:cNvPicPr preferRelativeResize="0"/>
          <p:nvPr/>
        </p:nvPicPr>
        <p:blipFill rotWithShape="1">
          <a:blip r:embed="rId3">
            <a:alphaModFix/>
          </a:blip>
          <a:srcRect l="57067" t="268" r="530" b="35916"/>
          <a:stretch/>
        </p:blipFill>
        <p:spPr>
          <a:xfrm>
            <a:off x="9100575" y="3335765"/>
            <a:ext cx="2460225" cy="2257226"/>
          </a:xfrm>
          <a:prstGeom prst="rect">
            <a:avLst/>
          </a:prstGeom>
          <a:noFill/>
          <a:ln w="19050" cap="flat" cmpd="sng">
            <a:solidFill>
              <a:srgbClr val="69CA12"/>
            </a:solidFill>
            <a:prstDash val="solid"/>
            <a:round/>
            <a:headEnd type="none" w="sm" len="sm"/>
            <a:tailEnd type="none" w="sm" len="sm"/>
          </a:ln>
        </p:spPr>
      </p:pic>
      <p:pic>
        <p:nvPicPr>
          <p:cNvPr id="88" name="Google Shape;88;p5"/>
          <p:cNvPicPr preferRelativeResize="0"/>
          <p:nvPr/>
        </p:nvPicPr>
        <p:blipFill rotWithShape="1">
          <a:blip r:embed="rId3">
            <a:alphaModFix/>
          </a:blip>
          <a:srcRect l="2024" t="1623" r="56336" b="35712"/>
          <a:stretch/>
        </p:blipFill>
        <p:spPr>
          <a:xfrm>
            <a:off x="9100575" y="565240"/>
            <a:ext cx="2460225" cy="2257226"/>
          </a:xfrm>
          <a:prstGeom prst="rect">
            <a:avLst/>
          </a:prstGeom>
          <a:noFill/>
          <a:ln w="19050" cap="flat" cmpd="sng">
            <a:solidFill>
              <a:srgbClr val="69CA12"/>
            </a:solidFill>
            <a:prstDash val="solid"/>
            <a:round/>
            <a:headEnd type="none" w="sm" len="sm"/>
            <a:tailEnd type="none" w="sm" len="sm"/>
          </a:ln>
        </p:spPr>
      </p:pic>
      <p:sp>
        <p:nvSpPr>
          <p:cNvPr id="89" name="Google Shape;89;p5"/>
          <p:cNvSpPr txBox="1"/>
          <p:nvPr/>
        </p:nvSpPr>
        <p:spPr>
          <a:xfrm>
            <a:off x="8531974" y="2577850"/>
            <a:ext cx="3582900" cy="957300"/>
          </a:xfrm>
          <a:prstGeom prst="rect">
            <a:avLst/>
          </a:prstGeom>
          <a:no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rgbClr val="000000"/>
              </a:buClr>
              <a:buSzPts val="4760"/>
              <a:buFont typeface="Poppins Black"/>
              <a:buNone/>
            </a:pPr>
            <a:r>
              <a:rPr lang="en-US" sz="1800">
                <a:latin typeface="Rubik ExtraBold"/>
                <a:ea typeface="Rubik ExtraBold"/>
                <a:cs typeface="Rubik ExtraBold"/>
                <a:sym typeface="Rubik ExtraBold"/>
              </a:rPr>
              <a:t>BRYAN BOTTARELLI</a:t>
            </a:r>
            <a:endParaRPr sz="1800">
              <a:latin typeface="Rubik ExtraBold"/>
              <a:ea typeface="Rubik ExtraBold"/>
              <a:cs typeface="Rubik ExtraBold"/>
              <a:sym typeface="Rubik ExtraBold"/>
            </a:endParaRPr>
          </a:p>
        </p:txBody>
      </p:sp>
      <p:sp>
        <p:nvSpPr>
          <p:cNvPr id="90" name="Google Shape;90;p5"/>
          <p:cNvSpPr txBox="1"/>
          <p:nvPr/>
        </p:nvSpPr>
        <p:spPr>
          <a:xfrm>
            <a:off x="8831373" y="5358675"/>
            <a:ext cx="3042900" cy="957300"/>
          </a:xfrm>
          <a:prstGeom prst="rect">
            <a:avLst/>
          </a:prstGeom>
          <a:no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rgbClr val="000000"/>
              </a:buClr>
              <a:buSzPts val="4760"/>
              <a:buFont typeface="Poppins Black"/>
              <a:buNone/>
            </a:pPr>
            <a:r>
              <a:rPr lang="en-US" sz="1800">
                <a:latin typeface="Rubik ExtraBold"/>
                <a:ea typeface="Rubik ExtraBold"/>
                <a:cs typeface="Rubik ExtraBold"/>
                <a:sym typeface="Rubik ExtraBold"/>
              </a:rPr>
              <a:t>RYAN FITZWATER</a:t>
            </a:r>
            <a:endParaRPr sz="1800">
              <a:latin typeface="Rubik ExtraBold"/>
              <a:ea typeface="Rubik ExtraBold"/>
              <a:cs typeface="Rubik ExtraBold"/>
              <a:sym typeface="Rubik ExtraBold"/>
            </a:endParaRPr>
          </a:p>
        </p:txBody>
      </p:sp>
      <p:sp>
        <p:nvSpPr>
          <p:cNvPr id="92" name="Google Shape;92;p5"/>
          <p:cNvSpPr txBox="1"/>
          <p:nvPr/>
        </p:nvSpPr>
        <p:spPr>
          <a:xfrm>
            <a:off x="600838" y="856906"/>
            <a:ext cx="2669700" cy="316500"/>
          </a:xfrm>
          <a:prstGeom prst="rect">
            <a:avLst/>
          </a:prstGeom>
          <a:noFill/>
          <a:ln>
            <a:noFill/>
          </a:ln>
        </p:spPr>
        <p:txBody>
          <a:bodyPr spcFirstLastPara="1" wrap="square" lIns="78300" tIns="39125" rIns="78300" bIns="39125" anchor="ctr" anchorCtr="0">
            <a:noAutofit/>
          </a:bodyPr>
          <a:lstStyle/>
          <a:p>
            <a:pPr marL="0" lvl="0" indent="0" algn="ctr" rtl="0">
              <a:lnSpc>
                <a:spcPct val="80000"/>
              </a:lnSpc>
              <a:spcBef>
                <a:spcPts val="0"/>
              </a:spcBef>
              <a:spcAft>
                <a:spcPts val="0"/>
              </a:spcAft>
              <a:buClr>
                <a:schemeClr val="dk1"/>
              </a:buClr>
              <a:buSzPts val="4076"/>
              <a:buFont typeface="Poppins Black"/>
              <a:buNone/>
            </a:pPr>
            <a:r>
              <a:rPr lang="en-US" sz="2911">
                <a:solidFill>
                  <a:schemeClr val="dk1"/>
                </a:solidFill>
                <a:latin typeface="Rubik SemiBold"/>
                <a:ea typeface="Rubik SemiBold"/>
                <a:cs typeface="Rubik SemiBold"/>
                <a:sym typeface="Rubik SemiBold"/>
              </a:rPr>
              <a:t>WELCOME TO </a:t>
            </a:r>
            <a:endParaRPr sz="2911">
              <a:latin typeface="Rubik SemiBold"/>
              <a:ea typeface="Rubik SemiBold"/>
              <a:cs typeface="Rubik SemiBold"/>
              <a:sym typeface="Rubik SemiBold"/>
            </a:endParaRPr>
          </a:p>
        </p:txBody>
      </p:sp>
      <p:sp>
        <p:nvSpPr>
          <p:cNvPr id="94" name="Google Shape;94;p5"/>
          <p:cNvSpPr/>
          <p:nvPr/>
        </p:nvSpPr>
        <p:spPr>
          <a:xfrm rot="10800000">
            <a:off x="3564300" y="2251350"/>
            <a:ext cx="4246200" cy="891900"/>
          </a:xfrm>
          <a:prstGeom prst="parallelogram">
            <a:avLst>
              <a:gd name="adj" fmla="val 25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Open Sans Light"/>
                <a:ea typeface="Open Sans Light"/>
                <a:cs typeface="Open Sans Light"/>
                <a:sym typeface="Open Sans"/>
              </a:rPr>
              <a:t>                 </a:t>
            </a:r>
            <a:endParaRPr>
              <a:latin typeface="Open Sans Light"/>
              <a:ea typeface="Open Sans Light"/>
              <a:cs typeface="Open Sans Light"/>
              <a:sym typeface="Open Sans"/>
            </a:endParaRPr>
          </a:p>
        </p:txBody>
      </p:sp>
      <p:sp>
        <p:nvSpPr>
          <p:cNvPr id="95" name="Google Shape;95;p5"/>
          <p:cNvSpPr/>
          <p:nvPr/>
        </p:nvSpPr>
        <p:spPr>
          <a:xfrm rot="10800000">
            <a:off x="450175" y="2251050"/>
            <a:ext cx="5043600" cy="891900"/>
          </a:xfrm>
          <a:prstGeom prst="rect">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6" name="Google Shape;96;p5"/>
          <p:cNvSpPr txBox="1"/>
          <p:nvPr/>
        </p:nvSpPr>
        <p:spPr>
          <a:xfrm>
            <a:off x="575100" y="2384132"/>
            <a:ext cx="7296990" cy="625800"/>
          </a:xfrm>
          <a:prstGeom prst="rect">
            <a:avLst/>
          </a:prstGeom>
          <a:noFill/>
          <a:ln>
            <a:noFill/>
          </a:ln>
          <a:effectLst>
            <a:outerShdw blurRad="57150" dist="114300" dir="5400000" algn="bl" rotWithShape="0">
              <a:srgbClr val="000000">
                <a:alpha val="30000"/>
              </a:srgbClr>
            </a:outerShdw>
          </a:effectLst>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760"/>
              <a:buFont typeface="Poppins Black"/>
              <a:buNone/>
            </a:pPr>
            <a:r>
              <a:rPr lang="en-US" sz="5500" i="1" dirty="0">
                <a:solidFill>
                  <a:schemeClr val="tx1"/>
                </a:solidFill>
                <a:latin typeface="Rubik ExtraBold"/>
                <a:ea typeface="Rubik ExtraBold"/>
                <a:cs typeface="Rubik ExtraBold"/>
                <a:sym typeface="Rubik ExtraBold"/>
              </a:rPr>
              <a:t>Live Trading Event</a:t>
            </a:r>
            <a:endParaRPr sz="5500" i="1" dirty="0">
              <a:solidFill>
                <a:schemeClr val="tx1"/>
              </a:solidFill>
              <a:latin typeface="Rubik ExtraBold"/>
              <a:ea typeface="Rubik ExtraBold"/>
              <a:cs typeface="Rubik ExtraBold"/>
              <a:sym typeface="Rubik Extra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3ce614f90f7_0_91"/>
          <p:cNvSpPr txBox="1">
            <a:spLocks noGrp="1"/>
          </p:cNvSpPr>
          <p:nvPr>
            <p:ph type="ctrTitle"/>
          </p:nvPr>
        </p:nvSpPr>
        <p:spPr>
          <a:xfrm>
            <a:off x="561825" y="2060471"/>
            <a:ext cx="11068200" cy="18693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5000"/>
              <a:t>$16,000… $11,000… </a:t>
            </a:r>
            <a:br>
              <a:rPr lang="en-US" sz="5000"/>
            </a:br>
            <a:r>
              <a:rPr lang="en-US" sz="5000"/>
              <a:t>even $33,000 Richer…</a:t>
            </a:r>
            <a:endParaRPr sz="6900"/>
          </a:p>
        </p:txBody>
      </p:sp>
      <p:sp>
        <p:nvSpPr>
          <p:cNvPr id="263" name="Google Shape;263;g3ce614f90f7_0_91"/>
          <p:cNvSpPr/>
          <p:nvPr/>
        </p:nvSpPr>
        <p:spPr>
          <a:xfrm rot="-5400000" flipH="1">
            <a:off x="6054600" y="2061275"/>
            <a:ext cx="83100" cy="62553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264" name="Google Shape;264;g3ce614f90f7_0_91"/>
          <p:cNvSpPr txBox="1">
            <a:spLocks noGrp="1"/>
          </p:cNvSpPr>
          <p:nvPr>
            <p:ph type="ctrTitle"/>
          </p:nvPr>
        </p:nvSpPr>
        <p:spPr>
          <a:xfrm>
            <a:off x="1524000" y="1226578"/>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dirty="0">
                <a:solidFill>
                  <a:srgbClr val="69CA12"/>
                </a:solidFill>
                <a:latin typeface="Rubik"/>
                <a:ea typeface="Rubik"/>
                <a:cs typeface="Rubik"/>
                <a:sym typeface="Rubik"/>
              </a:rPr>
              <a:t>Imagine Waking Up…</a:t>
            </a:r>
            <a:endParaRPr sz="3800" dirty="0">
              <a:solidFill>
                <a:srgbClr val="69CA12"/>
              </a:solidFill>
              <a:latin typeface="Open Sans Light"/>
              <a:ea typeface="Open Sans Light"/>
              <a:cs typeface="Open Sans Light"/>
              <a:sym typeface="Open Sans"/>
            </a:endParaRPr>
          </a:p>
        </p:txBody>
      </p:sp>
      <p:sp>
        <p:nvSpPr>
          <p:cNvPr id="265" name="Google Shape;265;g3ce614f90f7_0_91"/>
          <p:cNvSpPr txBox="1">
            <a:spLocks noGrp="1"/>
          </p:cNvSpPr>
          <p:nvPr>
            <p:ph type="ctrTitle"/>
          </p:nvPr>
        </p:nvSpPr>
        <p:spPr>
          <a:xfrm>
            <a:off x="-14450450" y="3195150"/>
            <a:ext cx="129357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12000"/>
              <a:t>$16,000 </a:t>
            </a:r>
            <a:endParaRPr sz="12000"/>
          </a:p>
        </p:txBody>
      </p:sp>
      <p:sp>
        <p:nvSpPr>
          <p:cNvPr id="266" name="Google Shape;266;g3ce614f90f7_0_91"/>
          <p:cNvSpPr/>
          <p:nvPr/>
        </p:nvSpPr>
        <p:spPr>
          <a:xfrm rot="-5400000">
            <a:off x="-8033525" y="1583636"/>
            <a:ext cx="102000" cy="64617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267" name="Google Shape;267;g3ce614f90f7_0_91"/>
          <p:cNvSpPr txBox="1">
            <a:spLocks noGrp="1"/>
          </p:cNvSpPr>
          <p:nvPr>
            <p:ph type="ctrTitle"/>
          </p:nvPr>
        </p:nvSpPr>
        <p:spPr>
          <a:xfrm>
            <a:off x="-12554525" y="2071241"/>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rgbClr val="69CA12"/>
                </a:solidFill>
                <a:latin typeface="Rubik"/>
                <a:ea typeface="Rubik"/>
                <a:cs typeface="Rubik"/>
                <a:sym typeface="Rubik"/>
              </a:rPr>
              <a:t>That’s Enough to Maket</a:t>
            </a:r>
            <a:endParaRPr sz="3800">
              <a:solidFill>
                <a:srgbClr val="69CA12"/>
              </a:solidFill>
              <a:latin typeface="Open Sans Light"/>
              <a:ea typeface="Open Sans Light"/>
              <a:cs typeface="Open Sans Light"/>
              <a:sym typeface="Open Sans"/>
            </a:endParaRPr>
          </a:p>
        </p:txBody>
      </p:sp>
      <p:sp>
        <p:nvSpPr>
          <p:cNvPr id="268" name="Google Shape;268;g3ce614f90f7_0_91"/>
          <p:cNvSpPr txBox="1">
            <a:spLocks noGrp="1"/>
          </p:cNvSpPr>
          <p:nvPr>
            <p:ph type="ctrTitle"/>
          </p:nvPr>
        </p:nvSpPr>
        <p:spPr>
          <a:xfrm>
            <a:off x="-11355100" y="4687192"/>
            <a:ext cx="67449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4000">
                <a:solidFill>
                  <a:schemeClr val="lt1"/>
                </a:solidFill>
              </a:rPr>
              <a:t>the Very Next Morning! </a:t>
            </a:r>
            <a:endParaRPr sz="4000"/>
          </a:p>
        </p:txBody>
      </p:sp>
      <p:sp>
        <p:nvSpPr>
          <p:cNvPr id="269" name="Google Shape;269;g3ce614f90f7_0_91"/>
          <p:cNvSpPr txBox="1">
            <a:spLocks noGrp="1"/>
          </p:cNvSpPr>
          <p:nvPr>
            <p:ph type="ctrTitle"/>
          </p:nvPr>
        </p:nvSpPr>
        <p:spPr>
          <a:xfrm>
            <a:off x="561825" y="4116673"/>
            <a:ext cx="11068200" cy="10185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7800" dirty="0">
                <a:solidFill>
                  <a:schemeClr val="lt1"/>
                </a:solidFill>
              </a:rPr>
              <a:t>TOMORROW!</a:t>
            </a:r>
            <a:endParaRPr sz="7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3ce614f90f7_0_104"/>
          <p:cNvSpPr txBox="1">
            <a:spLocks noGrp="1"/>
          </p:cNvSpPr>
          <p:nvPr>
            <p:ph type="ctrTitle"/>
          </p:nvPr>
        </p:nvSpPr>
        <p:spPr>
          <a:xfrm>
            <a:off x="561825" y="3074871"/>
            <a:ext cx="11068200" cy="11157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6900"/>
              <a:t>Stock Flips!</a:t>
            </a:r>
            <a:endParaRPr sz="6900"/>
          </a:p>
        </p:txBody>
      </p:sp>
      <p:sp>
        <p:nvSpPr>
          <p:cNvPr id="276" name="Google Shape;276;g3ce614f90f7_0_104"/>
          <p:cNvSpPr/>
          <p:nvPr/>
        </p:nvSpPr>
        <p:spPr>
          <a:xfrm rot="-5400000" flipH="1">
            <a:off x="6054525" y="1587417"/>
            <a:ext cx="83100" cy="52950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277" name="Google Shape;277;g3ce614f90f7_0_104"/>
          <p:cNvSpPr txBox="1">
            <a:spLocks noGrp="1"/>
          </p:cNvSpPr>
          <p:nvPr>
            <p:ph type="ctrTitle"/>
          </p:nvPr>
        </p:nvSpPr>
        <p:spPr>
          <a:xfrm>
            <a:off x="1524000" y="2329970"/>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rgbClr val="69CA12"/>
                </a:solidFill>
                <a:latin typeface="Rubik"/>
                <a:ea typeface="Rubik"/>
                <a:cs typeface="Rubik"/>
                <a:sym typeface="Rubik"/>
              </a:rPr>
              <a:t>Now You Have the Chance With</a:t>
            </a:r>
            <a:endParaRPr sz="3800">
              <a:solidFill>
                <a:srgbClr val="69CA12"/>
              </a:solidFill>
              <a:latin typeface="Rubik"/>
              <a:ea typeface="Rubik"/>
              <a:cs typeface="Rubik"/>
              <a:sym typeface="Rubik"/>
            </a:endParaRPr>
          </a:p>
        </p:txBody>
      </p:sp>
      <p:sp>
        <p:nvSpPr>
          <p:cNvPr id="278" name="Google Shape;278;g3ce614f90f7_0_104"/>
          <p:cNvSpPr txBox="1">
            <a:spLocks noGrp="1"/>
          </p:cNvSpPr>
          <p:nvPr>
            <p:ph type="ctrTitle"/>
          </p:nvPr>
        </p:nvSpPr>
        <p:spPr>
          <a:xfrm>
            <a:off x="-14450450" y="3195150"/>
            <a:ext cx="129357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12000"/>
              <a:t>$16,000 </a:t>
            </a:r>
            <a:endParaRPr sz="12000"/>
          </a:p>
        </p:txBody>
      </p:sp>
      <p:sp>
        <p:nvSpPr>
          <p:cNvPr id="279" name="Google Shape;279;g3ce614f90f7_0_104"/>
          <p:cNvSpPr/>
          <p:nvPr/>
        </p:nvSpPr>
        <p:spPr>
          <a:xfrm rot="-5400000">
            <a:off x="-8033525" y="1583636"/>
            <a:ext cx="102000" cy="64617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280" name="Google Shape;280;g3ce614f90f7_0_104"/>
          <p:cNvSpPr txBox="1">
            <a:spLocks noGrp="1"/>
          </p:cNvSpPr>
          <p:nvPr>
            <p:ph type="ctrTitle"/>
          </p:nvPr>
        </p:nvSpPr>
        <p:spPr>
          <a:xfrm>
            <a:off x="-12554525" y="2071241"/>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rgbClr val="69CA12"/>
                </a:solidFill>
                <a:latin typeface="Rubik"/>
                <a:ea typeface="Rubik"/>
                <a:cs typeface="Rubik"/>
                <a:sym typeface="Rubik"/>
              </a:rPr>
              <a:t>That’s Enough to Maket</a:t>
            </a:r>
            <a:endParaRPr sz="3800">
              <a:solidFill>
                <a:srgbClr val="69CA12"/>
              </a:solidFill>
              <a:latin typeface="Open Sans Light"/>
              <a:ea typeface="Open Sans Light"/>
              <a:cs typeface="Open Sans Light"/>
              <a:sym typeface="Open Sans"/>
            </a:endParaRPr>
          </a:p>
        </p:txBody>
      </p:sp>
      <p:sp>
        <p:nvSpPr>
          <p:cNvPr id="281" name="Google Shape;281;g3ce614f90f7_0_104"/>
          <p:cNvSpPr txBox="1">
            <a:spLocks noGrp="1"/>
          </p:cNvSpPr>
          <p:nvPr>
            <p:ph type="ctrTitle"/>
          </p:nvPr>
        </p:nvSpPr>
        <p:spPr>
          <a:xfrm>
            <a:off x="-11355100" y="4687192"/>
            <a:ext cx="67449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4000">
                <a:solidFill>
                  <a:schemeClr val="lt1"/>
                </a:solidFill>
              </a:rPr>
              <a:t>the Very Next Morning! </a:t>
            </a:r>
            <a:endParaRPr sz="4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txBox="1">
            <a:spLocks noGrp="1"/>
          </p:cNvSpPr>
          <p:nvPr>
            <p:ph type="title"/>
          </p:nvPr>
        </p:nvSpPr>
        <p:spPr>
          <a:xfrm>
            <a:off x="361650" y="319675"/>
            <a:ext cx="114147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So Much Better Than House Flipping! </a:t>
            </a:r>
            <a:endParaRPr/>
          </a:p>
        </p:txBody>
      </p:sp>
      <p:sp>
        <p:nvSpPr>
          <p:cNvPr id="287" name="Google Shape;287;p23"/>
          <p:cNvSpPr txBox="1">
            <a:spLocks noGrp="1"/>
          </p:cNvSpPr>
          <p:nvPr>
            <p:ph type="body" idx="1"/>
          </p:nvPr>
        </p:nvSpPr>
        <p:spPr>
          <a:xfrm>
            <a:off x="369025" y="1351277"/>
            <a:ext cx="10515600" cy="3790200"/>
          </a:xfrm>
          <a:prstGeom prst="rect">
            <a:avLst/>
          </a:prstGeom>
          <a:noFill/>
          <a:ln>
            <a:noFill/>
          </a:ln>
        </p:spPr>
        <p:txBody>
          <a:bodyPr spcFirstLastPara="1" wrap="square" lIns="91425" tIns="45700" rIns="91425" bIns="45700" anchor="t" anchorCtr="0">
            <a:noAutofit/>
          </a:bodyPr>
          <a:lstStyle/>
          <a:p>
            <a:pPr marL="411480" lvl="0" indent="-386080" algn="l" rtl="0">
              <a:lnSpc>
                <a:spcPct val="100000"/>
              </a:lnSpc>
              <a:spcBef>
                <a:spcPts val="2400"/>
              </a:spcBef>
              <a:spcAft>
                <a:spcPts val="0"/>
              </a:spcAft>
              <a:buClr>
                <a:srgbClr val="68C25E"/>
              </a:buClr>
              <a:buSzPts val="2400"/>
              <a:buChar char="●"/>
            </a:pPr>
            <a:r>
              <a:rPr lang="en-US" sz="2400" dirty="0"/>
              <a:t>You can do some trades for as little as $250</a:t>
            </a:r>
          </a:p>
          <a:p>
            <a:pPr marL="411480" lvl="0" indent="-386080" algn="l" rtl="0">
              <a:lnSpc>
                <a:spcPct val="100000"/>
              </a:lnSpc>
              <a:spcBef>
                <a:spcPts val="2400"/>
              </a:spcBef>
              <a:spcAft>
                <a:spcPts val="0"/>
              </a:spcAft>
              <a:buClr>
                <a:srgbClr val="68C25E"/>
              </a:buClr>
              <a:buSzPts val="2400"/>
              <a:buChar char="●"/>
            </a:pPr>
            <a:r>
              <a:rPr lang="en-US" sz="2400" dirty="0"/>
              <a:t>There’s no red tape, inspections, paperwork or closing costs </a:t>
            </a:r>
            <a:endParaRPr sz="2400" dirty="0"/>
          </a:p>
          <a:p>
            <a:pPr marL="411480" lvl="0" indent="-386080" algn="l" rtl="0">
              <a:lnSpc>
                <a:spcPct val="100000"/>
              </a:lnSpc>
              <a:spcBef>
                <a:spcPts val="2400"/>
              </a:spcBef>
              <a:spcAft>
                <a:spcPts val="0"/>
              </a:spcAft>
              <a:buClr>
                <a:srgbClr val="68C25E"/>
              </a:buClr>
              <a:buSzPts val="2400"/>
              <a:buChar char="●"/>
            </a:pPr>
            <a:r>
              <a:rPr lang="en-US" sz="2400" dirty="0"/>
              <a:t>Instead of tying up your money for a year…</a:t>
            </a:r>
            <a:endParaRPr sz="2400" dirty="0"/>
          </a:p>
          <a:p>
            <a:pPr marL="411480" lvl="0" indent="-386080" algn="l" rtl="0">
              <a:lnSpc>
                <a:spcPct val="100000"/>
              </a:lnSpc>
              <a:spcBef>
                <a:spcPts val="2400"/>
              </a:spcBef>
              <a:spcAft>
                <a:spcPts val="0"/>
              </a:spcAft>
              <a:buClr>
                <a:srgbClr val="68C25E"/>
              </a:buClr>
              <a:buSzPts val="2400"/>
              <a:buChar char="●"/>
            </a:pPr>
            <a:r>
              <a:rPr lang="en-US" sz="2400" dirty="0"/>
              <a:t>You are out the very next day! </a:t>
            </a:r>
            <a:endParaRPr sz="2400" dirty="0"/>
          </a:p>
          <a:p>
            <a:pPr marL="411480" lvl="0" indent="-386080" algn="l" rtl="0">
              <a:lnSpc>
                <a:spcPct val="100000"/>
              </a:lnSpc>
              <a:spcBef>
                <a:spcPts val="2400"/>
              </a:spcBef>
              <a:spcAft>
                <a:spcPts val="0"/>
              </a:spcAft>
              <a:buClr>
                <a:srgbClr val="68C25E"/>
              </a:buClr>
              <a:buSzPts val="2400"/>
              <a:buChar char="●"/>
            </a:pPr>
            <a:r>
              <a:rPr lang="en-US" sz="2400" dirty="0"/>
              <a:t>Best of all: you can flip the same stock over and over again… </a:t>
            </a:r>
            <a:endParaRPr sz="2400" dirty="0"/>
          </a:p>
          <a:p>
            <a:pPr marL="411480" lvl="0" indent="-386080" algn="l" rtl="0">
              <a:lnSpc>
                <a:spcPct val="100000"/>
              </a:lnSpc>
              <a:spcBef>
                <a:spcPts val="2400"/>
              </a:spcBef>
              <a:spcAft>
                <a:spcPts val="0"/>
              </a:spcAft>
              <a:buClr>
                <a:srgbClr val="68C25E"/>
              </a:buClr>
              <a:buSzPts val="2400"/>
              <a:buChar char="●"/>
            </a:pPr>
            <a:r>
              <a:rPr lang="en-US" sz="2400" dirty="0"/>
              <a:t>Like with Tesla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5"/>
          <p:cNvSpPr txBox="1">
            <a:spLocks noGrp="1"/>
          </p:cNvSpPr>
          <p:nvPr>
            <p:ph type="title"/>
          </p:nvPr>
        </p:nvSpPr>
        <p:spPr>
          <a:xfrm>
            <a:off x="-169350" y="276527"/>
            <a:ext cx="12530700" cy="7623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ts val="5200"/>
              <a:buFont typeface="Oswald"/>
              <a:buNone/>
            </a:pPr>
            <a:r>
              <a:rPr lang="en-US" dirty="0"/>
              <a:t>Tesla Was DOWN as Much as 50% From Highs</a:t>
            </a:r>
            <a:endParaRPr dirty="0"/>
          </a:p>
        </p:txBody>
      </p:sp>
      <p:pic>
        <p:nvPicPr>
          <p:cNvPr id="306" name="Google Shape;306;p25"/>
          <p:cNvPicPr preferRelativeResize="0">
            <a:picLocks noGrp="1"/>
          </p:cNvPicPr>
          <p:nvPr>
            <p:ph type="body" idx="1"/>
          </p:nvPr>
        </p:nvPicPr>
        <p:blipFill rotWithShape="1">
          <a:blip r:embed="rId3">
            <a:alphaModFix/>
          </a:blip>
          <a:srcRect/>
          <a:stretch/>
        </p:blipFill>
        <p:spPr>
          <a:xfrm>
            <a:off x="13649925" y="1296675"/>
            <a:ext cx="7971600" cy="4522500"/>
          </a:xfrm>
          <a:prstGeom prst="rect">
            <a:avLst/>
          </a:prstGeom>
          <a:noFill/>
          <a:ln w="19050" cap="flat" cmpd="sng">
            <a:solidFill>
              <a:srgbClr val="000000"/>
            </a:solidFill>
            <a:prstDash val="solid"/>
            <a:round/>
            <a:headEnd type="none" w="sm" len="sm"/>
            <a:tailEnd type="none" w="sm" len="sm"/>
          </a:ln>
        </p:spPr>
      </p:pic>
      <p:sp>
        <p:nvSpPr>
          <p:cNvPr id="308" name="Google Shape;308;p25"/>
          <p:cNvSpPr/>
          <p:nvPr/>
        </p:nvSpPr>
        <p:spPr>
          <a:xfrm rot="5400000" flipH="1">
            <a:off x="3799362" y="52277"/>
            <a:ext cx="89100" cy="1834800"/>
          </a:xfrm>
          <a:prstGeom prst="roundRect">
            <a:avLst>
              <a:gd name="adj" fmla="val 50000"/>
            </a:avLst>
          </a:prstGeom>
          <a:gradFill>
            <a:gsLst>
              <a:gs pos="0">
                <a:srgbClr val="F58800"/>
              </a:gs>
              <a:gs pos="100000">
                <a:srgbClr val="F90900"/>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pic>
        <p:nvPicPr>
          <p:cNvPr id="3" name="Picture 2">
            <a:extLst>
              <a:ext uri="{FF2B5EF4-FFF2-40B4-BE49-F238E27FC236}">
                <a16:creationId xmlns:a16="http://schemas.microsoft.com/office/drawing/2014/main" id="{06410EC0-6FB1-C0BF-47AE-E2FE7FEE250C}"/>
              </a:ext>
            </a:extLst>
          </p:cNvPr>
          <p:cNvPicPr>
            <a:picLocks noChangeAspect="1"/>
          </p:cNvPicPr>
          <p:nvPr/>
        </p:nvPicPr>
        <p:blipFill>
          <a:blip r:embed="rId4"/>
          <a:stretch>
            <a:fillRect/>
          </a:stretch>
        </p:blipFill>
        <p:spPr>
          <a:xfrm>
            <a:off x="2039926" y="1163783"/>
            <a:ext cx="7977899" cy="441666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4"/>
          <p:cNvSpPr txBox="1">
            <a:spLocks noGrp="1"/>
          </p:cNvSpPr>
          <p:nvPr>
            <p:ph type="title"/>
          </p:nvPr>
        </p:nvSpPr>
        <p:spPr>
          <a:xfrm>
            <a:off x="361650" y="304800"/>
            <a:ext cx="12057300" cy="1386900"/>
          </a:xfrm>
          <a:prstGeom prst="rect">
            <a:avLst/>
          </a:prstGeom>
          <a:noFill/>
          <a:ln>
            <a:noFill/>
          </a:ln>
        </p:spPr>
        <p:txBody>
          <a:bodyPr spcFirstLastPara="1" wrap="square" lIns="91425" tIns="45700" rIns="91425" bIns="45700" anchor="ctr" anchorCtr="0">
            <a:normAutofit/>
          </a:bodyPr>
          <a:lstStyle/>
          <a:p>
            <a:pPr lvl="0">
              <a:buSzPts val="5200"/>
            </a:pPr>
            <a:r>
              <a:rPr lang="en-US" dirty="0"/>
              <a:t>Despite the Bad Press… Tesla Was the BEST Stock to Flip in 2025!</a:t>
            </a:r>
            <a:endParaRPr dirty="0"/>
          </a:p>
        </p:txBody>
      </p:sp>
      <p:pic>
        <p:nvPicPr>
          <p:cNvPr id="293" name="Google Shape;293;p24"/>
          <p:cNvPicPr preferRelativeResize="0"/>
          <p:nvPr/>
        </p:nvPicPr>
        <p:blipFill rotWithShape="1">
          <a:blip r:embed="rId3">
            <a:alphaModFix/>
          </a:blip>
          <a:srcRect b="6560"/>
          <a:stretch/>
        </p:blipFill>
        <p:spPr>
          <a:xfrm>
            <a:off x="457200" y="4328282"/>
            <a:ext cx="4905511" cy="1577196"/>
          </a:xfrm>
          <a:prstGeom prst="rect">
            <a:avLst/>
          </a:prstGeom>
          <a:noFill/>
          <a:ln w="19550" cap="flat" cmpd="sng">
            <a:solidFill>
              <a:srgbClr val="000000"/>
            </a:solidFill>
            <a:prstDash val="solid"/>
            <a:round/>
            <a:headEnd type="none" w="sm" len="sm"/>
            <a:tailEnd type="none" w="sm" len="sm"/>
          </a:ln>
        </p:spPr>
      </p:pic>
      <p:grpSp>
        <p:nvGrpSpPr>
          <p:cNvPr id="294" name="Google Shape;294;p24"/>
          <p:cNvGrpSpPr/>
          <p:nvPr/>
        </p:nvGrpSpPr>
        <p:grpSpPr>
          <a:xfrm>
            <a:off x="457075" y="1808825"/>
            <a:ext cx="4905635" cy="2369999"/>
            <a:chOff x="457075" y="1868350"/>
            <a:chExt cx="4905635" cy="2369999"/>
          </a:xfrm>
        </p:grpSpPr>
        <p:pic>
          <p:nvPicPr>
            <p:cNvPr id="295" name="Google Shape;295;p24"/>
            <p:cNvPicPr preferRelativeResize="0"/>
            <p:nvPr/>
          </p:nvPicPr>
          <p:blipFill rotWithShape="1">
            <a:blip r:embed="rId4">
              <a:alphaModFix/>
            </a:blip>
            <a:srcRect t="52667"/>
            <a:stretch/>
          </p:blipFill>
          <p:spPr>
            <a:xfrm>
              <a:off x="457200" y="3017864"/>
              <a:ext cx="4905510" cy="1220485"/>
            </a:xfrm>
            <a:prstGeom prst="rect">
              <a:avLst/>
            </a:prstGeom>
            <a:noFill/>
            <a:ln w="19950" cap="flat" cmpd="sng">
              <a:solidFill>
                <a:srgbClr val="000000"/>
              </a:solidFill>
              <a:prstDash val="solid"/>
              <a:round/>
              <a:headEnd type="none" w="sm" len="sm"/>
              <a:tailEnd type="none" w="sm" len="sm"/>
            </a:ln>
          </p:spPr>
        </p:pic>
        <p:pic>
          <p:nvPicPr>
            <p:cNvPr id="296" name="Google Shape;296;p24"/>
            <p:cNvPicPr preferRelativeResize="0"/>
            <p:nvPr/>
          </p:nvPicPr>
          <p:blipFill rotWithShape="1">
            <a:blip r:embed="rId4">
              <a:alphaModFix/>
            </a:blip>
            <a:srcRect t="-14060" b="69481"/>
            <a:stretch/>
          </p:blipFill>
          <p:spPr>
            <a:xfrm>
              <a:off x="457200" y="1868350"/>
              <a:ext cx="4905501" cy="1149512"/>
            </a:xfrm>
            <a:prstGeom prst="rect">
              <a:avLst/>
            </a:prstGeom>
            <a:noFill/>
            <a:ln w="19450" cap="flat" cmpd="sng">
              <a:solidFill>
                <a:srgbClr val="000000"/>
              </a:solidFill>
              <a:prstDash val="solid"/>
              <a:round/>
              <a:headEnd type="none" w="sm" len="sm"/>
              <a:tailEnd type="none" w="sm" len="sm"/>
            </a:ln>
          </p:spPr>
        </p:pic>
        <p:sp>
          <p:nvSpPr>
            <p:cNvPr id="297" name="Google Shape;297;p24"/>
            <p:cNvSpPr/>
            <p:nvPr/>
          </p:nvSpPr>
          <p:spPr>
            <a:xfrm>
              <a:off x="457075" y="2987775"/>
              <a:ext cx="4905600" cy="93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grpSp>
      <p:grpSp>
        <p:nvGrpSpPr>
          <p:cNvPr id="298" name="Google Shape;298;p24"/>
          <p:cNvGrpSpPr/>
          <p:nvPr/>
        </p:nvGrpSpPr>
        <p:grpSpPr>
          <a:xfrm>
            <a:off x="5531474" y="1808825"/>
            <a:ext cx="6203324" cy="4096654"/>
            <a:chOff x="5531474" y="1868350"/>
            <a:chExt cx="6203324" cy="4096654"/>
          </a:xfrm>
        </p:grpSpPr>
        <p:pic>
          <p:nvPicPr>
            <p:cNvPr id="299" name="Google Shape;299;p24"/>
            <p:cNvPicPr preferRelativeResize="0"/>
            <p:nvPr/>
          </p:nvPicPr>
          <p:blipFill rotWithShape="1">
            <a:blip r:embed="rId5">
              <a:alphaModFix/>
            </a:blip>
            <a:srcRect/>
            <a:stretch/>
          </p:blipFill>
          <p:spPr>
            <a:xfrm>
              <a:off x="5531474" y="1868350"/>
              <a:ext cx="6203324" cy="4096654"/>
            </a:xfrm>
            <a:prstGeom prst="rect">
              <a:avLst/>
            </a:prstGeom>
            <a:noFill/>
            <a:ln w="19550" cap="flat" cmpd="sng">
              <a:solidFill>
                <a:srgbClr val="000000"/>
              </a:solidFill>
              <a:prstDash val="solid"/>
              <a:round/>
              <a:headEnd type="none" w="sm" len="sm"/>
              <a:tailEnd type="none" w="sm" len="sm"/>
            </a:ln>
          </p:spPr>
        </p:pic>
        <p:sp>
          <p:nvSpPr>
            <p:cNvPr id="300" name="Google Shape;300;p24"/>
            <p:cNvSpPr/>
            <p:nvPr/>
          </p:nvSpPr>
          <p:spPr>
            <a:xfrm>
              <a:off x="5531475" y="4387800"/>
              <a:ext cx="184500" cy="1577100"/>
            </a:xfrm>
            <a:prstGeom prst="rect">
              <a:avLst/>
            </a:prstGeom>
            <a:solidFill>
              <a:srgbClr val="3332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3cea80c4a73_0_65"/>
          <p:cNvSpPr/>
          <p:nvPr/>
        </p:nvSpPr>
        <p:spPr>
          <a:xfrm>
            <a:off x="801075" y="1312300"/>
            <a:ext cx="10581000" cy="4431300"/>
          </a:xfrm>
          <a:prstGeom prst="roundRect">
            <a:avLst>
              <a:gd name="adj" fmla="val 3896"/>
            </a:avLst>
          </a:prstGeom>
          <a:solidFill>
            <a:schemeClr val="lt1"/>
          </a:solidFill>
          <a:ln w="8925" cap="flat" cmpd="sng">
            <a:solidFill>
              <a:srgbClr val="CDD4EA"/>
            </a:solidFill>
            <a:prstDash val="solid"/>
            <a:round/>
            <a:headEnd type="none" w="sm" len="sm"/>
            <a:tailEnd type="none" w="sm" len="sm"/>
          </a:ln>
          <a:effectLst>
            <a:outerShdw blurRad="214313" dist="196448" dir="5400000" algn="bl" rotWithShape="0">
              <a:srgbClr val="000000">
                <a:alpha val="29000"/>
              </a:srgbClr>
            </a:outerShdw>
          </a:effectLst>
        </p:spPr>
        <p:txBody>
          <a:bodyPr spcFirstLastPara="1" wrap="square" lIns="85700" tIns="85700" rIns="85700" bIns="85700" anchor="ctr" anchorCtr="0">
            <a:noAutofit/>
          </a:bodyPr>
          <a:lstStyle/>
          <a:p>
            <a:pPr marL="0" lvl="0" indent="0" algn="ctr" rtl="0">
              <a:spcBef>
                <a:spcPts val="0"/>
              </a:spcBef>
              <a:spcAft>
                <a:spcPts val="0"/>
              </a:spcAft>
              <a:buNone/>
            </a:pPr>
            <a:endParaRPr sz="1312">
              <a:latin typeface="Open Sans Light"/>
              <a:ea typeface="Open Sans Light"/>
              <a:cs typeface="Open Sans Light"/>
              <a:sym typeface="Open Sans"/>
            </a:endParaRPr>
          </a:p>
        </p:txBody>
      </p:sp>
      <p:sp>
        <p:nvSpPr>
          <p:cNvPr id="315" name="Google Shape;315;g3cea80c4a73_0_65"/>
          <p:cNvSpPr txBox="1">
            <a:spLocks noGrp="1"/>
          </p:cNvSpPr>
          <p:nvPr>
            <p:ph type="title"/>
          </p:nvPr>
        </p:nvSpPr>
        <p:spPr>
          <a:xfrm>
            <a:off x="339583" y="319675"/>
            <a:ext cx="11551200" cy="76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5200"/>
              <a:buFont typeface="Oswald"/>
              <a:buNone/>
            </a:pPr>
            <a:r>
              <a:rPr lang="en-US"/>
              <a:t>Tesla Flip Trades 2025 ($5,000 in each)</a:t>
            </a:r>
            <a:endParaRPr/>
          </a:p>
        </p:txBody>
      </p:sp>
      <p:sp>
        <p:nvSpPr>
          <p:cNvPr id="316" name="Google Shape;316;g3cea80c4a73_0_65"/>
          <p:cNvSpPr txBox="1">
            <a:spLocks noGrp="1"/>
          </p:cNvSpPr>
          <p:nvPr>
            <p:ph type="body" idx="1"/>
          </p:nvPr>
        </p:nvSpPr>
        <p:spPr>
          <a:xfrm>
            <a:off x="1668488" y="1573724"/>
            <a:ext cx="3916500" cy="4117800"/>
          </a:xfrm>
          <a:prstGeom prst="rect">
            <a:avLst/>
          </a:prstGeom>
          <a:noFill/>
          <a:ln>
            <a:noFill/>
          </a:ln>
        </p:spPr>
        <p:txBody>
          <a:bodyPr spcFirstLastPara="1" wrap="square" lIns="99525" tIns="49750" rIns="99525" bIns="49750" anchor="t" anchorCtr="0">
            <a:noAutofit/>
          </a:bodyPr>
          <a:lstStyle/>
          <a:p>
            <a:pPr marL="447934" lvl="0" indent="-420284" algn="l" rtl="0">
              <a:lnSpc>
                <a:spcPct val="128571"/>
              </a:lnSpc>
              <a:spcBef>
                <a:spcPts val="0"/>
              </a:spcBef>
              <a:spcAft>
                <a:spcPts val="0"/>
              </a:spcAft>
              <a:buClr>
                <a:srgbClr val="69CA12"/>
              </a:buClr>
              <a:buSzPts val="2613"/>
              <a:buChar char="●"/>
            </a:pPr>
            <a:r>
              <a:rPr lang="en-US" sz="2612" dirty="0">
                <a:latin typeface="Open Sans Light" pitchFamily="2" charset="0"/>
                <a:ea typeface="Open Sans Light" pitchFamily="2" charset="0"/>
                <a:cs typeface="Open Sans Light" pitchFamily="2" charset="0"/>
              </a:rPr>
              <a:t>January 2: +$33,300</a:t>
            </a:r>
            <a:endParaRPr sz="2612" dirty="0">
              <a:latin typeface="Open Sans Light" pitchFamily="2" charset="0"/>
              <a:ea typeface="Open Sans Light" pitchFamily="2" charset="0"/>
              <a:cs typeface="Open Sans Light" pitchFamily="2" charset="0"/>
            </a:endParaRPr>
          </a:p>
          <a:p>
            <a:pPr marL="447934" lvl="0" indent="-420284" algn="l" rtl="0">
              <a:lnSpc>
                <a:spcPct val="128571"/>
              </a:lnSpc>
              <a:spcBef>
                <a:spcPts val="2613"/>
              </a:spcBef>
              <a:spcAft>
                <a:spcPts val="0"/>
              </a:spcAft>
              <a:buClr>
                <a:srgbClr val="69CA12"/>
              </a:buClr>
              <a:buSzPts val="2613"/>
              <a:buChar char="●"/>
            </a:pPr>
            <a:r>
              <a:rPr lang="en-US" sz="2612" dirty="0">
                <a:latin typeface="Open Sans Light" pitchFamily="2" charset="0"/>
                <a:ea typeface="Open Sans Light" pitchFamily="2" charset="0"/>
                <a:cs typeface="Open Sans Light" pitchFamily="2" charset="0"/>
              </a:rPr>
              <a:t>February 11: +$6,700</a:t>
            </a:r>
            <a:endParaRPr sz="2612" dirty="0">
              <a:latin typeface="Open Sans Light" pitchFamily="2" charset="0"/>
              <a:ea typeface="Open Sans Light" pitchFamily="2" charset="0"/>
              <a:cs typeface="Open Sans Light" pitchFamily="2" charset="0"/>
            </a:endParaRPr>
          </a:p>
          <a:p>
            <a:pPr marL="447934" lvl="0" indent="-420284" algn="l" rtl="0">
              <a:lnSpc>
                <a:spcPct val="128571"/>
              </a:lnSpc>
              <a:spcBef>
                <a:spcPts val="2613"/>
              </a:spcBef>
              <a:spcAft>
                <a:spcPts val="0"/>
              </a:spcAft>
              <a:buClr>
                <a:srgbClr val="69CA12"/>
              </a:buClr>
              <a:buSzPts val="2613"/>
              <a:buChar char="●"/>
            </a:pPr>
            <a:r>
              <a:rPr lang="en-US" sz="2612" dirty="0">
                <a:latin typeface="Open Sans Light" pitchFamily="2" charset="0"/>
                <a:ea typeface="Open Sans Light" pitchFamily="2" charset="0"/>
                <a:cs typeface="Open Sans Light" pitchFamily="2" charset="0"/>
              </a:rPr>
              <a:t>February 25: +$1,615</a:t>
            </a:r>
            <a:endParaRPr sz="2612" dirty="0">
              <a:latin typeface="Open Sans Light" pitchFamily="2" charset="0"/>
              <a:ea typeface="Open Sans Light" pitchFamily="2" charset="0"/>
              <a:cs typeface="Open Sans Light" pitchFamily="2" charset="0"/>
            </a:endParaRPr>
          </a:p>
          <a:p>
            <a:pPr marL="447934" lvl="0" indent="-420284" algn="l" rtl="0">
              <a:lnSpc>
                <a:spcPct val="128571"/>
              </a:lnSpc>
              <a:spcBef>
                <a:spcPts val="2613"/>
              </a:spcBef>
              <a:spcAft>
                <a:spcPts val="0"/>
              </a:spcAft>
              <a:buClr>
                <a:srgbClr val="69CA12"/>
              </a:buClr>
              <a:buSzPts val="2613"/>
              <a:buChar char="●"/>
            </a:pPr>
            <a:r>
              <a:rPr lang="en-US" sz="2612" dirty="0">
                <a:latin typeface="Open Sans Light" pitchFamily="2" charset="0"/>
                <a:ea typeface="Open Sans Light" pitchFamily="2" charset="0"/>
                <a:cs typeface="Open Sans Light" pitchFamily="2" charset="0"/>
              </a:rPr>
              <a:t>March 10: +$3,505</a:t>
            </a:r>
            <a:endParaRPr sz="2612" dirty="0">
              <a:latin typeface="Open Sans Light" pitchFamily="2" charset="0"/>
              <a:ea typeface="Open Sans Light" pitchFamily="2" charset="0"/>
              <a:cs typeface="Open Sans Light" pitchFamily="2" charset="0"/>
            </a:endParaRPr>
          </a:p>
          <a:p>
            <a:pPr marL="447934" lvl="0" indent="-420284" algn="l" rtl="0">
              <a:lnSpc>
                <a:spcPct val="128571"/>
              </a:lnSpc>
              <a:spcBef>
                <a:spcPts val="2613"/>
              </a:spcBef>
              <a:spcAft>
                <a:spcPts val="0"/>
              </a:spcAft>
              <a:buClr>
                <a:srgbClr val="69CA12"/>
              </a:buClr>
              <a:buSzPts val="2613"/>
              <a:buChar char="●"/>
            </a:pPr>
            <a:r>
              <a:rPr lang="en-US" sz="2612" dirty="0">
                <a:latin typeface="Open Sans Light" pitchFamily="2" charset="0"/>
                <a:ea typeface="Open Sans Light" pitchFamily="2" charset="0"/>
                <a:cs typeface="Open Sans Light" pitchFamily="2" charset="0"/>
              </a:rPr>
              <a:t>April 4: +$3,172</a:t>
            </a:r>
            <a:endParaRPr sz="2612" dirty="0">
              <a:latin typeface="Open Sans Light" pitchFamily="2" charset="0"/>
              <a:ea typeface="Open Sans Light" pitchFamily="2" charset="0"/>
              <a:cs typeface="Open Sans Light" pitchFamily="2" charset="0"/>
            </a:endParaRPr>
          </a:p>
          <a:p>
            <a:pPr marL="447934" lvl="0" indent="-254382" algn="l" rtl="0">
              <a:lnSpc>
                <a:spcPct val="128571"/>
              </a:lnSpc>
              <a:spcBef>
                <a:spcPts val="2613"/>
              </a:spcBef>
              <a:spcAft>
                <a:spcPts val="0"/>
              </a:spcAft>
              <a:buClr>
                <a:schemeClr val="dk1"/>
              </a:buClr>
              <a:buSzPts val="3048"/>
              <a:buNone/>
            </a:pPr>
            <a:endParaRPr sz="2612" dirty="0">
              <a:latin typeface="Open Sans Light" pitchFamily="2" charset="0"/>
              <a:ea typeface="Open Sans Light" pitchFamily="2" charset="0"/>
              <a:cs typeface="Open Sans Light" pitchFamily="2" charset="0"/>
            </a:endParaRPr>
          </a:p>
          <a:p>
            <a:pPr marL="447934" lvl="0" indent="-254382" algn="l" rtl="0">
              <a:lnSpc>
                <a:spcPct val="128571"/>
              </a:lnSpc>
              <a:spcBef>
                <a:spcPts val="2613"/>
              </a:spcBef>
              <a:spcAft>
                <a:spcPts val="0"/>
              </a:spcAft>
              <a:buClr>
                <a:schemeClr val="dk1"/>
              </a:buClr>
              <a:buSzPts val="3048"/>
              <a:buNone/>
            </a:pPr>
            <a:endParaRPr sz="2612" dirty="0">
              <a:latin typeface="Open Sans Light" pitchFamily="2" charset="0"/>
              <a:ea typeface="Open Sans Light" pitchFamily="2" charset="0"/>
              <a:cs typeface="Open Sans Light" pitchFamily="2" charset="0"/>
            </a:endParaRPr>
          </a:p>
          <a:p>
            <a:pPr marL="0" lvl="0" indent="0" algn="l" rtl="0">
              <a:lnSpc>
                <a:spcPct val="128571"/>
              </a:lnSpc>
              <a:spcBef>
                <a:spcPts val="2613"/>
              </a:spcBef>
              <a:spcAft>
                <a:spcPts val="0"/>
              </a:spcAft>
              <a:buClr>
                <a:schemeClr val="dk1"/>
              </a:buClr>
              <a:buSzPts val="3048"/>
              <a:buNone/>
            </a:pPr>
            <a:endParaRPr sz="2612" dirty="0">
              <a:latin typeface="Open Sans Light" pitchFamily="2" charset="0"/>
              <a:ea typeface="Open Sans Light" pitchFamily="2" charset="0"/>
              <a:cs typeface="Open Sans Light" pitchFamily="2" charset="0"/>
            </a:endParaRPr>
          </a:p>
        </p:txBody>
      </p:sp>
      <p:sp>
        <p:nvSpPr>
          <p:cNvPr id="317" name="Google Shape;317;g3cea80c4a73_0_65"/>
          <p:cNvSpPr txBox="1"/>
          <p:nvPr/>
        </p:nvSpPr>
        <p:spPr>
          <a:xfrm>
            <a:off x="6303112" y="1573724"/>
            <a:ext cx="4220400" cy="4117800"/>
          </a:xfrm>
          <a:prstGeom prst="rect">
            <a:avLst/>
          </a:prstGeom>
          <a:noFill/>
          <a:ln>
            <a:noFill/>
          </a:ln>
        </p:spPr>
        <p:txBody>
          <a:bodyPr spcFirstLastPara="1" wrap="square" lIns="99525" tIns="49750" rIns="99525" bIns="49750" anchor="t" anchorCtr="0">
            <a:noAutofit/>
          </a:bodyPr>
          <a:lstStyle/>
          <a:p>
            <a:pPr marL="447934" marR="0" lvl="0" indent="-420284" algn="l" rtl="0">
              <a:lnSpc>
                <a:spcPct val="128571"/>
              </a:lnSpc>
              <a:spcBef>
                <a:spcPts val="0"/>
              </a:spcBef>
              <a:spcAft>
                <a:spcPts val="0"/>
              </a:spcAft>
              <a:buClr>
                <a:srgbClr val="69CA12"/>
              </a:buClr>
              <a:buSzPts val="2613"/>
              <a:buFont typeface="Courier New"/>
              <a:buChar char="●"/>
            </a:pPr>
            <a:r>
              <a:rPr lang="en-US" sz="2612" dirty="0">
                <a:solidFill>
                  <a:schemeClr val="dk1"/>
                </a:solidFill>
                <a:latin typeface="Open Sans Light" pitchFamily="2" charset="0"/>
                <a:ea typeface="Open Sans Light" pitchFamily="2" charset="0"/>
                <a:cs typeface="Open Sans Light" pitchFamily="2" charset="0"/>
                <a:sym typeface="Open Sans"/>
              </a:rPr>
              <a:t>April 10: +$1,450 </a:t>
            </a:r>
            <a:endParaRPr sz="2612" dirty="0">
              <a:latin typeface="Open Sans Light" pitchFamily="2" charset="0"/>
              <a:ea typeface="Open Sans Light" pitchFamily="2" charset="0"/>
              <a:cs typeface="Open Sans Light" pitchFamily="2" charset="0"/>
            </a:endParaRPr>
          </a:p>
          <a:p>
            <a:pPr marL="447934" marR="0" lvl="0" indent="-420284" algn="l" rtl="0">
              <a:lnSpc>
                <a:spcPct val="128571"/>
              </a:lnSpc>
              <a:spcBef>
                <a:spcPts val="2613"/>
              </a:spcBef>
              <a:spcAft>
                <a:spcPts val="0"/>
              </a:spcAft>
              <a:buClr>
                <a:srgbClr val="69CA12"/>
              </a:buClr>
              <a:buSzPts val="2613"/>
              <a:buFont typeface="Courier New"/>
              <a:buChar char="●"/>
            </a:pPr>
            <a:r>
              <a:rPr lang="en-US" sz="2612" dirty="0">
                <a:solidFill>
                  <a:schemeClr val="dk1"/>
                </a:solidFill>
                <a:latin typeface="Open Sans Light" pitchFamily="2" charset="0"/>
                <a:ea typeface="Open Sans Light" pitchFamily="2" charset="0"/>
                <a:cs typeface="Open Sans Light" pitchFamily="2" charset="0"/>
                <a:sym typeface="Open Sans"/>
              </a:rPr>
              <a:t>June 5: +$9,088</a:t>
            </a:r>
            <a:endParaRPr sz="2612" dirty="0">
              <a:latin typeface="Open Sans Light" pitchFamily="2" charset="0"/>
              <a:ea typeface="Open Sans Light" pitchFamily="2" charset="0"/>
              <a:cs typeface="Open Sans Light" pitchFamily="2" charset="0"/>
            </a:endParaRPr>
          </a:p>
          <a:p>
            <a:pPr marL="447934" marR="0" lvl="0" indent="-420284" algn="l" rtl="0">
              <a:lnSpc>
                <a:spcPct val="128571"/>
              </a:lnSpc>
              <a:spcBef>
                <a:spcPts val="2613"/>
              </a:spcBef>
              <a:spcAft>
                <a:spcPts val="0"/>
              </a:spcAft>
              <a:buClr>
                <a:srgbClr val="69CA12"/>
              </a:buClr>
              <a:buSzPts val="2613"/>
              <a:buFont typeface="Courier New"/>
              <a:buChar char="●"/>
            </a:pPr>
            <a:r>
              <a:rPr lang="en-US" sz="2612" dirty="0">
                <a:solidFill>
                  <a:schemeClr val="dk1"/>
                </a:solidFill>
                <a:latin typeface="Open Sans Light" pitchFamily="2" charset="0"/>
                <a:ea typeface="Open Sans Light" pitchFamily="2" charset="0"/>
                <a:cs typeface="Open Sans Light" pitchFamily="2" charset="0"/>
                <a:sym typeface="Open Sans"/>
              </a:rPr>
              <a:t>July 7: +$3,634</a:t>
            </a:r>
            <a:endParaRPr sz="2612" dirty="0">
              <a:latin typeface="Open Sans Light" pitchFamily="2" charset="0"/>
              <a:ea typeface="Open Sans Light" pitchFamily="2" charset="0"/>
              <a:cs typeface="Open Sans Light" pitchFamily="2" charset="0"/>
            </a:endParaRPr>
          </a:p>
          <a:p>
            <a:pPr marL="447934" marR="0" lvl="0" indent="-420284" algn="l" rtl="0">
              <a:lnSpc>
                <a:spcPct val="128571"/>
              </a:lnSpc>
              <a:spcBef>
                <a:spcPts val="2613"/>
              </a:spcBef>
              <a:spcAft>
                <a:spcPts val="0"/>
              </a:spcAft>
              <a:buClr>
                <a:srgbClr val="69CA12"/>
              </a:buClr>
              <a:buSzPts val="2613"/>
              <a:buFont typeface="Courier New"/>
              <a:buChar char="●"/>
            </a:pPr>
            <a:r>
              <a:rPr lang="en-US" sz="2612" dirty="0">
                <a:solidFill>
                  <a:schemeClr val="dk1"/>
                </a:solidFill>
                <a:latin typeface="Open Sans Light" pitchFamily="2" charset="0"/>
                <a:ea typeface="Open Sans Light" pitchFamily="2" charset="0"/>
                <a:cs typeface="Open Sans Light" pitchFamily="2" charset="0"/>
                <a:sym typeface="Open Sans"/>
              </a:rPr>
              <a:t>July 24: +$25,418</a:t>
            </a:r>
            <a:endParaRPr sz="2612" dirty="0">
              <a:latin typeface="Open Sans Light" pitchFamily="2" charset="0"/>
              <a:ea typeface="Open Sans Light" pitchFamily="2" charset="0"/>
              <a:cs typeface="Open Sans Light" pitchFamily="2" charset="0"/>
            </a:endParaRPr>
          </a:p>
          <a:p>
            <a:pPr marL="447934" marR="0" lvl="0" indent="-420284" algn="l" rtl="0">
              <a:lnSpc>
                <a:spcPct val="128571"/>
              </a:lnSpc>
              <a:spcBef>
                <a:spcPts val="2613"/>
              </a:spcBef>
              <a:spcAft>
                <a:spcPts val="0"/>
              </a:spcAft>
              <a:buClr>
                <a:srgbClr val="69CA12"/>
              </a:buClr>
              <a:buSzPts val="2613"/>
              <a:buFont typeface="Courier New"/>
              <a:buChar char="●"/>
            </a:pPr>
            <a:r>
              <a:rPr lang="en-US" sz="2612" dirty="0">
                <a:solidFill>
                  <a:schemeClr val="dk1"/>
                </a:solidFill>
                <a:latin typeface="Open Sans Light" pitchFamily="2" charset="0"/>
                <a:ea typeface="Open Sans Light" pitchFamily="2" charset="0"/>
                <a:cs typeface="Open Sans Light" pitchFamily="2" charset="0"/>
                <a:sym typeface="Open Sans"/>
              </a:rPr>
              <a:t>November 11: +$4,611</a:t>
            </a:r>
            <a:endParaRPr sz="2612" dirty="0">
              <a:latin typeface="Open Sans Light" pitchFamily="2" charset="0"/>
              <a:ea typeface="Open Sans Light" pitchFamily="2" charset="0"/>
              <a:cs typeface="Open Sans Light" pitchFamily="2" charset="0"/>
            </a:endParaRPr>
          </a:p>
          <a:p>
            <a:pPr marL="447934" marR="0" lvl="0" indent="-254382" algn="l" rtl="0">
              <a:lnSpc>
                <a:spcPct val="128571"/>
              </a:lnSpc>
              <a:spcBef>
                <a:spcPts val="2613"/>
              </a:spcBef>
              <a:spcAft>
                <a:spcPts val="0"/>
              </a:spcAft>
              <a:buClr>
                <a:schemeClr val="dk1"/>
              </a:buClr>
              <a:buSzPts val="3048"/>
              <a:buFont typeface="Courier New"/>
              <a:buNone/>
            </a:pPr>
            <a:endParaRPr sz="2612" dirty="0">
              <a:solidFill>
                <a:schemeClr val="dk1"/>
              </a:solidFill>
              <a:latin typeface="Open Sans Light" pitchFamily="2" charset="0"/>
              <a:ea typeface="Open Sans Light" pitchFamily="2" charset="0"/>
              <a:cs typeface="Open Sans Light" pitchFamily="2" charset="0"/>
              <a:sym typeface="Open Sans"/>
            </a:endParaRPr>
          </a:p>
          <a:p>
            <a:pPr marL="447934" marR="0" lvl="0" indent="-254382" algn="l" rtl="0">
              <a:lnSpc>
                <a:spcPct val="128571"/>
              </a:lnSpc>
              <a:spcBef>
                <a:spcPts val="2613"/>
              </a:spcBef>
              <a:spcAft>
                <a:spcPts val="0"/>
              </a:spcAft>
              <a:buClr>
                <a:schemeClr val="dk1"/>
              </a:buClr>
              <a:buSzPts val="3048"/>
              <a:buFont typeface="Courier New"/>
              <a:buNone/>
            </a:pPr>
            <a:endParaRPr sz="2612" dirty="0">
              <a:solidFill>
                <a:schemeClr val="dk1"/>
              </a:solidFill>
              <a:latin typeface="Open Sans Light" pitchFamily="2" charset="0"/>
              <a:ea typeface="Open Sans Light" pitchFamily="2" charset="0"/>
              <a:cs typeface="Open Sans Light" pitchFamily="2" charset="0"/>
              <a:sym typeface="Open Sans"/>
            </a:endParaRPr>
          </a:p>
          <a:p>
            <a:pPr marL="0" marR="0" lvl="0" indent="0" algn="l" rtl="0">
              <a:lnSpc>
                <a:spcPct val="128571"/>
              </a:lnSpc>
              <a:spcBef>
                <a:spcPts val="2613"/>
              </a:spcBef>
              <a:spcAft>
                <a:spcPts val="0"/>
              </a:spcAft>
              <a:buClr>
                <a:schemeClr val="dk1"/>
              </a:buClr>
              <a:buSzPts val="3048"/>
              <a:buFont typeface="Courier New"/>
              <a:buNone/>
            </a:pPr>
            <a:endParaRPr sz="2612" dirty="0">
              <a:solidFill>
                <a:schemeClr val="dk1"/>
              </a:solidFill>
              <a:latin typeface="Open Sans Light" pitchFamily="2" charset="0"/>
              <a:ea typeface="Open Sans Light" pitchFamily="2" charset="0"/>
              <a:cs typeface="Open Sans Light" pitchFamily="2" charset="0"/>
              <a:sym typeface="Open Sans"/>
            </a:endParaRPr>
          </a:p>
        </p:txBody>
      </p:sp>
      <p:cxnSp>
        <p:nvCxnSpPr>
          <p:cNvPr id="318" name="Google Shape;318;g3cea80c4a73_0_65"/>
          <p:cNvCxnSpPr/>
          <p:nvPr/>
        </p:nvCxnSpPr>
        <p:spPr>
          <a:xfrm>
            <a:off x="1131254" y="2273921"/>
            <a:ext cx="9875100" cy="0"/>
          </a:xfrm>
          <a:prstGeom prst="straightConnector1">
            <a:avLst/>
          </a:prstGeom>
          <a:noFill/>
          <a:ln w="17850" cap="flat" cmpd="sng">
            <a:solidFill>
              <a:srgbClr val="CDD4EA"/>
            </a:solidFill>
            <a:prstDash val="solid"/>
            <a:round/>
            <a:headEnd type="none" w="med" len="med"/>
            <a:tailEnd type="none" w="med" len="med"/>
          </a:ln>
        </p:spPr>
      </p:cxnSp>
      <p:cxnSp>
        <p:nvCxnSpPr>
          <p:cNvPr id="319" name="Google Shape;319;g3cea80c4a73_0_65"/>
          <p:cNvCxnSpPr/>
          <p:nvPr/>
        </p:nvCxnSpPr>
        <p:spPr>
          <a:xfrm>
            <a:off x="1131254" y="3114319"/>
            <a:ext cx="9875100" cy="0"/>
          </a:xfrm>
          <a:prstGeom prst="straightConnector1">
            <a:avLst/>
          </a:prstGeom>
          <a:noFill/>
          <a:ln w="17850" cap="flat" cmpd="sng">
            <a:solidFill>
              <a:srgbClr val="CDD4EA"/>
            </a:solidFill>
            <a:prstDash val="solid"/>
            <a:round/>
            <a:headEnd type="none" w="med" len="med"/>
            <a:tailEnd type="none" w="med" len="med"/>
          </a:ln>
        </p:spPr>
      </p:cxnSp>
      <p:cxnSp>
        <p:nvCxnSpPr>
          <p:cNvPr id="320" name="Google Shape;320;g3cea80c4a73_0_65"/>
          <p:cNvCxnSpPr/>
          <p:nvPr/>
        </p:nvCxnSpPr>
        <p:spPr>
          <a:xfrm>
            <a:off x="1131254" y="3902219"/>
            <a:ext cx="9875100" cy="0"/>
          </a:xfrm>
          <a:prstGeom prst="straightConnector1">
            <a:avLst/>
          </a:prstGeom>
          <a:noFill/>
          <a:ln w="17850" cap="flat" cmpd="sng">
            <a:solidFill>
              <a:srgbClr val="CDD4EA"/>
            </a:solidFill>
            <a:prstDash val="solid"/>
            <a:round/>
            <a:headEnd type="none" w="med" len="med"/>
            <a:tailEnd type="none" w="med" len="med"/>
          </a:ln>
        </p:spPr>
      </p:cxnSp>
      <p:cxnSp>
        <p:nvCxnSpPr>
          <p:cNvPr id="321" name="Google Shape;321;g3cea80c4a73_0_65"/>
          <p:cNvCxnSpPr/>
          <p:nvPr/>
        </p:nvCxnSpPr>
        <p:spPr>
          <a:xfrm>
            <a:off x="1131254" y="4780163"/>
            <a:ext cx="9875100" cy="0"/>
          </a:xfrm>
          <a:prstGeom prst="straightConnector1">
            <a:avLst/>
          </a:prstGeom>
          <a:noFill/>
          <a:ln w="17850" cap="flat" cmpd="sng">
            <a:solidFill>
              <a:srgbClr val="CDD4EA"/>
            </a:solidFill>
            <a:prstDash val="solid"/>
            <a:round/>
            <a:headEnd type="none" w="med" len="med"/>
            <a:tailEnd type="non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7"/>
          <p:cNvSpPr txBox="1">
            <a:spLocks noGrp="1"/>
          </p:cNvSpPr>
          <p:nvPr>
            <p:ph type="title"/>
          </p:nvPr>
        </p:nvSpPr>
        <p:spPr>
          <a:xfrm>
            <a:off x="335164" y="424933"/>
            <a:ext cx="11936700" cy="1176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680"/>
              <a:buFont typeface="Oswald"/>
              <a:buNone/>
            </a:pPr>
            <a:r>
              <a:rPr lang="en-US" sz="3400"/>
              <a:t>FLIPPING Just Tesla Would Have </a:t>
            </a:r>
            <a:br>
              <a:rPr lang="en-US" sz="3400"/>
            </a:br>
            <a:r>
              <a:rPr lang="en-US" sz="5400">
                <a:solidFill>
                  <a:srgbClr val="151516"/>
                </a:solidFill>
              </a:rPr>
              <a:t>Made Over </a:t>
            </a:r>
            <a:r>
              <a:rPr lang="en-US" sz="5400">
                <a:solidFill>
                  <a:srgbClr val="69CA12"/>
                </a:solidFill>
              </a:rPr>
              <a:t>$92,000! </a:t>
            </a:r>
            <a:r>
              <a:rPr lang="en-US">
                <a:solidFill>
                  <a:srgbClr val="69CA12"/>
                </a:solidFill>
              </a:rPr>
              <a:t> </a:t>
            </a:r>
            <a:endParaRPr>
              <a:solidFill>
                <a:srgbClr val="69CA12"/>
              </a:solidFill>
            </a:endParaRPr>
          </a:p>
        </p:txBody>
      </p:sp>
      <p:sp>
        <p:nvSpPr>
          <p:cNvPr id="332" name="Google Shape;332;p27"/>
          <p:cNvSpPr txBox="1">
            <a:spLocks noGrp="1"/>
          </p:cNvSpPr>
          <p:nvPr>
            <p:ph type="body" idx="1"/>
          </p:nvPr>
        </p:nvSpPr>
        <p:spPr>
          <a:xfrm>
            <a:off x="371792" y="2008913"/>
            <a:ext cx="4338000" cy="5202000"/>
          </a:xfrm>
          <a:prstGeom prst="rect">
            <a:avLst/>
          </a:prstGeom>
          <a:noFill/>
          <a:ln>
            <a:noFill/>
          </a:ln>
        </p:spPr>
        <p:txBody>
          <a:bodyPr spcFirstLastPara="1" wrap="square" lIns="91425" tIns="45700" rIns="91425" bIns="45700" anchor="t" anchorCtr="0">
            <a:noAutofit/>
          </a:bodyPr>
          <a:lstStyle/>
          <a:p>
            <a:pPr marL="411480" lvl="0" indent="-411480" algn="l" rtl="0">
              <a:lnSpc>
                <a:spcPct val="128571"/>
              </a:lnSpc>
              <a:spcBef>
                <a:spcPts val="0"/>
              </a:spcBef>
              <a:spcAft>
                <a:spcPts val="0"/>
              </a:spcAft>
              <a:buClr>
                <a:srgbClr val="69CA12"/>
              </a:buClr>
              <a:buSzPts val="2800"/>
              <a:buChar char="●"/>
            </a:pPr>
            <a:r>
              <a:rPr lang="en-US" dirty="0"/>
              <a:t>Total gains flipping really add up! </a:t>
            </a:r>
            <a:endParaRPr dirty="0"/>
          </a:p>
          <a:p>
            <a:pPr marL="411480" lvl="0" indent="-411480" algn="l" rtl="0">
              <a:lnSpc>
                <a:spcPct val="128571"/>
              </a:lnSpc>
              <a:spcBef>
                <a:spcPts val="2400"/>
              </a:spcBef>
              <a:spcAft>
                <a:spcPts val="0"/>
              </a:spcAft>
              <a:buClr>
                <a:srgbClr val="69CA12"/>
              </a:buClr>
              <a:buSzPts val="2800"/>
              <a:buChar char="●"/>
            </a:pPr>
            <a:r>
              <a:rPr lang="en-US" dirty="0"/>
              <a:t>$5,000 turned into as much as $92,500…</a:t>
            </a:r>
            <a:endParaRPr dirty="0"/>
          </a:p>
          <a:p>
            <a:pPr marL="411480" lvl="0" indent="-411480" algn="l" rtl="0">
              <a:lnSpc>
                <a:spcPct val="128571"/>
              </a:lnSpc>
              <a:spcBef>
                <a:spcPts val="2400"/>
              </a:spcBef>
              <a:spcAft>
                <a:spcPts val="0"/>
              </a:spcAft>
              <a:buClr>
                <a:srgbClr val="69CA12"/>
              </a:buClr>
              <a:buSzPts val="2800"/>
              <a:buChar char="●"/>
            </a:pPr>
            <a:r>
              <a:rPr lang="en-US" dirty="0"/>
              <a:t>In just </a:t>
            </a:r>
            <a:r>
              <a:rPr lang="en-US" u="sng" dirty="0">
                <a:latin typeface="Open Sans ExtraBold"/>
                <a:ea typeface="Open Sans ExtraBold"/>
                <a:cs typeface="Open Sans ExtraBold"/>
                <a:sym typeface="Open Sans ExtraBold"/>
              </a:rPr>
              <a:t>ONE YEAR!</a:t>
            </a:r>
            <a:endParaRPr u="sng" dirty="0">
              <a:latin typeface="Open Sans ExtraBold"/>
              <a:ea typeface="Open Sans ExtraBold"/>
              <a:cs typeface="Open Sans ExtraBold"/>
              <a:sym typeface="Open Sans ExtraBold"/>
            </a:endParaRPr>
          </a:p>
          <a:p>
            <a:pPr marL="411480" lvl="0" indent="-233680" algn="l" rtl="0">
              <a:lnSpc>
                <a:spcPct val="128571"/>
              </a:lnSpc>
              <a:spcBef>
                <a:spcPts val="2400"/>
              </a:spcBef>
              <a:spcAft>
                <a:spcPts val="0"/>
              </a:spcAft>
              <a:buClr>
                <a:schemeClr val="dk1"/>
              </a:buClr>
              <a:buSzPts val="2800"/>
              <a:buNone/>
            </a:pPr>
            <a:endParaRPr dirty="0"/>
          </a:p>
        </p:txBody>
      </p:sp>
      <p:pic>
        <p:nvPicPr>
          <p:cNvPr id="2" name="Picture 1">
            <a:extLst>
              <a:ext uri="{FF2B5EF4-FFF2-40B4-BE49-F238E27FC236}">
                <a16:creationId xmlns:a16="http://schemas.microsoft.com/office/drawing/2014/main" id="{6D436BFB-C899-C840-7EDC-DDAC9DC4738B}"/>
              </a:ext>
            </a:extLst>
          </p:cNvPr>
          <p:cNvPicPr>
            <a:picLocks noChangeAspect="1"/>
          </p:cNvPicPr>
          <p:nvPr/>
        </p:nvPicPr>
        <p:blipFill>
          <a:blip r:embed="rId3"/>
          <a:stretch>
            <a:fillRect/>
          </a:stretch>
        </p:blipFill>
        <p:spPr>
          <a:xfrm>
            <a:off x="4809248" y="2008913"/>
            <a:ext cx="7010960" cy="388135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8"/>
          <p:cNvSpPr txBox="1">
            <a:spLocks noGrp="1"/>
          </p:cNvSpPr>
          <p:nvPr>
            <p:ph type="title"/>
          </p:nvPr>
        </p:nvSpPr>
        <p:spPr>
          <a:xfrm>
            <a:off x="360336" y="605602"/>
            <a:ext cx="12192000" cy="76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200"/>
              <a:buFont typeface="Oswald"/>
              <a:buNone/>
            </a:pPr>
            <a:r>
              <a:rPr lang="en-US" dirty="0"/>
              <a:t>With Stock Flipping… </a:t>
            </a:r>
            <a:br>
              <a:rPr lang="en-US" dirty="0"/>
            </a:br>
            <a:r>
              <a:rPr lang="en-US" dirty="0"/>
              <a:t>You Can Start Small! </a:t>
            </a:r>
            <a:endParaRPr dirty="0"/>
          </a:p>
        </p:txBody>
      </p:sp>
      <p:sp>
        <p:nvSpPr>
          <p:cNvPr id="340" name="Google Shape;340;p28"/>
          <p:cNvSpPr txBox="1">
            <a:spLocks noGrp="1"/>
          </p:cNvSpPr>
          <p:nvPr>
            <p:ph type="body" idx="1"/>
          </p:nvPr>
        </p:nvSpPr>
        <p:spPr>
          <a:xfrm>
            <a:off x="354971" y="1807535"/>
            <a:ext cx="10515600" cy="4284921"/>
          </a:xfrm>
          <a:prstGeom prst="rect">
            <a:avLst/>
          </a:prstGeom>
          <a:noFill/>
          <a:ln>
            <a:noFill/>
          </a:ln>
        </p:spPr>
        <p:txBody>
          <a:bodyPr spcFirstLastPara="1" wrap="square" lIns="91425" tIns="45700" rIns="91425" bIns="45700" anchor="t" anchorCtr="0">
            <a:normAutofit fontScale="92500" lnSpcReduction="10000"/>
          </a:bodyPr>
          <a:lstStyle/>
          <a:p>
            <a:pPr marL="411480" lvl="0" indent="-384810" algn="l" rtl="0">
              <a:lnSpc>
                <a:spcPct val="128571"/>
              </a:lnSpc>
              <a:spcBef>
                <a:spcPts val="0"/>
              </a:spcBef>
              <a:spcAft>
                <a:spcPts val="0"/>
              </a:spcAft>
              <a:buSzPct val="100000"/>
              <a:buChar char="●"/>
            </a:pPr>
            <a:r>
              <a:rPr lang="en-US" dirty="0"/>
              <a:t>You don’t need to put $5,000 in every trade</a:t>
            </a:r>
            <a:endParaRPr dirty="0"/>
          </a:p>
          <a:p>
            <a:pPr marL="411480" lvl="0" indent="-384810" algn="l" rtl="0">
              <a:lnSpc>
                <a:spcPct val="128571"/>
              </a:lnSpc>
              <a:spcBef>
                <a:spcPts val="2400"/>
              </a:spcBef>
              <a:spcAft>
                <a:spcPts val="0"/>
              </a:spcAft>
              <a:buSzPct val="100000"/>
              <a:buChar char="●"/>
            </a:pPr>
            <a:r>
              <a:rPr lang="en-US" dirty="0"/>
              <a:t>You can get in some trades for as little as $250 </a:t>
            </a:r>
            <a:endParaRPr dirty="0"/>
          </a:p>
          <a:p>
            <a:pPr marL="411480" lvl="0" indent="-384810" algn="l" rtl="0">
              <a:lnSpc>
                <a:spcPct val="128571"/>
              </a:lnSpc>
              <a:spcBef>
                <a:spcPts val="2400"/>
              </a:spcBef>
              <a:spcAft>
                <a:spcPts val="0"/>
              </a:spcAft>
              <a:buSzPct val="100000"/>
              <a:buChar char="●"/>
            </a:pPr>
            <a:r>
              <a:rPr lang="en-US" dirty="0"/>
              <a:t>And you can build your account from there</a:t>
            </a:r>
            <a:endParaRPr dirty="0"/>
          </a:p>
          <a:p>
            <a:pPr marL="411480" lvl="0" indent="-384810" algn="l" rtl="0">
              <a:lnSpc>
                <a:spcPct val="128571"/>
              </a:lnSpc>
              <a:spcBef>
                <a:spcPts val="2400"/>
              </a:spcBef>
              <a:spcAft>
                <a:spcPts val="0"/>
              </a:spcAft>
              <a:buSzPct val="100000"/>
              <a:buChar char="●"/>
            </a:pPr>
            <a:r>
              <a:rPr lang="en-US" dirty="0"/>
              <a:t>You’ll be going for $5,000 payouts (or more) in no time!</a:t>
            </a:r>
            <a:endParaRPr dirty="0"/>
          </a:p>
          <a:p>
            <a:pPr marL="411480" lvl="0" indent="-384810" algn="l" rtl="0">
              <a:lnSpc>
                <a:spcPct val="128571"/>
              </a:lnSpc>
              <a:spcBef>
                <a:spcPts val="2400"/>
              </a:spcBef>
              <a:spcAft>
                <a:spcPts val="0"/>
              </a:spcAft>
              <a:buSzPct val="100000"/>
              <a:buChar char="●"/>
            </a:pPr>
            <a:r>
              <a:rPr lang="en-US" b="1" dirty="0"/>
              <a:t>Let’s show you how a $2,500 account could have </a:t>
            </a:r>
            <a:br>
              <a:rPr lang="en-US" b="1" dirty="0"/>
            </a:br>
            <a:r>
              <a:rPr lang="en-US" b="1" dirty="0"/>
              <a:t>turned into a six-figure portfolio… in just 2 years! </a:t>
            </a:r>
            <a:endParaRPr dirty="0"/>
          </a:p>
          <a:p>
            <a:pPr marL="0" lvl="0" indent="0" algn="l" rtl="0">
              <a:lnSpc>
                <a:spcPct val="128571"/>
              </a:lnSpc>
              <a:spcBef>
                <a:spcPts val="2400"/>
              </a:spcBef>
              <a:spcAft>
                <a:spcPts val="0"/>
              </a:spcAft>
              <a:buClr>
                <a:schemeClr val="dk1"/>
              </a:buClr>
              <a:buSzPct val="100000"/>
              <a:buNone/>
            </a:pPr>
            <a:endParaRPr dirty="0"/>
          </a:p>
          <a:p>
            <a:pPr marL="0" lvl="0" indent="0" algn="l" rtl="0">
              <a:lnSpc>
                <a:spcPct val="128571"/>
              </a:lnSpc>
              <a:spcBef>
                <a:spcPts val="2400"/>
              </a:spcBef>
              <a:spcAft>
                <a:spcPts val="0"/>
              </a:spcAft>
              <a:buClr>
                <a:schemeClr val="dk1"/>
              </a:buClr>
              <a:buSzPct val="100000"/>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9"/>
          <p:cNvSpPr txBox="1">
            <a:spLocks noGrp="1"/>
          </p:cNvSpPr>
          <p:nvPr>
            <p:ph type="title"/>
          </p:nvPr>
        </p:nvSpPr>
        <p:spPr>
          <a:xfrm>
            <a:off x="345170" y="303661"/>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solidFill>
                  <a:srgbClr val="69CA12"/>
                </a:solidFill>
              </a:rPr>
              <a:t>Rule of Five</a:t>
            </a:r>
            <a:r>
              <a:rPr lang="en-US"/>
              <a:t> Profit System</a:t>
            </a:r>
            <a:endParaRPr/>
          </a:p>
        </p:txBody>
      </p:sp>
      <p:sp>
        <p:nvSpPr>
          <p:cNvPr id="346" name="Google Shape;346;p29"/>
          <p:cNvSpPr txBox="1">
            <a:spLocks noGrp="1"/>
          </p:cNvSpPr>
          <p:nvPr>
            <p:ph type="body" idx="1"/>
          </p:nvPr>
        </p:nvSpPr>
        <p:spPr>
          <a:xfrm>
            <a:off x="521644" y="1252754"/>
            <a:ext cx="10515600" cy="5202000"/>
          </a:xfrm>
          <a:prstGeom prst="rect">
            <a:avLst/>
          </a:prstGeom>
          <a:noFill/>
          <a:ln>
            <a:noFill/>
          </a:ln>
        </p:spPr>
        <p:txBody>
          <a:bodyPr spcFirstLastPara="1" wrap="square" lIns="91425" tIns="45700" rIns="91425" bIns="45700" anchor="t" anchorCtr="0">
            <a:normAutofit/>
          </a:bodyPr>
          <a:lstStyle/>
          <a:p>
            <a:pPr marL="411480" lvl="0" indent="-411480" algn="l" rtl="0">
              <a:lnSpc>
                <a:spcPct val="128571"/>
              </a:lnSpc>
              <a:spcBef>
                <a:spcPts val="0"/>
              </a:spcBef>
              <a:spcAft>
                <a:spcPts val="0"/>
              </a:spcAft>
              <a:buSzPts val="2800"/>
              <a:buFont typeface="Rubik ExtraBold"/>
              <a:buAutoNum type="arabicPeriod"/>
            </a:pPr>
            <a:r>
              <a:rPr lang="en-US" dirty="0"/>
              <a:t>You set aside a specific amount to use to flip stocks </a:t>
            </a:r>
            <a:endParaRPr dirty="0"/>
          </a:p>
          <a:p>
            <a:pPr marL="411480" lvl="0" indent="-411480" algn="l" rtl="0">
              <a:lnSpc>
                <a:spcPct val="128571"/>
              </a:lnSpc>
              <a:spcBef>
                <a:spcPts val="2400"/>
              </a:spcBef>
              <a:spcAft>
                <a:spcPts val="0"/>
              </a:spcAft>
              <a:buSzPts val="2800"/>
              <a:buFont typeface="Rubik ExtraBold"/>
              <a:buAutoNum type="arabicPeriod"/>
            </a:pPr>
            <a:r>
              <a:rPr lang="en-US" dirty="0"/>
              <a:t>For every trade, you divide your flip account by five</a:t>
            </a:r>
            <a:endParaRPr dirty="0"/>
          </a:p>
          <a:p>
            <a:pPr marL="411480" lvl="0" indent="-411480" algn="l" rtl="0">
              <a:lnSpc>
                <a:spcPct val="128571"/>
              </a:lnSpc>
              <a:spcBef>
                <a:spcPts val="2400"/>
              </a:spcBef>
              <a:spcAft>
                <a:spcPts val="0"/>
              </a:spcAft>
              <a:buSzPts val="2800"/>
              <a:buFont typeface="Rubik ExtraBold"/>
              <a:buAutoNum type="arabicPeriod"/>
            </a:pPr>
            <a:r>
              <a:rPr lang="en-US" dirty="0"/>
              <a:t>When you have a winner, you add profits to your account</a:t>
            </a:r>
            <a:endParaRPr dirty="0"/>
          </a:p>
          <a:p>
            <a:pPr marL="411480" lvl="0" indent="-411480" algn="l" rtl="0">
              <a:lnSpc>
                <a:spcPct val="128571"/>
              </a:lnSpc>
              <a:spcBef>
                <a:spcPts val="2400"/>
              </a:spcBef>
              <a:spcAft>
                <a:spcPts val="0"/>
              </a:spcAft>
              <a:buSzPts val="2800"/>
              <a:buFont typeface="Rubik ExtraBold"/>
              <a:buAutoNum type="arabicPeriod"/>
            </a:pPr>
            <a:r>
              <a:rPr lang="en-US" dirty="0"/>
              <a:t>When you have a loser… you subtract the loss from your account </a:t>
            </a:r>
            <a:endParaRPr dirty="0"/>
          </a:p>
          <a:p>
            <a:pPr marL="411480" lvl="0" indent="-411480" algn="l" rtl="0">
              <a:lnSpc>
                <a:spcPct val="128571"/>
              </a:lnSpc>
              <a:spcBef>
                <a:spcPts val="2400"/>
              </a:spcBef>
              <a:spcAft>
                <a:spcPts val="0"/>
              </a:spcAft>
              <a:buSzPts val="2800"/>
              <a:buFont typeface="Rubik ExtraBold"/>
              <a:buAutoNum type="arabicPeriod"/>
            </a:pPr>
            <a:r>
              <a:rPr lang="en-US" dirty="0"/>
              <a:t>Divide by 5 for the next trade </a:t>
            </a:r>
            <a:endParaRPr dirty="0"/>
          </a:p>
          <a:p>
            <a:pPr marL="0" lvl="0" indent="0" algn="l" rtl="0">
              <a:lnSpc>
                <a:spcPct val="128571"/>
              </a:lnSpc>
              <a:spcBef>
                <a:spcPts val="2400"/>
              </a:spcBef>
              <a:spcAft>
                <a:spcPts val="0"/>
              </a:spcAft>
              <a:buClr>
                <a:schemeClr val="dk1"/>
              </a:buClr>
              <a:buSzPts val="2800"/>
              <a:buNone/>
            </a:pP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0"/>
          <p:cNvSpPr txBox="1">
            <a:spLocks noGrp="1"/>
          </p:cNvSpPr>
          <p:nvPr>
            <p:ph type="title"/>
          </p:nvPr>
        </p:nvSpPr>
        <p:spPr>
          <a:xfrm>
            <a:off x="356690" y="319669"/>
            <a:ext cx="1183531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dirty="0"/>
              <a:t>$100,000+ After Two Years Flipping Tesla!</a:t>
            </a:r>
            <a:endParaRPr dirty="0"/>
          </a:p>
        </p:txBody>
      </p:sp>
      <p:sp>
        <p:nvSpPr>
          <p:cNvPr id="352" name="Google Shape;352;p30"/>
          <p:cNvSpPr txBox="1">
            <a:spLocks noGrp="1"/>
          </p:cNvSpPr>
          <p:nvPr>
            <p:ph type="body" idx="1"/>
          </p:nvPr>
        </p:nvSpPr>
        <p:spPr>
          <a:xfrm>
            <a:off x="348276" y="1190875"/>
            <a:ext cx="6032700" cy="5202000"/>
          </a:xfrm>
          <a:prstGeom prst="rect">
            <a:avLst/>
          </a:prstGeom>
          <a:noFill/>
          <a:ln>
            <a:noFill/>
          </a:ln>
        </p:spPr>
        <p:txBody>
          <a:bodyPr spcFirstLastPara="1" wrap="square" lIns="91425" tIns="45700" rIns="91425" bIns="45700" anchor="t" anchorCtr="0">
            <a:noAutofit/>
          </a:bodyPr>
          <a:lstStyle/>
          <a:p>
            <a:pPr marL="411480" lvl="0" indent="-379730" algn="l" rtl="0">
              <a:lnSpc>
                <a:spcPct val="115000"/>
              </a:lnSpc>
              <a:spcBef>
                <a:spcPts val="0"/>
              </a:spcBef>
              <a:spcAft>
                <a:spcPts val="0"/>
              </a:spcAft>
              <a:buSzPts val="2300"/>
              <a:buChar char="●"/>
            </a:pPr>
            <a:r>
              <a:rPr lang="en-US" sz="2300"/>
              <a:t>Starting your first trade with just $507</a:t>
            </a:r>
            <a:endParaRPr sz="2300"/>
          </a:p>
          <a:p>
            <a:pPr marL="411480" lvl="0" indent="-379730" algn="l" rtl="0">
              <a:lnSpc>
                <a:spcPct val="115000"/>
              </a:lnSpc>
              <a:spcBef>
                <a:spcPts val="1000"/>
              </a:spcBef>
              <a:spcAft>
                <a:spcPts val="0"/>
              </a:spcAft>
              <a:buSzPts val="2300"/>
              <a:buChar char="●"/>
            </a:pPr>
            <a:r>
              <a:rPr lang="en-US" sz="2300"/>
              <a:t>Counting winners and losers… </a:t>
            </a:r>
            <a:endParaRPr sz="2300"/>
          </a:p>
          <a:p>
            <a:pPr marL="411480" lvl="0" indent="-379730" algn="l" rtl="0">
              <a:lnSpc>
                <a:spcPct val="115000"/>
              </a:lnSpc>
              <a:spcBef>
                <a:spcPts val="1000"/>
              </a:spcBef>
              <a:spcAft>
                <a:spcPts val="0"/>
              </a:spcAft>
              <a:buSzPts val="2300"/>
              <a:buChar char="●"/>
            </a:pPr>
            <a:r>
              <a:rPr lang="en-US" sz="2300" b="1"/>
              <a:t>Your final portfolio is at $101,568! </a:t>
            </a:r>
            <a:endParaRPr sz="2300"/>
          </a:p>
          <a:p>
            <a:pPr marL="411480" lvl="0" indent="-379730" algn="l" rtl="0">
              <a:lnSpc>
                <a:spcPct val="115000"/>
              </a:lnSpc>
              <a:spcBef>
                <a:spcPts val="1000"/>
              </a:spcBef>
              <a:spcAft>
                <a:spcPts val="0"/>
              </a:spcAft>
              <a:buSzPts val="2300"/>
              <a:buChar char="●"/>
            </a:pPr>
            <a:r>
              <a:rPr lang="en-US" sz="2300"/>
              <a:t>We can’t guarantee future results </a:t>
            </a:r>
            <a:endParaRPr sz="2300"/>
          </a:p>
          <a:p>
            <a:pPr marL="411480" lvl="0" indent="-379730" algn="l" rtl="0">
              <a:lnSpc>
                <a:spcPct val="115000"/>
              </a:lnSpc>
              <a:spcBef>
                <a:spcPts val="1000"/>
              </a:spcBef>
              <a:spcAft>
                <a:spcPts val="1000"/>
              </a:spcAft>
              <a:buSzPts val="2300"/>
              <a:buChar char="●"/>
            </a:pPr>
            <a:r>
              <a:rPr lang="en-US" sz="2300"/>
              <a:t>Just wanted to show you the way </a:t>
            </a:r>
            <a:br>
              <a:rPr lang="en-US" sz="2300"/>
            </a:br>
            <a:r>
              <a:rPr lang="en-US" sz="2300"/>
              <a:t>real traders grow their money</a:t>
            </a:r>
            <a:endParaRPr sz="2300"/>
          </a:p>
        </p:txBody>
      </p:sp>
      <p:pic>
        <p:nvPicPr>
          <p:cNvPr id="2" name="Picture 1">
            <a:extLst>
              <a:ext uri="{FF2B5EF4-FFF2-40B4-BE49-F238E27FC236}">
                <a16:creationId xmlns:a16="http://schemas.microsoft.com/office/drawing/2014/main" id="{13367788-F33F-EA82-21F3-52A96CA94490}"/>
              </a:ext>
            </a:extLst>
          </p:cNvPr>
          <p:cNvPicPr>
            <a:picLocks noChangeAspect="1"/>
          </p:cNvPicPr>
          <p:nvPr/>
        </p:nvPicPr>
        <p:blipFill>
          <a:blip r:embed="rId3"/>
          <a:stretch>
            <a:fillRect/>
          </a:stretch>
        </p:blipFill>
        <p:spPr>
          <a:xfrm>
            <a:off x="6723420" y="1176031"/>
            <a:ext cx="3913021" cy="467016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3"/>
          <p:cNvSpPr txBox="1">
            <a:spLocks noGrp="1"/>
          </p:cNvSpPr>
          <p:nvPr>
            <p:ph type="title"/>
          </p:nvPr>
        </p:nvSpPr>
        <p:spPr>
          <a:xfrm>
            <a:off x="346653"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Housekeeping!</a:t>
            </a:r>
            <a:endParaRPr/>
          </a:p>
        </p:txBody>
      </p:sp>
      <p:sp>
        <p:nvSpPr>
          <p:cNvPr id="69" name="Google Shape;69;p3"/>
          <p:cNvSpPr txBox="1">
            <a:spLocks noGrp="1"/>
          </p:cNvSpPr>
          <p:nvPr>
            <p:ph type="body" idx="1"/>
          </p:nvPr>
        </p:nvSpPr>
        <p:spPr>
          <a:xfrm>
            <a:off x="344325" y="1843131"/>
            <a:ext cx="7333500" cy="3433200"/>
          </a:xfrm>
          <a:prstGeom prst="rect">
            <a:avLst/>
          </a:prstGeom>
          <a:noFill/>
          <a:ln>
            <a:noFill/>
          </a:ln>
        </p:spPr>
        <p:txBody>
          <a:bodyPr spcFirstLastPara="1" wrap="square" lIns="91425" tIns="45700" rIns="91425" bIns="45700" anchor="t" anchorCtr="0">
            <a:normAutofit/>
          </a:bodyPr>
          <a:lstStyle/>
          <a:p>
            <a:pPr marL="411480" lvl="0" indent="-386080" algn="l" rtl="0">
              <a:lnSpc>
                <a:spcPct val="100000"/>
              </a:lnSpc>
              <a:spcBef>
                <a:spcPts val="0"/>
              </a:spcBef>
              <a:spcAft>
                <a:spcPts val="0"/>
              </a:spcAft>
              <a:buSzPts val="2400"/>
              <a:buChar char="●"/>
            </a:pPr>
            <a:r>
              <a:rPr lang="en-US" sz="2400" dirty="0"/>
              <a:t>Shut the door</a:t>
            </a:r>
            <a:endParaRPr sz="2400" dirty="0"/>
          </a:p>
          <a:p>
            <a:pPr marL="411480" lvl="0" indent="-386080" algn="l" rtl="0">
              <a:lnSpc>
                <a:spcPct val="100000"/>
              </a:lnSpc>
              <a:spcBef>
                <a:spcPts val="1800"/>
              </a:spcBef>
              <a:spcAft>
                <a:spcPts val="0"/>
              </a:spcAft>
              <a:buSzPts val="2400"/>
              <a:buChar char="●"/>
            </a:pPr>
            <a:r>
              <a:rPr lang="en-US" sz="2400" dirty="0"/>
              <a:t>Turn off Slack, YouTube, or whatever </a:t>
            </a:r>
            <a:br>
              <a:rPr lang="en-US" sz="2400" dirty="0"/>
            </a:br>
            <a:r>
              <a:rPr lang="en-US" sz="2400" dirty="0"/>
              <a:t>else is distracting you</a:t>
            </a:r>
            <a:endParaRPr sz="2400" dirty="0"/>
          </a:p>
          <a:p>
            <a:pPr marL="411480" lvl="0" indent="-386080" algn="l" rtl="0">
              <a:lnSpc>
                <a:spcPct val="100000"/>
              </a:lnSpc>
              <a:spcBef>
                <a:spcPts val="1800"/>
              </a:spcBef>
              <a:spcAft>
                <a:spcPts val="0"/>
              </a:spcAft>
              <a:buSzPts val="2400"/>
              <a:buChar char="●"/>
            </a:pPr>
            <a:r>
              <a:rPr lang="en-US" sz="2400" dirty="0"/>
              <a:t>Close Facebook</a:t>
            </a:r>
            <a:endParaRPr sz="2400" dirty="0"/>
          </a:p>
          <a:p>
            <a:pPr marL="411480" lvl="0" indent="-386080" algn="l" rtl="0">
              <a:lnSpc>
                <a:spcPct val="100000"/>
              </a:lnSpc>
              <a:spcBef>
                <a:spcPts val="1800"/>
              </a:spcBef>
              <a:spcAft>
                <a:spcPts val="0"/>
              </a:spcAft>
              <a:buSzPts val="2400"/>
              <a:buChar char="●"/>
            </a:pPr>
            <a:r>
              <a:rPr lang="en-US" sz="2400" dirty="0"/>
              <a:t>Phones on silent mode</a:t>
            </a:r>
            <a:endParaRPr sz="2400" dirty="0"/>
          </a:p>
          <a:p>
            <a:pPr marL="411480" lvl="0" indent="-386080" algn="l" rtl="0">
              <a:lnSpc>
                <a:spcPct val="100000"/>
              </a:lnSpc>
              <a:spcBef>
                <a:spcPts val="1800"/>
              </a:spcBef>
              <a:spcAft>
                <a:spcPts val="0"/>
              </a:spcAft>
              <a:buSzPts val="2400"/>
              <a:buChar char="●"/>
            </a:pPr>
            <a:r>
              <a:rPr lang="en-US" sz="2400" dirty="0"/>
              <a:t>Kick out the kids, grandkids, etc.</a:t>
            </a:r>
            <a:endParaRPr sz="2400" dirty="0"/>
          </a:p>
        </p:txBody>
      </p:sp>
      <p:sp>
        <p:nvSpPr>
          <p:cNvPr id="70" name="Google Shape;70;p3"/>
          <p:cNvSpPr txBox="1">
            <a:spLocks noGrp="1"/>
          </p:cNvSpPr>
          <p:nvPr>
            <p:ph type="title"/>
          </p:nvPr>
        </p:nvSpPr>
        <p:spPr>
          <a:xfrm>
            <a:off x="0" y="5753100"/>
            <a:ext cx="12192000" cy="477300"/>
          </a:xfrm>
          <a:prstGeom prst="rect">
            <a:avLst/>
          </a:prstGeom>
          <a:solidFill>
            <a:srgbClr val="F94B4D"/>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680"/>
              <a:buFont typeface="Oswald"/>
              <a:buNone/>
            </a:pPr>
            <a:r>
              <a:rPr lang="en-US" sz="2250" i="1">
                <a:solidFill>
                  <a:schemeClr val="lt1"/>
                </a:solidFill>
              </a:rPr>
              <a:t>You took the time to be here… this is important, now focus on being here!</a:t>
            </a:r>
            <a:endParaRPr sz="2250" i="1">
              <a:solidFill>
                <a:schemeClr val="lt1"/>
              </a:solidFill>
            </a:endParaRPr>
          </a:p>
        </p:txBody>
      </p:sp>
      <p:sp>
        <p:nvSpPr>
          <p:cNvPr id="71" name="Google Shape;71;p3"/>
          <p:cNvSpPr txBox="1">
            <a:spLocks noGrp="1"/>
          </p:cNvSpPr>
          <p:nvPr>
            <p:ph type="title"/>
          </p:nvPr>
        </p:nvSpPr>
        <p:spPr>
          <a:xfrm>
            <a:off x="387195" y="1013379"/>
            <a:ext cx="11703600" cy="614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2000"/>
              <a:t>This is a skillset, and you </a:t>
            </a:r>
            <a:r>
              <a:rPr lang="en-US" sz="2000" i="1" u="sng"/>
              <a:t>need to pay attention</a:t>
            </a:r>
            <a:r>
              <a:rPr lang="en-US" sz="2000" i="1"/>
              <a:t> </a:t>
            </a:r>
            <a:r>
              <a:rPr lang="en-US" sz="2000"/>
              <a:t>during the following course material.</a:t>
            </a:r>
            <a:endParaRPr sz="2000"/>
          </a:p>
        </p:txBody>
      </p:sp>
      <p:pic>
        <p:nvPicPr>
          <p:cNvPr id="72" name="Google Shape;72;p3"/>
          <p:cNvPicPr preferRelativeResize="0"/>
          <p:nvPr/>
        </p:nvPicPr>
        <p:blipFill>
          <a:blip r:embed="rId3">
            <a:alphaModFix/>
          </a:blip>
          <a:stretch>
            <a:fillRect/>
          </a:stretch>
        </p:blipFill>
        <p:spPr>
          <a:xfrm rot="-307801">
            <a:off x="8284097" y="1885394"/>
            <a:ext cx="2860709" cy="2862080"/>
          </a:xfrm>
          <a:prstGeom prst="rect">
            <a:avLst/>
          </a:prstGeom>
          <a:noFill/>
          <a:ln>
            <a:noFill/>
          </a:ln>
          <a:effectLst>
            <a:outerShdw blurRad="471488" dist="419100" dir="4200000" algn="bl" rotWithShape="0">
              <a:srgbClr val="000000">
                <a:alpha val="4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31"/>
          <p:cNvSpPr txBox="1">
            <a:spLocks noGrp="1"/>
          </p:cNvSpPr>
          <p:nvPr>
            <p:ph type="ctrTitle"/>
          </p:nvPr>
        </p:nvSpPr>
        <p:spPr>
          <a:xfrm>
            <a:off x="561825" y="2161588"/>
            <a:ext cx="11068200" cy="29190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4300" dirty="0"/>
              <a:t>And Grow a Six-Figure Portfolio!</a:t>
            </a:r>
            <a:endParaRPr sz="4300" dirty="0"/>
          </a:p>
          <a:p>
            <a:pPr marL="0" lvl="0" indent="0" algn="ctr" rtl="0">
              <a:lnSpc>
                <a:spcPct val="85000"/>
              </a:lnSpc>
              <a:spcBef>
                <a:spcPts val="0"/>
              </a:spcBef>
              <a:spcAft>
                <a:spcPts val="0"/>
              </a:spcAft>
              <a:buClr>
                <a:schemeClr val="dk1"/>
              </a:buClr>
              <a:buSzPts val="1100"/>
              <a:buFont typeface="Arial"/>
              <a:buNone/>
            </a:pPr>
            <a:endParaRPr sz="6900" dirty="0"/>
          </a:p>
          <a:p>
            <a:pPr marL="0" lvl="0" indent="0" algn="ctr" rtl="0">
              <a:lnSpc>
                <a:spcPct val="85000"/>
              </a:lnSpc>
              <a:spcBef>
                <a:spcPts val="0"/>
              </a:spcBef>
              <a:spcAft>
                <a:spcPts val="0"/>
              </a:spcAft>
              <a:buClr>
                <a:schemeClr val="dk1"/>
              </a:buClr>
              <a:buSzPts val="1100"/>
              <a:buFont typeface="Arial"/>
              <a:buNone/>
            </a:pPr>
            <a:r>
              <a:rPr lang="en-US" sz="6900" dirty="0"/>
              <a:t>That’s the Power</a:t>
            </a:r>
            <a:br>
              <a:rPr lang="en-US" sz="6900" dirty="0"/>
            </a:br>
            <a:r>
              <a:rPr lang="en-US" sz="6900" dirty="0"/>
              <a:t>of Stock Flipping!</a:t>
            </a:r>
            <a:endParaRPr sz="6900" dirty="0"/>
          </a:p>
        </p:txBody>
      </p:sp>
      <p:sp>
        <p:nvSpPr>
          <p:cNvPr id="360" name="Google Shape;360;p31"/>
          <p:cNvSpPr/>
          <p:nvPr/>
        </p:nvSpPr>
        <p:spPr>
          <a:xfrm rot="-5400000" flipH="1">
            <a:off x="6054550" y="-1703625"/>
            <a:ext cx="83100" cy="94503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361" name="Google Shape;361;p31"/>
          <p:cNvSpPr txBox="1">
            <a:spLocks noGrp="1"/>
          </p:cNvSpPr>
          <p:nvPr>
            <p:ph type="ctrTitle"/>
          </p:nvPr>
        </p:nvSpPr>
        <p:spPr>
          <a:xfrm>
            <a:off x="1524000" y="946703"/>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rgbClr val="69CA12"/>
                </a:solidFill>
                <a:latin typeface="Rubik"/>
                <a:ea typeface="Rubik"/>
                <a:cs typeface="Rubik"/>
                <a:sym typeface="Rubik"/>
              </a:rPr>
              <a:t>You Can Start With Just $2,500…</a:t>
            </a:r>
            <a:endParaRPr sz="3800">
              <a:solidFill>
                <a:srgbClr val="69CA12"/>
              </a:solidFill>
              <a:latin typeface="Rubik"/>
              <a:ea typeface="Rubik"/>
              <a:cs typeface="Rubik"/>
              <a:sym typeface="Rubik"/>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2"/>
          <p:cNvSpPr txBox="1">
            <a:spLocks noGrp="1"/>
          </p:cNvSpPr>
          <p:nvPr>
            <p:ph type="title"/>
          </p:nvPr>
        </p:nvSpPr>
        <p:spPr>
          <a:xfrm>
            <a:off x="381821" y="303661"/>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Stock Flip Millionaire! </a:t>
            </a:r>
            <a:endParaRPr/>
          </a:p>
        </p:txBody>
      </p:sp>
      <p:sp>
        <p:nvSpPr>
          <p:cNvPr id="367" name="Google Shape;367;p32"/>
          <p:cNvSpPr txBox="1">
            <a:spLocks noGrp="1"/>
          </p:cNvSpPr>
          <p:nvPr>
            <p:ph type="body" idx="1"/>
          </p:nvPr>
        </p:nvSpPr>
        <p:spPr>
          <a:xfrm>
            <a:off x="352125" y="1198875"/>
            <a:ext cx="5272498" cy="45402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SzPts val="2400"/>
              <a:buChar char="●"/>
            </a:pPr>
            <a:r>
              <a:rPr lang="en-US" sz="2400" dirty="0"/>
              <a:t>Using the same trade examples and Rule of Five Profit System…</a:t>
            </a:r>
            <a:endParaRPr sz="2400" dirty="0"/>
          </a:p>
          <a:p>
            <a:pPr marL="411480" lvl="0" indent="-386080" algn="l" rtl="0">
              <a:lnSpc>
                <a:spcPct val="128571"/>
              </a:lnSpc>
              <a:spcBef>
                <a:spcPts val="2400"/>
              </a:spcBef>
              <a:spcAft>
                <a:spcPts val="0"/>
              </a:spcAft>
              <a:buSzPts val="2400"/>
              <a:buChar char="●"/>
            </a:pPr>
            <a:r>
              <a:rPr lang="en-US" sz="2400" dirty="0"/>
              <a:t>Starting with a $25,000 </a:t>
            </a:r>
            <a:br>
              <a:rPr lang="en-US" sz="2400" dirty="0"/>
            </a:br>
            <a:r>
              <a:rPr lang="en-US" sz="2400" dirty="0"/>
              <a:t>account and using $5,000 </a:t>
            </a:r>
            <a:br>
              <a:rPr lang="en-US" sz="2400" dirty="0"/>
            </a:br>
            <a:r>
              <a:rPr lang="en-US" sz="2400" dirty="0"/>
              <a:t>on the first trade…</a:t>
            </a:r>
            <a:endParaRPr sz="2400" dirty="0"/>
          </a:p>
          <a:p>
            <a:pPr marL="411480" lvl="0" indent="-386080" algn="l" rtl="0">
              <a:lnSpc>
                <a:spcPct val="128571"/>
              </a:lnSpc>
              <a:spcBef>
                <a:spcPts val="2400"/>
              </a:spcBef>
              <a:spcAft>
                <a:spcPts val="0"/>
              </a:spcAft>
              <a:buSzPts val="2400"/>
              <a:buChar char="●"/>
            </a:pPr>
            <a:r>
              <a:rPr lang="en-US" sz="2400" b="1" dirty="0"/>
              <a:t>Portfolio grows to an astonishing $1.29 MILLION!</a:t>
            </a:r>
            <a:endParaRPr sz="2400" dirty="0"/>
          </a:p>
        </p:txBody>
      </p:sp>
      <p:pic>
        <p:nvPicPr>
          <p:cNvPr id="2" name="Picture 1">
            <a:extLst>
              <a:ext uri="{FF2B5EF4-FFF2-40B4-BE49-F238E27FC236}">
                <a16:creationId xmlns:a16="http://schemas.microsoft.com/office/drawing/2014/main" id="{7E79B4F1-8427-02E3-390F-075327D7CFB8}"/>
              </a:ext>
            </a:extLst>
          </p:cNvPr>
          <p:cNvPicPr>
            <a:picLocks noChangeAspect="1"/>
          </p:cNvPicPr>
          <p:nvPr/>
        </p:nvPicPr>
        <p:blipFill>
          <a:blip r:embed="rId3"/>
          <a:stretch>
            <a:fillRect/>
          </a:stretch>
        </p:blipFill>
        <p:spPr>
          <a:xfrm>
            <a:off x="6945396" y="463140"/>
            <a:ext cx="4529000" cy="536170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3"/>
          <p:cNvSpPr txBox="1">
            <a:spLocks noGrp="1"/>
          </p:cNvSpPr>
          <p:nvPr>
            <p:ph type="ctrTitle"/>
          </p:nvPr>
        </p:nvSpPr>
        <p:spPr>
          <a:xfrm>
            <a:off x="1524000" y="1371597"/>
            <a:ext cx="9144000" cy="8937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rgbClr val="69CA12"/>
                </a:solidFill>
                <a:latin typeface="Rubik"/>
                <a:ea typeface="Rubik"/>
                <a:cs typeface="Rubik"/>
                <a:sym typeface="Rubik"/>
              </a:rPr>
              <a:t>That’s Just Flipping Tesla…</a:t>
            </a:r>
            <a:endParaRPr sz="3800">
              <a:solidFill>
                <a:srgbClr val="69CA12"/>
              </a:solidFill>
              <a:latin typeface="Rubik"/>
              <a:ea typeface="Rubik"/>
              <a:cs typeface="Rubik"/>
              <a:sym typeface="Rubik"/>
            </a:endParaRPr>
          </a:p>
        </p:txBody>
      </p:sp>
      <p:sp>
        <p:nvSpPr>
          <p:cNvPr id="374" name="Google Shape;374;p33"/>
          <p:cNvSpPr txBox="1">
            <a:spLocks noGrp="1"/>
          </p:cNvSpPr>
          <p:nvPr>
            <p:ph type="ctrTitle"/>
          </p:nvPr>
        </p:nvSpPr>
        <p:spPr>
          <a:xfrm>
            <a:off x="1447150" y="2425350"/>
            <a:ext cx="9297300" cy="1522500"/>
          </a:xfrm>
          <a:prstGeom prst="rect">
            <a:avLst/>
          </a:prstGeom>
          <a:noFill/>
          <a:ln>
            <a:noFill/>
          </a:ln>
        </p:spPr>
        <p:txBody>
          <a:bodyPr spcFirstLastPara="1" wrap="square" lIns="124775" tIns="62375" rIns="124775" bIns="62375" anchor="ctr" anchorCtr="0">
            <a:noAutofit/>
          </a:bodyPr>
          <a:lstStyle/>
          <a:p>
            <a:pPr marL="0" lvl="0" indent="0" algn="ctr" rtl="0">
              <a:lnSpc>
                <a:spcPct val="85000"/>
              </a:lnSpc>
              <a:spcBef>
                <a:spcPts val="0"/>
              </a:spcBef>
              <a:spcAft>
                <a:spcPts val="0"/>
              </a:spcAft>
              <a:buClr>
                <a:schemeClr val="dk1"/>
              </a:buClr>
              <a:buSzPts val="1501"/>
              <a:buFont typeface="Arial"/>
              <a:buNone/>
            </a:pPr>
            <a:r>
              <a:rPr lang="en-US" sz="6823" dirty="0"/>
              <a:t>There are 30 Stocks for Potential Flips! </a:t>
            </a:r>
            <a:endParaRPr sz="6823" dirty="0"/>
          </a:p>
        </p:txBody>
      </p:sp>
      <p:sp>
        <p:nvSpPr>
          <p:cNvPr id="375" name="Google Shape;375;p33"/>
          <p:cNvSpPr/>
          <p:nvPr/>
        </p:nvSpPr>
        <p:spPr>
          <a:xfrm rot="-5400000">
            <a:off x="5783396" y="1797393"/>
            <a:ext cx="679800" cy="6308700"/>
          </a:xfrm>
          <a:prstGeom prst="roundRect">
            <a:avLst>
              <a:gd name="adj" fmla="val 50000"/>
            </a:avLst>
          </a:prstGeom>
          <a:noFill/>
          <a:ln w="35575" cap="flat" cmpd="sng">
            <a:solidFill>
              <a:srgbClr val="69CA12"/>
            </a:solidFill>
            <a:prstDash val="solid"/>
            <a:round/>
            <a:headEnd type="none" w="sm" len="sm"/>
            <a:tailEnd type="none" w="sm" len="sm"/>
          </a:ln>
        </p:spPr>
        <p:txBody>
          <a:bodyPr spcFirstLastPara="1" wrap="square" lIns="85375" tIns="85375" rIns="85375" bIns="85375" anchor="ctr" anchorCtr="0">
            <a:noAutofit/>
          </a:bodyPr>
          <a:lstStyle/>
          <a:p>
            <a:pPr marL="0" lvl="0" indent="0" algn="ctr" rtl="0">
              <a:spcBef>
                <a:spcPts val="0"/>
              </a:spcBef>
              <a:spcAft>
                <a:spcPts val="0"/>
              </a:spcAft>
              <a:buNone/>
            </a:pPr>
            <a:endParaRPr sz="1307">
              <a:latin typeface="Open Sans Light"/>
              <a:ea typeface="Open Sans Light"/>
              <a:cs typeface="Open Sans Light"/>
              <a:sym typeface="Open Sans"/>
            </a:endParaRPr>
          </a:p>
        </p:txBody>
      </p:sp>
      <p:sp>
        <p:nvSpPr>
          <p:cNvPr id="376" name="Google Shape;376;p33"/>
          <p:cNvSpPr txBox="1">
            <a:spLocks noGrp="1"/>
          </p:cNvSpPr>
          <p:nvPr>
            <p:ph type="ctrTitle"/>
          </p:nvPr>
        </p:nvSpPr>
        <p:spPr>
          <a:xfrm>
            <a:off x="3453463" y="4582800"/>
            <a:ext cx="5339700" cy="722400"/>
          </a:xfrm>
          <a:prstGeom prst="rect">
            <a:avLst/>
          </a:prstGeom>
          <a:noFill/>
          <a:ln>
            <a:noFill/>
          </a:ln>
        </p:spPr>
        <p:txBody>
          <a:bodyPr spcFirstLastPara="1" wrap="square" lIns="85375" tIns="42675" rIns="85375" bIns="42675"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268">
                <a:latin typeface="Rubik"/>
                <a:ea typeface="Rubik"/>
                <a:cs typeface="Rubik"/>
                <a:sym typeface="Rubik"/>
              </a:rPr>
              <a:t>Full List Revealed Soon! </a:t>
            </a:r>
            <a:endParaRPr sz="3268">
              <a:latin typeface="Rubik"/>
              <a:ea typeface="Rubik"/>
              <a:cs typeface="Rubik"/>
              <a:sym typeface="Rubik"/>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p34" descr="HomeVestors"/>
          <p:cNvPicPr preferRelativeResize="0"/>
          <p:nvPr/>
        </p:nvPicPr>
        <p:blipFill rotWithShape="1">
          <a:blip r:embed="rId3">
            <a:alphaModFix/>
          </a:blip>
          <a:srcRect/>
          <a:stretch/>
        </p:blipFill>
        <p:spPr>
          <a:xfrm>
            <a:off x="14460623" y="1036949"/>
            <a:ext cx="3566699" cy="1831649"/>
          </a:xfrm>
          <a:prstGeom prst="rect">
            <a:avLst/>
          </a:prstGeom>
          <a:noFill/>
          <a:ln>
            <a:noFill/>
          </a:ln>
        </p:spPr>
      </p:pic>
      <p:sp>
        <p:nvSpPr>
          <p:cNvPr id="382" name="Google Shape;382;p34"/>
          <p:cNvSpPr txBox="1">
            <a:spLocks noGrp="1"/>
          </p:cNvSpPr>
          <p:nvPr>
            <p:ph type="ctrTitle"/>
          </p:nvPr>
        </p:nvSpPr>
        <p:spPr>
          <a:xfrm>
            <a:off x="457200" y="1445625"/>
            <a:ext cx="4785300" cy="4239300"/>
          </a:xfrm>
          <a:prstGeom prst="rect">
            <a:avLst/>
          </a:prstGeom>
          <a:noFill/>
          <a:ln>
            <a:noFill/>
          </a:ln>
        </p:spPr>
        <p:txBody>
          <a:bodyPr spcFirstLastPara="1" wrap="square" lIns="91425" tIns="45700" rIns="91425" bIns="45700" anchor="ctr" anchorCtr="0">
            <a:noAutofit/>
          </a:bodyPr>
          <a:lstStyle/>
          <a:p>
            <a:pPr marL="457200" lvl="0" indent="-450850" algn="l" rtl="0">
              <a:lnSpc>
                <a:spcPct val="85000"/>
              </a:lnSpc>
              <a:spcBef>
                <a:spcPts val="0"/>
              </a:spcBef>
              <a:spcAft>
                <a:spcPts val="0"/>
              </a:spcAft>
              <a:buClr>
                <a:srgbClr val="69CA12"/>
              </a:buClr>
              <a:buSzPts val="3500"/>
              <a:buAutoNum type="arabicPeriod"/>
            </a:pPr>
            <a:r>
              <a:rPr lang="en-US" sz="3500" dirty="0">
                <a:latin typeface="Rubik"/>
                <a:ea typeface="Rubik"/>
                <a:cs typeface="Rubik"/>
                <a:sym typeface="Rubik"/>
              </a:rPr>
              <a:t>Buy a GREAT Stock on an Ugly Day…</a:t>
            </a:r>
            <a:br>
              <a:rPr lang="en-US" sz="3500" dirty="0">
                <a:latin typeface="Rubik"/>
                <a:ea typeface="Rubik"/>
                <a:cs typeface="Rubik"/>
                <a:sym typeface="Rubik"/>
              </a:rPr>
            </a:br>
            <a:endParaRPr sz="3500" dirty="0">
              <a:latin typeface="Rubik"/>
              <a:ea typeface="Rubik"/>
              <a:cs typeface="Rubik"/>
              <a:sym typeface="Rubik"/>
            </a:endParaRPr>
          </a:p>
          <a:p>
            <a:pPr marL="457200" lvl="0" indent="-450850" algn="l" rtl="0">
              <a:lnSpc>
                <a:spcPct val="85000"/>
              </a:lnSpc>
              <a:spcBef>
                <a:spcPts val="0"/>
              </a:spcBef>
              <a:spcAft>
                <a:spcPts val="0"/>
              </a:spcAft>
              <a:buClr>
                <a:srgbClr val="69CA12"/>
              </a:buClr>
              <a:buSzPts val="3500"/>
              <a:buAutoNum type="arabicPeriod"/>
            </a:pPr>
            <a:r>
              <a:rPr lang="en-US" sz="3500" dirty="0">
                <a:latin typeface="Rubik"/>
                <a:ea typeface="Rubik"/>
                <a:cs typeface="Rubik"/>
                <a:sym typeface="Rubik"/>
              </a:rPr>
              <a:t>Flip It the Next Day for a Double… </a:t>
            </a:r>
            <a:br>
              <a:rPr lang="en-US" sz="3500" dirty="0">
                <a:latin typeface="Rubik"/>
                <a:ea typeface="Rubik"/>
                <a:cs typeface="Rubik"/>
                <a:sym typeface="Rubik"/>
              </a:rPr>
            </a:br>
            <a:endParaRPr sz="3500" dirty="0">
              <a:latin typeface="Rubik"/>
              <a:ea typeface="Rubik"/>
              <a:cs typeface="Rubik"/>
              <a:sym typeface="Rubik"/>
            </a:endParaRPr>
          </a:p>
          <a:p>
            <a:pPr marL="457200" lvl="0" indent="-450850" algn="l" rtl="0">
              <a:lnSpc>
                <a:spcPct val="85000"/>
              </a:lnSpc>
              <a:spcBef>
                <a:spcPts val="0"/>
              </a:spcBef>
              <a:spcAft>
                <a:spcPts val="0"/>
              </a:spcAft>
              <a:buClr>
                <a:srgbClr val="69CA12"/>
              </a:buClr>
              <a:buSzPts val="3500"/>
              <a:buAutoNum type="arabicPeriod"/>
            </a:pPr>
            <a:r>
              <a:rPr lang="en-US" sz="3500" dirty="0">
                <a:latin typeface="Rubik"/>
                <a:ea typeface="Rubik"/>
                <a:cs typeface="Rubik"/>
                <a:sym typeface="Rubik"/>
              </a:rPr>
              <a:t>Make $5,000 (or MORE) Overnight! </a:t>
            </a:r>
            <a:endParaRPr sz="3500" dirty="0">
              <a:latin typeface="Rubik"/>
              <a:ea typeface="Rubik"/>
              <a:cs typeface="Rubik"/>
              <a:sym typeface="Rubik"/>
            </a:endParaRPr>
          </a:p>
        </p:txBody>
      </p:sp>
      <p:sp>
        <p:nvSpPr>
          <p:cNvPr id="383" name="Google Shape;383;p34"/>
          <p:cNvSpPr txBox="1">
            <a:spLocks noGrp="1"/>
          </p:cNvSpPr>
          <p:nvPr>
            <p:ph type="ctrTitle"/>
          </p:nvPr>
        </p:nvSpPr>
        <p:spPr>
          <a:xfrm>
            <a:off x="457200" y="551841"/>
            <a:ext cx="10955612" cy="725100"/>
          </a:xfrm>
          <a:prstGeom prst="rect">
            <a:avLst/>
          </a:prstGeom>
          <a:noFill/>
          <a:ln>
            <a:noFill/>
          </a:ln>
        </p:spPr>
        <p:txBody>
          <a:bodyPr spcFirstLastPara="1" wrap="square" lIns="91425" tIns="45700" rIns="91425" bIns="45700" anchor="ctr" anchorCtr="0">
            <a:noAutofit/>
          </a:bodyPr>
          <a:lstStyle/>
          <a:p>
            <a:pPr marL="0" lvl="0" indent="0" algn="l" rtl="0">
              <a:lnSpc>
                <a:spcPct val="110000"/>
              </a:lnSpc>
              <a:spcBef>
                <a:spcPts val="0"/>
              </a:spcBef>
              <a:spcAft>
                <a:spcPts val="0"/>
              </a:spcAft>
              <a:buClr>
                <a:schemeClr val="lt1"/>
              </a:buClr>
              <a:buSzPts val="2800"/>
              <a:buFont typeface="Oswald"/>
              <a:buNone/>
            </a:pPr>
            <a:r>
              <a:rPr lang="en-US" sz="4400" dirty="0">
                <a:solidFill>
                  <a:schemeClr val="lt1"/>
                </a:solidFill>
              </a:rPr>
              <a:t>Key to Stock Flipping </a:t>
            </a:r>
            <a:r>
              <a:rPr lang="en-US" sz="4400" dirty="0">
                <a:solidFill>
                  <a:srgbClr val="69CA12"/>
                </a:solidFill>
              </a:rPr>
              <a:t>Fortunes: </a:t>
            </a:r>
            <a:endParaRPr sz="4400" dirty="0">
              <a:solidFill>
                <a:srgbClr val="69CA12"/>
              </a:solidFill>
            </a:endParaRPr>
          </a:p>
        </p:txBody>
      </p:sp>
      <p:sp>
        <p:nvSpPr>
          <p:cNvPr id="384" name="Google Shape;384;p34"/>
          <p:cNvSpPr/>
          <p:nvPr/>
        </p:nvSpPr>
        <p:spPr>
          <a:xfrm>
            <a:off x="6052545" y="2141630"/>
            <a:ext cx="5041200" cy="2900100"/>
          </a:xfrm>
          <a:prstGeom prst="rect">
            <a:avLst/>
          </a:prstGeom>
          <a:solidFill>
            <a:srgbClr val="FFE01B"/>
          </a:solidFill>
          <a:ln>
            <a:noFill/>
          </a:ln>
        </p:spPr>
        <p:txBody>
          <a:bodyPr spcFirstLastPara="1" wrap="square" lIns="59075" tIns="59075" rIns="59075" bIns="59075" anchor="ctr" anchorCtr="0">
            <a:noAutofit/>
          </a:bodyPr>
          <a:lstStyle/>
          <a:p>
            <a:pPr marL="0" lvl="0" indent="0" algn="ctr" rtl="0">
              <a:spcBef>
                <a:spcPts val="0"/>
              </a:spcBef>
              <a:spcAft>
                <a:spcPts val="0"/>
              </a:spcAft>
              <a:buNone/>
            </a:pPr>
            <a:endParaRPr sz="904">
              <a:latin typeface="Open Sans Light"/>
              <a:ea typeface="Open Sans Light"/>
              <a:cs typeface="Open Sans Light"/>
              <a:sym typeface="Open Sans"/>
            </a:endParaRPr>
          </a:p>
        </p:txBody>
      </p:sp>
      <p:pic>
        <p:nvPicPr>
          <p:cNvPr id="385" name="Google Shape;385;p34"/>
          <p:cNvPicPr preferRelativeResize="0"/>
          <p:nvPr/>
        </p:nvPicPr>
        <p:blipFill rotWithShape="1">
          <a:blip r:embed="rId4">
            <a:alphaModFix/>
          </a:blip>
          <a:srcRect l="54389" t="68833" r="27597" b="17789"/>
          <a:stretch/>
        </p:blipFill>
        <p:spPr>
          <a:xfrm>
            <a:off x="8308951" y="3314493"/>
            <a:ext cx="1499839" cy="371254"/>
          </a:xfrm>
          <a:prstGeom prst="rect">
            <a:avLst/>
          </a:prstGeom>
          <a:noFill/>
          <a:ln>
            <a:noFill/>
          </a:ln>
        </p:spPr>
      </p:pic>
      <p:sp>
        <p:nvSpPr>
          <p:cNvPr id="386" name="Google Shape;386;p34"/>
          <p:cNvSpPr/>
          <p:nvPr/>
        </p:nvSpPr>
        <p:spPr>
          <a:xfrm>
            <a:off x="6052500" y="4027743"/>
            <a:ext cx="5041200" cy="1017600"/>
          </a:xfrm>
          <a:prstGeom prst="rect">
            <a:avLst/>
          </a:prstGeom>
          <a:solidFill>
            <a:srgbClr val="EF3F31"/>
          </a:solidFill>
          <a:ln>
            <a:noFill/>
          </a:ln>
        </p:spPr>
        <p:txBody>
          <a:bodyPr spcFirstLastPara="1" wrap="square" lIns="59075" tIns="59075" rIns="59075" bIns="59075" anchor="ctr" anchorCtr="0">
            <a:noAutofit/>
          </a:bodyPr>
          <a:lstStyle/>
          <a:p>
            <a:pPr marL="0" lvl="0" indent="0" algn="ctr" rtl="0">
              <a:spcBef>
                <a:spcPts val="0"/>
              </a:spcBef>
              <a:spcAft>
                <a:spcPts val="0"/>
              </a:spcAft>
              <a:buNone/>
            </a:pPr>
            <a:endParaRPr sz="904">
              <a:solidFill>
                <a:srgbClr val="F94B4D"/>
              </a:solidFill>
              <a:latin typeface="Open Sans Light"/>
              <a:ea typeface="Open Sans Light"/>
              <a:cs typeface="Open Sans Light"/>
              <a:sym typeface="Open Sans"/>
            </a:endParaRPr>
          </a:p>
        </p:txBody>
      </p:sp>
      <p:sp>
        <p:nvSpPr>
          <p:cNvPr id="387" name="Google Shape;387;p34"/>
          <p:cNvSpPr txBox="1"/>
          <p:nvPr/>
        </p:nvSpPr>
        <p:spPr>
          <a:xfrm>
            <a:off x="6211054" y="4387189"/>
            <a:ext cx="3780000" cy="315300"/>
          </a:xfrm>
          <a:prstGeom prst="rect">
            <a:avLst/>
          </a:prstGeom>
          <a:noFill/>
          <a:ln>
            <a:noFill/>
          </a:ln>
          <a:effectLst>
            <a:outerShdw dist="24614" dir="3180000" algn="bl" rotWithShape="0">
              <a:srgbClr val="000000"/>
            </a:outerShdw>
          </a:effectLst>
        </p:spPr>
        <p:txBody>
          <a:bodyPr spcFirstLastPara="1" wrap="square" lIns="59075" tIns="59075" rIns="59075" bIns="59075" anchor="ctr" anchorCtr="0">
            <a:noAutofit/>
          </a:bodyPr>
          <a:lstStyle/>
          <a:p>
            <a:pPr marL="0" lvl="0" indent="0" algn="l" rtl="0">
              <a:lnSpc>
                <a:spcPct val="110000"/>
              </a:lnSpc>
              <a:spcBef>
                <a:spcPts val="0"/>
              </a:spcBef>
              <a:spcAft>
                <a:spcPts val="0"/>
              </a:spcAft>
              <a:buClr>
                <a:schemeClr val="dk1"/>
              </a:buClr>
              <a:buSzPts val="711"/>
              <a:buFont typeface="Arial"/>
              <a:buNone/>
            </a:pPr>
            <a:endParaRPr sz="6325" dirty="0">
              <a:solidFill>
                <a:schemeClr val="lt1"/>
              </a:solidFill>
              <a:latin typeface="Impact"/>
              <a:ea typeface="Impact"/>
              <a:cs typeface="Impact"/>
              <a:sym typeface="Impact"/>
            </a:endParaRPr>
          </a:p>
        </p:txBody>
      </p:sp>
      <p:pic>
        <p:nvPicPr>
          <p:cNvPr id="388" name="Google Shape;388;p34"/>
          <p:cNvPicPr preferRelativeResize="0"/>
          <p:nvPr/>
        </p:nvPicPr>
        <p:blipFill rotWithShape="1">
          <a:blip r:embed="rId4">
            <a:alphaModFix/>
          </a:blip>
          <a:srcRect l="2624" t="16150" r="27598" b="31381"/>
          <a:stretch/>
        </p:blipFill>
        <p:spPr>
          <a:xfrm>
            <a:off x="6173067" y="2228473"/>
            <a:ext cx="3572291" cy="895349"/>
          </a:xfrm>
          <a:prstGeom prst="rect">
            <a:avLst/>
          </a:prstGeom>
          <a:noFill/>
          <a:ln>
            <a:noFill/>
          </a:ln>
        </p:spPr>
      </p:pic>
      <p:pic>
        <p:nvPicPr>
          <p:cNvPr id="389" name="Google Shape;389;p34"/>
          <p:cNvPicPr preferRelativeResize="0"/>
          <p:nvPr/>
        </p:nvPicPr>
        <p:blipFill>
          <a:blip r:embed="rId5">
            <a:alphaModFix/>
          </a:blip>
          <a:stretch>
            <a:fillRect/>
          </a:stretch>
        </p:blipFill>
        <p:spPr>
          <a:xfrm>
            <a:off x="9540034" y="1729442"/>
            <a:ext cx="2073916" cy="3896648"/>
          </a:xfrm>
          <a:prstGeom prst="rect">
            <a:avLst/>
          </a:prstGeom>
          <a:noFill/>
          <a:ln>
            <a:noFill/>
          </a:ln>
          <a:effectLst>
            <a:outerShdw blurRad="207727" dist="176253" dir="8880000" algn="bl" rotWithShape="0">
              <a:srgbClr val="000000">
                <a:alpha val="26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35"/>
          <p:cNvSpPr txBox="1">
            <a:spLocks noGrp="1"/>
          </p:cNvSpPr>
          <p:nvPr>
            <p:ph type="title"/>
          </p:nvPr>
        </p:nvSpPr>
        <p:spPr>
          <a:xfrm>
            <a:off x="357808" y="425159"/>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dirty="0"/>
              <a:t>Market's Dirty Secret: Even the Best Stocks Have Ugly Days</a:t>
            </a:r>
            <a:endParaRPr dirty="0"/>
          </a:p>
        </p:txBody>
      </p:sp>
      <p:sp>
        <p:nvSpPr>
          <p:cNvPr id="395" name="Google Shape;395;p35"/>
          <p:cNvSpPr txBox="1">
            <a:spLocks noGrp="1"/>
          </p:cNvSpPr>
          <p:nvPr>
            <p:ph type="body" idx="1"/>
          </p:nvPr>
        </p:nvSpPr>
        <p:spPr>
          <a:xfrm>
            <a:off x="372300" y="1744541"/>
            <a:ext cx="6031800" cy="4764900"/>
          </a:xfrm>
          <a:prstGeom prst="rect">
            <a:avLst/>
          </a:prstGeom>
          <a:noFill/>
          <a:ln>
            <a:noFill/>
          </a:ln>
        </p:spPr>
        <p:txBody>
          <a:bodyPr spcFirstLastPara="1" wrap="square" lIns="91425" tIns="45700" rIns="91425" bIns="45700" anchor="t" anchorCtr="0">
            <a:noAutofit/>
          </a:bodyPr>
          <a:lstStyle/>
          <a:p>
            <a:pPr marL="411480" lvl="0" indent="-398780" algn="l" rtl="0">
              <a:lnSpc>
                <a:spcPct val="138461"/>
              </a:lnSpc>
              <a:spcBef>
                <a:spcPts val="0"/>
              </a:spcBef>
              <a:spcAft>
                <a:spcPts val="0"/>
              </a:spcAft>
              <a:buClr>
                <a:srgbClr val="69CA12"/>
              </a:buClr>
              <a:buSzPts val="2400"/>
              <a:buChar char="●"/>
            </a:pPr>
            <a:r>
              <a:rPr lang="en-US" sz="2400" dirty="0"/>
              <a:t>Nvidia on January 27, 2025</a:t>
            </a:r>
            <a:endParaRPr sz="2400" dirty="0"/>
          </a:p>
          <a:p>
            <a:pPr marL="411480" lvl="0" indent="-398780" algn="l" rtl="0">
              <a:lnSpc>
                <a:spcPct val="138461"/>
              </a:lnSpc>
              <a:spcBef>
                <a:spcPts val="2400"/>
              </a:spcBef>
              <a:spcAft>
                <a:spcPts val="0"/>
              </a:spcAft>
              <a:buClr>
                <a:srgbClr val="69CA12"/>
              </a:buClr>
              <a:buSzPts val="2400"/>
              <a:buChar char="●"/>
            </a:pPr>
            <a:r>
              <a:rPr lang="en-US" sz="2400" dirty="0"/>
              <a:t>Bloodbath for AI stocks </a:t>
            </a:r>
            <a:endParaRPr sz="2400" dirty="0"/>
          </a:p>
          <a:p>
            <a:pPr marL="411480" indent="-398780">
              <a:lnSpc>
                <a:spcPct val="125000"/>
              </a:lnSpc>
              <a:spcBef>
                <a:spcPts val="2400"/>
              </a:spcBef>
              <a:buSzPts val="2400"/>
              <a:buFont typeface="Courier New"/>
              <a:buChar char="●"/>
            </a:pPr>
            <a:r>
              <a:rPr lang="en-US" sz="2400" dirty="0"/>
              <a:t>Nvidia lost 17% – $600 billion in market cap lost (largest one day dollar loss for a single stock in history) </a:t>
            </a:r>
            <a:endParaRPr sz="2400" dirty="0"/>
          </a:p>
          <a:p>
            <a:pPr marL="411480" lvl="0" indent="-398780" algn="l" rtl="0">
              <a:lnSpc>
                <a:spcPct val="138461"/>
              </a:lnSpc>
              <a:spcBef>
                <a:spcPts val="2400"/>
              </a:spcBef>
              <a:spcAft>
                <a:spcPts val="0"/>
              </a:spcAft>
              <a:buClr>
                <a:srgbClr val="69CA12"/>
              </a:buClr>
              <a:buSzPts val="2400"/>
              <a:buChar char="●"/>
            </a:pPr>
            <a:r>
              <a:rPr lang="en-US" sz="2400" b="1" dirty="0">
                <a:solidFill>
                  <a:srgbClr val="EF3F31"/>
                </a:solidFill>
              </a:rPr>
              <a:t>Sky is falling?</a:t>
            </a:r>
            <a:endParaRPr sz="2400" b="1" dirty="0">
              <a:solidFill>
                <a:srgbClr val="EF3F31"/>
              </a:solidFill>
            </a:endParaRPr>
          </a:p>
        </p:txBody>
      </p:sp>
      <p:pic>
        <p:nvPicPr>
          <p:cNvPr id="396" name="Google Shape;396;p35"/>
          <p:cNvPicPr preferRelativeResize="0"/>
          <p:nvPr/>
        </p:nvPicPr>
        <p:blipFill rotWithShape="1">
          <a:blip r:embed="rId3">
            <a:alphaModFix/>
          </a:blip>
          <a:srcRect/>
          <a:stretch/>
        </p:blipFill>
        <p:spPr>
          <a:xfrm>
            <a:off x="13218300" y="1351925"/>
            <a:ext cx="5639801" cy="3251488"/>
          </a:xfrm>
          <a:prstGeom prst="rect">
            <a:avLst/>
          </a:prstGeom>
          <a:noFill/>
          <a:ln w="19050" cap="flat" cmpd="sng">
            <a:solidFill>
              <a:srgbClr val="000000"/>
            </a:solidFill>
            <a:prstDash val="solid"/>
            <a:round/>
            <a:headEnd type="none" w="sm" len="sm"/>
            <a:tailEnd type="none" w="sm" len="sm"/>
          </a:ln>
        </p:spPr>
      </p:pic>
      <p:pic>
        <p:nvPicPr>
          <p:cNvPr id="397" name="Google Shape;397;p35"/>
          <p:cNvPicPr preferRelativeResize="0"/>
          <p:nvPr/>
        </p:nvPicPr>
        <p:blipFill>
          <a:blip r:embed="rId4">
            <a:alphaModFix/>
          </a:blip>
          <a:srcRect/>
          <a:stretch/>
        </p:blipFill>
        <p:spPr>
          <a:xfrm>
            <a:off x="7168745" y="1365661"/>
            <a:ext cx="4361950" cy="4604281"/>
          </a:xfrm>
          <a:prstGeom prst="rect">
            <a:avLst/>
          </a:prstGeom>
          <a:noFill/>
          <a:ln w="19050" cap="flat" cmpd="sng">
            <a:no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6"/>
          <p:cNvSpPr txBox="1">
            <a:spLocks noGrp="1"/>
          </p:cNvSpPr>
          <p:nvPr>
            <p:ph type="title"/>
          </p:nvPr>
        </p:nvSpPr>
        <p:spPr>
          <a:xfrm>
            <a:off x="361194" y="546328"/>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dirty="0"/>
              <a:t>Wrong… </a:t>
            </a:r>
            <a:r>
              <a:rPr lang="en-US" dirty="0">
                <a:solidFill>
                  <a:srgbClr val="69CA12"/>
                </a:solidFill>
              </a:rPr>
              <a:t>GREAT</a:t>
            </a:r>
            <a:r>
              <a:rPr lang="en-US" dirty="0"/>
              <a:t> Flipping </a:t>
            </a:r>
            <a:br>
              <a:rPr lang="en-US" dirty="0"/>
            </a:br>
            <a:r>
              <a:rPr lang="en-US" dirty="0"/>
              <a:t>Opportunity!</a:t>
            </a:r>
            <a:endParaRPr dirty="0"/>
          </a:p>
        </p:txBody>
      </p:sp>
      <p:sp>
        <p:nvSpPr>
          <p:cNvPr id="404" name="Google Shape;404;p36"/>
          <p:cNvSpPr txBox="1">
            <a:spLocks noGrp="1"/>
          </p:cNvSpPr>
          <p:nvPr>
            <p:ph type="body" idx="1"/>
          </p:nvPr>
        </p:nvSpPr>
        <p:spPr>
          <a:xfrm>
            <a:off x="377675" y="1808475"/>
            <a:ext cx="5007600" cy="3411300"/>
          </a:xfrm>
          <a:prstGeom prst="rect">
            <a:avLst/>
          </a:prstGeom>
          <a:noFill/>
          <a:ln>
            <a:noFill/>
          </a:ln>
        </p:spPr>
        <p:txBody>
          <a:bodyPr spcFirstLastPara="1" wrap="square" lIns="91425" tIns="45700" rIns="91425" bIns="45700" anchor="t" anchorCtr="0">
            <a:noAutofit/>
          </a:bodyPr>
          <a:lstStyle/>
          <a:p>
            <a:pPr marL="411480" lvl="0" indent="-411480" algn="l" rtl="0">
              <a:lnSpc>
                <a:spcPct val="138461"/>
              </a:lnSpc>
              <a:spcBef>
                <a:spcPts val="0"/>
              </a:spcBef>
              <a:spcAft>
                <a:spcPts val="0"/>
              </a:spcAft>
              <a:buSzPts val="2600"/>
              <a:buChar char="●"/>
            </a:pPr>
            <a:r>
              <a:rPr lang="en-US" sz="2600" dirty="0"/>
              <a:t>Great stock… UGLY day </a:t>
            </a:r>
            <a:endParaRPr dirty="0"/>
          </a:p>
          <a:p>
            <a:pPr marL="411480" lvl="0" indent="-411480" algn="l" rtl="0">
              <a:lnSpc>
                <a:spcPct val="138461"/>
              </a:lnSpc>
              <a:spcBef>
                <a:spcPts val="2400"/>
              </a:spcBef>
              <a:spcAft>
                <a:spcPts val="0"/>
              </a:spcAft>
              <a:buSzPts val="2600"/>
              <a:buChar char="●"/>
            </a:pPr>
            <a:r>
              <a:rPr lang="en-US" sz="2600" dirty="0"/>
              <a:t>Classic setup for a Stock Flip</a:t>
            </a:r>
            <a:endParaRPr dirty="0"/>
          </a:p>
          <a:p>
            <a:pPr marL="411480" lvl="0" indent="-411480" algn="l" rtl="0">
              <a:lnSpc>
                <a:spcPct val="125000"/>
              </a:lnSpc>
              <a:spcBef>
                <a:spcPts val="2400"/>
              </a:spcBef>
              <a:spcAft>
                <a:spcPts val="0"/>
              </a:spcAft>
              <a:buSzPts val="2600"/>
              <a:buChar char="●"/>
            </a:pPr>
            <a:r>
              <a:rPr lang="en-US" sz="2600" b="1" dirty="0"/>
              <a:t>Stock Flip trade went up the very next day as much as 120%</a:t>
            </a:r>
            <a:endParaRPr dirty="0"/>
          </a:p>
          <a:p>
            <a:pPr marL="411480" lvl="0" indent="-233680" algn="l" rtl="0">
              <a:lnSpc>
                <a:spcPct val="128571"/>
              </a:lnSpc>
              <a:spcBef>
                <a:spcPts val="2400"/>
              </a:spcBef>
              <a:spcAft>
                <a:spcPts val="0"/>
              </a:spcAft>
              <a:buClr>
                <a:schemeClr val="dk1"/>
              </a:buClr>
              <a:buSzPts val="2800"/>
              <a:buNone/>
            </a:pPr>
            <a:endParaRPr dirty="0"/>
          </a:p>
        </p:txBody>
      </p:sp>
      <p:pic>
        <p:nvPicPr>
          <p:cNvPr id="405" name="Google Shape;405;p36"/>
          <p:cNvPicPr preferRelativeResize="0"/>
          <p:nvPr/>
        </p:nvPicPr>
        <p:blipFill rotWithShape="1">
          <a:blip r:embed="rId3">
            <a:alphaModFix/>
          </a:blip>
          <a:srcRect/>
          <a:stretch/>
        </p:blipFill>
        <p:spPr>
          <a:xfrm>
            <a:off x="13988400" y="1351925"/>
            <a:ext cx="5639801" cy="3251488"/>
          </a:xfrm>
          <a:prstGeom prst="rect">
            <a:avLst/>
          </a:prstGeom>
          <a:noFill/>
          <a:ln w="19050" cap="flat" cmpd="sng">
            <a:solidFill>
              <a:srgbClr val="000000"/>
            </a:solidFill>
            <a:prstDash val="solid"/>
            <a:round/>
            <a:headEnd type="none" w="sm" len="sm"/>
            <a:tailEnd type="none" w="sm" len="sm"/>
          </a:ln>
        </p:spPr>
      </p:pic>
      <p:pic>
        <p:nvPicPr>
          <p:cNvPr id="406" name="Google Shape;406;p36"/>
          <p:cNvPicPr preferRelativeResize="0"/>
          <p:nvPr/>
        </p:nvPicPr>
        <p:blipFill>
          <a:blip r:embed="rId4">
            <a:alphaModFix/>
          </a:blip>
          <a:srcRect/>
          <a:stretch/>
        </p:blipFill>
        <p:spPr>
          <a:xfrm>
            <a:off x="6693575" y="464880"/>
            <a:ext cx="5035052" cy="5314777"/>
          </a:xfrm>
          <a:prstGeom prst="rect">
            <a:avLst/>
          </a:prstGeom>
          <a:noFill/>
          <a:ln w="19050" cap="flat" cmpd="sng">
            <a:no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7"/>
          <p:cNvSpPr txBox="1">
            <a:spLocks noGrp="1"/>
          </p:cNvSpPr>
          <p:nvPr>
            <p:ph type="title"/>
          </p:nvPr>
        </p:nvSpPr>
        <p:spPr>
          <a:xfrm>
            <a:off x="349796" y="551786"/>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dirty="0">
                <a:solidFill>
                  <a:srgbClr val="69CA12"/>
                </a:solidFill>
              </a:rPr>
              <a:t>BROADCOM:</a:t>
            </a:r>
            <a:br>
              <a:rPr lang="en-US" dirty="0"/>
            </a:br>
            <a:r>
              <a:rPr lang="en-US" dirty="0"/>
              <a:t>Another Great Stock on an Ugly Day</a:t>
            </a:r>
            <a:endParaRPr dirty="0"/>
          </a:p>
        </p:txBody>
      </p:sp>
      <p:sp>
        <p:nvSpPr>
          <p:cNvPr id="412" name="Google Shape;412;p37"/>
          <p:cNvSpPr txBox="1">
            <a:spLocks noGrp="1"/>
          </p:cNvSpPr>
          <p:nvPr>
            <p:ph type="body" idx="1"/>
          </p:nvPr>
        </p:nvSpPr>
        <p:spPr>
          <a:xfrm>
            <a:off x="367418" y="1862919"/>
            <a:ext cx="4818300" cy="2838000"/>
          </a:xfrm>
          <a:prstGeom prst="rect">
            <a:avLst/>
          </a:prstGeom>
          <a:noFill/>
          <a:ln>
            <a:noFill/>
          </a:ln>
        </p:spPr>
        <p:txBody>
          <a:bodyPr spcFirstLastPara="1" wrap="square" lIns="91425" tIns="45700" rIns="91425" bIns="45700" anchor="t" anchorCtr="0">
            <a:noAutofit/>
          </a:bodyPr>
          <a:lstStyle/>
          <a:p>
            <a:pPr marL="411480" lvl="0" indent="-398780" algn="l" rtl="0">
              <a:lnSpc>
                <a:spcPct val="138461"/>
              </a:lnSpc>
              <a:spcBef>
                <a:spcPts val="0"/>
              </a:spcBef>
              <a:spcAft>
                <a:spcPts val="0"/>
              </a:spcAft>
              <a:buSzPts val="2400"/>
              <a:buChar char="●"/>
            </a:pPr>
            <a:r>
              <a:rPr lang="en-US" sz="2400" dirty="0"/>
              <a:t>April 4, 2025 Tariff Chaos </a:t>
            </a:r>
            <a:endParaRPr sz="2400" dirty="0"/>
          </a:p>
          <a:p>
            <a:pPr marL="411480" lvl="0" indent="-398780" algn="l" rtl="0">
              <a:lnSpc>
                <a:spcPct val="138461"/>
              </a:lnSpc>
              <a:spcBef>
                <a:spcPts val="2400"/>
              </a:spcBef>
              <a:spcAft>
                <a:spcPts val="0"/>
              </a:spcAft>
              <a:buSzPts val="2400"/>
              <a:buChar char="●"/>
            </a:pPr>
            <a:r>
              <a:rPr lang="en-US" sz="2400" b="1" dirty="0">
                <a:solidFill>
                  <a:srgbClr val="FF0000"/>
                </a:solidFill>
              </a:rPr>
              <a:t>Broadcom fell -5.01% </a:t>
            </a:r>
            <a:endParaRPr sz="2400" dirty="0"/>
          </a:p>
          <a:p>
            <a:pPr marL="411480" lvl="0" indent="-398780" algn="l" rtl="0">
              <a:lnSpc>
                <a:spcPct val="138461"/>
              </a:lnSpc>
              <a:spcBef>
                <a:spcPts val="2400"/>
              </a:spcBef>
              <a:spcAft>
                <a:spcPts val="0"/>
              </a:spcAft>
              <a:buSzPts val="2400"/>
              <a:buChar char="●"/>
            </a:pPr>
            <a:r>
              <a:rPr lang="en-US" sz="2400" b="1" dirty="0"/>
              <a:t>Sky Falling Again?</a:t>
            </a:r>
            <a:endParaRPr sz="2400" dirty="0"/>
          </a:p>
        </p:txBody>
      </p:sp>
      <p:pic>
        <p:nvPicPr>
          <p:cNvPr id="413" name="Google Shape;413;p37"/>
          <p:cNvPicPr preferRelativeResize="0"/>
          <p:nvPr/>
        </p:nvPicPr>
        <p:blipFill rotWithShape="1">
          <a:blip r:embed="rId3">
            <a:alphaModFix/>
          </a:blip>
          <a:srcRect/>
          <a:stretch/>
        </p:blipFill>
        <p:spPr>
          <a:xfrm>
            <a:off x="5633925" y="1939025"/>
            <a:ext cx="5988175" cy="3499575"/>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8"/>
          <p:cNvSpPr txBox="1">
            <a:spLocks noGrp="1"/>
          </p:cNvSpPr>
          <p:nvPr>
            <p:ph type="title"/>
          </p:nvPr>
        </p:nvSpPr>
        <p:spPr>
          <a:xfrm>
            <a:off x="361650" y="604811"/>
            <a:ext cx="10865400" cy="76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200"/>
              <a:buFont typeface="Oswald"/>
              <a:buNone/>
            </a:pPr>
            <a:r>
              <a:rPr lang="en-US"/>
              <a:t>Wrong Again! </a:t>
            </a:r>
            <a:br>
              <a:rPr lang="en-US"/>
            </a:br>
            <a:r>
              <a:rPr lang="en-US">
                <a:solidFill>
                  <a:srgbClr val="69CA12"/>
                </a:solidFill>
              </a:rPr>
              <a:t>124% Overnight</a:t>
            </a:r>
            <a:endParaRPr>
              <a:solidFill>
                <a:srgbClr val="69CA12"/>
              </a:solidFill>
            </a:endParaRPr>
          </a:p>
        </p:txBody>
      </p:sp>
      <p:sp>
        <p:nvSpPr>
          <p:cNvPr id="420" name="Google Shape;420;p38"/>
          <p:cNvSpPr txBox="1">
            <a:spLocks noGrp="1"/>
          </p:cNvSpPr>
          <p:nvPr>
            <p:ph type="body" idx="1"/>
          </p:nvPr>
        </p:nvSpPr>
        <p:spPr>
          <a:xfrm>
            <a:off x="452249" y="1828741"/>
            <a:ext cx="5388300" cy="4765200"/>
          </a:xfrm>
          <a:prstGeom prst="rect">
            <a:avLst/>
          </a:prstGeom>
          <a:noFill/>
          <a:ln>
            <a:noFill/>
          </a:ln>
        </p:spPr>
        <p:txBody>
          <a:bodyPr spcFirstLastPara="1" wrap="square" lIns="91425" tIns="45700" rIns="91425" bIns="45700" anchor="t" anchorCtr="0">
            <a:noAutofit/>
          </a:bodyPr>
          <a:lstStyle/>
          <a:p>
            <a:pPr marL="411480" lvl="0" indent="-398780" algn="l" rtl="0">
              <a:lnSpc>
                <a:spcPct val="138461"/>
              </a:lnSpc>
              <a:spcBef>
                <a:spcPts val="0"/>
              </a:spcBef>
              <a:spcAft>
                <a:spcPts val="0"/>
              </a:spcAft>
              <a:buClr>
                <a:srgbClr val="69CA12"/>
              </a:buClr>
              <a:buSzPts val="2400"/>
              <a:buChar char="●"/>
            </a:pPr>
            <a:r>
              <a:rPr lang="en-US" sz="2400" dirty="0"/>
              <a:t>Once more… a great stock </a:t>
            </a:r>
            <a:br>
              <a:rPr lang="en-US" sz="2400" dirty="0"/>
            </a:br>
            <a:r>
              <a:rPr lang="en-US" sz="2400" dirty="0"/>
              <a:t>on an ”ugly” day</a:t>
            </a:r>
            <a:endParaRPr sz="2400" dirty="0"/>
          </a:p>
          <a:p>
            <a:pPr marL="411480" lvl="0" indent="-398780" algn="l" rtl="0">
              <a:lnSpc>
                <a:spcPct val="138461"/>
              </a:lnSpc>
              <a:spcBef>
                <a:spcPts val="2400"/>
              </a:spcBef>
              <a:spcAft>
                <a:spcPts val="0"/>
              </a:spcAft>
              <a:buClr>
                <a:srgbClr val="69CA12"/>
              </a:buClr>
              <a:buSzPts val="2400"/>
              <a:buChar char="●"/>
            </a:pPr>
            <a:r>
              <a:rPr lang="en-US" sz="2400" dirty="0"/>
              <a:t>Perfect time for stock flip</a:t>
            </a:r>
            <a:endParaRPr sz="2400" dirty="0"/>
          </a:p>
          <a:p>
            <a:pPr marL="411480" lvl="0" indent="-398780" algn="l" rtl="0">
              <a:lnSpc>
                <a:spcPct val="138461"/>
              </a:lnSpc>
              <a:spcBef>
                <a:spcPts val="2400"/>
              </a:spcBef>
              <a:spcAft>
                <a:spcPts val="0"/>
              </a:spcAft>
              <a:buClr>
                <a:srgbClr val="69CA12"/>
              </a:buClr>
              <a:buSzPts val="2400"/>
              <a:buChar char="●"/>
            </a:pPr>
            <a:r>
              <a:rPr lang="en-US" sz="2400" dirty="0"/>
              <a:t>Even in the midst of tariff chaos</a:t>
            </a:r>
            <a:endParaRPr sz="2400" dirty="0"/>
          </a:p>
          <a:p>
            <a:pPr marL="411480" lvl="0" indent="-398780" algn="l" rtl="0">
              <a:lnSpc>
                <a:spcPct val="138461"/>
              </a:lnSpc>
              <a:spcBef>
                <a:spcPts val="2400"/>
              </a:spcBef>
              <a:spcAft>
                <a:spcPts val="0"/>
              </a:spcAft>
              <a:buClr>
                <a:srgbClr val="69CA12"/>
              </a:buClr>
              <a:buSzPts val="2400"/>
              <a:buChar char="●"/>
            </a:pPr>
            <a:r>
              <a:rPr lang="en-US" sz="2400" dirty="0"/>
              <a:t>Flip Trade on Broadcom would’ve surged +124% the next day!</a:t>
            </a:r>
            <a:endParaRPr sz="2400" dirty="0"/>
          </a:p>
          <a:p>
            <a:pPr marL="411480" lvl="0" indent="-246380" algn="l" rtl="0">
              <a:lnSpc>
                <a:spcPct val="138461"/>
              </a:lnSpc>
              <a:spcBef>
                <a:spcPts val="2400"/>
              </a:spcBef>
              <a:spcAft>
                <a:spcPts val="0"/>
              </a:spcAft>
              <a:buClr>
                <a:schemeClr val="dk1"/>
              </a:buClr>
              <a:buSzPts val="2600"/>
              <a:buNone/>
            </a:pPr>
            <a:endParaRPr sz="2400" dirty="0"/>
          </a:p>
          <a:p>
            <a:pPr marL="411480" lvl="0" indent="-233680" algn="l" rtl="0">
              <a:lnSpc>
                <a:spcPct val="128571"/>
              </a:lnSpc>
              <a:spcBef>
                <a:spcPts val="2400"/>
              </a:spcBef>
              <a:spcAft>
                <a:spcPts val="0"/>
              </a:spcAft>
              <a:buClr>
                <a:schemeClr val="dk1"/>
              </a:buClr>
              <a:buSzPts val="2800"/>
              <a:buNone/>
            </a:pPr>
            <a:endParaRPr sz="2400" dirty="0"/>
          </a:p>
          <a:p>
            <a:pPr marL="411480" lvl="0" indent="-233680" algn="l" rtl="0">
              <a:lnSpc>
                <a:spcPct val="128571"/>
              </a:lnSpc>
              <a:spcBef>
                <a:spcPts val="2400"/>
              </a:spcBef>
              <a:spcAft>
                <a:spcPts val="0"/>
              </a:spcAft>
              <a:buClr>
                <a:schemeClr val="dk1"/>
              </a:buClr>
              <a:buSzPts val="2800"/>
              <a:buNone/>
            </a:pPr>
            <a:endParaRPr sz="2400" dirty="0"/>
          </a:p>
          <a:p>
            <a:pPr marL="411480" lvl="0" indent="-233680" algn="l" rtl="0">
              <a:lnSpc>
                <a:spcPct val="128571"/>
              </a:lnSpc>
              <a:spcBef>
                <a:spcPts val="2400"/>
              </a:spcBef>
              <a:spcAft>
                <a:spcPts val="0"/>
              </a:spcAft>
              <a:buClr>
                <a:schemeClr val="dk1"/>
              </a:buClr>
              <a:buSzPts val="2800"/>
              <a:buNone/>
            </a:pPr>
            <a:endParaRPr sz="2400" dirty="0"/>
          </a:p>
        </p:txBody>
      </p:sp>
      <p:pic>
        <p:nvPicPr>
          <p:cNvPr id="422" name="Google Shape;422;p38"/>
          <p:cNvPicPr preferRelativeResize="0"/>
          <p:nvPr/>
        </p:nvPicPr>
        <p:blipFill>
          <a:blip r:embed="rId3">
            <a:alphaModFix/>
          </a:blip>
          <a:srcRect/>
          <a:stretch/>
        </p:blipFill>
        <p:spPr>
          <a:xfrm>
            <a:off x="6699750" y="464885"/>
            <a:ext cx="5035052" cy="531477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3cea80c4a73_0_92"/>
          <p:cNvSpPr txBox="1">
            <a:spLocks noGrp="1"/>
          </p:cNvSpPr>
          <p:nvPr>
            <p:ph type="ctrTitle"/>
          </p:nvPr>
        </p:nvSpPr>
        <p:spPr>
          <a:xfrm>
            <a:off x="561825" y="2787857"/>
            <a:ext cx="11068200" cy="11157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a:t> Why Does Stock</a:t>
            </a:r>
            <a:br>
              <a:rPr lang="en-US"/>
            </a:br>
            <a:r>
              <a:rPr lang="en-US"/>
              <a:t>Flipping Work So Well?</a:t>
            </a:r>
            <a:endParaRPr/>
          </a:p>
        </p:txBody>
      </p:sp>
      <p:sp>
        <p:nvSpPr>
          <p:cNvPr id="429" name="Google Shape;429;g3cea80c4a73_0_92"/>
          <p:cNvSpPr txBox="1">
            <a:spLocks noGrp="1"/>
          </p:cNvSpPr>
          <p:nvPr>
            <p:ph type="ctrTitle"/>
          </p:nvPr>
        </p:nvSpPr>
        <p:spPr>
          <a:xfrm>
            <a:off x="1524000" y="1791572"/>
            <a:ext cx="9144000" cy="6183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dirty="0">
                <a:solidFill>
                  <a:srgbClr val="69CA12"/>
                </a:solidFill>
                <a:latin typeface="Rubik"/>
                <a:ea typeface="Rubik"/>
                <a:cs typeface="Rubik"/>
                <a:sym typeface="Rubik"/>
              </a:rPr>
              <a:t>What’s the Secret? </a:t>
            </a:r>
            <a:endParaRPr sz="3800" dirty="0">
              <a:solidFill>
                <a:srgbClr val="69CA12"/>
              </a:solidFill>
              <a:latin typeface="Rubik"/>
              <a:ea typeface="Rubik"/>
              <a:cs typeface="Rubik"/>
              <a:sym typeface="Rubik"/>
            </a:endParaRPr>
          </a:p>
        </p:txBody>
      </p:sp>
      <p:sp>
        <p:nvSpPr>
          <p:cNvPr id="430" name="Google Shape;430;g3cea80c4a73_0_92"/>
          <p:cNvSpPr/>
          <p:nvPr/>
        </p:nvSpPr>
        <p:spPr>
          <a:xfrm rot="-5400000">
            <a:off x="5756125" y="1538100"/>
            <a:ext cx="679800" cy="6883500"/>
          </a:xfrm>
          <a:prstGeom prst="roundRect">
            <a:avLst>
              <a:gd name="adj" fmla="val 50000"/>
            </a:avLst>
          </a:prstGeom>
          <a:noFill/>
          <a:ln w="35575" cap="flat" cmpd="sng">
            <a:solidFill>
              <a:srgbClr val="69CA12"/>
            </a:solidFill>
            <a:prstDash val="solid"/>
            <a:round/>
            <a:headEnd type="none" w="sm" len="sm"/>
            <a:tailEnd type="none" w="sm" len="sm"/>
          </a:ln>
        </p:spPr>
        <p:txBody>
          <a:bodyPr spcFirstLastPara="1" wrap="square" lIns="85375" tIns="85375" rIns="85375" bIns="85375" anchor="ctr" anchorCtr="0">
            <a:noAutofit/>
          </a:bodyPr>
          <a:lstStyle/>
          <a:p>
            <a:pPr marL="0" lvl="0" indent="0" algn="ctr" rtl="0">
              <a:spcBef>
                <a:spcPts val="0"/>
              </a:spcBef>
              <a:spcAft>
                <a:spcPts val="0"/>
              </a:spcAft>
              <a:buNone/>
            </a:pPr>
            <a:endParaRPr sz="1307">
              <a:latin typeface="Open Sans Light"/>
              <a:ea typeface="Open Sans Light"/>
              <a:cs typeface="Open Sans Light"/>
              <a:sym typeface="Open Sans"/>
            </a:endParaRPr>
          </a:p>
        </p:txBody>
      </p:sp>
      <p:sp>
        <p:nvSpPr>
          <p:cNvPr id="431" name="Google Shape;431;g3cea80c4a73_0_92"/>
          <p:cNvSpPr txBox="1">
            <a:spLocks noGrp="1"/>
          </p:cNvSpPr>
          <p:nvPr>
            <p:ph type="ctrTitle"/>
          </p:nvPr>
        </p:nvSpPr>
        <p:spPr>
          <a:xfrm>
            <a:off x="2876542" y="4652816"/>
            <a:ext cx="6439200" cy="6183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dirty="0">
                <a:solidFill>
                  <a:schemeClr val="lt1"/>
                </a:solidFill>
              </a:rPr>
              <a:t>Let’s Dive Into the Data!</a:t>
            </a:r>
            <a:endParaRPr sz="3800" dirty="0">
              <a:solidFill>
                <a:schemeClr val="lt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40"/>
          <p:cNvSpPr txBox="1">
            <a:spLocks noGrp="1"/>
          </p:cNvSpPr>
          <p:nvPr>
            <p:ph type="title"/>
          </p:nvPr>
        </p:nvSpPr>
        <p:spPr>
          <a:xfrm>
            <a:off x="373816" y="311665"/>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Over </a:t>
            </a:r>
            <a:r>
              <a:rPr lang="en-US">
                <a:solidFill>
                  <a:srgbClr val="69CA12"/>
                </a:solidFill>
              </a:rPr>
              <a:t>10 Years</a:t>
            </a:r>
            <a:r>
              <a:rPr lang="en-US"/>
              <a:t> of Flip Data</a:t>
            </a:r>
            <a:endParaRPr/>
          </a:p>
        </p:txBody>
      </p:sp>
      <p:sp>
        <p:nvSpPr>
          <p:cNvPr id="437" name="Google Shape;437;p40"/>
          <p:cNvSpPr txBox="1">
            <a:spLocks noGrp="1"/>
          </p:cNvSpPr>
          <p:nvPr>
            <p:ph type="body" idx="1"/>
          </p:nvPr>
        </p:nvSpPr>
        <p:spPr>
          <a:xfrm>
            <a:off x="401171" y="1148975"/>
            <a:ext cx="6250200" cy="4764900"/>
          </a:xfrm>
          <a:prstGeom prst="rect">
            <a:avLst/>
          </a:prstGeom>
          <a:noFill/>
          <a:ln>
            <a:noFill/>
          </a:ln>
        </p:spPr>
        <p:txBody>
          <a:bodyPr spcFirstLastPara="1" wrap="square" lIns="91425" tIns="45700" rIns="91425" bIns="45700" anchor="t" anchorCtr="0">
            <a:noAutofit/>
          </a:bodyPr>
          <a:lstStyle/>
          <a:p>
            <a:pPr marL="411480" lvl="0" indent="-422910" algn="l" rtl="0">
              <a:lnSpc>
                <a:spcPct val="138461"/>
              </a:lnSpc>
              <a:spcBef>
                <a:spcPts val="0"/>
              </a:spcBef>
              <a:spcAft>
                <a:spcPts val="0"/>
              </a:spcAft>
              <a:buSzPts val="2000"/>
              <a:buChar char="●"/>
            </a:pPr>
            <a:r>
              <a:rPr lang="en-US" sz="2000" dirty="0"/>
              <a:t>We looked at thousands of stocks… </a:t>
            </a:r>
            <a:br>
              <a:rPr lang="en-US" sz="2000" dirty="0"/>
            </a:br>
            <a:r>
              <a:rPr lang="en-US" sz="2000" dirty="0"/>
              <a:t>dating back to 2015</a:t>
            </a:r>
            <a:endParaRPr sz="2000" dirty="0"/>
          </a:p>
          <a:p>
            <a:pPr marL="411480" lvl="0" indent="-414020" algn="l" rtl="0">
              <a:lnSpc>
                <a:spcPct val="128571"/>
              </a:lnSpc>
              <a:spcBef>
                <a:spcPts val="2400"/>
              </a:spcBef>
              <a:spcAft>
                <a:spcPts val="0"/>
              </a:spcAft>
              <a:buSzPts val="2000"/>
              <a:buChar char="●"/>
            </a:pPr>
            <a:r>
              <a:rPr lang="en-US" sz="2000" dirty="0"/>
              <a:t>Analyzed what percentage of a </a:t>
            </a:r>
            <a:br>
              <a:rPr lang="en-US" sz="2000" dirty="0"/>
            </a:br>
            <a:r>
              <a:rPr lang="en-US" sz="2000" dirty="0"/>
              <a:t>one-day drop was an OVER reaction</a:t>
            </a:r>
            <a:endParaRPr sz="2000" dirty="0"/>
          </a:p>
          <a:p>
            <a:pPr marL="411480" lvl="0" indent="-414020" algn="l" rtl="0">
              <a:lnSpc>
                <a:spcPct val="128571"/>
              </a:lnSpc>
              <a:spcBef>
                <a:spcPts val="2400"/>
              </a:spcBef>
              <a:spcAft>
                <a:spcPts val="0"/>
              </a:spcAft>
              <a:buSzPts val="2000"/>
              <a:buChar char="●"/>
            </a:pPr>
            <a:r>
              <a:rPr lang="en-US" sz="2000" dirty="0"/>
              <a:t>Based on the highs the next day</a:t>
            </a:r>
            <a:endParaRPr sz="2000" dirty="0"/>
          </a:p>
          <a:p>
            <a:pPr marL="411480" lvl="0" indent="-414020" algn="l" rtl="0">
              <a:lnSpc>
                <a:spcPct val="128571"/>
              </a:lnSpc>
              <a:spcBef>
                <a:spcPts val="2400"/>
              </a:spcBef>
              <a:spcAft>
                <a:spcPts val="0"/>
              </a:spcAft>
              <a:buSzPts val="2000"/>
              <a:buChar char="●"/>
            </a:pPr>
            <a:r>
              <a:rPr lang="en-US" sz="2000" dirty="0"/>
              <a:t>30 stocks (out of thousands) </a:t>
            </a:r>
            <a:br>
              <a:rPr lang="en-US" sz="2000" dirty="0"/>
            </a:br>
            <a:r>
              <a:rPr lang="en-US" sz="2000" dirty="0"/>
              <a:t>had the best percentage…</a:t>
            </a:r>
            <a:endParaRPr sz="2000" dirty="0"/>
          </a:p>
          <a:p>
            <a:pPr marL="411480" lvl="0" indent="-414020" algn="l" rtl="0">
              <a:lnSpc>
                <a:spcPct val="128571"/>
              </a:lnSpc>
              <a:spcBef>
                <a:spcPts val="2400"/>
              </a:spcBef>
              <a:spcAft>
                <a:spcPts val="0"/>
              </a:spcAft>
              <a:buSzPts val="2000"/>
              <a:buChar char="●"/>
            </a:pPr>
            <a:r>
              <a:rPr lang="en-US" sz="2000" b="1" dirty="0"/>
              <a:t>They went up the next day 87% of the time! </a:t>
            </a:r>
            <a:endParaRPr sz="2000" dirty="0"/>
          </a:p>
        </p:txBody>
      </p:sp>
      <p:pic>
        <p:nvPicPr>
          <p:cNvPr id="2" name="Picture 1">
            <a:extLst>
              <a:ext uri="{FF2B5EF4-FFF2-40B4-BE49-F238E27FC236}">
                <a16:creationId xmlns:a16="http://schemas.microsoft.com/office/drawing/2014/main" id="{99BC8F34-4233-4BF5-AD65-6390106F16AE}"/>
              </a:ext>
            </a:extLst>
          </p:cNvPr>
          <p:cNvPicPr>
            <a:picLocks noChangeAspect="1"/>
          </p:cNvPicPr>
          <p:nvPr/>
        </p:nvPicPr>
        <p:blipFill>
          <a:blip r:embed="rId3"/>
          <a:stretch>
            <a:fillRect/>
          </a:stretch>
        </p:blipFill>
        <p:spPr>
          <a:xfrm>
            <a:off x="5153891" y="1457948"/>
            <a:ext cx="6907481" cy="309455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4"/>
          <p:cNvSpPr txBox="1">
            <a:spLocks noGrp="1"/>
          </p:cNvSpPr>
          <p:nvPr>
            <p:ph type="title"/>
          </p:nvPr>
        </p:nvSpPr>
        <p:spPr>
          <a:xfrm>
            <a:off x="377052"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Agenda</a:t>
            </a:r>
            <a:endParaRPr/>
          </a:p>
        </p:txBody>
      </p:sp>
      <p:sp>
        <p:nvSpPr>
          <p:cNvPr id="79" name="Google Shape;79;p4"/>
          <p:cNvSpPr txBox="1">
            <a:spLocks noGrp="1"/>
          </p:cNvSpPr>
          <p:nvPr>
            <p:ph type="body" idx="1"/>
          </p:nvPr>
        </p:nvSpPr>
        <p:spPr>
          <a:xfrm>
            <a:off x="457200" y="1260063"/>
            <a:ext cx="11277600" cy="4899300"/>
          </a:xfrm>
          <a:prstGeom prst="rect">
            <a:avLst/>
          </a:prstGeom>
          <a:noFill/>
          <a:ln>
            <a:noFill/>
          </a:ln>
        </p:spPr>
        <p:txBody>
          <a:bodyPr spcFirstLastPara="1" wrap="square" lIns="91425" tIns="45700" rIns="91425" bIns="45700" anchor="t" anchorCtr="0">
            <a:noAutofit/>
          </a:bodyPr>
          <a:lstStyle/>
          <a:p>
            <a:pPr marL="411480" lvl="0" indent="-451993" algn="l" rtl="0">
              <a:lnSpc>
                <a:spcPct val="100000"/>
              </a:lnSpc>
              <a:spcBef>
                <a:spcPts val="0"/>
              </a:spcBef>
              <a:spcAft>
                <a:spcPts val="0"/>
              </a:spcAft>
              <a:buSzPts val="2200"/>
              <a:buChar char="●"/>
            </a:pPr>
            <a:r>
              <a:rPr lang="en-US" sz="2200" b="1" dirty="0"/>
              <a:t>The Stock Flipping Formula you can use to target $5,000 (or more!)… OVERNIGHT </a:t>
            </a:r>
            <a:endParaRPr sz="2200" dirty="0"/>
          </a:p>
          <a:p>
            <a:pPr marL="411480" lvl="0" indent="-451993" algn="l" rtl="0">
              <a:lnSpc>
                <a:spcPct val="100000"/>
              </a:lnSpc>
              <a:spcBef>
                <a:spcPts val="1500"/>
              </a:spcBef>
              <a:spcAft>
                <a:spcPts val="0"/>
              </a:spcAft>
              <a:buSzPts val="2200"/>
              <a:buChar char="●"/>
            </a:pPr>
            <a:r>
              <a:rPr lang="en-US" sz="2200" dirty="0"/>
              <a:t>The 10+ years of historical data behind Stock Flipping that </a:t>
            </a:r>
            <a:r>
              <a:rPr lang="en-US" sz="2200" b="1" dirty="0"/>
              <a:t>gives you an “unfair” statistical edge of 87% </a:t>
            </a:r>
            <a:endParaRPr sz="2200" dirty="0"/>
          </a:p>
          <a:p>
            <a:pPr marL="411480" lvl="0" indent="-451993" algn="l" rtl="0">
              <a:lnSpc>
                <a:spcPct val="100000"/>
              </a:lnSpc>
              <a:spcBef>
                <a:spcPts val="1500"/>
              </a:spcBef>
              <a:spcAft>
                <a:spcPts val="0"/>
              </a:spcAft>
              <a:buSzPts val="2200"/>
              <a:buChar char="●"/>
            </a:pPr>
            <a:r>
              <a:rPr lang="en-US" sz="2200" b="1" dirty="0"/>
              <a:t>How you could have turned a $25,000 account into $1.29 MILLION flipping just ONE stock for two years</a:t>
            </a:r>
            <a:endParaRPr sz="2200" dirty="0"/>
          </a:p>
          <a:p>
            <a:pPr marL="411480" lvl="0" indent="-451993" algn="l" rtl="0">
              <a:lnSpc>
                <a:spcPct val="100000"/>
              </a:lnSpc>
              <a:spcBef>
                <a:spcPts val="1500"/>
              </a:spcBef>
              <a:spcAft>
                <a:spcPts val="0"/>
              </a:spcAft>
              <a:buSzPts val="2200"/>
              <a:buChar char="●"/>
            </a:pPr>
            <a:r>
              <a:rPr lang="en-US" sz="2200" b="1" dirty="0"/>
              <a:t>Revealed Today:</a:t>
            </a:r>
            <a:r>
              <a:rPr lang="en-US" sz="2200" dirty="0"/>
              <a:t> The EXACT list of our </a:t>
            </a:r>
            <a:r>
              <a:rPr lang="en-US" sz="2200" b="1" dirty="0"/>
              <a:t>30 best Stock Flip opportunities </a:t>
            </a:r>
            <a:r>
              <a:rPr lang="en-US" sz="2200" dirty="0"/>
              <a:t>to buy one afternoon… and “flip” the next day for a chance at gains like</a:t>
            </a:r>
            <a:r>
              <a:rPr lang="en-US" sz="2200" b="1" dirty="0"/>
              <a:t> 288%... 384%... 667%! </a:t>
            </a:r>
            <a:endParaRPr sz="2200" dirty="0"/>
          </a:p>
          <a:p>
            <a:pPr marL="411480" lvl="0" indent="-451993" algn="l" rtl="0">
              <a:lnSpc>
                <a:spcPct val="100000"/>
              </a:lnSpc>
              <a:spcBef>
                <a:spcPts val="1500"/>
              </a:spcBef>
              <a:spcAft>
                <a:spcPts val="0"/>
              </a:spcAft>
              <a:buSzPts val="2200"/>
              <a:buChar char="●"/>
            </a:pPr>
            <a:r>
              <a:rPr lang="en-US" sz="2200" b="1" dirty="0"/>
              <a:t>Why March 19 could kick off the BEST 30 days for flipping stocks! </a:t>
            </a:r>
            <a:endParaRPr sz="2200" dirty="0"/>
          </a:p>
          <a:p>
            <a:pPr marL="411480" lvl="0" indent="-451993" algn="l" rtl="0">
              <a:lnSpc>
                <a:spcPct val="100000"/>
              </a:lnSpc>
              <a:spcBef>
                <a:spcPts val="1500"/>
              </a:spcBef>
              <a:spcAft>
                <a:spcPts val="1500"/>
              </a:spcAft>
              <a:buSzPts val="2200"/>
              <a:buChar char="●"/>
            </a:pPr>
            <a:r>
              <a:rPr lang="en-US" sz="2200" b="1" dirty="0"/>
              <a:t>Live Q&amp;A</a:t>
            </a:r>
            <a:endParaRPr sz="2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2">
          <a:extLst>
            <a:ext uri="{FF2B5EF4-FFF2-40B4-BE49-F238E27FC236}">
              <a16:creationId xmlns:a16="http://schemas.microsoft.com/office/drawing/2014/main" id="{A86C1247-1BDC-FBD4-8202-C8F6DCBF1E25}"/>
            </a:ext>
          </a:extLst>
        </p:cNvPr>
        <p:cNvGrpSpPr/>
        <p:nvPr/>
      </p:nvGrpSpPr>
      <p:grpSpPr>
        <a:xfrm>
          <a:off x="0" y="0"/>
          <a:ext cx="0" cy="0"/>
          <a:chOff x="0" y="0"/>
          <a:chExt cx="0" cy="0"/>
        </a:xfrm>
      </p:grpSpPr>
      <p:sp>
        <p:nvSpPr>
          <p:cNvPr id="613" name="Google Shape;613;p62">
            <a:extLst>
              <a:ext uri="{FF2B5EF4-FFF2-40B4-BE49-F238E27FC236}">
                <a16:creationId xmlns:a16="http://schemas.microsoft.com/office/drawing/2014/main" id="{B704042E-CA1F-8FA8-9D6F-D724FF326358}"/>
              </a:ext>
            </a:extLst>
          </p:cNvPr>
          <p:cNvSpPr txBox="1">
            <a:spLocks noGrp="1"/>
          </p:cNvSpPr>
          <p:nvPr>
            <p:ph type="title"/>
          </p:nvPr>
        </p:nvSpPr>
        <p:spPr>
          <a:xfrm>
            <a:off x="386097" y="309756"/>
            <a:ext cx="10515600" cy="1474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5000"/>
              <a:buFont typeface="Oswald"/>
              <a:buNone/>
            </a:pPr>
            <a:r>
              <a:rPr lang="en-US" sz="5000" dirty="0"/>
              <a:t>Day to Day Accuracy Rates Get Even BETTER! </a:t>
            </a:r>
            <a:endParaRPr dirty="0"/>
          </a:p>
        </p:txBody>
      </p:sp>
      <p:sp>
        <p:nvSpPr>
          <p:cNvPr id="614" name="Google Shape;614;p62">
            <a:extLst>
              <a:ext uri="{FF2B5EF4-FFF2-40B4-BE49-F238E27FC236}">
                <a16:creationId xmlns:a16="http://schemas.microsoft.com/office/drawing/2014/main" id="{2914997A-9E36-C932-F129-788440C57540}"/>
              </a:ext>
            </a:extLst>
          </p:cNvPr>
          <p:cNvSpPr txBox="1">
            <a:spLocks noGrp="1"/>
          </p:cNvSpPr>
          <p:nvPr>
            <p:ph type="body" idx="1"/>
          </p:nvPr>
        </p:nvSpPr>
        <p:spPr>
          <a:xfrm>
            <a:off x="396338" y="2206017"/>
            <a:ext cx="10842600" cy="4123800"/>
          </a:xfrm>
          <a:prstGeom prst="rect">
            <a:avLst/>
          </a:prstGeom>
          <a:noFill/>
          <a:ln>
            <a:noFill/>
          </a:ln>
        </p:spPr>
        <p:txBody>
          <a:bodyPr spcFirstLastPara="1" wrap="square" lIns="91425" tIns="45700" rIns="91425" bIns="45700" anchor="t" anchorCtr="0">
            <a:normAutofit/>
          </a:bodyPr>
          <a:lstStyle/>
          <a:p>
            <a:pPr marL="411480" lvl="0" indent="-411480" algn="l" rtl="0">
              <a:lnSpc>
                <a:spcPct val="128571"/>
              </a:lnSpc>
              <a:spcBef>
                <a:spcPts val="0"/>
              </a:spcBef>
              <a:spcAft>
                <a:spcPts val="0"/>
              </a:spcAft>
              <a:buClr>
                <a:srgbClr val="69CA12"/>
              </a:buClr>
              <a:buSzPts val="2800"/>
              <a:buChar char="●"/>
            </a:pPr>
            <a:r>
              <a:rPr lang="en-US" dirty="0"/>
              <a:t>We even dug into the days of the week… and figured out which days gave the best statistics! </a:t>
            </a:r>
          </a:p>
        </p:txBody>
      </p:sp>
      <p:pic>
        <p:nvPicPr>
          <p:cNvPr id="3" name="Picture 2">
            <a:extLst>
              <a:ext uri="{FF2B5EF4-FFF2-40B4-BE49-F238E27FC236}">
                <a16:creationId xmlns:a16="http://schemas.microsoft.com/office/drawing/2014/main" id="{55322DE7-F2A6-934F-11B4-D61DA9F0650A}"/>
              </a:ext>
            </a:extLst>
          </p:cNvPr>
          <p:cNvPicPr>
            <a:picLocks noChangeAspect="1"/>
          </p:cNvPicPr>
          <p:nvPr/>
        </p:nvPicPr>
        <p:blipFill>
          <a:blip r:embed="rId3"/>
          <a:stretch>
            <a:fillRect/>
          </a:stretch>
        </p:blipFill>
        <p:spPr>
          <a:xfrm>
            <a:off x="1757697" y="3659675"/>
            <a:ext cx="7772400" cy="2246223"/>
          </a:xfrm>
          <a:prstGeom prst="rect">
            <a:avLst/>
          </a:prstGeom>
        </p:spPr>
      </p:pic>
    </p:spTree>
    <p:extLst>
      <p:ext uri="{BB962C8B-B14F-4D97-AF65-F5344CB8AC3E}">
        <p14:creationId xmlns:p14="http://schemas.microsoft.com/office/powerpoint/2010/main" val="1426381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41"/>
          <p:cNvSpPr txBox="1">
            <a:spLocks noGrp="1"/>
          </p:cNvSpPr>
          <p:nvPr>
            <p:ph type="ctrTitle"/>
          </p:nvPr>
        </p:nvSpPr>
        <p:spPr>
          <a:xfrm>
            <a:off x="561825" y="3216460"/>
            <a:ext cx="11068200" cy="11157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a:t>Stock Flipping Works in </a:t>
            </a:r>
            <a:br>
              <a:rPr lang="en-US"/>
            </a:br>
            <a:r>
              <a:rPr lang="en-US"/>
              <a:t>Bull and Bear Markets!</a:t>
            </a:r>
            <a:endParaRPr/>
          </a:p>
        </p:txBody>
      </p:sp>
      <p:sp>
        <p:nvSpPr>
          <p:cNvPr id="445" name="Google Shape;445;p41"/>
          <p:cNvSpPr/>
          <p:nvPr/>
        </p:nvSpPr>
        <p:spPr>
          <a:xfrm rot="-5400000">
            <a:off x="6058975" y="200052"/>
            <a:ext cx="74100" cy="9034800"/>
          </a:xfrm>
          <a:prstGeom prst="roundRect">
            <a:avLst>
              <a:gd name="adj" fmla="val 31011"/>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446" name="Google Shape;446;p41"/>
          <p:cNvSpPr txBox="1">
            <a:spLocks noGrp="1"/>
          </p:cNvSpPr>
          <p:nvPr>
            <p:ph type="ctrTitle"/>
          </p:nvPr>
        </p:nvSpPr>
        <p:spPr>
          <a:xfrm>
            <a:off x="1524000" y="2090559"/>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dirty="0">
                <a:solidFill>
                  <a:srgbClr val="69CA12"/>
                </a:solidFill>
                <a:latin typeface="Rubik"/>
                <a:ea typeface="Rubik"/>
                <a:cs typeface="Rubik"/>
                <a:sym typeface="Rubik"/>
              </a:rPr>
              <a:t>What Else Did the Data Reveal?</a:t>
            </a:r>
            <a:endParaRPr sz="3800" dirty="0">
              <a:solidFill>
                <a:srgbClr val="69CA12"/>
              </a:solidFill>
              <a:latin typeface="Rubik"/>
              <a:ea typeface="Rubik"/>
              <a:cs typeface="Rubik"/>
              <a:sym typeface="Rubik"/>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42"/>
          <p:cNvSpPr txBox="1">
            <a:spLocks noGrp="1"/>
          </p:cNvSpPr>
          <p:nvPr>
            <p:ph type="title"/>
          </p:nvPr>
        </p:nvSpPr>
        <p:spPr>
          <a:xfrm>
            <a:off x="361650" y="311665"/>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COVID Crash (2/20 to 3/31) </a:t>
            </a:r>
            <a:endParaRPr/>
          </a:p>
        </p:txBody>
      </p:sp>
      <p:sp>
        <p:nvSpPr>
          <p:cNvPr id="452" name="Google Shape;452;p42"/>
          <p:cNvSpPr txBox="1">
            <a:spLocks noGrp="1"/>
          </p:cNvSpPr>
          <p:nvPr>
            <p:ph type="body" idx="1"/>
          </p:nvPr>
        </p:nvSpPr>
        <p:spPr>
          <a:xfrm>
            <a:off x="324271" y="1271225"/>
            <a:ext cx="5919000" cy="56130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2400"/>
              </a:spcBef>
              <a:spcAft>
                <a:spcPts val="0"/>
              </a:spcAft>
              <a:buSzPts val="2400"/>
              <a:buChar char="●"/>
            </a:pPr>
            <a:r>
              <a:rPr lang="en-US" sz="2400" dirty="0"/>
              <a:t>We looked at the worst of the </a:t>
            </a:r>
            <a:br>
              <a:rPr lang="en-US" sz="2400" dirty="0"/>
            </a:br>
            <a:r>
              <a:rPr lang="en-US" sz="2400" dirty="0"/>
              <a:t>COVID crash</a:t>
            </a:r>
            <a:endParaRPr sz="2400" dirty="0"/>
          </a:p>
          <a:p>
            <a:pPr marL="457200" lvl="0" indent="-381000" algn="l" rtl="0">
              <a:lnSpc>
                <a:spcPct val="100000"/>
              </a:lnSpc>
              <a:spcBef>
                <a:spcPts val="2400"/>
              </a:spcBef>
              <a:spcAft>
                <a:spcPts val="0"/>
              </a:spcAft>
              <a:buSzPts val="2400"/>
              <a:buChar char="●"/>
            </a:pPr>
            <a:r>
              <a:rPr lang="en-US" sz="2400" dirty="0"/>
              <a:t>While EVERYTHING was in freefall</a:t>
            </a:r>
            <a:endParaRPr sz="2400" dirty="0"/>
          </a:p>
          <a:p>
            <a:pPr marL="457200" lvl="0" indent="-381000" algn="l" rtl="0">
              <a:lnSpc>
                <a:spcPct val="100000"/>
              </a:lnSpc>
              <a:spcBef>
                <a:spcPts val="2400"/>
              </a:spcBef>
              <a:spcAft>
                <a:spcPts val="0"/>
              </a:spcAft>
              <a:buSzPts val="2400"/>
              <a:buChar char="●"/>
            </a:pPr>
            <a:r>
              <a:rPr lang="en-US" sz="2400" dirty="0"/>
              <a:t>Total of 274 Flip Trade Opportunities </a:t>
            </a:r>
            <a:endParaRPr sz="2400" dirty="0"/>
          </a:p>
          <a:p>
            <a:pPr marL="457200" lvl="0" indent="-381000" algn="l" rtl="0">
              <a:lnSpc>
                <a:spcPct val="100000"/>
              </a:lnSpc>
              <a:spcBef>
                <a:spcPts val="2400"/>
              </a:spcBef>
              <a:spcAft>
                <a:spcPts val="0"/>
              </a:spcAft>
              <a:buSzPts val="2400"/>
              <a:buChar char="●"/>
            </a:pPr>
            <a:r>
              <a:rPr lang="en-US" sz="2400" dirty="0"/>
              <a:t>8 out of 10 signals were winners</a:t>
            </a:r>
          </a:p>
          <a:p>
            <a:pPr marL="457200" lvl="0" indent="-381000" algn="l" rtl="0">
              <a:lnSpc>
                <a:spcPct val="100000"/>
              </a:lnSpc>
              <a:spcBef>
                <a:spcPts val="2400"/>
              </a:spcBef>
              <a:spcAft>
                <a:spcPts val="0"/>
              </a:spcAft>
              <a:buSzPts val="2400"/>
              <a:buChar char="●"/>
            </a:pPr>
            <a:r>
              <a:rPr lang="en-US" sz="2400" b="1" dirty="0"/>
              <a:t>Stocks averaged 4.48% the next day! </a:t>
            </a:r>
            <a:endParaRPr sz="2400" b="1" dirty="0"/>
          </a:p>
        </p:txBody>
      </p:sp>
      <p:pic>
        <p:nvPicPr>
          <p:cNvPr id="2" name="Picture 1">
            <a:extLst>
              <a:ext uri="{FF2B5EF4-FFF2-40B4-BE49-F238E27FC236}">
                <a16:creationId xmlns:a16="http://schemas.microsoft.com/office/drawing/2014/main" id="{0A6CFBB3-1375-8A5B-95E4-46D2BCC45714}"/>
              </a:ext>
            </a:extLst>
          </p:cNvPr>
          <p:cNvPicPr>
            <a:picLocks noChangeAspect="1"/>
          </p:cNvPicPr>
          <p:nvPr/>
        </p:nvPicPr>
        <p:blipFill>
          <a:blip r:embed="rId3"/>
          <a:stretch>
            <a:fillRect/>
          </a:stretch>
        </p:blipFill>
        <p:spPr>
          <a:xfrm>
            <a:off x="6243271" y="1661464"/>
            <a:ext cx="5710232" cy="1890086"/>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3cea80c4a73_0_110"/>
          <p:cNvSpPr/>
          <p:nvPr/>
        </p:nvSpPr>
        <p:spPr>
          <a:xfrm rot="-5400000">
            <a:off x="5756100" y="-357003"/>
            <a:ext cx="679800" cy="3711000"/>
          </a:xfrm>
          <a:prstGeom prst="roundRect">
            <a:avLst>
              <a:gd name="adj" fmla="val 50000"/>
            </a:avLst>
          </a:prstGeom>
          <a:noFill/>
          <a:ln w="35575" cap="flat" cmpd="sng">
            <a:solidFill>
              <a:srgbClr val="69CA12"/>
            </a:solidFill>
            <a:prstDash val="solid"/>
            <a:round/>
            <a:headEnd type="none" w="sm" len="sm"/>
            <a:tailEnd type="none" w="sm" len="sm"/>
          </a:ln>
        </p:spPr>
        <p:txBody>
          <a:bodyPr spcFirstLastPara="1" wrap="square" lIns="85375" tIns="85375" rIns="85375" bIns="85375" anchor="ctr" anchorCtr="0">
            <a:noAutofit/>
          </a:bodyPr>
          <a:lstStyle/>
          <a:p>
            <a:pPr marL="0" lvl="0" indent="0" algn="ctr" rtl="0">
              <a:spcBef>
                <a:spcPts val="0"/>
              </a:spcBef>
              <a:spcAft>
                <a:spcPts val="0"/>
              </a:spcAft>
              <a:buNone/>
            </a:pPr>
            <a:endParaRPr sz="1307">
              <a:latin typeface="Open Sans Light"/>
              <a:ea typeface="Open Sans Light"/>
              <a:cs typeface="Open Sans Light"/>
              <a:sym typeface="Open Sans"/>
            </a:endParaRPr>
          </a:p>
        </p:txBody>
      </p:sp>
      <p:sp>
        <p:nvSpPr>
          <p:cNvPr id="461" name="Google Shape;461;g3cea80c4a73_0_110"/>
          <p:cNvSpPr txBox="1">
            <a:spLocks noGrp="1"/>
          </p:cNvSpPr>
          <p:nvPr>
            <p:ph type="ctrTitle"/>
          </p:nvPr>
        </p:nvSpPr>
        <p:spPr>
          <a:xfrm>
            <a:off x="561825" y="2165668"/>
            <a:ext cx="11068200" cy="1115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4400"/>
              <a:t>Stock Flipping Can Give YOU </a:t>
            </a:r>
            <a:br>
              <a:rPr lang="en-US" sz="4400"/>
            </a:br>
            <a:r>
              <a:rPr lang="en-US" sz="4400"/>
              <a:t>a Statistical Advantage…</a:t>
            </a:r>
            <a:endParaRPr sz="4400"/>
          </a:p>
        </p:txBody>
      </p:sp>
      <p:sp>
        <p:nvSpPr>
          <p:cNvPr id="462" name="Google Shape;462;g3cea80c4a73_0_110"/>
          <p:cNvSpPr txBox="1">
            <a:spLocks noGrp="1"/>
          </p:cNvSpPr>
          <p:nvPr>
            <p:ph type="ctrTitle"/>
          </p:nvPr>
        </p:nvSpPr>
        <p:spPr>
          <a:xfrm>
            <a:off x="1524000" y="1099959"/>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chemeClr val="lt1"/>
                </a:solidFill>
                <a:latin typeface="Rubik"/>
                <a:ea typeface="Rubik"/>
                <a:cs typeface="Rubik"/>
                <a:sym typeface="Rubik"/>
              </a:rPr>
              <a:t>Bottom Line:</a:t>
            </a:r>
            <a:endParaRPr sz="3800">
              <a:solidFill>
                <a:schemeClr val="lt1"/>
              </a:solidFill>
              <a:latin typeface="Rubik"/>
              <a:ea typeface="Rubik"/>
              <a:cs typeface="Rubik"/>
              <a:sym typeface="Rubik"/>
            </a:endParaRPr>
          </a:p>
        </p:txBody>
      </p:sp>
      <p:sp>
        <p:nvSpPr>
          <p:cNvPr id="463" name="Google Shape;463;g3cea80c4a73_0_110"/>
          <p:cNvSpPr txBox="1">
            <a:spLocks noGrp="1"/>
          </p:cNvSpPr>
          <p:nvPr>
            <p:ph type="ctrTitle"/>
          </p:nvPr>
        </p:nvSpPr>
        <p:spPr>
          <a:xfrm>
            <a:off x="-14450450" y="3195150"/>
            <a:ext cx="129357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12000"/>
              <a:t>$16,000 </a:t>
            </a:r>
            <a:endParaRPr sz="12000"/>
          </a:p>
        </p:txBody>
      </p:sp>
      <p:sp>
        <p:nvSpPr>
          <p:cNvPr id="464" name="Google Shape;464;g3cea80c4a73_0_110"/>
          <p:cNvSpPr/>
          <p:nvPr/>
        </p:nvSpPr>
        <p:spPr>
          <a:xfrm rot="-5400000">
            <a:off x="-8033525" y="1583636"/>
            <a:ext cx="102000" cy="64617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465" name="Google Shape;465;g3cea80c4a73_0_110"/>
          <p:cNvSpPr txBox="1">
            <a:spLocks noGrp="1"/>
          </p:cNvSpPr>
          <p:nvPr>
            <p:ph type="ctrTitle"/>
          </p:nvPr>
        </p:nvSpPr>
        <p:spPr>
          <a:xfrm>
            <a:off x="-12554525" y="2071241"/>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lt1"/>
              </a:buClr>
              <a:buSzPts val="2800"/>
              <a:buFont typeface="Oswald"/>
              <a:buNone/>
            </a:pPr>
            <a:r>
              <a:rPr lang="en-US" sz="3800">
                <a:solidFill>
                  <a:srgbClr val="69CA12"/>
                </a:solidFill>
                <a:latin typeface="Rubik"/>
                <a:ea typeface="Rubik"/>
                <a:cs typeface="Rubik"/>
                <a:sym typeface="Rubik"/>
              </a:rPr>
              <a:t>That’s Enough to Maket</a:t>
            </a:r>
            <a:endParaRPr sz="3800">
              <a:solidFill>
                <a:srgbClr val="69CA12"/>
              </a:solidFill>
              <a:latin typeface="Open Sans Light"/>
              <a:ea typeface="Open Sans Light"/>
              <a:cs typeface="Open Sans Light"/>
              <a:sym typeface="Open Sans"/>
            </a:endParaRPr>
          </a:p>
        </p:txBody>
      </p:sp>
      <p:sp>
        <p:nvSpPr>
          <p:cNvPr id="466" name="Google Shape;466;g3cea80c4a73_0_110"/>
          <p:cNvSpPr txBox="1">
            <a:spLocks noGrp="1"/>
          </p:cNvSpPr>
          <p:nvPr>
            <p:ph type="ctrTitle"/>
          </p:nvPr>
        </p:nvSpPr>
        <p:spPr>
          <a:xfrm>
            <a:off x="-11355100" y="4687192"/>
            <a:ext cx="6744900" cy="12669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4000">
                <a:solidFill>
                  <a:schemeClr val="lt1"/>
                </a:solidFill>
              </a:rPr>
              <a:t>the Very Next Morning! </a:t>
            </a:r>
            <a:endParaRPr sz="4000"/>
          </a:p>
        </p:txBody>
      </p:sp>
      <p:sp>
        <p:nvSpPr>
          <p:cNvPr id="467" name="Google Shape;467;g3cea80c4a73_0_110"/>
          <p:cNvSpPr txBox="1">
            <a:spLocks noGrp="1"/>
          </p:cNvSpPr>
          <p:nvPr>
            <p:ph type="ctrTitle"/>
          </p:nvPr>
        </p:nvSpPr>
        <p:spPr>
          <a:xfrm>
            <a:off x="561825" y="4054585"/>
            <a:ext cx="11068200" cy="11157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8000" dirty="0">
                <a:solidFill>
                  <a:schemeClr val="lt1"/>
                </a:solidFill>
              </a:rPr>
              <a:t>In Any Market!</a:t>
            </a:r>
            <a:endParaRPr sz="4400" dirty="0"/>
          </a:p>
        </p:txBody>
      </p:sp>
      <p:pic>
        <p:nvPicPr>
          <p:cNvPr id="468" name="Google Shape;468;g3cea80c4a73_0_110"/>
          <p:cNvPicPr preferRelativeResize="0"/>
          <p:nvPr/>
        </p:nvPicPr>
        <p:blipFill>
          <a:blip r:embed="rId3">
            <a:alphaModFix/>
          </a:blip>
          <a:stretch>
            <a:fillRect/>
          </a:stretch>
        </p:blipFill>
        <p:spPr>
          <a:xfrm>
            <a:off x="1593225" y="4921942"/>
            <a:ext cx="9276477" cy="6796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44"/>
          <p:cNvSpPr txBox="1">
            <a:spLocks noGrp="1"/>
          </p:cNvSpPr>
          <p:nvPr>
            <p:ph type="title"/>
          </p:nvPr>
        </p:nvSpPr>
        <p:spPr>
          <a:xfrm>
            <a:off x="354887" y="548269"/>
            <a:ext cx="10865400" cy="76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200"/>
              <a:buFont typeface="Oswald"/>
              <a:buNone/>
            </a:pPr>
            <a:r>
              <a:rPr lang="en-US" sz="3400" dirty="0"/>
              <a:t>How Flipping Turns Stock Moves Into </a:t>
            </a:r>
            <a:br>
              <a:rPr lang="en-US" dirty="0"/>
            </a:br>
            <a:r>
              <a:rPr lang="en-US" dirty="0">
                <a:solidFill>
                  <a:srgbClr val="69CA12"/>
                </a:solidFill>
              </a:rPr>
              <a:t>HUGE GAINS!</a:t>
            </a:r>
            <a:endParaRPr dirty="0">
              <a:solidFill>
                <a:srgbClr val="69CA12"/>
              </a:solidFill>
            </a:endParaRPr>
          </a:p>
        </p:txBody>
      </p:sp>
      <p:sp>
        <p:nvSpPr>
          <p:cNvPr id="474" name="Google Shape;474;p44"/>
          <p:cNvSpPr txBox="1">
            <a:spLocks noGrp="1"/>
          </p:cNvSpPr>
          <p:nvPr>
            <p:ph type="body" idx="1"/>
          </p:nvPr>
        </p:nvSpPr>
        <p:spPr>
          <a:xfrm>
            <a:off x="150421" y="1537196"/>
            <a:ext cx="10976758" cy="4216400"/>
          </a:xfrm>
          <a:prstGeom prst="rect">
            <a:avLst/>
          </a:prstGeom>
          <a:noFill/>
          <a:ln>
            <a:noFill/>
          </a:ln>
        </p:spPr>
        <p:txBody>
          <a:bodyPr spcFirstLastPara="1" wrap="square" lIns="91425" tIns="45700" rIns="91425" bIns="45700" anchor="t" anchorCtr="0">
            <a:noAutofit/>
          </a:bodyPr>
          <a:lstStyle/>
          <a:p>
            <a:pPr marL="411480" lvl="0" indent="-398780" algn="l" rtl="0">
              <a:lnSpc>
                <a:spcPct val="150000"/>
              </a:lnSpc>
              <a:spcBef>
                <a:spcPts val="0"/>
              </a:spcBef>
              <a:spcAft>
                <a:spcPts val="0"/>
              </a:spcAft>
              <a:buClr>
                <a:srgbClr val="69CA12"/>
              </a:buClr>
              <a:buSzPts val="2400"/>
              <a:buChar char="●"/>
            </a:pPr>
            <a:r>
              <a:rPr lang="en-US" sz="2400" dirty="0"/>
              <a:t>August 6, 2024: </a:t>
            </a:r>
          </a:p>
          <a:p>
            <a:pPr marL="12700" lvl="0" indent="0" algn="l" rtl="0">
              <a:lnSpc>
                <a:spcPct val="150000"/>
              </a:lnSpc>
              <a:spcBef>
                <a:spcPts val="0"/>
              </a:spcBef>
              <a:spcAft>
                <a:spcPts val="0"/>
              </a:spcAft>
              <a:buClr>
                <a:srgbClr val="69CA12"/>
              </a:buClr>
              <a:buSzPts val="2400"/>
              <a:buNone/>
            </a:pPr>
            <a:r>
              <a:rPr lang="en-US" sz="2400" dirty="0"/>
              <a:t>	Costco went up 3.90% </a:t>
            </a:r>
            <a:r>
              <a:rPr lang="en-US" sz="2400" dirty="0">
                <a:sym typeface="Wingdings" pitchFamily="2" charset="2"/>
              </a:rPr>
              <a:t> </a:t>
            </a:r>
            <a:r>
              <a:rPr lang="en-US" sz="2400" b="1" dirty="0">
                <a:latin typeface="Open Sans ExtraBold" pitchFamily="2" charset="0"/>
                <a:ea typeface="Open Sans ExtraBold" pitchFamily="2" charset="0"/>
                <a:cs typeface="Open Sans ExtraBold" pitchFamily="2" charset="0"/>
              </a:rPr>
              <a:t>Flip Trade on Costco went up 142%! </a:t>
            </a:r>
            <a:endParaRPr sz="2400" b="1" dirty="0">
              <a:latin typeface="Open Sans ExtraBold" pitchFamily="2" charset="0"/>
              <a:ea typeface="Open Sans ExtraBold" pitchFamily="2" charset="0"/>
              <a:cs typeface="Open Sans ExtraBold" pitchFamily="2" charset="0"/>
            </a:endParaRPr>
          </a:p>
          <a:p>
            <a:pPr marL="469900" lvl="1" indent="0">
              <a:lnSpc>
                <a:spcPct val="150000"/>
              </a:lnSpc>
              <a:spcBef>
                <a:spcPts val="0"/>
              </a:spcBef>
              <a:buClr>
                <a:srgbClr val="69CA12"/>
              </a:buClr>
              <a:buSzPts val="2400"/>
              <a:buNone/>
            </a:pPr>
            <a:endParaRPr sz="2400" dirty="0"/>
          </a:p>
          <a:p>
            <a:pPr marL="411480" lvl="0" indent="-398780" algn="l" rtl="0">
              <a:lnSpc>
                <a:spcPct val="150000"/>
              </a:lnSpc>
              <a:spcBef>
                <a:spcPts val="0"/>
              </a:spcBef>
              <a:spcAft>
                <a:spcPts val="0"/>
              </a:spcAft>
              <a:buClr>
                <a:srgbClr val="69CA12"/>
              </a:buClr>
              <a:buSzPts val="2400"/>
              <a:buChar char="●"/>
            </a:pPr>
            <a:r>
              <a:rPr lang="en-US" sz="2400" dirty="0"/>
              <a:t>July 19, 2024: </a:t>
            </a:r>
          </a:p>
          <a:p>
            <a:pPr marL="12700" lvl="0" indent="0" algn="l" rtl="0">
              <a:lnSpc>
                <a:spcPct val="150000"/>
              </a:lnSpc>
              <a:spcBef>
                <a:spcPts val="0"/>
              </a:spcBef>
              <a:spcAft>
                <a:spcPts val="0"/>
              </a:spcAft>
              <a:buClr>
                <a:srgbClr val="69CA12"/>
              </a:buClr>
              <a:buSzPts val="2400"/>
              <a:buNone/>
            </a:pPr>
            <a:r>
              <a:rPr lang="en-US" sz="2400" dirty="0"/>
              <a:t>	Eli Lilly went up 3.69% </a:t>
            </a:r>
            <a:r>
              <a:rPr lang="en-US" sz="2400" dirty="0">
                <a:sym typeface="Wingdings" pitchFamily="2" charset="2"/>
              </a:rPr>
              <a:t> </a:t>
            </a:r>
            <a:r>
              <a:rPr lang="en-US" sz="2400" b="1" dirty="0">
                <a:latin typeface="Open Sans ExtraBold" pitchFamily="2" charset="0"/>
                <a:ea typeface="Open Sans ExtraBold" pitchFamily="2" charset="0"/>
                <a:cs typeface="Open Sans ExtraBold" pitchFamily="2" charset="0"/>
              </a:rPr>
              <a:t>Flip Trade on Eli Lilly went up 153%!</a:t>
            </a:r>
            <a:endParaRPr sz="2400" b="1" dirty="0">
              <a:latin typeface="Open Sans ExtraBold" pitchFamily="2" charset="0"/>
              <a:ea typeface="Open Sans ExtraBold" pitchFamily="2" charset="0"/>
              <a:cs typeface="Open Sans ExtraBold" pitchFamily="2" charset="0"/>
            </a:endParaRPr>
          </a:p>
          <a:p>
            <a:pPr marL="411480" lvl="0" indent="-398780" algn="l" rtl="0">
              <a:lnSpc>
                <a:spcPct val="150000"/>
              </a:lnSpc>
              <a:spcBef>
                <a:spcPts val="0"/>
              </a:spcBef>
              <a:spcAft>
                <a:spcPts val="0"/>
              </a:spcAft>
              <a:buClr>
                <a:srgbClr val="69CA12"/>
              </a:buClr>
              <a:buSzPts val="2400"/>
              <a:buChar char="●"/>
            </a:pPr>
            <a:endParaRPr lang="en-US" sz="2400" dirty="0"/>
          </a:p>
          <a:p>
            <a:pPr marL="411480" lvl="0" indent="-398780" algn="l" rtl="0">
              <a:lnSpc>
                <a:spcPct val="150000"/>
              </a:lnSpc>
              <a:spcBef>
                <a:spcPts val="0"/>
              </a:spcBef>
              <a:spcAft>
                <a:spcPts val="0"/>
              </a:spcAft>
              <a:buClr>
                <a:srgbClr val="69CA12"/>
              </a:buClr>
              <a:buSzPts val="2400"/>
              <a:buChar char="●"/>
            </a:pPr>
            <a:r>
              <a:rPr lang="en-US" sz="2400" dirty="0"/>
              <a:t>February 12, 2025: </a:t>
            </a:r>
          </a:p>
          <a:p>
            <a:pPr marL="12700" lvl="0" indent="0" algn="l" rtl="0">
              <a:lnSpc>
                <a:spcPct val="150000"/>
              </a:lnSpc>
              <a:spcBef>
                <a:spcPts val="0"/>
              </a:spcBef>
              <a:spcAft>
                <a:spcPts val="0"/>
              </a:spcAft>
              <a:buClr>
                <a:srgbClr val="69CA12"/>
              </a:buClr>
              <a:buSzPts val="2400"/>
              <a:buNone/>
            </a:pPr>
            <a:r>
              <a:rPr lang="en-US" sz="2400" dirty="0"/>
              <a:t>	Tesla went up 5.45% </a:t>
            </a:r>
            <a:r>
              <a:rPr lang="en-US" sz="2400" dirty="0">
                <a:sym typeface="Wingdings" pitchFamily="2" charset="2"/>
              </a:rPr>
              <a:t> </a:t>
            </a:r>
            <a:r>
              <a:rPr lang="en-US" sz="2400" b="1" dirty="0">
                <a:latin typeface="Open Sans ExtraBold" pitchFamily="2" charset="0"/>
                <a:ea typeface="Open Sans ExtraBold" pitchFamily="2" charset="0"/>
                <a:cs typeface="Open Sans ExtraBold" pitchFamily="2" charset="0"/>
              </a:rPr>
              <a:t>Flip Trade on Tesla went up 135%!</a:t>
            </a:r>
          </a:p>
          <a:p>
            <a:pPr marL="12700" lvl="0" indent="0" algn="l" rtl="0">
              <a:lnSpc>
                <a:spcPct val="150000"/>
              </a:lnSpc>
              <a:spcBef>
                <a:spcPts val="0"/>
              </a:spcBef>
              <a:spcAft>
                <a:spcPts val="0"/>
              </a:spcAft>
              <a:buClr>
                <a:srgbClr val="69CA12"/>
              </a:buClr>
              <a:buSzPts val="2400"/>
              <a:buNone/>
            </a:pPr>
            <a:r>
              <a:rPr lang="en-US" sz="2400" dirty="0"/>
              <a:t> </a:t>
            </a:r>
            <a:endParaRPr sz="2400" dirty="0"/>
          </a:p>
          <a:p>
            <a:pPr marL="469900" lvl="1" indent="0">
              <a:lnSpc>
                <a:spcPct val="150000"/>
              </a:lnSpc>
              <a:spcBef>
                <a:spcPts val="0"/>
              </a:spcBef>
              <a:buClr>
                <a:srgbClr val="69CA12"/>
              </a:buClr>
              <a:buSzPts val="2400"/>
              <a:buNone/>
            </a:pPr>
            <a:endParaRPr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45"/>
          <p:cNvSpPr txBox="1">
            <a:spLocks noGrp="1"/>
          </p:cNvSpPr>
          <p:nvPr>
            <p:ph type="ctrTitle"/>
          </p:nvPr>
        </p:nvSpPr>
        <p:spPr>
          <a:xfrm>
            <a:off x="833225" y="2809075"/>
            <a:ext cx="10525500" cy="1583100"/>
          </a:xfrm>
          <a:prstGeom prst="rect">
            <a:avLst/>
          </a:prstGeom>
          <a:noFill/>
          <a:ln>
            <a:noFill/>
          </a:ln>
        </p:spPr>
        <p:txBody>
          <a:bodyPr spcFirstLastPara="1" wrap="square" lIns="83500" tIns="41725" rIns="83500" bIns="41725" anchor="ctr" anchorCtr="0">
            <a:noAutofit/>
          </a:bodyPr>
          <a:lstStyle/>
          <a:p>
            <a:pPr marL="0" lvl="0" indent="0" algn="ctr" rtl="0">
              <a:lnSpc>
                <a:spcPct val="85000"/>
              </a:lnSpc>
              <a:spcBef>
                <a:spcPts val="0"/>
              </a:spcBef>
              <a:spcAft>
                <a:spcPts val="0"/>
              </a:spcAft>
              <a:buClr>
                <a:schemeClr val="dk1"/>
              </a:buClr>
              <a:buSzPts val="1005"/>
              <a:buFont typeface="Arial"/>
              <a:buNone/>
            </a:pPr>
            <a:r>
              <a:rPr lang="en-US" sz="5480" i="1" dirty="0"/>
              <a:t>DOUBLE YOUR MONEY</a:t>
            </a:r>
            <a:br>
              <a:rPr lang="en-US" sz="5480" dirty="0"/>
            </a:br>
            <a:r>
              <a:rPr lang="en-US" sz="4749" dirty="0"/>
              <a:t>Every Time One Triggers!</a:t>
            </a:r>
            <a:r>
              <a:rPr lang="en-US" sz="5480" dirty="0"/>
              <a:t> </a:t>
            </a:r>
            <a:endParaRPr sz="5480" dirty="0"/>
          </a:p>
        </p:txBody>
      </p:sp>
      <p:sp>
        <p:nvSpPr>
          <p:cNvPr id="481" name="Google Shape;481;p45"/>
          <p:cNvSpPr/>
          <p:nvPr/>
        </p:nvSpPr>
        <p:spPr>
          <a:xfrm rot="-5400000">
            <a:off x="6046399" y="-357346"/>
            <a:ext cx="99300" cy="100869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83500" tIns="83500" rIns="83500" bIns="83500" anchor="ctr" anchorCtr="0">
            <a:noAutofit/>
          </a:bodyPr>
          <a:lstStyle/>
          <a:p>
            <a:pPr marL="0" lvl="0" indent="0" algn="ctr" rtl="0">
              <a:spcBef>
                <a:spcPts val="0"/>
              </a:spcBef>
              <a:spcAft>
                <a:spcPts val="0"/>
              </a:spcAft>
              <a:buNone/>
            </a:pPr>
            <a:endParaRPr sz="1278">
              <a:latin typeface="Open Sans Light"/>
              <a:ea typeface="Open Sans Light"/>
              <a:cs typeface="Open Sans Light"/>
              <a:sym typeface="Open Sans"/>
            </a:endParaRPr>
          </a:p>
        </p:txBody>
      </p:sp>
      <p:sp>
        <p:nvSpPr>
          <p:cNvPr id="482" name="Google Shape;482;p45"/>
          <p:cNvSpPr txBox="1">
            <a:spLocks noGrp="1"/>
          </p:cNvSpPr>
          <p:nvPr>
            <p:ph type="ctrTitle"/>
          </p:nvPr>
        </p:nvSpPr>
        <p:spPr>
          <a:xfrm>
            <a:off x="1524000" y="1724519"/>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dirty="0">
                <a:solidFill>
                  <a:srgbClr val="69CA12"/>
                </a:solidFill>
                <a:latin typeface="Rubik"/>
                <a:ea typeface="Rubik"/>
                <a:cs typeface="Rubik"/>
                <a:sym typeface="Rubik"/>
              </a:rPr>
              <a:t>Flipping Gives You the Chance to</a:t>
            </a:r>
            <a:endParaRPr sz="3800" dirty="0">
              <a:solidFill>
                <a:srgbClr val="69CA12"/>
              </a:solidFill>
              <a:latin typeface="Rubik"/>
              <a:ea typeface="Rubik"/>
              <a:cs typeface="Rubik"/>
              <a:sym typeface="Rubik"/>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6"/>
          <p:cNvSpPr txBox="1">
            <a:spLocks noGrp="1"/>
          </p:cNvSpPr>
          <p:nvPr>
            <p:ph type="ctrTitle"/>
          </p:nvPr>
        </p:nvSpPr>
        <p:spPr>
          <a:xfrm>
            <a:off x="834650" y="1298619"/>
            <a:ext cx="10522800" cy="39882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1000"/>
              </a:spcAft>
              <a:buClr>
                <a:schemeClr val="lt1"/>
              </a:buClr>
              <a:buSzPts val="2800"/>
              <a:buFont typeface="Oswald"/>
              <a:buNone/>
            </a:pPr>
            <a:r>
              <a:rPr lang="en-US" sz="4200" dirty="0"/>
              <a:t>Rather Than </a:t>
            </a:r>
            <a:r>
              <a:rPr lang="en-US" sz="4200" dirty="0">
                <a:solidFill>
                  <a:srgbClr val="F33545"/>
                </a:solidFill>
              </a:rPr>
              <a:t>Holding Longer…</a:t>
            </a:r>
            <a:br>
              <a:rPr lang="en-US" sz="4200" dirty="0">
                <a:solidFill>
                  <a:srgbClr val="F33545"/>
                </a:solidFill>
              </a:rPr>
            </a:br>
            <a:r>
              <a:rPr lang="en-US" sz="4200" dirty="0">
                <a:solidFill>
                  <a:srgbClr val="F94B4D"/>
                </a:solidFill>
              </a:rPr>
              <a:t> </a:t>
            </a:r>
            <a:br>
              <a:rPr lang="en-US" sz="4200" dirty="0"/>
            </a:br>
            <a:r>
              <a:rPr lang="en-US" sz="4200" dirty="0"/>
              <a:t>Data Found </a:t>
            </a:r>
            <a:r>
              <a:rPr lang="en-US" sz="4200" dirty="0">
                <a:solidFill>
                  <a:srgbClr val="69CA12"/>
                </a:solidFill>
              </a:rPr>
              <a:t>OVERNIGHT </a:t>
            </a:r>
            <a:r>
              <a:rPr lang="en-US" sz="4200" dirty="0">
                <a:solidFill>
                  <a:schemeClr val="bg1"/>
                </a:solidFill>
              </a:rPr>
              <a:t>Is</a:t>
            </a:r>
            <a:r>
              <a:rPr lang="en-US" sz="4200" dirty="0"/>
              <a:t> the </a:t>
            </a:r>
            <a:br>
              <a:rPr lang="en-US" sz="4200" dirty="0"/>
            </a:br>
            <a:r>
              <a:rPr lang="en-US" sz="4200" dirty="0">
                <a:solidFill>
                  <a:schemeClr val="lt1"/>
                </a:solidFill>
              </a:rPr>
              <a:t>Sweet Spot for</a:t>
            </a:r>
            <a:r>
              <a:rPr lang="en-US" sz="4200" dirty="0">
                <a:solidFill>
                  <a:srgbClr val="69CA12"/>
                </a:solidFill>
              </a:rPr>
              <a:t> Profitable Flips</a:t>
            </a:r>
            <a:br>
              <a:rPr lang="en-US" sz="4200" dirty="0"/>
            </a:br>
            <a:br>
              <a:rPr lang="en-US" sz="4200" dirty="0"/>
            </a:br>
            <a:r>
              <a:rPr lang="en-US" sz="4200" dirty="0"/>
              <a:t>Flipping Allows You to</a:t>
            </a:r>
            <a:br>
              <a:rPr lang="en-US" sz="4200" dirty="0"/>
            </a:br>
            <a:r>
              <a:rPr lang="en-US" sz="4200" dirty="0">
                <a:solidFill>
                  <a:srgbClr val="69CA12"/>
                </a:solidFill>
              </a:rPr>
              <a:t>Cash Out the VERY NEXT DAY! </a:t>
            </a:r>
            <a:endParaRPr sz="5200" dirty="0">
              <a:solidFill>
                <a:srgbClr val="69CA12"/>
              </a:solidFill>
              <a:latin typeface="Open Sans Light"/>
              <a:ea typeface="Open Sans Light"/>
              <a:cs typeface="Open Sans Light"/>
              <a:sym typeface="Open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7"/>
          <p:cNvSpPr txBox="1">
            <a:spLocks noGrp="1"/>
          </p:cNvSpPr>
          <p:nvPr>
            <p:ph type="ctrTitle"/>
          </p:nvPr>
        </p:nvSpPr>
        <p:spPr>
          <a:xfrm>
            <a:off x="1795075" y="3216450"/>
            <a:ext cx="8601600" cy="11157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dirty="0"/>
              <a:t>NOW Is the Perfect Time to Get Started! </a:t>
            </a:r>
            <a:endParaRPr dirty="0"/>
          </a:p>
        </p:txBody>
      </p:sp>
      <p:sp>
        <p:nvSpPr>
          <p:cNvPr id="493" name="Google Shape;493;p47"/>
          <p:cNvSpPr/>
          <p:nvPr/>
        </p:nvSpPr>
        <p:spPr>
          <a:xfrm rot="-5400000">
            <a:off x="6059150" y="723475"/>
            <a:ext cx="73800" cy="7988100"/>
          </a:xfrm>
          <a:prstGeom prst="roundRect">
            <a:avLst>
              <a:gd name="adj" fmla="val 31011"/>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494" name="Google Shape;494;p47"/>
          <p:cNvSpPr txBox="1">
            <a:spLocks noGrp="1"/>
          </p:cNvSpPr>
          <p:nvPr>
            <p:ph type="ctrTitle"/>
          </p:nvPr>
        </p:nvSpPr>
        <p:spPr>
          <a:xfrm>
            <a:off x="1524000" y="2090559"/>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rgbClr val="69CA12"/>
                </a:solidFill>
                <a:latin typeface="Rubik"/>
                <a:ea typeface="Rubik"/>
                <a:cs typeface="Rubik"/>
                <a:sym typeface="Rubik"/>
              </a:rPr>
              <a:t>And Best of All… </a:t>
            </a:r>
            <a:endParaRPr sz="3800">
              <a:solidFill>
                <a:srgbClr val="69CA12"/>
              </a:solidFill>
              <a:latin typeface="Rubik"/>
              <a:ea typeface="Rubik"/>
              <a:cs typeface="Rubik"/>
              <a:sym typeface="Rubik"/>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48"/>
          <p:cNvSpPr txBox="1">
            <a:spLocks noGrp="1"/>
          </p:cNvSpPr>
          <p:nvPr>
            <p:ph type="title"/>
          </p:nvPr>
        </p:nvSpPr>
        <p:spPr>
          <a:xfrm>
            <a:off x="437850"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dirty="0"/>
              <a:t>Write this Date Down: </a:t>
            </a:r>
            <a:r>
              <a:rPr lang="en-US" dirty="0">
                <a:solidFill>
                  <a:srgbClr val="69CA12"/>
                </a:solidFill>
              </a:rPr>
              <a:t>March 19 </a:t>
            </a:r>
            <a:endParaRPr dirty="0">
              <a:solidFill>
                <a:srgbClr val="69CA12"/>
              </a:solidFill>
            </a:endParaRPr>
          </a:p>
        </p:txBody>
      </p:sp>
      <p:sp>
        <p:nvSpPr>
          <p:cNvPr id="500" name="Google Shape;500;p48"/>
          <p:cNvSpPr txBox="1">
            <a:spLocks noGrp="1"/>
          </p:cNvSpPr>
          <p:nvPr>
            <p:ph type="body" idx="1"/>
          </p:nvPr>
        </p:nvSpPr>
        <p:spPr>
          <a:xfrm>
            <a:off x="336125" y="1324317"/>
            <a:ext cx="7171800" cy="52020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b="1" u="sng" dirty="0"/>
              <a:t>TOMORROW!</a:t>
            </a:r>
            <a:endParaRPr sz="2400" b="1" u="sng" dirty="0"/>
          </a:p>
          <a:p>
            <a:pPr marL="411480" lvl="0" indent="-386080" algn="l" rtl="0">
              <a:lnSpc>
                <a:spcPct val="128571"/>
              </a:lnSpc>
              <a:spcBef>
                <a:spcPts val="2400"/>
              </a:spcBef>
              <a:spcAft>
                <a:spcPts val="0"/>
              </a:spcAft>
              <a:buClr>
                <a:srgbClr val="69CA12"/>
              </a:buClr>
              <a:buSzPts val="2400"/>
              <a:buChar char="●"/>
            </a:pPr>
            <a:r>
              <a:rPr lang="en-US" sz="2400" dirty="0"/>
              <a:t>FedEx reports March 19 after the close</a:t>
            </a:r>
            <a:endParaRPr sz="2400" dirty="0"/>
          </a:p>
          <a:p>
            <a:pPr marL="411480" lvl="0" indent="-386080" algn="l" rtl="0">
              <a:lnSpc>
                <a:spcPct val="128571"/>
              </a:lnSpc>
              <a:spcBef>
                <a:spcPts val="2400"/>
              </a:spcBef>
              <a:spcAft>
                <a:spcPts val="0"/>
              </a:spcAft>
              <a:buClr>
                <a:srgbClr val="69CA12"/>
              </a:buClr>
              <a:buSzPts val="2400"/>
              <a:buChar char="●"/>
            </a:pPr>
            <a:r>
              <a:rPr lang="en-US" sz="2400" dirty="0"/>
              <a:t>They are often considered the economic barometer for the world </a:t>
            </a:r>
            <a:endParaRPr sz="2400" dirty="0"/>
          </a:p>
          <a:p>
            <a:pPr marL="411480" lvl="0" indent="-386080" algn="l" rtl="0">
              <a:lnSpc>
                <a:spcPct val="128571"/>
              </a:lnSpc>
              <a:spcBef>
                <a:spcPts val="2400"/>
              </a:spcBef>
              <a:spcAft>
                <a:spcPts val="0"/>
              </a:spcAft>
              <a:buClr>
                <a:srgbClr val="69CA12"/>
              </a:buClr>
              <a:buSzPts val="2400"/>
              <a:buChar char="●"/>
            </a:pPr>
            <a:r>
              <a:rPr lang="en-US" sz="2400" dirty="0"/>
              <a:t>We predict this will kick off 60 days of the biggest flip opportunities you’ll see this year</a:t>
            </a:r>
            <a:endParaRPr sz="2400" dirty="0"/>
          </a:p>
        </p:txBody>
      </p:sp>
      <p:pic>
        <p:nvPicPr>
          <p:cNvPr id="501" name="Google Shape;501;p48"/>
          <p:cNvPicPr preferRelativeResize="0"/>
          <p:nvPr/>
        </p:nvPicPr>
        <p:blipFill rotWithShape="1">
          <a:blip r:embed="rId3">
            <a:alphaModFix amt="50000"/>
          </a:blip>
          <a:srcRect t="-7438" b="54539"/>
          <a:stretch/>
        </p:blipFill>
        <p:spPr>
          <a:xfrm>
            <a:off x="6936700" y="1684862"/>
            <a:ext cx="5728526" cy="2975852"/>
          </a:xfrm>
          <a:prstGeom prst="rect">
            <a:avLst/>
          </a:prstGeom>
          <a:noFill/>
          <a:ln>
            <a:noFill/>
          </a:ln>
        </p:spPr>
      </p:pic>
      <p:pic>
        <p:nvPicPr>
          <p:cNvPr id="502" name="Google Shape;502;p48"/>
          <p:cNvPicPr preferRelativeResize="0"/>
          <p:nvPr/>
        </p:nvPicPr>
        <p:blipFill>
          <a:blip r:embed="rId4">
            <a:alphaModFix/>
          </a:blip>
          <a:stretch>
            <a:fillRect/>
          </a:stretch>
        </p:blipFill>
        <p:spPr>
          <a:xfrm>
            <a:off x="8260244" y="1684862"/>
            <a:ext cx="3081437" cy="38982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49"/>
          <p:cNvSpPr txBox="1">
            <a:spLocks noGrp="1"/>
          </p:cNvSpPr>
          <p:nvPr>
            <p:ph type="ctrTitle"/>
          </p:nvPr>
        </p:nvSpPr>
        <p:spPr>
          <a:xfrm>
            <a:off x="733025" y="2683050"/>
            <a:ext cx="10725600" cy="18222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sz="4400" dirty="0"/>
              <a:t>Best Chances to Turn </a:t>
            </a:r>
            <a:br>
              <a:rPr lang="en-US" sz="4400" dirty="0"/>
            </a:br>
            <a:r>
              <a:rPr lang="en-US" sz="4400" dirty="0"/>
              <a:t>Overreactions to $5,000 </a:t>
            </a:r>
            <a:br>
              <a:rPr lang="en-US" sz="4400" dirty="0"/>
            </a:br>
            <a:r>
              <a:rPr lang="en-US" sz="4400" dirty="0"/>
              <a:t>Overnight Stock Flip Payouts!  </a:t>
            </a:r>
            <a:endParaRPr sz="4400" dirty="0"/>
          </a:p>
        </p:txBody>
      </p:sp>
      <p:sp>
        <p:nvSpPr>
          <p:cNvPr id="508" name="Google Shape;508;p49"/>
          <p:cNvSpPr/>
          <p:nvPr/>
        </p:nvSpPr>
        <p:spPr>
          <a:xfrm rot="-5400000">
            <a:off x="6060625" y="-292500"/>
            <a:ext cx="70800" cy="10039200"/>
          </a:xfrm>
          <a:prstGeom prst="roundRect">
            <a:avLst>
              <a:gd name="adj" fmla="val 31011"/>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509" name="Google Shape;509;p49"/>
          <p:cNvSpPr txBox="1">
            <a:spLocks noGrp="1"/>
          </p:cNvSpPr>
          <p:nvPr>
            <p:ph type="ctrTitle"/>
          </p:nvPr>
        </p:nvSpPr>
        <p:spPr>
          <a:xfrm>
            <a:off x="1524000" y="1633359"/>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rgbClr val="69CA12"/>
                </a:solidFill>
                <a:latin typeface="Rubik"/>
                <a:ea typeface="Rubik"/>
                <a:cs typeface="Rubik"/>
                <a:sym typeface="Rubik"/>
              </a:rPr>
              <a:t>Next 60 Days:</a:t>
            </a:r>
            <a:endParaRPr sz="3800">
              <a:solidFill>
                <a:srgbClr val="69CA12"/>
              </a:solidFill>
              <a:latin typeface="Rubik"/>
              <a:ea typeface="Rubik"/>
              <a:cs typeface="Rubik"/>
              <a:sym typeface="Rubi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3cf0296d620_2_24"/>
          <p:cNvSpPr txBox="1">
            <a:spLocks noGrp="1"/>
          </p:cNvSpPr>
          <p:nvPr>
            <p:ph type="body" idx="1"/>
          </p:nvPr>
        </p:nvSpPr>
        <p:spPr>
          <a:xfrm>
            <a:off x="380564" y="1263970"/>
            <a:ext cx="10865400" cy="4764900"/>
          </a:xfrm>
          <a:prstGeom prst="rect">
            <a:avLst/>
          </a:prstGeom>
          <a:noFill/>
          <a:ln>
            <a:noFill/>
          </a:ln>
        </p:spPr>
        <p:txBody>
          <a:bodyPr spcFirstLastPara="1" wrap="square" lIns="91425" tIns="45700" rIns="91425" bIns="45700" anchor="t" anchorCtr="0">
            <a:noAutofit/>
          </a:bodyPr>
          <a:lstStyle/>
          <a:p>
            <a:pPr marL="411480" lvl="0" indent="-411480" algn="l" rtl="0">
              <a:lnSpc>
                <a:spcPct val="115000"/>
              </a:lnSpc>
              <a:spcBef>
                <a:spcPts val="0"/>
              </a:spcBef>
              <a:spcAft>
                <a:spcPts val="0"/>
              </a:spcAft>
              <a:buSzPts val="2400"/>
              <a:buChar char="●"/>
            </a:pPr>
            <a:r>
              <a:rPr lang="en-US" sz="2400" dirty="0"/>
              <a:t>You’ll see our extensive </a:t>
            </a:r>
            <a:r>
              <a:rPr lang="en-US" sz="2400" dirty="0" err="1"/>
              <a:t>backtest</a:t>
            </a:r>
            <a:r>
              <a:rPr lang="en-US" sz="2400" dirty="0"/>
              <a:t> using data goes back ten years where we looked at the peak gains and the maximum overnight profits available on each day with perfect timing.</a:t>
            </a:r>
            <a:endParaRPr dirty="0"/>
          </a:p>
          <a:p>
            <a:pPr marL="411480" lvl="0" indent="-411480" algn="l" rtl="0">
              <a:lnSpc>
                <a:spcPct val="115000"/>
              </a:lnSpc>
              <a:spcBef>
                <a:spcPts val="1600"/>
              </a:spcBef>
              <a:spcAft>
                <a:spcPts val="0"/>
              </a:spcAft>
              <a:buSzPts val="2400"/>
              <a:buChar char="●"/>
            </a:pPr>
            <a:r>
              <a:rPr lang="en-US" sz="2400" dirty="0"/>
              <a:t>Your returns would vary depending on when you chose to get out. Nobody should expect to hit the peaks every time.</a:t>
            </a:r>
            <a:endParaRPr dirty="0"/>
          </a:p>
          <a:p>
            <a:pPr marL="411480" lvl="0" indent="-411480" algn="l" rtl="0">
              <a:lnSpc>
                <a:spcPct val="115000"/>
              </a:lnSpc>
              <a:spcBef>
                <a:spcPts val="1600"/>
              </a:spcBef>
              <a:spcAft>
                <a:spcPts val="0"/>
              </a:spcAft>
              <a:buSzPts val="2400"/>
              <a:buChar char="●"/>
            </a:pPr>
            <a:r>
              <a:rPr lang="en-US" sz="2400" dirty="0"/>
              <a:t>That’s why we want to help you every step of the way… to help you maximize your daily profits and minimize your risk.</a:t>
            </a:r>
            <a:endParaRPr dirty="0"/>
          </a:p>
          <a:p>
            <a:pPr marL="411480" lvl="0" indent="-411480" algn="l" rtl="0">
              <a:lnSpc>
                <a:spcPct val="115000"/>
              </a:lnSpc>
              <a:spcBef>
                <a:spcPts val="1600"/>
              </a:spcBef>
              <a:spcAft>
                <a:spcPts val="1600"/>
              </a:spcAft>
              <a:buSzPts val="2400"/>
              <a:buChar char="●"/>
            </a:pPr>
            <a:r>
              <a:rPr lang="en-US" sz="2400" b="1" dirty="0"/>
              <a:t>Risk is a part of all investing. You should never invest more than you can afford to lose.</a:t>
            </a:r>
            <a:endParaRPr sz="2400" b="1" dirty="0"/>
          </a:p>
        </p:txBody>
      </p:sp>
      <p:pic>
        <p:nvPicPr>
          <p:cNvPr id="102" name="Google Shape;102;g3cf0296d620_2_24"/>
          <p:cNvPicPr preferRelativeResize="0"/>
          <p:nvPr/>
        </p:nvPicPr>
        <p:blipFill rotWithShape="1">
          <a:blip r:embed="rId3">
            <a:alphaModFix/>
          </a:blip>
          <a:srcRect/>
          <a:stretch/>
        </p:blipFill>
        <p:spPr>
          <a:xfrm flipH="1">
            <a:off x="3437878" y="-57687"/>
            <a:ext cx="1484724" cy="1383625"/>
          </a:xfrm>
          <a:prstGeom prst="rect">
            <a:avLst/>
          </a:prstGeom>
          <a:noFill/>
          <a:ln>
            <a:noFill/>
          </a:ln>
        </p:spPr>
      </p:pic>
      <p:sp>
        <p:nvSpPr>
          <p:cNvPr id="103" name="Google Shape;103;g3cf0296d620_2_24"/>
          <p:cNvSpPr txBox="1">
            <a:spLocks noGrp="1"/>
          </p:cNvSpPr>
          <p:nvPr>
            <p:ph type="title"/>
          </p:nvPr>
        </p:nvSpPr>
        <p:spPr>
          <a:xfrm>
            <a:off x="350594" y="299825"/>
            <a:ext cx="10865400" cy="762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dirty="0"/>
              <a:t>Disclaimer</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50"/>
          <p:cNvSpPr txBox="1">
            <a:spLocks noGrp="1"/>
          </p:cNvSpPr>
          <p:nvPr>
            <p:ph type="title"/>
          </p:nvPr>
        </p:nvSpPr>
        <p:spPr>
          <a:xfrm>
            <a:off x="342600" y="203508"/>
            <a:ext cx="7044300" cy="2162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200"/>
              <a:buFont typeface="Oswald"/>
              <a:buNone/>
            </a:pPr>
            <a:r>
              <a:rPr lang="en-US" dirty="0"/>
              <a:t>Earnings Triggered </a:t>
            </a:r>
            <a:br>
              <a:rPr lang="en-US" dirty="0"/>
            </a:br>
            <a:r>
              <a:rPr lang="en-US" dirty="0"/>
              <a:t>Stock Flips </a:t>
            </a:r>
            <a:br>
              <a:rPr lang="en-US" dirty="0"/>
            </a:br>
            <a:r>
              <a:rPr lang="en-US" dirty="0">
                <a:solidFill>
                  <a:srgbClr val="69CA12"/>
                </a:solidFill>
              </a:rPr>
              <a:t>Salesforce (CRM)</a:t>
            </a:r>
            <a:endParaRPr dirty="0">
              <a:solidFill>
                <a:srgbClr val="69CA12"/>
              </a:solidFill>
            </a:endParaRPr>
          </a:p>
        </p:txBody>
      </p:sp>
      <p:sp>
        <p:nvSpPr>
          <p:cNvPr id="515" name="Google Shape;515;p50"/>
          <p:cNvSpPr txBox="1">
            <a:spLocks noGrp="1"/>
          </p:cNvSpPr>
          <p:nvPr>
            <p:ph type="body" idx="1"/>
          </p:nvPr>
        </p:nvSpPr>
        <p:spPr>
          <a:xfrm>
            <a:off x="397328" y="2646675"/>
            <a:ext cx="5905500" cy="4765200"/>
          </a:xfrm>
          <a:prstGeom prst="rect">
            <a:avLst/>
          </a:prstGeom>
          <a:noFill/>
          <a:ln>
            <a:noFill/>
          </a:ln>
        </p:spPr>
        <p:txBody>
          <a:bodyPr spcFirstLastPara="1" wrap="square" lIns="91425" tIns="45700" rIns="91425" bIns="45700" anchor="t" anchorCtr="0">
            <a:noAutofit/>
          </a:bodyPr>
          <a:lstStyle/>
          <a:p>
            <a:pPr marL="411480" lvl="0" indent="-398780" algn="l" rtl="0">
              <a:lnSpc>
                <a:spcPct val="100000"/>
              </a:lnSpc>
              <a:spcBef>
                <a:spcPts val="0"/>
              </a:spcBef>
              <a:spcAft>
                <a:spcPts val="0"/>
              </a:spcAft>
              <a:buClr>
                <a:srgbClr val="69CA12"/>
              </a:buClr>
              <a:buSzPts val="2400"/>
              <a:buChar char="●"/>
            </a:pPr>
            <a:r>
              <a:rPr lang="en-US" sz="2400" dirty="0"/>
              <a:t>May 30, 2024</a:t>
            </a:r>
            <a:endParaRPr sz="2400" dirty="0"/>
          </a:p>
          <a:p>
            <a:pPr marL="411480" lvl="0" indent="-398780" algn="l" rtl="0">
              <a:lnSpc>
                <a:spcPct val="100000"/>
              </a:lnSpc>
              <a:spcBef>
                <a:spcPts val="2400"/>
              </a:spcBef>
              <a:spcAft>
                <a:spcPts val="0"/>
              </a:spcAft>
              <a:buClr>
                <a:srgbClr val="69CA12"/>
              </a:buClr>
              <a:buSzPts val="2400"/>
              <a:buChar char="●"/>
            </a:pPr>
            <a:r>
              <a:rPr lang="en-US" sz="2400" dirty="0"/>
              <a:t>Reported first quarterly </a:t>
            </a:r>
            <a:br>
              <a:rPr lang="en-US" sz="2400" dirty="0"/>
            </a:br>
            <a:r>
              <a:rPr lang="en-US" sz="2400" dirty="0"/>
              <a:t>miss in 18 years</a:t>
            </a:r>
            <a:endParaRPr sz="2400" dirty="0"/>
          </a:p>
          <a:p>
            <a:pPr marL="411480" lvl="0" indent="-398780" algn="l" rtl="0">
              <a:lnSpc>
                <a:spcPct val="100000"/>
              </a:lnSpc>
              <a:spcBef>
                <a:spcPts val="2400"/>
              </a:spcBef>
              <a:spcAft>
                <a:spcPts val="0"/>
              </a:spcAft>
              <a:buClr>
                <a:srgbClr val="69CA12"/>
              </a:buClr>
              <a:buSzPts val="2400"/>
              <a:buChar char="●"/>
            </a:pPr>
            <a:r>
              <a:rPr lang="en-US" sz="2400" dirty="0"/>
              <a:t>Largest one-day drop </a:t>
            </a:r>
            <a:br>
              <a:rPr lang="en-US" sz="2400" dirty="0"/>
            </a:br>
            <a:r>
              <a:rPr lang="en-US" sz="2400" dirty="0"/>
              <a:t>in 20-year history</a:t>
            </a:r>
            <a:endParaRPr sz="2400" dirty="0"/>
          </a:p>
          <a:p>
            <a:pPr marL="411480" lvl="0" indent="-398780" algn="l" rtl="0">
              <a:lnSpc>
                <a:spcPct val="100000"/>
              </a:lnSpc>
              <a:spcBef>
                <a:spcPts val="2400"/>
              </a:spcBef>
              <a:spcAft>
                <a:spcPts val="0"/>
              </a:spcAft>
              <a:buClr>
                <a:srgbClr val="69CA12"/>
              </a:buClr>
              <a:buSzPts val="2400"/>
              <a:buChar char="●"/>
            </a:pPr>
            <a:r>
              <a:rPr lang="en-US" sz="2400" b="1" dirty="0">
                <a:solidFill>
                  <a:srgbClr val="F90900"/>
                </a:solidFill>
              </a:rPr>
              <a:t>Lost -19.74%</a:t>
            </a:r>
            <a:endParaRPr sz="2400" dirty="0">
              <a:solidFill>
                <a:srgbClr val="F90900"/>
              </a:solidFill>
            </a:endParaRPr>
          </a:p>
        </p:txBody>
      </p:sp>
      <p:pic>
        <p:nvPicPr>
          <p:cNvPr id="516" name="Google Shape;516;p50"/>
          <p:cNvPicPr preferRelativeResize="0"/>
          <p:nvPr/>
        </p:nvPicPr>
        <p:blipFill rotWithShape="1">
          <a:blip r:embed="rId3">
            <a:alphaModFix/>
          </a:blip>
          <a:srcRect/>
          <a:stretch/>
        </p:blipFill>
        <p:spPr>
          <a:xfrm>
            <a:off x="13018376" y="1732282"/>
            <a:ext cx="5303871" cy="2991809"/>
          </a:xfrm>
          <a:prstGeom prst="rect">
            <a:avLst/>
          </a:prstGeom>
          <a:noFill/>
          <a:ln>
            <a:noFill/>
          </a:ln>
        </p:spPr>
      </p:pic>
      <p:pic>
        <p:nvPicPr>
          <p:cNvPr id="517" name="Google Shape;517;p50" title="SALESFORCE.png"/>
          <p:cNvPicPr preferRelativeResize="0"/>
          <p:nvPr/>
        </p:nvPicPr>
        <p:blipFill rotWithShape="1">
          <a:blip r:embed="rId4">
            <a:alphaModFix/>
          </a:blip>
          <a:srcRect/>
          <a:stretch/>
        </p:blipFill>
        <p:spPr>
          <a:xfrm>
            <a:off x="6744675" y="457203"/>
            <a:ext cx="4990126" cy="526792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51"/>
          <p:cNvSpPr txBox="1">
            <a:spLocks noGrp="1"/>
          </p:cNvSpPr>
          <p:nvPr>
            <p:ph type="title"/>
          </p:nvPr>
        </p:nvSpPr>
        <p:spPr>
          <a:xfrm>
            <a:off x="342600" y="560226"/>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a:solidFill>
                  <a:srgbClr val="69CA12"/>
                </a:solidFill>
              </a:rPr>
              <a:t>563%</a:t>
            </a:r>
            <a:r>
              <a:rPr lang="en-US"/>
              <a:t> Earnings </a:t>
            </a:r>
            <a:br>
              <a:rPr lang="en-US"/>
            </a:br>
            <a:r>
              <a:rPr lang="en-US"/>
              <a:t>Season Flip! </a:t>
            </a:r>
            <a:endParaRPr/>
          </a:p>
        </p:txBody>
      </p:sp>
      <p:sp>
        <p:nvSpPr>
          <p:cNvPr id="523" name="Google Shape;523;p51"/>
          <p:cNvSpPr txBox="1">
            <a:spLocks noGrp="1"/>
          </p:cNvSpPr>
          <p:nvPr>
            <p:ph type="body" idx="1"/>
          </p:nvPr>
        </p:nvSpPr>
        <p:spPr>
          <a:xfrm>
            <a:off x="374225" y="1865625"/>
            <a:ext cx="5721900" cy="3738000"/>
          </a:xfrm>
          <a:prstGeom prst="rect">
            <a:avLst/>
          </a:prstGeom>
          <a:noFill/>
          <a:ln>
            <a:noFill/>
          </a:ln>
        </p:spPr>
        <p:txBody>
          <a:bodyPr spcFirstLastPara="1" wrap="square" lIns="91425" tIns="45700" rIns="91425" bIns="45700" anchor="t" anchorCtr="0">
            <a:noAutofit/>
          </a:bodyPr>
          <a:lstStyle/>
          <a:p>
            <a:pPr marL="411480" lvl="0" indent="-411480" algn="l" rtl="0">
              <a:lnSpc>
                <a:spcPct val="100000"/>
              </a:lnSpc>
              <a:spcBef>
                <a:spcPts val="0"/>
              </a:spcBef>
              <a:spcAft>
                <a:spcPts val="0"/>
              </a:spcAft>
              <a:buClr>
                <a:srgbClr val="69CA12"/>
              </a:buClr>
              <a:buSzPts val="2600"/>
              <a:buChar char="●"/>
            </a:pPr>
            <a:r>
              <a:rPr lang="en-US" sz="2600"/>
              <a:t>Classic earnings overreaction </a:t>
            </a:r>
            <a:endParaRPr/>
          </a:p>
          <a:p>
            <a:pPr marL="411480" lvl="0" indent="-411480" algn="l" rtl="0">
              <a:lnSpc>
                <a:spcPct val="100000"/>
              </a:lnSpc>
              <a:spcBef>
                <a:spcPts val="2400"/>
              </a:spcBef>
              <a:spcAft>
                <a:spcPts val="0"/>
              </a:spcAft>
              <a:buClr>
                <a:srgbClr val="69CA12"/>
              </a:buClr>
              <a:buSzPts val="2600"/>
              <a:buChar char="●"/>
            </a:pPr>
            <a:r>
              <a:rPr lang="en-US" sz="2600"/>
              <a:t>Perfect opportunity</a:t>
            </a:r>
            <a:br>
              <a:rPr lang="en-US" sz="2600"/>
            </a:br>
            <a:r>
              <a:rPr lang="en-US" sz="2600"/>
              <a:t>to flip the stock</a:t>
            </a:r>
            <a:endParaRPr/>
          </a:p>
          <a:p>
            <a:pPr marL="411480" lvl="0" indent="-411480" algn="l" rtl="0">
              <a:lnSpc>
                <a:spcPct val="100000"/>
              </a:lnSpc>
              <a:spcBef>
                <a:spcPts val="2400"/>
              </a:spcBef>
              <a:spcAft>
                <a:spcPts val="0"/>
              </a:spcAft>
              <a:buClr>
                <a:srgbClr val="69CA12"/>
              </a:buClr>
              <a:buSzPts val="2600"/>
              <a:buChar char="●"/>
            </a:pPr>
            <a:r>
              <a:rPr lang="en-US" sz="2600"/>
              <a:t>Great stock… ugly day</a:t>
            </a:r>
            <a:endParaRPr/>
          </a:p>
          <a:p>
            <a:pPr marL="411480" lvl="0" indent="-411480" algn="l" rtl="0">
              <a:lnSpc>
                <a:spcPct val="100000"/>
              </a:lnSpc>
              <a:spcBef>
                <a:spcPts val="2400"/>
              </a:spcBef>
              <a:spcAft>
                <a:spcPts val="0"/>
              </a:spcAft>
              <a:buClr>
                <a:srgbClr val="69CA12"/>
              </a:buClr>
              <a:buSzPts val="2600"/>
              <a:buChar char="●"/>
            </a:pPr>
            <a:r>
              <a:rPr lang="en-US" sz="2600"/>
              <a:t>Next day… Stock Flip Trade could have gone as high as 563%!</a:t>
            </a:r>
            <a:endParaRPr/>
          </a:p>
        </p:txBody>
      </p:sp>
      <p:pic>
        <p:nvPicPr>
          <p:cNvPr id="524" name="Google Shape;524;p51"/>
          <p:cNvPicPr preferRelativeResize="0"/>
          <p:nvPr/>
        </p:nvPicPr>
        <p:blipFill rotWithShape="1">
          <a:blip r:embed="rId3">
            <a:alphaModFix/>
          </a:blip>
          <a:srcRect/>
          <a:stretch/>
        </p:blipFill>
        <p:spPr>
          <a:xfrm>
            <a:off x="15857271" y="1081982"/>
            <a:ext cx="5215076" cy="2941725"/>
          </a:xfrm>
          <a:prstGeom prst="rect">
            <a:avLst/>
          </a:prstGeom>
          <a:noFill/>
          <a:ln>
            <a:noFill/>
          </a:ln>
        </p:spPr>
      </p:pic>
      <p:pic>
        <p:nvPicPr>
          <p:cNvPr id="525" name="Google Shape;525;p51" title="SALESFORCE copy.png"/>
          <p:cNvPicPr preferRelativeResize="0"/>
          <p:nvPr/>
        </p:nvPicPr>
        <p:blipFill rotWithShape="1">
          <a:blip r:embed="rId4">
            <a:alphaModFix/>
          </a:blip>
          <a:srcRect/>
          <a:stretch/>
        </p:blipFill>
        <p:spPr>
          <a:xfrm>
            <a:off x="6744675" y="457203"/>
            <a:ext cx="4990126" cy="526792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52"/>
          <p:cNvSpPr txBox="1">
            <a:spLocks noGrp="1"/>
          </p:cNvSpPr>
          <p:nvPr>
            <p:ph type="title"/>
          </p:nvPr>
        </p:nvSpPr>
        <p:spPr>
          <a:xfrm>
            <a:off x="352125" y="545671"/>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a:t>Broadcom’s </a:t>
            </a:r>
            <a:br>
              <a:rPr lang="en-US"/>
            </a:br>
            <a:r>
              <a:rPr lang="en-US"/>
              <a:t>Collateral Damage</a:t>
            </a:r>
            <a:endParaRPr/>
          </a:p>
        </p:txBody>
      </p:sp>
      <p:sp>
        <p:nvSpPr>
          <p:cNvPr id="531" name="Google Shape;531;p52"/>
          <p:cNvSpPr txBox="1">
            <a:spLocks noGrp="1"/>
          </p:cNvSpPr>
          <p:nvPr>
            <p:ph type="body" idx="1"/>
          </p:nvPr>
        </p:nvSpPr>
        <p:spPr>
          <a:xfrm>
            <a:off x="323056" y="1626309"/>
            <a:ext cx="6143700" cy="31614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0"/>
              </a:spcBef>
              <a:spcAft>
                <a:spcPts val="0"/>
              </a:spcAft>
              <a:buSzPts val="2200"/>
              <a:buChar char="●"/>
            </a:pPr>
            <a:r>
              <a:rPr lang="en-US" sz="2200" dirty="0"/>
              <a:t>July 30, 2024, Nasdaq went down big</a:t>
            </a:r>
            <a:endParaRPr sz="2200" dirty="0"/>
          </a:p>
          <a:p>
            <a:pPr marL="457200" lvl="0" indent="-368300" algn="l" rtl="0">
              <a:lnSpc>
                <a:spcPct val="100000"/>
              </a:lnSpc>
              <a:spcBef>
                <a:spcPts val="1000"/>
              </a:spcBef>
              <a:spcAft>
                <a:spcPts val="0"/>
              </a:spcAft>
              <a:buSzPts val="2200"/>
              <a:buChar char="●"/>
            </a:pPr>
            <a:r>
              <a:rPr lang="en-US" sz="2200" dirty="0"/>
              <a:t>Chip stocks fell before Mag 7 companies reported earnings</a:t>
            </a:r>
            <a:endParaRPr sz="2200" dirty="0"/>
          </a:p>
          <a:p>
            <a:pPr marL="457200" lvl="0" indent="-368300" algn="l" rtl="0">
              <a:lnSpc>
                <a:spcPct val="100000"/>
              </a:lnSpc>
              <a:spcBef>
                <a:spcPts val="1000"/>
              </a:spcBef>
              <a:spcAft>
                <a:spcPts val="0"/>
              </a:spcAft>
              <a:buSzPts val="2200"/>
              <a:buChar char="●"/>
            </a:pPr>
            <a:r>
              <a:rPr lang="en-US" sz="2200" dirty="0"/>
              <a:t>Earnings season overreaction… </a:t>
            </a:r>
            <a:br>
              <a:rPr lang="en-US" sz="2200" dirty="0"/>
            </a:br>
            <a:r>
              <a:rPr lang="en-US" sz="2200" dirty="0"/>
              <a:t>wasn’t even AVGO earnings! </a:t>
            </a:r>
            <a:endParaRPr sz="2200" dirty="0"/>
          </a:p>
          <a:p>
            <a:pPr marL="457200" lvl="0" indent="-368300" algn="l" rtl="0">
              <a:lnSpc>
                <a:spcPct val="100000"/>
              </a:lnSpc>
              <a:spcBef>
                <a:spcPts val="1000"/>
              </a:spcBef>
              <a:spcAft>
                <a:spcPts val="1000"/>
              </a:spcAft>
              <a:buSzPts val="2200"/>
              <a:buChar char="●"/>
            </a:pPr>
            <a:r>
              <a:rPr lang="en-US" sz="2200" b="1" dirty="0">
                <a:solidFill>
                  <a:srgbClr val="FF0000"/>
                </a:solidFill>
              </a:rPr>
              <a:t>Closed Down -4.46%</a:t>
            </a:r>
            <a:endParaRPr sz="2200" dirty="0"/>
          </a:p>
        </p:txBody>
      </p:sp>
      <p:pic>
        <p:nvPicPr>
          <p:cNvPr id="532" name="Google Shape;532;p52" title="BROADCOM_1.png"/>
          <p:cNvPicPr preferRelativeResize="0"/>
          <p:nvPr/>
        </p:nvPicPr>
        <p:blipFill rotWithShape="1">
          <a:blip r:embed="rId3">
            <a:alphaModFix/>
          </a:blip>
          <a:srcRect/>
          <a:stretch/>
        </p:blipFill>
        <p:spPr>
          <a:xfrm>
            <a:off x="6744675" y="457203"/>
            <a:ext cx="4990126" cy="5267927"/>
          </a:xfrm>
          <a:prstGeom prst="rect">
            <a:avLst/>
          </a:prstGeom>
          <a:noFill/>
          <a:ln>
            <a:noFill/>
          </a:ln>
        </p:spPr>
      </p:pic>
      <p:pic>
        <p:nvPicPr>
          <p:cNvPr id="2" name="Picture 1">
            <a:extLst>
              <a:ext uri="{FF2B5EF4-FFF2-40B4-BE49-F238E27FC236}">
                <a16:creationId xmlns:a16="http://schemas.microsoft.com/office/drawing/2014/main" id="{1B50592F-60E0-0796-F108-0E185916C277}"/>
              </a:ext>
            </a:extLst>
          </p:cNvPr>
          <p:cNvPicPr>
            <a:picLocks noChangeAspect="1"/>
          </p:cNvPicPr>
          <p:nvPr/>
        </p:nvPicPr>
        <p:blipFill rotWithShape="1">
          <a:blip r:embed="rId4"/>
          <a:srcRect l="1" t="904" r="1" b="64447"/>
          <a:stretch>
            <a:fillRect/>
          </a:stretch>
        </p:blipFill>
        <p:spPr>
          <a:xfrm>
            <a:off x="525380" y="4476813"/>
            <a:ext cx="5514888" cy="621792"/>
          </a:xfrm>
          <a:prstGeom prst="rect">
            <a:avLst/>
          </a:prstGeom>
          <a:ln>
            <a:noFill/>
          </a:ln>
        </p:spPr>
      </p:pic>
      <p:pic>
        <p:nvPicPr>
          <p:cNvPr id="4" name="Picture 3">
            <a:extLst>
              <a:ext uri="{FF2B5EF4-FFF2-40B4-BE49-F238E27FC236}">
                <a16:creationId xmlns:a16="http://schemas.microsoft.com/office/drawing/2014/main" id="{8A1FD2F2-3A4B-374B-F8AD-E6BE938BA395}"/>
              </a:ext>
            </a:extLst>
          </p:cNvPr>
          <p:cNvPicPr>
            <a:picLocks noChangeAspect="1"/>
          </p:cNvPicPr>
          <p:nvPr/>
        </p:nvPicPr>
        <p:blipFill rotWithShape="1">
          <a:blip r:embed="rId4"/>
          <a:srcRect t="60012" b="-2"/>
          <a:stretch>
            <a:fillRect/>
          </a:stretch>
        </p:blipFill>
        <p:spPr>
          <a:xfrm>
            <a:off x="525380" y="5081303"/>
            <a:ext cx="5514888" cy="717644"/>
          </a:xfrm>
          <a:prstGeom prst="rect">
            <a:avLst/>
          </a:prstGeom>
          <a:ln>
            <a:noFill/>
          </a:ln>
        </p:spPr>
      </p:pic>
      <p:sp>
        <p:nvSpPr>
          <p:cNvPr id="5" name="Rectangle 4">
            <a:extLst>
              <a:ext uri="{FF2B5EF4-FFF2-40B4-BE49-F238E27FC236}">
                <a16:creationId xmlns:a16="http://schemas.microsoft.com/office/drawing/2014/main" id="{2243DA3F-CE24-AA36-0C3F-A0D31302F28F}"/>
              </a:ext>
            </a:extLst>
          </p:cNvPr>
          <p:cNvSpPr/>
          <p:nvPr/>
        </p:nvSpPr>
        <p:spPr>
          <a:xfrm>
            <a:off x="525380" y="4453128"/>
            <a:ext cx="5514888" cy="134581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53"/>
          <p:cNvSpPr txBox="1">
            <a:spLocks noGrp="1"/>
          </p:cNvSpPr>
          <p:nvPr>
            <p:ph type="title"/>
          </p:nvPr>
        </p:nvSpPr>
        <p:spPr>
          <a:xfrm>
            <a:off x="437850"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solidFill>
                  <a:srgbClr val="69CA12"/>
                </a:solidFill>
              </a:rPr>
              <a:t>275% </a:t>
            </a:r>
            <a:r>
              <a:rPr lang="en-US"/>
              <a:t>Overnight Win! </a:t>
            </a:r>
            <a:endParaRPr/>
          </a:p>
        </p:txBody>
      </p:sp>
      <p:sp>
        <p:nvSpPr>
          <p:cNvPr id="545" name="Google Shape;545;p53"/>
          <p:cNvSpPr txBox="1">
            <a:spLocks noGrp="1"/>
          </p:cNvSpPr>
          <p:nvPr>
            <p:ph type="body" idx="1"/>
          </p:nvPr>
        </p:nvSpPr>
        <p:spPr>
          <a:xfrm>
            <a:off x="393264" y="1256032"/>
            <a:ext cx="5698500" cy="4764900"/>
          </a:xfrm>
          <a:prstGeom prst="rect">
            <a:avLst/>
          </a:prstGeom>
          <a:noFill/>
          <a:ln>
            <a:noFill/>
          </a:ln>
        </p:spPr>
        <p:txBody>
          <a:bodyPr spcFirstLastPara="1" wrap="square" lIns="91425" tIns="45700" rIns="91425" bIns="45700" anchor="t" anchorCtr="0">
            <a:noAutofit/>
          </a:bodyPr>
          <a:lstStyle/>
          <a:p>
            <a:pPr marL="411480" lvl="0" indent="-398780" algn="l" rtl="0">
              <a:lnSpc>
                <a:spcPct val="138461"/>
              </a:lnSpc>
              <a:spcBef>
                <a:spcPts val="0"/>
              </a:spcBef>
              <a:spcAft>
                <a:spcPts val="0"/>
              </a:spcAft>
              <a:buClr>
                <a:srgbClr val="69CA12"/>
              </a:buClr>
              <a:buSzPts val="2400"/>
              <a:buChar char="●"/>
            </a:pPr>
            <a:r>
              <a:rPr lang="en-US" sz="2400"/>
              <a:t>Good stock… ugly day</a:t>
            </a:r>
            <a:endParaRPr sz="2400"/>
          </a:p>
          <a:p>
            <a:pPr marL="411480" lvl="0" indent="-398780" algn="l" rtl="0">
              <a:lnSpc>
                <a:spcPct val="138461"/>
              </a:lnSpc>
              <a:spcBef>
                <a:spcPts val="2400"/>
              </a:spcBef>
              <a:spcAft>
                <a:spcPts val="0"/>
              </a:spcAft>
              <a:buClr>
                <a:srgbClr val="69CA12"/>
              </a:buClr>
              <a:buSzPts val="2400"/>
              <a:buChar char="●"/>
            </a:pPr>
            <a:r>
              <a:rPr lang="en-US" sz="2400"/>
              <a:t>Another Stock Flip setup </a:t>
            </a:r>
            <a:endParaRPr sz="2400"/>
          </a:p>
          <a:p>
            <a:pPr marL="411480" lvl="0" indent="-398780" algn="l" rtl="0">
              <a:lnSpc>
                <a:spcPct val="138461"/>
              </a:lnSpc>
              <a:spcBef>
                <a:spcPts val="2400"/>
              </a:spcBef>
              <a:spcAft>
                <a:spcPts val="0"/>
              </a:spcAft>
              <a:buClr>
                <a:srgbClr val="69CA12"/>
              </a:buClr>
              <a:buSzPts val="2400"/>
              <a:buChar char="●"/>
            </a:pPr>
            <a:r>
              <a:rPr lang="en-US" sz="2400" b="1"/>
              <a:t>Stock Flip Trade went up 275%!</a:t>
            </a:r>
            <a:endParaRPr sz="2400" b="1"/>
          </a:p>
          <a:p>
            <a:pPr marL="411480" lvl="0" indent="-233680" algn="l" rtl="0">
              <a:lnSpc>
                <a:spcPct val="128571"/>
              </a:lnSpc>
              <a:spcBef>
                <a:spcPts val="2400"/>
              </a:spcBef>
              <a:spcAft>
                <a:spcPts val="0"/>
              </a:spcAft>
              <a:buClr>
                <a:schemeClr val="dk1"/>
              </a:buClr>
              <a:buSzPts val="2800"/>
              <a:buNone/>
            </a:pPr>
            <a:endParaRPr sz="2400"/>
          </a:p>
          <a:p>
            <a:pPr marL="411480" lvl="0" indent="-233680" algn="l" rtl="0">
              <a:lnSpc>
                <a:spcPct val="128571"/>
              </a:lnSpc>
              <a:spcBef>
                <a:spcPts val="2400"/>
              </a:spcBef>
              <a:spcAft>
                <a:spcPts val="0"/>
              </a:spcAft>
              <a:buClr>
                <a:schemeClr val="dk1"/>
              </a:buClr>
              <a:buSzPts val="2800"/>
              <a:buNone/>
            </a:pPr>
            <a:endParaRPr sz="2400"/>
          </a:p>
          <a:p>
            <a:pPr marL="411480" lvl="0" indent="-233680" algn="l" rtl="0">
              <a:lnSpc>
                <a:spcPct val="128571"/>
              </a:lnSpc>
              <a:spcBef>
                <a:spcPts val="2400"/>
              </a:spcBef>
              <a:spcAft>
                <a:spcPts val="0"/>
              </a:spcAft>
              <a:buClr>
                <a:schemeClr val="dk1"/>
              </a:buClr>
              <a:buSzPts val="2800"/>
              <a:buNone/>
            </a:pPr>
            <a:endParaRPr sz="2400"/>
          </a:p>
        </p:txBody>
      </p:sp>
      <p:pic>
        <p:nvPicPr>
          <p:cNvPr id="546" name="Google Shape;546;p53" title="BROADCOM copy 2.png"/>
          <p:cNvPicPr preferRelativeResize="0"/>
          <p:nvPr/>
        </p:nvPicPr>
        <p:blipFill rotWithShape="1">
          <a:blip r:embed="rId3">
            <a:alphaModFix/>
          </a:blip>
          <a:srcRect/>
          <a:stretch/>
        </p:blipFill>
        <p:spPr>
          <a:xfrm>
            <a:off x="6744675" y="457203"/>
            <a:ext cx="4990126" cy="5267927"/>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54"/>
          <p:cNvSpPr txBox="1">
            <a:spLocks noGrp="1"/>
          </p:cNvSpPr>
          <p:nvPr>
            <p:ph type="title"/>
          </p:nvPr>
        </p:nvSpPr>
        <p:spPr>
          <a:xfrm>
            <a:off x="437850" y="457203"/>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dirty="0"/>
              <a:t>Not Just Tech </a:t>
            </a:r>
            <a:br>
              <a:rPr lang="en-US" dirty="0"/>
            </a:br>
            <a:r>
              <a:rPr lang="en-US" dirty="0"/>
              <a:t>Stocks Flip: </a:t>
            </a:r>
            <a:r>
              <a:rPr lang="en-US" dirty="0">
                <a:solidFill>
                  <a:srgbClr val="69CA12"/>
                </a:solidFill>
              </a:rPr>
              <a:t>Coke (KO) </a:t>
            </a:r>
            <a:endParaRPr dirty="0">
              <a:solidFill>
                <a:srgbClr val="69CA12"/>
              </a:solidFill>
            </a:endParaRPr>
          </a:p>
        </p:txBody>
      </p:sp>
      <p:sp>
        <p:nvSpPr>
          <p:cNvPr id="552" name="Google Shape;552;p54"/>
          <p:cNvSpPr txBox="1">
            <a:spLocks noGrp="1"/>
          </p:cNvSpPr>
          <p:nvPr>
            <p:ph type="body" idx="1"/>
          </p:nvPr>
        </p:nvSpPr>
        <p:spPr>
          <a:xfrm>
            <a:off x="323219" y="1855460"/>
            <a:ext cx="5639700" cy="25917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Char char="●"/>
            </a:pPr>
            <a:r>
              <a:rPr lang="en-US" sz="2300" dirty="0"/>
              <a:t>February 10, 2026, Coke reported earnings, including a rare sales miss</a:t>
            </a:r>
            <a:endParaRPr sz="2300" dirty="0"/>
          </a:p>
          <a:p>
            <a:pPr marL="457200" lvl="0" indent="-374650" algn="l" rtl="0">
              <a:lnSpc>
                <a:spcPct val="100000"/>
              </a:lnSpc>
              <a:spcBef>
                <a:spcPts val="1000"/>
              </a:spcBef>
              <a:spcAft>
                <a:spcPts val="0"/>
              </a:spcAft>
              <a:buSzPts val="2300"/>
              <a:buChar char="●"/>
            </a:pPr>
            <a:r>
              <a:rPr lang="en-US" sz="2300" dirty="0"/>
              <a:t>Stock was </a:t>
            </a:r>
            <a:r>
              <a:rPr lang="en-US" sz="2300" b="1" dirty="0">
                <a:solidFill>
                  <a:srgbClr val="FF0000"/>
                </a:solidFill>
              </a:rPr>
              <a:t>down -1.5% </a:t>
            </a:r>
            <a:r>
              <a:rPr lang="en-US" sz="2300" dirty="0"/>
              <a:t>right at our 3:30 watch window</a:t>
            </a:r>
            <a:endParaRPr sz="2300" dirty="0"/>
          </a:p>
        </p:txBody>
      </p:sp>
      <p:sp>
        <p:nvSpPr>
          <p:cNvPr id="553" name="Google Shape;553;p54"/>
          <p:cNvSpPr txBox="1"/>
          <p:nvPr/>
        </p:nvSpPr>
        <p:spPr>
          <a:xfrm>
            <a:off x="1587260" y="55209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55" name="Google Shape;555;p54" title="COCA COLA.png"/>
          <p:cNvPicPr preferRelativeResize="0"/>
          <p:nvPr/>
        </p:nvPicPr>
        <p:blipFill rotWithShape="1">
          <a:blip r:embed="rId3">
            <a:alphaModFix/>
          </a:blip>
          <a:srcRect/>
          <a:stretch/>
        </p:blipFill>
        <p:spPr>
          <a:xfrm>
            <a:off x="6744675" y="457203"/>
            <a:ext cx="4990126" cy="526792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0">
          <a:extLst>
            <a:ext uri="{FF2B5EF4-FFF2-40B4-BE49-F238E27FC236}">
              <a16:creationId xmlns:a16="http://schemas.microsoft.com/office/drawing/2014/main" id="{A8549B51-C6A4-3261-8D5B-4A14BF7611B6}"/>
            </a:ext>
          </a:extLst>
        </p:cNvPr>
        <p:cNvGrpSpPr/>
        <p:nvPr/>
      </p:nvGrpSpPr>
      <p:grpSpPr>
        <a:xfrm>
          <a:off x="0" y="0"/>
          <a:ext cx="0" cy="0"/>
          <a:chOff x="0" y="0"/>
          <a:chExt cx="0" cy="0"/>
        </a:xfrm>
      </p:grpSpPr>
      <p:sp>
        <p:nvSpPr>
          <p:cNvPr id="551" name="Google Shape;551;p54">
            <a:extLst>
              <a:ext uri="{FF2B5EF4-FFF2-40B4-BE49-F238E27FC236}">
                <a16:creationId xmlns:a16="http://schemas.microsoft.com/office/drawing/2014/main" id="{FE3F31E1-6E9A-971F-4081-FEF9021CD440}"/>
              </a:ext>
            </a:extLst>
          </p:cNvPr>
          <p:cNvSpPr txBox="1">
            <a:spLocks noGrp="1"/>
          </p:cNvSpPr>
          <p:nvPr>
            <p:ph type="title"/>
          </p:nvPr>
        </p:nvSpPr>
        <p:spPr>
          <a:xfrm>
            <a:off x="437850" y="457203"/>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dirty="0"/>
              <a:t>Here’s What Our Proprietary Scanner Showed Us! </a:t>
            </a:r>
            <a:endParaRPr dirty="0">
              <a:solidFill>
                <a:srgbClr val="69CA12"/>
              </a:solidFill>
            </a:endParaRPr>
          </a:p>
        </p:txBody>
      </p:sp>
      <p:sp>
        <p:nvSpPr>
          <p:cNvPr id="553" name="Google Shape;553;p54">
            <a:extLst>
              <a:ext uri="{FF2B5EF4-FFF2-40B4-BE49-F238E27FC236}">
                <a16:creationId xmlns:a16="http://schemas.microsoft.com/office/drawing/2014/main" id="{61DC75C4-FC9A-22F9-00D9-B7C28EBB158B}"/>
              </a:ext>
            </a:extLst>
          </p:cNvPr>
          <p:cNvSpPr txBox="1"/>
          <p:nvPr/>
        </p:nvSpPr>
        <p:spPr>
          <a:xfrm>
            <a:off x="1587260" y="55209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54" name="Google Shape;554;p54">
            <a:extLst>
              <a:ext uri="{FF2B5EF4-FFF2-40B4-BE49-F238E27FC236}">
                <a16:creationId xmlns:a16="http://schemas.microsoft.com/office/drawing/2014/main" id="{D27B423E-90B3-0C3C-5287-475890133D91}"/>
              </a:ext>
            </a:extLst>
          </p:cNvPr>
          <p:cNvPicPr preferRelativeResize="0"/>
          <p:nvPr/>
        </p:nvPicPr>
        <p:blipFill rotWithShape="1">
          <a:blip r:embed="rId3">
            <a:alphaModFix/>
          </a:blip>
          <a:srcRect/>
          <a:stretch/>
        </p:blipFill>
        <p:spPr>
          <a:xfrm>
            <a:off x="285007" y="1626919"/>
            <a:ext cx="11471563" cy="3598224"/>
          </a:xfrm>
          <a:prstGeom prst="rect">
            <a:avLst/>
          </a:prstGeom>
          <a:noFill/>
          <a:ln>
            <a:noFill/>
          </a:ln>
        </p:spPr>
      </p:pic>
    </p:spTree>
    <p:extLst>
      <p:ext uri="{BB962C8B-B14F-4D97-AF65-F5344CB8AC3E}">
        <p14:creationId xmlns:p14="http://schemas.microsoft.com/office/powerpoint/2010/main" val="25011036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5"/>
          <p:cNvSpPr txBox="1">
            <a:spLocks noGrp="1"/>
          </p:cNvSpPr>
          <p:nvPr>
            <p:ph type="title"/>
          </p:nvPr>
        </p:nvSpPr>
        <p:spPr>
          <a:xfrm>
            <a:off x="437850" y="532320"/>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dirty="0">
                <a:solidFill>
                  <a:srgbClr val="69CA12"/>
                </a:solidFill>
              </a:rPr>
              <a:t>263% </a:t>
            </a:r>
            <a:r>
              <a:rPr lang="en-US" dirty="0"/>
              <a:t>Overnight </a:t>
            </a:r>
            <a:br>
              <a:rPr lang="en-US" dirty="0"/>
            </a:br>
            <a:r>
              <a:rPr lang="en-US" dirty="0"/>
              <a:t>on ”Boring” Stock! </a:t>
            </a:r>
            <a:endParaRPr dirty="0"/>
          </a:p>
        </p:txBody>
      </p:sp>
      <p:sp>
        <p:nvSpPr>
          <p:cNvPr id="562" name="Google Shape;562;p55"/>
          <p:cNvSpPr txBox="1">
            <a:spLocks noGrp="1"/>
          </p:cNvSpPr>
          <p:nvPr>
            <p:ph type="body" idx="1"/>
          </p:nvPr>
        </p:nvSpPr>
        <p:spPr>
          <a:xfrm>
            <a:off x="488525" y="1656075"/>
            <a:ext cx="4760400" cy="4765200"/>
          </a:xfrm>
          <a:prstGeom prst="rect">
            <a:avLst/>
          </a:prstGeom>
          <a:noFill/>
          <a:ln>
            <a:noFill/>
          </a:ln>
        </p:spPr>
        <p:txBody>
          <a:bodyPr spcFirstLastPara="1" wrap="square" lIns="91425" tIns="45700" rIns="91425" bIns="45700" anchor="t" anchorCtr="0">
            <a:noAutofit/>
          </a:bodyPr>
          <a:lstStyle/>
          <a:p>
            <a:pPr marL="411480" lvl="0" indent="-398780" algn="l" rtl="0">
              <a:lnSpc>
                <a:spcPct val="138461"/>
              </a:lnSpc>
              <a:spcBef>
                <a:spcPts val="0"/>
              </a:spcBef>
              <a:spcAft>
                <a:spcPts val="0"/>
              </a:spcAft>
              <a:buClr>
                <a:srgbClr val="69CA12"/>
              </a:buClr>
              <a:buSzPts val="2400"/>
              <a:buChar char="●"/>
            </a:pPr>
            <a:r>
              <a:rPr lang="en-US" sz="2400"/>
              <a:t>The very next day… </a:t>
            </a:r>
            <a:endParaRPr sz="2400"/>
          </a:p>
          <a:p>
            <a:pPr marL="411480" lvl="0" indent="-398780" algn="l" rtl="0">
              <a:lnSpc>
                <a:spcPct val="138461"/>
              </a:lnSpc>
              <a:spcBef>
                <a:spcPts val="2400"/>
              </a:spcBef>
              <a:spcAft>
                <a:spcPts val="0"/>
              </a:spcAft>
              <a:buClr>
                <a:srgbClr val="69CA12"/>
              </a:buClr>
              <a:buSzPts val="2400"/>
              <a:buChar char="●"/>
            </a:pPr>
            <a:r>
              <a:rPr lang="en-US" sz="2400"/>
              <a:t>A  Stock Flip Trade on Coke </a:t>
            </a:r>
            <a:r>
              <a:rPr lang="en-US" sz="2400" b="1"/>
              <a:t>would have gone up 263%! </a:t>
            </a:r>
            <a:endParaRPr sz="2400" b="1"/>
          </a:p>
          <a:p>
            <a:pPr marL="411480" lvl="0" indent="-246380" algn="l" rtl="0">
              <a:lnSpc>
                <a:spcPct val="138461"/>
              </a:lnSpc>
              <a:spcBef>
                <a:spcPts val="2400"/>
              </a:spcBef>
              <a:spcAft>
                <a:spcPts val="0"/>
              </a:spcAft>
              <a:buClr>
                <a:schemeClr val="dk1"/>
              </a:buClr>
              <a:buSzPts val="2600"/>
              <a:buNone/>
            </a:pPr>
            <a:endParaRPr sz="2400"/>
          </a:p>
          <a:p>
            <a:pPr marL="411480" lvl="0" indent="-233680" algn="l" rtl="0">
              <a:lnSpc>
                <a:spcPct val="128571"/>
              </a:lnSpc>
              <a:spcBef>
                <a:spcPts val="2400"/>
              </a:spcBef>
              <a:spcAft>
                <a:spcPts val="0"/>
              </a:spcAft>
              <a:buClr>
                <a:schemeClr val="dk1"/>
              </a:buClr>
              <a:buSzPts val="2800"/>
              <a:buNone/>
            </a:pPr>
            <a:endParaRPr sz="2400"/>
          </a:p>
          <a:p>
            <a:pPr marL="411480" lvl="0" indent="-233680" algn="l" rtl="0">
              <a:lnSpc>
                <a:spcPct val="128571"/>
              </a:lnSpc>
              <a:spcBef>
                <a:spcPts val="2400"/>
              </a:spcBef>
              <a:spcAft>
                <a:spcPts val="0"/>
              </a:spcAft>
              <a:buClr>
                <a:schemeClr val="dk1"/>
              </a:buClr>
              <a:buSzPts val="2800"/>
              <a:buNone/>
            </a:pPr>
            <a:endParaRPr sz="2400"/>
          </a:p>
          <a:p>
            <a:pPr marL="411480" lvl="0" indent="-233680" algn="l" rtl="0">
              <a:lnSpc>
                <a:spcPct val="128571"/>
              </a:lnSpc>
              <a:spcBef>
                <a:spcPts val="2400"/>
              </a:spcBef>
              <a:spcAft>
                <a:spcPts val="0"/>
              </a:spcAft>
              <a:buClr>
                <a:schemeClr val="dk1"/>
              </a:buClr>
              <a:buSzPts val="2800"/>
              <a:buNone/>
            </a:pPr>
            <a:endParaRPr sz="2400"/>
          </a:p>
        </p:txBody>
      </p:sp>
      <p:pic>
        <p:nvPicPr>
          <p:cNvPr id="563" name="Google Shape;563;p55" title="COCA COLA copy.png"/>
          <p:cNvPicPr preferRelativeResize="0"/>
          <p:nvPr/>
        </p:nvPicPr>
        <p:blipFill rotWithShape="1">
          <a:blip r:embed="rId3">
            <a:alphaModFix/>
          </a:blip>
          <a:srcRect/>
          <a:stretch/>
        </p:blipFill>
        <p:spPr>
          <a:xfrm>
            <a:off x="6744675" y="457203"/>
            <a:ext cx="4990126" cy="5267927"/>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8" name="Google Shape;568;p56"/>
          <p:cNvPicPr preferRelativeResize="0"/>
          <p:nvPr/>
        </p:nvPicPr>
        <p:blipFill>
          <a:blip r:embed="rId3">
            <a:alphaModFix/>
          </a:blip>
          <a:stretch>
            <a:fillRect/>
          </a:stretch>
        </p:blipFill>
        <p:spPr>
          <a:xfrm>
            <a:off x="-36100" y="2128325"/>
            <a:ext cx="12250373" cy="4115349"/>
          </a:xfrm>
          <a:prstGeom prst="rect">
            <a:avLst/>
          </a:prstGeom>
          <a:noFill/>
          <a:ln>
            <a:noFill/>
          </a:ln>
        </p:spPr>
      </p:pic>
      <p:sp>
        <p:nvSpPr>
          <p:cNvPr id="569" name="Google Shape;569;p56"/>
          <p:cNvSpPr txBox="1">
            <a:spLocks noGrp="1"/>
          </p:cNvSpPr>
          <p:nvPr>
            <p:ph type="title" idx="4294967295"/>
          </p:nvPr>
        </p:nvSpPr>
        <p:spPr>
          <a:xfrm>
            <a:off x="271775" y="552875"/>
            <a:ext cx="11634600" cy="1250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990"/>
              <a:buFont typeface="Arial"/>
              <a:buNone/>
            </a:pPr>
            <a:r>
              <a:rPr lang="en-US" sz="4460" dirty="0">
                <a:solidFill>
                  <a:srgbClr val="69CA12"/>
                </a:solidFill>
                <a:latin typeface="Rubik"/>
                <a:ea typeface="Rubik"/>
                <a:cs typeface="Rubik"/>
                <a:sym typeface="Rubik"/>
              </a:rPr>
              <a:t>That’s Enough to Wake Up to </a:t>
            </a:r>
            <a:endParaRPr sz="4460" dirty="0">
              <a:solidFill>
                <a:srgbClr val="69CA12"/>
              </a:solidFill>
              <a:latin typeface="Rubik"/>
              <a:ea typeface="Rubik"/>
              <a:cs typeface="Rubik"/>
              <a:sym typeface="Rubik"/>
            </a:endParaRPr>
          </a:p>
          <a:p>
            <a:pPr marL="0" lvl="0" indent="0" algn="ctr" rtl="0">
              <a:spcBef>
                <a:spcPts val="0"/>
              </a:spcBef>
              <a:spcAft>
                <a:spcPts val="0"/>
              </a:spcAft>
              <a:buClr>
                <a:schemeClr val="dk1"/>
              </a:buClr>
              <a:buSzPts val="990"/>
              <a:buFont typeface="Arial"/>
              <a:buNone/>
            </a:pPr>
            <a:r>
              <a:rPr lang="en-US" sz="4860" dirty="0">
                <a:solidFill>
                  <a:schemeClr val="lt1"/>
                </a:solidFill>
              </a:rPr>
              <a:t>$13,000 Profits the Very Next Day!</a:t>
            </a:r>
            <a:endParaRPr sz="4860" dirty="0">
              <a:solidFill>
                <a:schemeClr val="lt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57"/>
          <p:cNvSpPr txBox="1">
            <a:spLocks noGrp="1"/>
          </p:cNvSpPr>
          <p:nvPr>
            <p:ph type="title"/>
          </p:nvPr>
        </p:nvSpPr>
        <p:spPr>
          <a:xfrm>
            <a:off x="437850"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Stock Flip Strategy Recap</a:t>
            </a:r>
            <a:endParaRPr/>
          </a:p>
        </p:txBody>
      </p:sp>
      <p:sp>
        <p:nvSpPr>
          <p:cNvPr id="575" name="Google Shape;575;p57"/>
          <p:cNvSpPr txBox="1">
            <a:spLocks noGrp="1"/>
          </p:cNvSpPr>
          <p:nvPr>
            <p:ph type="body" idx="1"/>
          </p:nvPr>
        </p:nvSpPr>
        <p:spPr>
          <a:xfrm>
            <a:off x="488524" y="1241405"/>
            <a:ext cx="10452378" cy="3830400"/>
          </a:xfrm>
          <a:prstGeom prst="rect">
            <a:avLst/>
          </a:prstGeom>
          <a:noFill/>
          <a:ln>
            <a:noFill/>
          </a:ln>
        </p:spPr>
        <p:txBody>
          <a:bodyPr spcFirstLastPara="1" wrap="square" lIns="91425" tIns="45700" rIns="91425" bIns="45700" anchor="t" anchorCtr="0">
            <a:normAutofit/>
          </a:bodyPr>
          <a:lstStyle/>
          <a:p>
            <a:pPr marL="514350" lvl="0" indent="-514350" algn="l" rtl="0">
              <a:lnSpc>
                <a:spcPct val="128571"/>
              </a:lnSpc>
              <a:spcBef>
                <a:spcPts val="0"/>
              </a:spcBef>
              <a:spcAft>
                <a:spcPts val="0"/>
              </a:spcAft>
              <a:buClr>
                <a:srgbClr val="69CA12"/>
              </a:buClr>
              <a:buSzPts val="2800"/>
              <a:buFont typeface="Rubik ExtraBold"/>
              <a:buAutoNum type="arabicPeriod"/>
            </a:pPr>
            <a:r>
              <a:rPr lang="en-US" dirty="0"/>
              <a:t>We watch our list of 30 stocks, waiting for them </a:t>
            </a:r>
            <a:br>
              <a:rPr lang="en-US" dirty="0"/>
            </a:br>
            <a:r>
              <a:rPr lang="en-US" dirty="0"/>
              <a:t>to hit our flip criteria </a:t>
            </a:r>
            <a:endParaRPr dirty="0"/>
          </a:p>
          <a:p>
            <a:pPr marL="514350" lvl="0" indent="-514350" algn="l" rtl="0">
              <a:lnSpc>
                <a:spcPct val="128571"/>
              </a:lnSpc>
              <a:spcBef>
                <a:spcPts val="2400"/>
              </a:spcBef>
              <a:spcAft>
                <a:spcPts val="0"/>
              </a:spcAft>
              <a:buClr>
                <a:srgbClr val="69CA12"/>
              </a:buClr>
              <a:buSzPts val="2800"/>
              <a:buFont typeface="Rubik ExtraBold"/>
              <a:buAutoNum type="arabicPeriod"/>
            </a:pPr>
            <a:r>
              <a:rPr lang="en-US" dirty="0"/>
              <a:t>If they hit our trigger at 3:30… we recommend a Flip Trade</a:t>
            </a:r>
            <a:endParaRPr dirty="0"/>
          </a:p>
          <a:p>
            <a:pPr marL="514350" lvl="0" indent="-514350" algn="l" rtl="0">
              <a:lnSpc>
                <a:spcPct val="128571"/>
              </a:lnSpc>
              <a:spcBef>
                <a:spcPts val="2400"/>
              </a:spcBef>
              <a:spcAft>
                <a:spcPts val="0"/>
              </a:spcAft>
              <a:buClr>
                <a:srgbClr val="69CA12"/>
              </a:buClr>
              <a:buSzPts val="2800"/>
              <a:buFont typeface="Rubik ExtraBold"/>
              <a:buAutoNum type="arabicPeriod"/>
            </a:pPr>
            <a:r>
              <a:rPr lang="en-US" dirty="0"/>
              <a:t>You can make some of these trades for as little as $250 </a:t>
            </a:r>
          </a:p>
          <a:p>
            <a:pPr marL="514350" lvl="0" indent="-514350" algn="l" rtl="0">
              <a:lnSpc>
                <a:spcPct val="128571"/>
              </a:lnSpc>
              <a:spcBef>
                <a:spcPts val="2400"/>
              </a:spcBef>
              <a:spcAft>
                <a:spcPts val="0"/>
              </a:spcAft>
              <a:buClr>
                <a:srgbClr val="69CA12"/>
              </a:buClr>
              <a:buSzPts val="2800"/>
              <a:buFont typeface="Rubik ExtraBold"/>
              <a:buAutoNum type="arabicPeriod"/>
            </a:pPr>
            <a:r>
              <a:rPr lang="en-US" dirty="0"/>
              <a:t>Let the Flip happen… exit the next day targeting up to 667%! </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8"/>
          <p:cNvSpPr txBox="1">
            <a:spLocks noGrp="1"/>
          </p:cNvSpPr>
          <p:nvPr>
            <p:ph type="ctrTitle"/>
          </p:nvPr>
        </p:nvSpPr>
        <p:spPr>
          <a:xfrm>
            <a:off x="834650" y="644256"/>
            <a:ext cx="10522800" cy="8928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1000"/>
              </a:spcAft>
              <a:buClr>
                <a:schemeClr val="dk1"/>
              </a:buClr>
              <a:buSzPts val="1100"/>
              <a:buFont typeface="Arial"/>
              <a:buNone/>
            </a:pPr>
            <a:r>
              <a:rPr lang="en-US" sz="4000" dirty="0"/>
              <a:t>Reminder… Stick With Us To The End!</a:t>
            </a:r>
            <a:endParaRPr sz="4000" dirty="0"/>
          </a:p>
        </p:txBody>
      </p:sp>
      <p:sp>
        <p:nvSpPr>
          <p:cNvPr id="581" name="Google Shape;581;p58"/>
          <p:cNvSpPr txBox="1">
            <a:spLocks noGrp="1"/>
          </p:cNvSpPr>
          <p:nvPr>
            <p:ph type="ctrTitle"/>
          </p:nvPr>
        </p:nvSpPr>
        <p:spPr>
          <a:xfrm>
            <a:off x="834650" y="4418796"/>
            <a:ext cx="10522800" cy="13503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1000"/>
              </a:spcAft>
              <a:buClr>
                <a:schemeClr val="dk1"/>
              </a:buClr>
              <a:buSzPts val="1100"/>
              <a:buFont typeface="Arial"/>
              <a:buNone/>
            </a:pPr>
            <a:r>
              <a:rPr lang="en-US" sz="3400" dirty="0">
                <a:solidFill>
                  <a:srgbClr val="69CA12"/>
                </a:solidFill>
                <a:latin typeface="Rubik"/>
                <a:ea typeface="Rubik"/>
                <a:cs typeface="Rubik"/>
                <a:sym typeface="Rubik"/>
              </a:rPr>
              <a:t>We’ll Email It to You </a:t>
            </a:r>
            <a:br>
              <a:rPr lang="en-US" sz="4400" dirty="0">
                <a:solidFill>
                  <a:schemeClr val="lt1"/>
                </a:solidFill>
                <a:latin typeface="Rubik"/>
                <a:ea typeface="Rubik"/>
                <a:cs typeface="Rubik"/>
                <a:sym typeface="Rubik"/>
              </a:rPr>
            </a:br>
            <a:r>
              <a:rPr lang="en-US" sz="4400" dirty="0">
                <a:solidFill>
                  <a:schemeClr val="lt1"/>
                </a:solidFill>
              </a:rPr>
              <a:t>FREE for Attending Today! </a:t>
            </a:r>
            <a:endParaRPr sz="4400" dirty="0"/>
          </a:p>
        </p:txBody>
      </p:sp>
      <p:sp>
        <p:nvSpPr>
          <p:cNvPr id="582" name="Google Shape;582;p58"/>
          <p:cNvSpPr txBox="1">
            <a:spLocks noGrp="1"/>
          </p:cNvSpPr>
          <p:nvPr>
            <p:ph type="ctrTitle"/>
          </p:nvPr>
        </p:nvSpPr>
        <p:spPr>
          <a:xfrm>
            <a:off x="834650" y="1769520"/>
            <a:ext cx="10522800" cy="20592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1000"/>
              </a:spcAft>
              <a:buClr>
                <a:schemeClr val="dk1"/>
              </a:buClr>
              <a:buSzPts val="1100"/>
              <a:buFont typeface="Arial"/>
              <a:buNone/>
            </a:pPr>
            <a:r>
              <a:rPr lang="en-US" sz="3400">
                <a:solidFill>
                  <a:srgbClr val="69CA12"/>
                </a:solidFill>
                <a:latin typeface="Rubik"/>
                <a:ea typeface="Rubik"/>
                <a:cs typeface="Rubik"/>
                <a:sym typeface="Rubik"/>
              </a:rPr>
              <a:t>You Get Our Full List of</a:t>
            </a:r>
            <a:br>
              <a:rPr lang="en-US" sz="4400">
                <a:solidFill>
                  <a:schemeClr val="lt1"/>
                </a:solidFill>
                <a:latin typeface="Rubik"/>
                <a:ea typeface="Rubik"/>
                <a:cs typeface="Rubik"/>
                <a:sym typeface="Rubik"/>
              </a:rPr>
            </a:br>
            <a:r>
              <a:rPr lang="en-US" sz="4400">
                <a:solidFill>
                  <a:schemeClr val="lt1"/>
                </a:solidFill>
              </a:rPr>
              <a:t>30 Stocks to Flip…</a:t>
            </a:r>
            <a:br>
              <a:rPr lang="en-US" sz="4400">
                <a:solidFill>
                  <a:schemeClr val="lt1"/>
                </a:solidFill>
              </a:rPr>
            </a:br>
            <a:r>
              <a:rPr lang="en-US" sz="4400">
                <a:solidFill>
                  <a:schemeClr val="lt1"/>
                </a:solidFill>
              </a:rPr>
              <a:t>Plus Our Exact Criteria</a:t>
            </a:r>
            <a:endParaRPr sz="4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6"/>
          <p:cNvSpPr txBox="1">
            <a:spLocks noGrp="1"/>
          </p:cNvSpPr>
          <p:nvPr>
            <p:ph type="ctrTitle"/>
          </p:nvPr>
        </p:nvSpPr>
        <p:spPr>
          <a:xfrm>
            <a:off x="1524000" y="488430"/>
            <a:ext cx="9144000" cy="5359200"/>
          </a:xfrm>
          <a:prstGeom prst="rect">
            <a:avLst/>
          </a:prstGeom>
          <a:noFill/>
          <a:ln>
            <a:noFill/>
          </a:ln>
        </p:spPr>
        <p:txBody>
          <a:bodyPr spcFirstLastPara="1" wrap="square" lIns="91425" tIns="45700" rIns="91425" bIns="45700" anchor="ctr" anchorCtr="0">
            <a:normAutofit/>
          </a:bodyPr>
          <a:lstStyle/>
          <a:p>
            <a:pPr marL="0" lvl="0" indent="0" algn="ctr" rtl="0">
              <a:lnSpc>
                <a:spcPct val="110000"/>
              </a:lnSpc>
              <a:spcBef>
                <a:spcPts val="0"/>
              </a:spcBef>
              <a:spcAft>
                <a:spcPts val="0"/>
              </a:spcAft>
              <a:buClr>
                <a:schemeClr val="lt1"/>
              </a:buClr>
              <a:buSzPts val="4000"/>
              <a:buFont typeface="Oswald"/>
              <a:buNone/>
            </a:pPr>
            <a:r>
              <a:rPr lang="en-US" sz="4800" dirty="0">
                <a:solidFill>
                  <a:srgbClr val="69CA12"/>
                </a:solidFill>
                <a:latin typeface="Rubik"/>
                <a:ea typeface="Rubik"/>
                <a:cs typeface="Rubik"/>
                <a:sym typeface="Rubik"/>
              </a:rPr>
              <a:t>Why Do We Call It</a:t>
            </a:r>
            <a:br>
              <a:rPr lang="en-US" sz="6800" dirty="0"/>
            </a:br>
            <a:r>
              <a:rPr lang="en-US" sz="6800" dirty="0"/>
              <a:t>“Stock Flipping”? </a:t>
            </a:r>
            <a:endParaRPr sz="6800" b="1" dirty="0">
              <a:latin typeface="Open Sans ExtraBold"/>
              <a:ea typeface="Open Sans ExtraBold"/>
              <a:cs typeface="Open Sans ExtraBold"/>
              <a:sym typeface="Open San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59"/>
          <p:cNvSpPr txBox="1">
            <a:spLocks noGrp="1"/>
          </p:cNvSpPr>
          <p:nvPr>
            <p:ph type="ctrTitle"/>
          </p:nvPr>
        </p:nvSpPr>
        <p:spPr>
          <a:xfrm>
            <a:off x="133500" y="2923716"/>
            <a:ext cx="11924700" cy="1115700"/>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chemeClr val="dk1"/>
              </a:buClr>
              <a:buSzPts val="1100"/>
              <a:buFont typeface="Arial"/>
              <a:buNone/>
            </a:pPr>
            <a:r>
              <a:rPr lang="en-US"/>
              <a:t>You Have Two Options</a:t>
            </a:r>
            <a:endParaRPr/>
          </a:p>
        </p:txBody>
      </p:sp>
      <p:sp>
        <p:nvSpPr>
          <p:cNvPr id="588" name="Google Shape;588;p59"/>
          <p:cNvSpPr/>
          <p:nvPr/>
        </p:nvSpPr>
        <p:spPr>
          <a:xfrm rot="-5400000">
            <a:off x="6058925" y="-172456"/>
            <a:ext cx="74100" cy="8403600"/>
          </a:xfrm>
          <a:prstGeom prst="roundRect">
            <a:avLst>
              <a:gd name="adj" fmla="val 50000"/>
            </a:avLst>
          </a:prstGeom>
          <a:gradFill>
            <a:gsLst>
              <a:gs pos="0">
                <a:srgbClr val="1FAD14"/>
              </a:gs>
              <a:gs pos="100000">
                <a:srgbClr val="B8EB01"/>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589" name="Google Shape;589;p59"/>
          <p:cNvSpPr txBox="1">
            <a:spLocks noGrp="1"/>
          </p:cNvSpPr>
          <p:nvPr>
            <p:ph type="ctrTitle"/>
          </p:nvPr>
        </p:nvSpPr>
        <p:spPr>
          <a:xfrm>
            <a:off x="1524000" y="2166759"/>
            <a:ext cx="9144000" cy="7251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rgbClr val="69CA12"/>
                </a:solidFill>
                <a:latin typeface="Rubik"/>
                <a:ea typeface="Rubik"/>
                <a:cs typeface="Rubik"/>
                <a:sym typeface="Rubik"/>
              </a:rPr>
              <a:t>After Today’s Presentation…</a:t>
            </a:r>
            <a:endParaRPr sz="3800">
              <a:solidFill>
                <a:srgbClr val="69CA12"/>
              </a:solidFill>
              <a:latin typeface="Rubik"/>
              <a:ea typeface="Rubik"/>
              <a:cs typeface="Rubik"/>
              <a:sym typeface="Rubik"/>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60"/>
          <p:cNvSpPr txBox="1">
            <a:spLocks noGrp="1"/>
          </p:cNvSpPr>
          <p:nvPr>
            <p:ph type="ctrTitle"/>
          </p:nvPr>
        </p:nvSpPr>
        <p:spPr>
          <a:xfrm>
            <a:off x="538264" y="1434875"/>
            <a:ext cx="11277600" cy="3988200"/>
          </a:xfrm>
          <a:prstGeom prst="rect">
            <a:avLst/>
          </a:prstGeom>
          <a:noFill/>
          <a:ln>
            <a:noFill/>
          </a:ln>
        </p:spPr>
        <p:txBody>
          <a:bodyPr spcFirstLastPara="1" wrap="square" lIns="91425" tIns="45700" rIns="91425" bIns="45700" anchor="ctr" anchorCtr="0">
            <a:noAutofit/>
          </a:bodyPr>
          <a:lstStyle/>
          <a:p>
            <a:pPr marL="457200" lvl="0" indent="-431800" algn="l" rtl="0">
              <a:lnSpc>
                <a:spcPct val="115000"/>
              </a:lnSpc>
              <a:spcBef>
                <a:spcPts val="0"/>
              </a:spcBef>
              <a:spcAft>
                <a:spcPts val="0"/>
              </a:spcAft>
              <a:buClr>
                <a:srgbClr val="69CA12"/>
              </a:buClr>
              <a:buSzPts val="3200"/>
              <a:buAutoNum type="arabicPeriod"/>
            </a:pPr>
            <a:r>
              <a:rPr lang="en-US" sz="3200" dirty="0">
                <a:latin typeface="Open Sans Light"/>
                <a:ea typeface="Open Sans Light"/>
                <a:cs typeface="Open Sans Light"/>
                <a:sym typeface="Open Sans"/>
              </a:rPr>
              <a:t>You Can Monitor the 30 Stock List Every Single Day</a:t>
            </a:r>
            <a:endParaRPr sz="3200" dirty="0">
              <a:latin typeface="Open Sans Light"/>
              <a:ea typeface="Open Sans Light"/>
              <a:cs typeface="Open Sans Light"/>
              <a:sym typeface="Open Sans"/>
            </a:endParaRPr>
          </a:p>
          <a:p>
            <a:pPr marL="457200" lvl="0" indent="-431800" algn="l" rtl="0">
              <a:lnSpc>
                <a:spcPct val="115000"/>
              </a:lnSpc>
              <a:spcBef>
                <a:spcPts val="0"/>
              </a:spcBef>
              <a:spcAft>
                <a:spcPts val="0"/>
              </a:spcAft>
              <a:buClr>
                <a:srgbClr val="69CA12"/>
              </a:buClr>
              <a:buSzPts val="3200"/>
              <a:buAutoNum type="arabicPeriod"/>
            </a:pPr>
            <a:r>
              <a:rPr lang="en-US" sz="3200" dirty="0">
                <a:latin typeface="Open Sans Light"/>
                <a:ea typeface="Open Sans Light"/>
                <a:cs typeface="Open Sans Light"/>
                <a:sym typeface="Open Sans"/>
              </a:rPr>
              <a:t>Calculate if the Stock Hit’s the Flip Criteria</a:t>
            </a:r>
            <a:endParaRPr sz="3200" dirty="0">
              <a:latin typeface="Open Sans Light"/>
              <a:ea typeface="Open Sans Light"/>
              <a:cs typeface="Open Sans Light"/>
              <a:sym typeface="Open Sans"/>
            </a:endParaRPr>
          </a:p>
          <a:p>
            <a:pPr marL="457200" lvl="0" indent="-431800" algn="l" rtl="0">
              <a:lnSpc>
                <a:spcPct val="115000"/>
              </a:lnSpc>
              <a:spcBef>
                <a:spcPts val="0"/>
              </a:spcBef>
              <a:spcAft>
                <a:spcPts val="0"/>
              </a:spcAft>
              <a:buClr>
                <a:srgbClr val="69CA12"/>
              </a:buClr>
              <a:buSzPts val="3200"/>
              <a:buAutoNum type="arabicPeriod"/>
            </a:pPr>
            <a:r>
              <a:rPr lang="en-US" sz="3200" dirty="0">
                <a:latin typeface="Open Sans Light"/>
                <a:ea typeface="Open Sans Light"/>
                <a:cs typeface="Open Sans Light"/>
                <a:sym typeface="Open Sans"/>
              </a:rPr>
              <a:t>Pick Out the Option to Trade on Your Own</a:t>
            </a:r>
            <a:endParaRPr sz="3200" dirty="0">
              <a:latin typeface="Open Sans Light"/>
              <a:ea typeface="Open Sans Light"/>
              <a:cs typeface="Open Sans Light"/>
              <a:sym typeface="Open Sans"/>
            </a:endParaRPr>
          </a:p>
          <a:p>
            <a:pPr marL="457200" lvl="0" indent="-431800" algn="l" rtl="0">
              <a:lnSpc>
                <a:spcPct val="115000"/>
              </a:lnSpc>
              <a:spcBef>
                <a:spcPts val="0"/>
              </a:spcBef>
              <a:spcAft>
                <a:spcPts val="0"/>
              </a:spcAft>
              <a:buClr>
                <a:srgbClr val="69CA12"/>
              </a:buClr>
              <a:buSzPts val="3200"/>
              <a:buAutoNum type="arabicPeriod"/>
            </a:pPr>
            <a:r>
              <a:rPr lang="en-US" sz="3200" dirty="0">
                <a:latin typeface="Open Sans Light"/>
                <a:ea typeface="Open Sans Light"/>
                <a:cs typeface="Open Sans Light"/>
                <a:sym typeface="Open Sans"/>
              </a:rPr>
              <a:t>And Hope for Your Own </a:t>
            </a:r>
            <a:r>
              <a:rPr lang="en-US" sz="3200" strike="sngStrike" dirty="0">
                <a:solidFill>
                  <a:srgbClr val="FF0000"/>
                </a:solidFill>
                <a:latin typeface="Open Sans Light"/>
                <a:ea typeface="Open Sans Light"/>
                <a:cs typeface="Open Sans Light"/>
                <a:sym typeface="Open Sans"/>
              </a:rPr>
              <a:t>$5,000 (or More) </a:t>
            </a:r>
            <a:r>
              <a:rPr lang="en-US" sz="3200" dirty="0">
                <a:latin typeface="Open Sans Light"/>
                <a:ea typeface="Open Sans Light"/>
                <a:cs typeface="Open Sans Light"/>
                <a:sym typeface="Open Sans"/>
              </a:rPr>
              <a:t>Win…</a:t>
            </a:r>
            <a:endParaRPr sz="4200" dirty="0">
              <a:latin typeface="Open Sans Light"/>
              <a:ea typeface="Open Sans Light"/>
              <a:cs typeface="Open Sans Light"/>
              <a:sym typeface="Open Sans"/>
            </a:endParaRPr>
          </a:p>
        </p:txBody>
      </p:sp>
      <p:sp>
        <p:nvSpPr>
          <p:cNvPr id="595" name="Google Shape;595;p60"/>
          <p:cNvSpPr txBox="1">
            <a:spLocks noGrp="1"/>
          </p:cNvSpPr>
          <p:nvPr>
            <p:ph type="ctrTitle"/>
          </p:nvPr>
        </p:nvSpPr>
        <p:spPr>
          <a:xfrm>
            <a:off x="13024925" y="1371597"/>
            <a:ext cx="9144000" cy="893700"/>
          </a:xfrm>
          <a:prstGeom prst="rect">
            <a:avLst/>
          </a:prstGeom>
          <a:noFill/>
          <a:ln>
            <a:noFill/>
          </a:ln>
        </p:spPr>
        <p:txBody>
          <a:bodyPr spcFirstLastPara="1" wrap="square" lIns="91425" tIns="45700" rIns="91425" bIns="45700"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800">
                <a:solidFill>
                  <a:srgbClr val="69CA12"/>
                </a:solidFill>
                <a:latin typeface="Rubik"/>
                <a:ea typeface="Rubik"/>
                <a:cs typeface="Rubik"/>
                <a:sym typeface="Rubik"/>
              </a:rPr>
              <a:t>That’s Just Flipping Tesla…</a:t>
            </a:r>
            <a:endParaRPr sz="3800">
              <a:solidFill>
                <a:srgbClr val="69CA12"/>
              </a:solidFill>
              <a:latin typeface="Rubik"/>
              <a:ea typeface="Rubik"/>
              <a:cs typeface="Rubik"/>
              <a:sym typeface="Rubik"/>
            </a:endParaRPr>
          </a:p>
        </p:txBody>
      </p:sp>
      <p:sp>
        <p:nvSpPr>
          <p:cNvPr id="596" name="Google Shape;596;p60"/>
          <p:cNvSpPr txBox="1">
            <a:spLocks noGrp="1"/>
          </p:cNvSpPr>
          <p:nvPr>
            <p:ph type="ctrTitle"/>
          </p:nvPr>
        </p:nvSpPr>
        <p:spPr>
          <a:xfrm>
            <a:off x="12948075" y="2425350"/>
            <a:ext cx="9297300" cy="1522500"/>
          </a:xfrm>
          <a:prstGeom prst="rect">
            <a:avLst/>
          </a:prstGeom>
          <a:noFill/>
          <a:ln>
            <a:noFill/>
          </a:ln>
        </p:spPr>
        <p:txBody>
          <a:bodyPr spcFirstLastPara="1" wrap="square" lIns="124775" tIns="62375" rIns="124775" bIns="62375" anchor="ctr" anchorCtr="0">
            <a:noAutofit/>
          </a:bodyPr>
          <a:lstStyle/>
          <a:p>
            <a:pPr marL="0" lvl="0" indent="0" algn="ctr" rtl="0">
              <a:lnSpc>
                <a:spcPct val="85000"/>
              </a:lnSpc>
              <a:spcBef>
                <a:spcPts val="0"/>
              </a:spcBef>
              <a:spcAft>
                <a:spcPts val="0"/>
              </a:spcAft>
              <a:buClr>
                <a:schemeClr val="dk1"/>
              </a:buClr>
              <a:buSzPts val="1501"/>
              <a:buFont typeface="Arial"/>
              <a:buNone/>
            </a:pPr>
            <a:r>
              <a:rPr lang="en-US" sz="6823"/>
              <a:t>There’s 30 Stocks for Potential Flips! </a:t>
            </a:r>
            <a:endParaRPr sz="6823"/>
          </a:p>
        </p:txBody>
      </p:sp>
      <p:sp>
        <p:nvSpPr>
          <p:cNvPr id="597" name="Google Shape;597;p60"/>
          <p:cNvSpPr/>
          <p:nvPr/>
        </p:nvSpPr>
        <p:spPr>
          <a:xfrm rot="-5400000">
            <a:off x="1462048" y="395793"/>
            <a:ext cx="679800" cy="2689500"/>
          </a:xfrm>
          <a:prstGeom prst="roundRect">
            <a:avLst>
              <a:gd name="adj" fmla="val 50000"/>
            </a:avLst>
          </a:prstGeom>
          <a:noFill/>
          <a:ln w="35575" cap="flat" cmpd="sng">
            <a:solidFill>
              <a:srgbClr val="69CA12"/>
            </a:solidFill>
            <a:prstDash val="solid"/>
            <a:round/>
            <a:headEnd type="none" w="sm" len="sm"/>
            <a:tailEnd type="none" w="sm" len="sm"/>
          </a:ln>
        </p:spPr>
        <p:txBody>
          <a:bodyPr spcFirstLastPara="1" wrap="square" lIns="85375" tIns="85375" rIns="85375" bIns="85375" anchor="ctr" anchorCtr="0">
            <a:noAutofit/>
          </a:bodyPr>
          <a:lstStyle/>
          <a:p>
            <a:pPr marL="0" lvl="0" indent="0" algn="ctr" rtl="0">
              <a:spcBef>
                <a:spcPts val="0"/>
              </a:spcBef>
              <a:spcAft>
                <a:spcPts val="0"/>
              </a:spcAft>
              <a:buNone/>
            </a:pPr>
            <a:endParaRPr sz="1307">
              <a:latin typeface="Open Sans Light"/>
              <a:ea typeface="Open Sans Light"/>
              <a:cs typeface="Open Sans Light"/>
              <a:sym typeface="Open Sans"/>
            </a:endParaRPr>
          </a:p>
        </p:txBody>
      </p:sp>
      <p:sp>
        <p:nvSpPr>
          <p:cNvPr id="598" name="Google Shape;598;p60"/>
          <p:cNvSpPr txBox="1">
            <a:spLocks noGrp="1"/>
          </p:cNvSpPr>
          <p:nvPr>
            <p:ph type="ctrTitle"/>
          </p:nvPr>
        </p:nvSpPr>
        <p:spPr>
          <a:xfrm>
            <a:off x="663748" y="1371600"/>
            <a:ext cx="2276400" cy="722400"/>
          </a:xfrm>
          <a:prstGeom prst="rect">
            <a:avLst/>
          </a:prstGeom>
          <a:noFill/>
          <a:ln>
            <a:noFill/>
          </a:ln>
        </p:spPr>
        <p:txBody>
          <a:bodyPr spcFirstLastPara="1" wrap="square" lIns="85375" tIns="42675" rIns="85375" bIns="42675"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268">
                <a:latin typeface="Rubik"/>
                <a:ea typeface="Rubik"/>
                <a:cs typeface="Rubik"/>
                <a:sym typeface="Rubik"/>
              </a:rPr>
              <a:t>Option 1:</a:t>
            </a:r>
            <a:endParaRPr sz="3268">
              <a:latin typeface="Rubik"/>
              <a:ea typeface="Rubik"/>
              <a:cs typeface="Rubik"/>
              <a:sym typeface="Rubik"/>
            </a:endParaRPr>
          </a:p>
        </p:txBody>
      </p:sp>
      <p:sp>
        <p:nvSpPr>
          <p:cNvPr id="599" name="Google Shape;599;p60"/>
          <p:cNvSpPr txBox="1">
            <a:spLocks noGrp="1"/>
          </p:cNvSpPr>
          <p:nvPr>
            <p:ph type="ctrTitle"/>
          </p:nvPr>
        </p:nvSpPr>
        <p:spPr>
          <a:xfrm>
            <a:off x="8922673" y="4944175"/>
            <a:ext cx="2276400" cy="722400"/>
          </a:xfrm>
          <a:prstGeom prst="rect">
            <a:avLst/>
          </a:prstGeom>
          <a:noFill/>
          <a:ln>
            <a:noFill/>
          </a:ln>
        </p:spPr>
        <p:txBody>
          <a:bodyPr spcFirstLastPara="1" wrap="square" lIns="85375" tIns="42675" rIns="85375" bIns="42675" anchor="ctr" anchorCtr="0">
            <a:noAutofit/>
          </a:bodyPr>
          <a:lstStyle/>
          <a:p>
            <a:pPr marL="0" lvl="0" indent="0" algn="l" rtl="0">
              <a:lnSpc>
                <a:spcPct val="110000"/>
              </a:lnSpc>
              <a:spcBef>
                <a:spcPts val="0"/>
              </a:spcBef>
              <a:spcAft>
                <a:spcPts val="0"/>
              </a:spcAft>
              <a:buClr>
                <a:schemeClr val="dk1"/>
              </a:buClr>
              <a:buSzPts val="1100"/>
              <a:buFont typeface="Arial"/>
              <a:buNone/>
            </a:pPr>
            <a:r>
              <a:rPr lang="en-US" sz="4400" i="1">
                <a:solidFill>
                  <a:schemeClr val="lt1"/>
                </a:solidFill>
              </a:rPr>
              <a:t>OR…</a:t>
            </a:r>
            <a:endParaRPr sz="4400" i="1"/>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p61"/>
          <p:cNvPicPr preferRelativeResize="0"/>
          <p:nvPr/>
        </p:nvPicPr>
        <p:blipFill rotWithShape="1">
          <a:blip r:embed="rId3">
            <a:alphaModFix/>
          </a:blip>
          <a:srcRect/>
          <a:stretch/>
        </p:blipFill>
        <p:spPr>
          <a:xfrm>
            <a:off x="6096007" y="1936256"/>
            <a:ext cx="5603700" cy="3735826"/>
          </a:xfrm>
          <a:prstGeom prst="rect">
            <a:avLst/>
          </a:prstGeom>
          <a:noFill/>
          <a:ln>
            <a:noFill/>
          </a:ln>
        </p:spPr>
      </p:pic>
      <p:sp>
        <p:nvSpPr>
          <p:cNvPr id="605" name="Google Shape;605;p61"/>
          <p:cNvSpPr/>
          <p:nvPr/>
        </p:nvSpPr>
        <p:spPr>
          <a:xfrm rot="-5400000">
            <a:off x="1462048" y="-61407"/>
            <a:ext cx="679800" cy="2689500"/>
          </a:xfrm>
          <a:prstGeom prst="roundRect">
            <a:avLst>
              <a:gd name="adj" fmla="val 50000"/>
            </a:avLst>
          </a:prstGeom>
          <a:noFill/>
          <a:ln w="35575" cap="flat" cmpd="sng">
            <a:solidFill>
              <a:srgbClr val="69CA12"/>
            </a:solidFill>
            <a:prstDash val="solid"/>
            <a:round/>
            <a:headEnd type="none" w="sm" len="sm"/>
            <a:tailEnd type="none" w="sm" len="sm"/>
          </a:ln>
        </p:spPr>
        <p:txBody>
          <a:bodyPr spcFirstLastPara="1" wrap="square" lIns="85375" tIns="85375" rIns="85375" bIns="85375" anchor="ctr" anchorCtr="0">
            <a:noAutofit/>
          </a:bodyPr>
          <a:lstStyle/>
          <a:p>
            <a:pPr marL="0" lvl="0" indent="0" algn="ctr" rtl="0">
              <a:spcBef>
                <a:spcPts val="0"/>
              </a:spcBef>
              <a:spcAft>
                <a:spcPts val="0"/>
              </a:spcAft>
              <a:buNone/>
            </a:pPr>
            <a:endParaRPr sz="1307">
              <a:latin typeface="Open Sans Light"/>
              <a:ea typeface="Open Sans Light"/>
              <a:cs typeface="Open Sans Light"/>
              <a:sym typeface="Open Sans"/>
            </a:endParaRPr>
          </a:p>
        </p:txBody>
      </p:sp>
      <p:sp>
        <p:nvSpPr>
          <p:cNvPr id="606" name="Google Shape;606;p61"/>
          <p:cNvSpPr txBox="1">
            <a:spLocks noGrp="1"/>
          </p:cNvSpPr>
          <p:nvPr>
            <p:ph type="ctrTitle"/>
          </p:nvPr>
        </p:nvSpPr>
        <p:spPr>
          <a:xfrm>
            <a:off x="663748" y="914400"/>
            <a:ext cx="2276400" cy="722400"/>
          </a:xfrm>
          <a:prstGeom prst="rect">
            <a:avLst/>
          </a:prstGeom>
          <a:noFill/>
          <a:ln>
            <a:noFill/>
          </a:ln>
        </p:spPr>
        <p:txBody>
          <a:bodyPr spcFirstLastPara="1" wrap="square" lIns="85375" tIns="42675" rIns="85375" bIns="42675" anchor="ctr" anchorCtr="0">
            <a:noAutofit/>
          </a:bodyPr>
          <a:lstStyle/>
          <a:p>
            <a:pPr marL="0" lvl="0" indent="0" algn="ctr" rtl="0">
              <a:lnSpc>
                <a:spcPct val="110000"/>
              </a:lnSpc>
              <a:spcBef>
                <a:spcPts val="0"/>
              </a:spcBef>
              <a:spcAft>
                <a:spcPts val="0"/>
              </a:spcAft>
              <a:buClr>
                <a:schemeClr val="dk1"/>
              </a:buClr>
              <a:buSzPts val="1100"/>
              <a:buFont typeface="Arial"/>
              <a:buNone/>
            </a:pPr>
            <a:r>
              <a:rPr lang="en-US" sz="3268">
                <a:latin typeface="Rubik"/>
                <a:ea typeface="Rubik"/>
                <a:cs typeface="Rubik"/>
                <a:sym typeface="Rubik"/>
              </a:rPr>
              <a:t>Option 2</a:t>
            </a:r>
            <a:endParaRPr sz="3268">
              <a:latin typeface="Rubik"/>
              <a:ea typeface="Rubik"/>
              <a:cs typeface="Rubik"/>
              <a:sym typeface="Rubik"/>
            </a:endParaRPr>
          </a:p>
        </p:txBody>
      </p:sp>
      <p:sp>
        <p:nvSpPr>
          <p:cNvPr id="607" name="Google Shape;607;p61"/>
          <p:cNvSpPr txBox="1"/>
          <p:nvPr/>
        </p:nvSpPr>
        <p:spPr>
          <a:xfrm>
            <a:off x="457200" y="2049475"/>
            <a:ext cx="5603700" cy="3570178"/>
          </a:xfrm>
          <a:prstGeom prst="rect">
            <a:avLst/>
          </a:prstGeom>
          <a:noFill/>
          <a:ln>
            <a:noFill/>
          </a:ln>
        </p:spPr>
        <p:txBody>
          <a:bodyPr spcFirstLastPara="1" wrap="square" lIns="91425" tIns="91425" rIns="91425" bIns="91425" anchor="t" anchorCtr="0">
            <a:spAutoFit/>
          </a:bodyPr>
          <a:lstStyle/>
          <a:p>
            <a:pPr marL="0" lvl="0" indent="0" algn="l" rtl="0">
              <a:lnSpc>
                <a:spcPct val="110000"/>
              </a:lnSpc>
              <a:spcBef>
                <a:spcPts val="0"/>
              </a:spcBef>
              <a:spcAft>
                <a:spcPts val="0"/>
              </a:spcAft>
              <a:buNone/>
            </a:pPr>
            <a:r>
              <a:rPr lang="en-US" sz="4000" dirty="0">
                <a:solidFill>
                  <a:schemeClr val="lt1"/>
                </a:solidFill>
                <a:latin typeface="Rubik ExtraBold"/>
                <a:ea typeface="Rubik ExtraBold"/>
                <a:cs typeface="Rubik ExtraBold"/>
                <a:sym typeface="Rubik ExtraBold"/>
              </a:rPr>
              <a:t>You Can Let Us </a:t>
            </a:r>
            <a:br>
              <a:rPr lang="en-US" sz="4000" dirty="0">
                <a:solidFill>
                  <a:schemeClr val="lt1"/>
                </a:solidFill>
                <a:latin typeface="Rubik ExtraBold"/>
                <a:ea typeface="Rubik ExtraBold"/>
                <a:cs typeface="Rubik ExtraBold"/>
                <a:sym typeface="Rubik ExtraBold"/>
              </a:rPr>
            </a:br>
            <a:r>
              <a:rPr lang="en-US" sz="4000" dirty="0">
                <a:solidFill>
                  <a:schemeClr val="lt1"/>
                </a:solidFill>
                <a:latin typeface="Rubik ExtraBold"/>
                <a:ea typeface="Rubik ExtraBold"/>
                <a:cs typeface="Rubik ExtraBold"/>
                <a:sym typeface="Rubik ExtraBold"/>
              </a:rPr>
              <a:t>Do </a:t>
            </a:r>
            <a:r>
              <a:rPr lang="en-US" sz="4000" i="1" dirty="0">
                <a:solidFill>
                  <a:srgbClr val="69CA12"/>
                </a:solidFill>
                <a:latin typeface="Rubik ExtraBold"/>
                <a:ea typeface="Rubik ExtraBold"/>
                <a:cs typeface="Rubik ExtraBold"/>
                <a:sym typeface="Rubik ExtraBold"/>
              </a:rPr>
              <a:t>ALL</a:t>
            </a:r>
            <a:r>
              <a:rPr lang="en-US" sz="4000" dirty="0">
                <a:solidFill>
                  <a:schemeClr val="lt1"/>
                </a:solidFill>
                <a:latin typeface="Rubik ExtraBold"/>
                <a:ea typeface="Rubik ExtraBold"/>
                <a:cs typeface="Rubik ExtraBold"/>
                <a:sym typeface="Rubik ExtraBold"/>
              </a:rPr>
              <a:t> the Heavy Lifting for You</a:t>
            </a:r>
            <a:br>
              <a:rPr lang="en-US" sz="4000" dirty="0">
                <a:solidFill>
                  <a:schemeClr val="lt1"/>
                </a:solidFill>
                <a:latin typeface="Rubik ExtraBold"/>
                <a:ea typeface="Rubik ExtraBold"/>
                <a:cs typeface="Rubik ExtraBold"/>
                <a:sym typeface="Rubik ExtraBold"/>
              </a:rPr>
            </a:br>
            <a:br>
              <a:rPr lang="en-US" sz="4000" dirty="0">
                <a:solidFill>
                  <a:schemeClr val="lt1"/>
                </a:solidFill>
                <a:latin typeface="Rubik ExtraBold"/>
                <a:ea typeface="Rubik ExtraBold"/>
                <a:cs typeface="Rubik ExtraBold"/>
                <a:sym typeface="Rubik ExtraBold"/>
              </a:rPr>
            </a:br>
            <a:r>
              <a:rPr lang="en-US" sz="4000" dirty="0">
                <a:solidFill>
                  <a:srgbClr val="69CA12"/>
                </a:solidFill>
                <a:latin typeface="Rubik ExtraBold"/>
                <a:ea typeface="Rubik ExtraBold"/>
                <a:cs typeface="Rubik ExtraBold"/>
                <a:sym typeface="Rubik ExtraBold"/>
              </a:rPr>
              <a:t>The Choice Is Clear! </a:t>
            </a:r>
            <a:endParaRPr sz="5000" dirty="0">
              <a:solidFill>
                <a:srgbClr val="69CA12"/>
              </a:solidFill>
              <a:latin typeface="Rubik ExtraBold"/>
              <a:ea typeface="Rubik ExtraBold"/>
              <a:cs typeface="Rubik ExtraBold"/>
              <a:sym typeface="Rubik ExtraBold"/>
            </a:endParaRPr>
          </a:p>
        </p:txBody>
      </p:sp>
      <p:pic>
        <p:nvPicPr>
          <p:cNvPr id="608" name="Google Shape;608;p61"/>
          <p:cNvPicPr preferRelativeResize="0"/>
          <p:nvPr/>
        </p:nvPicPr>
        <p:blipFill>
          <a:blip r:embed="rId4">
            <a:alphaModFix/>
          </a:blip>
          <a:stretch>
            <a:fillRect/>
          </a:stretch>
        </p:blipFill>
        <p:spPr>
          <a:xfrm>
            <a:off x="304800" y="5406475"/>
            <a:ext cx="5603702" cy="500949"/>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62"/>
          <p:cNvSpPr txBox="1">
            <a:spLocks noGrp="1"/>
          </p:cNvSpPr>
          <p:nvPr>
            <p:ph type="title"/>
          </p:nvPr>
        </p:nvSpPr>
        <p:spPr>
          <a:xfrm>
            <a:off x="386097" y="309756"/>
            <a:ext cx="10515600" cy="1474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5000"/>
              <a:buFont typeface="Oswald"/>
              <a:buNone/>
            </a:pPr>
            <a:r>
              <a:rPr lang="en-US" sz="5000"/>
              <a:t>Here’s Your Chance to Get Stock Flip Trades Sent to YOU! </a:t>
            </a:r>
            <a:endParaRPr/>
          </a:p>
        </p:txBody>
      </p:sp>
      <p:sp>
        <p:nvSpPr>
          <p:cNvPr id="614" name="Google Shape;614;p62"/>
          <p:cNvSpPr txBox="1">
            <a:spLocks noGrp="1"/>
          </p:cNvSpPr>
          <p:nvPr>
            <p:ph type="body" idx="1"/>
          </p:nvPr>
        </p:nvSpPr>
        <p:spPr>
          <a:xfrm>
            <a:off x="396338" y="2206017"/>
            <a:ext cx="10842600" cy="4123800"/>
          </a:xfrm>
          <a:prstGeom prst="rect">
            <a:avLst/>
          </a:prstGeom>
          <a:noFill/>
          <a:ln>
            <a:noFill/>
          </a:ln>
        </p:spPr>
        <p:txBody>
          <a:bodyPr spcFirstLastPara="1" wrap="square" lIns="91425" tIns="45700" rIns="91425" bIns="45700" anchor="t" anchorCtr="0">
            <a:normAutofit/>
          </a:bodyPr>
          <a:lstStyle/>
          <a:p>
            <a:pPr marL="411480" lvl="0" indent="-411480" algn="l" rtl="0">
              <a:lnSpc>
                <a:spcPct val="128571"/>
              </a:lnSpc>
              <a:spcBef>
                <a:spcPts val="0"/>
              </a:spcBef>
              <a:spcAft>
                <a:spcPts val="0"/>
              </a:spcAft>
              <a:buClr>
                <a:srgbClr val="69CA12"/>
              </a:buClr>
              <a:buSzPts val="2800"/>
              <a:buChar char="●"/>
            </a:pPr>
            <a:r>
              <a:rPr lang="en-US"/>
              <a:t>We monitor ALL the 30 potential stocks to flip…</a:t>
            </a:r>
            <a:endParaRPr/>
          </a:p>
          <a:p>
            <a:pPr marL="411480" lvl="0" indent="-411480" algn="l" rtl="0">
              <a:lnSpc>
                <a:spcPct val="128571"/>
              </a:lnSpc>
              <a:spcBef>
                <a:spcPts val="2400"/>
              </a:spcBef>
              <a:spcAft>
                <a:spcPts val="0"/>
              </a:spcAft>
              <a:buClr>
                <a:srgbClr val="69CA12"/>
              </a:buClr>
              <a:buSzPts val="2800"/>
              <a:buChar char="●"/>
            </a:pPr>
            <a:r>
              <a:rPr lang="en-US"/>
              <a:t>We’ll pick what we think is the very best trade at the beginning of every week</a:t>
            </a:r>
            <a:endParaRPr/>
          </a:p>
          <a:p>
            <a:pPr marL="411480" lvl="0" indent="-411480" algn="l" rtl="0">
              <a:lnSpc>
                <a:spcPct val="128571"/>
              </a:lnSpc>
              <a:spcBef>
                <a:spcPts val="2400"/>
              </a:spcBef>
              <a:spcAft>
                <a:spcPts val="0"/>
              </a:spcAft>
              <a:buClr>
                <a:srgbClr val="69CA12"/>
              </a:buClr>
              <a:buSzPts val="2800"/>
              <a:buChar char="●"/>
            </a:pPr>
            <a:r>
              <a:rPr lang="en-US" b="1">
                <a:latin typeface="Open Sans Extrabold"/>
                <a:ea typeface="Open Sans Extrabold"/>
                <a:cs typeface="Open Sans Extrabold"/>
                <a:sym typeface="Open Sans ExtraBold"/>
              </a:rPr>
              <a:t>And give you the exact Stock Flip Trade for maximum profit potential the next day!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pic>
        <p:nvPicPr>
          <p:cNvPr id="619" name="Google Shape;619;p63"/>
          <p:cNvPicPr preferRelativeResize="0"/>
          <p:nvPr/>
        </p:nvPicPr>
        <p:blipFill rotWithShape="1">
          <a:blip r:embed="rId3">
            <a:alphaModFix/>
          </a:blip>
          <a:srcRect/>
          <a:stretch/>
        </p:blipFill>
        <p:spPr>
          <a:xfrm>
            <a:off x="1645725" y="2509275"/>
            <a:ext cx="8900550" cy="183945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64"/>
          <p:cNvSpPr txBox="1">
            <a:spLocks noGrp="1"/>
          </p:cNvSpPr>
          <p:nvPr>
            <p:ph type="title"/>
          </p:nvPr>
        </p:nvSpPr>
        <p:spPr>
          <a:xfrm>
            <a:off x="366157"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Stock Flip Trade Alerts for YOU!</a:t>
            </a:r>
            <a:endParaRPr/>
          </a:p>
        </p:txBody>
      </p:sp>
      <p:sp>
        <p:nvSpPr>
          <p:cNvPr id="625" name="Google Shape;625;p64"/>
          <p:cNvSpPr txBox="1">
            <a:spLocks noGrp="1"/>
          </p:cNvSpPr>
          <p:nvPr>
            <p:ph type="body" idx="1"/>
          </p:nvPr>
        </p:nvSpPr>
        <p:spPr>
          <a:xfrm>
            <a:off x="356608" y="1234107"/>
            <a:ext cx="10566900" cy="4764900"/>
          </a:xfrm>
          <a:prstGeom prst="rect">
            <a:avLst/>
          </a:prstGeom>
          <a:noFill/>
          <a:ln>
            <a:noFill/>
          </a:ln>
        </p:spPr>
        <p:txBody>
          <a:bodyPr spcFirstLastPara="1" wrap="square" lIns="91425" tIns="45700" rIns="91425" bIns="45700" anchor="t" anchorCtr="0">
            <a:noAutofit/>
          </a:bodyPr>
          <a:lstStyle/>
          <a:p>
            <a:pPr marL="411480" lvl="0" indent="-399415" algn="l" rtl="0">
              <a:lnSpc>
                <a:spcPct val="100000"/>
              </a:lnSpc>
              <a:spcBef>
                <a:spcPts val="0"/>
              </a:spcBef>
              <a:spcAft>
                <a:spcPts val="0"/>
              </a:spcAft>
              <a:buClr>
                <a:srgbClr val="69CA12"/>
              </a:buClr>
              <a:buSzPts val="2400"/>
              <a:buChar char="●"/>
            </a:pPr>
            <a:r>
              <a:rPr lang="en-US" sz="2400"/>
              <a:t>We send the real-time alerts to you </a:t>
            </a:r>
            <a:r>
              <a:rPr lang="en-US" sz="2400" b="1"/>
              <a:t>the second a trade is triggered</a:t>
            </a:r>
            <a:endParaRPr sz="2400" b="1"/>
          </a:p>
          <a:p>
            <a:pPr marL="411480" lvl="0" indent="-399415" algn="l" rtl="0">
              <a:lnSpc>
                <a:spcPct val="100000"/>
              </a:lnSpc>
              <a:spcBef>
                <a:spcPts val="2400"/>
              </a:spcBef>
              <a:spcAft>
                <a:spcPts val="0"/>
              </a:spcAft>
              <a:buClr>
                <a:srgbClr val="69CA12"/>
              </a:buClr>
              <a:buSzPts val="2400"/>
              <a:buChar char="●"/>
            </a:pPr>
            <a:r>
              <a:rPr lang="en-US" sz="2400"/>
              <a:t>We’ll give you all the details of the trade…</a:t>
            </a:r>
            <a:r>
              <a:rPr lang="en-US" sz="2400" b="1"/>
              <a:t> including the exact option </a:t>
            </a:r>
            <a:endParaRPr sz="2400" b="1"/>
          </a:p>
          <a:p>
            <a:pPr marL="411480" lvl="0" indent="-399415" algn="l" rtl="0">
              <a:lnSpc>
                <a:spcPct val="100000"/>
              </a:lnSpc>
              <a:spcBef>
                <a:spcPts val="2400"/>
              </a:spcBef>
              <a:spcAft>
                <a:spcPts val="0"/>
              </a:spcAft>
              <a:buClr>
                <a:srgbClr val="69CA12"/>
              </a:buClr>
              <a:buSzPts val="2400"/>
              <a:buChar char="●"/>
            </a:pPr>
            <a:r>
              <a:rPr lang="en-US" sz="2400"/>
              <a:t>We give you the </a:t>
            </a:r>
            <a:r>
              <a:rPr lang="en-US" sz="2400" b="1"/>
              <a:t>BEST chance </a:t>
            </a:r>
            <a:r>
              <a:rPr lang="en-US" sz="2400"/>
              <a:t>to make $5,000 flipping stocks the very next day by targeting gains like 135%, 263%, and 667%</a:t>
            </a:r>
            <a:endParaRPr sz="2400"/>
          </a:p>
          <a:p>
            <a:pPr marL="411480" lvl="0" indent="-399415" algn="l" rtl="0">
              <a:lnSpc>
                <a:spcPct val="100000"/>
              </a:lnSpc>
              <a:spcBef>
                <a:spcPts val="2400"/>
              </a:spcBef>
              <a:spcAft>
                <a:spcPts val="0"/>
              </a:spcAft>
              <a:buClr>
                <a:srgbClr val="69CA12"/>
              </a:buClr>
              <a:buSzPts val="2400"/>
              <a:buChar char="●"/>
            </a:pPr>
            <a:r>
              <a:rPr lang="en-US" sz="2400" b="1"/>
              <a:t>PLUS </a:t>
            </a:r>
            <a:r>
              <a:rPr lang="en-US" sz="2400"/>
              <a:t>a Monthly update </a:t>
            </a:r>
            <a:endParaRPr sz="2400"/>
          </a:p>
          <a:p>
            <a:pPr marL="411480" lvl="0" indent="-399415" algn="l" rtl="0">
              <a:lnSpc>
                <a:spcPct val="100000"/>
              </a:lnSpc>
              <a:spcBef>
                <a:spcPts val="2400"/>
              </a:spcBef>
              <a:spcAft>
                <a:spcPts val="0"/>
              </a:spcAft>
              <a:buClr>
                <a:srgbClr val="69CA12"/>
              </a:buClr>
              <a:buSzPts val="2400"/>
              <a:buChar char="●"/>
            </a:pPr>
            <a:r>
              <a:rPr lang="en-US" sz="2400" b="1"/>
              <a:t>All you have to do is get in around 3:30 pm EST </a:t>
            </a:r>
            <a:br>
              <a:rPr lang="en-US" sz="2400"/>
            </a:br>
            <a:r>
              <a:rPr lang="en-US" sz="2400"/>
              <a:t>(It only takes two to three minutes to make the trade.)</a:t>
            </a:r>
            <a:endParaRPr sz="24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65"/>
          <p:cNvSpPr/>
          <p:nvPr/>
        </p:nvSpPr>
        <p:spPr>
          <a:xfrm rot="-2700000">
            <a:off x="13898325" y="1322945"/>
            <a:ext cx="10262099" cy="5014377"/>
          </a:xfrm>
          <a:prstGeom prst="rightArrow">
            <a:avLst>
              <a:gd name="adj1" fmla="val 50000"/>
              <a:gd name="adj2" fmla="val 50000"/>
            </a:avLst>
          </a:prstGeom>
          <a:gradFill>
            <a:gsLst>
              <a:gs pos="0">
                <a:srgbClr val="1FAD14"/>
              </a:gs>
              <a:gs pos="100000">
                <a:srgbClr val="B8EB01"/>
              </a:gs>
            </a:gsLst>
            <a:lin ang="1890073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631" name="Google Shape;631;p65"/>
          <p:cNvSpPr/>
          <p:nvPr/>
        </p:nvSpPr>
        <p:spPr>
          <a:xfrm>
            <a:off x="13135850" y="-22675"/>
            <a:ext cx="12192000" cy="6257700"/>
          </a:xfrm>
          <a:prstGeom prst="rect">
            <a:avLst/>
          </a:prstGeom>
          <a:solidFill>
            <a:srgbClr val="FFFFFF">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632" name="Google Shape;632;p65"/>
          <p:cNvSpPr txBox="1">
            <a:spLocks noGrp="1"/>
          </p:cNvSpPr>
          <p:nvPr>
            <p:ph type="title"/>
          </p:nvPr>
        </p:nvSpPr>
        <p:spPr>
          <a:xfrm>
            <a:off x="336123" y="548275"/>
            <a:ext cx="84309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8181"/>
              <a:buFont typeface="Oswald"/>
              <a:buNone/>
            </a:pPr>
            <a:r>
              <a:rPr lang="en-US"/>
              <a:t>As Soon as You Join Today: </a:t>
            </a:r>
            <a:br>
              <a:rPr lang="en-US"/>
            </a:br>
            <a:r>
              <a:rPr lang="en-US" i="1">
                <a:solidFill>
                  <a:srgbClr val="69CA12"/>
                </a:solidFill>
              </a:rPr>
              <a:t>Overnight Stock Flip Blueprint</a:t>
            </a:r>
            <a:endParaRPr>
              <a:solidFill>
                <a:srgbClr val="69CA12"/>
              </a:solidFill>
            </a:endParaRPr>
          </a:p>
        </p:txBody>
      </p:sp>
      <p:sp>
        <p:nvSpPr>
          <p:cNvPr id="633" name="Google Shape;633;p65"/>
          <p:cNvSpPr txBox="1">
            <a:spLocks noGrp="1"/>
          </p:cNvSpPr>
          <p:nvPr>
            <p:ph type="body" idx="1"/>
          </p:nvPr>
        </p:nvSpPr>
        <p:spPr>
          <a:xfrm>
            <a:off x="488525" y="1656075"/>
            <a:ext cx="7172400" cy="4765200"/>
          </a:xfrm>
          <a:prstGeom prst="rect">
            <a:avLst/>
          </a:prstGeom>
          <a:noFill/>
          <a:ln>
            <a:noFill/>
          </a:ln>
        </p:spPr>
        <p:txBody>
          <a:bodyPr spcFirstLastPara="1" wrap="square" lIns="91425" tIns="45700" rIns="91425" bIns="45700" anchor="t" anchorCtr="0">
            <a:noAutofit/>
          </a:bodyPr>
          <a:lstStyle/>
          <a:p>
            <a:pPr marL="411480" lvl="0" indent="-386080" algn="l" rtl="0">
              <a:lnSpc>
                <a:spcPct val="100000"/>
              </a:lnSpc>
              <a:spcBef>
                <a:spcPts val="0"/>
              </a:spcBef>
              <a:spcAft>
                <a:spcPts val="0"/>
              </a:spcAft>
              <a:buClr>
                <a:srgbClr val="69CA12"/>
              </a:buClr>
              <a:buSzPts val="2400"/>
              <a:buChar char="●"/>
            </a:pPr>
            <a:r>
              <a:rPr lang="en-US" sz="2400" dirty="0"/>
              <a:t>You get our quick-start guide walking you through the entire process of making </a:t>
            </a:r>
            <a:br>
              <a:rPr lang="en-US" sz="2400" dirty="0"/>
            </a:br>
            <a:r>
              <a:rPr lang="en-US" sz="2400" dirty="0"/>
              <a:t>Stock Flip Trades… </a:t>
            </a:r>
            <a:endParaRPr sz="2400" dirty="0"/>
          </a:p>
          <a:p>
            <a:pPr marL="411480" lvl="0" indent="-386080" algn="l" rtl="0">
              <a:lnSpc>
                <a:spcPct val="100000"/>
              </a:lnSpc>
              <a:spcBef>
                <a:spcPts val="2400"/>
              </a:spcBef>
              <a:spcAft>
                <a:spcPts val="0"/>
              </a:spcAft>
              <a:buClr>
                <a:srgbClr val="69CA12"/>
              </a:buClr>
              <a:buSzPts val="2400"/>
              <a:buChar char="●"/>
            </a:pPr>
            <a:r>
              <a:rPr lang="en-US" sz="2400" dirty="0"/>
              <a:t>Everything we’ve covered today… </a:t>
            </a:r>
            <a:br>
              <a:rPr lang="en-US" sz="2400" dirty="0"/>
            </a:br>
            <a:r>
              <a:rPr lang="en-US" sz="2400" dirty="0"/>
              <a:t>but in much more detail.</a:t>
            </a:r>
            <a:endParaRPr sz="2400" dirty="0"/>
          </a:p>
          <a:p>
            <a:pPr marL="411480" lvl="0" indent="-386080" algn="l" rtl="0">
              <a:lnSpc>
                <a:spcPct val="100000"/>
              </a:lnSpc>
              <a:spcBef>
                <a:spcPts val="2400"/>
              </a:spcBef>
              <a:spcAft>
                <a:spcPts val="0"/>
              </a:spcAft>
              <a:buClr>
                <a:srgbClr val="69CA12"/>
              </a:buClr>
              <a:buSzPts val="2400"/>
              <a:buChar char="●"/>
            </a:pPr>
            <a:r>
              <a:rPr lang="en-US" sz="2400" dirty="0"/>
              <a:t>You’ll see all the stocks we use for Flip Trades</a:t>
            </a:r>
            <a:endParaRPr sz="2400" dirty="0"/>
          </a:p>
          <a:p>
            <a:pPr marL="411480" lvl="0" indent="-386080" algn="l" rtl="0">
              <a:lnSpc>
                <a:spcPct val="100000"/>
              </a:lnSpc>
              <a:spcBef>
                <a:spcPts val="2400"/>
              </a:spcBef>
              <a:spcAft>
                <a:spcPts val="0"/>
              </a:spcAft>
              <a:buClr>
                <a:srgbClr val="69CA12"/>
              </a:buClr>
              <a:buSzPts val="2400"/>
              <a:buChar char="●"/>
            </a:pPr>
            <a:r>
              <a:rPr lang="en-US" sz="2400" dirty="0"/>
              <a:t>And how we decide on the the options </a:t>
            </a:r>
            <a:br>
              <a:rPr lang="en-US" sz="2400" dirty="0"/>
            </a:br>
            <a:r>
              <a:rPr lang="en-US" sz="2400" dirty="0"/>
              <a:t>we’ll use to make the trades</a:t>
            </a:r>
            <a:endParaRPr sz="2400" dirty="0"/>
          </a:p>
        </p:txBody>
      </p:sp>
      <p:pic>
        <p:nvPicPr>
          <p:cNvPr id="634" name="Google Shape;634;p65"/>
          <p:cNvPicPr preferRelativeResize="0"/>
          <p:nvPr/>
        </p:nvPicPr>
        <p:blipFill rotWithShape="1">
          <a:blip r:embed="rId3">
            <a:alphaModFix amt="50000"/>
          </a:blip>
          <a:srcRect t="-7438" b="54539"/>
          <a:stretch/>
        </p:blipFill>
        <p:spPr>
          <a:xfrm>
            <a:off x="7115970" y="2550749"/>
            <a:ext cx="5728526" cy="2975852"/>
          </a:xfrm>
          <a:prstGeom prst="rect">
            <a:avLst/>
          </a:prstGeom>
          <a:noFill/>
          <a:ln>
            <a:noFill/>
          </a:ln>
        </p:spPr>
      </p:pic>
      <p:pic>
        <p:nvPicPr>
          <p:cNvPr id="3" name="Picture 2">
            <a:extLst>
              <a:ext uri="{FF2B5EF4-FFF2-40B4-BE49-F238E27FC236}">
                <a16:creationId xmlns:a16="http://schemas.microsoft.com/office/drawing/2014/main" id="{3A37D759-2DB8-DDD0-6673-ED2DFC504DD3}"/>
              </a:ext>
            </a:extLst>
          </p:cNvPr>
          <p:cNvPicPr>
            <a:picLocks noChangeAspect="1"/>
          </p:cNvPicPr>
          <p:nvPr/>
        </p:nvPicPr>
        <p:blipFill>
          <a:blip r:embed="rId4"/>
          <a:stretch>
            <a:fillRect/>
          </a:stretch>
        </p:blipFill>
        <p:spPr>
          <a:xfrm>
            <a:off x="8495414" y="1581397"/>
            <a:ext cx="2969639" cy="4441162"/>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66"/>
          <p:cNvSpPr txBox="1">
            <a:spLocks noGrp="1"/>
          </p:cNvSpPr>
          <p:nvPr>
            <p:ph type="title"/>
          </p:nvPr>
        </p:nvSpPr>
        <p:spPr>
          <a:xfrm>
            <a:off x="350311" y="296990"/>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dirty="0"/>
              <a:t>But That’s NOT All…</a:t>
            </a:r>
            <a:endParaRPr dirty="0"/>
          </a:p>
        </p:txBody>
      </p:sp>
      <p:sp>
        <p:nvSpPr>
          <p:cNvPr id="641" name="Google Shape;641;p66"/>
          <p:cNvSpPr txBox="1">
            <a:spLocks noGrp="1"/>
          </p:cNvSpPr>
          <p:nvPr>
            <p:ph type="body" idx="1"/>
          </p:nvPr>
        </p:nvSpPr>
        <p:spPr>
          <a:xfrm>
            <a:off x="336114" y="1275082"/>
            <a:ext cx="11360585" cy="4764900"/>
          </a:xfrm>
          <a:prstGeom prst="rect">
            <a:avLst/>
          </a:prstGeom>
          <a:noFill/>
          <a:ln>
            <a:noFill/>
          </a:ln>
        </p:spPr>
        <p:txBody>
          <a:bodyPr spcFirstLastPara="1" wrap="square" lIns="91425" tIns="45700" rIns="91425" bIns="45700" anchor="t" anchorCtr="0">
            <a:normAutofit/>
          </a:bodyPr>
          <a:lstStyle/>
          <a:p>
            <a:pPr marL="411480" lvl="0" indent="-411480" algn="l" rtl="0">
              <a:lnSpc>
                <a:spcPct val="128571"/>
              </a:lnSpc>
              <a:spcBef>
                <a:spcPts val="0"/>
              </a:spcBef>
              <a:spcAft>
                <a:spcPts val="0"/>
              </a:spcAft>
              <a:buClr>
                <a:srgbClr val="69CA12"/>
              </a:buClr>
              <a:buSzPts val="2800"/>
              <a:buChar char="●"/>
            </a:pPr>
            <a:r>
              <a:rPr lang="en-US" dirty="0"/>
              <a:t>You also get our wildly popular Dark Ticker trades</a:t>
            </a:r>
            <a:endParaRPr dirty="0"/>
          </a:p>
          <a:p>
            <a:pPr marL="411480" lvl="0" indent="-411480" algn="l" rtl="0">
              <a:lnSpc>
                <a:spcPct val="128571"/>
              </a:lnSpc>
              <a:spcBef>
                <a:spcPts val="2400"/>
              </a:spcBef>
              <a:spcAft>
                <a:spcPts val="0"/>
              </a:spcAft>
              <a:buClr>
                <a:srgbClr val="69CA12"/>
              </a:buClr>
              <a:buSzPts val="2800"/>
              <a:buChar char="●"/>
            </a:pPr>
            <a:r>
              <a:rPr lang="en-US" dirty="0"/>
              <a:t>It’s another proprietary trading methodology </a:t>
            </a:r>
          </a:p>
          <a:p>
            <a:pPr marL="411480" lvl="0" indent="-411480" algn="l" rtl="0">
              <a:lnSpc>
                <a:spcPct val="128571"/>
              </a:lnSpc>
              <a:spcBef>
                <a:spcPts val="2400"/>
              </a:spcBef>
              <a:spcAft>
                <a:spcPts val="0"/>
              </a:spcAft>
              <a:buClr>
                <a:srgbClr val="69CA12"/>
              </a:buClr>
              <a:buSzPts val="2800"/>
              <a:buChar char="●"/>
            </a:pPr>
            <a:r>
              <a:rPr lang="en-US" dirty="0"/>
              <a:t>We get in during one specific 15-minute window in the afternoon…</a:t>
            </a:r>
            <a:endParaRPr dirty="0"/>
          </a:p>
          <a:p>
            <a:pPr marL="411480" lvl="0" indent="-411480" algn="l" rtl="0">
              <a:lnSpc>
                <a:spcPct val="128571"/>
              </a:lnSpc>
              <a:spcBef>
                <a:spcPts val="2400"/>
              </a:spcBef>
              <a:spcAft>
                <a:spcPts val="0"/>
              </a:spcAft>
              <a:buClr>
                <a:srgbClr val="69CA12"/>
              </a:buClr>
              <a:buSzPts val="2800"/>
              <a:buChar char="●"/>
            </a:pPr>
            <a:r>
              <a:rPr lang="en-US" dirty="0"/>
              <a:t>And exit the very next day</a:t>
            </a:r>
            <a:endParaRPr dirty="0"/>
          </a:p>
          <a:p>
            <a:pPr marL="411480" lvl="0" indent="-411480" algn="l" rtl="0">
              <a:lnSpc>
                <a:spcPct val="128571"/>
              </a:lnSpc>
              <a:spcBef>
                <a:spcPts val="2400"/>
              </a:spcBef>
              <a:spcAft>
                <a:spcPts val="0"/>
              </a:spcAft>
              <a:buClr>
                <a:srgbClr val="69CA12"/>
              </a:buClr>
              <a:buSzPts val="2800"/>
              <a:buChar char="●"/>
            </a:pPr>
            <a:r>
              <a:rPr lang="en-US" dirty="0"/>
              <a:t>But the trick is… we buy them AFTER the closing bell!  </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67"/>
          <p:cNvSpPr txBox="1">
            <a:spLocks noGrp="1"/>
          </p:cNvSpPr>
          <p:nvPr>
            <p:ph type="title"/>
          </p:nvPr>
        </p:nvSpPr>
        <p:spPr>
          <a:xfrm>
            <a:off x="361650" y="291094"/>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The Original Flip Trade: </a:t>
            </a:r>
            <a:r>
              <a:rPr lang="en-US">
                <a:solidFill>
                  <a:srgbClr val="69CA12"/>
                </a:solidFill>
              </a:rPr>
              <a:t>Dark Ticker</a:t>
            </a:r>
            <a:endParaRPr>
              <a:solidFill>
                <a:srgbClr val="69CA12"/>
              </a:solidFill>
            </a:endParaRPr>
          </a:p>
        </p:txBody>
      </p:sp>
      <p:pic>
        <p:nvPicPr>
          <p:cNvPr id="647" name="Google Shape;647;p67"/>
          <p:cNvPicPr preferRelativeResize="0"/>
          <p:nvPr/>
        </p:nvPicPr>
        <p:blipFill rotWithShape="1">
          <a:blip r:embed="rId3">
            <a:alphaModFix/>
          </a:blip>
          <a:srcRect/>
          <a:stretch/>
        </p:blipFill>
        <p:spPr>
          <a:xfrm>
            <a:off x="7232884" y="2277569"/>
            <a:ext cx="3880611" cy="2166431"/>
          </a:xfrm>
          <a:prstGeom prst="rect">
            <a:avLst/>
          </a:prstGeom>
          <a:noFill/>
          <a:ln>
            <a:noFill/>
          </a:ln>
        </p:spPr>
      </p:pic>
      <p:sp>
        <p:nvSpPr>
          <p:cNvPr id="648" name="Google Shape;648;p67"/>
          <p:cNvSpPr txBox="1">
            <a:spLocks noGrp="1"/>
          </p:cNvSpPr>
          <p:nvPr>
            <p:ph type="body" idx="1"/>
          </p:nvPr>
        </p:nvSpPr>
        <p:spPr>
          <a:xfrm>
            <a:off x="412325" y="1265550"/>
            <a:ext cx="8988900" cy="4764900"/>
          </a:xfrm>
          <a:prstGeom prst="rect">
            <a:avLst/>
          </a:prstGeom>
          <a:noFill/>
          <a:ln>
            <a:noFill/>
          </a:ln>
        </p:spPr>
        <p:txBody>
          <a:bodyPr spcFirstLastPara="1" wrap="square" lIns="91425" tIns="45700" rIns="91425" bIns="45700" anchor="t" anchorCtr="0">
            <a:noAutofit/>
          </a:bodyPr>
          <a:lstStyle/>
          <a:p>
            <a:pPr marL="411480" lvl="0" indent="-449580" algn="l" rtl="0">
              <a:lnSpc>
                <a:spcPct val="100000"/>
              </a:lnSpc>
              <a:spcBef>
                <a:spcPts val="0"/>
              </a:spcBef>
              <a:spcAft>
                <a:spcPts val="0"/>
              </a:spcAft>
              <a:buClr>
                <a:srgbClr val="69CA12"/>
              </a:buClr>
              <a:buSzPts val="2400"/>
              <a:buChar char="●"/>
            </a:pPr>
            <a:r>
              <a:rPr lang="en-US" sz="2400" dirty="0"/>
              <a:t>The biggest trading revolution you’re NOT yet using</a:t>
            </a:r>
            <a:endParaRPr sz="2400" dirty="0"/>
          </a:p>
          <a:p>
            <a:pPr marL="411480" lvl="0" indent="-449580" algn="l" rtl="0">
              <a:lnSpc>
                <a:spcPct val="100000"/>
              </a:lnSpc>
              <a:spcBef>
                <a:spcPts val="1400"/>
              </a:spcBef>
              <a:spcAft>
                <a:spcPts val="0"/>
              </a:spcAft>
              <a:buClr>
                <a:srgbClr val="69CA12"/>
              </a:buClr>
              <a:buSzPts val="2400"/>
              <a:buChar char="●"/>
            </a:pPr>
            <a:r>
              <a:rPr lang="en-US" sz="2400" dirty="0"/>
              <a:t>The after-hours version of </a:t>
            </a:r>
            <a:br>
              <a:rPr lang="en-US" sz="2400" dirty="0"/>
            </a:br>
            <a:r>
              <a:rPr lang="en-US" sz="2400" dirty="0"/>
              <a:t>any of the broad market ETFs…</a:t>
            </a:r>
            <a:endParaRPr sz="2400" dirty="0"/>
          </a:p>
          <a:p>
            <a:pPr marL="411480" lvl="0" indent="-449580" algn="l" rtl="0">
              <a:lnSpc>
                <a:spcPct val="100000"/>
              </a:lnSpc>
              <a:spcBef>
                <a:spcPts val="1400"/>
              </a:spcBef>
              <a:spcAft>
                <a:spcPts val="0"/>
              </a:spcAft>
              <a:buClr>
                <a:srgbClr val="69CA12"/>
              </a:buClr>
              <a:buSzPts val="2400"/>
              <a:buChar char="●"/>
            </a:pPr>
            <a:r>
              <a:rPr lang="en-US" sz="2400" dirty="0"/>
              <a:t>SPY for the S&amp;P 500</a:t>
            </a:r>
            <a:endParaRPr sz="2400" dirty="0"/>
          </a:p>
          <a:p>
            <a:pPr marL="411480" lvl="0" indent="-449580" algn="l" rtl="0">
              <a:lnSpc>
                <a:spcPct val="100000"/>
              </a:lnSpc>
              <a:spcBef>
                <a:spcPts val="1400"/>
              </a:spcBef>
              <a:spcAft>
                <a:spcPts val="0"/>
              </a:spcAft>
              <a:buClr>
                <a:srgbClr val="69CA12"/>
              </a:buClr>
              <a:buSzPts val="2400"/>
              <a:buChar char="●"/>
            </a:pPr>
            <a:r>
              <a:rPr lang="en-US" sz="2400" dirty="0"/>
              <a:t>QQQ for the Nasdaq</a:t>
            </a:r>
            <a:endParaRPr sz="2400" dirty="0"/>
          </a:p>
          <a:p>
            <a:pPr marL="411480" lvl="0" indent="-449580" algn="l" rtl="0">
              <a:lnSpc>
                <a:spcPct val="100000"/>
              </a:lnSpc>
              <a:spcBef>
                <a:spcPts val="1400"/>
              </a:spcBef>
              <a:spcAft>
                <a:spcPts val="0"/>
              </a:spcAft>
              <a:buClr>
                <a:srgbClr val="69CA12"/>
              </a:buClr>
              <a:buSzPts val="2400"/>
              <a:buChar char="●"/>
            </a:pPr>
            <a:r>
              <a:rPr lang="en-US" sz="2400" dirty="0"/>
              <a:t>DIA for the Dow </a:t>
            </a:r>
            <a:endParaRPr sz="2400" dirty="0"/>
          </a:p>
          <a:p>
            <a:pPr marL="411480" lvl="0" indent="-449580" algn="l" rtl="0">
              <a:lnSpc>
                <a:spcPct val="100000"/>
              </a:lnSpc>
              <a:spcBef>
                <a:spcPts val="1400"/>
              </a:spcBef>
              <a:spcAft>
                <a:spcPts val="0"/>
              </a:spcAft>
              <a:buClr>
                <a:srgbClr val="69CA12"/>
              </a:buClr>
              <a:buSzPts val="2400"/>
              <a:buChar char="●"/>
            </a:pPr>
            <a:r>
              <a:rPr lang="en-US" sz="2400" dirty="0"/>
              <a:t>IWM for the Russell 2000</a:t>
            </a:r>
            <a:endParaRPr sz="2400" dirty="0"/>
          </a:p>
          <a:p>
            <a:pPr marL="411480" lvl="0" indent="-449580" algn="l" rtl="0">
              <a:lnSpc>
                <a:spcPct val="100000"/>
              </a:lnSpc>
              <a:spcBef>
                <a:spcPts val="1400"/>
              </a:spcBef>
              <a:spcAft>
                <a:spcPts val="1400"/>
              </a:spcAft>
              <a:buClr>
                <a:srgbClr val="69CA12"/>
              </a:buClr>
              <a:buSzPts val="2400"/>
              <a:buChar char="●"/>
            </a:pPr>
            <a:r>
              <a:rPr lang="en-US" sz="2400" dirty="0"/>
              <a:t>All available to trade after-hours – </a:t>
            </a:r>
            <a:br>
              <a:rPr lang="en-US" sz="2400" dirty="0"/>
            </a:br>
            <a:r>
              <a:rPr lang="en-US" sz="2400" dirty="0"/>
              <a:t>in a small window of time – from 4:00 to 4:15 p.m. ET.</a:t>
            </a:r>
            <a:endParaRPr sz="24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68"/>
          <p:cNvSpPr txBox="1">
            <a:spLocks noGrp="1"/>
          </p:cNvSpPr>
          <p:nvPr>
            <p:ph type="title"/>
          </p:nvPr>
        </p:nvSpPr>
        <p:spPr>
          <a:xfrm>
            <a:off x="361650"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dirty="0"/>
              <a:t>Trade AFTER 4 p.m.!</a:t>
            </a:r>
            <a:endParaRPr dirty="0"/>
          </a:p>
        </p:txBody>
      </p:sp>
      <p:sp>
        <p:nvSpPr>
          <p:cNvPr id="655" name="Google Shape;655;p68"/>
          <p:cNvSpPr txBox="1">
            <a:spLocks noGrp="1"/>
          </p:cNvSpPr>
          <p:nvPr>
            <p:ph type="body" idx="1"/>
          </p:nvPr>
        </p:nvSpPr>
        <p:spPr>
          <a:xfrm>
            <a:off x="374215" y="1351282"/>
            <a:ext cx="5922300" cy="4962300"/>
          </a:xfrm>
          <a:prstGeom prst="rect">
            <a:avLst/>
          </a:prstGeom>
          <a:noFill/>
          <a:ln>
            <a:noFill/>
          </a:ln>
        </p:spPr>
        <p:txBody>
          <a:bodyPr spcFirstLastPara="1" wrap="square" lIns="91425" tIns="45700" rIns="91425" bIns="45700" anchor="t" anchorCtr="0">
            <a:normAutofit/>
          </a:bodyPr>
          <a:lstStyle/>
          <a:p>
            <a:pPr marL="0" lvl="0" indent="0" algn="l" rtl="0">
              <a:lnSpc>
                <a:spcPct val="128571"/>
              </a:lnSpc>
              <a:spcBef>
                <a:spcPts val="0"/>
              </a:spcBef>
              <a:spcAft>
                <a:spcPts val="0"/>
              </a:spcAft>
              <a:buNone/>
            </a:pPr>
            <a:r>
              <a:rPr lang="en-US" dirty="0"/>
              <a:t>We call it </a:t>
            </a:r>
            <a:r>
              <a:rPr lang="en-US" dirty="0">
                <a:solidFill>
                  <a:srgbClr val="69CA12"/>
                </a:solidFill>
                <a:latin typeface="Rubik ExtraBold"/>
                <a:ea typeface="Rubik ExtraBold"/>
                <a:cs typeface="Rubik ExtraBold"/>
                <a:sym typeface="Rubik ExtraBold"/>
              </a:rPr>
              <a:t>The Dark Ticker</a:t>
            </a:r>
            <a:r>
              <a:rPr lang="en-US" dirty="0"/>
              <a:t> because you trade it during an exclusive special trading window from 4 to 4:15 p.m. ET every day</a:t>
            </a:r>
            <a:endParaRPr dirty="0"/>
          </a:p>
        </p:txBody>
      </p:sp>
      <p:pic>
        <p:nvPicPr>
          <p:cNvPr id="656" name="Google Shape;656;p68"/>
          <p:cNvPicPr preferRelativeResize="0"/>
          <p:nvPr/>
        </p:nvPicPr>
        <p:blipFill rotWithShape="1">
          <a:blip r:embed="rId3">
            <a:alphaModFix/>
          </a:blip>
          <a:srcRect/>
          <a:stretch/>
        </p:blipFill>
        <p:spPr>
          <a:xfrm>
            <a:off x="6721475" y="1898901"/>
            <a:ext cx="4617799" cy="25779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3ce55a1c5bd_4_70"/>
          <p:cNvSpPr txBox="1">
            <a:spLocks noGrp="1"/>
          </p:cNvSpPr>
          <p:nvPr>
            <p:ph type="ctrTitle"/>
          </p:nvPr>
        </p:nvSpPr>
        <p:spPr>
          <a:xfrm>
            <a:off x="457200" y="0"/>
            <a:ext cx="11277600" cy="2618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3300" dirty="0">
                <a:solidFill>
                  <a:srgbClr val="69CA12"/>
                </a:solidFill>
                <a:latin typeface="Rubik"/>
                <a:ea typeface="Rubik"/>
                <a:cs typeface="Rubik"/>
                <a:sym typeface="Rubik"/>
              </a:rPr>
              <a:t>You’ve Heard of House Flipping: </a:t>
            </a:r>
            <a:endParaRPr sz="3300" dirty="0">
              <a:solidFill>
                <a:srgbClr val="69CA12"/>
              </a:solidFill>
              <a:latin typeface="Rubik"/>
              <a:ea typeface="Rubik"/>
              <a:cs typeface="Rubik"/>
              <a:sym typeface="Rubik"/>
            </a:endParaRPr>
          </a:p>
          <a:p>
            <a:pPr marL="0" lvl="0" indent="0" algn="ctr" rtl="0">
              <a:lnSpc>
                <a:spcPct val="100000"/>
              </a:lnSpc>
              <a:spcBef>
                <a:spcPts val="0"/>
              </a:spcBef>
              <a:spcAft>
                <a:spcPts val="0"/>
              </a:spcAft>
              <a:buClr>
                <a:schemeClr val="dk1"/>
              </a:buClr>
              <a:buSzPts val="1100"/>
              <a:buFont typeface="Arial"/>
              <a:buNone/>
            </a:pPr>
            <a:r>
              <a:rPr lang="en-US" sz="3300" dirty="0"/>
              <a:t>They Buy “Ugly” Houses They Can Fix Up </a:t>
            </a:r>
            <a:endParaRPr sz="3300" dirty="0"/>
          </a:p>
          <a:p>
            <a:pPr marL="0" lvl="0" indent="0" algn="ctr" rtl="0">
              <a:lnSpc>
                <a:spcPct val="100000"/>
              </a:lnSpc>
              <a:spcBef>
                <a:spcPts val="0"/>
              </a:spcBef>
              <a:spcAft>
                <a:spcPts val="0"/>
              </a:spcAft>
              <a:buClr>
                <a:schemeClr val="dk1"/>
              </a:buClr>
              <a:buSzPts val="1100"/>
              <a:buFont typeface="Arial"/>
              <a:buNone/>
            </a:pPr>
            <a:r>
              <a:rPr lang="en-US" sz="4500" dirty="0">
                <a:solidFill>
                  <a:srgbClr val="69CA12"/>
                </a:solidFill>
              </a:rPr>
              <a:t>And FLIP for a Profit! </a:t>
            </a:r>
            <a:endParaRPr sz="4500" dirty="0">
              <a:solidFill>
                <a:srgbClr val="69CA12"/>
              </a:solidFill>
            </a:endParaRPr>
          </a:p>
        </p:txBody>
      </p:sp>
      <p:sp>
        <p:nvSpPr>
          <p:cNvPr id="125" name="Google Shape;125;g3ce55a1c5bd_4_70"/>
          <p:cNvSpPr/>
          <p:nvPr/>
        </p:nvSpPr>
        <p:spPr>
          <a:xfrm>
            <a:off x="1444875" y="2962300"/>
            <a:ext cx="9302100" cy="2906400"/>
          </a:xfrm>
          <a:prstGeom prst="rect">
            <a:avLst/>
          </a:prstGeom>
          <a:solidFill>
            <a:srgbClr val="FFE01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126" name="Google Shape;126;g3ce55a1c5bd_4_70"/>
          <p:cNvSpPr/>
          <p:nvPr/>
        </p:nvSpPr>
        <p:spPr>
          <a:xfrm>
            <a:off x="1432926" y="4914151"/>
            <a:ext cx="9302100" cy="958800"/>
          </a:xfrm>
          <a:prstGeom prst="rect">
            <a:avLst/>
          </a:prstGeom>
          <a:solidFill>
            <a:srgbClr val="EF3F3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94B4D"/>
              </a:solidFill>
              <a:latin typeface="Open Sans Light"/>
              <a:ea typeface="Open Sans Light"/>
              <a:cs typeface="Open Sans Light"/>
              <a:sym typeface="Open Sans"/>
            </a:endParaRPr>
          </a:p>
        </p:txBody>
      </p:sp>
      <p:sp>
        <p:nvSpPr>
          <p:cNvPr id="127" name="Google Shape;127;g3ce55a1c5bd_4_70"/>
          <p:cNvSpPr txBox="1"/>
          <p:nvPr/>
        </p:nvSpPr>
        <p:spPr>
          <a:xfrm>
            <a:off x="2026625" y="5133315"/>
            <a:ext cx="7224300" cy="487800"/>
          </a:xfrm>
          <a:prstGeom prst="rect">
            <a:avLst/>
          </a:prstGeom>
          <a:noFill/>
          <a:ln>
            <a:noFill/>
          </a:ln>
          <a:effectLst>
            <a:outerShdw dist="38100" dir="3180000" algn="bl" rotWithShape="0">
              <a:srgbClr val="000000"/>
            </a:outerShdw>
          </a:effectLst>
        </p:spPr>
        <p:txBody>
          <a:bodyPr spcFirstLastPara="1" wrap="square" lIns="91425" tIns="91425" rIns="91425" bIns="91425" anchor="ctr" anchorCtr="0">
            <a:noAutofit/>
          </a:bodyPr>
          <a:lstStyle/>
          <a:p>
            <a:pPr marL="0" lvl="0" indent="0" algn="ctr" rtl="0">
              <a:lnSpc>
                <a:spcPct val="110000"/>
              </a:lnSpc>
              <a:spcBef>
                <a:spcPts val="0"/>
              </a:spcBef>
              <a:spcAft>
                <a:spcPts val="0"/>
              </a:spcAft>
              <a:buClr>
                <a:schemeClr val="dk1"/>
              </a:buClr>
              <a:buSzPts val="1100"/>
              <a:buFont typeface="Arial"/>
              <a:buNone/>
            </a:pPr>
            <a:endParaRPr lang="en-US" sz="9100" dirty="0">
              <a:solidFill>
                <a:schemeClr val="lt1"/>
              </a:solidFill>
              <a:latin typeface="Impact"/>
              <a:ea typeface="Impact"/>
              <a:cs typeface="Impact"/>
              <a:sym typeface="Impact"/>
            </a:endParaRPr>
          </a:p>
        </p:txBody>
      </p:sp>
      <p:pic>
        <p:nvPicPr>
          <p:cNvPr id="128" name="Google Shape;128;g3ce55a1c5bd_4_70"/>
          <p:cNvPicPr preferRelativeResize="0"/>
          <p:nvPr/>
        </p:nvPicPr>
        <p:blipFill rotWithShape="1">
          <a:blip r:embed="rId3">
            <a:alphaModFix/>
          </a:blip>
          <a:srcRect t="16151" r="27599" b="16158"/>
          <a:stretch/>
        </p:blipFill>
        <p:spPr>
          <a:xfrm>
            <a:off x="3017250" y="3045300"/>
            <a:ext cx="5694451" cy="1774625"/>
          </a:xfrm>
          <a:prstGeom prst="rect">
            <a:avLst/>
          </a:prstGeom>
          <a:noFill/>
          <a:ln>
            <a:noFill/>
          </a:ln>
        </p:spPr>
      </p:pic>
      <p:pic>
        <p:nvPicPr>
          <p:cNvPr id="129" name="Google Shape;129;g3ce55a1c5bd_4_70"/>
          <p:cNvPicPr preferRelativeResize="0"/>
          <p:nvPr/>
        </p:nvPicPr>
        <p:blipFill>
          <a:blip r:embed="rId4">
            <a:alphaModFix/>
          </a:blip>
          <a:stretch>
            <a:fillRect/>
          </a:stretch>
        </p:blipFill>
        <p:spPr>
          <a:xfrm>
            <a:off x="8495675" y="2286000"/>
            <a:ext cx="3138175" cy="5896274"/>
          </a:xfrm>
          <a:prstGeom prst="rect">
            <a:avLst/>
          </a:prstGeom>
          <a:noFill/>
          <a:ln>
            <a:noFill/>
          </a:ln>
          <a:effectLst>
            <a:outerShdw blurRad="314325" dist="266700" dir="8880000" algn="bl" rotWithShape="0">
              <a:srgbClr val="000000">
                <a:alpha val="26000"/>
              </a:srgbClr>
            </a:outerShdw>
          </a:effec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69"/>
          <p:cNvSpPr txBox="1">
            <a:spLocks noGrp="1"/>
          </p:cNvSpPr>
          <p:nvPr>
            <p:ph type="title"/>
          </p:nvPr>
        </p:nvSpPr>
        <p:spPr>
          <a:xfrm>
            <a:off x="653626" y="430108"/>
            <a:ext cx="10865400" cy="1760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58757"/>
              <a:buFont typeface="Oswald"/>
              <a:buNone/>
            </a:pPr>
            <a:r>
              <a:rPr lang="en-US"/>
              <a:t>Members Are Making</a:t>
            </a:r>
            <a:br>
              <a:rPr lang="en-US"/>
            </a:br>
            <a:r>
              <a:rPr lang="en-US" sz="8850">
                <a:solidFill>
                  <a:srgbClr val="69CA12"/>
                </a:solidFill>
              </a:rPr>
              <a:t>Big Money!</a:t>
            </a:r>
            <a:endParaRPr sz="8850">
              <a:solidFill>
                <a:srgbClr val="69CA12"/>
              </a:solidFill>
            </a:endParaRPr>
          </a:p>
        </p:txBody>
      </p:sp>
      <p:sp>
        <p:nvSpPr>
          <p:cNvPr id="663" name="Google Shape;663;p69"/>
          <p:cNvSpPr txBox="1">
            <a:spLocks noGrp="1"/>
          </p:cNvSpPr>
          <p:nvPr>
            <p:ph type="body" idx="1"/>
          </p:nvPr>
        </p:nvSpPr>
        <p:spPr>
          <a:xfrm>
            <a:off x="828526" y="2311981"/>
            <a:ext cx="10515600" cy="10026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128571"/>
              </a:lnSpc>
              <a:spcBef>
                <a:spcPts val="0"/>
              </a:spcBef>
              <a:spcAft>
                <a:spcPts val="0"/>
              </a:spcAft>
              <a:buNone/>
            </a:pPr>
            <a:r>
              <a:rPr lang="en-US"/>
              <a:t>One member turned </a:t>
            </a:r>
            <a:r>
              <a:rPr lang="en-US" b="1"/>
              <a:t>$1,200 into over $30,000 </a:t>
            </a:r>
            <a:r>
              <a:rPr lang="en-US"/>
              <a:t>following </a:t>
            </a:r>
            <a:br>
              <a:rPr lang="en-US"/>
            </a:br>
            <a:r>
              <a:rPr lang="en-US"/>
              <a:t>our trades all year! </a:t>
            </a:r>
            <a:r>
              <a:rPr lang="en-US" b="1">
                <a:latin typeface="Open Sans Extrabold"/>
                <a:ea typeface="Open Sans Extrabold"/>
                <a:cs typeface="Open Sans Extrabold"/>
                <a:sym typeface="Open Sans ExtraBold"/>
              </a:rPr>
              <a:t>Almost 30X his entire portfolio! </a:t>
            </a:r>
            <a:endParaRPr/>
          </a:p>
        </p:txBody>
      </p:sp>
      <p:pic>
        <p:nvPicPr>
          <p:cNvPr id="664" name="Google Shape;664;p69"/>
          <p:cNvPicPr preferRelativeResize="0"/>
          <p:nvPr/>
        </p:nvPicPr>
        <p:blipFill rotWithShape="1">
          <a:blip r:embed="rId3">
            <a:alphaModFix/>
          </a:blip>
          <a:srcRect l="497" t="5050" r="1318" b="14153"/>
          <a:stretch/>
        </p:blipFill>
        <p:spPr>
          <a:xfrm>
            <a:off x="447525" y="3856900"/>
            <a:ext cx="11277600" cy="1669526"/>
          </a:xfrm>
          <a:prstGeom prst="rect">
            <a:avLst/>
          </a:prstGeom>
          <a:noFill/>
          <a:ln w="19050" cap="flat" cmpd="sng">
            <a:solidFill>
              <a:srgbClr val="69CA12"/>
            </a:solidFill>
            <a:prstDash val="solid"/>
            <a:round/>
            <a:headEnd type="none" w="sm" len="sm"/>
            <a:tailEnd type="none" w="sm" len="sm"/>
          </a:ln>
          <a:effectLst>
            <a:outerShdw blurRad="266700" dist="127000" dir="4320000" sx="101000" sy="101000" algn="tl" rotWithShape="0">
              <a:srgbClr val="000000">
                <a:alpha val="25098"/>
              </a:srgbClr>
            </a:outerShdw>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69" name="Google Shape;669;p70"/>
          <p:cNvPicPr preferRelativeResize="0"/>
          <p:nvPr/>
        </p:nvPicPr>
        <p:blipFill rotWithShape="1">
          <a:blip r:embed="rId3">
            <a:alphaModFix/>
          </a:blip>
          <a:srcRect/>
          <a:stretch/>
        </p:blipFill>
        <p:spPr>
          <a:xfrm>
            <a:off x="457200" y="3346774"/>
            <a:ext cx="11277598" cy="1562373"/>
          </a:xfrm>
          <a:prstGeom prst="rect">
            <a:avLst/>
          </a:prstGeom>
          <a:noFill/>
          <a:ln w="19050" cap="flat" cmpd="sng">
            <a:solidFill>
              <a:srgbClr val="69CA12"/>
            </a:solidFill>
            <a:prstDash val="solid"/>
            <a:round/>
            <a:headEnd type="none" w="sm" len="sm"/>
            <a:tailEnd type="none" w="sm" len="sm"/>
          </a:ln>
          <a:effectLst>
            <a:outerShdw blurRad="139700" dist="76200" dir="2400000" algn="tl" rotWithShape="0">
              <a:srgbClr val="000000">
                <a:alpha val="30980"/>
              </a:srgbClr>
            </a:outerShdw>
          </a:effectLst>
        </p:spPr>
      </p:pic>
      <p:sp>
        <p:nvSpPr>
          <p:cNvPr id="670" name="Google Shape;670;p70"/>
          <p:cNvSpPr txBox="1">
            <a:spLocks noGrp="1"/>
          </p:cNvSpPr>
          <p:nvPr>
            <p:ph type="title"/>
          </p:nvPr>
        </p:nvSpPr>
        <p:spPr>
          <a:xfrm>
            <a:off x="-905175" y="457200"/>
            <a:ext cx="13983000" cy="1760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8000">
                <a:solidFill>
                  <a:srgbClr val="69CA12"/>
                </a:solidFill>
              </a:rPr>
              <a:t>$20K Overnight!</a:t>
            </a:r>
            <a:endParaRPr sz="8000">
              <a:solidFill>
                <a:srgbClr val="69CA12"/>
              </a:solidFill>
            </a:endParaRPr>
          </a:p>
        </p:txBody>
      </p:sp>
      <p:sp>
        <p:nvSpPr>
          <p:cNvPr id="671" name="Google Shape;671;p70"/>
          <p:cNvSpPr txBox="1">
            <a:spLocks noGrp="1"/>
          </p:cNvSpPr>
          <p:nvPr>
            <p:ph type="body" idx="1"/>
          </p:nvPr>
        </p:nvSpPr>
        <p:spPr>
          <a:xfrm>
            <a:off x="828526" y="2015231"/>
            <a:ext cx="10515600" cy="1002600"/>
          </a:xfrm>
          <a:prstGeom prst="rect">
            <a:avLst/>
          </a:prstGeom>
          <a:noFill/>
          <a:ln>
            <a:noFill/>
          </a:ln>
        </p:spPr>
        <p:txBody>
          <a:bodyPr spcFirstLastPara="1" wrap="square" lIns="91425" tIns="45700" rIns="91425" bIns="45700" anchor="t" anchorCtr="0">
            <a:noAutofit/>
          </a:bodyPr>
          <a:lstStyle/>
          <a:p>
            <a:pPr marL="0" lvl="0" indent="0" algn="ctr" rtl="0">
              <a:lnSpc>
                <a:spcPct val="128571"/>
              </a:lnSpc>
              <a:spcBef>
                <a:spcPts val="0"/>
              </a:spcBef>
              <a:spcAft>
                <a:spcPts val="0"/>
              </a:spcAft>
              <a:buNone/>
            </a:pPr>
            <a:r>
              <a:rPr lang="en-US"/>
              <a:t>Another member made $20,000 on </a:t>
            </a:r>
            <a:br>
              <a:rPr lang="en-US"/>
            </a:br>
            <a:r>
              <a:rPr lang="en-US"/>
              <a:t>one trade that made 54% overnight!</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71"/>
          <p:cNvSpPr txBox="1">
            <a:spLocks noGrp="1"/>
          </p:cNvSpPr>
          <p:nvPr>
            <p:ph type="title"/>
          </p:nvPr>
        </p:nvSpPr>
        <p:spPr>
          <a:xfrm>
            <a:off x="-905175" y="123825"/>
            <a:ext cx="13983000" cy="1246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6000">
                <a:solidFill>
                  <a:srgbClr val="69CA12"/>
                </a:solidFill>
              </a:rPr>
              <a:t>Half a Million Dollars?!?</a:t>
            </a:r>
            <a:endParaRPr sz="6000">
              <a:solidFill>
                <a:srgbClr val="69CA12"/>
              </a:solidFill>
            </a:endParaRPr>
          </a:p>
        </p:txBody>
      </p:sp>
      <p:sp>
        <p:nvSpPr>
          <p:cNvPr id="677" name="Google Shape;677;p71"/>
          <p:cNvSpPr txBox="1">
            <a:spLocks noGrp="1"/>
          </p:cNvSpPr>
          <p:nvPr>
            <p:ph type="body" idx="1"/>
          </p:nvPr>
        </p:nvSpPr>
        <p:spPr>
          <a:xfrm>
            <a:off x="828526" y="1224656"/>
            <a:ext cx="10515600" cy="1002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1100"/>
              <a:buFont typeface="Arial"/>
              <a:buNone/>
            </a:pPr>
            <a:r>
              <a:rPr lang="en-US" dirty="0"/>
              <a:t>One member even reported making almost half a million dollars… on just two trades (57% and 64% overnight)! </a:t>
            </a:r>
            <a:endParaRPr dirty="0"/>
          </a:p>
          <a:p>
            <a:pPr marL="0" lvl="0" indent="0" algn="ctr" rtl="0">
              <a:lnSpc>
                <a:spcPct val="128571"/>
              </a:lnSpc>
              <a:spcBef>
                <a:spcPts val="0"/>
              </a:spcBef>
              <a:spcAft>
                <a:spcPts val="0"/>
              </a:spcAft>
              <a:buClr>
                <a:schemeClr val="dk1"/>
              </a:buClr>
              <a:buSzPts val="1100"/>
              <a:buFont typeface="Arial"/>
              <a:buNone/>
            </a:pPr>
            <a:endParaRPr dirty="0"/>
          </a:p>
          <a:p>
            <a:pPr marL="0" lvl="0" indent="0" algn="ctr" rtl="0">
              <a:lnSpc>
                <a:spcPct val="128571"/>
              </a:lnSpc>
              <a:spcBef>
                <a:spcPts val="0"/>
              </a:spcBef>
              <a:spcAft>
                <a:spcPts val="0"/>
              </a:spcAft>
              <a:buNone/>
            </a:pPr>
            <a:endParaRPr dirty="0"/>
          </a:p>
        </p:txBody>
      </p:sp>
      <p:pic>
        <p:nvPicPr>
          <p:cNvPr id="678" name="Google Shape;678;p71"/>
          <p:cNvPicPr preferRelativeResize="0"/>
          <p:nvPr/>
        </p:nvPicPr>
        <p:blipFill rotWithShape="1">
          <a:blip r:embed="rId3">
            <a:alphaModFix/>
          </a:blip>
          <a:srcRect l="32" r="-26"/>
          <a:stretch/>
        </p:blipFill>
        <p:spPr>
          <a:xfrm>
            <a:off x="2335813" y="2523805"/>
            <a:ext cx="7520366" cy="3419605"/>
          </a:xfrm>
          <a:prstGeom prst="rect">
            <a:avLst/>
          </a:prstGeom>
          <a:noFill/>
          <a:ln w="19050" cap="flat" cmpd="sng">
            <a:solidFill>
              <a:srgbClr val="69CA12"/>
            </a:solidFill>
            <a:prstDash val="solid"/>
            <a:round/>
            <a:headEnd type="none" w="sm" len="sm"/>
            <a:tailEnd type="none" w="sm" len="sm"/>
          </a:ln>
          <a:effectLst>
            <a:outerShdw blurRad="266700" dist="127000" dir="4320000" sx="101000" sy="101000" algn="tl" rotWithShape="0">
              <a:srgbClr val="000000">
                <a:alpha val="25098"/>
              </a:srgbClr>
            </a:outerShdw>
          </a:effec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72"/>
          <p:cNvSpPr txBox="1">
            <a:spLocks noGrp="1"/>
          </p:cNvSpPr>
          <p:nvPr>
            <p:ph type="title"/>
          </p:nvPr>
        </p:nvSpPr>
        <p:spPr>
          <a:xfrm>
            <a:off x="355175" y="30061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Excited for Market Drops?!</a:t>
            </a:r>
            <a:endParaRPr/>
          </a:p>
        </p:txBody>
      </p:sp>
      <p:sp>
        <p:nvSpPr>
          <p:cNvPr id="684" name="Google Shape;684;p72"/>
          <p:cNvSpPr/>
          <p:nvPr/>
        </p:nvSpPr>
        <p:spPr>
          <a:xfrm>
            <a:off x="0" y="4229100"/>
            <a:ext cx="12192000" cy="2001000"/>
          </a:xfrm>
          <a:prstGeom prst="rect">
            <a:avLst/>
          </a:prstGeom>
          <a:solidFill>
            <a:srgbClr val="E8EB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685" name="Google Shape;685;p72"/>
          <p:cNvSpPr txBox="1">
            <a:spLocks noGrp="1"/>
          </p:cNvSpPr>
          <p:nvPr>
            <p:ph type="body" idx="1"/>
          </p:nvPr>
        </p:nvSpPr>
        <p:spPr>
          <a:xfrm>
            <a:off x="720450" y="4229250"/>
            <a:ext cx="10751100" cy="19386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None/>
            </a:pPr>
            <a:r>
              <a:rPr lang="en-US" sz="2900" dirty="0"/>
              <a:t>It may seem counterintuitive… but…</a:t>
            </a:r>
            <a:br>
              <a:rPr lang="en-US" sz="2900" dirty="0"/>
            </a:br>
            <a:r>
              <a:rPr lang="en-US" sz="2900" b="1" dirty="0"/>
              <a:t>Once you see this trade in action, </a:t>
            </a:r>
            <a:br>
              <a:rPr lang="en-US" sz="2900" b="1" dirty="0"/>
            </a:br>
            <a:r>
              <a:rPr lang="en-US" sz="2900" b="1" dirty="0"/>
              <a:t>you’ll be hoping for a big market drop.</a:t>
            </a:r>
            <a:endParaRPr sz="2900" b="1" dirty="0"/>
          </a:p>
        </p:txBody>
      </p:sp>
      <p:sp>
        <p:nvSpPr>
          <p:cNvPr id="686" name="Google Shape;686;p72"/>
          <p:cNvSpPr txBox="1"/>
          <p:nvPr/>
        </p:nvSpPr>
        <p:spPr>
          <a:xfrm>
            <a:off x="1006250" y="1616978"/>
            <a:ext cx="7462800" cy="1667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3100" i="1">
                <a:solidFill>
                  <a:schemeClr val="dk1"/>
                </a:solidFill>
                <a:latin typeface="Open Sans ExtraBold"/>
                <a:ea typeface="Open Sans ExtraBold"/>
                <a:cs typeface="Open Sans ExtraBold"/>
                <a:sym typeface="Open Sans"/>
              </a:rPr>
              <a:t>“It makes me wish the market would drop 1% every single day… I would make so much money!” – Joey </a:t>
            </a:r>
            <a:endParaRPr sz="400" i="1"/>
          </a:p>
        </p:txBody>
      </p:sp>
      <p:sp>
        <p:nvSpPr>
          <p:cNvPr id="689" name="Google Shape;689;p72"/>
          <p:cNvSpPr/>
          <p:nvPr/>
        </p:nvSpPr>
        <p:spPr>
          <a:xfrm>
            <a:off x="457200" y="1371600"/>
            <a:ext cx="171300" cy="2415000"/>
          </a:xfrm>
          <a:prstGeom prst="rect">
            <a:avLst/>
          </a:prstGeom>
          <a:gradFill>
            <a:gsLst>
              <a:gs pos="0">
                <a:srgbClr val="1FAD14"/>
              </a:gs>
              <a:gs pos="100000">
                <a:srgbClr val="B8EB01"/>
              </a:gs>
            </a:gsLst>
            <a:lin ang="54007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C9C5FF62-91A4-3779-8950-7174AA78FDFF}"/>
              </a:ext>
            </a:extLst>
          </p:cNvPr>
          <p:cNvPicPr>
            <a:picLocks noChangeAspect="1"/>
          </p:cNvPicPr>
          <p:nvPr/>
        </p:nvPicPr>
        <p:blipFill>
          <a:blip r:embed="rId3"/>
          <a:stretch>
            <a:fillRect/>
          </a:stretch>
        </p:blipFill>
        <p:spPr>
          <a:xfrm>
            <a:off x="8830194" y="404574"/>
            <a:ext cx="2865493" cy="3429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73"/>
          <p:cNvSpPr txBox="1">
            <a:spLocks noGrp="1"/>
          </p:cNvSpPr>
          <p:nvPr>
            <p:ph type="ctrTitle"/>
          </p:nvPr>
        </p:nvSpPr>
        <p:spPr>
          <a:xfrm>
            <a:off x="354621" y="115706"/>
            <a:ext cx="9144000" cy="1128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sz="4400"/>
              <a:t>Proven </a:t>
            </a:r>
            <a:r>
              <a:rPr lang="en-US" sz="4400">
                <a:solidFill>
                  <a:srgbClr val="69CA12"/>
                </a:solidFill>
              </a:rPr>
              <a:t>Results </a:t>
            </a:r>
            <a:endParaRPr sz="4400">
              <a:solidFill>
                <a:srgbClr val="69CA12"/>
              </a:solidFill>
            </a:endParaRPr>
          </a:p>
        </p:txBody>
      </p:sp>
      <p:sp>
        <p:nvSpPr>
          <p:cNvPr id="699" name="Google Shape;699;p73"/>
          <p:cNvSpPr txBox="1">
            <a:spLocks noGrp="1"/>
          </p:cNvSpPr>
          <p:nvPr>
            <p:ph type="body" idx="4294967295"/>
          </p:nvPr>
        </p:nvSpPr>
        <p:spPr>
          <a:xfrm>
            <a:off x="1135673" y="1566150"/>
            <a:ext cx="11221800" cy="31161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dirty="0">
                <a:solidFill>
                  <a:schemeClr val="lt1"/>
                </a:solidFill>
                <a:latin typeface="Rubik ExtraBold"/>
                <a:ea typeface="Rubik ExtraBold"/>
                <a:cs typeface="Rubik ExtraBold"/>
                <a:sym typeface="Rubik ExtraBold"/>
              </a:rPr>
              <a:t>The performance record speaks for itself.</a:t>
            </a:r>
            <a:endParaRPr dirty="0">
              <a:solidFill>
                <a:schemeClr val="lt1"/>
              </a:solidFill>
              <a:latin typeface="Rubik ExtraBold"/>
              <a:ea typeface="Rubik ExtraBold"/>
              <a:cs typeface="Rubik ExtraBold"/>
              <a:sym typeface="Rubik ExtraBold"/>
            </a:endParaRPr>
          </a:p>
          <a:p>
            <a:pPr marL="0" lvl="0" indent="0" algn="l" rtl="0">
              <a:lnSpc>
                <a:spcPct val="150000"/>
              </a:lnSpc>
              <a:spcBef>
                <a:spcPts val="2400"/>
              </a:spcBef>
              <a:spcAft>
                <a:spcPts val="0"/>
              </a:spcAft>
              <a:buNone/>
            </a:pPr>
            <a:r>
              <a:rPr lang="en-US" dirty="0">
                <a:solidFill>
                  <a:schemeClr val="lt1"/>
                </a:solidFill>
                <a:latin typeface="Rubik ExtraBold"/>
                <a:ea typeface="Rubik ExtraBold"/>
                <a:cs typeface="Rubik ExtraBold"/>
                <a:sym typeface="Rubik ExtraBold"/>
              </a:rPr>
              <a:t>We’ve already made 80 trades with this method.</a:t>
            </a:r>
            <a:endParaRPr dirty="0">
              <a:solidFill>
                <a:schemeClr val="lt1"/>
              </a:solidFill>
              <a:latin typeface="Rubik ExtraBold"/>
              <a:ea typeface="Rubik ExtraBold"/>
              <a:cs typeface="Rubik ExtraBold"/>
              <a:sym typeface="Rubik ExtraBold"/>
            </a:endParaRPr>
          </a:p>
          <a:p>
            <a:pPr marL="0" lvl="0" indent="0" algn="l" rtl="0">
              <a:lnSpc>
                <a:spcPct val="150000"/>
              </a:lnSpc>
              <a:spcBef>
                <a:spcPts val="2400"/>
              </a:spcBef>
              <a:spcAft>
                <a:spcPts val="0"/>
              </a:spcAft>
              <a:buNone/>
            </a:pPr>
            <a:r>
              <a:rPr lang="en-US" dirty="0">
                <a:solidFill>
                  <a:schemeClr val="lt1"/>
                </a:solidFill>
                <a:latin typeface="Rubik ExtraBold"/>
                <a:ea typeface="Rubik ExtraBold"/>
                <a:cs typeface="Rubik ExtraBold"/>
                <a:sym typeface="Rubik ExtraBold"/>
              </a:rPr>
              <a:t>Winning on 7 out of 10 plays… </a:t>
            </a:r>
            <a:endParaRPr dirty="0">
              <a:solidFill>
                <a:schemeClr val="lt1"/>
              </a:solidFill>
              <a:latin typeface="Rubik ExtraBold"/>
              <a:ea typeface="Rubik ExtraBold"/>
              <a:cs typeface="Rubik ExtraBold"/>
              <a:sym typeface="Rubik ExtraBold"/>
            </a:endParaRPr>
          </a:p>
          <a:p>
            <a:pPr marL="0" lvl="0" indent="0" algn="l" rtl="0">
              <a:lnSpc>
                <a:spcPct val="150000"/>
              </a:lnSpc>
              <a:spcBef>
                <a:spcPts val="2400"/>
              </a:spcBef>
              <a:spcAft>
                <a:spcPts val="0"/>
              </a:spcAft>
              <a:buNone/>
            </a:pPr>
            <a:r>
              <a:rPr lang="en-US" dirty="0">
                <a:solidFill>
                  <a:schemeClr val="lt1"/>
                </a:solidFill>
                <a:latin typeface="Rubik ExtraBold"/>
                <a:ea typeface="Rubik ExtraBold"/>
                <a:cs typeface="Rubik ExtraBold"/>
                <a:sym typeface="Rubik ExtraBold"/>
              </a:rPr>
              <a:t>With overnight gains up to 88%... 109%... 92%... and 157%.</a:t>
            </a:r>
            <a:endParaRPr dirty="0">
              <a:solidFill>
                <a:schemeClr val="lt1"/>
              </a:solidFill>
              <a:latin typeface="Rubik ExtraBold"/>
              <a:ea typeface="Rubik ExtraBold"/>
              <a:cs typeface="Rubik ExtraBold"/>
              <a:sym typeface="Rubik ExtraBold"/>
            </a:endParaRPr>
          </a:p>
        </p:txBody>
      </p:sp>
      <p:grpSp>
        <p:nvGrpSpPr>
          <p:cNvPr id="700" name="Google Shape;700;p73"/>
          <p:cNvGrpSpPr/>
          <p:nvPr/>
        </p:nvGrpSpPr>
        <p:grpSpPr>
          <a:xfrm>
            <a:off x="336027" y="1507395"/>
            <a:ext cx="679635" cy="679635"/>
            <a:chOff x="660928" y="1888522"/>
            <a:chExt cx="994200" cy="994200"/>
          </a:xfrm>
        </p:grpSpPr>
        <p:sp>
          <p:nvSpPr>
            <p:cNvPr id="701" name="Google Shape;701;p73"/>
            <p:cNvSpPr/>
            <p:nvPr/>
          </p:nvSpPr>
          <p:spPr>
            <a:xfrm rot="-7199984">
              <a:off x="794125" y="2021719"/>
              <a:ext cx="727806" cy="727806"/>
            </a:xfrm>
            <a:prstGeom prst="ellipse">
              <a:avLst/>
            </a:prstGeom>
            <a:gradFill>
              <a:gsLst>
                <a:gs pos="0">
                  <a:srgbClr val="1FAD14"/>
                </a:gs>
                <a:gs pos="100000">
                  <a:srgbClr val="B8EB01"/>
                </a:gs>
              </a:gsLst>
              <a:lin ang="5400700" scaled="0"/>
            </a:gra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sp>
          <p:nvSpPr>
            <p:cNvPr id="702" name="Google Shape;702;p73"/>
            <p:cNvSpPr/>
            <p:nvPr/>
          </p:nvSpPr>
          <p:spPr>
            <a:xfrm rot="-7200583">
              <a:off x="852031" y="2079739"/>
              <a:ext cx="611820" cy="611820"/>
            </a:xfrm>
            <a:prstGeom prst="ellipse">
              <a:avLst/>
            </a:prstGeom>
            <a:solidFill>
              <a:schemeClr val="dk1"/>
            </a:soli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pic>
          <p:nvPicPr>
            <p:cNvPr id="703" name="Google Shape;703;p73"/>
            <p:cNvPicPr preferRelativeResize="0"/>
            <p:nvPr/>
          </p:nvPicPr>
          <p:blipFill>
            <a:blip r:embed="rId3">
              <a:alphaModFix/>
            </a:blip>
            <a:stretch>
              <a:fillRect/>
            </a:stretch>
          </p:blipFill>
          <p:spPr>
            <a:xfrm>
              <a:off x="820775" y="2048400"/>
              <a:ext cx="674501" cy="674501"/>
            </a:xfrm>
            <a:prstGeom prst="rect">
              <a:avLst/>
            </a:prstGeom>
            <a:noFill/>
            <a:ln>
              <a:noFill/>
            </a:ln>
          </p:spPr>
        </p:pic>
      </p:grpSp>
      <p:grpSp>
        <p:nvGrpSpPr>
          <p:cNvPr id="704" name="Google Shape;704;p73"/>
          <p:cNvGrpSpPr/>
          <p:nvPr/>
        </p:nvGrpSpPr>
        <p:grpSpPr>
          <a:xfrm>
            <a:off x="336027" y="2434974"/>
            <a:ext cx="679635" cy="679635"/>
            <a:chOff x="660928" y="1888522"/>
            <a:chExt cx="994200" cy="994200"/>
          </a:xfrm>
        </p:grpSpPr>
        <p:sp>
          <p:nvSpPr>
            <p:cNvPr id="705" name="Google Shape;705;p73"/>
            <p:cNvSpPr/>
            <p:nvPr/>
          </p:nvSpPr>
          <p:spPr>
            <a:xfrm rot="-7199984">
              <a:off x="794125" y="2021719"/>
              <a:ext cx="727806" cy="727806"/>
            </a:xfrm>
            <a:prstGeom prst="ellipse">
              <a:avLst/>
            </a:prstGeom>
            <a:gradFill>
              <a:gsLst>
                <a:gs pos="0">
                  <a:srgbClr val="1FAD14"/>
                </a:gs>
                <a:gs pos="100000">
                  <a:srgbClr val="B8EB01"/>
                </a:gs>
              </a:gsLst>
              <a:lin ang="5400700" scaled="0"/>
            </a:gra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sp>
          <p:nvSpPr>
            <p:cNvPr id="706" name="Google Shape;706;p73"/>
            <p:cNvSpPr/>
            <p:nvPr/>
          </p:nvSpPr>
          <p:spPr>
            <a:xfrm rot="-7200583">
              <a:off x="852031" y="2079739"/>
              <a:ext cx="611820" cy="611820"/>
            </a:xfrm>
            <a:prstGeom prst="ellipse">
              <a:avLst/>
            </a:prstGeom>
            <a:solidFill>
              <a:schemeClr val="dk1"/>
            </a:soli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pic>
          <p:nvPicPr>
            <p:cNvPr id="707" name="Google Shape;707;p73"/>
            <p:cNvPicPr preferRelativeResize="0"/>
            <p:nvPr/>
          </p:nvPicPr>
          <p:blipFill>
            <a:blip r:embed="rId3">
              <a:alphaModFix/>
            </a:blip>
            <a:stretch>
              <a:fillRect/>
            </a:stretch>
          </p:blipFill>
          <p:spPr>
            <a:xfrm>
              <a:off x="820775" y="2048400"/>
              <a:ext cx="674501" cy="674501"/>
            </a:xfrm>
            <a:prstGeom prst="rect">
              <a:avLst/>
            </a:prstGeom>
            <a:noFill/>
            <a:ln>
              <a:noFill/>
            </a:ln>
          </p:spPr>
        </p:pic>
      </p:grpSp>
      <p:grpSp>
        <p:nvGrpSpPr>
          <p:cNvPr id="708" name="Google Shape;708;p73"/>
          <p:cNvGrpSpPr/>
          <p:nvPr/>
        </p:nvGrpSpPr>
        <p:grpSpPr>
          <a:xfrm>
            <a:off x="336027" y="3387464"/>
            <a:ext cx="679635" cy="679635"/>
            <a:chOff x="660928" y="1888522"/>
            <a:chExt cx="994200" cy="994200"/>
          </a:xfrm>
        </p:grpSpPr>
        <p:sp>
          <p:nvSpPr>
            <p:cNvPr id="709" name="Google Shape;709;p73"/>
            <p:cNvSpPr/>
            <p:nvPr/>
          </p:nvSpPr>
          <p:spPr>
            <a:xfrm rot="-7199984">
              <a:off x="794125" y="2021719"/>
              <a:ext cx="727806" cy="727806"/>
            </a:xfrm>
            <a:prstGeom prst="ellipse">
              <a:avLst/>
            </a:prstGeom>
            <a:gradFill>
              <a:gsLst>
                <a:gs pos="0">
                  <a:srgbClr val="1FAD14"/>
                </a:gs>
                <a:gs pos="100000">
                  <a:srgbClr val="B8EB01"/>
                </a:gs>
              </a:gsLst>
              <a:lin ang="5400700" scaled="0"/>
            </a:gra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sp>
          <p:nvSpPr>
            <p:cNvPr id="710" name="Google Shape;710;p73"/>
            <p:cNvSpPr/>
            <p:nvPr/>
          </p:nvSpPr>
          <p:spPr>
            <a:xfrm rot="-7200583">
              <a:off x="852031" y="2079739"/>
              <a:ext cx="611820" cy="611820"/>
            </a:xfrm>
            <a:prstGeom prst="ellipse">
              <a:avLst/>
            </a:prstGeom>
            <a:solidFill>
              <a:schemeClr val="dk1"/>
            </a:soli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pic>
          <p:nvPicPr>
            <p:cNvPr id="711" name="Google Shape;711;p73"/>
            <p:cNvPicPr preferRelativeResize="0"/>
            <p:nvPr/>
          </p:nvPicPr>
          <p:blipFill>
            <a:blip r:embed="rId3">
              <a:alphaModFix/>
            </a:blip>
            <a:stretch>
              <a:fillRect/>
            </a:stretch>
          </p:blipFill>
          <p:spPr>
            <a:xfrm>
              <a:off x="820775" y="2048400"/>
              <a:ext cx="674501" cy="674501"/>
            </a:xfrm>
            <a:prstGeom prst="rect">
              <a:avLst/>
            </a:prstGeom>
            <a:noFill/>
            <a:ln>
              <a:noFill/>
            </a:ln>
          </p:spPr>
        </p:pic>
      </p:grpSp>
      <p:grpSp>
        <p:nvGrpSpPr>
          <p:cNvPr id="712" name="Google Shape;712;p73"/>
          <p:cNvGrpSpPr/>
          <p:nvPr/>
        </p:nvGrpSpPr>
        <p:grpSpPr>
          <a:xfrm>
            <a:off x="336027" y="4344351"/>
            <a:ext cx="679635" cy="679635"/>
            <a:chOff x="660928" y="1888522"/>
            <a:chExt cx="994200" cy="994200"/>
          </a:xfrm>
        </p:grpSpPr>
        <p:sp>
          <p:nvSpPr>
            <p:cNvPr id="713" name="Google Shape;713;p73"/>
            <p:cNvSpPr/>
            <p:nvPr/>
          </p:nvSpPr>
          <p:spPr>
            <a:xfrm rot="-7199984">
              <a:off x="794125" y="2021719"/>
              <a:ext cx="727806" cy="727806"/>
            </a:xfrm>
            <a:prstGeom prst="ellipse">
              <a:avLst/>
            </a:prstGeom>
            <a:gradFill>
              <a:gsLst>
                <a:gs pos="0">
                  <a:srgbClr val="1FAD14"/>
                </a:gs>
                <a:gs pos="100000">
                  <a:srgbClr val="B8EB01"/>
                </a:gs>
              </a:gsLst>
              <a:lin ang="5400700" scaled="0"/>
            </a:gra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sp>
          <p:nvSpPr>
            <p:cNvPr id="714" name="Google Shape;714;p73"/>
            <p:cNvSpPr/>
            <p:nvPr/>
          </p:nvSpPr>
          <p:spPr>
            <a:xfrm rot="-7200583">
              <a:off x="852031" y="2079739"/>
              <a:ext cx="611820" cy="611820"/>
            </a:xfrm>
            <a:prstGeom prst="ellipse">
              <a:avLst/>
            </a:prstGeom>
            <a:solidFill>
              <a:schemeClr val="dk1"/>
            </a:soli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pic>
          <p:nvPicPr>
            <p:cNvPr id="715" name="Google Shape;715;p73"/>
            <p:cNvPicPr preferRelativeResize="0"/>
            <p:nvPr/>
          </p:nvPicPr>
          <p:blipFill>
            <a:blip r:embed="rId3">
              <a:alphaModFix/>
            </a:blip>
            <a:stretch>
              <a:fillRect/>
            </a:stretch>
          </p:blipFill>
          <p:spPr>
            <a:xfrm>
              <a:off x="820775" y="2048400"/>
              <a:ext cx="674501" cy="674501"/>
            </a:xfrm>
            <a:prstGeom prst="rect">
              <a:avLst/>
            </a:prstGeom>
            <a:noFill/>
            <a:ln>
              <a:noFill/>
            </a:ln>
          </p:spPr>
        </p:pic>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74"/>
          <p:cNvSpPr txBox="1">
            <a:spLocks noGrp="1"/>
          </p:cNvSpPr>
          <p:nvPr>
            <p:ph type="title"/>
          </p:nvPr>
        </p:nvSpPr>
        <p:spPr>
          <a:xfrm>
            <a:off x="663300" y="310679"/>
            <a:ext cx="10865400" cy="762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5200"/>
              <a:buFont typeface="Oswald"/>
              <a:buNone/>
            </a:pPr>
            <a:r>
              <a:rPr lang="en-US">
                <a:solidFill>
                  <a:srgbClr val="69CA12"/>
                </a:solidFill>
              </a:rPr>
              <a:t>Big Wins</a:t>
            </a:r>
            <a:r>
              <a:rPr lang="en-US"/>
              <a:t> This Year! </a:t>
            </a:r>
            <a:endParaRPr/>
          </a:p>
        </p:txBody>
      </p:sp>
      <p:sp>
        <p:nvSpPr>
          <p:cNvPr id="722" name="Google Shape;722;p74"/>
          <p:cNvSpPr txBox="1">
            <a:spLocks noGrp="1"/>
          </p:cNvSpPr>
          <p:nvPr>
            <p:ph type="body" idx="1"/>
          </p:nvPr>
        </p:nvSpPr>
        <p:spPr>
          <a:xfrm>
            <a:off x="2099587" y="3990572"/>
            <a:ext cx="7948200" cy="1724100"/>
          </a:xfrm>
          <a:prstGeom prst="rect">
            <a:avLst/>
          </a:prstGeom>
          <a:noFill/>
          <a:ln>
            <a:noFill/>
          </a:ln>
        </p:spPr>
        <p:txBody>
          <a:bodyPr spcFirstLastPara="1" wrap="square" lIns="91425" tIns="45700" rIns="91425" bIns="45700" anchor="t" anchorCtr="0">
            <a:noAutofit/>
          </a:bodyPr>
          <a:lstStyle/>
          <a:p>
            <a:pPr marL="457200" lvl="0" indent="-381000" algn="l" rtl="0">
              <a:lnSpc>
                <a:spcPct val="128571"/>
              </a:lnSpc>
              <a:spcBef>
                <a:spcPts val="0"/>
              </a:spcBef>
              <a:spcAft>
                <a:spcPts val="0"/>
              </a:spcAft>
              <a:buSzPts val="2400"/>
              <a:buChar char="●"/>
            </a:pPr>
            <a:r>
              <a:rPr lang="en-US" sz="2400"/>
              <a:t>January 14… 87% overnight</a:t>
            </a:r>
            <a:endParaRPr sz="2400"/>
          </a:p>
          <a:p>
            <a:pPr marL="457200" lvl="0" indent="-381000" algn="l" rtl="0">
              <a:lnSpc>
                <a:spcPct val="128571"/>
              </a:lnSpc>
              <a:spcBef>
                <a:spcPts val="0"/>
              </a:spcBef>
              <a:spcAft>
                <a:spcPts val="0"/>
              </a:spcAft>
              <a:buSzPts val="2400"/>
              <a:buChar char="●"/>
            </a:pPr>
            <a:r>
              <a:rPr lang="en-US" sz="2400"/>
              <a:t>February 5… 129% overnight! </a:t>
            </a:r>
            <a:endParaRPr sz="2400"/>
          </a:p>
          <a:p>
            <a:pPr marL="457200" lvl="0" indent="-381000" algn="l" rtl="0">
              <a:lnSpc>
                <a:spcPct val="128571"/>
              </a:lnSpc>
              <a:spcBef>
                <a:spcPts val="0"/>
              </a:spcBef>
              <a:spcAft>
                <a:spcPts val="0"/>
              </a:spcAft>
              <a:buSzPts val="2400"/>
              <a:buChar char="●"/>
            </a:pPr>
            <a:r>
              <a:rPr lang="en-US" sz="2400"/>
              <a:t>One member made $56,000! </a:t>
            </a:r>
            <a:endParaRPr sz="2400"/>
          </a:p>
          <a:p>
            <a:pPr marL="457200" lvl="0" indent="-381000" algn="l" rtl="0">
              <a:lnSpc>
                <a:spcPct val="128571"/>
              </a:lnSpc>
              <a:spcBef>
                <a:spcPts val="0"/>
              </a:spcBef>
              <a:spcAft>
                <a:spcPts val="0"/>
              </a:spcAft>
              <a:buSzPts val="2400"/>
              <a:buChar char="●"/>
            </a:pPr>
            <a:r>
              <a:rPr lang="en-US" sz="2400"/>
              <a:t>And even uses Dark Ticker to make his kids money!</a:t>
            </a:r>
            <a:endParaRPr sz="2400"/>
          </a:p>
        </p:txBody>
      </p:sp>
      <p:pic>
        <p:nvPicPr>
          <p:cNvPr id="723" name="Google Shape;723;p74"/>
          <p:cNvPicPr preferRelativeResize="0"/>
          <p:nvPr/>
        </p:nvPicPr>
        <p:blipFill rotWithShape="1">
          <a:blip r:embed="rId3">
            <a:alphaModFix/>
          </a:blip>
          <a:srcRect t="8842"/>
          <a:stretch/>
        </p:blipFill>
        <p:spPr>
          <a:xfrm>
            <a:off x="2251000" y="1184275"/>
            <a:ext cx="7690000" cy="2539850"/>
          </a:xfrm>
          <a:prstGeom prst="rect">
            <a:avLst/>
          </a:prstGeom>
          <a:noFill/>
          <a:ln w="19050" cap="flat" cmpd="sng">
            <a:solidFill>
              <a:srgbClr val="69CA12"/>
            </a:solidFill>
            <a:prstDash val="solid"/>
            <a:round/>
            <a:headEnd type="none" w="sm" len="sm"/>
            <a:tailEnd type="none" w="sm" len="sm"/>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76"/>
          <p:cNvSpPr txBox="1">
            <a:spLocks noGrp="1"/>
          </p:cNvSpPr>
          <p:nvPr>
            <p:ph type="title"/>
          </p:nvPr>
        </p:nvSpPr>
        <p:spPr>
          <a:xfrm>
            <a:off x="488515" y="319669"/>
            <a:ext cx="11220555" cy="7622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i="1"/>
              <a:t>Dark Ticker Strategy Guide</a:t>
            </a:r>
            <a:endParaRPr/>
          </a:p>
        </p:txBody>
      </p:sp>
      <p:sp>
        <p:nvSpPr>
          <p:cNvPr id="743" name="Google Shape;743;p76"/>
          <p:cNvSpPr txBox="1">
            <a:spLocks noGrp="1"/>
          </p:cNvSpPr>
          <p:nvPr>
            <p:ph type="body" idx="1"/>
          </p:nvPr>
        </p:nvSpPr>
        <p:spPr>
          <a:xfrm>
            <a:off x="350873" y="1260327"/>
            <a:ext cx="6988200" cy="47649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dirty="0"/>
              <a:t>It’s a short primer going through </a:t>
            </a:r>
            <a:br>
              <a:rPr lang="en-US" sz="2400" dirty="0"/>
            </a:br>
            <a:r>
              <a:rPr lang="en-US" sz="2400" dirty="0"/>
              <a:t>the Dark Ticker trading strategy</a:t>
            </a:r>
            <a:endParaRPr sz="2400" dirty="0"/>
          </a:p>
          <a:p>
            <a:pPr marL="411480" lvl="0" indent="-386080" algn="l" rtl="0">
              <a:lnSpc>
                <a:spcPct val="128571"/>
              </a:lnSpc>
              <a:spcBef>
                <a:spcPts val="2400"/>
              </a:spcBef>
              <a:spcAft>
                <a:spcPts val="0"/>
              </a:spcAft>
              <a:buClr>
                <a:srgbClr val="69CA12"/>
              </a:buClr>
              <a:buSzPts val="2400"/>
              <a:buChar char="●"/>
            </a:pPr>
            <a:r>
              <a:rPr lang="en-US" sz="2400" dirty="0"/>
              <a:t>It’s a short read… but you’ll know everything you need to make Dark Ticker trades</a:t>
            </a:r>
            <a:endParaRPr sz="2400" dirty="0"/>
          </a:p>
          <a:p>
            <a:pPr marL="411480" lvl="0" indent="-386080" algn="l" rtl="0">
              <a:lnSpc>
                <a:spcPct val="128571"/>
              </a:lnSpc>
              <a:spcBef>
                <a:spcPts val="2400"/>
              </a:spcBef>
              <a:spcAft>
                <a:spcPts val="0"/>
              </a:spcAft>
              <a:buClr>
                <a:srgbClr val="69CA12"/>
              </a:buClr>
              <a:buSzPts val="2400"/>
              <a:buChar char="●"/>
            </a:pPr>
            <a:r>
              <a:rPr lang="en-US" sz="2400" dirty="0"/>
              <a:t>And we show you how we decide on </a:t>
            </a:r>
            <a:br>
              <a:rPr lang="en-US" sz="2400" dirty="0"/>
            </a:br>
            <a:r>
              <a:rPr lang="en-US" sz="2400" dirty="0"/>
              <a:t>the indexes for the Dark Ticker trades</a:t>
            </a:r>
            <a:endParaRPr sz="2400" dirty="0"/>
          </a:p>
          <a:p>
            <a:pPr marL="411480" lvl="0" indent="-386080" algn="l" rtl="0">
              <a:lnSpc>
                <a:spcPct val="128571"/>
              </a:lnSpc>
              <a:spcBef>
                <a:spcPts val="2400"/>
              </a:spcBef>
              <a:spcAft>
                <a:spcPts val="0"/>
              </a:spcAft>
              <a:buClr>
                <a:srgbClr val="69CA12"/>
              </a:buClr>
              <a:buSzPts val="2400"/>
              <a:buChar char="●"/>
            </a:pPr>
            <a:r>
              <a:rPr lang="en-US" sz="2400" dirty="0"/>
              <a:t>We’ll still give you the exact trades </a:t>
            </a:r>
            <a:br>
              <a:rPr lang="en-US" sz="2400" dirty="0"/>
            </a:br>
            <a:r>
              <a:rPr lang="en-US" sz="2400" dirty="0"/>
              <a:t>if an alert triggers at 4 p.m.! </a:t>
            </a:r>
            <a:endParaRPr sz="2400" dirty="0"/>
          </a:p>
        </p:txBody>
      </p:sp>
      <p:pic>
        <p:nvPicPr>
          <p:cNvPr id="744" name="Google Shape;744;p76"/>
          <p:cNvPicPr preferRelativeResize="0"/>
          <p:nvPr/>
        </p:nvPicPr>
        <p:blipFill rotWithShape="1">
          <a:blip r:embed="rId3">
            <a:alphaModFix/>
          </a:blip>
          <a:srcRect/>
          <a:stretch/>
        </p:blipFill>
        <p:spPr>
          <a:xfrm>
            <a:off x="12992000" y="1371600"/>
            <a:ext cx="3498450" cy="4486775"/>
          </a:xfrm>
          <a:prstGeom prst="rect">
            <a:avLst/>
          </a:prstGeom>
          <a:noFill/>
          <a:ln>
            <a:noFill/>
          </a:ln>
        </p:spPr>
      </p:pic>
      <p:pic>
        <p:nvPicPr>
          <p:cNvPr id="745" name="Google Shape;745;p76"/>
          <p:cNvPicPr preferRelativeResize="0"/>
          <p:nvPr/>
        </p:nvPicPr>
        <p:blipFill rotWithShape="1">
          <a:blip r:embed="rId4">
            <a:alphaModFix amt="50000"/>
          </a:blip>
          <a:srcRect t="-7438" b="54539"/>
          <a:stretch/>
        </p:blipFill>
        <p:spPr>
          <a:xfrm>
            <a:off x="6568688" y="2554212"/>
            <a:ext cx="5728526" cy="2975852"/>
          </a:xfrm>
          <a:prstGeom prst="rect">
            <a:avLst/>
          </a:prstGeom>
          <a:noFill/>
          <a:ln>
            <a:noFill/>
          </a:ln>
        </p:spPr>
      </p:pic>
      <p:pic>
        <p:nvPicPr>
          <p:cNvPr id="746" name="Google Shape;746;p76" title="pmk-flip-reports_dark-ticker-strategy-guide.png"/>
          <p:cNvPicPr preferRelativeResize="0"/>
          <p:nvPr/>
        </p:nvPicPr>
        <p:blipFill>
          <a:blip r:embed="rId5">
            <a:alphaModFix/>
          </a:blip>
          <a:stretch>
            <a:fillRect/>
          </a:stretch>
        </p:blipFill>
        <p:spPr>
          <a:xfrm>
            <a:off x="7863322" y="1371598"/>
            <a:ext cx="2975353" cy="444757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pic>
        <p:nvPicPr>
          <p:cNvPr id="728" name="Google Shape;728;p75"/>
          <p:cNvPicPr preferRelativeResize="0"/>
          <p:nvPr/>
        </p:nvPicPr>
        <p:blipFill>
          <a:blip r:embed="rId3">
            <a:alphaModFix/>
          </a:blip>
          <a:stretch>
            <a:fillRect/>
          </a:stretch>
        </p:blipFill>
        <p:spPr>
          <a:xfrm>
            <a:off x="0" y="0"/>
            <a:ext cx="12192000" cy="6858000"/>
          </a:xfrm>
          <a:prstGeom prst="rect">
            <a:avLst/>
          </a:prstGeom>
          <a:noFill/>
          <a:ln>
            <a:noFill/>
          </a:ln>
        </p:spPr>
      </p:pic>
      <p:pic>
        <p:nvPicPr>
          <p:cNvPr id="729" name="Google Shape;729;p75" title="Artboard 2 copy.png"/>
          <p:cNvPicPr preferRelativeResize="0"/>
          <p:nvPr/>
        </p:nvPicPr>
        <p:blipFill>
          <a:blip r:embed="rId4">
            <a:alphaModFix/>
          </a:blip>
          <a:stretch>
            <a:fillRect/>
          </a:stretch>
        </p:blipFill>
        <p:spPr>
          <a:xfrm>
            <a:off x="6944174" y="760898"/>
            <a:ext cx="4782828" cy="1233063"/>
          </a:xfrm>
          <a:prstGeom prst="rect">
            <a:avLst/>
          </a:prstGeom>
          <a:noFill/>
          <a:ln>
            <a:noFill/>
          </a:ln>
        </p:spPr>
      </p:pic>
      <p:pic>
        <p:nvPicPr>
          <p:cNvPr id="730" name="Google Shape;730;p75"/>
          <p:cNvPicPr preferRelativeResize="0"/>
          <p:nvPr/>
        </p:nvPicPr>
        <p:blipFill>
          <a:blip r:embed="rId5">
            <a:alphaModFix/>
          </a:blip>
          <a:stretch>
            <a:fillRect/>
          </a:stretch>
        </p:blipFill>
        <p:spPr>
          <a:xfrm>
            <a:off x="6944175" y="4902203"/>
            <a:ext cx="4782822" cy="1006534"/>
          </a:xfrm>
          <a:prstGeom prst="rect">
            <a:avLst/>
          </a:prstGeom>
          <a:noFill/>
          <a:ln>
            <a:noFill/>
          </a:ln>
        </p:spPr>
      </p:pic>
      <p:sp>
        <p:nvSpPr>
          <p:cNvPr id="731" name="Google Shape;731;p75"/>
          <p:cNvSpPr txBox="1">
            <a:spLocks noGrp="1"/>
          </p:cNvSpPr>
          <p:nvPr>
            <p:ph type="ctrTitle"/>
          </p:nvPr>
        </p:nvSpPr>
        <p:spPr>
          <a:xfrm>
            <a:off x="457200" y="2862563"/>
            <a:ext cx="5638800" cy="1098000"/>
          </a:xfrm>
          <a:prstGeom prst="rect">
            <a:avLst/>
          </a:prstGeom>
          <a:noFill/>
          <a:ln>
            <a:noFill/>
          </a:ln>
        </p:spPr>
        <p:txBody>
          <a:bodyPr spcFirstLastPara="1" wrap="square" lIns="91425" tIns="45700" rIns="91425" bIns="45700" anchor="ctr" anchorCtr="0">
            <a:noAutofit/>
          </a:bodyPr>
          <a:lstStyle/>
          <a:p>
            <a:pPr marL="0" lvl="0" indent="0" algn="l" rtl="0">
              <a:lnSpc>
                <a:spcPct val="110000"/>
              </a:lnSpc>
              <a:spcBef>
                <a:spcPts val="0"/>
              </a:spcBef>
              <a:spcAft>
                <a:spcPts val="0"/>
              </a:spcAft>
              <a:buClr>
                <a:schemeClr val="lt1"/>
              </a:buClr>
              <a:buSzPts val="2800"/>
              <a:buFont typeface="Open Sans"/>
              <a:buNone/>
            </a:pPr>
            <a:r>
              <a:rPr lang="en-US" sz="2800" b="1">
                <a:solidFill>
                  <a:srgbClr val="69CA12"/>
                </a:solidFill>
                <a:latin typeface="Rubik"/>
                <a:ea typeface="Rubik"/>
                <a:cs typeface="Rubik"/>
                <a:sym typeface="Rubik"/>
              </a:rPr>
              <a:t>PLUS! </a:t>
            </a:r>
            <a:r>
              <a:rPr lang="en-US" sz="2800">
                <a:solidFill>
                  <a:schemeClr val="lt1"/>
                </a:solidFill>
                <a:latin typeface="Rubik"/>
                <a:ea typeface="Rubik"/>
                <a:cs typeface="Rubik"/>
                <a:sym typeface="Rubik"/>
              </a:rPr>
              <a:t>All Our Dark Ticker Research and Trades!</a:t>
            </a:r>
            <a:endParaRPr sz="3800">
              <a:solidFill>
                <a:schemeClr val="lt1"/>
              </a:solidFill>
              <a:latin typeface="Rubik"/>
              <a:ea typeface="Rubik"/>
              <a:cs typeface="Rubik"/>
              <a:sym typeface="Rubik"/>
            </a:endParaRPr>
          </a:p>
        </p:txBody>
      </p:sp>
      <p:cxnSp>
        <p:nvCxnSpPr>
          <p:cNvPr id="732" name="Google Shape;732;p75"/>
          <p:cNvCxnSpPr/>
          <p:nvPr/>
        </p:nvCxnSpPr>
        <p:spPr>
          <a:xfrm>
            <a:off x="440400" y="4385644"/>
            <a:ext cx="11286600" cy="0"/>
          </a:xfrm>
          <a:prstGeom prst="straightConnector1">
            <a:avLst/>
          </a:prstGeom>
          <a:noFill/>
          <a:ln w="19050" cap="flat" cmpd="sng">
            <a:solidFill>
              <a:schemeClr val="lt1"/>
            </a:solidFill>
            <a:prstDash val="solid"/>
            <a:round/>
            <a:headEnd type="none" w="med" len="med"/>
            <a:tailEnd type="none" w="med" len="med"/>
          </a:ln>
        </p:spPr>
      </p:cxnSp>
      <p:cxnSp>
        <p:nvCxnSpPr>
          <p:cNvPr id="733" name="Google Shape;733;p75"/>
          <p:cNvCxnSpPr/>
          <p:nvPr/>
        </p:nvCxnSpPr>
        <p:spPr>
          <a:xfrm>
            <a:off x="440400" y="2437481"/>
            <a:ext cx="11286600" cy="0"/>
          </a:xfrm>
          <a:prstGeom prst="straightConnector1">
            <a:avLst/>
          </a:prstGeom>
          <a:noFill/>
          <a:ln w="19050" cap="flat" cmpd="sng">
            <a:solidFill>
              <a:schemeClr val="lt1"/>
            </a:solidFill>
            <a:prstDash val="solid"/>
            <a:round/>
            <a:headEnd type="none" w="med" len="med"/>
            <a:tailEnd type="none" w="med" len="med"/>
          </a:ln>
        </p:spPr>
      </p:cxnSp>
      <p:sp>
        <p:nvSpPr>
          <p:cNvPr id="734" name="Google Shape;734;p75"/>
          <p:cNvSpPr txBox="1">
            <a:spLocks noGrp="1"/>
          </p:cNvSpPr>
          <p:nvPr>
            <p:ph type="ctrTitle"/>
          </p:nvPr>
        </p:nvSpPr>
        <p:spPr>
          <a:xfrm>
            <a:off x="457200" y="914400"/>
            <a:ext cx="5969100" cy="1098000"/>
          </a:xfrm>
          <a:prstGeom prst="rect">
            <a:avLst/>
          </a:prstGeom>
          <a:noFill/>
          <a:ln>
            <a:noFill/>
          </a:ln>
        </p:spPr>
        <p:txBody>
          <a:bodyPr spcFirstLastPara="1" wrap="square" lIns="91425" tIns="45700" rIns="91425" bIns="45700" anchor="ctr" anchorCtr="0">
            <a:noAutofit/>
          </a:bodyPr>
          <a:lstStyle/>
          <a:p>
            <a:pPr marL="0" lvl="0" indent="0" algn="l" rtl="0">
              <a:lnSpc>
                <a:spcPct val="110000"/>
              </a:lnSpc>
              <a:spcBef>
                <a:spcPts val="0"/>
              </a:spcBef>
              <a:spcAft>
                <a:spcPts val="0"/>
              </a:spcAft>
              <a:buClr>
                <a:schemeClr val="lt1"/>
              </a:buClr>
              <a:buSzPts val="2800"/>
              <a:buFont typeface="Open Sans"/>
              <a:buNone/>
            </a:pPr>
            <a:r>
              <a:rPr lang="en-US" sz="2800" b="1" dirty="0">
                <a:solidFill>
                  <a:srgbClr val="69CA12"/>
                </a:solidFill>
                <a:latin typeface="Rubik"/>
                <a:ea typeface="Rubik"/>
                <a:cs typeface="Rubik"/>
                <a:sym typeface="Rubik"/>
              </a:rPr>
              <a:t>And Today</a:t>
            </a:r>
            <a:r>
              <a:rPr lang="en-US" sz="2800" dirty="0">
                <a:solidFill>
                  <a:schemeClr val="lt1"/>
                </a:solidFill>
                <a:latin typeface="Rubik"/>
                <a:ea typeface="Rubik"/>
                <a:cs typeface="Rubik"/>
                <a:sym typeface="Rubik"/>
              </a:rPr>
              <a:t>… You Can Get</a:t>
            </a:r>
            <a:r>
              <a:rPr lang="en-US" sz="2800" b="1" dirty="0">
                <a:solidFill>
                  <a:schemeClr val="lt1"/>
                </a:solidFill>
                <a:latin typeface="Rubik"/>
                <a:ea typeface="Rubik"/>
                <a:cs typeface="Rubik"/>
                <a:sym typeface="Rubik"/>
              </a:rPr>
              <a:t> ALL </a:t>
            </a:r>
            <a:r>
              <a:rPr lang="en-US" sz="2800" dirty="0">
                <a:solidFill>
                  <a:schemeClr val="lt1"/>
                </a:solidFill>
                <a:latin typeface="Rubik" pitchFamily="2" charset="-79"/>
                <a:ea typeface="Rubik"/>
                <a:cs typeface="Rubik" pitchFamily="2" charset="-79"/>
                <a:sym typeface="Rubik"/>
              </a:rPr>
              <a:t>Our</a:t>
            </a:r>
            <a:r>
              <a:rPr lang="en-US" sz="2800" dirty="0">
                <a:solidFill>
                  <a:schemeClr val="lt1"/>
                </a:solidFill>
                <a:latin typeface="Rubik"/>
                <a:ea typeface="Rubik"/>
                <a:cs typeface="Rubik"/>
                <a:sym typeface="Rubik"/>
              </a:rPr>
              <a:t> Stock Flip Research and Trades…</a:t>
            </a:r>
            <a:endParaRPr sz="2800" b="1" dirty="0">
              <a:solidFill>
                <a:srgbClr val="69CA12"/>
              </a:solidFill>
              <a:latin typeface="Rubik"/>
              <a:ea typeface="Rubik"/>
              <a:cs typeface="Rubik"/>
              <a:sym typeface="Rubik"/>
            </a:endParaRPr>
          </a:p>
        </p:txBody>
      </p:sp>
      <p:sp>
        <p:nvSpPr>
          <p:cNvPr id="735" name="Google Shape;735;p75"/>
          <p:cNvSpPr txBox="1">
            <a:spLocks noGrp="1"/>
          </p:cNvSpPr>
          <p:nvPr>
            <p:ph type="ctrTitle"/>
          </p:nvPr>
        </p:nvSpPr>
        <p:spPr>
          <a:xfrm>
            <a:off x="457200" y="4810725"/>
            <a:ext cx="5638800" cy="1098000"/>
          </a:xfrm>
          <a:prstGeom prst="rect">
            <a:avLst/>
          </a:prstGeom>
          <a:noFill/>
          <a:ln>
            <a:noFill/>
          </a:ln>
        </p:spPr>
        <p:txBody>
          <a:bodyPr spcFirstLastPara="1" wrap="square" lIns="91425" tIns="45700" rIns="91425" bIns="45700" anchor="ctr" anchorCtr="0">
            <a:noAutofit/>
          </a:bodyPr>
          <a:lstStyle/>
          <a:p>
            <a:pPr marL="0" lvl="0" indent="0" algn="l" rtl="0">
              <a:lnSpc>
                <a:spcPct val="110000"/>
              </a:lnSpc>
              <a:spcBef>
                <a:spcPts val="0"/>
              </a:spcBef>
              <a:spcAft>
                <a:spcPts val="0"/>
              </a:spcAft>
              <a:buClr>
                <a:schemeClr val="lt1"/>
              </a:buClr>
              <a:buSzPts val="2800"/>
              <a:buFont typeface="Open Sans"/>
              <a:buNone/>
            </a:pPr>
            <a:r>
              <a:rPr lang="en-US" sz="2800">
                <a:solidFill>
                  <a:schemeClr val="lt1"/>
                </a:solidFill>
                <a:latin typeface="Rubik"/>
                <a:ea typeface="Rubik"/>
                <a:cs typeface="Rubik"/>
                <a:sym typeface="Rubik"/>
              </a:rPr>
              <a:t>MTA Inner Circle Members: </a:t>
            </a:r>
            <a:br>
              <a:rPr lang="en-US" sz="2800">
                <a:solidFill>
                  <a:srgbClr val="69CA12"/>
                </a:solidFill>
                <a:latin typeface="Rubik"/>
                <a:ea typeface="Rubik"/>
                <a:cs typeface="Rubik"/>
                <a:sym typeface="Rubik"/>
              </a:rPr>
            </a:br>
            <a:r>
              <a:rPr lang="en-US" sz="2800" b="1">
                <a:solidFill>
                  <a:srgbClr val="69CA12"/>
                </a:solidFill>
                <a:latin typeface="Rubik"/>
                <a:ea typeface="Rubik"/>
                <a:cs typeface="Rubik"/>
                <a:sym typeface="Rubik"/>
              </a:rPr>
              <a:t>You Get This FREE! </a:t>
            </a:r>
            <a:endParaRPr sz="2800" b="1">
              <a:solidFill>
                <a:srgbClr val="69CA12"/>
              </a:solidFill>
              <a:latin typeface="Rubik"/>
              <a:ea typeface="Rubik"/>
              <a:cs typeface="Rubik"/>
              <a:sym typeface="Rubik"/>
            </a:endParaRPr>
          </a:p>
        </p:txBody>
      </p:sp>
      <p:sp>
        <p:nvSpPr>
          <p:cNvPr id="736" name="Google Shape;736;p75"/>
          <p:cNvSpPr/>
          <p:nvPr/>
        </p:nvSpPr>
        <p:spPr>
          <a:xfrm>
            <a:off x="15067663" y="2638073"/>
            <a:ext cx="1547100" cy="1547100"/>
          </a:xfrm>
          <a:prstGeom prst="ellipse">
            <a:avLst/>
          </a:prstGeom>
          <a:solidFill>
            <a:srgbClr val="FF00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chemeClr val="lt1"/>
                </a:solidFill>
                <a:latin typeface="Rubik"/>
                <a:ea typeface="Rubik"/>
                <a:cs typeface="Rubik"/>
                <a:sym typeface="Rubik"/>
              </a:rPr>
              <a:t>TBD</a:t>
            </a:r>
            <a:endParaRPr sz="3200" b="1">
              <a:solidFill>
                <a:schemeClr val="lt1"/>
              </a:solidFill>
              <a:latin typeface="Rubik"/>
              <a:ea typeface="Rubik"/>
              <a:cs typeface="Rubik"/>
              <a:sym typeface="Rubik"/>
            </a:endParaRPr>
          </a:p>
        </p:txBody>
      </p:sp>
      <p:pic>
        <p:nvPicPr>
          <p:cNvPr id="737" name="Google Shape;737;p75"/>
          <p:cNvPicPr preferRelativeResize="0"/>
          <p:nvPr/>
        </p:nvPicPr>
        <p:blipFill>
          <a:blip r:embed="rId6">
            <a:alphaModFix/>
          </a:blip>
          <a:stretch>
            <a:fillRect/>
          </a:stretch>
        </p:blipFill>
        <p:spPr>
          <a:xfrm>
            <a:off x="6944164" y="2677525"/>
            <a:ext cx="4282895" cy="14680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77"/>
          <p:cNvSpPr txBox="1">
            <a:spLocks noGrp="1"/>
          </p:cNvSpPr>
          <p:nvPr>
            <p:ph type="title"/>
          </p:nvPr>
        </p:nvSpPr>
        <p:spPr>
          <a:xfrm>
            <a:off x="341166" y="299191"/>
            <a:ext cx="13132800" cy="76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200"/>
              <a:buFont typeface="Oswald"/>
              <a:buNone/>
            </a:pPr>
            <a:r>
              <a:rPr lang="en-US" dirty="0"/>
              <a:t>Live Chat With Moderators</a:t>
            </a:r>
            <a:endParaRPr dirty="0"/>
          </a:p>
        </p:txBody>
      </p:sp>
      <p:sp>
        <p:nvSpPr>
          <p:cNvPr id="753" name="Google Shape;753;p77"/>
          <p:cNvSpPr txBox="1">
            <a:spLocks noGrp="1"/>
          </p:cNvSpPr>
          <p:nvPr>
            <p:ph type="body" idx="1"/>
          </p:nvPr>
        </p:nvSpPr>
        <p:spPr>
          <a:xfrm>
            <a:off x="341849" y="1244356"/>
            <a:ext cx="6743700" cy="47649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b="1" dirty="0">
                <a:latin typeface="Open Sans Extrabold"/>
                <a:ea typeface="Open Sans Extrabold"/>
                <a:cs typeface="Open Sans Extrabold"/>
                <a:sym typeface="Open Sans ExtraBold"/>
              </a:rPr>
              <a:t>You have real-time access to our moderators all trading day.</a:t>
            </a:r>
            <a:endParaRPr sz="2400" dirty="0"/>
          </a:p>
          <a:p>
            <a:pPr marL="411480" lvl="0" indent="-386080">
              <a:lnSpc>
                <a:spcPct val="128571"/>
              </a:lnSpc>
              <a:buSzPts val="2400"/>
              <a:buChar char="●"/>
            </a:pPr>
            <a:r>
              <a:rPr lang="en-US" sz="2400" dirty="0"/>
              <a:t>If you have any questions about </a:t>
            </a:r>
            <a:br>
              <a:rPr lang="en-US" sz="2400" dirty="0"/>
            </a:br>
            <a:r>
              <a:rPr lang="en-US" sz="2400" i="1" dirty="0"/>
              <a:t>Post-Market Profits</a:t>
            </a:r>
            <a:r>
              <a:rPr lang="en-US" sz="2400" dirty="0"/>
              <a:t>, you can message </a:t>
            </a:r>
            <a:br>
              <a:rPr lang="en-US" sz="2400" dirty="0"/>
            </a:br>
            <a:r>
              <a:rPr lang="en-US" sz="2400" dirty="0"/>
              <a:t>our U.S.-based team and ask </a:t>
            </a:r>
            <a:br>
              <a:rPr lang="en-US" sz="2400" dirty="0"/>
            </a:br>
            <a:r>
              <a:rPr lang="en-US" sz="2400" dirty="0"/>
              <a:t>them anything.</a:t>
            </a:r>
            <a:endParaRPr sz="2400" dirty="0"/>
          </a:p>
          <a:p>
            <a:pPr marL="411480" lvl="0" indent="-386080" algn="l" rtl="0">
              <a:lnSpc>
                <a:spcPct val="128571"/>
              </a:lnSpc>
              <a:spcBef>
                <a:spcPts val="1800"/>
              </a:spcBef>
              <a:spcAft>
                <a:spcPts val="0"/>
              </a:spcAft>
              <a:buClr>
                <a:srgbClr val="69CA12"/>
              </a:buClr>
              <a:buSzPts val="2400"/>
              <a:buChar char="●"/>
            </a:pPr>
            <a:r>
              <a:rPr lang="en-US" sz="2400" dirty="0"/>
              <a:t>You know the drill… </a:t>
            </a:r>
            <a:br>
              <a:rPr lang="en-US" sz="2400" dirty="0"/>
            </a:br>
            <a:r>
              <a:rPr lang="en-US" sz="2400" dirty="0"/>
              <a:t>they don’t give financial advice.</a:t>
            </a:r>
            <a:endParaRPr sz="2400" dirty="0"/>
          </a:p>
        </p:txBody>
      </p:sp>
      <p:pic>
        <p:nvPicPr>
          <p:cNvPr id="754" name="Google Shape;754;p77"/>
          <p:cNvPicPr preferRelativeResize="0"/>
          <p:nvPr/>
        </p:nvPicPr>
        <p:blipFill rotWithShape="1">
          <a:blip r:embed="rId3">
            <a:alphaModFix amt="50000"/>
          </a:blip>
          <a:srcRect t="-7438" b="54539"/>
          <a:stretch/>
        </p:blipFill>
        <p:spPr>
          <a:xfrm>
            <a:off x="4668850" y="2002443"/>
            <a:ext cx="8881827" cy="3249806"/>
          </a:xfrm>
          <a:prstGeom prst="rect">
            <a:avLst/>
          </a:prstGeom>
          <a:noFill/>
          <a:ln>
            <a:noFill/>
          </a:ln>
        </p:spPr>
      </p:pic>
      <p:pic>
        <p:nvPicPr>
          <p:cNvPr id="755" name="Google Shape;755;p77"/>
          <p:cNvPicPr preferRelativeResize="0"/>
          <p:nvPr/>
        </p:nvPicPr>
        <p:blipFill rotWithShape="1">
          <a:blip r:embed="rId4">
            <a:alphaModFix/>
          </a:blip>
          <a:srcRect/>
          <a:stretch/>
        </p:blipFill>
        <p:spPr>
          <a:xfrm>
            <a:off x="5593300" y="1819578"/>
            <a:ext cx="6211492" cy="3249806"/>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78"/>
          <p:cNvSpPr txBox="1">
            <a:spLocks noGrp="1"/>
          </p:cNvSpPr>
          <p:nvPr>
            <p:ph type="title"/>
          </p:nvPr>
        </p:nvSpPr>
        <p:spPr>
          <a:xfrm>
            <a:off x="341174" y="583516"/>
            <a:ext cx="11393700" cy="76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dirty="0"/>
              <a:t>Your Entire </a:t>
            </a:r>
            <a:r>
              <a:rPr lang="en-US" b="1" i="1" dirty="0">
                <a:latin typeface="Rubik ExtraBold" pitchFamily="2" charset="-79"/>
                <a:cs typeface="Rubik ExtraBold" pitchFamily="2" charset="-79"/>
              </a:rPr>
              <a:t>Post-Market Profits </a:t>
            </a:r>
            <a:endParaRPr b="1" i="1" dirty="0">
              <a:latin typeface="Rubik ExtraBold" pitchFamily="2" charset="-79"/>
              <a:cs typeface="Rubik ExtraBold" pitchFamily="2" charset="-79"/>
            </a:endParaRPr>
          </a:p>
          <a:p>
            <a:pPr marL="0" lvl="0" indent="0" algn="l" rtl="0">
              <a:lnSpc>
                <a:spcPct val="90000"/>
              </a:lnSpc>
              <a:spcBef>
                <a:spcPts val="0"/>
              </a:spcBef>
              <a:spcAft>
                <a:spcPts val="0"/>
              </a:spcAft>
              <a:buClr>
                <a:schemeClr val="dk1"/>
              </a:buClr>
              <a:buSzPts val="1100"/>
              <a:buFont typeface="Arial"/>
              <a:buNone/>
            </a:pPr>
            <a:r>
              <a:rPr lang="en-US" dirty="0"/>
              <a:t>Benefits Package</a:t>
            </a:r>
            <a:endParaRPr dirty="0"/>
          </a:p>
        </p:txBody>
      </p:sp>
      <p:sp>
        <p:nvSpPr>
          <p:cNvPr id="761" name="Google Shape;761;p78"/>
          <p:cNvSpPr txBox="1">
            <a:spLocks noGrp="1"/>
          </p:cNvSpPr>
          <p:nvPr>
            <p:ph type="body" idx="1"/>
          </p:nvPr>
        </p:nvSpPr>
        <p:spPr>
          <a:xfrm>
            <a:off x="305396" y="1872482"/>
            <a:ext cx="5790604" cy="42381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Char char="●"/>
            </a:pPr>
            <a:r>
              <a:rPr lang="en-US" sz="2400" dirty="0"/>
              <a:t>Access to </a:t>
            </a:r>
            <a:r>
              <a:rPr lang="en-US" sz="2400" b="1" dirty="0"/>
              <a:t>Stock Flip Trades</a:t>
            </a:r>
            <a:r>
              <a:rPr lang="en-US" sz="2400" dirty="0"/>
              <a:t> </a:t>
            </a:r>
            <a:r>
              <a:rPr lang="en-US" sz="2400" b="1" dirty="0"/>
              <a:t>PLUS Dark Ticker </a:t>
            </a:r>
            <a:r>
              <a:rPr lang="en-US" sz="2400" dirty="0"/>
              <a:t>recommendations</a:t>
            </a:r>
            <a:endParaRPr sz="2400" dirty="0"/>
          </a:p>
          <a:p>
            <a:pPr marL="457200" lvl="0" indent="-381000" algn="l" rtl="0">
              <a:lnSpc>
                <a:spcPct val="100000"/>
              </a:lnSpc>
              <a:spcBef>
                <a:spcPts val="1000"/>
              </a:spcBef>
              <a:spcAft>
                <a:spcPts val="0"/>
              </a:spcAft>
              <a:buSzPts val="2400"/>
              <a:buChar char="●"/>
            </a:pPr>
            <a:r>
              <a:rPr lang="en-US" sz="2400" dirty="0"/>
              <a:t>The </a:t>
            </a:r>
            <a:r>
              <a:rPr lang="en-US" sz="2400" i="1" dirty="0"/>
              <a:t>Post-Market Profits </a:t>
            </a:r>
            <a:br>
              <a:rPr lang="en-US" sz="2400" i="1" dirty="0"/>
            </a:br>
            <a:r>
              <a:rPr lang="en-US" sz="2400" b="1" dirty="0"/>
              <a:t>Alert System</a:t>
            </a:r>
            <a:endParaRPr sz="2400" b="1" dirty="0"/>
          </a:p>
          <a:p>
            <a:pPr marL="457200" lvl="0" indent="-381000" algn="l" rtl="0">
              <a:lnSpc>
                <a:spcPct val="100000"/>
              </a:lnSpc>
              <a:spcBef>
                <a:spcPts val="1000"/>
              </a:spcBef>
              <a:spcAft>
                <a:spcPts val="0"/>
              </a:spcAft>
              <a:buSzPts val="2400"/>
              <a:buChar char="●"/>
            </a:pPr>
            <a:r>
              <a:rPr lang="en-US" sz="2400" dirty="0"/>
              <a:t>The </a:t>
            </a:r>
            <a:r>
              <a:rPr lang="en-US" sz="2400" i="1" dirty="0"/>
              <a:t>Post-Market Profits </a:t>
            </a:r>
            <a:br>
              <a:rPr lang="en-US" sz="2400" i="1" dirty="0"/>
            </a:br>
            <a:r>
              <a:rPr lang="en-US" sz="2400" b="1" dirty="0"/>
              <a:t>Strategy Guide</a:t>
            </a:r>
            <a:endParaRPr sz="2400" b="1" dirty="0"/>
          </a:p>
          <a:p>
            <a:pPr marL="457200" lvl="0" indent="-381000" algn="l" rtl="0">
              <a:lnSpc>
                <a:spcPct val="100000"/>
              </a:lnSpc>
              <a:spcBef>
                <a:spcPts val="2400"/>
              </a:spcBef>
              <a:spcAft>
                <a:spcPts val="1000"/>
              </a:spcAft>
              <a:buSzPts val="2400"/>
              <a:buChar char="●"/>
            </a:pPr>
            <a:r>
              <a:rPr lang="en-US" sz="2400" dirty="0"/>
              <a:t>The </a:t>
            </a:r>
            <a:r>
              <a:rPr lang="en-US" sz="2400" i="1" dirty="0"/>
              <a:t>Post-Market Profits </a:t>
            </a:r>
            <a:br>
              <a:rPr lang="en-US" sz="2400" i="1" dirty="0"/>
            </a:br>
            <a:r>
              <a:rPr lang="en-US" sz="2400" b="1" dirty="0"/>
              <a:t>Real-Time Moderators</a:t>
            </a:r>
            <a:endParaRPr sz="2400" b="1" dirty="0"/>
          </a:p>
        </p:txBody>
      </p:sp>
      <p:pic>
        <p:nvPicPr>
          <p:cNvPr id="762" name="Google Shape;762;p78"/>
          <p:cNvPicPr preferRelativeResize="0"/>
          <p:nvPr/>
        </p:nvPicPr>
        <p:blipFill rotWithShape="1">
          <a:blip r:embed="rId3">
            <a:alphaModFix/>
          </a:blip>
          <a:srcRect/>
          <a:stretch/>
        </p:blipFill>
        <p:spPr>
          <a:xfrm>
            <a:off x="16887500" y="2706775"/>
            <a:ext cx="5890124" cy="2670225"/>
          </a:xfrm>
          <a:prstGeom prst="rect">
            <a:avLst/>
          </a:prstGeom>
          <a:noFill/>
          <a:ln>
            <a:noFill/>
          </a:ln>
        </p:spPr>
      </p:pic>
      <p:pic>
        <p:nvPicPr>
          <p:cNvPr id="763" name="Google Shape;763;p78"/>
          <p:cNvPicPr preferRelativeResize="0"/>
          <p:nvPr/>
        </p:nvPicPr>
        <p:blipFill rotWithShape="1">
          <a:blip r:embed="rId4">
            <a:alphaModFix amt="50000"/>
          </a:blip>
          <a:srcRect t="-7438" b="54539"/>
          <a:stretch/>
        </p:blipFill>
        <p:spPr>
          <a:xfrm>
            <a:off x="3895275" y="-325450"/>
            <a:ext cx="9389098" cy="6009748"/>
          </a:xfrm>
          <a:prstGeom prst="rect">
            <a:avLst/>
          </a:prstGeom>
          <a:noFill/>
          <a:ln>
            <a:noFill/>
          </a:ln>
        </p:spPr>
      </p:pic>
      <p:pic>
        <p:nvPicPr>
          <p:cNvPr id="764" name="Google Shape;764;p78" title="PMR-main-logo.png"/>
          <p:cNvPicPr preferRelativeResize="0"/>
          <p:nvPr/>
        </p:nvPicPr>
        <p:blipFill>
          <a:blip r:embed="rId5">
            <a:alphaModFix/>
          </a:blip>
          <a:stretch>
            <a:fillRect/>
          </a:stretch>
        </p:blipFill>
        <p:spPr>
          <a:xfrm>
            <a:off x="13845850" y="-403925"/>
            <a:ext cx="11430000" cy="2362200"/>
          </a:xfrm>
          <a:prstGeom prst="rect">
            <a:avLst/>
          </a:prstGeom>
          <a:noFill/>
          <a:ln>
            <a:noFill/>
          </a:ln>
        </p:spPr>
      </p:pic>
      <p:pic>
        <p:nvPicPr>
          <p:cNvPr id="3" name="Picture 2">
            <a:extLst>
              <a:ext uri="{FF2B5EF4-FFF2-40B4-BE49-F238E27FC236}">
                <a16:creationId xmlns:a16="http://schemas.microsoft.com/office/drawing/2014/main" id="{127D67C6-B7E1-3B0D-97D3-005E7468B098}"/>
              </a:ext>
            </a:extLst>
          </p:cNvPr>
          <p:cNvPicPr>
            <a:picLocks noChangeAspect="1"/>
          </p:cNvPicPr>
          <p:nvPr/>
        </p:nvPicPr>
        <p:blipFill>
          <a:blip r:embed="rId6"/>
          <a:stretch>
            <a:fillRect/>
          </a:stretch>
        </p:blipFill>
        <p:spPr>
          <a:xfrm>
            <a:off x="5372100" y="2343170"/>
            <a:ext cx="6514504" cy="30338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9"/>
          <p:cNvSpPr txBox="1">
            <a:spLocks noGrp="1"/>
          </p:cNvSpPr>
          <p:nvPr>
            <p:ph type="ctrTitle"/>
          </p:nvPr>
        </p:nvSpPr>
        <p:spPr>
          <a:xfrm>
            <a:off x="0" y="1168915"/>
            <a:ext cx="12280250" cy="4790400"/>
          </a:xfrm>
          <a:prstGeom prst="rect">
            <a:avLst/>
          </a:prstGeom>
          <a:noFill/>
          <a:ln>
            <a:noFill/>
          </a:ln>
        </p:spPr>
        <p:txBody>
          <a:bodyPr spcFirstLastPara="1" wrap="square" lIns="91425" tIns="45700" rIns="91425" bIns="45700" anchor="ctr" anchorCtr="0">
            <a:noAutofit/>
          </a:bodyPr>
          <a:lstStyle/>
          <a:p>
            <a:pPr marL="0" lvl="0" indent="0" rtl="0">
              <a:lnSpc>
                <a:spcPct val="110000"/>
              </a:lnSpc>
              <a:spcBef>
                <a:spcPts val="0"/>
              </a:spcBef>
              <a:spcAft>
                <a:spcPts val="0"/>
              </a:spcAft>
              <a:buClr>
                <a:schemeClr val="lt1"/>
              </a:buClr>
              <a:buSzPts val="2520"/>
              <a:buFont typeface="Oswald"/>
              <a:buNone/>
            </a:pPr>
            <a:r>
              <a:rPr lang="en-US" sz="4000" dirty="0">
                <a:solidFill>
                  <a:schemeClr val="lt1"/>
                </a:solidFill>
              </a:rPr>
              <a:t>Could Cost $100,000 …</a:t>
            </a:r>
            <a:r>
              <a:rPr lang="en-US" sz="4000" dirty="0"/>
              <a:t> </a:t>
            </a:r>
            <a:r>
              <a:rPr lang="en-US" sz="4000" dirty="0">
                <a:solidFill>
                  <a:srgbClr val="F33545"/>
                </a:solidFill>
              </a:rPr>
              <a:t>or MORE!</a:t>
            </a:r>
            <a:endParaRPr sz="4000" dirty="0">
              <a:solidFill>
                <a:srgbClr val="F90900"/>
              </a:solidFill>
            </a:endParaRPr>
          </a:p>
          <a:p>
            <a:pPr marL="0" lvl="0" indent="0" rtl="0">
              <a:lnSpc>
                <a:spcPct val="110000"/>
              </a:lnSpc>
              <a:spcBef>
                <a:spcPts val="0"/>
              </a:spcBef>
              <a:spcAft>
                <a:spcPts val="0"/>
              </a:spcAft>
              <a:buClr>
                <a:schemeClr val="lt1"/>
              </a:buClr>
              <a:buSzPts val="2520"/>
              <a:buFont typeface="Oswald"/>
              <a:buNone/>
            </a:pPr>
            <a:endParaRPr sz="4000" dirty="0">
              <a:solidFill>
                <a:srgbClr val="F90900"/>
              </a:solidFill>
            </a:endParaRPr>
          </a:p>
          <a:p>
            <a:pPr marL="0" lvl="0" indent="0" rtl="0">
              <a:lnSpc>
                <a:spcPct val="110000"/>
              </a:lnSpc>
              <a:spcBef>
                <a:spcPts val="0"/>
              </a:spcBef>
              <a:spcAft>
                <a:spcPts val="0"/>
              </a:spcAft>
              <a:buClr>
                <a:schemeClr val="lt1"/>
              </a:buClr>
              <a:buSzPts val="2520"/>
              <a:buFont typeface="Oswald"/>
              <a:buNone/>
            </a:pPr>
            <a:r>
              <a:rPr lang="en-US" sz="4000" dirty="0"/>
              <a:t>Takes Months… </a:t>
            </a:r>
            <a:r>
              <a:rPr lang="en-US" sz="4000" dirty="0">
                <a:solidFill>
                  <a:srgbClr val="F33545"/>
                </a:solidFill>
              </a:rPr>
              <a:t>or YEARS!</a:t>
            </a:r>
            <a:endParaRPr sz="4000" dirty="0">
              <a:solidFill>
                <a:srgbClr val="F33545"/>
              </a:solidFill>
            </a:endParaRPr>
          </a:p>
          <a:p>
            <a:pPr marL="0" lvl="0" indent="0" rtl="0">
              <a:lnSpc>
                <a:spcPct val="110000"/>
              </a:lnSpc>
              <a:spcBef>
                <a:spcPts val="0"/>
              </a:spcBef>
              <a:spcAft>
                <a:spcPts val="0"/>
              </a:spcAft>
              <a:buClr>
                <a:schemeClr val="lt1"/>
              </a:buClr>
              <a:buSzPts val="2520"/>
              <a:buFont typeface="Oswald"/>
              <a:buNone/>
            </a:pPr>
            <a:endParaRPr sz="4000" dirty="0"/>
          </a:p>
          <a:p>
            <a:pPr marL="0" lvl="0" indent="0" rtl="0">
              <a:lnSpc>
                <a:spcPct val="110000"/>
              </a:lnSpc>
              <a:spcBef>
                <a:spcPts val="0"/>
              </a:spcBef>
              <a:spcAft>
                <a:spcPts val="0"/>
              </a:spcAft>
              <a:buClr>
                <a:schemeClr val="lt1"/>
              </a:buClr>
              <a:buSzPts val="2520"/>
              <a:buFont typeface="Oswald"/>
              <a:buNone/>
            </a:pPr>
            <a:r>
              <a:rPr lang="en-US" sz="4000" dirty="0"/>
              <a:t>And You’d Be Lucky to Scrape a 10% Profit… </a:t>
            </a:r>
            <a:br>
              <a:rPr lang="en-US" sz="4000" dirty="0"/>
            </a:br>
            <a:r>
              <a:rPr lang="en-US" sz="4000" dirty="0">
                <a:solidFill>
                  <a:srgbClr val="F33545"/>
                </a:solidFill>
              </a:rPr>
              <a:t>or Worse, </a:t>
            </a:r>
            <a:r>
              <a:rPr lang="en-US" sz="4000" i="1" dirty="0">
                <a:solidFill>
                  <a:srgbClr val="F33545"/>
                </a:solidFill>
              </a:rPr>
              <a:t>LOSE MONEY! </a:t>
            </a:r>
            <a:br>
              <a:rPr lang="en-US" sz="4000" dirty="0"/>
            </a:br>
            <a:endParaRPr sz="40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79"/>
          <p:cNvSpPr txBox="1">
            <a:spLocks noGrp="1"/>
          </p:cNvSpPr>
          <p:nvPr>
            <p:ph type="title"/>
          </p:nvPr>
        </p:nvSpPr>
        <p:spPr>
          <a:xfrm>
            <a:off x="353700" y="297688"/>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i="1">
                <a:solidFill>
                  <a:srgbClr val="DBAA0E"/>
                </a:solidFill>
              </a:rPr>
              <a:t>Post-Market Profits </a:t>
            </a:r>
            <a:r>
              <a:rPr lang="en-US"/>
              <a:t>Trade Feed</a:t>
            </a:r>
            <a:endParaRPr/>
          </a:p>
        </p:txBody>
      </p:sp>
      <p:grpSp>
        <p:nvGrpSpPr>
          <p:cNvPr id="776" name="Google Shape;776;p79"/>
          <p:cNvGrpSpPr/>
          <p:nvPr/>
        </p:nvGrpSpPr>
        <p:grpSpPr>
          <a:xfrm>
            <a:off x="1018833" y="1371607"/>
            <a:ext cx="10154333" cy="4617665"/>
            <a:chOff x="488515" y="1607307"/>
            <a:chExt cx="10154333" cy="4617665"/>
          </a:xfrm>
        </p:grpSpPr>
        <p:grpSp>
          <p:nvGrpSpPr>
            <p:cNvPr id="777" name="Google Shape;777;p79"/>
            <p:cNvGrpSpPr/>
            <p:nvPr/>
          </p:nvGrpSpPr>
          <p:grpSpPr>
            <a:xfrm>
              <a:off x="488515" y="1607307"/>
              <a:ext cx="10154333" cy="4617665"/>
              <a:chOff x="890025" y="2849326"/>
              <a:chExt cx="11064804" cy="5031700"/>
            </a:xfrm>
          </p:grpSpPr>
          <p:pic>
            <p:nvPicPr>
              <p:cNvPr id="778" name="Google Shape;778;p79"/>
              <p:cNvPicPr preferRelativeResize="0"/>
              <p:nvPr/>
            </p:nvPicPr>
            <p:blipFill rotWithShape="1">
              <a:blip r:embed="rId3">
                <a:alphaModFix/>
              </a:blip>
              <a:srcRect/>
              <a:stretch/>
            </p:blipFill>
            <p:spPr>
              <a:xfrm>
                <a:off x="890025" y="2849326"/>
                <a:ext cx="11064804" cy="5031700"/>
              </a:xfrm>
              <a:prstGeom prst="rect">
                <a:avLst/>
              </a:prstGeom>
              <a:noFill/>
              <a:ln>
                <a:noFill/>
              </a:ln>
            </p:spPr>
          </p:pic>
          <p:sp>
            <p:nvSpPr>
              <p:cNvPr id="779" name="Google Shape;779;p79"/>
              <p:cNvSpPr/>
              <p:nvPr/>
            </p:nvSpPr>
            <p:spPr>
              <a:xfrm>
                <a:off x="6482127" y="3880562"/>
                <a:ext cx="5015865" cy="2788920"/>
              </a:xfrm>
              <a:custGeom>
                <a:avLst/>
                <a:gdLst/>
                <a:ahLst/>
                <a:cxnLst/>
                <a:rect l="l" t="t" r="r" b="b"/>
                <a:pathLst>
                  <a:path w="5015865" h="2788920" extrusionOk="0">
                    <a:moveTo>
                      <a:pt x="5015826" y="0"/>
                    </a:moveTo>
                    <a:lnTo>
                      <a:pt x="0" y="0"/>
                    </a:lnTo>
                    <a:lnTo>
                      <a:pt x="0" y="2788585"/>
                    </a:lnTo>
                    <a:lnTo>
                      <a:pt x="5015826" y="2788585"/>
                    </a:lnTo>
                    <a:lnTo>
                      <a:pt x="5015826" y="0"/>
                    </a:lnTo>
                    <a:close/>
                  </a:path>
                </a:pathLst>
              </a:custGeom>
              <a:solidFill>
                <a:srgbClr val="15151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80" name="Google Shape;780;p79"/>
              <p:cNvPicPr preferRelativeResize="0"/>
              <p:nvPr/>
            </p:nvPicPr>
            <p:blipFill rotWithShape="1">
              <a:blip r:embed="rId4">
                <a:alphaModFix/>
              </a:blip>
              <a:srcRect/>
              <a:stretch/>
            </p:blipFill>
            <p:spPr>
              <a:xfrm>
                <a:off x="6482127" y="4043531"/>
                <a:ext cx="4749698" cy="2679928"/>
              </a:xfrm>
              <a:prstGeom prst="rect">
                <a:avLst/>
              </a:prstGeom>
              <a:noFill/>
              <a:ln>
                <a:noFill/>
              </a:ln>
            </p:spPr>
          </p:pic>
        </p:grpSp>
        <p:grpSp>
          <p:nvGrpSpPr>
            <p:cNvPr id="781" name="Google Shape;781;p79"/>
            <p:cNvGrpSpPr/>
            <p:nvPr/>
          </p:nvGrpSpPr>
          <p:grpSpPr>
            <a:xfrm>
              <a:off x="828675" y="1899750"/>
              <a:ext cx="7077176" cy="430800"/>
              <a:chOff x="828675" y="1899750"/>
              <a:chExt cx="7077176" cy="430800"/>
            </a:xfrm>
          </p:grpSpPr>
          <p:sp>
            <p:nvSpPr>
              <p:cNvPr id="782" name="Google Shape;782;p79"/>
              <p:cNvSpPr/>
              <p:nvPr/>
            </p:nvSpPr>
            <p:spPr>
              <a:xfrm>
                <a:off x="828675" y="1943100"/>
                <a:ext cx="5753100" cy="323850"/>
              </a:xfrm>
              <a:prstGeom prst="rect">
                <a:avLst/>
              </a:prstGeom>
              <a:solidFill>
                <a:srgbClr val="6EC7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3" name="Google Shape;783;p79"/>
              <p:cNvSpPr txBox="1"/>
              <p:nvPr/>
            </p:nvSpPr>
            <p:spPr>
              <a:xfrm>
                <a:off x="957251" y="1899750"/>
                <a:ext cx="69486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dk1"/>
                    </a:solidFill>
                    <a:latin typeface="Open Sans Extrabold"/>
                    <a:ea typeface="Open Sans Extrabold"/>
                    <a:cs typeface="Open Sans Extrabold"/>
                    <a:sym typeface="Open Sans ExtraBold"/>
                  </a:rPr>
                  <a:t>TRADE ALERT </a:t>
                </a:r>
                <a:r>
                  <a:rPr lang="en-US" sz="2200" b="1">
                    <a:solidFill>
                      <a:schemeClr val="lt1"/>
                    </a:solidFill>
                    <a:latin typeface="Open Sans Extrabold"/>
                    <a:ea typeface="Open Sans Extrabold"/>
                    <a:cs typeface="Open Sans Extrabold"/>
                    <a:sym typeface="Open Sans ExtraBold"/>
                  </a:rPr>
                  <a:t>OPEN @ 3:49 P.M. | NOV 03</a:t>
                </a:r>
                <a:endParaRPr/>
              </a:p>
            </p:txBody>
          </p:sp>
        </p:grpSp>
      </p:grpSp>
      <p:sp>
        <p:nvSpPr>
          <p:cNvPr id="2" name="Rectangle 1">
            <a:extLst>
              <a:ext uri="{FF2B5EF4-FFF2-40B4-BE49-F238E27FC236}">
                <a16:creationId xmlns:a16="http://schemas.microsoft.com/office/drawing/2014/main" id="{B373DF4E-815A-3F2F-A8E7-6CCCD6D44D35}"/>
              </a:ext>
            </a:extLst>
          </p:cNvPr>
          <p:cNvSpPr/>
          <p:nvPr/>
        </p:nvSpPr>
        <p:spPr>
          <a:xfrm>
            <a:off x="6057900" y="1676750"/>
            <a:ext cx="1447800" cy="367200"/>
          </a:xfrm>
          <a:prstGeom prst="rect">
            <a:avLst/>
          </a:prstGeom>
          <a:solidFill>
            <a:srgbClr val="6EC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80"/>
          <p:cNvSpPr txBox="1">
            <a:spLocks noGrp="1"/>
          </p:cNvSpPr>
          <p:nvPr>
            <p:ph type="ctrTitle"/>
          </p:nvPr>
        </p:nvSpPr>
        <p:spPr>
          <a:xfrm>
            <a:off x="912829" y="1355000"/>
            <a:ext cx="10366337" cy="1380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600"/>
              <a:buFont typeface="Oswald"/>
              <a:buNone/>
            </a:pPr>
            <a:r>
              <a:rPr lang="en-US" sz="4600" dirty="0"/>
              <a:t>Access </a:t>
            </a:r>
            <a:r>
              <a:rPr lang="en-US" sz="4600" i="1" u="sng" dirty="0"/>
              <a:t>BOTH</a:t>
            </a:r>
            <a:r>
              <a:rPr lang="en-US" sz="4600" dirty="0"/>
              <a:t> Dark Ticker Trades &amp; Stock Flip Trades! </a:t>
            </a:r>
            <a:endParaRPr dirty="0"/>
          </a:p>
        </p:txBody>
      </p:sp>
      <p:pic>
        <p:nvPicPr>
          <p:cNvPr id="790" name="Google Shape;790;p80"/>
          <p:cNvPicPr preferRelativeResize="0"/>
          <p:nvPr/>
        </p:nvPicPr>
        <p:blipFill rotWithShape="1">
          <a:blip r:embed="rId3">
            <a:alphaModFix/>
          </a:blip>
          <a:srcRect/>
          <a:stretch/>
        </p:blipFill>
        <p:spPr>
          <a:xfrm>
            <a:off x="2191972" y="3589300"/>
            <a:ext cx="7808052" cy="1613664"/>
          </a:xfrm>
          <a:prstGeom prst="rect">
            <a:avLst/>
          </a:prstGeom>
          <a:noFill/>
          <a:ln>
            <a:noFill/>
          </a:ln>
        </p:spPr>
      </p:pic>
      <p:sp>
        <p:nvSpPr>
          <p:cNvPr id="791" name="Google Shape;791;p80"/>
          <p:cNvSpPr txBox="1"/>
          <p:nvPr/>
        </p:nvSpPr>
        <p:spPr>
          <a:xfrm>
            <a:off x="395100" y="602100"/>
            <a:ext cx="11401800" cy="769500"/>
          </a:xfrm>
          <a:prstGeom prst="rect">
            <a:avLst/>
          </a:prstGeom>
          <a:noFill/>
          <a:ln>
            <a:noFill/>
          </a:ln>
        </p:spPr>
        <p:txBody>
          <a:bodyPr spcFirstLastPara="1" wrap="square" lIns="91425" tIns="91425" rIns="91425" bIns="91425" anchor="t" anchorCtr="0">
            <a:spAutoFit/>
          </a:bodyPr>
          <a:lstStyle/>
          <a:p>
            <a:pPr marL="0" lvl="0" indent="0" algn="ctr" rtl="0">
              <a:lnSpc>
                <a:spcPct val="110000"/>
              </a:lnSpc>
              <a:spcBef>
                <a:spcPts val="0"/>
              </a:spcBef>
              <a:spcAft>
                <a:spcPts val="0"/>
              </a:spcAft>
              <a:buNone/>
            </a:pPr>
            <a:r>
              <a:rPr lang="en-US" sz="3800">
                <a:solidFill>
                  <a:srgbClr val="69CA12"/>
                </a:solidFill>
                <a:latin typeface="Rubik"/>
                <a:ea typeface="Rubik"/>
                <a:cs typeface="Rubik"/>
                <a:sym typeface="Rubik"/>
              </a:rPr>
              <a:t>For the First Time Ever: </a:t>
            </a:r>
            <a:endParaRPr sz="3800">
              <a:solidFill>
                <a:srgbClr val="69CA12"/>
              </a:solidFill>
              <a:latin typeface="Rubik"/>
              <a:ea typeface="Rubik"/>
              <a:cs typeface="Rubik"/>
              <a:sym typeface="Rubik"/>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81"/>
          <p:cNvSpPr txBox="1">
            <a:spLocks noGrp="1"/>
          </p:cNvSpPr>
          <p:nvPr>
            <p:ph type="title"/>
          </p:nvPr>
        </p:nvSpPr>
        <p:spPr>
          <a:xfrm>
            <a:off x="343452" y="588678"/>
            <a:ext cx="10865400" cy="895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lt1"/>
              </a:buClr>
              <a:buSzPct val="85245"/>
              <a:buFont typeface="Oswald"/>
              <a:buNone/>
            </a:pPr>
            <a:r>
              <a:rPr lang="en-US"/>
              <a:t>Today… You Get </a:t>
            </a:r>
            <a:br>
              <a:rPr lang="en-US"/>
            </a:br>
            <a:r>
              <a:rPr lang="en-US" sz="6100">
                <a:solidFill>
                  <a:srgbClr val="69CA12"/>
                </a:solidFill>
              </a:rPr>
              <a:t>BOTH for LESS! </a:t>
            </a:r>
            <a:endParaRPr sz="6100">
              <a:solidFill>
                <a:srgbClr val="69CA12"/>
              </a:solidFill>
            </a:endParaRPr>
          </a:p>
        </p:txBody>
      </p:sp>
      <p:sp>
        <p:nvSpPr>
          <p:cNvPr id="797" name="Google Shape;797;p81"/>
          <p:cNvSpPr txBox="1">
            <a:spLocks noGrp="1"/>
          </p:cNvSpPr>
          <p:nvPr>
            <p:ph type="body" idx="1"/>
          </p:nvPr>
        </p:nvSpPr>
        <p:spPr>
          <a:xfrm>
            <a:off x="342546" y="2116731"/>
            <a:ext cx="10733700" cy="42822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dirty="0"/>
              <a:t>Our results have PROVEN our trades can be a game changer</a:t>
            </a:r>
            <a:endParaRPr sz="2400" dirty="0"/>
          </a:p>
          <a:p>
            <a:pPr marL="411480" lvl="0" indent="-386080" algn="l" rtl="0">
              <a:lnSpc>
                <a:spcPct val="128571"/>
              </a:lnSpc>
              <a:spcBef>
                <a:spcPts val="2400"/>
              </a:spcBef>
              <a:spcAft>
                <a:spcPts val="0"/>
              </a:spcAft>
              <a:buClr>
                <a:srgbClr val="69CA12"/>
              </a:buClr>
              <a:buSzPts val="2400"/>
              <a:buChar char="●"/>
            </a:pPr>
            <a:r>
              <a:rPr lang="en-US" sz="2400" dirty="0"/>
              <a:t>Today… we are opening the doors to YOU…  For LESS! </a:t>
            </a:r>
            <a:endParaRPr sz="2400" dirty="0"/>
          </a:p>
          <a:p>
            <a:pPr marL="411480" lvl="0" indent="-386080" algn="l" rtl="0">
              <a:lnSpc>
                <a:spcPct val="128571"/>
              </a:lnSpc>
              <a:spcBef>
                <a:spcPts val="2400"/>
              </a:spcBef>
              <a:spcAft>
                <a:spcPts val="0"/>
              </a:spcAft>
              <a:buClr>
                <a:srgbClr val="69CA12"/>
              </a:buClr>
              <a:buSzPts val="2400"/>
              <a:buChar char="●"/>
            </a:pPr>
            <a:r>
              <a:rPr lang="en-US" sz="2400" dirty="0"/>
              <a:t>Others have paid $7,000 or MORE to access Dark Ticker trades alone…</a:t>
            </a:r>
            <a:endParaRPr sz="2400" dirty="0"/>
          </a:p>
          <a:p>
            <a:pPr marL="411480" lvl="0" indent="-386080" algn="l" rtl="0">
              <a:lnSpc>
                <a:spcPct val="128571"/>
              </a:lnSpc>
              <a:spcBef>
                <a:spcPts val="2400"/>
              </a:spcBef>
              <a:spcAft>
                <a:spcPts val="0"/>
              </a:spcAft>
              <a:buClr>
                <a:srgbClr val="69CA12"/>
              </a:buClr>
              <a:buSzPts val="2400"/>
              <a:buChar char="●"/>
            </a:pPr>
            <a:r>
              <a:rPr lang="en-US" sz="2400" dirty="0"/>
              <a:t>So the retail price of $5,000 for BOTH… is a steal.</a:t>
            </a:r>
            <a:endParaRPr sz="24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82"/>
          <p:cNvSpPr txBox="1">
            <a:spLocks noGrp="1"/>
          </p:cNvSpPr>
          <p:nvPr>
            <p:ph type="title"/>
          </p:nvPr>
        </p:nvSpPr>
        <p:spPr>
          <a:xfrm>
            <a:off x="362313" y="503231"/>
            <a:ext cx="10865400" cy="895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lt1"/>
              </a:buClr>
              <a:buSzPct val="118181"/>
              <a:buFont typeface="Oswald"/>
              <a:buNone/>
            </a:pPr>
            <a:r>
              <a:rPr lang="en-US" dirty="0"/>
              <a:t>Get 1 Year of </a:t>
            </a:r>
            <a:r>
              <a:rPr lang="en-US" i="1" dirty="0">
                <a:solidFill>
                  <a:srgbClr val="DBAA0E"/>
                </a:solidFill>
              </a:rPr>
              <a:t>Post-Market Profits</a:t>
            </a:r>
            <a:r>
              <a:rPr lang="en-US" i="1" dirty="0"/>
              <a:t> </a:t>
            </a:r>
            <a:br>
              <a:rPr lang="en-US" i="1" dirty="0"/>
            </a:br>
            <a:r>
              <a:rPr lang="en-US" dirty="0"/>
              <a:t>for </a:t>
            </a:r>
            <a:r>
              <a:rPr lang="en-US" strike="sngStrike" dirty="0"/>
              <a:t>$5,000</a:t>
            </a:r>
            <a:r>
              <a:rPr lang="en-US" dirty="0"/>
              <a:t> </a:t>
            </a:r>
            <a:r>
              <a:rPr lang="en-US" dirty="0">
                <a:solidFill>
                  <a:srgbClr val="69CA12"/>
                </a:solidFill>
              </a:rPr>
              <a:t>$1,997!</a:t>
            </a:r>
            <a:endParaRPr dirty="0">
              <a:solidFill>
                <a:srgbClr val="69CA12"/>
              </a:solidFill>
            </a:endParaRPr>
          </a:p>
        </p:txBody>
      </p:sp>
      <p:sp>
        <p:nvSpPr>
          <p:cNvPr id="803" name="Google Shape;803;p82"/>
          <p:cNvSpPr txBox="1"/>
          <p:nvPr/>
        </p:nvSpPr>
        <p:spPr>
          <a:xfrm>
            <a:off x="433600" y="1828800"/>
            <a:ext cx="10685100" cy="4271908"/>
          </a:xfrm>
          <a:prstGeom prst="rect">
            <a:avLst/>
          </a:prstGeom>
          <a:noFill/>
          <a:ln>
            <a:noFill/>
          </a:ln>
        </p:spPr>
        <p:txBody>
          <a:bodyPr spcFirstLastPara="1" wrap="square" lIns="91425" tIns="91425" rIns="91425" bIns="91425" anchor="t" anchorCtr="0">
            <a:spAutoFit/>
          </a:bodyPr>
          <a:lstStyle/>
          <a:p>
            <a:pPr marL="411480" lvl="0" indent="-449580" algn="l" rtl="0">
              <a:lnSpc>
                <a:spcPct val="115000"/>
              </a:lnSpc>
              <a:spcBef>
                <a:spcPts val="2400"/>
              </a:spcBef>
              <a:spcAft>
                <a:spcPts val="0"/>
              </a:spcAft>
              <a:buClr>
                <a:srgbClr val="68C25E"/>
              </a:buClr>
              <a:buSzPts val="2400"/>
              <a:buFont typeface="Courier New"/>
              <a:buChar char="●"/>
            </a:pPr>
            <a:r>
              <a:rPr lang="en-US" sz="2400" dirty="0">
                <a:solidFill>
                  <a:schemeClr val="dk1"/>
                </a:solidFill>
                <a:latin typeface="Open Sans Light"/>
                <a:ea typeface="Open Sans Light"/>
                <a:cs typeface="Open Sans Light"/>
                <a:sym typeface="Open Sans"/>
              </a:rPr>
              <a:t>Today… you have the chance to join for just $1,997.</a:t>
            </a:r>
            <a:endParaRPr sz="2400" dirty="0">
              <a:solidFill>
                <a:schemeClr val="dk1"/>
              </a:solidFill>
              <a:latin typeface="Open Sans Light"/>
              <a:ea typeface="Open Sans Light"/>
              <a:cs typeface="Open Sans Light"/>
              <a:sym typeface="Open Sans"/>
            </a:endParaRPr>
          </a:p>
          <a:p>
            <a:pPr marL="411480" lvl="0" indent="-449580" algn="l" rtl="0">
              <a:lnSpc>
                <a:spcPct val="115000"/>
              </a:lnSpc>
              <a:spcBef>
                <a:spcPts val="2400"/>
              </a:spcBef>
              <a:spcAft>
                <a:spcPts val="0"/>
              </a:spcAft>
              <a:buClr>
                <a:srgbClr val="68C25E"/>
              </a:buClr>
              <a:buSzPts val="2400"/>
              <a:buFont typeface="Courier New"/>
              <a:buChar char="●"/>
            </a:pPr>
            <a:r>
              <a:rPr lang="en-US" sz="2400" dirty="0">
                <a:solidFill>
                  <a:schemeClr val="dk1"/>
                </a:solidFill>
                <a:latin typeface="Open Sans Light"/>
                <a:ea typeface="Open Sans Light"/>
                <a:cs typeface="Open Sans Light"/>
                <a:sym typeface="Open Sans"/>
              </a:rPr>
              <a:t>That’s a </a:t>
            </a:r>
            <a:r>
              <a:rPr lang="en-US" sz="2400" b="1" dirty="0">
                <a:solidFill>
                  <a:schemeClr val="dk1"/>
                </a:solidFill>
                <a:latin typeface="Open Sans ExtraBold"/>
                <a:ea typeface="Open Sans ExtraBold"/>
                <a:cs typeface="Open Sans ExtraBold"/>
                <a:sym typeface="Open Sans"/>
              </a:rPr>
              <a:t>60% discount!</a:t>
            </a:r>
            <a:endParaRPr sz="2400" b="1" dirty="0">
              <a:solidFill>
                <a:schemeClr val="dk1"/>
              </a:solidFill>
              <a:latin typeface="Open Sans ExtraBold"/>
              <a:ea typeface="Open Sans ExtraBold"/>
              <a:cs typeface="Open Sans ExtraBold"/>
              <a:sym typeface="Open Sans"/>
            </a:endParaRPr>
          </a:p>
          <a:p>
            <a:pPr marL="411480" lvl="0" indent="-449580" algn="l" rtl="0">
              <a:lnSpc>
                <a:spcPct val="115000"/>
              </a:lnSpc>
              <a:spcBef>
                <a:spcPts val="2400"/>
              </a:spcBef>
              <a:spcAft>
                <a:spcPts val="0"/>
              </a:spcAft>
              <a:buClr>
                <a:srgbClr val="68C25E"/>
              </a:buClr>
              <a:buSzPts val="2400"/>
              <a:buFont typeface="Courier New"/>
              <a:buChar char="●"/>
            </a:pPr>
            <a:r>
              <a:rPr lang="en-US" sz="2400" dirty="0">
                <a:solidFill>
                  <a:schemeClr val="dk1"/>
                </a:solidFill>
                <a:latin typeface="Open Sans Light"/>
                <a:ea typeface="Open Sans Light"/>
                <a:cs typeface="Open Sans Light"/>
                <a:sym typeface="Open Sans"/>
              </a:rPr>
              <a:t>That’s all you’ll pay for a full year’s worth of Stock Flip </a:t>
            </a:r>
            <a:br>
              <a:rPr lang="en-US" sz="2400" dirty="0">
                <a:solidFill>
                  <a:schemeClr val="dk1"/>
                </a:solidFill>
                <a:latin typeface="Open Sans Light"/>
                <a:ea typeface="Open Sans Light"/>
                <a:cs typeface="Open Sans Light"/>
                <a:sym typeface="Open Sans"/>
              </a:rPr>
            </a:br>
            <a:r>
              <a:rPr lang="en-US" sz="2400" dirty="0">
                <a:solidFill>
                  <a:schemeClr val="dk1"/>
                </a:solidFill>
                <a:latin typeface="Open Sans Light"/>
                <a:ea typeface="Open Sans Light"/>
                <a:cs typeface="Open Sans Light"/>
                <a:sym typeface="Open Sans"/>
              </a:rPr>
              <a:t>Trades PLUS Dark Ticker Trades! </a:t>
            </a:r>
            <a:endParaRPr sz="2400" dirty="0">
              <a:solidFill>
                <a:schemeClr val="dk1"/>
              </a:solidFill>
              <a:latin typeface="Open Sans Light"/>
              <a:ea typeface="Open Sans Light"/>
              <a:cs typeface="Open Sans Light"/>
              <a:sym typeface="Open Sans"/>
            </a:endParaRPr>
          </a:p>
          <a:p>
            <a:pPr marL="411480" lvl="0" indent="-449580" algn="l" rtl="0">
              <a:lnSpc>
                <a:spcPct val="115000"/>
              </a:lnSpc>
              <a:spcBef>
                <a:spcPts val="2400"/>
              </a:spcBef>
              <a:spcAft>
                <a:spcPts val="0"/>
              </a:spcAft>
              <a:buClr>
                <a:srgbClr val="68C25E"/>
              </a:buClr>
              <a:buSzPts val="2400"/>
              <a:buFont typeface="Courier New"/>
              <a:buChar char="●"/>
            </a:pPr>
            <a:r>
              <a:rPr lang="en-US" sz="2400" dirty="0">
                <a:solidFill>
                  <a:schemeClr val="dk1"/>
                </a:solidFill>
                <a:latin typeface="Open Sans Light"/>
                <a:ea typeface="Open Sans Light"/>
                <a:cs typeface="Open Sans Light"/>
                <a:sym typeface="Open Sans"/>
              </a:rPr>
              <a:t>This is a special price for this event.</a:t>
            </a:r>
            <a:endParaRPr sz="2400" dirty="0">
              <a:solidFill>
                <a:schemeClr val="dk1"/>
              </a:solidFill>
              <a:latin typeface="Open Sans Light"/>
              <a:ea typeface="Open Sans Light"/>
              <a:cs typeface="Open Sans Light"/>
              <a:sym typeface="Open Sans"/>
            </a:endParaRPr>
          </a:p>
          <a:p>
            <a:pPr marL="411480" lvl="0" indent="-449580" algn="l" rtl="0">
              <a:lnSpc>
                <a:spcPct val="115000"/>
              </a:lnSpc>
              <a:spcBef>
                <a:spcPts val="2400"/>
              </a:spcBef>
              <a:spcAft>
                <a:spcPts val="0"/>
              </a:spcAft>
              <a:buClr>
                <a:srgbClr val="68C25E"/>
              </a:buClr>
              <a:buSzPts val="2400"/>
              <a:buFont typeface="Courier New"/>
              <a:buChar char="●"/>
            </a:pPr>
            <a:r>
              <a:rPr lang="en-US" sz="2400" dirty="0">
                <a:solidFill>
                  <a:schemeClr val="dk1"/>
                </a:solidFill>
                <a:latin typeface="Open Sans Light"/>
                <a:ea typeface="Open Sans Light"/>
                <a:cs typeface="Open Sans Light"/>
                <a:sym typeface="Open Sans"/>
              </a:rPr>
              <a:t>But… we have something even bigger for you…</a:t>
            </a:r>
            <a:endParaRPr sz="2400" dirty="0">
              <a:solidFill>
                <a:schemeClr val="dk1"/>
              </a:solidFill>
              <a:latin typeface="Open Sans Light"/>
              <a:ea typeface="Open Sans Light"/>
              <a:cs typeface="Open Sans Light"/>
              <a:sym typeface="Open Sans"/>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83"/>
          <p:cNvSpPr txBox="1">
            <a:spLocks noGrp="1"/>
          </p:cNvSpPr>
          <p:nvPr>
            <p:ph type="title"/>
          </p:nvPr>
        </p:nvSpPr>
        <p:spPr>
          <a:xfrm>
            <a:off x="343452" y="512662"/>
            <a:ext cx="10865400" cy="895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lt1"/>
              </a:buClr>
              <a:buSzPct val="118181"/>
              <a:buFont typeface="Oswald"/>
              <a:buNone/>
            </a:pPr>
            <a:r>
              <a:rPr lang="en-US">
                <a:solidFill>
                  <a:srgbClr val="69CA12"/>
                </a:solidFill>
              </a:rPr>
              <a:t>ONE FLIP TRADE </a:t>
            </a:r>
            <a:r>
              <a:rPr lang="en-US"/>
              <a:t>Could Cover </a:t>
            </a:r>
            <a:br>
              <a:rPr lang="en-US"/>
            </a:br>
            <a:r>
              <a:rPr lang="en-US"/>
              <a:t>the Entire Cost of Membership</a:t>
            </a:r>
            <a:endParaRPr/>
          </a:p>
        </p:txBody>
      </p:sp>
      <p:sp>
        <p:nvSpPr>
          <p:cNvPr id="809" name="Google Shape;809;p83"/>
          <p:cNvSpPr txBox="1">
            <a:spLocks noGrp="1"/>
          </p:cNvSpPr>
          <p:nvPr>
            <p:ph type="body" idx="1"/>
          </p:nvPr>
        </p:nvSpPr>
        <p:spPr>
          <a:xfrm>
            <a:off x="336125" y="1937653"/>
            <a:ext cx="10515600" cy="24192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a:t>One Overnight Double is easily worth $5,000.</a:t>
            </a:r>
            <a:endParaRPr sz="2400"/>
          </a:p>
          <a:p>
            <a:pPr marL="411480" lvl="0" indent="-386080" algn="l" rtl="0">
              <a:lnSpc>
                <a:spcPct val="128571"/>
              </a:lnSpc>
              <a:spcBef>
                <a:spcPts val="2400"/>
              </a:spcBef>
              <a:spcAft>
                <a:spcPts val="0"/>
              </a:spcAft>
              <a:buClr>
                <a:srgbClr val="69CA12"/>
              </a:buClr>
              <a:buSzPts val="2400"/>
              <a:buChar char="●"/>
            </a:pPr>
            <a:r>
              <a:rPr lang="en-US" sz="2400"/>
              <a:t>Every week you’ll get that chance with Stock Flips…</a:t>
            </a:r>
            <a:endParaRPr sz="2400"/>
          </a:p>
          <a:p>
            <a:pPr marL="411480" lvl="0" indent="-386080" algn="l" rtl="0">
              <a:lnSpc>
                <a:spcPct val="128571"/>
              </a:lnSpc>
              <a:spcBef>
                <a:spcPts val="2400"/>
              </a:spcBef>
              <a:spcAft>
                <a:spcPts val="0"/>
              </a:spcAft>
              <a:buClr>
                <a:srgbClr val="69CA12"/>
              </a:buClr>
              <a:buSzPts val="2400"/>
              <a:buChar char="●"/>
            </a:pPr>
            <a:r>
              <a:rPr lang="en-US" sz="2400"/>
              <a:t>Plus other chances with our Dark Ticker Trades! </a:t>
            </a:r>
            <a:endParaRPr sz="2400"/>
          </a:p>
          <a:p>
            <a:pPr marL="411480" lvl="0" indent="-233680" algn="l" rtl="0">
              <a:lnSpc>
                <a:spcPct val="128571"/>
              </a:lnSpc>
              <a:spcBef>
                <a:spcPts val="2400"/>
              </a:spcBef>
              <a:spcAft>
                <a:spcPts val="0"/>
              </a:spcAft>
              <a:buClr>
                <a:schemeClr val="dk1"/>
              </a:buClr>
              <a:buSzPts val="2800"/>
              <a:buNone/>
            </a:pPr>
            <a:endParaRPr sz="24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365">
          <a:extLst>
            <a:ext uri="{FF2B5EF4-FFF2-40B4-BE49-F238E27FC236}">
              <a16:creationId xmlns:a16="http://schemas.microsoft.com/office/drawing/2014/main" id="{208D811E-B489-7D58-2416-C476406D5B4E}"/>
            </a:ext>
          </a:extLst>
        </p:cNvPr>
        <p:cNvGrpSpPr/>
        <p:nvPr/>
      </p:nvGrpSpPr>
      <p:grpSpPr>
        <a:xfrm>
          <a:off x="0" y="0"/>
          <a:ext cx="0" cy="0"/>
          <a:chOff x="0" y="0"/>
          <a:chExt cx="0" cy="0"/>
        </a:xfrm>
      </p:grpSpPr>
      <p:sp>
        <p:nvSpPr>
          <p:cNvPr id="366" name="Google Shape;366;p32">
            <a:extLst>
              <a:ext uri="{FF2B5EF4-FFF2-40B4-BE49-F238E27FC236}">
                <a16:creationId xmlns:a16="http://schemas.microsoft.com/office/drawing/2014/main" id="{9A1F925D-AC06-89F9-6B11-7E869272C90A}"/>
              </a:ext>
            </a:extLst>
          </p:cNvPr>
          <p:cNvSpPr txBox="1">
            <a:spLocks noGrp="1"/>
          </p:cNvSpPr>
          <p:nvPr>
            <p:ph type="title"/>
          </p:nvPr>
        </p:nvSpPr>
        <p:spPr>
          <a:xfrm>
            <a:off x="381821" y="529292"/>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ts val="5200"/>
              <a:buFont typeface="Oswald"/>
              <a:buNone/>
            </a:pPr>
            <a:r>
              <a:rPr lang="en-US" dirty="0"/>
              <a:t>This Could Build a Six-Figure… or Seven- Figure Portfolio! </a:t>
            </a:r>
            <a:endParaRPr dirty="0"/>
          </a:p>
        </p:txBody>
      </p:sp>
      <p:sp>
        <p:nvSpPr>
          <p:cNvPr id="367" name="Google Shape;367;p32">
            <a:extLst>
              <a:ext uri="{FF2B5EF4-FFF2-40B4-BE49-F238E27FC236}">
                <a16:creationId xmlns:a16="http://schemas.microsoft.com/office/drawing/2014/main" id="{0D51C600-03E1-E444-68DA-A1157F67A84E}"/>
              </a:ext>
            </a:extLst>
          </p:cNvPr>
          <p:cNvSpPr txBox="1">
            <a:spLocks noGrp="1"/>
          </p:cNvSpPr>
          <p:nvPr>
            <p:ph type="body" idx="1"/>
          </p:nvPr>
        </p:nvSpPr>
        <p:spPr>
          <a:xfrm>
            <a:off x="352124" y="1602631"/>
            <a:ext cx="9947576" cy="45402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SzPts val="2400"/>
              <a:buChar char="●"/>
            </a:pPr>
            <a:r>
              <a:rPr lang="en-US" sz="2400" dirty="0"/>
              <a:t>Don’t forget! Flipping just Tesla for two years… </a:t>
            </a:r>
          </a:p>
          <a:p>
            <a:pPr marL="411480" lvl="0" indent="-386080" algn="l" rtl="0">
              <a:lnSpc>
                <a:spcPct val="128571"/>
              </a:lnSpc>
              <a:spcBef>
                <a:spcPts val="0"/>
              </a:spcBef>
              <a:spcAft>
                <a:spcPts val="0"/>
              </a:spcAft>
              <a:buSzPts val="2400"/>
              <a:buChar char="●"/>
            </a:pPr>
            <a:endParaRPr lang="en-US" sz="2400" dirty="0"/>
          </a:p>
          <a:p>
            <a:pPr marL="411480" lvl="0" indent="-386080" algn="l" rtl="0">
              <a:lnSpc>
                <a:spcPct val="128571"/>
              </a:lnSpc>
              <a:spcBef>
                <a:spcPts val="0"/>
              </a:spcBef>
              <a:spcAft>
                <a:spcPts val="0"/>
              </a:spcAft>
              <a:buSzPts val="2400"/>
              <a:buChar char="●"/>
            </a:pPr>
            <a:r>
              <a:rPr lang="en-US" sz="2400" dirty="0"/>
              <a:t>Could have grown $2,500 into a six-figure portfolio… </a:t>
            </a:r>
          </a:p>
          <a:p>
            <a:pPr marL="411480" lvl="0" indent="-386080" algn="l" rtl="0">
              <a:lnSpc>
                <a:spcPct val="128571"/>
              </a:lnSpc>
              <a:spcBef>
                <a:spcPts val="0"/>
              </a:spcBef>
              <a:spcAft>
                <a:spcPts val="0"/>
              </a:spcAft>
              <a:buSzPts val="2400"/>
              <a:buChar char="●"/>
            </a:pPr>
            <a:endParaRPr lang="en-US" sz="2400" dirty="0"/>
          </a:p>
          <a:p>
            <a:pPr marL="411480" lvl="0" indent="-386080" algn="l" rtl="0">
              <a:lnSpc>
                <a:spcPct val="128571"/>
              </a:lnSpc>
              <a:spcBef>
                <a:spcPts val="0"/>
              </a:spcBef>
              <a:spcAft>
                <a:spcPts val="0"/>
              </a:spcAft>
              <a:buSzPts val="2400"/>
              <a:buChar char="●"/>
            </a:pPr>
            <a:r>
              <a:rPr lang="en-US" sz="2400" b="1" dirty="0"/>
              <a:t>And $25,000 could have grown to an astonishing $1.29 MILLION!</a:t>
            </a:r>
          </a:p>
        </p:txBody>
      </p:sp>
    </p:spTree>
    <p:extLst>
      <p:ext uri="{BB962C8B-B14F-4D97-AF65-F5344CB8AC3E}">
        <p14:creationId xmlns:p14="http://schemas.microsoft.com/office/powerpoint/2010/main" val="2860381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84"/>
          <p:cNvSpPr txBox="1">
            <a:spLocks noGrp="1"/>
          </p:cNvSpPr>
          <p:nvPr>
            <p:ph type="title"/>
          </p:nvPr>
        </p:nvSpPr>
        <p:spPr>
          <a:xfrm>
            <a:off x="352975" y="300800"/>
            <a:ext cx="12152100" cy="76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200"/>
              <a:buFont typeface="Oswald"/>
              <a:buNone/>
            </a:pPr>
            <a:r>
              <a:rPr lang="en-US"/>
              <a:t>Get UNLIMITED ACCESS!  </a:t>
            </a:r>
            <a:r>
              <a:rPr lang="en-US" i="1">
                <a:solidFill>
                  <a:srgbClr val="69CA12"/>
                </a:solidFill>
              </a:rPr>
              <a:t>(BEST DEAL)</a:t>
            </a:r>
            <a:endParaRPr i="1">
              <a:solidFill>
                <a:srgbClr val="69CA12"/>
              </a:solidFill>
            </a:endParaRPr>
          </a:p>
        </p:txBody>
      </p:sp>
      <p:sp>
        <p:nvSpPr>
          <p:cNvPr id="815" name="Google Shape;815;p84"/>
          <p:cNvSpPr txBox="1">
            <a:spLocks noGrp="1"/>
          </p:cNvSpPr>
          <p:nvPr>
            <p:ph type="body" idx="1"/>
          </p:nvPr>
        </p:nvSpPr>
        <p:spPr>
          <a:xfrm>
            <a:off x="355730" y="1255466"/>
            <a:ext cx="10963200" cy="47649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dirty="0"/>
              <a:t>Since there’s so much uncertainty with the current market.</a:t>
            </a:r>
            <a:endParaRPr sz="2400" dirty="0"/>
          </a:p>
          <a:p>
            <a:pPr marL="411480" lvl="0" indent="-386080" algn="l" rtl="0">
              <a:lnSpc>
                <a:spcPct val="128571"/>
              </a:lnSpc>
              <a:spcBef>
                <a:spcPts val="2400"/>
              </a:spcBef>
              <a:spcAft>
                <a:spcPts val="0"/>
              </a:spcAft>
              <a:buClr>
                <a:srgbClr val="69CA12"/>
              </a:buClr>
              <a:buSzPts val="2400"/>
              <a:buChar char="●"/>
            </a:pPr>
            <a:r>
              <a:rPr lang="en-US" sz="2400" dirty="0"/>
              <a:t>Today… we’re offering UNLIMITED access – year after year.</a:t>
            </a:r>
            <a:endParaRPr sz="2400" dirty="0"/>
          </a:p>
          <a:p>
            <a:pPr marL="411480" lvl="0" indent="-386080" algn="l" rtl="0">
              <a:lnSpc>
                <a:spcPct val="128571"/>
              </a:lnSpc>
              <a:spcBef>
                <a:spcPts val="2400"/>
              </a:spcBef>
              <a:spcAft>
                <a:spcPts val="0"/>
              </a:spcAft>
              <a:buClr>
                <a:srgbClr val="69CA12"/>
              </a:buClr>
              <a:buSzPts val="2400"/>
              <a:buChar char="●"/>
            </a:pPr>
            <a:r>
              <a:rPr lang="en-US" sz="2400" dirty="0"/>
              <a:t>Full access for as long as we publish. </a:t>
            </a:r>
            <a:endParaRPr sz="2400" dirty="0"/>
          </a:p>
          <a:p>
            <a:pPr marL="411480" lvl="0" indent="-386080" algn="l" rtl="0">
              <a:lnSpc>
                <a:spcPct val="128571"/>
              </a:lnSpc>
              <a:spcBef>
                <a:spcPts val="2400"/>
              </a:spcBef>
              <a:spcAft>
                <a:spcPts val="0"/>
              </a:spcAft>
              <a:buClr>
                <a:srgbClr val="69CA12"/>
              </a:buClr>
              <a:buSzPts val="2400"/>
              <a:buChar char="●"/>
            </a:pPr>
            <a:r>
              <a:rPr lang="en-US" sz="2400" dirty="0"/>
              <a:t>But that’s not all…</a:t>
            </a:r>
            <a:endParaRPr sz="24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85"/>
          <p:cNvSpPr txBox="1">
            <a:spLocks noGrp="1"/>
          </p:cNvSpPr>
          <p:nvPr>
            <p:ph type="title"/>
          </p:nvPr>
        </p:nvSpPr>
        <p:spPr>
          <a:xfrm>
            <a:off x="437850"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solidFill>
                  <a:srgbClr val="69CA12"/>
                </a:solidFill>
              </a:rPr>
              <a:t>BONUS! </a:t>
            </a:r>
            <a:r>
              <a:rPr lang="en-US"/>
              <a:t>Overnight Stock Flip Scanner </a:t>
            </a:r>
            <a:endParaRPr/>
          </a:p>
        </p:txBody>
      </p:sp>
      <p:sp>
        <p:nvSpPr>
          <p:cNvPr id="821" name="Google Shape;821;p85"/>
          <p:cNvSpPr txBox="1">
            <a:spLocks noGrp="1"/>
          </p:cNvSpPr>
          <p:nvPr>
            <p:ph type="body" idx="1"/>
          </p:nvPr>
        </p:nvSpPr>
        <p:spPr>
          <a:xfrm>
            <a:off x="368365" y="1259511"/>
            <a:ext cx="11703600" cy="4764900"/>
          </a:xfrm>
          <a:prstGeom prst="rect">
            <a:avLst/>
          </a:prstGeom>
          <a:noFill/>
          <a:ln>
            <a:noFill/>
          </a:ln>
        </p:spPr>
        <p:txBody>
          <a:bodyPr spcFirstLastPara="1" wrap="square" lIns="91425" tIns="45700" rIns="91425" bIns="45700" anchor="t" anchorCtr="0">
            <a:noAutofit/>
          </a:bodyPr>
          <a:lstStyle/>
          <a:p>
            <a:pPr marL="411480" lvl="0" indent="-399415" algn="l" rtl="0">
              <a:lnSpc>
                <a:spcPct val="128571"/>
              </a:lnSpc>
              <a:spcBef>
                <a:spcPts val="0"/>
              </a:spcBef>
              <a:spcAft>
                <a:spcPts val="0"/>
              </a:spcAft>
              <a:buClr>
                <a:srgbClr val="69CA12"/>
              </a:buClr>
              <a:buSzPts val="2400"/>
              <a:buChar char="●"/>
            </a:pPr>
            <a:r>
              <a:rPr lang="en-US" sz="2400" dirty="0"/>
              <a:t>You’ll also get a proprietary tool NOT available to anyone… at any price! </a:t>
            </a:r>
            <a:endParaRPr sz="2400" dirty="0"/>
          </a:p>
          <a:p>
            <a:pPr marL="411480" lvl="0" indent="-399415" algn="l" rtl="0">
              <a:lnSpc>
                <a:spcPct val="128571"/>
              </a:lnSpc>
              <a:spcBef>
                <a:spcPts val="2400"/>
              </a:spcBef>
              <a:spcAft>
                <a:spcPts val="0"/>
              </a:spcAft>
              <a:buClr>
                <a:srgbClr val="69CA12"/>
              </a:buClr>
              <a:buSzPts val="2400"/>
              <a:buChar char="●"/>
            </a:pPr>
            <a:r>
              <a:rPr lang="en-US" sz="2400" dirty="0"/>
              <a:t>Overnight Stock Flip Scanner FREE as an Unlimited member </a:t>
            </a:r>
            <a:endParaRPr sz="2400" dirty="0"/>
          </a:p>
          <a:p>
            <a:pPr marL="411480" lvl="0" indent="-399415" algn="l" rtl="0">
              <a:lnSpc>
                <a:spcPct val="128571"/>
              </a:lnSpc>
              <a:spcBef>
                <a:spcPts val="2400"/>
              </a:spcBef>
              <a:spcAft>
                <a:spcPts val="0"/>
              </a:spcAft>
              <a:buClr>
                <a:srgbClr val="69CA12"/>
              </a:buClr>
              <a:buSzPts val="2400"/>
              <a:buChar char="●"/>
            </a:pPr>
            <a:r>
              <a:rPr lang="en-US" sz="2400" dirty="0"/>
              <a:t>You’ll see ALL the opportunities that are close to our trigger</a:t>
            </a:r>
            <a:endParaRPr sz="2400" dirty="0"/>
          </a:p>
          <a:p>
            <a:pPr marL="411480" lvl="0" indent="-399415" algn="l" rtl="0">
              <a:lnSpc>
                <a:spcPct val="128571"/>
              </a:lnSpc>
              <a:spcBef>
                <a:spcPts val="2400"/>
              </a:spcBef>
              <a:spcAft>
                <a:spcPts val="0"/>
              </a:spcAft>
              <a:buClr>
                <a:srgbClr val="69CA12"/>
              </a:buClr>
              <a:buSzPts val="2400"/>
              <a:buChar char="●"/>
            </a:pPr>
            <a:r>
              <a:rPr lang="en-US" sz="2400" dirty="0"/>
              <a:t>Keep in mind… the tool provides information, NOT recommendations</a:t>
            </a:r>
            <a:endParaRPr sz="2400" dirty="0"/>
          </a:p>
          <a:p>
            <a:pPr marL="411480" lvl="0" indent="-399415" algn="l" rtl="0">
              <a:lnSpc>
                <a:spcPct val="128571"/>
              </a:lnSpc>
              <a:spcBef>
                <a:spcPts val="2400"/>
              </a:spcBef>
              <a:spcAft>
                <a:spcPts val="0"/>
              </a:spcAft>
              <a:buClr>
                <a:srgbClr val="69CA12"/>
              </a:buClr>
              <a:buSzPts val="2400"/>
              <a:buChar char="●"/>
            </a:pPr>
            <a:r>
              <a:rPr lang="en-US" sz="2400" dirty="0"/>
              <a:t>But if you want MORE chances at overnight doubles… this tool is for YOU! </a:t>
            </a:r>
            <a:endParaRPr sz="24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pic>
        <p:nvPicPr>
          <p:cNvPr id="827" name="Google Shape;827;p86"/>
          <p:cNvPicPr preferRelativeResize="0"/>
          <p:nvPr/>
        </p:nvPicPr>
        <p:blipFill rotWithShape="1">
          <a:blip r:embed="rId3">
            <a:alphaModFix amt="50000"/>
          </a:blip>
          <a:srcRect t="-7438" b="54539"/>
          <a:stretch/>
        </p:blipFill>
        <p:spPr>
          <a:xfrm>
            <a:off x="264925" y="-1327594"/>
            <a:ext cx="11662149" cy="7391400"/>
          </a:xfrm>
          <a:prstGeom prst="rect">
            <a:avLst/>
          </a:prstGeom>
          <a:noFill/>
          <a:ln>
            <a:noFill/>
          </a:ln>
        </p:spPr>
      </p:pic>
      <p:sp>
        <p:nvSpPr>
          <p:cNvPr id="828" name="Google Shape;828;p86"/>
          <p:cNvSpPr txBox="1">
            <a:spLocks noGrp="1"/>
          </p:cNvSpPr>
          <p:nvPr>
            <p:ph type="ctrTitle"/>
          </p:nvPr>
        </p:nvSpPr>
        <p:spPr>
          <a:xfrm>
            <a:off x="-619125" y="-1146400"/>
            <a:ext cx="13430400" cy="3988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5200"/>
              <a:buFont typeface="Oswald"/>
              <a:buNone/>
            </a:pPr>
            <a:r>
              <a:rPr lang="en-US" sz="4400" dirty="0"/>
              <a:t>Overnight Stock Flip Scanner Demo </a:t>
            </a:r>
            <a:endParaRPr sz="4400" dirty="0"/>
          </a:p>
        </p:txBody>
      </p:sp>
      <p:pic>
        <p:nvPicPr>
          <p:cNvPr id="3" name="Picture 2">
            <a:extLst>
              <a:ext uri="{FF2B5EF4-FFF2-40B4-BE49-F238E27FC236}">
                <a16:creationId xmlns:a16="http://schemas.microsoft.com/office/drawing/2014/main" id="{6465020C-D96A-1DDF-5427-2DB2B329A402}"/>
              </a:ext>
            </a:extLst>
          </p:cNvPr>
          <p:cNvPicPr>
            <a:picLocks noChangeAspect="1"/>
          </p:cNvPicPr>
          <p:nvPr/>
        </p:nvPicPr>
        <p:blipFill>
          <a:blip r:embed="rId4"/>
          <a:stretch>
            <a:fillRect/>
          </a:stretch>
        </p:blipFill>
        <p:spPr>
          <a:xfrm>
            <a:off x="3216823" y="1477925"/>
            <a:ext cx="5758354" cy="4585881"/>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F89BC-A602-081F-3AD2-A78142F64F20}"/>
              </a:ext>
            </a:extLst>
          </p:cNvPr>
          <p:cNvSpPr>
            <a:spLocks noGrp="1"/>
          </p:cNvSpPr>
          <p:nvPr>
            <p:ph type="title"/>
          </p:nvPr>
        </p:nvSpPr>
        <p:spPr/>
        <p:txBody>
          <a:bodyPr/>
          <a:lstStyle/>
          <a:p>
            <a:r>
              <a:rPr lang="en-US" dirty="0"/>
              <a:t>Stock Flip Beta Tester Success! </a:t>
            </a:r>
          </a:p>
        </p:txBody>
      </p:sp>
      <p:sp>
        <p:nvSpPr>
          <p:cNvPr id="7" name="Google Shape;840;p87">
            <a:extLst>
              <a:ext uri="{FF2B5EF4-FFF2-40B4-BE49-F238E27FC236}">
                <a16:creationId xmlns:a16="http://schemas.microsoft.com/office/drawing/2014/main" id="{17C447A0-7B7C-E5CA-2BE2-D2F47A7176BE}"/>
              </a:ext>
            </a:extLst>
          </p:cNvPr>
          <p:cNvSpPr txBox="1">
            <a:spLocks noGrp="1"/>
          </p:cNvSpPr>
          <p:nvPr>
            <p:ph type="body" idx="1"/>
          </p:nvPr>
        </p:nvSpPr>
        <p:spPr>
          <a:xfrm>
            <a:off x="355730" y="1265651"/>
            <a:ext cx="10963200" cy="47649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dirty="0"/>
              <a:t>Winners on HD… META… and AVGO! </a:t>
            </a:r>
          </a:p>
          <a:p>
            <a:pPr marL="411480" lvl="0" indent="-386080" algn="l" rtl="0">
              <a:lnSpc>
                <a:spcPct val="128571"/>
              </a:lnSpc>
              <a:spcBef>
                <a:spcPts val="0"/>
              </a:spcBef>
              <a:spcAft>
                <a:spcPts val="0"/>
              </a:spcAft>
              <a:buClr>
                <a:srgbClr val="69CA12"/>
              </a:buClr>
              <a:buSzPts val="2400"/>
              <a:buChar char="●"/>
            </a:pPr>
            <a:r>
              <a:rPr lang="en-US" sz="2400" dirty="0"/>
              <a:t>65%… 80%… 87%… even </a:t>
            </a:r>
            <a:r>
              <a:rPr lang="en-US" sz="2400" b="1" dirty="0">
                <a:latin typeface="Open Sans ExtraBold" pitchFamily="2" charset="0"/>
                <a:ea typeface="Open Sans ExtraBold" pitchFamily="2" charset="0"/>
                <a:cs typeface="Open Sans ExtraBold" pitchFamily="2" charset="0"/>
              </a:rPr>
              <a:t>200% overnight</a:t>
            </a:r>
            <a:r>
              <a:rPr lang="en-US" sz="2400" dirty="0"/>
              <a:t>! </a:t>
            </a:r>
          </a:p>
        </p:txBody>
      </p:sp>
      <p:pic>
        <p:nvPicPr>
          <p:cNvPr id="19" name="Picture 18" descr="A screenshot of a computer&#10;&#10;AI-generated content may be incorrect.">
            <a:extLst>
              <a:ext uri="{FF2B5EF4-FFF2-40B4-BE49-F238E27FC236}">
                <a16:creationId xmlns:a16="http://schemas.microsoft.com/office/drawing/2014/main" id="{E2F64518-02DE-612D-9E62-6CE283105F5C}"/>
              </a:ext>
            </a:extLst>
          </p:cNvPr>
          <p:cNvPicPr>
            <a:picLocks noChangeAspect="1"/>
          </p:cNvPicPr>
          <p:nvPr/>
        </p:nvPicPr>
        <p:blipFill>
          <a:blip r:embed="rId2"/>
          <a:stretch>
            <a:fillRect/>
          </a:stretch>
        </p:blipFill>
        <p:spPr>
          <a:xfrm>
            <a:off x="437850" y="2286000"/>
            <a:ext cx="7340600" cy="1143000"/>
          </a:xfrm>
          <a:prstGeom prst="rect">
            <a:avLst/>
          </a:prstGeom>
          <a:effectLst>
            <a:outerShdw blurRad="50800" dist="38100" dir="2700000" algn="tl" rotWithShape="0">
              <a:prstClr val="black">
                <a:alpha val="40000"/>
              </a:prstClr>
            </a:outerShdw>
          </a:effectLst>
        </p:spPr>
      </p:pic>
      <p:pic>
        <p:nvPicPr>
          <p:cNvPr id="21" name="Picture 20" descr="A screenshot of a computer screen&#10;&#10;AI-generated content may be incorrect.">
            <a:extLst>
              <a:ext uri="{FF2B5EF4-FFF2-40B4-BE49-F238E27FC236}">
                <a16:creationId xmlns:a16="http://schemas.microsoft.com/office/drawing/2014/main" id="{685A6A6A-5E4E-E203-5D2F-632F2CC821BA}"/>
              </a:ext>
            </a:extLst>
          </p:cNvPr>
          <p:cNvPicPr>
            <a:picLocks noChangeAspect="1"/>
          </p:cNvPicPr>
          <p:nvPr/>
        </p:nvPicPr>
        <p:blipFill>
          <a:blip r:embed="rId3"/>
          <a:stretch>
            <a:fillRect/>
          </a:stretch>
        </p:blipFill>
        <p:spPr>
          <a:xfrm>
            <a:off x="437850" y="3581770"/>
            <a:ext cx="5067300" cy="1206500"/>
          </a:xfrm>
          <a:prstGeom prst="rect">
            <a:avLst/>
          </a:prstGeom>
          <a:effectLst>
            <a:outerShdw blurRad="50800" dist="38100" dir="2700000" algn="tl" rotWithShape="0">
              <a:prstClr val="black">
                <a:alpha val="40000"/>
              </a:prstClr>
            </a:outerShdw>
          </a:effectLst>
        </p:spPr>
      </p:pic>
      <p:pic>
        <p:nvPicPr>
          <p:cNvPr id="23" name="Picture 22" descr="A close up of text&#10;&#10;AI-generated content may be incorrect.">
            <a:extLst>
              <a:ext uri="{FF2B5EF4-FFF2-40B4-BE49-F238E27FC236}">
                <a16:creationId xmlns:a16="http://schemas.microsoft.com/office/drawing/2014/main" id="{6FABC43E-928F-89DA-2C17-DD906CB97D95}"/>
              </a:ext>
            </a:extLst>
          </p:cNvPr>
          <p:cNvPicPr>
            <a:picLocks noChangeAspect="1"/>
          </p:cNvPicPr>
          <p:nvPr/>
        </p:nvPicPr>
        <p:blipFill>
          <a:blip r:embed="rId4"/>
          <a:stretch>
            <a:fillRect/>
          </a:stretch>
        </p:blipFill>
        <p:spPr>
          <a:xfrm>
            <a:off x="437849" y="4914362"/>
            <a:ext cx="8121359" cy="1179563"/>
          </a:xfrm>
          <a:prstGeom prst="rect">
            <a:avLst/>
          </a:prstGeom>
          <a:effectLst>
            <a:outerShdw blurRad="50800" dist="38100" dir="2700000" algn="tl" rotWithShape="0">
              <a:prstClr val="black">
                <a:alpha val="40000"/>
              </a:prstClr>
            </a:outerShdw>
          </a:effectLst>
        </p:spPr>
      </p:pic>
      <p:pic>
        <p:nvPicPr>
          <p:cNvPr id="25" name="Picture 24" descr="A screenshot of a computer&#10;&#10;AI-generated content may be incorrect.">
            <a:extLst>
              <a:ext uri="{FF2B5EF4-FFF2-40B4-BE49-F238E27FC236}">
                <a16:creationId xmlns:a16="http://schemas.microsoft.com/office/drawing/2014/main" id="{E75E8744-3178-58F4-A9AA-E1132525B67C}"/>
              </a:ext>
            </a:extLst>
          </p:cNvPr>
          <p:cNvPicPr>
            <a:picLocks noChangeAspect="1"/>
          </p:cNvPicPr>
          <p:nvPr/>
        </p:nvPicPr>
        <p:blipFill>
          <a:blip r:embed="rId5"/>
          <a:stretch>
            <a:fillRect/>
          </a:stretch>
        </p:blipFill>
        <p:spPr>
          <a:xfrm>
            <a:off x="7966896" y="2343150"/>
            <a:ext cx="4102100" cy="1028700"/>
          </a:xfrm>
          <a:prstGeom prst="rect">
            <a:avLst/>
          </a:prstGeom>
          <a:effectLst>
            <a:outerShdw blurRad="50800" dist="38100" dir="2700000" algn="tl" rotWithShape="0">
              <a:prstClr val="black">
                <a:alpha val="40000"/>
              </a:prstClr>
            </a:outerShdw>
          </a:effectLst>
        </p:spPr>
      </p:pic>
      <p:pic>
        <p:nvPicPr>
          <p:cNvPr id="27" name="Picture 26" descr="A screenshot of a computer&#10;&#10;AI-generated content may be incorrect.">
            <a:extLst>
              <a:ext uri="{FF2B5EF4-FFF2-40B4-BE49-F238E27FC236}">
                <a16:creationId xmlns:a16="http://schemas.microsoft.com/office/drawing/2014/main" id="{54C680A9-3832-A425-AED0-B8873063FDED}"/>
              </a:ext>
            </a:extLst>
          </p:cNvPr>
          <p:cNvPicPr>
            <a:picLocks noChangeAspect="1"/>
          </p:cNvPicPr>
          <p:nvPr/>
        </p:nvPicPr>
        <p:blipFill>
          <a:blip r:embed="rId6"/>
          <a:stretch>
            <a:fillRect/>
          </a:stretch>
        </p:blipFill>
        <p:spPr>
          <a:xfrm>
            <a:off x="5711061" y="3675503"/>
            <a:ext cx="5272371" cy="10290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07035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ce55a1c5bd_4_92"/>
          <p:cNvSpPr/>
          <p:nvPr/>
        </p:nvSpPr>
        <p:spPr>
          <a:xfrm rot="-5400000">
            <a:off x="5783331" y="-188594"/>
            <a:ext cx="679800" cy="3711000"/>
          </a:xfrm>
          <a:prstGeom prst="roundRect">
            <a:avLst>
              <a:gd name="adj" fmla="val 50000"/>
            </a:avLst>
          </a:prstGeom>
          <a:noFill/>
          <a:ln w="35575" cap="flat" cmpd="sng">
            <a:solidFill>
              <a:srgbClr val="69CA12"/>
            </a:solidFill>
            <a:prstDash val="solid"/>
            <a:round/>
            <a:headEnd type="none" w="sm" len="sm"/>
            <a:tailEnd type="none" w="sm" len="sm"/>
          </a:ln>
        </p:spPr>
        <p:txBody>
          <a:bodyPr spcFirstLastPara="1" wrap="square" lIns="85375" tIns="85375" rIns="85375" bIns="85375" anchor="ctr" anchorCtr="0">
            <a:noAutofit/>
          </a:bodyPr>
          <a:lstStyle/>
          <a:p>
            <a:pPr marL="0" lvl="0" indent="0" algn="ctr" rtl="0">
              <a:spcBef>
                <a:spcPts val="0"/>
              </a:spcBef>
              <a:spcAft>
                <a:spcPts val="0"/>
              </a:spcAft>
              <a:buNone/>
            </a:pPr>
            <a:endParaRPr sz="1307">
              <a:latin typeface="Open Sans Light"/>
              <a:ea typeface="Open Sans Light"/>
              <a:cs typeface="Open Sans Light"/>
              <a:sym typeface="Open Sans"/>
            </a:endParaRPr>
          </a:p>
        </p:txBody>
      </p:sp>
      <p:sp>
        <p:nvSpPr>
          <p:cNvPr id="140" name="Google Shape;140;g3ce55a1c5bd_4_92"/>
          <p:cNvSpPr txBox="1">
            <a:spLocks noGrp="1"/>
          </p:cNvSpPr>
          <p:nvPr>
            <p:ph type="ctrTitle"/>
          </p:nvPr>
        </p:nvSpPr>
        <p:spPr>
          <a:xfrm>
            <a:off x="4552748" y="1297963"/>
            <a:ext cx="3141000" cy="722400"/>
          </a:xfrm>
          <a:prstGeom prst="rect">
            <a:avLst/>
          </a:prstGeom>
          <a:noFill/>
          <a:ln>
            <a:noFill/>
          </a:ln>
        </p:spPr>
        <p:txBody>
          <a:bodyPr spcFirstLastPara="1" wrap="square" lIns="85375" tIns="42675" rIns="85375" bIns="42675" anchor="ctr" anchorCtr="0">
            <a:noAutofit/>
          </a:bodyPr>
          <a:lstStyle/>
          <a:p>
            <a:pPr marL="0" lvl="0" indent="0" algn="ctr" rtl="0">
              <a:lnSpc>
                <a:spcPct val="110000"/>
              </a:lnSpc>
              <a:spcBef>
                <a:spcPts val="0"/>
              </a:spcBef>
              <a:spcAft>
                <a:spcPts val="0"/>
              </a:spcAft>
              <a:buClr>
                <a:schemeClr val="lt1"/>
              </a:buClr>
              <a:buSzPts val="2615"/>
              <a:buFont typeface="Oswald"/>
              <a:buNone/>
            </a:pPr>
            <a:r>
              <a:rPr lang="en-US" sz="3268">
                <a:latin typeface="Rubik"/>
                <a:ea typeface="Rubik"/>
                <a:cs typeface="Rubik"/>
                <a:sym typeface="Rubik"/>
              </a:rPr>
              <a:t>INTRODUCING:</a:t>
            </a:r>
            <a:endParaRPr sz="3268">
              <a:latin typeface="Open Sans Light"/>
              <a:ea typeface="Open Sans Light"/>
              <a:cs typeface="Open Sans Light"/>
              <a:sym typeface="Open Sans"/>
            </a:endParaRPr>
          </a:p>
        </p:txBody>
      </p:sp>
      <p:sp>
        <p:nvSpPr>
          <p:cNvPr id="141" name="Google Shape;141;g3ce55a1c5bd_4_92"/>
          <p:cNvSpPr txBox="1">
            <a:spLocks noGrp="1"/>
          </p:cNvSpPr>
          <p:nvPr>
            <p:ph type="ctrTitle"/>
          </p:nvPr>
        </p:nvSpPr>
        <p:spPr>
          <a:xfrm>
            <a:off x="890750" y="4761204"/>
            <a:ext cx="10267200" cy="834000"/>
          </a:xfrm>
          <a:prstGeom prst="rect">
            <a:avLst/>
          </a:prstGeom>
          <a:noFill/>
          <a:ln>
            <a:noFill/>
          </a:ln>
        </p:spPr>
        <p:txBody>
          <a:bodyPr spcFirstLastPara="1" wrap="square" lIns="85375" tIns="42675" rIns="85375" bIns="42675" anchor="ctr" anchorCtr="0">
            <a:noAutofit/>
          </a:bodyPr>
          <a:lstStyle/>
          <a:p>
            <a:pPr marL="0" lvl="0" indent="0" algn="l" rtl="0">
              <a:lnSpc>
                <a:spcPct val="110000"/>
              </a:lnSpc>
              <a:spcBef>
                <a:spcPts val="0"/>
              </a:spcBef>
              <a:spcAft>
                <a:spcPts val="0"/>
              </a:spcAft>
              <a:buClr>
                <a:schemeClr val="lt1"/>
              </a:buClr>
              <a:buSzPts val="2615"/>
              <a:buFont typeface="Oswald"/>
              <a:buNone/>
            </a:pPr>
            <a:r>
              <a:rPr lang="en-US" sz="3735"/>
              <a:t>But Cheaper          Faster</a:t>
            </a:r>
            <a:r>
              <a:rPr lang="en-US" sz="3735">
                <a:solidFill>
                  <a:schemeClr val="lt1"/>
                </a:solidFill>
              </a:rPr>
              <a:t>          </a:t>
            </a:r>
            <a:r>
              <a:rPr lang="en-US" sz="3735"/>
              <a:t>And BETTER! </a:t>
            </a:r>
            <a:endParaRPr sz="7471"/>
          </a:p>
        </p:txBody>
      </p:sp>
      <p:sp>
        <p:nvSpPr>
          <p:cNvPr id="142" name="Google Shape;142;g3ce55a1c5bd_4_92"/>
          <p:cNvSpPr/>
          <p:nvPr/>
        </p:nvSpPr>
        <p:spPr>
          <a:xfrm>
            <a:off x="-2308150" y="2612023"/>
            <a:ext cx="989100" cy="1206600"/>
          </a:xfrm>
          <a:prstGeom prst="rect">
            <a:avLst/>
          </a:prstGeom>
          <a:gradFill>
            <a:gsLst>
              <a:gs pos="0">
                <a:srgbClr val="F58800"/>
              </a:gs>
              <a:gs pos="100000">
                <a:srgbClr val="F90900"/>
              </a:gs>
            </a:gsLst>
            <a:lin ang="5400012" scaled="0"/>
          </a:gradFill>
          <a:ln>
            <a:noFill/>
          </a:ln>
        </p:spPr>
        <p:txBody>
          <a:bodyPr spcFirstLastPara="1" wrap="square" lIns="176300" tIns="176300" rIns="176300" bIns="176300" anchor="ctr" anchorCtr="0">
            <a:noAutofit/>
          </a:bodyPr>
          <a:lstStyle/>
          <a:p>
            <a:pPr marL="0" lvl="0" indent="0" algn="ctr" rtl="0">
              <a:spcBef>
                <a:spcPts val="0"/>
              </a:spcBef>
              <a:spcAft>
                <a:spcPts val="0"/>
              </a:spcAft>
              <a:buNone/>
            </a:pPr>
            <a:endParaRPr sz="2699">
              <a:latin typeface="Open Sans Light"/>
              <a:ea typeface="Open Sans Light"/>
              <a:cs typeface="Open Sans Light"/>
              <a:sym typeface="Open Sans"/>
            </a:endParaRPr>
          </a:p>
        </p:txBody>
      </p:sp>
      <p:sp>
        <p:nvSpPr>
          <p:cNvPr id="143" name="Google Shape;143;g3ce55a1c5bd_4_92"/>
          <p:cNvSpPr/>
          <p:nvPr/>
        </p:nvSpPr>
        <p:spPr>
          <a:xfrm>
            <a:off x="-2073644" y="1266275"/>
            <a:ext cx="989100" cy="1206600"/>
          </a:xfrm>
          <a:prstGeom prst="rect">
            <a:avLst/>
          </a:prstGeom>
          <a:gradFill>
            <a:gsLst>
              <a:gs pos="0">
                <a:srgbClr val="1FAD14"/>
              </a:gs>
              <a:gs pos="100000">
                <a:srgbClr val="B8EB01"/>
              </a:gs>
            </a:gsLst>
            <a:lin ang="5400012" scaled="0"/>
          </a:gradFill>
          <a:ln>
            <a:noFill/>
          </a:ln>
        </p:spPr>
        <p:txBody>
          <a:bodyPr spcFirstLastPara="1" wrap="square" lIns="176300" tIns="176300" rIns="176300" bIns="176300" anchor="ctr" anchorCtr="0">
            <a:noAutofit/>
          </a:bodyPr>
          <a:lstStyle/>
          <a:p>
            <a:pPr marL="0" lvl="0" indent="0" algn="ctr" rtl="0">
              <a:spcBef>
                <a:spcPts val="0"/>
              </a:spcBef>
              <a:spcAft>
                <a:spcPts val="0"/>
              </a:spcAft>
              <a:buNone/>
            </a:pPr>
            <a:endParaRPr sz="2699">
              <a:latin typeface="Open Sans Light"/>
              <a:ea typeface="Open Sans Light"/>
              <a:cs typeface="Open Sans Light"/>
              <a:sym typeface="Open Sans"/>
            </a:endParaRPr>
          </a:p>
        </p:txBody>
      </p:sp>
      <p:sp>
        <p:nvSpPr>
          <p:cNvPr id="144" name="Google Shape;144;g3ce55a1c5bd_4_92"/>
          <p:cNvSpPr txBox="1"/>
          <p:nvPr/>
        </p:nvSpPr>
        <p:spPr>
          <a:xfrm>
            <a:off x="1573693" y="2008937"/>
            <a:ext cx="9099000" cy="1322400"/>
          </a:xfrm>
          <a:prstGeom prst="rect">
            <a:avLst/>
          </a:prstGeom>
          <a:noFill/>
          <a:ln>
            <a:noFill/>
          </a:ln>
        </p:spPr>
        <p:txBody>
          <a:bodyPr spcFirstLastPara="1" wrap="square" lIns="85375" tIns="85375" rIns="85375" bIns="85375" anchor="t" anchorCtr="0">
            <a:spAutoFit/>
          </a:bodyPr>
          <a:lstStyle/>
          <a:p>
            <a:pPr marL="0" lvl="0" indent="0" algn="ctr" rtl="0">
              <a:lnSpc>
                <a:spcPct val="110000"/>
              </a:lnSpc>
              <a:spcBef>
                <a:spcPts val="0"/>
              </a:spcBef>
              <a:spcAft>
                <a:spcPts val="0"/>
              </a:spcAft>
              <a:buNone/>
            </a:pPr>
            <a:r>
              <a:rPr lang="en-US" sz="7471">
                <a:solidFill>
                  <a:srgbClr val="FFFFFF"/>
                </a:solidFill>
                <a:latin typeface="Rubik ExtraBold"/>
                <a:ea typeface="Rubik ExtraBold"/>
                <a:cs typeface="Rubik ExtraBold"/>
                <a:sym typeface="Rubik ExtraBold"/>
              </a:rPr>
              <a:t>STOCK FLIPPING</a:t>
            </a:r>
            <a:endParaRPr sz="1307"/>
          </a:p>
        </p:txBody>
      </p:sp>
      <p:sp>
        <p:nvSpPr>
          <p:cNvPr id="145" name="Google Shape;145;g3ce55a1c5bd_4_92"/>
          <p:cNvSpPr txBox="1"/>
          <p:nvPr/>
        </p:nvSpPr>
        <p:spPr>
          <a:xfrm>
            <a:off x="2836715" y="3841047"/>
            <a:ext cx="6521700" cy="747600"/>
          </a:xfrm>
          <a:prstGeom prst="rect">
            <a:avLst/>
          </a:prstGeom>
          <a:noFill/>
          <a:ln>
            <a:noFill/>
          </a:ln>
        </p:spPr>
        <p:txBody>
          <a:bodyPr spcFirstLastPara="1" wrap="square" lIns="85375" tIns="85375" rIns="85375" bIns="85375" anchor="t" anchorCtr="0">
            <a:spAutoFit/>
          </a:bodyPr>
          <a:lstStyle/>
          <a:p>
            <a:pPr marL="0" lvl="0" indent="0" algn="ctr" rtl="0">
              <a:lnSpc>
                <a:spcPct val="110000"/>
              </a:lnSpc>
              <a:spcBef>
                <a:spcPts val="0"/>
              </a:spcBef>
              <a:spcAft>
                <a:spcPts val="0"/>
              </a:spcAft>
              <a:buNone/>
            </a:pPr>
            <a:r>
              <a:rPr lang="en-US" sz="3735">
                <a:solidFill>
                  <a:schemeClr val="lt1"/>
                </a:solidFill>
                <a:latin typeface="Rubik"/>
                <a:ea typeface="Rubik"/>
                <a:cs typeface="Rubik"/>
                <a:sym typeface="Rubik"/>
              </a:rPr>
              <a:t>    It’s Like House Flipping… </a:t>
            </a:r>
            <a:endParaRPr sz="1307"/>
          </a:p>
        </p:txBody>
      </p:sp>
      <p:grpSp>
        <p:nvGrpSpPr>
          <p:cNvPr id="146" name="Google Shape;146;g3ce55a1c5bd_4_92"/>
          <p:cNvGrpSpPr/>
          <p:nvPr/>
        </p:nvGrpSpPr>
        <p:grpSpPr>
          <a:xfrm>
            <a:off x="4069827" y="4838214"/>
            <a:ext cx="679635" cy="679635"/>
            <a:chOff x="660928" y="1888522"/>
            <a:chExt cx="994200" cy="994200"/>
          </a:xfrm>
        </p:grpSpPr>
        <p:sp>
          <p:nvSpPr>
            <p:cNvPr id="147" name="Google Shape;147;g3ce55a1c5bd_4_92"/>
            <p:cNvSpPr/>
            <p:nvPr/>
          </p:nvSpPr>
          <p:spPr>
            <a:xfrm rot="-7199984">
              <a:off x="794125" y="2021719"/>
              <a:ext cx="727806" cy="727806"/>
            </a:xfrm>
            <a:prstGeom prst="ellipse">
              <a:avLst/>
            </a:prstGeom>
            <a:gradFill>
              <a:gsLst>
                <a:gs pos="0">
                  <a:srgbClr val="1FAD14"/>
                </a:gs>
                <a:gs pos="100000">
                  <a:srgbClr val="B8EB01"/>
                </a:gs>
              </a:gsLst>
              <a:lin ang="5400700" scaled="0"/>
            </a:gra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sp>
          <p:nvSpPr>
            <p:cNvPr id="148" name="Google Shape;148;g3ce55a1c5bd_4_92"/>
            <p:cNvSpPr/>
            <p:nvPr/>
          </p:nvSpPr>
          <p:spPr>
            <a:xfrm rot="-7200583">
              <a:off x="852031" y="2079739"/>
              <a:ext cx="611820" cy="611820"/>
            </a:xfrm>
            <a:prstGeom prst="ellipse">
              <a:avLst/>
            </a:prstGeom>
            <a:solidFill>
              <a:schemeClr val="dk1"/>
            </a:soli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pic>
          <p:nvPicPr>
            <p:cNvPr id="149" name="Google Shape;149;g3ce55a1c5bd_4_92"/>
            <p:cNvPicPr preferRelativeResize="0"/>
            <p:nvPr/>
          </p:nvPicPr>
          <p:blipFill>
            <a:blip r:embed="rId3">
              <a:alphaModFix/>
            </a:blip>
            <a:stretch>
              <a:fillRect/>
            </a:stretch>
          </p:blipFill>
          <p:spPr>
            <a:xfrm>
              <a:off x="820775" y="2048400"/>
              <a:ext cx="674501" cy="674501"/>
            </a:xfrm>
            <a:prstGeom prst="rect">
              <a:avLst/>
            </a:prstGeom>
            <a:noFill/>
            <a:ln>
              <a:noFill/>
            </a:ln>
          </p:spPr>
        </p:pic>
      </p:grpSp>
      <p:grpSp>
        <p:nvGrpSpPr>
          <p:cNvPr id="150" name="Google Shape;150;g3ce55a1c5bd_4_92"/>
          <p:cNvGrpSpPr/>
          <p:nvPr/>
        </p:nvGrpSpPr>
        <p:grpSpPr>
          <a:xfrm>
            <a:off x="6618770" y="4838214"/>
            <a:ext cx="679635" cy="679635"/>
            <a:chOff x="660928" y="1888522"/>
            <a:chExt cx="994200" cy="994200"/>
          </a:xfrm>
        </p:grpSpPr>
        <p:sp>
          <p:nvSpPr>
            <p:cNvPr id="151" name="Google Shape;151;g3ce55a1c5bd_4_92"/>
            <p:cNvSpPr/>
            <p:nvPr/>
          </p:nvSpPr>
          <p:spPr>
            <a:xfrm rot="-7199984">
              <a:off x="794125" y="2021719"/>
              <a:ext cx="727806" cy="727806"/>
            </a:xfrm>
            <a:prstGeom prst="ellipse">
              <a:avLst/>
            </a:prstGeom>
            <a:gradFill>
              <a:gsLst>
                <a:gs pos="0">
                  <a:srgbClr val="1FAD14"/>
                </a:gs>
                <a:gs pos="100000">
                  <a:srgbClr val="B8EB01"/>
                </a:gs>
              </a:gsLst>
              <a:lin ang="5400700" scaled="0"/>
            </a:gra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sp>
          <p:nvSpPr>
            <p:cNvPr id="152" name="Google Shape;152;g3ce55a1c5bd_4_92"/>
            <p:cNvSpPr/>
            <p:nvPr/>
          </p:nvSpPr>
          <p:spPr>
            <a:xfrm rot="-7200583">
              <a:off x="852031" y="2079739"/>
              <a:ext cx="611820" cy="611820"/>
            </a:xfrm>
            <a:prstGeom prst="ellipse">
              <a:avLst/>
            </a:prstGeom>
            <a:solidFill>
              <a:schemeClr val="dk1"/>
            </a:soli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pic>
          <p:nvPicPr>
            <p:cNvPr id="153" name="Google Shape;153;g3ce55a1c5bd_4_92"/>
            <p:cNvPicPr preferRelativeResize="0"/>
            <p:nvPr/>
          </p:nvPicPr>
          <p:blipFill>
            <a:blip r:embed="rId3">
              <a:alphaModFix/>
            </a:blip>
            <a:stretch>
              <a:fillRect/>
            </a:stretch>
          </p:blipFill>
          <p:spPr>
            <a:xfrm>
              <a:off x="820775" y="2048400"/>
              <a:ext cx="674501" cy="674501"/>
            </a:xfrm>
            <a:prstGeom prst="rect">
              <a:avLst/>
            </a:prstGeom>
            <a:noFill/>
            <a:ln>
              <a:noFill/>
            </a:ln>
          </p:spPr>
        </p:pic>
      </p:grpSp>
      <p:grpSp>
        <p:nvGrpSpPr>
          <p:cNvPr id="154" name="Google Shape;154;g3ce55a1c5bd_4_92"/>
          <p:cNvGrpSpPr/>
          <p:nvPr/>
        </p:nvGrpSpPr>
        <p:grpSpPr>
          <a:xfrm>
            <a:off x="10669685" y="4838214"/>
            <a:ext cx="679635" cy="679635"/>
            <a:chOff x="660928" y="1888522"/>
            <a:chExt cx="994200" cy="994200"/>
          </a:xfrm>
        </p:grpSpPr>
        <p:sp>
          <p:nvSpPr>
            <p:cNvPr id="155" name="Google Shape;155;g3ce55a1c5bd_4_92"/>
            <p:cNvSpPr/>
            <p:nvPr/>
          </p:nvSpPr>
          <p:spPr>
            <a:xfrm rot="-7199984">
              <a:off x="794125" y="2021719"/>
              <a:ext cx="727806" cy="727806"/>
            </a:xfrm>
            <a:prstGeom prst="ellipse">
              <a:avLst/>
            </a:prstGeom>
            <a:gradFill>
              <a:gsLst>
                <a:gs pos="0">
                  <a:srgbClr val="1FAD14"/>
                </a:gs>
                <a:gs pos="100000">
                  <a:srgbClr val="B8EB01"/>
                </a:gs>
              </a:gsLst>
              <a:lin ang="5400700" scaled="0"/>
            </a:gra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sp>
          <p:nvSpPr>
            <p:cNvPr id="156" name="Google Shape;156;g3ce55a1c5bd_4_92"/>
            <p:cNvSpPr/>
            <p:nvPr/>
          </p:nvSpPr>
          <p:spPr>
            <a:xfrm rot="-7200583">
              <a:off x="852031" y="2079739"/>
              <a:ext cx="611820" cy="611820"/>
            </a:xfrm>
            <a:prstGeom prst="ellipse">
              <a:avLst/>
            </a:prstGeom>
            <a:solidFill>
              <a:schemeClr val="dk1"/>
            </a:solidFill>
            <a:ln>
              <a:noFill/>
            </a:ln>
          </p:spPr>
          <p:txBody>
            <a:bodyPr spcFirstLastPara="1" wrap="square" lIns="62500" tIns="62500" rIns="62500" bIns="62500" anchor="ctr" anchorCtr="0">
              <a:noAutofit/>
            </a:bodyPr>
            <a:lstStyle/>
            <a:p>
              <a:pPr marL="0" lvl="0" indent="0" algn="ctr" rtl="0">
                <a:spcBef>
                  <a:spcPts val="0"/>
                </a:spcBef>
                <a:spcAft>
                  <a:spcPts val="0"/>
                </a:spcAft>
                <a:buNone/>
              </a:pPr>
              <a:endParaRPr sz="957">
                <a:latin typeface="Open Sans Light"/>
                <a:ea typeface="Open Sans Light"/>
                <a:cs typeface="Open Sans Light"/>
                <a:sym typeface="Open Sans"/>
              </a:endParaRPr>
            </a:p>
          </p:txBody>
        </p:sp>
        <p:pic>
          <p:nvPicPr>
            <p:cNvPr id="157" name="Google Shape;157;g3ce55a1c5bd_4_92"/>
            <p:cNvPicPr preferRelativeResize="0"/>
            <p:nvPr/>
          </p:nvPicPr>
          <p:blipFill>
            <a:blip r:embed="rId3">
              <a:alphaModFix/>
            </a:blip>
            <a:stretch>
              <a:fillRect/>
            </a:stretch>
          </p:blipFill>
          <p:spPr>
            <a:xfrm>
              <a:off x="820775" y="2048400"/>
              <a:ext cx="674501" cy="674501"/>
            </a:xfrm>
            <a:prstGeom prst="rect">
              <a:avLst/>
            </a:prstGeom>
            <a:noFill/>
            <a:ln>
              <a:noFill/>
            </a:ln>
          </p:spPr>
        </p:pic>
      </p:grpSp>
      <p:pic>
        <p:nvPicPr>
          <p:cNvPr id="158" name="Google Shape;158;g3ce55a1c5bd_4_92"/>
          <p:cNvPicPr preferRelativeResize="0"/>
          <p:nvPr/>
        </p:nvPicPr>
        <p:blipFill>
          <a:blip r:embed="rId4">
            <a:alphaModFix/>
          </a:blip>
          <a:stretch>
            <a:fillRect/>
          </a:stretch>
        </p:blipFill>
        <p:spPr>
          <a:xfrm>
            <a:off x="1821609" y="2976921"/>
            <a:ext cx="8819697" cy="679681"/>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87"/>
          <p:cNvSpPr txBox="1">
            <a:spLocks noGrp="1"/>
          </p:cNvSpPr>
          <p:nvPr>
            <p:ph type="title"/>
          </p:nvPr>
        </p:nvSpPr>
        <p:spPr>
          <a:xfrm>
            <a:off x="437850" y="319669"/>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Essentially </a:t>
            </a:r>
            <a:r>
              <a:rPr lang="en-US">
                <a:solidFill>
                  <a:srgbClr val="69CA12"/>
                </a:solidFill>
              </a:rPr>
              <a:t>UNLIMITED</a:t>
            </a:r>
            <a:r>
              <a:rPr lang="en-US"/>
              <a:t> Opportunities</a:t>
            </a:r>
            <a:endParaRPr/>
          </a:p>
        </p:txBody>
      </p:sp>
      <p:sp>
        <p:nvSpPr>
          <p:cNvPr id="840" name="Google Shape;840;p87"/>
          <p:cNvSpPr txBox="1">
            <a:spLocks noGrp="1"/>
          </p:cNvSpPr>
          <p:nvPr>
            <p:ph type="body" idx="1"/>
          </p:nvPr>
        </p:nvSpPr>
        <p:spPr>
          <a:xfrm>
            <a:off x="355730" y="1265651"/>
            <a:ext cx="10963200" cy="47649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dirty="0"/>
              <a:t>So… you get access to our service year after year…</a:t>
            </a:r>
            <a:endParaRPr sz="2400" dirty="0"/>
          </a:p>
          <a:p>
            <a:pPr marL="411480" lvl="0" indent="-386080" algn="l" rtl="0">
              <a:lnSpc>
                <a:spcPct val="128571"/>
              </a:lnSpc>
              <a:spcBef>
                <a:spcPts val="2400"/>
              </a:spcBef>
              <a:spcAft>
                <a:spcPts val="0"/>
              </a:spcAft>
              <a:buClr>
                <a:srgbClr val="69CA12"/>
              </a:buClr>
              <a:buSzPts val="2400"/>
              <a:buChar char="●"/>
            </a:pPr>
            <a:r>
              <a:rPr lang="en-US" sz="2400" dirty="0"/>
              <a:t>PLUS… our proprietary scanner where you can see EVERY stock flip opportunity day in and day out</a:t>
            </a:r>
            <a:endParaRPr sz="2400" dirty="0"/>
          </a:p>
          <a:p>
            <a:pPr marL="411480" lvl="0" indent="-386080" algn="l" rtl="0">
              <a:lnSpc>
                <a:spcPct val="128571"/>
              </a:lnSpc>
              <a:spcBef>
                <a:spcPts val="2400"/>
              </a:spcBef>
              <a:spcAft>
                <a:spcPts val="0"/>
              </a:spcAft>
              <a:buClr>
                <a:srgbClr val="69CA12"/>
              </a:buClr>
              <a:buSzPts val="2400"/>
              <a:buChar char="●"/>
            </a:pPr>
            <a:r>
              <a:rPr lang="en-US" sz="2400" dirty="0"/>
              <a:t>You get almost UNLIMITED Profit Opportunities</a:t>
            </a:r>
            <a:endParaRPr sz="2400" dirty="0"/>
          </a:p>
          <a:p>
            <a:pPr marL="411480" lvl="0" indent="-386080" algn="l" rtl="0">
              <a:lnSpc>
                <a:spcPct val="128571"/>
              </a:lnSpc>
              <a:spcBef>
                <a:spcPts val="2400"/>
              </a:spcBef>
              <a:spcAft>
                <a:spcPts val="0"/>
              </a:spcAft>
              <a:buClr>
                <a:srgbClr val="69CA12"/>
              </a:buClr>
              <a:buSzPts val="2400"/>
              <a:buChar char="●"/>
            </a:pPr>
            <a:r>
              <a:rPr lang="en-US" sz="2400" dirty="0"/>
              <a:t>And you pay just </a:t>
            </a:r>
            <a:r>
              <a:rPr lang="en-US" sz="2400" b="1" dirty="0">
                <a:latin typeface="Open Sans Extrabold"/>
                <a:ea typeface="Open Sans Extrabold"/>
                <a:cs typeface="Open Sans Extrabold"/>
                <a:sym typeface="Open Sans ExtraBold"/>
              </a:rPr>
              <a:t>$3,997 one time only</a:t>
            </a:r>
            <a:endParaRPr sz="2400" dirty="0"/>
          </a:p>
          <a:p>
            <a:pPr marL="411480" lvl="0" indent="-386080" algn="l" rtl="0">
              <a:lnSpc>
                <a:spcPct val="128571"/>
              </a:lnSpc>
              <a:spcBef>
                <a:spcPts val="2400"/>
              </a:spcBef>
              <a:spcAft>
                <a:spcPts val="0"/>
              </a:spcAft>
              <a:buClr>
                <a:srgbClr val="69CA12"/>
              </a:buClr>
              <a:buSzPts val="2400"/>
              <a:buChar char="●"/>
            </a:pPr>
            <a:r>
              <a:rPr lang="en-US" sz="2400" dirty="0"/>
              <a:t>Then a small maintenance fee of just </a:t>
            </a:r>
            <a:r>
              <a:rPr lang="en-US" sz="2400" b="1" dirty="0"/>
              <a:t>$199</a:t>
            </a:r>
            <a:r>
              <a:rPr lang="en-US" sz="2400" dirty="0"/>
              <a:t> per year to cover </a:t>
            </a:r>
            <a:br>
              <a:rPr lang="en-US" sz="2400" dirty="0"/>
            </a:br>
            <a:r>
              <a:rPr lang="en-US" sz="2400" dirty="0"/>
              <a:t>technology and data costs.</a:t>
            </a:r>
            <a:endParaRPr sz="24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88"/>
          <p:cNvSpPr txBox="1">
            <a:spLocks noGrp="1"/>
          </p:cNvSpPr>
          <p:nvPr>
            <p:ph type="title"/>
          </p:nvPr>
        </p:nvSpPr>
        <p:spPr>
          <a:xfrm>
            <a:off x="343452" y="198431"/>
            <a:ext cx="11848548" cy="895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lt1"/>
              </a:buClr>
              <a:buSzPct val="118181"/>
              <a:buFont typeface="Oswald"/>
              <a:buNone/>
            </a:pPr>
            <a:r>
              <a:rPr lang="en-US" dirty="0"/>
              <a:t>Fast Action Bonus! </a:t>
            </a:r>
            <a:r>
              <a:rPr lang="en-US" i="1" dirty="0">
                <a:solidFill>
                  <a:srgbClr val="69CA12"/>
                </a:solidFill>
              </a:rPr>
              <a:t>(Expires at MIDNIGHT)</a:t>
            </a:r>
            <a:endParaRPr i="1" dirty="0">
              <a:solidFill>
                <a:srgbClr val="69CA12"/>
              </a:solidFill>
            </a:endParaRPr>
          </a:p>
        </p:txBody>
      </p:sp>
      <p:sp>
        <p:nvSpPr>
          <p:cNvPr id="846" name="Google Shape;846;p88"/>
          <p:cNvSpPr txBox="1">
            <a:spLocks noGrp="1"/>
          </p:cNvSpPr>
          <p:nvPr>
            <p:ph type="body" idx="1"/>
          </p:nvPr>
        </p:nvSpPr>
        <p:spPr>
          <a:xfrm>
            <a:off x="374592" y="1256439"/>
            <a:ext cx="6414000" cy="4512600"/>
          </a:xfrm>
          <a:prstGeom prst="rect">
            <a:avLst/>
          </a:prstGeom>
          <a:noFill/>
          <a:ln>
            <a:noFill/>
          </a:ln>
        </p:spPr>
        <p:txBody>
          <a:bodyPr spcFirstLastPara="1" wrap="square" lIns="91425" tIns="45700" rIns="91425" bIns="45700" anchor="t" anchorCtr="0">
            <a:normAutofit lnSpcReduction="10000"/>
          </a:bodyPr>
          <a:lstStyle/>
          <a:p>
            <a:pPr marL="411480" lvl="0" indent="-411480" algn="l" rtl="0">
              <a:lnSpc>
                <a:spcPct val="128571"/>
              </a:lnSpc>
              <a:spcBef>
                <a:spcPts val="0"/>
              </a:spcBef>
              <a:spcAft>
                <a:spcPts val="0"/>
              </a:spcAft>
              <a:buClr>
                <a:srgbClr val="69CA12"/>
              </a:buClr>
              <a:buSzPts val="2800"/>
              <a:buChar char="●"/>
            </a:pPr>
            <a:r>
              <a:rPr lang="en-US" dirty="0"/>
              <a:t>Gives you </a:t>
            </a:r>
            <a:r>
              <a:rPr lang="en-US" b="1" dirty="0"/>
              <a:t>ONE YEAR of </a:t>
            </a:r>
            <a:r>
              <a:rPr lang="en-US" b="1" i="1" dirty="0"/>
              <a:t>Monument Trend Advisory</a:t>
            </a:r>
            <a:r>
              <a:rPr lang="en-US" i="1" dirty="0"/>
              <a:t> </a:t>
            </a:r>
            <a:r>
              <a:rPr lang="en-US" b="1" dirty="0">
                <a:latin typeface="Figtree Black"/>
                <a:ea typeface="Figtree Black"/>
                <a:cs typeface="Figtree Black"/>
                <a:sym typeface="Figtree Black"/>
              </a:rPr>
              <a:t>(Value: $997)</a:t>
            </a:r>
            <a:endParaRPr dirty="0"/>
          </a:p>
          <a:p>
            <a:pPr marL="411480" lvl="0" indent="-411480" algn="l" rtl="0">
              <a:lnSpc>
                <a:spcPct val="128571"/>
              </a:lnSpc>
              <a:spcBef>
                <a:spcPts val="2400"/>
              </a:spcBef>
              <a:spcAft>
                <a:spcPts val="0"/>
              </a:spcAft>
              <a:buClr>
                <a:srgbClr val="69CA12"/>
              </a:buClr>
              <a:buSzPts val="2800"/>
              <a:buChar char="●"/>
            </a:pPr>
            <a:r>
              <a:rPr lang="en-US" dirty="0"/>
              <a:t>You’ll get weekly livestreams </a:t>
            </a:r>
            <a:br>
              <a:rPr lang="en-US" dirty="0"/>
            </a:br>
            <a:r>
              <a:rPr lang="en-US" dirty="0"/>
              <a:t>with market analysis and monthly trade recommendations</a:t>
            </a:r>
            <a:endParaRPr b="1" dirty="0">
              <a:latin typeface="Open Sans Extrabold"/>
              <a:ea typeface="Open Sans Extrabold"/>
              <a:cs typeface="Open Sans Extrabold"/>
              <a:sym typeface="Open Sans ExtraBold"/>
            </a:endParaRPr>
          </a:p>
          <a:p>
            <a:pPr marL="411480" lvl="0" indent="-411480" algn="l" rtl="0">
              <a:lnSpc>
                <a:spcPct val="128571"/>
              </a:lnSpc>
              <a:spcBef>
                <a:spcPts val="2400"/>
              </a:spcBef>
              <a:spcAft>
                <a:spcPts val="0"/>
              </a:spcAft>
              <a:buClr>
                <a:srgbClr val="69CA12"/>
              </a:buClr>
              <a:buSzPts val="2800"/>
              <a:buChar char="●"/>
            </a:pPr>
            <a:r>
              <a:rPr lang="en-US" b="1" dirty="0">
                <a:latin typeface="Open Sans Extrabold"/>
                <a:ea typeface="Open Sans Extrabold"/>
                <a:cs typeface="Open Sans Extrabold"/>
                <a:sym typeface="Open Sans ExtraBold"/>
              </a:rPr>
              <a:t>It’s FREE… Must act by MIDNIGHT TONIGHT! </a:t>
            </a:r>
            <a:endParaRPr dirty="0"/>
          </a:p>
        </p:txBody>
      </p:sp>
      <p:pic>
        <p:nvPicPr>
          <p:cNvPr id="847" name="Google Shape;847;p88"/>
          <p:cNvPicPr preferRelativeResize="0"/>
          <p:nvPr/>
        </p:nvPicPr>
        <p:blipFill rotWithShape="1">
          <a:blip r:embed="rId3">
            <a:alphaModFix amt="50000"/>
          </a:blip>
          <a:srcRect t="-7438" b="54539"/>
          <a:stretch/>
        </p:blipFill>
        <p:spPr>
          <a:xfrm>
            <a:off x="5578291" y="1256450"/>
            <a:ext cx="7586986" cy="4226055"/>
          </a:xfrm>
          <a:prstGeom prst="rect">
            <a:avLst/>
          </a:prstGeom>
          <a:noFill/>
          <a:ln>
            <a:noFill/>
          </a:ln>
        </p:spPr>
      </p:pic>
      <p:grpSp>
        <p:nvGrpSpPr>
          <p:cNvPr id="848" name="Google Shape;848;p88"/>
          <p:cNvGrpSpPr/>
          <p:nvPr/>
        </p:nvGrpSpPr>
        <p:grpSpPr>
          <a:xfrm>
            <a:off x="7001101" y="1957178"/>
            <a:ext cx="4755453" cy="3977382"/>
            <a:chOff x="1683053" y="1844952"/>
            <a:chExt cx="5184185" cy="4335966"/>
          </a:xfrm>
        </p:grpSpPr>
        <p:grpSp>
          <p:nvGrpSpPr>
            <p:cNvPr id="849" name="Google Shape;849;p88"/>
            <p:cNvGrpSpPr/>
            <p:nvPr/>
          </p:nvGrpSpPr>
          <p:grpSpPr>
            <a:xfrm>
              <a:off x="1683053" y="1844952"/>
              <a:ext cx="5184185" cy="4335966"/>
              <a:chOff x="928557" y="3094746"/>
              <a:chExt cx="8981609" cy="7512068"/>
            </a:xfrm>
          </p:grpSpPr>
          <p:pic>
            <p:nvPicPr>
              <p:cNvPr id="850" name="Google Shape;850;p88"/>
              <p:cNvPicPr preferRelativeResize="0"/>
              <p:nvPr/>
            </p:nvPicPr>
            <p:blipFill rotWithShape="1">
              <a:blip r:embed="rId4">
                <a:alphaModFix/>
              </a:blip>
              <a:srcRect/>
              <a:stretch/>
            </p:blipFill>
            <p:spPr>
              <a:xfrm>
                <a:off x="928557" y="3094746"/>
                <a:ext cx="8981609" cy="7512068"/>
              </a:xfrm>
              <a:prstGeom prst="rect">
                <a:avLst/>
              </a:prstGeom>
              <a:noFill/>
              <a:ln>
                <a:noFill/>
              </a:ln>
            </p:spPr>
          </p:pic>
          <p:pic>
            <p:nvPicPr>
              <p:cNvPr id="851" name="Google Shape;851;p88"/>
              <p:cNvPicPr preferRelativeResize="0"/>
              <p:nvPr/>
            </p:nvPicPr>
            <p:blipFill rotWithShape="1">
              <a:blip r:embed="rId5">
                <a:alphaModFix/>
              </a:blip>
              <a:srcRect/>
              <a:stretch/>
            </p:blipFill>
            <p:spPr>
              <a:xfrm>
                <a:off x="1814986" y="3892361"/>
                <a:ext cx="7569785" cy="4223265"/>
              </a:xfrm>
              <a:prstGeom prst="rect">
                <a:avLst/>
              </a:prstGeom>
              <a:noFill/>
              <a:ln>
                <a:noFill/>
              </a:ln>
            </p:spPr>
          </p:pic>
          <p:pic>
            <p:nvPicPr>
              <p:cNvPr id="852" name="Google Shape;852;p88"/>
              <p:cNvPicPr preferRelativeResize="0"/>
              <p:nvPr/>
            </p:nvPicPr>
            <p:blipFill rotWithShape="1">
              <a:blip r:embed="rId6">
                <a:alphaModFix/>
              </a:blip>
              <a:srcRect/>
              <a:stretch/>
            </p:blipFill>
            <p:spPr>
              <a:xfrm>
                <a:off x="1359208" y="3783740"/>
                <a:ext cx="8106971" cy="4520998"/>
              </a:xfrm>
              <a:prstGeom prst="rect">
                <a:avLst/>
              </a:prstGeom>
              <a:noFill/>
              <a:ln>
                <a:noFill/>
              </a:ln>
            </p:spPr>
          </p:pic>
        </p:grpSp>
        <p:pic>
          <p:nvPicPr>
            <p:cNvPr id="853" name="Google Shape;853;p88"/>
            <p:cNvPicPr preferRelativeResize="0"/>
            <p:nvPr/>
          </p:nvPicPr>
          <p:blipFill rotWithShape="1">
            <a:blip r:embed="rId7">
              <a:alphaModFix/>
            </a:blip>
            <a:srcRect/>
            <a:stretch/>
          </p:blipFill>
          <p:spPr>
            <a:xfrm>
              <a:off x="1872750" y="2052828"/>
              <a:ext cx="4797378" cy="2690389"/>
            </a:xfrm>
            <a:prstGeom prst="rect">
              <a:avLst/>
            </a:prstGeom>
            <a:noFill/>
            <a:ln>
              <a:noFill/>
            </a:ln>
          </p:spPr>
        </p:pic>
      </p:grpSp>
      <p:pic>
        <p:nvPicPr>
          <p:cNvPr id="854" name="Google Shape;854;p88"/>
          <p:cNvPicPr preferRelativeResize="0"/>
          <p:nvPr/>
        </p:nvPicPr>
        <p:blipFill>
          <a:blip r:embed="rId8">
            <a:alphaModFix/>
          </a:blip>
          <a:stretch>
            <a:fillRect/>
          </a:stretch>
        </p:blipFill>
        <p:spPr>
          <a:xfrm>
            <a:off x="7119232" y="2169914"/>
            <a:ext cx="4456416" cy="2507719"/>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Google Shape;859;p89"/>
          <p:cNvSpPr txBox="1">
            <a:spLocks noGrp="1"/>
          </p:cNvSpPr>
          <p:nvPr>
            <p:ph type="title"/>
          </p:nvPr>
        </p:nvSpPr>
        <p:spPr>
          <a:xfrm>
            <a:off x="352974" y="644817"/>
            <a:ext cx="10865400" cy="76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72222"/>
              <a:buFont typeface="Oswald"/>
              <a:buNone/>
            </a:pPr>
            <a:r>
              <a:rPr lang="en-US" sz="7200" dirty="0">
                <a:solidFill>
                  <a:srgbClr val="69CA12"/>
                </a:solidFill>
              </a:rPr>
              <a:t>60-Day</a:t>
            </a:r>
            <a:br>
              <a:rPr lang="en-US" dirty="0">
                <a:solidFill>
                  <a:srgbClr val="69CA12"/>
                </a:solidFill>
              </a:rPr>
            </a:br>
            <a:r>
              <a:rPr lang="en-US" dirty="0"/>
              <a:t>Money-Back Guarantee</a:t>
            </a:r>
            <a:endParaRPr dirty="0"/>
          </a:p>
        </p:txBody>
      </p:sp>
      <p:sp>
        <p:nvSpPr>
          <p:cNvPr id="860" name="Google Shape;860;p89"/>
          <p:cNvSpPr txBox="1">
            <a:spLocks noGrp="1"/>
          </p:cNvSpPr>
          <p:nvPr>
            <p:ph type="body" idx="1"/>
          </p:nvPr>
        </p:nvSpPr>
        <p:spPr>
          <a:xfrm>
            <a:off x="383275" y="2332450"/>
            <a:ext cx="7449300" cy="27816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dirty="0"/>
              <a:t>Try out our </a:t>
            </a:r>
            <a:r>
              <a:rPr lang="en-US" sz="2400" b="1" dirty="0">
                <a:latin typeface="Open Sans ExtraBold" pitchFamily="2" charset="0"/>
                <a:ea typeface="Open Sans ExtraBold" pitchFamily="2" charset="0"/>
                <a:cs typeface="Open Sans ExtraBold" pitchFamily="2" charset="0"/>
              </a:rPr>
              <a:t>Flipping Stocks </a:t>
            </a:r>
            <a:r>
              <a:rPr lang="en-US" sz="2400" dirty="0"/>
              <a:t>for a full </a:t>
            </a:r>
            <a:r>
              <a:rPr lang="en-US" sz="2400" b="1" u="sng" dirty="0">
                <a:latin typeface="Open Sans ExtraBold" pitchFamily="2" charset="0"/>
                <a:ea typeface="Open Sans ExtraBold" pitchFamily="2" charset="0"/>
                <a:cs typeface="Open Sans ExtraBold" pitchFamily="2" charset="0"/>
              </a:rPr>
              <a:t>60 days</a:t>
            </a:r>
            <a:endParaRPr sz="2400" b="1" u="sng" dirty="0">
              <a:latin typeface="Open Sans ExtraBold" pitchFamily="2" charset="0"/>
              <a:ea typeface="Open Sans ExtraBold" pitchFamily="2" charset="0"/>
              <a:cs typeface="Open Sans ExtraBold" pitchFamily="2" charset="0"/>
            </a:endParaRPr>
          </a:p>
          <a:p>
            <a:pPr marL="411480" lvl="0" indent="-386080" algn="l" rtl="0">
              <a:lnSpc>
                <a:spcPct val="128571"/>
              </a:lnSpc>
              <a:spcBef>
                <a:spcPts val="2400"/>
              </a:spcBef>
              <a:spcAft>
                <a:spcPts val="0"/>
              </a:spcAft>
              <a:buClr>
                <a:srgbClr val="69CA12"/>
              </a:buClr>
              <a:buSzPts val="2400"/>
              <a:buChar char="●"/>
            </a:pPr>
            <a:r>
              <a:rPr lang="en-US" sz="2400" dirty="0"/>
              <a:t>If it’s not right for you, give us a call</a:t>
            </a:r>
            <a:endParaRPr sz="2400" dirty="0"/>
          </a:p>
          <a:p>
            <a:pPr marL="411480" lvl="0" indent="-386080" algn="l" rtl="0">
              <a:lnSpc>
                <a:spcPct val="128571"/>
              </a:lnSpc>
              <a:spcBef>
                <a:spcPts val="2400"/>
              </a:spcBef>
              <a:spcAft>
                <a:spcPts val="0"/>
              </a:spcAft>
              <a:buClr>
                <a:srgbClr val="69CA12"/>
              </a:buClr>
              <a:buSzPts val="2400"/>
              <a:buChar char="●"/>
            </a:pPr>
            <a:r>
              <a:rPr lang="en-US" sz="2400" dirty="0"/>
              <a:t>We’ll refund what you pay today </a:t>
            </a:r>
            <a:br>
              <a:rPr lang="en-US" sz="2400" dirty="0"/>
            </a:br>
            <a:r>
              <a:rPr lang="en-US" sz="2400" dirty="0"/>
              <a:t>(minus a small 10% processing fee)</a:t>
            </a:r>
            <a:endParaRPr sz="2400" dirty="0"/>
          </a:p>
        </p:txBody>
      </p:sp>
      <p:pic>
        <p:nvPicPr>
          <p:cNvPr id="861" name="Google Shape;861;p89"/>
          <p:cNvPicPr preferRelativeResize="0"/>
          <p:nvPr/>
        </p:nvPicPr>
        <p:blipFill rotWithShape="1">
          <a:blip r:embed="rId3">
            <a:alphaModFix/>
          </a:blip>
          <a:srcRect t="15426" r="17546"/>
          <a:stretch/>
        </p:blipFill>
        <p:spPr>
          <a:xfrm rot="899998">
            <a:off x="7888706" y="1435043"/>
            <a:ext cx="3540877" cy="3630100"/>
          </a:xfrm>
          <a:prstGeom prst="rect">
            <a:avLst/>
          </a:prstGeom>
          <a:noFill/>
          <a:ln>
            <a:noFill/>
          </a:ln>
          <a:effectLst>
            <a:outerShdw blurRad="757238" dist="590550" dir="5400000" algn="bl" rotWithShape="0">
              <a:srgbClr val="000000">
                <a:alpha val="50000"/>
              </a:srgbClr>
            </a:outerShdw>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90"/>
          <p:cNvSpPr txBox="1">
            <a:spLocks noGrp="1"/>
          </p:cNvSpPr>
          <p:nvPr>
            <p:ph type="title"/>
          </p:nvPr>
        </p:nvSpPr>
        <p:spPr>
          <a:xfrm>
            <a:off x="361650" y="291377"/>
            <a:ext cx="10865400" cy="76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Oswald"/>
              <a:buNone/>
            </a:pPr>
            <a:r>
              <a:rPr lang="en-US"/>
              <a:t>Decision Time</a:t>
            </a:r>
            <a:endParaRPr/>
          </a:p>
        </p:txBody>
      </p:sp>
      <p:sp>
        <p:nvSpPr>
          <p:cNvPr id="867" name="Google Shape;867;p90"/>
          <p:cNvSpPr txBox="1">
            <a:spLocks noGrp="1"/>
          </p:cNvSpPr>
          <p:nvPr>
            <p:ph type="body" idx="1"/>
          </p:nvPr>
        </p:nvSpPr>
        <p:spPr>
          <a:xfrm>
            <a:off x="374600" y="1255475"/>
            <a:ext cx="10319700" cy="4764900"/>
          </a:xfrm>
          <a:prstGeom prst="rect">
            <a:avLst/>
          </a:prstGeom>
          <a:noFill/>
          <a:ln>
            <a:noFill/>
          </a:ln>
        </p:spPr>
        <p:txBody>
          <a:bodyPr spcFirstLastPara="1" wrap="square" lIns="91425" tIns="45700" rIns="91425" bIns="45700" anchor="t" anchorCtr="0">
            <a:noAutofit/>
          </a:bodyPr>
          <a:lstStyle/>
          <a:p>
            <a:pPr marL="411480" lvl="0" indent="-386080" algn="l" rtl="0">
              <a:lnSpc>
                <a:spcPct val="128571"/>
              </a:lnSpc>
              <a:spcBef>
                <a:spcPts val="0"/>
              </a:spcBef>
              <a:spcAft>
                <a:spcPts val="0"/>
              </a:spcAft>
              <a:buClr>
                <a:srgbClr val="69CA12"/>
              </a:buClr>
              <a:buSzPts val="2400"/>
              <a:buChar char="●"/>
            </a:pPr>
            <a:r>
              <a:rPr lang="en-US" sz="2400" dirty="0"/>
              <a:t>We’ve shown you the data… and the probability is on </a:t>
            </a:r>
            <a:br>
              <a:rPr lang="en-US" sz="2400" dirty="0"/>
            </a:br>
            <a:r>
              <a:rPr lang="en-US" sz="2400" dirty="0"/>
              <a:t>your side (</a:t>
            </a:r>
            <a:r>
              <a:rPr lang="en-US" sz="2400" b="1" dirty="0"/>
              <a:t>accuracy rate of 87%</a:t>
            </a:r>
            <a:r>
              <a:rPr lang="en-US" sz="2400" dirty="0"/>
              <a:t>) </a:t>
            </a:r>
            <a:endParaRPr sz="2400" dirty="0"/>
          </a:p>
          <a:p>
            <a:pPr marL="411480" lvl="0" indent="-386080" algn="l" rtl="0">
              <a:lnSpc>
                <a:spcPct val="128571"/>
              </a:lnSpc>
              <a:spcBef>
                <a:spcPts val="2400"/>
              </a:spcBef>
              <a:spcAft>
                <a:spcPts val="0"/>
              </a:spcAft>
              <a:buClr>
                <a:srgbClr val="69CA12"/>
              </a:buClr>
              <a:buSzPts val="2400"/>
              <a:buChar char="●"/>
            </a:pPr>
            <a:r>
              <a:rPr lang="en-US" sz="2400" dirty="0"/>
              <a:t>You’ve seen the massive profit opportunities you can make flipping stocks… </a:t>
            </a:r>
            <a:r>
              <a:rPr lang="en-US" sz="2400" b="1" dirty="0"/>
              <a:t>up to 667% overnight </a:t>
            </a:r>
            <a:endParaRPr sz="2400" dirty="0"/>
          </a:p>
          <a:p>
            <a:pPr marL="411480" lvl="0" indent="-386080" algn="l" rtl="0">
              <a:lnSpc>
                <a:spcPct val="128571"/>
              </a:lnSpc>
              <a:spcBef>
                <a:spcPts val="2400"/>
              </a:spcBef>
              <a:spcAft>
                <a:spcPts val="0"/>
              </a:spcAft>
              <a:buClr>
                <a:srgbClr val="69CA12"/>
              </a:buClr>
              <a:buSzPts val="2400"/>
              <a:buChar char="●"/>
            </a:pPr>
            <a:r>
              <a:rPr lang="en-US" sz="2400" dirty="0"/>
              <a:t>Overnight flips on Tesla alone could have turned a $25,000 account </a:t>
            </a:r>
            <a:r>
              <a:rPr lang="en-US" sz="2400" b="1" dirty="0"/>
              <a:t>into</a:t>
            </a:r>
            <a:r>
              <a:rPr lang="en-US" sz="2400" dirty="0"/>
              <a:t> </a:t>
            </a:r>
            <a:r>
              <a:rPr lang="en-US" sz="2400" b="1" dirty="0"/>
              <a:t>$1.29 MILLION over just two years! </a:t>
            </a:r>
            <a:endParaRPr sz="2400" dirty="0"/>
          </a:p>
          <a:p>
            <a:pPr marL="411480" lvl="0" indent="-386080" algn="l" rtl="0">
              <a:lnSpc>
                <a:spcPct val="128571"/>
              </a:lnSpc>
              <a:spcBef>
                <a:spcPts val="2400"/>
              </a:spcBef>
              <a:spcAft>
                <a:spcPts val="0"/>
              </a:spcAft>
              <a:buClr>
                <a:srgbClr val="69CA12"/>
              </a:buClr>
              <a:buSzPts val="2400"/>
              <a:buChar char="●"/>
            </a:pPr>
            <a:r>
              <a:rPr lang="en-US" sz="2400" b="1" dirty="0">
                <a:latin typeface="Open Sans Extrabold"/>
                <a:ea typeface="Open Sans Extrabold"/>
                <a:cs typeface="Open Sans Extrabold"/>
                <a:sym typeface="Open Sans ExtraBold"/>
              </a:rPr>
              <a:t>Click the Button! </a:t>
            </a:r>
            <a:endParaRPr sz="24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91"/>
          <p:cNvSpPr txBox="1">
            <a:spLocks noGrp="1"/>
          </p:cNvSpPr>
          <p:nvPr>
            <p:ph type="title"/>
          </p:nvPr>
        </p:nvSpPr>
        <p:spPr>
          <a:xfrm>
            <a:off x="352219" y="605247"/>
            <a:ext cx="12793500" cy="76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200"/>
              <a:buFont typeface="Oswald"/>
              <a:buNone/>
            </a:pPr>
            <a:r>
              <a:rPr lang="en-US" dirty="0"/>
              <a:t>Don’t Miss Our Next </a:t>
            </a:r>
            <a:r>
              <a:rPr lang="en-US" dirty="0">
                <a:solidFill>
                  <a:srgbClr val="69CA12"/>
                </a:solidFill>
              </a:rPr>
              <a:t>Big Flippin’ Winner!</a:t>
            </a:r>
            <a:endParaRPr dirty="0">
              <a:solidFill>
                <a:srgbClr val="69CA12"/>
              </a:solidFill>
            </a:endParaRPr>
          </a:p>
        </p:txBody>
      </p:sp>
      <p:sp>
        <p:nvSpPr>
          <p:cNvPr id="873" name="Google Shape;873;p91"/>
          <p:cNvSpPr txBox="1">
            <a:spLocks noGrp="1"/>
          </p:cNvSpPr>
          <p:nvPr>
            <p:ph type="body" idx="1"/>
          </p:nvPr>
        </p:nvSpPr>
        <p:spPr>
          <a:xfrm>
            <a:off x="374592" y="1681482"/>
            <a:ext cx="9211800" cy="4764900"/>
          </a:xfrm>
          <a:prstGeom prst="rect">
            <a:avLst/>
          </a:prstGeom>
          <a:noFill/>
          <a:ln>
            <a:noFill/>
          </a:ln>
        </p:spPr>
        <p:txBody>
          <a:bodyPr spcFirstLastPara="1" wrap="square" lIns="91425" tIns="45700" rIns="91425" bIns="45700" anchor="t" anchorCtr="0">
            <a:normAutofit/>
          </a:bodyPr>
          <a:lstStyle/>
          <a:p>
            <a:pPr marL="411480" lvl="0" indent="-411480" algn="l" rtl="0">
              <a:lnSpc>
                <a:spcPct val="128571"/>
              </a:lnSpc>
              <a:spcBef>
                <a:spcPts val="0"/>
              </a:spcBef>
              <a:spcAft>
                <a:spcPts val="0"/>
              </a:spcAft>
              <a:buClr>
                <a:srgbClr val="69CA12"/>
              </a:buClr>
              <a:buSzPts val="2800"/>
              <a:buChar char="●"/>
            </a:pPr>
            <a:r>
              <a:rPr lang="en-US" dirty="0"/>
              <a:t>If our Stock Flips trigger today…</a:t>
            </a:r>
            <a:endParaRPr dirty="0"/>
          </a:p>
          <a:p>
            <a:pPr marL="411480" lvl="0" indent="-411480" algn="l" rtl="0">
              <a:lnSpc>
                <a:spcPct val="128571"/>
              </a:lnSpc>
              <a:spcBef>
                <a:spcPts val="2400"/>
              </a:spcBef>
              <a:spcAft>
                <a:spcPts val="0"/>
              </a:spcAft>
              <a:buClr>
                <a:srgbClr val="69CA12"/>
              </a:buClr>
              <a:buSzPts val="2800"/>
              <a:buChar char="●"/>
            </a:pPr>
            <a:r>
              <a:rPr lang="en-US" dirty="0"/>
              <a:t>Or the Dark Ticker triggers… </a:t>
            </a:r>
            <a:endParaRPr dirty="0"/>
          </a:p>
          <a:p>
            <a:pPr marL="411480" lvl="0" indent="-411480" algn="l" rtl="0">
              <a:lnSpc>
                <a:spcPct val="128571"/>
              </a:lnSpc>
              <a:spcBef>
                <a:spcPts val="2400"/>
              </a:spcBef>
              <a:spcAft>
                <a:spcPts val="0"/>
              </a:spcAft>
              <a:buClr>
                <a:srgbClr val="69CA12"/>
              </a:buClr>
              <a:buSzPts val="2800"/>
              <a:buChar char="●"/>
            </a:pPr>
            <a:r>
              <a:rPr lang="en-US" dirty="0"/>
              <a:t>You’ll get the EXACT trade instructions </a:t>
            </a:r>
            <a:endParaRPr dirty="0"/>
          </a:p>
          <a:p>
            <a:pPr marL="411480" lvl="0" indent="-411480" algn="l" rtl="0">
              <a:lnSpc>
                <a:spcPct val="128571"/>
              </a:lnSpc>
              <a:spcBef>
                <a:spcPts val="2400"/>
              </a:spcBef>
              <a:spcAft>
                <a:spcPts val="0"/>
              </a:spcAft>
              <a:buClr>
                <a:srgbClr val="69CA12"/>
              </a:buClr>
              <a:buSzPts val="2800"/>
              <a:buChar char="●"/>
            </a:pPr>
            <a:r>
              <a:rPr lang="en-US" dirty="0"/>
              <a:t>You don’t want to miss your very first opportunity </a:t>
            </a:r>
            <a:br>
              <a:rPr lang="en-US" dirty="0"/>
            </a:br>
            <a:r>
              <a:rPr lang="en-US" dirty="0"/>
              <a:t>to make $5,000 by tomorrow morning! </a:t>
            </a:r>
            <a:endParaRP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92"/>
          <p:cNvSpPr/>
          <p:nvPr/>
        </p:nvSpPr>
        <p:spPr>
          <a:xfrm>
            <a:off x="0" y="5827603"/>
            <a:ext cx="12192000" cy="1058400"/>
          </a:xfrm>
          <a:prstGeom prst="rect">
            <a:avLst/>
          </a:prstGeom>
          <a:gradFill>
            <a:gsLst>
              <a:gs pos="0">
                <a:srgbClr val="1FAD14"/>
              </a:gs>
              <a:gs pos="100000">
                <a:srgbClr val="B8EB01"/>
              </a:gs>
            </a:gsLst>
            <a:lin ang="54007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1">
              <a:solidFill>
                <a:schemeClr val="dk1"/>
              </a:solidFill>
              <a:latin typeface="Oswald"/>
              <a:ea typeface="Oswald"/>
              <a:cs typeface="Oswald"/>
              <a:sym typeface="Oswald"/>
            </a:endParaRPr>
          </a:p>
        </p:txBody>
      </p:sp>
      <p:pic>
        <p:nvPicPr>
          <p:cNvPr id="879" name="Google Shape;879;p92"/>
          <p:cNvPicPr preferRelativeResize="0"/>
          <p:nvPr/>
        </p:nvPicPr>
        <p:blipFill rotWithShape="1">
          <a:blip r:embed="rId3">
            <a:alphaModFix/>
          </a:blip>
          <a:srcRect/>
          <a:stretch/>
        </p:blipFill>
        <p:spPr>
          <a:xfrm>
            <a:off x="-9486993" y="1267433"/>
            <a:ext cx="7856929" cy="3928465"/>
          </a:xfrm>
          <a:prstGeom prst="rect">
            <a:avLst/>
          </a:prstGeom>
          <a:noFill/>
          <a:ln>
            <a:noFill/>
          </a:ln>
        </p:spPr>
      </p:pic>
      <p:sp>
        <p:nvSpPr>
          <p:cNvPr id="880" name="Google Shape;880;p92"/>
          <p:cNvSpPr/>
          <p:nvPr/>
        </p:nvSpPr>
        <p:spPr>
          <a:xfrm rot="10800000">
            <a:off x="8439000" y="1564253"/>
            <a:ext cx="3295800" cy="1843800"/>
          </a:xfrm>
          <a:prstGeom prst="round2SameRect">
            <a:avLst>
              <a:gd name="adj1" fmla="val 7057"/>
              <a:gd name="adj2" fmla="val 0"/>
            </a:avLst>
          </a:prstGeom>
          <a:solidFill>
            <a:schemeClr val="lt1"/>
          </a:solidFill>
          <a:ln w="9525" cap="flat" cmpd="sng">
            <a:solidFill>
              <a:srgbClr val="CDD4EA"/>
            </a:solidFill>
            <a:prstDash val="solid"/>
            <a:round/>
            <a:headEnd type="none" w="sm" len="sm"/>
            <a:tailEnd type="none" w="sm" len="sm"/>
          </a:ln>
          <a:effectLst>
            <a:outerShdw blurRad="200025" dist="209550"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881" name="Google Shape;881;p92"/>
          <p:cNvSpPr txBox="1"/>
          <p:nvPr/>
        </p:nvSpPr>
        <p:spPr>
          <a:xfrm>
            <a:off x="8586900" y="2006813"/>
            <a:ext cx="3000000" cy="1270317"/>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US" sz="2700" dirty="0">
                <a:solidFill>
                  <a:schemeClr val="dk1"/>
                </a:solidFill>
                <a:latin typeface="Rubik"/>
                <a:ea typeface="Rubik"/>
                <a:cs typeface="Rubik"/>
                <a:sym typeface="Rubik"/>
              </a:rPr>
              <a:t>$5,000 </a:t>
            </a:r>
            <a:r>
              <a:rPr lang="en-US" sz="4300" dirty="0">
                <a:solidFill>
                  <a:schemeClr val="dk1"/>
                </a:solidFill>
                <a:latin typeface="Rubik ExtraBold"/>
                <a:ea typeface="Rubik ExtraBold"/>
                <a:cs typeface="Rubik ExtraBold"/>
                <a:sym typeface="Rubik ExtraBold"/>
              </a:rPr>
              <a:t>$1,997</a:t>
            </a:r>
            <a:br>
              <a:rPr lang="en-US" sz="1300" dirty="0">
                <a:solidFill>
                  <a:schemeClr val="dk1"/>
                </a:solidFill>
                <a:latin typeface="Rubik ExtraBold"/>
                <a:ea typeface="Rubik ExtraBold"/>
                <a:cs typeface="Rubik ExtraBold"/>
                <a:sym typeface="Rubik ExtraBold"/>
              </a:rPr>
            </a:br>
            <a:r>
              <a:rPr lang="en-US" sz="1300" dirty="0">
                <a:solidFill>
                  <a:schemeClr val="dk1"/>
                </a:solidFill>
                <a:latin typeface="Rubik ExtraBold"/>
                <a:ea typeface="Rubik ExtraBold"/>
                <a:cs typeface="Rubik ExtraBold"/>
                <a:sym typeface="Rubik ExtraBold"/>
              </a:rPr>
              <a:t>PER YEAR</a:t>
            </a:r>
            <a:endParaRPr sz="900" dirty="0">
              <a:solidFill>
                <a:schemeClr val="dk1"/>
              </a:solidFill>
              <a:latin typeface="Rubik ExtraBold"/>
              <a:ea typeface="Rubik ExtraBold"/>
              <a:cs typeface="Rubik ExtraBold"/>
              <a:sym typeface="Rubik ExtraBold"/>
            </a:endParaRPr>
          </a:p>
        </p:txBody>
      </p:sp>
      <p:sp>
        <p:nvSpPr>
          <p:cNvPr id="882" name="Google Shape;882;p92"/>
          <p:cNvSpPr/>
          <p:nvPr/>
        </p:nvSpPr>
        <p:spPr>
          <a:xfrm>
            <a:off x="8439000" y="1457375"/>
            <a:ext cx="3295800" cy="586800"/>
          </a:xfrm>
          <a:prstGeom prst="round2SameRect">
            <a:avLst>
              <a:gd name="adj1" fmla="val 16667"/>
              <a:gd name="adj2" fmla="val 0"/>
            </a:avLst>
          </a:prstGeom>
          <a:solidFill>
            <a:schemeClr val="accent1"/>
          </a:solidFill>
          <a:ln w="9525" cap="flat" cmpd="sng">
            <a:solidFill>
              <a:srgbClr val="CDD4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886" name="Google Shape;886;p92"/>
          <p:cNvSpPr/>
          <p:nvPr/>
        </p:nvSpPr>
        <p:spPr>
          <a:xfrm>
            <a:off x="0" y="5899314"/>
            <a:ext cx="12192000" cy="798280"/>
          </a:xfrm>
          <a:prstGeom prst="rect">
            <a:avLst/>
          </a:prstGeom>
          <a:noFill/>
          <a:ln>
            <a:noFill/>
          </a:ln>
          <a:effectLst>
            <a:outerShdw blurRad="85725" dist="38100" dir="5400000" algn="bl" rotWithShape="0">
              <a:srgbClr val="000000">
                <a:alpha val="7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3700" dirty="0">
                <a:solidFill>
                  <a:schemeClr val="lt1"/>
                </a:solidFill>
                <a:latin typeface="Rubik ExtraBold"/>
                <a:ea typeface="Rubik ExtraBold"/>
                <a:cs typeface="Rubik ExtraBold"/>
                <a:sym typeface="Rubik ExtraBold"/>
              </a:rPr>
              <a:t>CLICK THE BUTTON TO GET STARTED!</a:t>
            </a:r>
            <a:endParaRPr sz="2100" dirty="0">
              <a:solidFill>
                <a:schemeClr val="lt1"/>
              </a:solidFill>
              <a:latin typeface="Rubik ExtraBold"/>
              <a:ea typeface="Rubik ExtraBold"/>
              <a:cs typeface="Rubik ExtraBold"/>
              <a:sym typeface="Rubik ExtraBold"/>
            </a:endParaRPr>
          </a:p>
        </p:txBody>
      </p:sp>
      <p:pic>
        <p:nvPicPr>
          <p:cNvPr id="889" name="Google Shape;889;p92"/>
          <p:cNvPicPr preferRelativeResize="0"/>
          <p:nvPr/>
        </p:nvPicPr>
        <p:blipFill rotWithShape="1">
          <a:blip r:embed="rId4">
            <a:alphaModFix/>
          </a:blip>
          <a:srcRect t="-7438" b="54539"/>
          <a:stretch/>
        </p:blipFill>
        <p:spPr>
          <a:xfrm>
            <a:off x="-757877" y="197400"/>
            <a:ext cx="8365452" cy="5354545"/>
          </a:xfrm>
          <a:prstGeom prst="rect">
            <a:avLst/>
          </a:prstGeom>
          <a:noFill/>
          <a:ln>
            <a:noFill/>
          </a:ln>
        </p:spPr>
      </p:pic>
      <p:pic>
        <p:nvPicPr>
          <p:cNvPr id="890" name="Google Shape;890;p92" title="stock-flip-scanner.png"/>
          <p:cNvPicPr preferRelativeResize="0"/>
          <p:nvPr/>
        </p:nvPicPr>
        <p:blipFill>
          <a:blip r:embed="rId5">
            <a:alphaModFix/>
          </a:blip>
          <a:stretch>
            <a:fillRect/>
          </a:stretch>
        </p:blipFill>
        <p:spPr>
          <a:xfrm>
            <a:off x="1192363" y="1580292"/>
            <a:ext cx="4461126" cy="3556453"/>
          </a:xfrm>
          <a:prstGeom prst="rect">
            <a:avLst/>
          </a:prstGeom>
          <a:noFill/>
          <a:ln>
            <a:noFill/>
          </a:ln>
          <a:effectLst>
            <a:reflection stA="15000" endPos="20000" fadeDir="5400012" sy="-100000" algn="bl" rotWithShape="0"/>
          </a:effectLst>
        </p:spPr>
      </p:pic>
      <p:pic>
        <p:nvPicPr>
          <p:cNvPr id="891" name="Google Shape;891;p92"/>
          <p:cNvPicPr preferRelativeResize="0"/>
          <p:nvPr/>
        </p:nvPicPr>
        <p:blipFill>
          <a:blip r:embed="rId6">
            <a:alphaModFix/>
          </a:blip>
          <a:stretch>
            <a:fillRect/>
          </a:stretch>
        </p:blipFill>
        <p:spPr>
          <a:xfrm>
            <a:off x="4741532" y="4115395"/>
            <a:ext cx="728637" cy="1477051"/>
          </a:xfrm>
          <a:prstGeom prst="rect">
            <a:avLst/>
          </a:prstGeom>
          <a:noFill/>
          <a:ln>
            <a:noFill/>
          </a:ln>
        </p:spPr>
      </p:pic>
      <p:pic>
        <p:nvPicPr>
          <p:cNvPr id="892" name="Google Shape;892;p92"/>
          <p:cNvPicPr preferRelativeResize="0"/>
          <p:nvPr/>
        </p:nvPicPr>
        <p:blipFill>
          <a:blip r:embed="rId7">
            <a:alphaModFix/>
          </a:blip>
          <a:stretch>
            <a:fillRect/>
          </a:stretch>
        </p:blipFill>
        <p:spPr>
          <a:xfrm>
            <a:off x="5522523" y="4115395"/>
            <a:ext cx="728637" cy="1477051"/>
          </a:xfrm>
          <a:prstGeom prst="rect">
            <a:avLst/>
          </a:prstGeom>
          <a:noFill/>
          <a:ln>
            <a:noFill/>
          </a:ln>
        </p:spPr>
      </p:pic>
      <p:pic>
        <p:nvPicPr>
          <p:cNvPr id="893" name="Google Shape;893;p92" title="pmk-flip-reports_dark-ticker-strategy-guide.png"/>
          <p:cNvPicPr preferRelativeResize="0"/>
          <p:nvPr/>
        </p:nvPicPr>
        <p:blipFill rotWithShape="1">
          <a:blip r:embed="rId8">
            <a:alphaModFix/>
          </a:blip>
          <a:srcRect b="892"/>
          <a:stretch/>
        </p:blipFill>
        <p:spPr>
          <a:xfrm>
            <a:off x="3289212" y="3519935"/>
            <a:ext cx="1395264" cy="2067122"/>
          </a:xfrm>
          <a:prstGeom prst="rect">
            <a:avLst/>
          </a:prstGeom>
          <a:noFill/>
          <a:ln>
            <a:noFill/>
          </a:ln>
          <a:effectLst>
            <a:reflection stA="15000" endPos="20000" fadeDir="5400012" sy="-100000" algn="bl" rotWithShape="0"/>
          </a:effectLst>
        </p:spPr>
      </p:pic>
      <p:pic>
        <p:nvPicPr>
          <p:cNvPr id="894" name="Google Shape;894;p92"/>
          <p:cNvPicPr preferRelativeResize="0"/>
          <p:nvPr/>
        </p:nvPicPr>
        <p:blipFill>
          <a:blip r:embed="rId9">
            <a:alphaModFix/>
          </a:blip>
          <a:stretch>
            <a:fillRect/>
          </a:stretch>
        </p:blipFill>
        <p:spPr>
          <a:xfrm>
            <a:off x="2006165" y="3533967"/>
            <a:ext cx="1376014" cy="2058472"/>
          </a:xfrm>
          <a:prstGeom prst="rect">
            <a:avLst/>
          </a:prstGeom>
          <a:noFill/>
          <a:ln>
            <a:noFill/>
          </a:ln>
        </p:spPr>
      </p:pic>
      <p:pic>
        <p:nvPicPr>
          <p:cNvPr id="895" name="Google Shape;895;p92"/>
          <p:cNvPicPr preferRelativeResize="0"/>
          <p:nvPr/>
        </p:nvPicPr>
        <p:blipFill>
          <a:blip r:embed="rId10">
            <a:alphaModFix/>
          </a:blip>
          <a:stretch>
            <a:fillRect/>
          </a:stretch>
        </p:blipFill>
        <p:spPr>
          <a:xfrm>
            <a:off x="459606" y="3528170"/>
            <a:ext cx="1609881" cy="2067123"/>
          </a:xfrm>
          <a:prstGeom prst="rect">
            <a:avLst/>
          </a:prstGeom>
          <a:noFill/>
          <a:ln>
            <a:noFill/>
          </a:ln>
        </p:spPr>
      </p:pic>
      <p:sp>
        <p:nvSpPr>
          <p:cNvPr id="896" name="Google Shape;896;p92"/>
          <p:cNvSpPr/>
          <p:nvPr/>
        </p:nvSpPr>
        <p:spPr>
          <a:xfrm rot="254">
            <a:off x="52" y="-21"/>
            <a:ext cx="12192000" cy="586800"/>
          </a:xfrm>
          <a:prstGeom prst="rect">
            <a:avLst/>
          </a:prstGeom>
          <a:gradFill>
            <a:gsLst>
              <a:gs pos="0">
                <a:srgbClr val="424242"/>
              </a:gs>
              <a:gs pos="100000">
                <a:srgbClr val="010101"/>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1">
              <a:solidFill>
                <a:schemeClr val="dk1"/>
              </a:solidFill>
              <a:latin typeface="Oswald"/>
              <a:ea typeface="Oswald"/>
              <a:cs typeface="Oswald"/>
              <a:sym typeface="Oswald"/>
            </a:endParaRPr>
          </a:p>
        </p:txBody>
      </p:sp>
      <p:sp>
        <p:nvSpPr>
          <p:cNvPr id="897" name="Google Shape;897;p92"/>
          <p:cNvSpPr/>
          <p:nvPr/>
        </p:nvSpPr>
        <p:spPr>
          <a:xfrm>
            <a:off x="2115063" y="-105750"/>
            <a:ext cx="7857000" cy="79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US" sz="3700">
                <a:solidFill>
                  <a:schemeClr val="lt1"/>
                </a:solidFill>
                <a:latin typeface="Rubik ExtraBold"/>
                <a:ea typeface="Rubik ExtraBold"/>
                <a:cs typeface="Rubik ExtraBold"/>
                <a:sym typeface="Rubik ExtraBold"/>
              </a:rPr>
              <a:t>Q&amp;A TIME!</a:t>
            </a:r>
            <a:endParaRPr sz="3700">
              <a:solidFill>
                <a:schemeClr val="lt1"/>
              </a:solidFill>
              <a:latin typeface="Rubik ExtraBold"/>
              <a:ea typeface="Rubik ExtraBold"/>
              <a:cs typeface="Rubik ExtraBold"/>
              <a:sym typeface="Rubik ExtraBold"/>
            </a:endParaRPr>
          </a:p>
        </p:txBody>
      </p:sp>
      <p:sp>
        <p:nvSpPr>
          <p:cNvPr id="898" name="Google Shape;898;p92"/>
          <p:cNvSpPr/>
          <p:nvPr/>
        </p:nvSpPr>
        <p:spPr>
          <a:xfrm>
            <a:off x="8790150" y="1534325"/>
            <a:ext cx="2593500" cy="4329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000">
                <a:solidFill>
                  <a:schemeClr val="lt1"/>
                </a:solidFill>
                <a:latin typeface="Rubik ExtraBold"/>
                <a:ea typeface="Rubik ExtraBold"/>
                <a:cs typeface="Rubik ExtraBold"/>
                <a:sym typeface="Rubik ExtraBold"/>
              </a:rPr>
              <a:t>ANNUAL</a:t>
            </a:r>
            <a:endParaRPr sz="3000">
              <a:solidFill>
                <a:schemeClr val="lt1"/>
              </a:solidFill>
              <a:latin typeface="Rubik ExtraBold"/>
              <a:ea typeface="Rubik ExtraBold"/>
              <a:cs typeface="Rubik ExtraBold"/>
              <a:sym typeface="Rubik ExtraBold"/>
            </a:endParaRPr>
          </a:p>
        </p:txBody>
      </p:sp>
      <p:sp>
        <p:nvSpPr>
          <p:cNvPr id="899" name="Google Shape;899;p92"/>
          <p:cNvSpPr/>
          <p:nvPr/>
        </p:nvSpPr>
        <p:spPr>
          <a:xfrm rot="10800000">
            <a:off x="8439000" y="3749365"/>
            <a:ext cx="3295800" cy="1843800"/>
          </a:xfrm>
          <a:prstGeom prst="round2SameRect">
            <a:avLst>
              <a:gd name="adj1" fmla="val 7057"/>
              <a:gd name="adj2" fmla="val 0"/>
            </a:avLst>
          </a:prstGeom>
          <a:solidFill>
            <a:schemeClr val="lt1"/>
          </a:solidFill>
          <a:ln w="9525" cap="flat" cmpd="sng">
            <a:solidFill>
              <a:srgbClr val="CDD4EA"/>
            </a:solidFill>
            <a:prstDash val="solid"/>
            <a:round/>
            <a:headEnd type="none" w="sm" len="sm"/>
            <a:tailEnd type="none" w="sm" len="sm"/>
          </a:ln>
          <a:effectLst>
            <a:outerShdw blurRad="200025" dist="209550"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00" name="Google Shape;900;p92"/>
          <p:cNvSpPr txBox="1"/>
          <p:nvPr/>
        </p:nvSpPr>
        <p:spPr>
          <a:xfrm>
            <a:off x="8586900" y="4191925"/>
            <a:ext cx="3000000" cy="1414203"/>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US" sz="2700" dirty="0">
                <a:solidFill>
                  <a:schemeClr val="dk1"/>
                </a:solidFill>
                <a:latin typeface="Rubik"/>
                <a:ea typeface="Rubik"/>
                <a:cs typeface="Rubik"/>
                <a:sym typeface="Rubik"/>
              </a:rPr>
              <a:t>$7,000 </a:t>
            </a:r>
            <a:r>
              <a:rPr lang="en-US" sz="4300" dirty="0">
                <a:solidFill>
                  <a:schemeClr val="dk1"/>
                </a:solidFill>
                <a:latin typeface="Rubik ExtraBold"/>
                <a:ea typeface="Rubik ExtraBold"/>
                <a:cs typeface="Rubik ExtraBold"/>
                <a:sym typeface="Rubik ExtraBold"/>
              </a:rPr>
              <a:t>$3,997</a:t>
            </a:r>
            <a:br>
              <a:rPr lang="en-US" sz="1300" dirty="0">
                <a:solidFill>
                  <a:schemeClr val="dk1"/>
                </a:solidFill>
                <a:latin typeface="Rubik ExtraBold"/>
                <a:ea typeface="Rubik ExtraBold"/>
                <a:cs typeface="Rubik ExtraBold"/>
                <a:sym typeface="Rubik ExtraBold"/>
              </a:rPr>
            </a:br>
            <a:r>
              <a:rPr lang="en-US" sz="1300" dirty="0">
                <a:solidFill>
                  <a:schemeClr val="dk1"/>
                </a:solidFill>
                <a:latin typeface="Rubik ExtraBold"/>
                <a:ea typeface="Rubik ExtraBold"/>
                <a:cs typeface="Rubik ExtraBold"/>
                <a:sym typeface="Rubik ExtraBold"/>
              </a:rPr>
              <a:t>ONE-TIME!</a:t>
            </a:r>
            <a:br>
              <a:rPr lang="en-US" sz="1300" dirty="0">
                <a:solidFill>
                  <a:schemeClr val="dk1"/>
                </a:solidFill>
                <a:latin typeface="Rubik ExtraBold"/>
                <a:ea typeface="Rubik ExtraBold"/>
                <a:cs typeface="Rubik ExtraBold"/>
                <a:sym typeface="Rubik ExtraBold"/>
              </a:rPr>
            </a:br>
            <a:r>
              <a:rPr lang="en-US" sz="1100" dirty="0">
                <a:solidFill>
                  <a:schemeClr val="dk1"/>
                </a:solidFill>
                <a:latin typeface="Rubik ExtraBold"/>
                <a:ea typeface="Rubik ExtraBold"/>
                <a:cs typeface="Rubik ExtraBold"/>
                <a:sym typeface="Rubik ExtraBold"/>
              </a:rPr>
              <a:t>+ $199 annual maintenance fee</a:t>
            </a:r>
            <a:endParaRPr sz="2700" dirty="0">
              <a:solidFill>
                <a:schemeClr val="dk1"/>
              </a:solidFill>
              <a:latin typeface="Rubik ExtraBold"/>
              <a:ea typeface="Rubik ExtraBold"/>
              <a:cs typeface="Rubik ExtraBold"/>
              <a:sym typeface="Rubik ExtraBold"/>
            </a:endParaRPr>
          </a:p>
        </p:txBody>
      </p:sp>
      <p:sp>
        <p:nvSpPr>
          <p:cNvPr id="901" name="Google Shape;901;p92"/>
          <p:cNvSpPr/>
          <p:nvPr/>
        </p:nvSpPr>
        <p:spPr>
          <a:xfrm>
            <a:off x="8439000" y="3642488"/>
            <a:ext cx="3295800" cy="586800"/>
          </a:xfrm>
          <a:prstGeom prst="round2SameRect">
            <a:avLst>
              <a:gd name="adj1" fmla="val 16667"/>
              <a:gd name="adj2" fmla="val 0"/>
            </a:avLst>
          </a:prstGeom>
          <a:gradFill>
            <a:gsLst>
              <a:gs pos="0">
                <a:srgbClr val="FFD042"/>
              </a:gs>
              <a:gs pos="100000">
                <a:srgbClr val="B88C07"/>
              </a:gs>
            </a:gsLst>
            <a:path path="circle">
              <a:fillToRect l="50000" t="50000" r="50000" b="50000"/>
            </a:path>
            <a:tileRect/>
          </a:gradFill>
          <a:ln w="9525" cap="flat" cmpd="sng">
            <a:solidFill>
              <a:srgbClr val="CDD4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02" name="Google Shape;902;p92"/>
          <p:cNvSpPr/>
          <p:nvPr/>
        </p:nvSpPr>
        <p:spPr>
          <a:xfrm>
            <a:off x="8790150" y="3719438"/>
            <a:ext cx="2593500" cy="4329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US" sz="3000">
                <a:solidFill>
                  <a:schemeClr val="lt1"/>
                </a:solidFill>
                <a:latin typeface="Rubik ExtraBold"/>
                <a:ea typeface="Rubik ExtraBold"/>
                <a:cs typeface="Rubik ExtraBold"/>
                <a:sym typeface="Rubik ExtraBold"/>
              </a:rPr>
              <a:t>UNLIMITED</a:t>
            </a:r>
            <a:endParaRPr sz="3000">
              <a:solidFill>
                <a:schemeClr val="lt1"/>
              </a:solidFill>
              <a:latin typeface="Rubik ExtraBold"/>
              <a:ea typeface="Rubik ExtraBold"/>
              <a:cs typeface="Rubik ExtraBold"/>
              <a:sym typeface="Rubik ExtraBold"/>
            </a:endParaRPr>
          </a:p>
        </p:txBody>
      </p:sp>
      <p:sp>
        <p:nvSpPr>
          <p:cNvPr id="903" name="Google Shape;903;p92"/>
          <p:cNvSpPr/>
          <p:nvPr/>
        </p:nvSpPr>
        <p:spPr>
          <a:xfrm>
            <a:off x="9388925" y="2234125"/>
            <a:ext cx="1352100" cy="63900"/>
          </a:xfrm>
          <a:prstGeom prst="roundRect">
            <a:avLst>
              <a:gd name="adj" fmla="val 50000"/>
            </a:avLst>
          </a:prstGeom>
          <a:solidFill>
            <a:srgbClr val="F94B4D">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04" name="Google Shape;904;p92"/>
          <p:cNvSpPr/>
          <p:nvPr/>
        </p:nvSpPr>
        <p:spPr>
          <a:xfrm>
            <a:off x="9388925" y="4407016"/>
            <a:ext cx="1352100" cy="63900"/>
          </a:xfrm>
          <a:prstGeom prst="roundRect">
            <a:avLst>
              <a:gd name="adj" fmla="val 50000"/>
            </a:avLst>
          </a:prstGeom>
          <a:solidFill>
            <a:srgbClr val="F94B4D">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05" name="Google Shape;905;p92"/>
          <p:cNvSpPr/>
          <p:nvPr/>
        </p:nvSpPr>
        <p:spPr>
          <a:xfrm>
            <a:off x="-407025" y="588743"/>
            <a:ext cx="13005900" cy="79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US" sz="2800" i="1" dirty="0">
                <a:solidFill>
                  <a:srgbClr val="FF3B00"/>
                </a:solidFill>
                <a:latin typeface="Rubik ExtraBold"/>
                <a:ea typeface="Rubik ExtraBold"/>
                <a:cs typeface="Rubik ExtraBold"/>
                <a:sym typeface="Rubik ExtraBold"/>
              </a:rPr>
              <a:t>TODAY ONLY: </a:t>
            </a:r>
            <a:r>
              <a:rPr lang="en-US" sz="2800" i="1" dirty="0">
                <a:solidFill>
                  <a:schemeClr val="dk1"/>
                </a:solidFill>
                <a:latin typeface="Rubik ExtraBold"/>
                <a:ea typeface="Rubik ExtraBold"/>
                <a:cs typeface="Rubik ExtraBold"/>
                <a:sym typeface="Rubik ExtraBold"/>
              </a:rPr>
              <a:t>One Year FREE of Monument Trend Advisory! </a:t>
            </a:r>
            <a:endParaRPr sz="2800" i="1" dirty="0">
              <a:solidFill>
                <a:schemeClr val="dk1"/>
              </a:solidFill>
              <a:latin typeface="Rubik ExtraBold"/>
              <a:ea typeface="Rubik ExtraBold"/>
              <a:cs typeface="Rubik ExtraBold"/>
              <a:sym typeface="Rubik ExtraBold"/>
            </a:endParaRPr>
          </a:p>
        </p:txBody>
      </p:sp>
      <p:pic>
        <p:nvPicPr>
          <p:cNvPr id="906" name="Google Shape;906;p92"/>
          <p:cNvPicPr preferRelativeResize="0"/>
          <p:nvPr/>
        </p:nvPicPr>
        <p:blipFill>
          <a:blip r:embed="rId11">
            <a:alphaModFix/>
          </a:blip>
          <a:stretch>
            <a:fillRect/>
          </a:stretch>
        </p:blipFill>
        <p:spPr>
          <a:xfrm rot="580238" flipH="1">
            <a:off x="7817167" y="4377057"/>
            <a:ext cx="1176892" cy="533497"/>
          </a:xfrm>
          <a:prstGeom prst="rect">
            <a:avLst/>
          </a:prstGeom>
          <a:noFill/>
          <a:ln>
            <a:noFill/>
          </a:ln>
          <a:effectLst>
            <a:outerShdw blurRad="200025" dist="114300" dir="5400000" algn="bl" rotWithShape="0">
              <a:srgbClr val="000000">
                <a:alpha val="50000"/>
              </a:srgbClr>
            </a:outerShdw>
          </a:effectLst>
        </p:spPr>
      </p:pic>
      <p:grpSp>
        <p:nvGrpSpPr>
          <p:cNvPr id="907" name="Google Shape;907;p92"/>
          <p:cNvGrpSpPr/>
          <p:nvPr/>
        </p:nvGrpSpPr>
        <p:grpSpPr>
          <a:xfrm>
            <a:off x="6232211" y="2484793"/>
            <a:ext cx="1988784" cy="1988760"/>
            <a:chOff x="6363251" y="3091906"/>
            <a:chExt cx="2502874" cy="2502844"/>
          </a:xfrm>
        </p:grpSpPr>
        <p:pic>
          <p:nvPicPr>
            <p:cNvPr id="908" name="Google Shape;908;p92"/>
            <p:cNvPicPr preferRelativeResize="0"/>
            <p:nvPr/>
          </p:nvPicPr>
          <p:blipFill>
            <a:blip r:embed="rId12">
              <a:alphaModFix/>
            </a:blip>
            <a:stretch>
              <a:fillRect/>
            </a:stretch>
          </p:blipFill>
          <p:spPr>
            <a:xfrm>
              <a:off x="6363251" y="3091906"/>
              <a:ext cx="2502874" cy="2502844"/>
            </a:xfrm>
            <a:prstGeom prst="rect">
              <a:avLst/>
            </a:prstGeom>
            <a:noFill/>
            <a:ln>
              <a:noFill/>
            </a:ln>
            <a:effectLst>
              <a:outerShdw blurRad="158929" dist="166497" dir="3000000" algn="bl" rotWithShape="0">
                <a:srgbClr val="000000">
                  <a:alpha val="30000"/>
                </a:srgbClr>
              </a:outerShdw>
            </a:effectLst>
          </p:spPr>
        </p:pic>
        <p:sp>
          <p:nvSpPr>
            <p:cNvPr id="909" name="Google Shape;909;p92"/>
            <p:cNvSpPr txBox="1"/>
            <p:nvPr/>
          </p:nvSpPr>
          <p:spPr>
            <a:xfrm rot="-480747">
              <a:off x="6526994" y="3888037"/>
              <a:ext cx="2169479" cy="679503"/>
            </a:xfrm>
            <a:prstGeom prst="rect">
              <a:avLst/>
            </a:prstGeom>
            <a:noFill/>
            <a:ln>
              <a:noFill/>
            </a:ln>
          </p:spPr>
          <p:txBody>
            <a:bodyPr spcFirstLastPara="1" wrap="square" lIns="60425" tIns="60425" rIns="60425" bIns="60425" anchor="t" anchorCtr="0">
              <a:spAutoFit/>
            </a:bodyPr>
            <a:lstStyle/>
            <a:p>
              <a:pPr marL="0" lvl="0" indent="0" algn="ctr" rtl="0">
                <a:lnSpc>
                  <a:spcPct val="85000"/>
                </a:lnSpc>
                <a:spcBef>
                  <a:spcPts val="0"/>
                </a:spcBef>
                <a:spcAft>
                  <a:spcPts val="0"/>
                </a:spcAft>
                <a:buNone/>
              </a:pPr>
              <a:r>
                <a:rPr lang="en-US" sz="3194" i="1">
                  <a:solidFill>
                    <a:schemeClr val="dk1"/>
                  </a:solidFill>
                  <a:latin typeface="Rubik ExtraBold"/>
                  <a:ea typeface="Rubik ExtraBold"/>
                  <a:cs typeface="Rubik ExtraBold"/>
                  <a:sym typeface="Rubik ExtraBold"/>
                </a:rPr>
                <a:t>BEST</a:t>
              </a:r>
              <a:endParaRPr sz="2665">
                <a:solidFill>
                  <a:schemeClr val="dk1"/>
                </a:solidFill>
                <a:latin typeface="Rubik ExtraBold"/>
                <a:ea typeface="Rubik ExtraBold"/>
                <a:cs typeface="Rubik ExtraBold"/>
                <a:sym typeface="Rubik ExtraBold"/>
              </a:endParaRPr>
            </a:p>
          </p:txBody>
        </p:sp>
        <p:sp>
          <p:nvSpPr>
            <p:cNvPr id="910" name="Google Shape;910;p92"/>
            <p:cNvSpPr txBox="1"/>
            <p:nvPr/>
          </p:nvSpPr>
          <p:spPr>
            <a:xfrm rot="-480678">
              <a:off x="6726074" y="4324534"/>
              <a:ext cx="1698375" cy="570509"/>
            </a:xfrm>
            <a:prstGeom prst="rect">
              <a:avLst/>
            </a:prstGeom>
            <a:noFill/>
            <a:ln>
              <a:noFill/>
            </a:ln>
          </p:spPr>
          <p:txBody>
            <a:bodyPr spcFirstLastPara="1" wrap="square" lIns="60425" tIns="60425" rIns="60425" bIns="60425" anchor="t" anchorCtr="0">
              <a:spAutoFit/>
            </a:bodyPr>
            <a:lstStyle/>
            <a:p>
              <a:pPr marL="0" lvl="0" indent="0" algn="ctr" rtl="0">
                <a:lnSpc>
                  <a:spcPct val="85000"/>
                </a:lnSpc>
                <a:spcBef>
                  <a:spcPts val="0"/>
                </a:spcBef>
                <a:spcAft>
                  <a:spcPts val="0"/>
                </a:spcAft>
                <a:buNone/>
              </a:pPr>
              <a:r>
                <a:rPr lang="en-US" sz="2532" i="1">
                  <a:solidFill>
                    <a:schemeClr val="dk1"/>
                  </a:solidFill>
                  <a:latin typeface="Rubik ExtraBold"/>
                  <a:ea typeface="Rubik ExtraBold"/>
                  <a:cs typeface="Rubik ExtraBold"/>
                  <a:sym typeface="Rubik ExtraBold"/>
                </a:rPr>
                <a:t>DEAL!</a:t>
              </a:r>
              <a:endParaRPr sz="2003">
                <a:solidFill>
                  <a:schemeClr val="dk1"/>
                </a:solidFill>
                <a:latin typeface="Rubik ExtraBold"/>
                <a:ea typeface="Rubik ExtraBold"/>
                <a:cs typeface="Rubik ExtraBold"/>
                <a:sym typeface="Rubik ExtraBold"/>
              </a:endParaRPr>
            </a:p>
          </p:txBody>
        </p:sp>
      </p:grpSp>
      <p:sp>
        <p:nvSpPr>
          <p:cNvPr id="4" name="TextBox 3">
            <a:extLst>
              <a:ext uri="{FF2B5EF4-FFF2-40B4-BE49-F238E27FC236}">
                <a16:creationId xmlns:a16="http://schemas.microsoft.com/office/drawing/2014/main" id="{805C85E6-D000-AAE0-393A-D3FEC946904C}"/>
              </a:ext>
            </a:extLst>
          </p:cNvPr>
          <p:cNvSpPr txBox="1"/>
          <p:nvPr/>
        </p:nvSpPr>
        <p:spPr>
          <a:xfrm>
            <a:off x="2694172" y="2330925"/>
            <a:ext cx="1606408" cy="230832"/>
          </a:xfrm>
          <a:prstGeom prst="rect">
            <a:avLst/>
          </a:prstGeom>
          <a:noFill/>
        </p:spPr>
        <p:txBody>
          <a:bodyPr wrap="square">
            <a:spAutoFit/>
          </a:bodyPr>
          <a:lstStyle/>
          <a:p>
            <a:r>
              <a:rPr lang="en-US" sz="900" dirty="0">
                <a:solidFill>
                  <a:schemeClr val="bg1">
                    <a:lumMod val="65000"/>
                  </a:schemeClr>
                </a:solidFill>
                <a:latin typeface="Rubik Light" pitchFamily="2" charset="-79"/>
                <a:ea typeface="Rubik ExtraBold"/>
                <a:cs typeface="Rubik Light" pitchFamily="2" charset="-79"/>
                <a:sym typeface="Rubik ExtraBold"/>
              </a:rPr>
              <a:t>*UNLIMITED ONLY</a:t>
            </a:r>
            <a:endParaRPr lang="en-US" sz="900" dirty="0">
              <a:solidFill>
                <a:schemeClr val="bg1">
                  <a:lumMod val="65000"/>
                </a:schemeClr>
              </a:solidFill>
              <a:latin typeface="Rubik Light" pitchFamily="2" charset="-79"/>
              <a:cs typeface="Rubik Light" pitchFamily="2" charset="-79"/>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g3cf0296d620_2_153"/>
          <p:cNvSpPr/>
          <p:nvPr/>
        </p:nvSpPr>
        <p:spPr>
          <a:xfrm>
            <a:off x="0" y="5827603"/>
            <a:ext cx="12192000" cy="1058400"/>
          </a:xfrm>
          <a:prstGeom prst="rect">
            <a:avLst/>
          </a:prstGeom>
          <a:gradFill>
            <a:gsLst>
              <a:gs pos="0">
                <a:srgbClr val="1FAD14"/>
              </a:gs>
              <a:gs pos="100000">
                <a:srgbClr val="B8EB01"/>
              </a:gs>
            </a:gsLst>
            <a:lin ang="54007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1">
              <a:solidFill>
                <a:schemeClr val="dk1"/>
              </a:solidFill>
              <a:latin typeface="Oswald"/>
              <a:ea typeface="Oswald"/>
              <a:cs typeface="Oswald"/>
              <a:sym typeface="Oswald"/>
            </a:endParaRPr>
          </a:p>
        </p:txBody>
      </p:sp>
      <p:pic>
        <p:nvPicPr>
          <p:cNvPr id="916" name="Google Shape;916;g3cf0296d620_2_153"/>
          <p:cNvPicPr preferRelativeResize="0"/>
          <p:nvPr/>
        </p:nvPicPr>
        <p:blipFill rotWithShape="1">
          <a:blip r:embed="rId3">
            <a:alphaModFix/>
          </a:blip>
          <a:srcRect/>
          <a:stretch/>
        </p:blipFill>
        <p:spPr>
          <a:xfrm>
            <a:off x="-9486993" y="1267433"/>
            <a:ext cx="7856929" cy="3928465"/>
          </a:xfrm>
          <a:prstGeom prst="rect">
            <a:avLst/>
          </a:prstGeom>
          <a:noFill/>
          <a:ln>
            <a:noFill/>
          </a:ln>
        </p:spPr>
      </p:pic>
      <p:sp>
        <p:nvSpPr>
          <p:cNvPr id="917" name="Google Shape;917;g3cf0296d620_2_153"/>
          <p:cNvSpPr/>
          <p:nvPr/>
        </p:nvSpPr>
        <p:spPr>
          <a:xfrm rot="10800000">
            <a:off x="8439000" y="1564253"/>
            <a:ext cx="3295800" cy="1843800"/>
          </a:xfrm>
          <a:prstGeom prst="round2SameRect">
            <a:avLst>
              <a:gd name="adj1" fmla="val 7057"/>
              <a:gd name="adj2" fmla="val 0"/>
            </a:avLst>
          </a:prstGeom>
          <a:solidFill>
            <a:schemeClr val="lt1"/>
          </a:solidFill>
          <a:ln w="9525" cap="flat" cmpd="sng">
            <a:solidFill>
              <a:srgbClr val="CDD4EA"/>
            </a:solidFill>
            <a:prstDash val="solid"/>
            <a:round/>
            <a:headEnd type="none" w="sm" len="sm"/>
            <a:tailEnd type="none" w="sm" len="sm"/>
          </a:ln>
          <a:effectLst>
            <a:outerShdw blurRad="200025" dist="209550"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18" name="Google Shape;918;g3cf0296d620_2_153"/>
          <p:cNvSpPr txBox="1"/>
          <p:nvPr/>
        </p:nvSpPr>
        <p:spPr>
          <a:xfrm>
            <a:off x="8586900" y="2006813"/>
            <a:ext cx="3000000" cy="1270317"/>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US" sz="2700" dirty="0">
                <a:solidFill>
                  <a:schemeClr val="dk1"/>
                </a:solidFill>
                <a:latin typeface="Rubik"/>
                <a:ea typeface="Rubik"/>
                <a:cs typeface="Rubik"/>
                <a:sym typeface="Rubik"/>
              </a:rPr>
              <a:t>$5,000 </a:t>
            </a:r>
            <a:r>
              <a:rPr lang="en-US" sz="4300" dirty="0">
                <a:solidFill>
                  <a:schemeClr val="dk1"/>
                </a:solidFill>
                <a:latin typeface="Rubik ExtraBold"/>
                <a:ea typeface="Rubik ExtraBold"/>
                <a:cs typeface="Rubik ExtraBold"/>
                <a:sym typeface="Rubik ExtraBold"/>
              </a:rPr>
              <a:t>$1,997</a:t>
            </a:r>
            <a:br>
              <a:rPr lang="en-US" sz="1300" dirty="0">
                <a:solidFill>
                  <a:schemeClr val="dk1"/>
                </a:solidFill>
                <a:latin typeface="Rubik ExtraBold"/>
                <a:ea typeface="Rubik ExtraBold"/>
                <a:cs typeface="Rubik ExtraBold"/>
                <a:sym typeface="Rubik ExtraBold"/>
              </a:rPr>
            </a:br>
            <a:r>
              <a:rPr lang="en-US" sz="1300" dirty="0">
                <a:solidFill>
                  <a:schemeClr val="dk1"/>
                </a:solidFill>
                <a:latin typeface="Rubik ExtraBold"/>
                <a:ea typeface="Rubik ExtraBold"/>
                <a:cs typeface="Rubik ExtraBold"/>
                <a:sym typeface="Rubik ExtraBold"/>
              </a:rPr>
              <a:t>PER YEAR</a:t>
            </a:r>
            <a:endParaRPr sz="900" dirty="0">
              <a:solidFill>
                <a:schemeClr val="dk1"/>
              </a:solidFill>
              <a:latin typeface="Rubik ExtraBold"/>
              <a:ea typeface="Rubik ExtraBold"/>
              <a:cs typeface="Rubik ExtraBold"/>
              <a:sym typeface="Rubik ExtraBold"/>
            </a:endParaRPr>
          </a:p>
        </p:txBody>
      </p:sp>
      <p:sp>
        <p:nvSpPr>
          <p:cNvPr id="919" name="Google Shape;919;g3cf0296d620_2_153"/>
          <p:cNvSpPr/>
          <p:nvPr/>
        </p:nvSpPr>
        <p:spPr>
          <a:xfrm>
            <a:off x="8439000" y="1457375"/>
            <a:ext cx="3295800" cy="586800"/>
          </a:xfrm>
          <a:prstGeom prst="round2SameRect">
            <a:avLst>
              <a:gd name="adj1" fmla="val 16667"/>
              <a:gd name="adj2" fmla="val 0"/>
            </a:avLst>
          </a:prstGeom>
          <a:solidFill>
            <a:schemeClr val="accent1"/>
          </a:solidFill>
          <a:ln w="9525" cap="flat" cmpd="sng">
            <a:solidFill>
              <a:srgbClr val="CDD4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23" name="Google Shape;923;g3cf0296d620_2_153"/>
          <p:cNvSpPr/>
          <p:nvPr/>
        </p:nvSpPr>
        <p:spPr>
          <a:xfrm>
            <a:off x="0" y="5963111"/>
            <a:ext cx="12192000" cy="79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2600" dirty="0">
                <a:solidFill>
                  <a:schemeClr val="dk1"/>
                </a:solidFill>
                <a:latin typeface="Rubik" pitchFamily="2" charset="-79"/>
                <a:ea typeface="Rubik ExtraBold"/>
                <a:cs typeface="Rubik" pitchFamily="2" charset="-79"/>
                <a:sym typeface="Rubik ExtraBold"/>
              </a:rPr>
              <a:t>CLICK THE BUTTON TO GET STARTED, OR </a:t>
            </a:r>
            <a:endParaRPr sz="2600" dirty="0">
              <a:solidFill>
                <a:schemeClr val="dk1"/>
              </a:solidFill>
              <a:latin typeface="Rubik" pitchFamily="2" charset="-79"/>
              <a:ea typeface="Rubik ExtraBold"/>
              <a:cs typeface="Rubik" pitchFamily="2" charset="-79"/>
              <a:sym typeface="Rubik ExtraBold"/>
            </a:endParaRPr>
          </a:p>
          <a:p>
            <a:pPr marL="0" lvl="0" indent="0" algn="ctr" rtl="0">
              <a:spcBef>
                <a:spcPts val="0"/>
              </a:spcBef>
              <a:spcAft>
                <a:spcPts val="0"/>
              </a:spcAft>
              <a:buSzPts val="1100"/>
              <a:buNone/>
            </a:pPr>
            <a:r>
              <a:rPr lang="en-US" sz="2600" dirty="0">
                <a:solidFill>
                  <a:schemeClr val="dk1"/>
                </a:solidFill>
                <a:latin typeface="Rubik" pitchFamily="2" charset="-79"/>
                <a:ea typeface="Rubik ExtraBold"/>
                <a:cs typeface="Rubik" pitchFamily="2" charset="-79"/>
                <a:sym typeface="Rubik ExtraBold"/>
              </a:rPr>
              <a:t>CALL OUR VIP SERVICE SQUAD AT </a:t>
            </a:r>
            <a:r>
              <a:rPr lang="en-US" sz="2600" dirty="0">
                <a:solidFill>
                  <a:schemeClr val="dk1"/>
                </a:solidFill>
                <a:latin typeface="Rubik ExtraBold"/>
                <a:ea typeface="Rubik ExtraBold"/>
                <a:cs typeface="Rubik ExtraBold"/>
                <a:sym typeface="Rubik ExtraBold"/>
              </a:rPr>
              <a:t>888.215.5311 </a:t>
            </a:r>
            <a:r>
              <a:rPr lang="en-US" sz="2600" dirty="0">
                <a:solidFill>
                  <a:schemeClr val="dk1"/>
                </a:solidFill>
                <a:latin typeface="Rubik" pitchFamily="2" charset="-79"/>
                <a:ea typeface="Rubik ExtraBold"/>
                <a:cs typeface="Rubik" pitchFamily="2" charset="-79"/>
                <a:sym typeface="Rubik ExtraBold"/>
              </a:rPr>
              <a:t>OR</a:t>
            </a:r>
            <a:r>
              <a:rPr lang="en-US" sz="2600" dirty="0">
                <a:solidFill>
                  <a:schemeClr val="dk1"/>
                </a:solidFill>
                <a:latin typeface="Rubik ExtraBold"/>
                <a:ea typeface="Rubik ExtraBold"/>
                <a:cs typeface="Rubik ExtraBold"/>
                <a:sym typeface="Rubik ExtraBold"/>
              </a:rPr>
              <a:t> 410.864.3083.</a:t>
            </a:r>
            <a:endParaRPr sz="2600" dirty="0">
              <a:solidFill>
                <a:schemeClr val="dk1"/>
              </a:solidFill>
              <a:latin typeface="Rubik ExtraBold"/>
              <a:ea typeface="Rubik ExtraBold"/>
              <a:cs typeface="Rubik ExtraBold"/>
              <a:sym typeface="Rubik ExtraBold"/>
            </a:endParaRPr>
          </a:p>
        </p:txBody>
      </p:sp>
      <p:pic>
        <p:nvPicPr>
          <p:cNvPr id="926" name="Google Shape;926;g3cf0296d620_2_153"/>
          <p:cNvPicPr preferRelativeResize="0"/>
          <p:nvPr/>
        </p:nvPicPr>
        <p:blipFill rotWithShape="1">
          <a:blip r:embed="rId4">
            <a:alphaModFix/>
          </a:blip>
          <a:srcRect t="-7438" b="54539"/>
          <a:stretch/>
        </p:blipFill>
        <p:spPr>
          <a:xfrm>
            <a:off x="-800547" y="-472"/>
            <a:ext cx="8365452" cy="5354545"/>
          </a:xfrm>
          <a:prstGeom prst="rect">
            <a:avLst/>
          </a:prstGeom>
          <a:noFill/>
          <a:ln>
            <a:noFill/>
          </a:ln>
        </p:spPr>
      </p:pic>
      <p:sp>
        <p:nvSpPr>
          <p:cNvPr id="933" name="Google Shape;933;g3cf0296d620_2_153"/>
          <p:cNvSpPr/>
          <p:nvPr/>
        </p:nvSpPr>
        <p:spPr>
          <a:xfrm rot="254">
            <a:off x="52" y="-21"/>
            <a:ext cx="12192000" cy="586800"/>
          </a:xfrm>
          <a:prstGeom prst="rect">
            <a:avLst/>
          </a:prstGeom>
          <a:gradFill>
            <a:gsLst>
              <a:gs pos="0">
                <a:srgbClr val="424242"/>
              </a:gs>
              <a:gs pos="100000">
                <a:srgbClr val="010101"/>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1">
              <a:solidFill>
                <a:schemeClr val="dk1"/>
              </a:solidFill>
              <a:latin typeface="Oswald"/>
              <a:ea typeface="Oswald"/>
              <a:cs typeface="Oswald"/>
              <a:sym typeface="Oswald"/>
            </a:endParaRPr>
          </a:p>
        </p:txBody>
      </p:sp>
      <p:sp>
        <p:nvSpPr>
          <p:cNvPr id="934" name="Google Shape;934;g3cf0296d620_2_153"/>
          <p:cNvSpPr/>
          <p:nvPr/>
        </p:nvSpPr>
        <p:spPr>
          <a:xfrm>
            <a:off x="2115063" y="-105750"/>
            <a:ext cx="7857000" cy="79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US" sz="3700">
                <a:solidFill>
                  <a:schemeClr val="lt1"/>
                </a:solidFill>
                <a:latin typeface="Rubik ExtraBold"/>
                <a:ea typeface="Rubik ExtraBold"/>
                <a:cs typeface="Rubik ExtraBold"/>
                <a:sym typeface="Rubik ExtraBold"/>
              </a:rPr>
              <a:t>Q&amp;A TIME!</a:t>
            </a:r>
            <a:endParaRPr sz="3700">
              <a:solidFill>
                <a:schemeClr val="lt1"/>
              </a:solidFill>
              <a:latin typeface="Rubik ExtraBold"/>
              <a:ea typeface="Rubik ExtraBold"/>
              <a:cs typeface="Rubik ExtraBold"/>
              <a:sym typeface="Rubik ExtraBold"/>
            </a:endParaRPr>
          </a:p>
        </p:txBody>
      </p:sp>
      <p:sp>
        <p:nvSpPr>
          <p:cNvPr id="935" name="Google Shape;935;g3cf0296d620_2_153"/>
          <p:cNvSpPr/>
          <p:nvPr/>
        </p:nvSpPr>
        <p:spPr>
          <a:xfrm>
            <a:off x="8790150" y="1534325"/>
            <a:ext cx="2593500" cy="4329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US" sz="3000">
                <a:solidFill>
                  <a:schemeClr val="lt1"/>
                </a:solidFill>
                <a:latin typeface="Rubik ExtraBold"/>
                <a:ea typeface="Rubik ExtraBold"/>
                <a:cs typeface="Rubik ExtraBold"/>
                <a:sym typeface="Rubik ExtraBold"/>
              </a:rPr>
              <a:t>ANNUAL</a:t>
            </a:r>
            <a:endParaRPr sz="3000">
              <a:solidFill>
                <a:schemeClr val="lt1"/>
              </a:solidFill>
              <a:latin typeface="Rubik ExtraBold"/>
              <a:ea typeface="Rubik ExtraBold"/>
              <a:cs typeface="Rubik ExtraBold"/>
              <a:sym typeface="Rubik ExtraBold"/>
            </a:endParaRPr>
          </a:p>
        </p:txBody>
      </p:sp>
      <p:sp>
        <p:nvSpPr>
          <p:cNvPr id="936" name="Google Shape;936;g3cf0296d620_2_153"/>
          <p:cNvSpPr/>
          <p:nvPr/>
        </p:nvSpPr>
        <p:spPr>
          <a:xfrm rot="10800000">
            <a:off x="8439000" y="3749365"/>
            <a:ext cx="3295800" cy="1843800"/>
          </a:xfrm>
          <a:prstGeom prst="round2SameRect">
            <a:avLst>
              <a:gd name="adj1" fmla="val 7057"/>
              <a:gd name="adj2" fmla="val 0"/>
            </a:avLst>
          </a:prstGeom>
          <a:solidFill>
            <a:schemeClr val="lt1"/>
          </a:solidFill>
          <a:ln w="9525" cap="flat" cmpd="sng">
            <a:solidFill>
              <a:srgbClr val="CDD4EA"/>
            </a:solidFill>
            <a:prstDash val="solid"/>
            <a:round/>
            <a:headEnd type="none" w="sm" len="sm"/>
            <a:tailEnd type="none" w="sm" len="sm"/>
          </a:ln>
          <a:effectLst>
            <a:outerShdw blurRad="200025" dist="209550" dir="5400000"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37" name="Google Shape;937;g3cf0296d620_2_153"/>
          <p:cNvSpPr txBox="1"/>
          <p:nvPr/>
        </p:nvSpPr>
        <p:spPr>
          <a:xfrm>
            <a:off x="8586900" y="4191925"/>
            <a:ext cx="3000000" cy="1414203"/>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US" sz="2700" dirty="0">
                <a:solidFill>
                  <a:schemeClr val="dk1"/>
                </a:solidFill>
                <a:latin typeface="Rubik"/>
                <a:ea typeface="Rubik"/>
                <a:cs typeface="Rubik"/>
                <a:sym typeface="Rubik"/>
              </a:rPr>
              <a:t>$7,000 </a:t>
            </a:r>
            <a:r>
              <a:rPr lang="en-US" sz="4300" dirty="0">
                <a:solidFill>
                  <a:schemeClr val="dk1"/>
                </a:solidFill>
                <a:latin typeface="Rubik ExtraBold"/>
                <a:ea typeface="Rubik ExtraBold"/>
                <a:cs typeface="Rubik ExtraBold"/>
                <a:sym typeface="Rubik ExtraBold"/>
              </a:rPr>
              <a:t>$3,997</a:t>
            </a:r>
            <a:br>
              <a:rPr lang="en-US" sz="1300" dirty="0">
                <a:solidFill>
                  <a:schemeClr val="dk1"/>
                </a:solidFill>
                <a:latin typeface="Rubik ExtraBold"/>
                <a:ea typeface="Rubik ExtraBold"/>
                <a:cs typeface="Rubik ExtraBold"/>
                <a:sym typeface="Rubik ExtraBold"/>
              </a:rPr>
            </a:br>
            <a:r>
              <a:rPr lang="en-US" sz="1300" dirty="0">
                <a:solidFill>
                  <a:schemeClr val="dk1"/>
                </a:solidFill>
                <a:latin typeface="Rubik ExtraBold"/>
                <a:ea typeface="Rubik ExtraBold"/>
                <a:cs typeface="Rubik ExtraBold"/>
                <a:sym typeface="Rubik ExtraBold"/>
              </a:rPr>
              <a:t>ONE-TIME!</a:t>
            </a:r>
            <a:br>
              <a:rPr lang="en-US" sz="1300" dirty="0">
                <a:solidFill>
                  <a:schemeClr val="dk1"/>
                </a:solidFill>
                <a:latin typeface="Rubik ExtraBold"/>
                <a:ea typeface="Rubik ExtraBold"/>
                <a:cs typeface="Rubik ExtraBold"/>
                <a:sym typeface="Rubik ExtraBold"/>
              </a:rPr>
            </a:br>
            <a:r>
              <a:rPr lang="en-US" sz="1100" dirty="0">
                <a:solidFill>
                  <a:schemeClr val="dk1"/>
                </a:solidFill>
                <a:latin typeface="Rubik ExtraBold"/>
                <a:ea typeface="Rubik ExtraBold"/>
                <a:cs typeface="Rubik ExtraBold"/>
                <a:sym typeface="Rubik ExtraBold"/>
              </a:rPr>
              <a:t>+ $199 annual maintenance fee</a:t>
            </a:r>
            <a:endParaRPr sz="2700" dirty="0">
              <a:solidFill>
                <a:schemeClr val="dk1"/>
              </a:solidFill>
              <a:latin typeface="Rubik ExtraBold"/>
              <a:ea typeface="Rubik ExtraBold"/>
              <a:cs typeface="Rubik ExtraBold"/>
              <a:sym typeface="Rubik ExtraBold"/>
            </a:endParaRPr>
          </a:p>
        </p:txBody>
      </p:sp>
      <p:sp>
        <p:nvSpPr>
          <p:cNvPr id="938" name="Google Shape;938;g3cf0296d620_2_153"/>
          <p:cNvSpPr/>
          <p:nvPr/>
        </p:nvSpPr>
        <p:spPr>
          <a:xfrm>
            <a:off x="8439000" y="3642488"/>
            <a:ext cx="3295800" cy="586800"/>
          </a:xfrm>
          <a:prstGeom prst="round2SameRect">
            <a:avLst>
              <a:gd name="adj1" fmla="val 16667"/>
              <a:gd name="adj2" fmla="val 0"/>
            </a:avLst>
          </a:prstGeom>
          <a:gradFill>
            <a:gsLst>
              <a:gs pos="0">
                <a:srgbClr val="FFD042"/>
              </a:gs>
              <a:gs pos="100000">
                <a:srgbClr val="B88C07"/>
              </a:gs>
            </a:gsLst>
            <a:path path="circle">
              <a:fillToRect l="50000" t="50000" r="50000" b="50000"/>
            </a:path>
            <a:tileRect/>
          </a:gradFill>
          <a:ln w="9525" cap="flat" cmpd="sng">
            <a:solidFill>
              <a:srgbClr val="CDD4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39" name="Google Shape;939;g3cf0296d620_2_153"/>
          <p:cNvSpPr/>
          <p:nvPr/>
        </p:nvSpPr>
        <p:spPr>
          <a:xfrm>
            <a:off x="8790150" y="3719438"/>
            <a:ext cx="2593500" cy="4329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US" sz="3000">
                <a:solidFill>
                  <a:schemeClr val="lt1"/>
                </a:solidFill>
                <a:latin typeface="Rubik ExtraBold"/>
                <a:ea typeface="Rubik ExtraBold"/>
                <a:cs typeface="Rubik ExtraBold"/>
                <a:sym typeface="Rubik ExtraBold"/>
              </a:rPr>
              <a:t>UNLIMITED</a:t>
            </a:r>
            <a:endParaRPr sz="3000">
              <a:solidFill>
                <a:schemeClr val="lt1"/>
              </a:solidFill>
              <a:latin typeface="Rubik ExtraBold"/>
              <a:ea typeface="Rubik ExtraBold"/>
              <a:cs typeface="Rubik ExtraBold"/>
              <a:sym typeface="Rubik ExtraBold"/>
            </a:endParaRPr>
          </a:p>
        </p:txBody>
      </p:sp>
      <p:sp>
        <p:nvSpPr>
          <p:cNvPr id="940" name="Google Shape;940;g3cf0296d620_2_153"/>
          <p:cNvSpPr/>
          <p:nvPr/>
        </p:nvSpPr>
        <p:spPr>
          <a:xfrm>
            <a:off x="9388925" y="2234125"/>
            <a:ext cx="1352100" cy="63900"/>
          </a:xfrm>
          <a:prstGeom prst="roundRect">
            <a:avLst>
              <a:gd name="adj" fmla="val 50000"/>
            </a:avLst>
          </a:prstGeom>
          <a:solidFill>
            <a:srgbClr val="F94B4D">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sp>
        <p:nvSpPr>
          <p:cNvPr id="941" name="Google Shape;941;g3cf0296d620_2_153"/>
          <p:cNvSpPr/>
          <p:nvPr/>
        </p:nvSpPr>
        <p:spPr>
          <a:xfrm>
            <a:off x="9388925" y="4407016"/>
            <a:ext cx="1352100" cy="63900"/>
          </a:xfrm>
          <a:prstGeom prst="roundRect">
            <a:avLst>
              <a:gd name="adj" fmla="val 50000"/>
            </a:avLst>
          </a:prstGeom>
          <a:solidFill>
            <a:srgbClr val="F94B4D">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Light"/>
              <a:ea typeface="Open Sans Light"/>
              <a:cs typeface="Open Sans Light"/>
              <a:sym typeface="Open Sans"/>
            </a:endParaRPr>
          </a:p>
        </p:txBody>
      </p:sp>
      <p:pic>
        <p:nvPicPr>
          <p:cNvPr id="943" name="Google Shape;943;g3cf0296d620_2_153"/>
          <p:cNvPicPr preferRelativeResize="0"/>
          <p:nvPr/>
        </p:nvPicPr>
        <p:blipFill>
          <a:blip r:embed="rId5">
            <a:alphaModFix/>
          </a:blip>
          <a:stretch>
            <a:fillRect/>
          </a:stretch>
        </p:blipFill>
        <p:spPr>
          <a:xfrm rot="580238" flipH="1">
            <a:off x="7817167" y="4377057"/>
            <a:ext cx="1176892" cy="533497"/>
          </a:xfrm>
          <a:prstGeom prst="rect">
            <a:avLst/>
          </a:prstGeom>
          <a:noFill/>
          <a:ln>
            <a:noFill/>
          </a:ln>
          <a:effectLst>
            <a:outerShdw blurRad="200025" dist="114300" dir="5400000" algn="bl" rotWithShape="0">
              <a:srgbClr val="000000">
                <a:alpha val="50000"/>
              </a:srgbClr>
            </a:outerShdw>
          </a:effectLst>
        </p:spPr>
      </p:pic>
      <p:grpSp>
        <p:nvGrpSpPr>
          <p:cNvPr id="944" name="Google Shape;944;g3cf0296d620_2_153"/>
          <p:cNvGrpSpPr/>
          <p:nvPr/>
        </p:nvGrpSpPr>
        <p:grpSpPr>
          <a:xfrm>
            <a:off x="6232211" y="2484793"/>
            <a:ext cx="1988784" cy="1988760"/>
            <a:chOff x="6363251" y="3091906"/>
            <a:chExt cx="2502874" cy="2502844"/>
          </a:xfrm>
        </p:grpSpPr>
        <p:pic>
          <p:nvPicPr>
            <p:cNvPr id="945" name="Google Shape;945;g3cf0296d620_2_153"/>
            <p:cNvPicPr preferRelativeResize="0"/>
            <p:nvPr/>
          </p:nvPicPr>
          <p:blipFill>
            <a:blip r:embed="rId6">
              <a:alphaModFix/>
            </a:blip>
            <a:stretch>
              <a:fillRect/>
            </a:stretch>
          </p:blipFill>
          <p:spPr>
            <a:xfrm>
              <a:off x="6363251" y="3091906"/>
              <a:ext cx="2502874" cy="2502844"/>
            </a:xfrm>
            <a:prstGeom prst="rect">
              <a:avLst/>
            </a:prstGeom>
            <a:noFill/>
            <a:ln>
              <a:noFill/>
            </a:ln>
            <a:effectLst>
              <a:outerShdw blurRad="158929" dist="166497" dir="3000000" algn="bl" rotWithShape="0">
                <a:srgbClr val="000000">
                  <a:alpha val="30000"/>
                </a:srgbClr>
              </a:outerShdw>
            </a:effectLst>
          </p:spPr>
        </p:pic>
        <p:sp>
          <p:nvSpPr>
            <p:cNvPr id="946" name="Google Shape;946;g3cf0296d620_2_153"/>
            <p:cNvSpPr txBox="1"/>
            <p:nvPr/>
          </p:nvSpPr>
          <p:spPr>
            <a:xfrm rot="-480747">
              <a:off x="6526994" y="3888037"/>
              <a:ext cx="2169479" cy="679503"/>
            </a:xfrm>
            <a:prstGeom prst="rect">
              <a:avLst/>
            </a:prstGeom>
            <a:noFill/>
            <a:ln>
              <a:noFill/>
            </a:ln>
          </p:spPr>
          <p:txBody>
            <a:bodyPr spcFirstLastPara="1" wrap="square" lIns="60425" tIns="60425" rIns="60425" bIns="60425" anchor="t" anchorCtr="0">
              <a:spAutoFit/>
            </a:bodyPr>
            <a:lstStyle/>
            <a:p>
              <a:pPr marL="0" lvl="0" indent="0" algn="ctr" rtl="0">
                <a:lnSpc>
                  <a:spcPct val="85000"/>
                </a:lnSpc>
                <a:spcBef>
                  <a:spcPts val="0"/>
                </a:spcBef>
                <a:spcAft>
                  <a:spcPts val="0"/>
                </a:spcAft>
                <a:buNone/>
              </a:pPr>
              <a:r>
                <a:rPr lang="en-US" sz="3194" i="1">
                  <a:solidFill>
                    <a:schemeClr val="dk1"/>
                  </a:solidFill>
                  <a:latin typeface="Rubik ExtraBold"/>
                  <a:ea typeface="Rubik ExtraBold"/>
                  <a:cs typeface="Rubik ExtraBold"/>
                  <a:sym typeface="Rubik ExtraBold"/>
                </a:rPr>
                <a:t>BEST</a:t>
              </a:r>
              <a:endParaRPr sz="2665">
                <a:solidFill>
                  <a:schemeClr val="dk1"/>
                </a:solidFill>
                <a:latin typeface="Rubik ExtraBold"/>
                <a:ea typeface="Rubik ExtraBold"/>
                <a:cs typeface="Rubik ExtraBold"/>
                <a:sym typeface="Rubik ExtraBold"/>
              </a:endParaRPr>
            </a:p>
          </p:txBody>
        </p:sp>
        <p:sp>
          <p:nvSpPr>
            <p:cNvPr id="947" name="Google Shape;947;g3cf0296d620_2_153"/>
            <p:cNvSpPr txBox="1"/>
            <p:nvPr/>
          </p:nvSpPr>
          <p:spPr>
            <a:xfrm rot="-480678">
              <a:off x="6726074" y="4324534"/>
              <a:ext cx="1698375" cy="570509"/>
            </a:xfrm>
            <a:prstGeom prst="rect">
              <a:avLst/>
            </a:prstGeom>
            <a:noFill/>
            <a:ln>
              <a:noFill/>
            </a:ln>
          </p:spPr>
          <p:txBody>
            <a:bodyPr spcFirstLastPara="1" wrap="square" lIns="60425" tIns="60425" rIns="60425" bIns="60425" anchor="t" anchorCtr="0">
              <a:spAutoFit/>
            </a:bodyPr>
            <a:lstStyle/>
            <a:p>
              <a:pPr marL="0" lvl="0" indent="0" algn="ctr" rtl="0">
                <a:lnSpc>
                  <a:spcPct val="85000"/>
                </a:lnSpc>
                <a:spcBef>
                  <a:spcPts val="0"/>
                </a:spcBef>
                <a:spcAft>
                  <a:spcPts val="0"/>
                </a:spcAft>
                <a:buNone/>
              </a:pPr>
              <a:r>
                <a:rPr lang="en-US" sz="2532" i="1">
                  <a:solidFill>
                    <a:schemeClr val="dk1"/>
                  </a:solidFill>
                  <a:latin typeface="Rubik ExtraBold"/>
                  <a:ea typeface="Rubik ExtraBold"/>
                  <a:cs typeface="Rubik ExtraBold"/>
                  <a:sym typeface="Rubik ExtraBold"/>
                </a:rPr>
                <a:t>DEAL!</a:t>
              </a:r>
              <a:endParaRPr sz="2003">
                <a:solidFill>
                  <a:schemeClr val="dk1"/>
                </a:solidFill>
                <a:latin typeface="Rubik ExtraBold"/>
                <a:ea typeface="Rubik ExtraBold"/>
                <a:cs typeface="Rubik ExtraBold"/>
                <a:sym typeface="Rubik ExtraBold"/>
              </a:endParaRPr>
            </a:p>
          </p:txBody>
        </p:sp>
      </p:grpSp>
      <p:sp>
        <p:nvSpPr>
          <p:cNvPr id="2" name="Google Shape;905;p92">
            <a:extLst>
              <a:ext uri="{FF2B5EF4-FFF2-40B4-BE49-F238E27FC236}">
                <a16:creationId xmlns:a16="http://schemas.microsoft.com/office/drawing/2014/main" id="{A3EBEC5C-B3A9-E87C-AE5C-BE9393D8142F}"/>
              </a:ext>
            </a:extLst>
          </p:cNvPr>
          <p:cNvSpPr/>
          <p:nvPr/>
        </p:nvSpPr>
        <p:spPr>
          <a:xfrm>
            <a:off x="-407025" y="588743"/>
            <a:ext cx="13005900" cy="79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en-US" sz="2800" i="1" dirty="0">
                <a:solidFill>
                  <a:srgbClr val="FF3B00"/>
                </a:solidFill>
                <a:latin typeface="Rubik ExtraBold"/>
                <a:ea typeface="Rubik ExtraBold"/>
                <a:cs typeface="Rubik ExtraBold"/>
                <a:sym typeface="Rubik ExtraBold"/>
              </a:rPr>
              <a:t>TODAY ONLY: </a:t>
            </a:r>
            <a:r>
              <a:rPr lang="en-US" sz="2800" i="1" dirty="0">
                <a:solidFill>
                  <a:schemeClr val="dk1"/>
                </a:solidFill>
                <a:latin typeface="Rubik ExtraBold"/>
                <a:ea typeface="Rubik ExtraBold"/>
                <a:cs typeface="Rubik ExtraBold"/>
                <a:sym typeface="Rubik ExtraBold"/>
              </a:rPr>
              <a:t>Three Months FREE of Monument Trend Advisory! </a:t>
            </a:r>
            <a:endParaRPr sz="2800" i="1" dirty="0">
              <a:solidFill>
                <a:schemeClr val="dk1"/>
              </a:solidFill>
              <a:latin typeface="Rubik ExtraBold"/>
              <a:ea typeface="Rubik ExtraBold"/>
              <a:cs typeface="Rubik ExtraBold"/>
              <a:sym typeface="Rubik ExtraBold"/>
            </a:endParaRPr>
          </a:p>
        </p:txBody>
      </p:sp>
      <p:pic>
        <p:nvPicPr>
          <p:cNvPr id="3" name="Google Shape;890;p92" title="stock-flip-scanner.png">
            <a:extLst>
              <a:ext uri="{FF2B5EF4-FFF2-40B4-BE49-F238E27FC236}">
                <a16:creationId xmlns:a16="http://schemas.microsoft.com/office/drawing/2014/main" id="{0BB66E3B-338D-D12A-891D-45F3ADC5F21D}"/>
              </a:ext>
            </a:extLst>
          </p:cNvPr>
          <p:cNvPicPr preferRelativeResize="0"/>
          <p:nvPr/>
        </p:nvPicPr>
        <p:blipFill>
          <a:blip r:embed="rId7">
            <a:alphaModFix/>
          </a:blip>
          <a:stretch>
            <a:fillRect/>
          </a:stretch>
        </p:blipFill>
        <p:spPr>
          <a:xfrm>
            <a:off x="1192363" y="1580292"/>
            <a:ext cx="4461126" cy="3556453"/>
          </a:xfrm>
          <a:prstGeom prst="rect">
            <a:avLst/>
          </a:prstGeom>
          <a:noFill/>
          <a:ln>
            <a:noFill/>
          </a:ln>
          <a:effectLst>
            <a:reflection stA="15000" endPos="20000" fadeDir="5400012" sy="-100000" algn="bl" rotWithShape="0"/>
          </a:effectLst>
        </p:spPr>
      </p:pic>
      <p:pic>
        <p:nvPicPr>
          <p:cNvPr id="4" name="Google Shape;891;p92">
            <a:extLst>
              <a:ext uri="{FF2B5EF4-FFF2-40B4-BE49-F238E27FC236}">
                <a16:creationId xmlns:a16="http://schemas.microsoft.com/office/drawing/2014/main" id="{4AF255F9-DD31-B330-4714-F18D03137C90}"/>
              </a:ext>
            </a:extLst>
          </p:cNvPr>
          <p:cNvPicPr preferRelativeResize="0"/>
          <p:nvPr/>
        </p:nvPicPr>
        <p:blipFill>
          <a:blip r:embed="rId8">
            <a:alphaModFix/>
          </a:blip>
          <a:stretch>
            <a:fillRect/>
          </a:stretch>
        </p:blipFill>
        <p:spPr>
          <a:xfrm>
            <a:off x="4741532" y="4115395"/>
            <a:ext cx="728637" cy="1477051"/>
          </a:xfrm>
          <a:prstGeom prst="rect">
            <a:avLst/>
          </a:prstGeom>
          <a:noFill/>
          <a:ln>
            <a:noFill/>
          </a:ln>
        </p:spPr>
      </p:pic>
      <p:pic>
        <p:nvPicPr>
          <p:cNvPr id="5" name="Google Shape;892;p92">
            <a:extLst>
              <a:ext uri="{FF2B5EF4-FFF2-40B4-BE49-F238E27FC236}">
                <a16:creationId xmlns:a16="http://schemas.microsoft.com/office/drawing/2014/main" id="{55BB53BC-015A-C0B8-C985-3A1AD83D58E7}"/>
              </a:ext>
            </a:extLst>
          </p:cNvPr>
          <p:cNvPicPr preferRelativeResize="0"/>
          <p:nvPr/>
        </p:nvPicPr>
        <p:blipFill>
          <a:blip r:embed="rId9">
            <a:alphaModFix/>
          </a:blip>
          <a:stretch>
            <a:fillRect/>
          </a:stretch>
        </p:blipFill>
        <p:spPr>
          <a:xfrm>
            <a:off x="5522523" y="4115395"/>
            <a:ext cx="728637" cy="1477051"/>
          </a:xfrm>
          <a:prstGeom prst="rect">
            <a:avLst/>
          </a:prstGeom>
          <a:noFill/>
          <a:ln>
            <a:noFill/>
          </a:ln>
        </p:spPr>
      </p:pic>
      <p:pic>
        <p:nvPicPr>
          <p:cNvPr id="6" name="Google Shape;893;p92" title="pmk-flip-reports_dark-ticker-strategy-guide.png">
            <a:extLst>
              <a:ext uri="{FF2B5EF4-FFF2-40B4-BE49-F238E27FC236}">
                <a16:creationId xmlns:a16="http://schemas.microsoft.com/office/drawing/2014/main" id="{19248A85-ADB1-FA44-37B3-7573C56C0D3D}"/>
              </a:ext>
            </a:extLst>
          </p:cNvPr>
          <p:cNvPicPr preferRelativeResize="0"/>
          <p:nvPr/>
        </p:nvPicPr>
        <p:blipFill rotWithShape="1">
          <a:blip r:embed="rId10">
            <a:alphaModFix/>
          </a:blip>
          <a:srcRect b="892"/>
          <a:stretch/>
        </p:blipFill>
        <p:spPr>
          <a:xfrm>
            <a:off x="3289212" y="3519935"/>
            <a:ext cx="1395264" cy="2067122"/>
          </a:xfrm>
          <a:prstGeom prst="rect">
            <a:avLst/>
          </a:prstGeom>
          <a:noFill/>
          <a:ln>
            <a:noFill/>
          </a:ln>
          <a:effectLst>
            <a:reflection stA="15000" endPos="20000" fadeDir="5400012" sy="-100000" algn="bl" rotWithShape="0"/>
          </a:effectLst>
        </p:spPr>
      </p:pic>
      <p:pic>
        <p:nvPicPr>
          <p:cNvPr id="7" name="Google Shape;894;p92">
            <a:extLst>
              <a:ext uri="{FF2B5EF4-FFF2-40B4-BE49-F238E27FC236}">
                <a16:creationId xmlns:a16="http://schemas.microsoft.com/office/drawing/2014/main" id="{6CA1495C-5F1C-9B8F-3463-83A4B362E59E}"/>
              </a:ext>
            </a:extLst>
          </p:cNvPr>
          <p:cNvPicPr preferRelativeResize="0"/>
          <p:nvPr/>
        </p:nvPicPr>
        <p:blipFill>
          <a:blip r:embed="rId11">
            <a:alphaModFix/>
          </a:blip>
          <a:stretch>
            <a:fillRect/>
          </a:stretch>
        </p:blipFill>
        <p:spPr>
          <a:xfrm>
            <a:off x="2006165" y="3533967"/>
            <a:ext cx="1376014" cy="2058472"/>
          </a:xfrm>
          <a:prstGeom prst="rect">
            <a:avLst/>
          </a:prstGeom>
          <a:noFill/>
          <a:ln>
            <a:noFill/>
          </a:ln>
        </p:spPr>
      </p:pic>
      <p:pic>
        <p:nvPicPr>
          <p:cNvPr id="8" name="Google Shape;895;p92">
            <a:extLst>
              <a:ext uri="{FF2B5EF4-FFF2-40B4-BE49-F238E27FC236}">
                <a16:creationId xmlns:a16="http://schemas.microsoft.com/office/drawing/2014/main" id="{4E660117-623D-BC3A-E086-73C61F1F1963}"/>
              </a:ext>
            </a:extLst>
          </p:cNvPr>
          <p:cNvPicPr preferRelativeResize="0"/>
          <p:nvPr/>
        </p:nvPicPr>
        <p:blipFill>
          <a:blip r:embed="rId12">
            <a:alphaModFix/>
          </a:blip>
          <a:stretch>
            <a:fillRect/>
          </a:stretch>
        </p:blipFill>
        <p:spPr>
          <a:xfrm>
            <a:off x="459606" y="3528170"/>
            <a:ext cx="1609881" cy="2067123"/>
          </a:xfrm>
          <a:prstGeom prst="rect">
            <a:avLst/>
          </a:prstGeom>
          <a:noFill/>
          <a:ln>
            <a:noFill/>
          </a:ln>
        </p:spPr>
      </p:pic>
      <p:sp>
        <p:nvSpPr>
          <p:cNvPr id="9" name="TextBox 8">
            <a:extLst>
              <a:ext uri="{FF2B5EF4-FFF2-40B4-BE49-F238E27FC236}">
                <a16:creationId xmlns:a16="http://schemas.microsoft.com/office/drawing/2014/main" id="{6695D7D2-50E2-1FA0-F632-9285871223C8}"/>
              </a:ext>
            </a:extLst>
          </p:cNvPr>
          <p:cNvSpPr txBox="1"/>
          <p:nvPr/>
        </p:nvSpPr>
        <p:spPr>
          <a:xfrm>
            <a:off x="2694172" y="2330925"/>
            <a:ext cx="1606408" cy="230832"/>
          </a:xfrm>
          <a:prstGeom prst="rect">
            <a:avLst/>
          </a:prstGeom>
          <a:noFill/>
        </p:spPr>
        <p:txBody>
          <a:bodyPr wrap="square">
            <a:spAutoFit/>
          </a:bodyPr>
          <a:lstStyle/>
          <a:p>
            <a:r>
              <a:rPr lang="en-US" sz="900" dirty="0">
                <a:solidFill>
                  <a:schemeClr val="bg1">
                    <a:lumMod val="65000"/>
                  </a:schemeClr>
                </a:solidFill>
                <a:latin typeface="Rubik Light" pitchFamily="2" charset="-79"/>
                <a:ea typeface="Rubik ExtraBold"/>
                <a:cs typeface="Rubik Light" pitchFamily="2" charset="-79"/>
                <a:sym typeface="Rubik ExtraBold"/>
              </a:rPr>
              <a:t>*UNLIMITED ONLY</a:t>
            </a:r>
            <a:endParaRPr lang="en-US" sz="900" dirty="0">
              <a:solidFill>
                <a:schemeClr val="bg1">
                  <a:lumMod val="65000"/>
                </a:schemeClr>
              </a:solidFill>
              <a:latin typeface="Rubik Light" pitchFamily="2" charset="-79"/>
              <a:cs typeface="Rubik Light" pitchFamily="2" charset="-79"/>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C7282255-B0B2-426F-854B-C881FA5B7F65}"/>
</file>

<file path=customXml/itemProps2.xml><?xml version="1.0" encoding="utf-8"?>
<ds:datastoreItem xmlns:ds="http://schemas.openxmlformats.org/officeDocument/2006/customXml" ds:itemID="{C1AD8628-7EF8-4099-8FA6-AB36D8D1F631}"/>
</file>

<file path=customXml/itemProps3.xml><?xml version="1.0" encoding="utf-8"?>
<ds:datastoreItem xmlns:ds="http://schemas.openxmlformats.org/officeDocument/2006/customXml" ds:itemID="{460FB631-FF6D-4156-8908-FBE83F81CF35}"/>
</file>

<file path=docProps/app.xml><?xml version="1.0" encoding="utf-8"?>
<Properties xmlns="http://schemas.openxmlformats.org/officeDocument/2006/extended-properties" xmlns:vt="http://schemas.openxmlformats.org/officeDocument/2006/docPropsVTypes">
  <TotalTime>1810</TotalTime>
  <Words>3860</Words>
  <Application>Microsoft Macintosh PowerPoint</Application>
  <PresentationFormat>Widescreen</PresentationFormat>
  <Paragraphs>468</Paragraphs>
  <Slides>96</Slides>
  <Notes>95</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96</vt:i4>
      </vt:variant>
    </vt:vector>
  </HeadingPairs>
  <TitlesOfParts>
    <vt:vector size="113" baseType="lpstr">
      <vt:lpstr>Impact</vt:lpstr>
      <vt:lpstr>Rubik Light</vt:lpstr>
      <vt:lpstr>Poppins Black</vt:lpstr>
      <vt:lpstr>Rubik ExtraBold</vt:lpstr>
      <vt:lpstr>Courier New</vt:lpstr>
      <vt:lpstr>Open Sans</vt:lpstr>
      <vt:lpstr>Oswald</vt:lpstr>
      <vt:lpstr>Arial</vt:lpstr>
      <vt:lpstr>Wingdings</vt:lpstr>
      <vt:lpstr>Calibri</vt:lpstr>
      <vt:lpstr>Open Sans ExtraBold</vt:lpstr>
      <vt:lpstr>Open Sans Light</vt:lpstr>
      <vt:lpstr>Figtree Black</vt:lpstr>
      <vt:lpstr>Open Sans ExtraBold</vt:lpstr>
      <vt:lpstr>Rubik SemiBold</vt:lpstr>
      <vt:lpstr>Rubik</vt:lpstr>
      <vt:lpstr>Office Theme</vt:lpstr>
      <vt:lpstr>PowerPoint Presentation</vt:lpstr>
      <vt:lpstr>PowerPoint Presentation</vt:lpstr>
      <vt:lpstr>Housekeeping!</vt:lpstr>
      <vt:lpstr>Agenda</vt:lpstr>
      <vt:lpstr>Disclaimer</vt:lpstr>
      <vt:lpstr>Why Do We Call It “Stock Flipping”? </vt:lpstr>
      <vt:lpstr>You’ve Heard of House Flipping:  They Buy “Ugly” Houses They Can Fix Up  And FLIP for a Profit! </vt:lpstr>
      <vt:lpstr>Could Cost $100,000 … or MORE!  Takes Months… or YEARS!  And You’d Be Lucky to Scrape a 10% Profit…  or Worse, LOSE MONEY!  </vt:lpstr>
      <vt:lpstr>INTRODUCING:</vt:lpstr>
      <vt:lpstr>Flipping Stocks</vt:lpstr>
      <vt:lpstr>Flipping Nvidia (NVDA) </vt:lpstr>
      <vt:lpstr>224% Stock Flip Win! </vt:lpstr>
      <vt:lpstr>$11,000 Overnight! </vt:lpstr>
      <vt:lpstr>Flipping Netflix  (NFLX)  </vt:lpstr>
      <vt:lpstr>3X Stock Flip! </vt:lpstr>
      <vt:lpstr>$16,000 the  Very Next Morning! </vt:lpstr>
      <vt:lpstr>$27,000</vt:lpstr>
      <vt:lpstr>Flipping Tesla  (TSLA) </vt:lpstr>
      <vt:lpstr>MONSTER 667%  Overnight Win! </vt:lpstr>
      <vt:lpstr>$16,000… $11,000…  even $33,000 Richer…</vt:lpstr>
      <vt:lpstr>Stock Flips!</vt:lpstr>
      <vt:lpstr>So Much Better Than House Flipping! </vt:lpstr>
      <vt:lpstr>Tesla Was DOWN as Much as 50% From Highs</vt:lpstr>
      <vt:lpstr>Despite the Bad Press… Tesla Was the BEST Stock to Flip in 2025!</vt:lpstr>
      <vt:lpstr>Tesla Flip Trades 2025 ($5,000 in each)</vt:lpstr>
      <vt:lpstr>FLIPPING Just Tesla Would Have  Made Over $92,000!  </vt:lpstr>
      <vt:lpstr>With Stock Flipping…  You Can Start Small! </vt:lpstr>
      <vt:lpstr>Rule of Five Profit System</vt:lpstr>
      <vt:lpstr>$100,000+ After Two Years Flipping Tesla!</vt:lpstr>
      <vt:lpstr>And Grow a Six-Figure Portfolio!  That’s the Power of Stock Flipping!</vt:lpstr>
      <vt:lpstr>Stock Flip Millionaire! </vt:lpstr>
      <vt:lpstr>That’s Just Flipping Tesla…</vt:lpstr>
      <vt:lpstr>Buy a GREAT Stock on an Ugly Day…  Flip It the Next Day for a Double…   Make $5,000 (or MORE) Overnight! </vt:lpstr>
      <vt:lpstr>Market's Dirty Secret: Even the Best Stocks Have Ugly Days</vt:lpstr>
      <vt:lpstr>Wrong… GREAT Flipping  Opportunity!</vt:lpstr>
      <vt:lpstr>BROADCOM: Another Great Stock on an Ugly Day</vt:lpstr>
      <vt:lpstr>Wrong Again!  124% Overnight</vt:lpstr>
      <vt:lpstr> Why Does Stock Flipping Work So Well?</vt:lpstr>
      <vt:lpstr>Over 10 Years of Flip Data</vt:lpstr>
      <vt:lpstr>Day to Day Accuracy Rates Get Even BETTER! </vt:lpstr>
      <vt:lpstr>Stock Flipping Works in  Bull and Bear Markets!</vt:lpstr>
      <vt:lpstr>COVID Crash (2/20 to 3/31) </vt:lpstr>
      <vt:lpstr>Stock Flipping Can Give YOU  a Statistical Advantage…</vt:lpstr>
      <vt:lpstr>How Flipping Turns Stock Moves Into  HUGE GAINS!</vt:lpstr>
      <vt:lpstr>DOUBLE YOUR MONEY Every Time One Triggers! </vt:lpstr>
      <vt:lpstr>Rather Than Holding Longer…   Data Found OVERNIGHT Is the  Sweet Spot for Profitable Flips  Flipping Allows You to Cash Out the VERY NEXT DAY! </vt:lpstr>
      <vt:lpstr>NOW Is the Perfect Time to Get Started! </vt:lpstr>
      <vt:lpstr>Write this Date Down: March 19 </vt:lpstr>
      <vt:lpstr>Best Chances to Turn  Overreactions to $5,000  Overnight Stock Flip Payouts!  </vt:lpstr>
      <vt:lpstr>Earnings Triggered  Stock Flips  Salesforce (CRM)</vt:lpstr>
      <vt:lpstr>563% Earnings  Season Flip! </vt:lpstr>
      <vt:lpstr>Broadcom’s  Collateral Damage</vt:lpstr>
      <vt:lpstr>275% Overnight Win! </vt:lpstr>
      <vt:lpstr>Not Just Tech  Stocks Flip: Coke (KO) </vt:lpstr>
      <vt:lpstr>Here’s What Our Proprietary Scanner Showed Us! </vt:lpstr>
      <vt:lpstr>263% Overnight  on ”Boring” Stock! </vt:lpstr>
      <vt:lpstr>That’s Enough to Wake Up to  $13,000 Profits the Very Next Day!</vt:lpstr>
      <vt:lpstr>Stock Flip Strategy Recap</vt:lpstr>
      <vt:lpstr>Reminder… Stick With Us To The End!</vt:lpstr>
      <vt:lpstr>You Have Two Options</vt:lpstr>
      <vt:lpstr>You Can Monitor the 30 Stock List Every Single Day Calculate if the Stock Hit’s the Flip Criteria Pick Out the Option to Trade on Your Own And Hope for Your Own $5,000 (or More) Win…</vt:lpstr>
      <vt:lpstr>Option 2</vt:lpstr>
      <vt:lpstr>Here’s Your Chance to Get Stock Flip Trades Sent to YOU! </vt:lpstr>
      <vt:lpstr>PowerPoint Presentation</vt:lpstr>
      <vt:lpstr>Stock Flip Trade Alerts for YOU!</vt:lpstr>
      <vt:lpstr>As Soon as You Join Today:  Overnight Stock Flip Blueprint</vt:lpstr>
      <vt:lpstr>But That’s NOT All…</vt:lpstr>
      <vt:lpstr>The Original Flip Trade: Dark Ticker</vt:lpstr>
      <vt:lpstr>Trade AFTER 4 p.m.!</vt:lpstr>
      <vt:lpstr>Members Are Making Big Money!</vt:lpstr>
      <vt:lpstr>$20K Overnight!</vt:lpstr>
      <vt:lpstr>Half a Million Dollars?!?</vt:lpstr>
      <vt:lpstr>Excited for Market Drops?!</vt:lpstr>
      <vt:lpstr>Proven Results </vt:lpstr>
      <vt:lpstr>Big Wins This Year! </vt:lpstr>
      <vt:lpstr>Dark Ticker Strategy Guide</vt:lpstr>
      <vt:lpstr>PLUS! All Our Dark Ticker Research and Trades!</vt:lpstr>
      <vt:lpstr>Live Chat With Moderators</vt:lpstr>
      <vt:lpstr>Your Entire Post-Market Profits  Benefits Package</vt:lpstr>
      <vt:lpstr>Post-Market Profits Trade Feed</vt:lpstr>
      <vt:lpstr>Access BOTH Dark Ticker Trades &amp; Stock Flip Trades! </vt:lpstr>
      <vt:lpstr>Today… You Get  BOTH for LESS! </vt:lpstr>
      <vt:lpstr>Get 1 Year of Post-Market Profits  for $5,000 $1,997!</vt:lpstr>
      <vt:lpstr>ONE FLIP TRADE Could Cover  the Entire Cost of Membership</vt:lpstr>
      <vt:lpstr>This Could Build a Six-Figure… or Seven- Figure Portfolio! </vt:lpstr>
      <vt:lpstr>Get UNLIMITED ACCESS!  (BEST DEAL)</vt:lpstr>
      <vt:lpstr>BONUS! Overnight Stock Flip Scanner </vt:lpstr>
      <vt:lpstr>Overnight Stock Flip Scanner Demo </vt:lpstr>
      <vt:lpstr>Stock Flip Beta Tester Success! </vt:lpstr>
      <vt:lpstr>Essentially UNLIMITED Opportunities</vt:lpstr>
      <vt:lpstr>Fast Action Bonus! (Expires at MIDNIGHT)</vt:lpstr>
      <vt:lpstr>60-Day Money-Back Guarantee</vt:lpstr>
      <vt:lpstr>Decision Time</vt:lpstr>
      <vt:lpstr>Don’t Miss Our Next Big Flippin’ Winner!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Roshna Kirkner</dc:creator>
  <cp:lastModifiedBy>Nick Andrus</cp:lastModifiedBy>
  <cp:revision>104</cp:revision>
  <dcterms:created xsi:type="dcterms:W3CDTF">2025-09-08T15:04:09Z</dcterms:created>
  <dcterms:modified xsi:type="dcterms:W3CDTF">2026-03-17T14:34:44Z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