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comments/comment2.xml" ContentType="application/vnd.openxmlformats-officedocument.presentationml.comments+xml"/>
  <Override PartName="/ppt/theme/theme2.xml" ContentType="application/vnd.openxmlformats-officedocument.theme+xml"/>
  <Override PartName="/ppt/comments/comment1.xml" ContentType="application/vnd.openxmlformats-officedocument.presentationml.comments+xml"/>
  <Override PartName="/ppt/comments/comment3.xml" ContentType="application/vnd.openxmlformats-officedocument.presentationml.comment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meron Stang" initials="CS" lastIdx="7" clrIdx="0">
    <p:extLst>
      <p:ext uri="{19B8F6BF-5375-455C-9EA6-DF929625EA0E}">
        <p15:presenceInfo xmlns:p15="http://schemas.microsoft.com/office/powerpoint/2012/main" userId="S::cstang@theagora.com::4d8dcb61-11b6-4517-a0ff-442bf76b33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0" d="100"/>
          <a:sy n="80" d="100"/>
        </p:scale>
        <p:origin x="8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12-22T16:25:21.268" idx="1">
    <p:pos x="6084" y="966"/>
    <p:text>Can we add the bit about this being an average? Either "Access to (on average) 1,130+...: or adding it at the end after Per year.</p:text>
    <p:extLst>
      <p:ext uri="{C676402C-5697-4E1C-873F-D02D1690AC5C}">
        <p15:threadingInfo xmlns:p15="http://schemas.microsoft.com/office/powerpoint/2012/main" timeZoneBias="300"/>
      </p:ext>
    </p:extLst>
  </p:cm>
  <p:cm authorId="1" dt="2025-12-29T11:40:19.357" idx="6">
    <p:pos x="6084" y="1062"/>
    <p:text>resolved</p:text>
    <p:extLst>
      <p:ext uri="{C676402C-5697-4E1C-873F-D02D1690AC5C}">
        <p15:threadingInfo xmlns:p15="http://schemas.microsoft.com/office/powerpoint/2012/main" timeZoneBias="300">
          <p15:parentCm authorId="1" idx="1"/>
        </p15:threadingInfo>
      </p:ext>
    </p:extLst>
  </p:cm>
  <p:cm authorId="1" dt="2025-12-22T16:26:14.015" idx="2">
    <p:pos x="2052" y="1398"/>
    <p:text>Please change granted to offered or You can become an Executive Partner. They aren't being given anything</p:text>
    <p:extLst>
      <p:ext uri="{C676402C-5697-4E1C-873F-D02D1690AC5C}">
        <p15:threadingInfo xmlns:p15="http://schemas.microsoft.com/office/powerpoint/2012/main" timeZoneBias="300"/>
      </p:ext>
    </p:extLst>
  </p:cm>
  <p:cm authorId="1" dt="2025-12-29T11:40:24.613" idx="7">
    <p:pos x="2052" y="1494"/>
    <p:text>resolved</p:text>
    <p:extLst>
      <p:ext uri="{C676402C-5697-4E1C-873F-D02D1690AC5C}">
        <p15:threadingInfo xmlns:p15="http://schemas.microsoft.com/office/powerpoint/2012/main" timeZoneBias="300">
          <p15:parentCm authorId="1" idx="2"/>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5-12-22T16:27:29.756" idx="4">
    <p:pos x="5988" y="2340"/>
    <p:text>added "an average of"</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5-12-22T16:28:18.504" idx="5">
    <p:pos x="5706" y="2892"/>
    <p:text>Generational wealth is considered a lifestyle claim which requires a time frame (FTC settlement)</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A24FA8-9D9C-4815-BB74-B0F6B386DD73}" type="datetimeFigureOut">
              <a:rPr lang="en-US" smtClean="0"/>
              <a:t>12/29/2025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CFB77-FD71-4606-AF4E-886D4E2EC0B8}" type="slidenum">
              <a:rPr lang="en-US" smtClean="0"/>
              <a:t>‹#›</a:t>
            </a:fld>
            <a:endParaRPr lang="en-US"/>
          </a:p>
        </p:txBody>
      </p:sp>
    </p:spTree>
    <p:extLst>
      <p:ext uri="{BB962C8B-B14F-4D97-AF65-F5344CB8AC3E}">
        <p14:creationId xmlns:p14="http://schemas.microsoft.com/office/powerpoint/2010/main" val="866500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CFB77-FD71-4606-AF4E-886D4E2EC0B8}" type="slidenum">
              <a:rPr lang="en-US" smtClean="0"/>
              <a:t>2</a:t>
            </a:fld>
            <a:endParaRPr lang="en-US"/>
          </a:p>
        </p:txBody>
      </p:sp>
    </p:spTree>
    <p:extLst>
      <p:ext uri="{BB962C8B-B14F-4D97-AF65-F5344CB8AC3E}">
        <p14:creationId xmlns:p14="http://schemas.microsoft.com/office/powerpoint/2010/main" val="4150311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FE84A-D350-C91E-C214-0BC262945E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E478A0-E3BE-1407-046F-9588C90C9E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ACC9CA-4893-859A-28B6-055D6AA3AD19}"/>
              </a:ext>
            </a:extLst>
          </p:cNvPr>
          <p:cNvSpPr>
            <a:spLocks noGrp="1"/>
          </p:cNvSpPr>
          <p:nvPr>
            <p:ph type="dt" sz="half" idx="10"/>
          </p:nvPr>
        </p:nvSpPr>
        <p:spPr/>
        <p:txBody>
          <a:bodyPr/>
          <a:lstStyle/>
          <a:p>
            <a:fld id="{4E22081B-3C4B-400E-9379-06B44855135F}" type="datetimeFigureOut">
              <a:rPr lang="en-US" smtClean="0"/>
              <a:t>12/29/2025</a:t>
            </a:fld>
            <a:endParaRPr lang="en-US"/>
          </a:p>
        </p:txBody>
      </p:sp>
      <p:sp>
        <p:nvSpPr>
          <p:cNvPr id="5" name="Footer Placeholder 4">
            <a:extLst>
              <a:ext uri="{FF2B5EF4-FFF2-40B4-BE49-F238E27FC236}">
                <a16:creationId xmlns:a16="http://schemas.microsoft.com/office/drawing/2014/main" id="{5529669E-224D-B56F-9B17-940EB640E0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1FEF26-DDBA-C41B-D217-DF28547AFFD5}"/>
              </a:ext>
            </a:extLst>
          </p:cNvPr>
          <p:cNvSpPr>
            <a:spLocks noGrp="1"/>
          </p:cNvSpPr>
          <p:nvPr>
            <p:ph type="sldNum" sz="quarter" idx="12"/>
          </p:nvPr>
        </p:nvSpPr>
        <p:spPr/>
        <p:txBody>
          <a:bodyPr/>
          <a:lstStyle/>
          <a:p>
            <a:fld id="{3F581A6A-AE60-4EB6-BACD-D2CC9A0B0907}" type="slidenum">
              <a:rPr lang="en-US" smtClean="0"/>
              <a:t>‹#›</a:t>
            </a:fld>
            <a:endParaRPr lang="en-US"/>
          </a:p>
        </p:txBody>
      </p:sp>
    </p:spTree>
    <p:extLst>
      <p:ext uri="{BB962C8B-B14F-4D97-AF65-F5344CB8AC3E}">
        <p14:creationId xmlns:p14="http://schemas.microsoft.com/office/powerpoint/2010/main" val="963245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CC81B-F0BC-F064-8E4A-8CEE4763DB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4120FE-C3D4-9744-8E14-6BA70B46B9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EA4FBF-98DD-CE5B-42B1-7BB5AD342986}"/>
              </a:ext>
            </a:extLst>
          </p:cNvPr>
          <p:cNvSpPr>
            <a:spLocks noGrp="1"/>
          </p:cNvSpPr>
          <p:nvPr>
            <p:ph type="dt" sz="half" idx="10"/>
          </p:nvPr>
        </p:nvSpPr>
        <p:spPr/>
        <p:txBody>
          <a:bodyPr/>
          <a:lstStyle/>
          <a:p>
            <a:fld id="{4E22081B-3C4B-400E-9379-06B44855135F}" type="datetimeFigureOut">
              <a:rPr lang="en-US" smtClean="0"/>
              <a:t>12/29/2025</a:t>
            </a:fld>
            <a:endParaRPr lang="en-US"/>
          </a:p>
        </p:txBody>
      </p:sp>
      <p:sp>
        <p:nvSpPr>
          <p:cNvPr id="5" name="Footer Placeholder 4">
            <a:extLst>
              <a:ext uri="{FF2B5EF4-FFF2-40B4-BE49-F238E27FC236}">
                <a16:creationId xmlns:a16="http://schemas.microsoft.com/office/drawing/2014/main" id="{F3904593-24BD-B30D-59E2-29B6081F63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3576C6-DB4A-15C5-C5B4-2691982636CB}"/>
              </a:ext>
            </a:extLst>
          </p:cNvPr>
          <p:cNvSpPr>
            <a:spLocks noGrp="1"/>
          </p:cNvSpPr>
          <p:nvPr>
            <p:ph type="sldNum" sz="quarter" idx="12"/>
          </p:nvPr>
        </p:nvSpPr>
        <p:spPr/>
        <p:txBody>
          <a:bodyPr/>
          <a:lstStyle/>
          <a:p>
            <a:fld id="{3F581A6A-AE60-4EB6-BACD-D2CC9A0B0907}" type="slidenum">
              <a:rPr lang="en-US" smtClean="0"/>
              <a:t>‹#›</a:t>
            </a:fld>
            <a:endParaRPr lang="en-US"/>
          </a:p>
        </p:txBody>
      </p:sp>
    </p:spTree>
    <p:extLst>
      <p:ext uri="{BB962C8B-B14F-4D97-AF65-F5344CB8AC3E}">
        <p14:creationId xmlns:p14="http://schemas.microsoft.com/office/powerpoint/2010/main" val="4105431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DD4366-EBAC-0264-4CA1-A8E73E6A63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B16B77-B715-BF4D-9C6D-DE9CE6B81B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0AB961-897A-D7FB-ECEF-C6C0AA23ACE9}"/>
              </a:ext>
            </a:extLst>
          </p:cNvPr>
          <p:cNvSpPr>
            <a:spLocks noGrp="1"/>
          </p:cNvSpPr>
          <p:nvPr>
            <p:ph type="dt" sz="half" idx="10"/>
          </p:nvPr>
        </p:nvSpPr>
        <p:spPr/>
        <p:txBody>
          <a:bodyPr/>
          <a:lstStyle/>
          <a:p>
            <a:fld id="{4E22081B-3C4B-400E-9379-06B44855135F}" type="datetimeFigureOut">
              <a:rPr lang="en-US" smtClean="0"/>
              <a:t>12/29/2025</a:t>
            </a:fld>
            <a:endParaRPr lang="en-US"/>
          </a:p>
        </p:txBody>
      </p:sp>
      <p:sp>
        <p:nvSpPr>
          <p:cNvPr id="5" name="Footer Placeholder 4">
            <a:extLst>
              <a:ext uri="{FF2B5EF4-FFF2-40B4-BE49-F238E27FC236}">
                <a16:creationId xmlns:a16="http://schemas.microsoft.com/office/drawing/2014/main" id="{1943C56A-1911-368B-238A-A2903AA1C3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8C96FD-CC28-6CC2-2E23-C5E3A10CDF4F}"/>
              </a:ext>
            </a:extLst>
          </p:cNvPr>
          <p:cNvSpPr>
            <a:spLocks noGrp="1"/>
          </p:cNvSpPr>
          <p:nvPr>
            <p:ph type="sldNum" sz="quarter" idx="12"/>
          </p:nvPr>
        </p:nvSpPr>
        <p:spPr/>
        <p:txBody>
          <a:bodyPr/>
          <a:lstStyle/>
          <a:p>
            <a:fld id="{3F581A6A-AE60-4EB6-BACD-D2CC9A0B0907}" type="slidenum">
              <a:rPr lang="en-US" smtClean="0"/>
              <a:t>‹#›</a:t>
            </a:fld>
            <a:endParaRPr lang="en-US"/>
          </a:p>
        </p:txBody>
      </p:sp>
    </p:spTree>
    <p:extLst>
      <p:ext uri="{BB962C8B-B14F-4D97-AF65-F5344CB8AC3E}">
        <p14:creationId xmlns:p14="http://schemas.microsoft.com/office/powerpoint/2010/main" val="2157994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338F7-EEBB-4ED4-9205-482B57C981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4E57AD-78D8-FDA3-063E-A40466CB28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505469-7829-FED2-D87F-564E2914F4B6}"/>
              </a:ext>
            </a:extLst>
          </p:cNvPr>
          <p:cNvSpPr>
            <a:spLocks noGrp="1"/>
          </p:cNvSpPr>
          <p:nvPr>
            <p:ph type="dt" sz="half" idx="10"/>
          </p:nvPr>
        </p:nvSpPr>
        <p:spPr/>
        <p:txBody>
          <a:bodyPr/>
          <a:lstStyle/>
          <a:p>
            <a:fld id="{4E22081B-3C4B-400E-9379-06B44855135F}" type="datetimeFigureOut">
              <a:rPr lang="en-US" smtClean="0"/>
              <a:t>12/29/2025</a:t>
            </a:fld>
            <a:endParaRPr lang="en-US"/>
          </a:p>
        </p:txBody>
      </p:sp>
      <p:sp>
        <p:nvSpPr>
          <p:cNvPr id="5" name="Footer Placeholder 4">
            <a:extLst>
              <a:ext uri="{FF2B5EF4-FFF2-40B4-BE49-F238E27FC236}">
                <a16:creationId xmlns:a16="http://schemas.microsoft.com/office/drawing/2014/main" id="{C7F637A2-C0EB-93B7-F1A6-45ED5399B8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84761E-C833-A96E-94E3-36849B850DF3}"/>
              </a:ext>
            </a:extLst>
          </p:cNvPr>
          <p:cNvSpPr>
            <a:spLocks noGrp="1"/>
          </p:cNvSpPr>
          <p:nvPr>
            <p:ph type="sldNum" sz="quarter" idx="12"/>
          </p:nvPr>
        </p:nvSpPr>
        <p:spPr/>
        <p:txBody>
          <a:bodyPr/>
          <a:lstStyle/>
          <a:p>
            <a:fld id="{3F581A6A-AE60-4EB6-BACD-D2CC9A0B0907}" type="slidenum">
              <a:rPr lang="en-US" smtClean="0"/>
              <a:t>‹#›</a:t>
            </a:fld>
            <a:endParaRPr lang="en-US"/>
          </a:p>
        </p:txBody>
      </p:sp>
    </p:spTree>
    <p:extLst>
      <p:ext uri="{BB962C8B-B14F-4D97-AF65-F5344CB8AC3E}">
        <p14:creationId xmlns:p14="http://schemas.microsoft.com/office/powerpoint/2010/main" val="604704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507DF-AA3E-36DF-4796-55DD20A934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EA9E0F8-4D5E-C0FF-BF36-BF4A9088631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74335B-06B0-8DFC-82D1-6341D45C7227}"/>
              </a:ext>
            </a:extLst>
          </p:cNvPr>
          <p:cNvSpPr>
            <a:spLocks noGrp="1"/>
          </p:cNvSpPr>
          <p:nvPr>
            <p:ph type="dt" sz="half" idx="10"/>
          </p:nvPr>
        </p:nvSpPr>
        <p:spPr/>
        <p:txBody>
          <a:bodyPr/>
          <a:lstStyle/>
          <a:p>
            <a:fld id="{4E22081B-3C4B-400E-9379-06B44855135F}" type="datetimeFigureOut">
              <a:rPr lang="en-US" smtClean="0"/>
              <a:t>12/29/2025</a:t>
            </a:fld>
            <a:endParaRPr lang="en-US"/>
          </a:p>
        </p:txBody>
      </p:sp>
      <p:sp>
        <p:nvSpPr>
          <p:cNvPr id="5" name="Footer Placeholder 4">
            <a:extLst>
              <a:ext uri="{FF2B5EF4-FFF2-40B4-BE49-F238E27FC236}">
                <a16:creationId xmlns:a16="http://schemas.microsoft.com/office/drawing/2014/main" id="{C623B792-DF13-0433-CF85-A2F4AFF65E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68E55E-2C48-B1AF-C678-981731E973A9}"/>
              </a:ext>
            </a:extLst>
          </p:cNvPr>
          <p:cNvSpPr>
            <a:spLocks noGrp="1"/>
          </p:cNvSpPr>
          <p:nvPr>
            <p:ph type="sldNum" sz="quarter" idx="12"/>
          </p:nvPr>
        </p:nvSpPr>
        <p:spPr/>
        <p:txBody>
          <a:bodyPr/>
          <a:lstStyle/>
          <a:p>
            <a:fld id="{3F581A6A-AE60-4EB6-BACD-D2CC9A0B0907}" type="slidenum">
              <a:rPr lang="en-US" smtClean="0"/>
              <a:t>‹#›</a:t>
            </a:fld>
            <a:endParaRPr lang="en-US"/>
          </a:p>
        </p:txBody>
      </p:sp>
    </p:spTree>
    <p:extLst>
      <p:ext uri="{BB962C8B-B14F-4D97-AF65-F5344CB8AC3E}">
        <p14:creationId xmlns:p14="http://schemas.microsoft.com/office/powerpoint/2010/main" val="4164366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FEABB-C4AF-7B84-0240-6FA8EB5AB8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62678-F2B2-913B-DA09-555AC25A06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8701E5-D71E-E374-082C-9680619F50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30938A-A11E-E56D-4DF5-8DDFBD4333E9}"/>
              </a:ext>
            </a:extLst>
          </p:cNvPr>
          <p:cNvSpPr>
            <a:spLocks noGrp="1"/>
          </p:cNvSpPr>
          <p:nvPr>
            <p:ph type="dt" sz="half" idx="10"/>
          </p:nvPr>
        </p:nvSpPr>
        <p:spPr/>
        <p:txBody>
          <a:bodyPr/>
          <a:lstStyle/>
          <a:p>
            <a:fld id="{4E22081B-3C4B-400E-9379-06B44855135F}" type="datetimeFigureOut">
              <a:rPr lang="en-US" smtClean="0"/>
              <a:t>12/29/2025</a:t>
            </a:fld>
            <a:endParaRPr lang="en-US"/>
          </a:p>
        </p:txBody>
      </p:sp>
      <p:sp>
        <p:nvSpPr>
          <p:cNvPr id="6" name="Footer Placeholder 5">
            <a:extLst>
              <a:ext uri="{FF2B5EF4-FFF2-40B4-BE49-F238E27FC236}">
                <a16:creationId xmlns:a16="http://schemas.microsoft.com/office/drawing/2014/main" id="{9F28A75A-DE3C-4BD6-1E25-394559AC45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4DF262-2782-2EA3-7F40-A026F5CF8AE9}"/>
              </a:ext>
            </a:extLst>
          </p:cNvPr>
          <p:cNvSpPr>
            <a:spLocks noGrp="1"/>
          </p:cNvSpPr>
          <p:nvPr>
            <p:ph type="sldNum" sz="quarter" idx="12"/>
          </p:nvPr>
        </p:nvSpPr>
        <p:spPr/>
        <p:txBody>
          <a:bodyPr/>
          <a:lstStyle/>
          <a:p>
            <a:fld id="{3F581A6A-AE60-4EB6-BACD-D2CC9A0B0907}" type="slidenum">
              <a:rPr lang="en-US" smtClean="0"/>
              <a:t>‹#›</a:t>
            </a:fld>
            <a:endParaRPr lang="en-US"/>
          </a:p>
        </p:txBody>
      </p:sp>
    </p:spTree>
    <p:extLst>
      <p:ext uri="{BB962C8B-B14F-4D97-AF65-F5344CB8AC3E}">
        <p14:creationId xmlns:p14="http://schemas.microsoft.com/office/powerpoint/2010/main" val="308859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88B3E-1A28-D4A1-3949-82424CE63D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75EEE7-3169-9D69-0734-E1151F2178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F1D394-DC40-6473-FAA1-EA64921DEC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CCD155-460B-A0A6-A806-261984BDCC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2B4B75-395D-FDA5-FBC7-A3F925289D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6FFE79-8431-6730-C3A3-9B965ED85C32}"/>
              </a:ext>
            </a:extLst>
          </p:cNvPr>
          <p:cNvSpPr>
            <a:spLocks noGrp="1"/>
          </p:cNvSpPr>
          <p:nvPr>
            <p:ph type="dt" sz="half" idx="10"/>
          </p:nvPr>
        </p:nvSpPr>
        <p:spPr/>
        <p:txBody>
          <a:bodyPr/>
          <a:lstStyle/>
          <a:p>
            <a:fld id="{4E22081B-3C4B-400E-9379-06B44855135F}" type="datetimeFigureOut">
              <a:rPr lang="en-US" smtClean="0"/>
              <a:t>12/29/2025</a:t>
            </a:fld>
            <a:endParaRPr lang="en-US"/>
          </a:p>
        </p:txBody>
      </p:sp>
      <p:sp>
        <p:nvSpPr>
          <p:cNvPr id="8" name="Footer Placeholder 7">
            <a:extLst>
              <a:ext uri="{FF2B5EF4-FFF2-40B4-BE49-F238E27FC236}">
                <a16:creationId xmlns:a16="http://schemas.microsoft.com/office/drawing/2014/main" id="{D1351C97-AFED-5A56-B5A4-B4D0FC444C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38A175-1D01-934D-C225-DB368C31FE5B}"/>
              </a:ext>
            </a:extLst>
          </p:cNvPr>
          <p:cNvSpPr>
            <a:spLocks noGrp="1"/>
          </p:cNvSpPr>
          <p:nvPr>
            <p:ph type="sldNum" sz="quarter" idx="12"/>
          </p:nvPr>
        </p:nvSpPr>
        <p:spPr/>
        <p:txBody>
          <a:bodyPr/>
          <a:lstStyle/>
          <a:p>
            <a:fld id="{3F581A6A-AE60-4EB6-BACD-D2CC9A0B0907}" type="slidenum">
              <a:rPr lang="en-US" smtClean="0"/>
              <a:t>‹#›</a:t>
            </a:fld>
            <a:endParaRPr lang="en-US"/>
          </a:p>
        </p:txBody>
      </p:sp>
    </p:spTree>
    <p:extLst>
      <p:ext uri="{BB962C8B-B14F-4D97-AF65-F5344CB8AC3E}">
        <p14:creationId xmlns:p14="http://schemas.microsoft.com/office/powerpoint/2010/main" val="1900803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3130E-1A30-D8E2-7CE0-6BD53D2CD8D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2049E3-10AB-6537-868F-4CDB60D77383}"/>
              </a:ext>
            </a:extLst>
          </p:cNvPr>
          <p:cNvSpPr>
            <a:spLocks noGrp="1"/>
          </p:cNvSpPr>
          <p:nvPr>
            <p:ph type="dt" sz="half" idx="10"/>
          </p:nvPr>
        </p:nvSpPr>
        <p:spPr/>
        <p:txBody>
          <a:bodyPr/>
          <a:lstStyle/>
          <a:p>
            <a:fld id="{4E22081B-3C4B-400E-9379-06B44855135F}" type="datetimeFigureOut">
              <a:rPr lang="en-US" smtClean="0"/>
              <a:t>12/29/2025</a:t>
            </a:fld>
            <a:endParaRPr lang="en-US"/>
          </a:p>
        </p:txBody>
      </p:sp>
      <p:sp>
        <p:nvSpPr>
          <p:cNvPr id="4" name="Footer Placeholder 3">
            <a:extLst>
              <a:ext uri="{FF2B5EF4-FFF2-40B4-BE49-F238E27FC236}">
                <a16:creationId xmlns:a16="http://schemas.microsoft.com/office/drawing/2014/main" id="{5DC304DE-11FD-0702-1797-8C964D2C1B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E3BB4AC-D19B-A48F-7EEE-2E95F21BFE95}"/>
              </a:ext>
            </a:extLst>
          </p:cNvPr>
          <p:cNvSpPr>
            <a:spLocks noGrp="1"/>
          </p:cNvSpPr>
          <p:nvPr>
            <p:ph type="sldNum" sz="quarter" idx="12"/>
          </p:nvPr>
        </p:nvSpPr>
        <p:spPr/>
        <p:txBody>
          <a:bodyPr/>
          <a:lstStyle/>
          <a:p>
            <a:fld id="{3F581A6A-AE60-4EB6-BACD-D2CC9A0B0907}" type="slidenum">
              <a:rPr lang="en-US" smtClean="0"/>
              <a:t>‹#›</a:t>
            </a:fld>
            <a:endParaRPr lang="en-US"/>
          </a:p>
        </p:txBody>
      </p:sp>
    </p:spTree>
    <p:extLst>
      <p:ext uri="{BB962C8B-B14F-4D97-AF65-F5344CB8AC3E}">
        <p14:creationId xmlns:p14="http://schemas.microsoft.com/office/powerpoint/2010/main" val="2786962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886D3A-2B78-C6B8-F4B5-785B4173A3FF}"/>
              </a:ext>
            </a:extLst>
          </p:cNvPr>
          <p:cNvSpPr>
            <a:spLocks noGrp="1"/>
          </p:cNvSpPr>
          <p:nvPr>
            <p:ph type="dt" sz="half" idx="10"/>
          </p:nvPr>
        </p:nvSpPr>
        <p:spPr/>
        <p:txBody>
          <a:bodyPr/>
          <a:lstStyle/>
          <a:p>
            <a:fld id="{4E22081B-3C4B-400E-9379-06B44855135F}" type="datetimeFigureOut">
              <a:rPr lang="en-US" smtClean="0"/>
              <a:t>12/29/2025</a:t>
            </a:fld>
            <a:endParaRPr lang="en-US"/>
          </a:p>
        </p:txBody>
      </p:sp>
      <p:sp>
        <p:nvSpPr>
          <p:cNvPr id="3" name="Footer Placeholder 2">
            <a:extLst>
              <a:ext uri="{FF2B5EF4-FFF2-40B4-BE49-F238E27FC236}">
                <a16:creationId xmlns:a16="http://schemas.microsoft.com/office/drawing/2014/main" id="{C3836390-20E0-0613-1DBD-F00B6DEEFE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94E0D6-E3CD-9C5C-A43D-302815E73AA9}"/>
              </a:ext>
            </a:extLst>
          </p:cNvPr>
          <p:cNvSpPr>
            <a:spLocks noGrp="1"/>
          </p:cNvSpPr>
          <p:nvPr>
            <p:ph type="sldNum" sz="quarter" idx="12"/>
          </p:nvPr>
        </p:nvSpPr>
        <p:spPr/>
        <p:txBody>
          <a:bodyPr/>
          <a:lstStyle/>
          <a:p>
            <a:fld id="{3F581A6A-AE60-4EB6-BACD-D2CC9A0B0907}" type="slidenum">
              <a:rPr lang="en-US" smtClean="0"/>
              <a:t>‹#›</a:t>
            </a:fld>
            <a:endParaRPr lang="en-US"/>
          </a:p>
        </p:txBody>
      </p:sp>
    </p:spTree>
    <p:extLst>
      <p:ext uri="{BB962C8B-B14F-4D97-AF65-F5344CB8AC3E}">
        <p14:creationId xmlns:p14="http://schemas.microsoft.com/office/powerpoint/2010/main" val="1850196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0EFC-6B24-8CB8-7148-D906ACE159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93FB70-8FEB-09C8-E517-BD08D6FC60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CAF786-86EB-25B9-5E1D-B41A7981F5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E7DEEE-70BE-8E69-890F-50B383116BB6}"/>
              </a:ext>
            </a:extLst>
          </p:cNvPr>
          <p:cNvSpPr>
            <a:spLocks noGrp="1"/>
          </p:cNvSpPr>
          <p:nvPr>
            <p:ph type="dt" sz="half" idx="10"/>
          </p:nvPr>
        </p:nvSpPr>
        <p:spPr/>
        <p:txBody>
          <a:bodyPr/>
          <a:lstStyle/>
          <a:p>
            <a:fld id="{4E22081B-3C4B-400E-9379-06B44855135F}" type="datetimeFigureOut">
              <a:rPr lang="en-US" smtClean="0"/>
              <a:t>12/29/2025</a:t>
            </a:fld>
            <a:endParaRPr lang="en-US"/>
          </a:p>
        </p:txBody>
      </p:sp>
      <p:sp>
        <p:nvSpPr>
          <p:cNvPr id="6" name="Footer Placeholder 5">
            <a:extLst>
              <a:ext uri="{FF2B5EF4-FFF2-40B4-BE49-F238E27FC236}">
                <a16:creationId xmlns:a16="http://schemas.microsoft.com/office/drawing/2014/main" id="{8F2E3856-3CCC-02ED-C397-6B0A9BC9F9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23A1F-7FB9-7EC5-EF41-FF1559EE39F8}"/>
              </a:ext>
            </a:extLst>
          </p:cNvPr>
          <p:cNvSpPr>
            <a:spLocks noGrp="1"/>
          </p:cNvSpPr>
          <p:nvPr>
            <p:ph type="sldNum" sz="quarter" idx="12"/>
          </p:nvPr>
        </p:nvSpPr>
        <p:spPr/>
        <p:txBody>
          <a:bodyPr/>
          <a:lstStyle/>
          <a:p>
            <a:fld id="{3F581A6A-AE60-4EB6-BACD-D2CC9A0B0907}" type="slidenum">
              <a:rPr lang="en-US" smtClean="0"/>
              <a:t>‹#›</a:t>
            </a:fld>
            <a:endParaRPr lang="en-US"/>
          </a:p>
        </p:txBody>
      </p:sp>
    </p:spTree>
    <p:extLst>
      <p:ext uri="{BB962C8B-B14F-4D97-AF65-F5344CB8AC3E}">
        <p14:creationId xmlns:p14="http://schemas.microsoft.com/office/powerpoint/2010/main" val="3086621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55181-A369-6E23-5340-77E257C223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2FE1ED-A538-9F8A-77BD-C106E572F8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1A6CE2-064C-4355-9DA4-4F4BD209FF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006481-5DAB-DEFC-0692-49FBB82EF761}"/>
              </a:ext>
            </a:extLst>
          </p:cNvPr>
          <p:cNvSpPr>
            <a:spLocks noGrp="1"/>
          </p:cNvSpPr>
          <p:nvPr>
            <p:ph type="dt" sz="half" idx="10"/>
          </p:nvPr>
        </p:nvSpPr>
        <p:spPr/>
        <p:txBody>
          <a:bodyPr/>
          <a:lstStyle/>
          <a:p>
            <a:fld id="{4E22081B-3C4B-400E-9379-06B44855135F}" type="datetimeFigureOut">
              <a:rPr lang="en-US" smtClean="0"/>
              <a:t>12/29/2025</a:t>
            </a:fld>
            <a:endParaRPr lang="en-US"/>
          </a:p>
        </p:txBody>
      </p:sp>
      <p:sp>
        <p:nvSpPr>
          <p:cNvPr id="6" name="Footer Placeholder 5">
            <a:extLst>
              <a:ext uri="{FF2B5EF4-FFF2-40B4-BE49-F238E27FC236}">
                <a16:creationId xmlns:a16="http://schemas.microsoft.com/office/drawing/2014/main" id="{49A3093F-E203-2E28-B787-4BE15DE705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1E4171-E426-955D-00DF-F193CF691B11}"/>
              </a:ext>
            </a:extLst>
          </p:cNvPr>
          <p:cNvSpPr>
            <a:spLocks noGrp="1"/>
          </p:cNvSpPr>
          <p:nvPr>
            <p:ph type="sldNum" sz="quarter" idx="12"/>
          </p:nvPr>
        </p:nvSpPr>
        <p:spPr/>
        <p:txBody>
          <a:bodyPr/>
          <a:lstStyle/>
          <a:p>
            <a:fld id="{3F581A6A-AE60-4EB6-BACD-D2CC9A0B0907}" type="slidenum">
              <a:rPr lang="en-US" smtClean="0"/>
              <a:t>‹#›</a:t>
            </a:fld>
            <a:endParaRPr lang="en-US"/>
          </a:p>
        </p:txBody>
      </p:sp>
    </p:spTree>
    <p:extLst>
      <p:ext uri="{BB962C8B-B14F-4D97-AF65-F5344CB8AC3E}">
        <p14:creationId xmlns:p14="http://schemas.microsoft.com/office/powerpoint/2010/main" val="1566650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A332EF-5180-612E-6459-104F0F8FAE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C901B78-E76E-B10F-FD58-6BF704E66F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CBCB12-48F0-20DE-1BAB-65E921075D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E22081B-3C4B-400E-9379-06B44855135F}" type="datetimeFigureOut">
              <a:rPr lang="en-US" smtClean="0"/>
              <a:t>12/29/2025</a:t>
            </a:fld>
            <a:endParaRPr lang="en-US"/>
          </a:p>
        </p:txBody>
      </p:sp>
      <p:sp>
        <p:nvSpPr>
          <p:cNvPr id="5" name="Footer Placeholder 4">
            <a:extLst>
              <a:ext uri="{FF2B5EF4-FFF2-40B4-BE49-F238E27FC236}">
                <a16:creationId xmlns:a16="http://schemas.microsoft.com/office/drawing/2014/main" id="{95BC78FA-BB94-887A-953D-B19DDBF16D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B74A6E8-84E2-234B-37A0-D24C7275F8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581A6A-AE60-4EB6-BACD-D2CC9A0B0907}" type="slidenum">
              <a:rPr lang="en-US" smtClean="0"/>
              <a:t>‹#›</a:t>
            </a:fld>
            <a:endParaRPr lang="en-US"/>
          </a:p>
        </p:txBody>
      </p:sp>
    </p:spTree>
    <p:extLst>
      <p:ext uri="{BB962C8B-B14F-4D97-AF65-F5344CB8AC3E}">
        <p14:creationId xmlns:p14="http://schemas.microsoft.com/office/powerpoint/2010/main" val="3282323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F89CF2D-AD62-E05F-359C-9AD859672C49}"/>
              </a:ext>
            </a:extLst>
          </p:cNvPr>
          <p:cNvSpPr txBox="1"/>
          <p:nvPr/>
        </p:nvSpPr>
        <p:spPr>
          <a:xfrm>
            <a:off x="1775791" y="437321"/>
            <a:ext cx="8640417" cy="369332"/>
          </a:xfrm>
          <a:prstGeom prst="rect">
            <a:avLst/>
          </a:prstGeom>
          <a:noFill/>
        </p:spPr>
        <p:txBody>
          <a:bodyPr wrap="square" rtlCol="0">
            <a:spAutoFit/>
          </a:bodyPr>
          <a:lstStyle/>
          <a:p>
            <a:r>
              <a:rPr lang="en-US" dirty="0"/>
              <a:t>You’ve Been Handpicked (From Bryan Bottarelli) to Receive This Exclusive Invitation: </a:t>
            </a:r>
          </a:p>
        </p:txBody>
      </p:sp>
      <p:sp>
        <p:nvSpPr>
          <p:cNvPr id="9" name="TextBox 8">
            <a:extLst>
              <a:ext uri="{FF2B5EF4-FFF2-40B4-BE49-F238E27FC236}">
                <a16:creationId xmlns:a16="http://schemas.microsoft.com/office/drawing/2014/main" id="{4B9B9583-1772-9A08-B33B-D836B6A3B08A}"/>
              </a:ext>
            </a:extLst>
          </p:cNvPr>
          <p:cNvSpPr txBox="1"/>
          <p:nvPr/>
        </p:nvSpPr>
        <p:spPr>
          <a:xfrm>
            <a:off x="967408" y="964079"/>
            <a:ext cx="9952382" cy="6586418"/>
          </a:xfrm>
          <a:prstGeom prst="rect">
            <a:avLst/>
          </a:prstGeom>
          <a:noFill/>
        </p:spPr>
        <p:txBody>
          <a:bodyPr wrap="square" rtlCol="0">
            <a:spAutoFit/>
          </a:bodyPr>
          <a:lstStyle/>
          <a:p>
            <a:pPr algn="ctr"/>
            <a:r>
              <a:rPr lang="en-US" sz="3500" b="1" dirty="0">
                <a:solidFill>
                  <a:srgbClr val="002060"/>
                </a:solidFill>
              </a:rPr>
              <a:t>“Become an ‘Executive </a:t>
            </a:r>
            <a:r>
              <a:rPr lang="en-US" sz="3500" b="1" u="sng" dirty="0">
                <a:solidFill>
                  <a:srgbClr val="002060"/>
                </a:solidFill>
                <a:uFill>
                  <a:solidFill>
                    <a:srgbClr val="C00000"/>
                  </a:solidFill>
                </a:uFill>
              </a:rPr>
              <a:t>PARTNER’</a:t>
            </a:r>
            <a:r>
              <a:rPr lang="en-US" sz="3500" b="1" dirty="0">
                <a:solidFill>
                  <a:srgbClr val="002060"/>
                </a:solidFill>
              </a:rPr>
              <a:t> in Our Firm And Get Access to (An Average) of 1,130+ Winning Trades Per Year”</a:t>
            </a:r>
          </a:p>
          <a:p>
            <a:pPr algn="ctr"/>
            <a:endParaRPr lang="en-US" sz="1000" b="1" dirty="0"/>
          </a:p>
          <a:p>
            <a:pPr algn="ctr"/>
            <a:r>
              <a:rPr lang="en-US" b="1" dirty="0"/>
              <a:t>You’re Being Offered an </a:t>
            </a:r>
            <a:r>
              <a:rPr lang="en-US" b="1" u="sng" dirty="0"/>
              <a:t>‘Executive Partner Role’ Inside Our Firm</a:t>
            </a:r>
            <a:r>
              <a:rPr lang="en-US" b="1" dirty="0"/>
              <a:t> – Unlocking Every Trade Alert, A.I. Tool, Research Service, And LIVE Trading Room We Offer…</a:t>
            </a:r>
          </a:p>
          <a:p>
            <a:pPr algn="ctr"/>
            <a:r>
              <a:rPr lang="en-US" b="1" dirty="0"/>
              <a:t> </a:t>
            </a:r>
          </a:p>
          <a:p>
            <a:pPr algn="ctr"/>
            <a:r>
              <a:rPr lang="en-US" b="1" dirty="0"/>
              <a:t>(Only 300 of These Executive “Founder’s Cards” Are In Our Warehouse, Reserve Yours Today)</a:t>
            </a:r>
          </a:p>
          <a:p>
            <a:pPr algn="ctr"/>
            <a:endParaRPr lang="en-US" sz="3000" b="1" dirty="0"/>
          </a:p>
          <a:p>
            <a:pPr algn="ctr"/>
            <a:r>
              <a:rPr lang="en-US" sz="3000" b="1" dirty="0">
                <a:highlight>
                  <a:srgbClr val="00FF00"/>
                </a:highlight>
              </a:rPr>
              <a:t>(Bryan Holding Black Card – Basically a Thumbnail of the video to tease it here)</a:t>
            </a:r>
          </a:p>
          <a:p>
            <a:pPr algn="ctr"/>
            <a:endParaRPr lang="en-US" sz="3000" b="1" dirty="0">
              <a:highlight>
                <a:srgbClr val="00FF00"/>
              </a:highlight>
            </a:endParaRPr>
          </a:p>
          <a:p>
            <a:pPr algn="ctr"/>
            <a:r>
              <a:rPr lang="en-US" sz="3000" b="1" dirty="0">
                <a:highlight>
                  <a:srgbClr val="00FF00"/>
                </a:highlight>
              </a:rPr>
              <a:t>Feel free to try and make the headline on one side of the screen… with the pic to the other side, however u </a:t>
            </a:r>
            <a:r>
              <a:rPr lang="en-US" sz="3000" b="1" dirty="0" err="1">
                <a:highlight>
                  <a:srgbClr val="00FF00"/>
                </a:highlight>
              </a:rPr>
              <a:t>wanna</a:t>
            </a:r>
            <a:r>
              <a:rPr lang="en-US" sz="3000" b="1" dirty="0">
                <a:highlight>
                  <a:srgbClr val="00FF00"/>
                </a:highlight>
              </a:rPr>
              <a:t> design this!)</a:t>
            </a:r>
            <a:endParaRPr lang="en-US" sz="3000" dirty="0">
              <a:highlight>
                <a:srgbClr val="00FF00"/>
              </a:highlight>
            </a:endParaRPr>
          </a:p>
          <a:p>
            <a:endParaRPr lang="en-US" sz="2500" dirty="0"/>
          </a:p>
        </p:txBody>
      </p:sp>
      <p:sp>
        <p:nvSpPr>
          <p:cNvPr id="10" name="TextBox 9">
            <a:extLst>
              <a:ext uri="{FF2B5EF4-FFF2-40B4-BE49-F238E27FC236}">
                <a16:creationId xmlns:a16="http://schemas.microsoft.com/office/drawing/2014/main" id="{DCD7FCE5-5B16-D9A0-DC23-C36AC7278333}"/>
              </a:ext>
            </a:extLst>
          </p:cNvPr>
          <p:cNvSpPr txBox="1"/>
          <p:nvPr/>
        </p:nvSpPr>
        <p:spPr>
          <a:xfrm>
            <a:off x="159026" y="6236013"/>
            <a:ext cx="1616765" cy="369332"/>
          </a:xfrm>
          <a:prstGeom prst="rect">
            <a:avLst/>
          </a:prstGeom>
          <a:noFill/>
        </p:spPr>
        <p:txBody>
          <a:bodyPr wrap="square" rtlCol="0">
            <a:spAutoFit/>
          </a:bodyPr>
          <a:lstStyle/>
          <a:p>
            <a:r>
              <a:rPr lang="en-US" dirty="0"/>
              <a:t>LOGO</a:t>
            </a:r>
          </a:p>
        </p:txBody>
      </p:sp>
    </p:spTree>
    <p:extLst>
      <p:ext uri="{BB962C8B-B14F-4D97-AF65-F5344CB8AC3E}">
        <p14:creationId xmlns:p14="http://schemas.microsoft.com/office/powerpoint/2010/main" val="4080248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18F769-C498-E173-0898-08C6CEB82E38}"/>
              </a:ext>
            </a:extLst>
          </p:cNvPr>
          <p:cNvSpPr txBox="1"/>
          <p:nvPr/>
        </p:nvSpPr>
        <p:spPr>
          <a:xfrm>
            <a:off x="1139687" y="384313"/>
            <a:ext cx="10204174" cy="477054"/>
          </a:xfrm>
          <a:prstGeom prst="rect">
            <a:avLst/>
          </a:prstGeom>
          <a:noFill/>
        </p:spPr>
        <p:txBody>
          <a:bodyPr wrap="square" rtlCol="0">
            <a:spAutoFit/>
          </a:bodyPr>
          <a:lstStyle/>
          <a:p>
            <a:pPr algn="ctr"/>
            <a:r>
              <a:rPr lang="en-US" sz="2500" b="1" dirty="0"/>
              <a:t>Proof that this Partnership Pays for Itself… Almost Immediately:</a:t>
            </a:r>
            <a:endParaRPr lang="en-US" sz="2500" dirty="0"/>
          </a:p>
        </p:txBody>
      </p:sp>
      <p:sp>
        <p:nvSpPr>
          <p:cNvPr id="4" name="TextBox 3">
            <a:extLst>
              <a:ext uri="{FF2B5EF4-FFF2-40B4-BE49-F238E27FC236}">
                <a16:creationId xmlns:a16="http://schemas.microsoft.com/office/drawing/2014/main" id="{EEF14A27-0A9E-8A5A-6504-7E58A1C03B98}"/>
              </a:ext>
            </a:extLst>
          </p:cNvPr>
          <p:cNvSpPr txBox="1"/>
          <p:nvPr/>
        </p:nvSpPr>
        <p:spPr>
          <a:xfrm>
            <a:off x="2080591" y="2093843"/>
            <a:ext cx="8627166" cy="2031325"/>
          </a:xfrm>
          <a:prstGeom prst="rect">
            <a:avLst/>
          </a:prstGeom>
          <a:noFill/>
        </p:spPr>
        <p:txBody>
          <a:bodyPr wrap="square" rtlCol="0">
            <a:spAutoFit/>
          </a:bodyPr>
          <a:lstStyle/>
          <a:p>
            <a:r>
              <a:rPr lang="en-US" dirty="0">
                <a:highlight>
                  <a:srgbClr val="00FF00"/>
                </a:highlight>
              </a:rPr>
              <a:t>GRAPHIC OF THE TESTIMONIAL:</a:t>
            </a:r>
          </a:p>
          <a:p>
            <a:endParaRPr lang="en-US" dirty="0">
              <a:highlight>
                <a:srgbClr val="00FF00"/>
              </a:highlight>
            </a:endParaRPr>
          </a:p>
          <a:p>
            <a:r>
              <a:rPr lang="en-US" dirty="0">
                <a:highlight>
                  <a:srgbClr val="00FF00"/>
                </a:highlight>
              </a:rPr>
              <a:t>Mike said: </a:t>
            </a:r>
          </a:p>
          <a:p>
            <a:r>
              <a:rPr lang="en-US" dirty="0">
                <a:highlight>
                  <a:srgbClr val="00FF00"/>
                </a:highlight>
              </a:rPr>
              <a:t> </a:t>
            </a:r>
          </a:p>
          <a:p>
            <a:r>
              <a:rPr lang="en-US" b="1" dirty="0">
                <a:highlight>
                  <a:srgbClr val="00FF00"/>
                </a:highlight>
              </a:rPr>
              <a:t>“Wow, Just Made $6,300 on the First Day of This Service! I Paid for My Lifetime Subscription!”</a:t>
            </a:r>
            <a:endParaRPr lang="en-US" dirty="0">
              <a:highlight>
                <a:srgbClr val="00FF00"/>
              </a:highlight>
            </a:endParaRPr>
          </a:p>
          <a:p>
            <a:endParaRPr lang="en-US" dirty="0"/>
          </a:p>
        </p:txBody>
      </p:sp>
    </p:spTree>
    <p:extLst>
      <p:ext uri="{BB962C8B-B14F-4D97-AF65-F5344CB8AC3E}">
        <p14:creationId xmlns:p14="http://schemas.microsoft.com/office/powerpoint/2010/main" val="859320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D4365-D868-CA43-A549-588823C4FDD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FAAD33F-4BD0-9427-A7A1-055AEEC3E8E2}"/>
              </a:ext>
            </a:extLst>
          </p:cNvPr>
          <p:cNvSpPr txBox="1"/>
          <p:nvPr/>
        </p:nvSpPr>
        <p:spPr>
          <a:xfrm>
            <a:off x="1139687" y="384313"/>
            <a:ext cx="10204174" cy="477054"/>
          </a:xfrm>
          <a:prstGeom prst="rect">
            <a:avLst/>
          </a:prstGeom>
          <a:noFill/>
        </p:spPr>
        <p:txBody>
          <a:bodyPr wrap="square" rtlCol="0">
            <a:spAutoFit/>
          </a:bodyPr>
          <a:lstStyle/>
          <a:p>
            <a:pPr algn="ctr"/>
            <a:r>
              <a:rPr lang="en-US" sz="2500" b="1" dirty="0"/>
              <a:t>Proof that this Partnership Pays for Itself… Almost Immediately:</a:t>
            </a:r>
            <a:endParaRPr lang="en-US" sz="2500" dirty="0"/>
          </a:p>
        </p:txBody>
      </p:sp>
      <p:sp>
        <p:nvSpPr>
          <p:cNvPr id="4" name="TextBox 3">
            <a:extLst>
              <a:ext uri="{FF2B5EF4-FFF2-40B4-BE49-F238E27FC236}">
                <a16:creationId xmlns:a16="http://schemas.microsoft.com/office/drawing/2014/main" id="{0B9E35DA-C147-75F1-4C43-7F6AE21E79CE}"/>
              </a:ext>
            </a:extLst>
          </p:cNvPr>
          <p:cNvSpPr txBox="1"/>
          <p:nvPr/>
        </p:nvSpPr>
        <p:spPr>
          <a:xfrm>
            <a:off x="2080591" y="2093843"/>
            <a:ext cx="8627166" cy="1754326"/>
          </a:xfrm>
          <a:prstGeom prst="rect">
            <a:avLst/>
          </a:prstGeom>
          <a:noFill/>
        </p:spPr>
        <p:txBody>
          <a:bodyPr wrap="square" rtlCol="0">
            <a:spAutoFit/>
          </a:bodyPr>
          <a:lstStyle/>
          <a:p>
            <a:r>
              <a:rPr lang="en-US" dirty="0">
                <a:highlight>
                  <a:srgbClr val="00FF00"/>
                </a:highlight>
              </a:rPr>
              <a:t>GRAPHIC OF THE TESTIMONIAL:</a:t>
            </a:r>
          </a:p>
          <a:p>
            <a:endParaRPr lang="en-US" dirty="0">
              <a:highlight>
                <a:srgbClr val="00FF00"/>
              </a:highlight>
            </a:endParaRPr>
          </a:p>
          <a:p>
            <a:r>
              <a:rPr lang="en-US" dirty="0">
                <a:highlight>
                  <a:srgbClr val="00FF00"/>
                </a:highlight>
              </a:rPr>
              <a:t>Or </a:t>
            </a:r>
            <a:r>
              <a:rPr lang="en-US" dirty="0" err="1">
                <a:highlight>
                  <a:srgbClr val="00FF00"/>
                </a:highlight>
              </a:rPr>
              <a:t>Rhardone</a:t>
            </a:r>
            <a:r>
              <a:rPr lang="en-US" dirty="0">
                <a:highlight>
                  <a:srgbClr val="00FF00"/>
                </a:highlight>
              </a:rPr>
              <a:t> who said: </a:t>
            </a:r>
          </a:p>
          <a:p>
            <a:r>
              <a:rPr lang="en-US" dirty="0">
                <a:highlight>
                  <a:srgbClr val="00FF00"/>
                </a:highlight>
              </a:rPr>
              <a:t> </a:t>
            </a:r>
          </a:p>
          <a:p>
            <a:r>
              <a:rPr lang="en-US" b="1" dirty="0">
                <a:highlight>
                  <a:srgbClr val="00FF00"/>
                </a:highlight>
              </a:rPr>
              <a:t>“I Had One Trade That Allowed Me to Pay an Entire Year of College Tuition!”</a:t>
            </a:r>
            <a:endParaRPr lang="en-US" dirty="0">
              <a:highlight>
                <a:srgbClr val="00FF00"/>
              </a:highlight>
            </a:endParaRPr>
          </a:p>
          <a:p>
            <a:endParaRPr lang="en-US" dirty="0"/>
          </a:p>
        </p:txBody>
      </p:sp>
    </p:spTree>
    <p:extLst>
      <p:ext uri="{BB962C8B-B14F-4D97-AF65-F5344CB8AC3E}">
        <p14:creationId xmlns:p14="http://schemas.microsoft.com/office/powerpoint/2010/main" val="3658304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FC865-53EF-7017-6664-D3F49066CF1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01CD3CC-2D3F-AAF3-1CFE-768AE9066815}"/>
              </a:ext>
            </a:extLst>
          </p:cNvPr>
          <p:cNvSpPr txBox="1"/>
          <p:nvPr/>
        </p:nvSpPr>
        <p:spPr>
          <a:xfrm>
            <a:off x="1139687" y="384313"/>
            <a:ext cx="10204174" cy="477054"/>
          </a:xfrm>
          <a:prstGeom prst="rect">
            <a:avLst/>
          </a:prstGeom>
          <a:noFill/>
        </p:spPr>
        <p:txBody>
          <a:bodyPr wrap="square" rtlCol="0">
            <a:spAutoFit/>
          </a:bodyPr>
          <a:lstStyle/>
          <a:p>
            <a:pPr algn="ctr"/>
            <a:r>
              <a:rPr lang="en-US" sz="2500" b="1" dirty="0"/>
              <a:t>Proof that this Partnership Pays for Itself… Almost Immediately:</a:t>
            </a:r>
            <a:endParaRPr lang="en-US" sz="2500" dirty="0"/>
          </a:p>
        </p:txBody>
      </p:sp>
      <p:sp>
        <p:nvSpPr>
          <p:cNvPr id="4" name="TextBox 3">
            <a:extLst>
              <a:ext uri="{FF2B5EF4-FFF2-40B4-BE49-F238E27FC236}">
                <a16:creationId xmlns:a16="http://schemas.microsoft.com/office/drawing/2014/main" id="{1027AB57-23DF-E19E-2465-53C4D639D9AF}"/>
              </a:ext>
            </a:extLst>
          </p:cNvPr>
          <p:cNvSpPr txBox="1"/>
          <p:nvPr/>
        </p:nvSpPr>
        <p:spPr>
          <a:xfrm>
            <a:off x="2080591" y="2093843"/>
            <a:ext cx="8627166" cy="1754326"/>
          </a:xfrm>
          <a:prstGeom prst="rect">
            <a:avLst/>
          </a:prstGeom>
          <a:noFill/>
        </p:spPr>
        <p:txBody>
          <a:bodyPr wrap="square" rtlCol="0">
            <a:spAutoFit/>
          </a:bodyPr>
          <a:lstStyle/>
          <a:p>
            <a:r>
              <a:rPr lang="en-US" dirty="0">
                <a:highlight>
                  <a:srgbClr val="00FF00"/>
                </a:highlight>
              </a:rPr>
              <a:t>GRAPHIC OF THE TESTIMONIAL:</a:t>
            </a:r>
          </a:p>
          <a:p>
            <a:endParaRPr lang="en-US" dirty="0">
              <a:highlight>
                <a:srgbClr val="00FF00"/>
              </a:highlight>
            </a:endParaRPr>
          </a:p>
          <a:p>
            <a:r>
              <a:rPr lang="en-US" dirty="0">
                <a:highlight>
                  <a:srgbClr val="00FF00"/>
                </a:highlight>
              </a:rPr>
              <a:t>Edward who says: </a:t>
            </a:r>
          </a:p>
          <a:p>
            <a:r>
              <a:rPr lang="en-US" dirty="0">
                <a:highlight>
                  <a:srgbClr val="00FF00"/>
                </a:highlight>
              </a:rPr>
              <a:t> </a:t>
            </a:r>
          </a:p>
          <a:p>
            <a:r>
              <a:rPr lang="en-US" b="1" dirty="0">
                <a:highlight>
                  <a:srgbClr val="00FF00"/>
                </a:highlight>
              </a:rPr>
              <a:t>“1st $20k day, Only Been Here for 6 Weeks! Thanks Again Bryan and Karim”</a:t>
            </a:r>
            <a:endParaRPr lang="en-US" dirty="0">
              <a:highlight>
                <a:srgbClr val="00FF00"/>
              </a:highlight>
            </a:endParaRPr>
          </a:p>
          <a:p>
            <a:endParaRPr lang="en-US" dirty="0"/>
          </a:p>
        </p:txBody>
      </p:sp>
    </p:spTree>
    <p:extLst>
      <p:ext uri="{BB962C8B-B14F-4D97-AF65-F5344CB8AC3E}">
        <p14:creationId xmlns:p14="http://schemas.microsoft.com/office/powerpoint/2010/main" val="3211249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F9758-1C8E-0585-EEEC-69B4D571191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790AD06-8EFA-EE9C-9920-4FEBDDFE2BA3}"/>
              </a:ext>
            </a:extLst>
          </p:cNvPr>
          <p:cNvSpPr>
            <a:spLocks noGrp="1"/>
          </p:cNvSpPr>
          <p:nvPr>
            <p:ph type="subTitle" idx="1"/>
          </p:nvPr>
        </p:nvSpPr>
        <p:spPr>
          <a:xfrm>
            <a:off x="1524000" y="2064786"/>
            <a:ext cx="9144000" cy="1655762"/>
          </a:xfrm>
        </p:spPr>
        <p:txBody>
          <a:bodyPr/>
          <a:lstStyle/>
          <a:p>
            <a:r>
              <a:rPr lang="en-US" dirty="0">
                <a:highlight>
                  <a:srgbClr val="00FF00"/>
                </a:highlight>
              </a:rPr>
              <a:t>PRODUCT SHOT OF ALL PRODUCTS/SERVICES</a:t>
            </a:r>
          </a:p>
        </p:txBody>
      </p:sp>
      <p:sp>
        <p:nvSpPr>
          <p:cNvPr id="4" name="TextBox 3">
            <a:extLst>
              <a:ext uri="{FF2B5EF4-FFF2-40B4-BE49-F238E27FC236}">
                <a16:creationId xmlns:a16="http://schemas.microsoft.com/office/drawing/2014/main" id="{0D3F6EE0-97FC-DCB6-399C-F203103EE94C}"/>
              </a:ext>
            </a:extLst>
          </p:cNvPr>
          <p:cNvSpPr txBox="1"/>
          <p:nvPr/>
        </p:nvSpPr>
        <p:spPr>
          <a:xfrm>
            <a:off x="2663687" y="4598504"/>
            <a:ext cx="6877878" cy="646331"/>
          </a:xfrm>
          <a:prstGeom prst="rect">
            <a:avLst/>
          </a:prstGeom>
          <a:noFill/>
        </p:spPr>
        <p:txBody>
          <a:bodyPr wrap="square" rtlCol="0">
            <a:spAutoFit/>
          </a:bodyPr>
          <a:lstStyle/>
          <a:p>
            <a:pPr algn="ctr"/>
            <a:r>
              <a:rPr lang="en-US" dirty="0">
                <a:highlight>
                  <a:srgbClr val="00FF00"/>
                </a:highlight>
              </a:rPr>
              <a:t>PHONE NUMBER AT BOTTOM OF SLIDE – PLZ ADD THIS TO ALL SLIDES FROM HERE ON OUT!</a:t>
            </a:r>
          </a:p>
        </p:txBody>
      </p:sp>
    </p:spTree>
    <p:extLst>
      <p:ext uri="{BB962C8B-B14F-4D97-AF65-F5344CB8AC3E}">
        <p14:creationId xmlns:p14="http://schemas.microsoft.com/office/powerpoint/2010/main" val="4148080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2061D-FDA0-453B-3A3F-B9F94F0FD1F9}"/>
              </a:ext>
            </a:extLst>
          </p:cNvPr>
          <p:cNvSpPr>
            <a:spLocks noGrp="1"/>
          </p:cNvSpPr>
          <p:nvPr>
            <p:ph type="title"/>
          </p:nvPr>
        </p:nvSpPr>
        <p:spPr/>
        <p:txBody>
          <a:bodyPr>
            <a:normAutofit/>
          </a:bodyPr>
          <a:lstStyle/>
          <a:p>
            <a:pPr algn="ctr"/>
            <a:r>
              <a:rPr lang="en-US" sz="4200" b="1" dirty="0"/>
              <a:t>LIVE Q+A: Send In Your Questions Right Now!</a:t>
            </a:r>
          </a:p>
        </p:txBody>
      </p:sp>
      <p:sp>
        <p:nvSpPr>
          <p:cNvPr id="3" name="TextBox 2">
            <a:extLst>
              <a:ext uri="{FF2B5EF4-FFF2-40B4-BE49-F238E27FC236}">
                <a16:creationId xmlns:a16="http://schemas.microsoft.com/office/drawing/2014/main" id="{8FAC8769-9827-5EA0-8A10-868013E5DA06}"/>
              </a:ext>
            </a:extLst>
          </p:cNvPr>
          <p:cNvSpPr txBox="1"/>
          <p:nvPr/>
        </p:nvSpPr>
        <p:spPr>
          <a:xfrm>
            <a:off x="2610678" y="3429000"/>
            <a:ext cx="10071653" cy="369332"/>
          </a:xfrm>
          <a:prstGeom prst="rect">
            <a:avLst/>
          </a:prstGeom>
          <a:noFill/>
        </p:spPr>
        <p:txBody>
          <a:bodyPr wrap="square" rtlCol="0">
            <a:spAutoFit/>
          </a:bodyPr>
          <a:lstStyle/>
          <a:p>
            <a:r>
              <a:rPr lang="en-US" dirty="0">
                <a:highlight>
                  <a:srgbClr val="00FF00"/>
                </a:highlight>
              </a:rPr>
              <a:t>PRODUCT SHOT OF ALL SERVICES/SYSTEMS + PHONE NUMBER TO CALL IN</a:t>
            </a:r>
          </a:p>
        </p:txBody>
      </p:sp>
    </p:spTree>
    <p:extLst>
      <p:ext uri="{BB962C8B-B14F-4D97-AF65-F5344CB8AC3E}">
        <p14:creationId xmlns:p14="http://schemas.microsoft.com/office/powerpoint/2010/main" val="2896093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18328-4CB5-5AFD-927B-FAD0B6E6A9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71D0AA-B015-4C22-7A03-7C25E5A1BFFA}"/>
              </a:ext>
            </a:extLst>
          </p:cNvPr>
          <p:cNvSpPr>
            <a:spLocks noGrp="1"/>
          </p:cNvSpPr>
          <p:nvPr>
            <p:ph type="title"/>
          </p:nvPr>
        </p:nvSpPr>
        <p:spPr>
          <a:xfrm>
            <a:off x="1036982" y="2458968"/>
            <a:ext cx="10515600" cy="1325563"/>
          </a:xfrm>
        </p:spPr>
        <p:txBody>
          <a:bodyPr/>
          <a:lstStyle/>
          <a:p>
            <a:pPr algn="ctr"/>
            <a:r>
              <a:rPr lang="en-US" dirty="0">
                <a:highlight>
                  <a:srgbClr val="00FF00"/>
                </a:highlight>
              </a:rPr>
              <a:t>The performance guarantee image</a:t>
            </a:r>
          </a:p>
        </p:txBody>
      </p:sp>
    </p:spTree>
    <p:extLst>
      <p:ext uri="{BB962C8B-B14F-4D97-AF65-F5344CB8AC3E}">
        <p14:creationId xmlns:p14="http://schemas.microsoft.com/office/powerpoint/2010/main" val="419173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E8303-07E4-D584-C48D-233A58BB71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9EA464-33E5-A93E-23C0-ED64DA000C78}"/>
              </a:ext>
            </a:extLst>
          </p:cNvPr>
          <p:cNvSpPr>
            <a:spLocks noGrp="1"/>
          </p:cNvSpPr>
          <p:nvPr>
            <p:ph type="title"/>
          </p:nvPr>
        </p:nvSpPr>
        <p:spPr/>
        <p:txBody>
          <a:bodyPr>
            <a:normAutofit/>
          </a:bodyPr>
          <a:lstStyle/>
          <a:p>
            <a:pPr algn="ctr"/>
            <a:r>
              <a:rPr lang="en-US" sz="4200" b="1" dirty="0"/>
              <a:t>LIVE Q+A: Send In Your Questions Right Now!</a:t>
            </a:r>
          </a:p>
        </p:txBody>
      </p:sp>
      <p:sp>
        <p:nvSpPr>
          <p:cNvPr id="3" name="TextBox 2">
            <a:extLst>
              <a:ext uri="{FF2B5EF4-FFF2-40B4-BE49-F238E27FC236}">
                <a16:creationId xmlns:a16="http://schemas.microsoft.com/office/drawing/2014/main" id="{46809B3E-FE51-0688-215A-DA155A0E996E}"/>
              </a:ext>
            </a:extLst>
          </p:cNvPr>
          <p:cNvSpPr txBox="1"/>
          <p:nvPr/>
        </p:nvSpPr>
        <p:spPr>
          <a:xfrm>
            <a:off x="2610678" y="3429000"/>
            <a:ext cx="10071653" cy="369332"/>
          </a:xfrm>
          <a:prstGeom prst="rect">
            <a:avLst/>
          </a:prstGeom>
          <a:noFill/>
        </p:spPr>
        <p:txBody>
          <a:bodyPr wrap="square" rtlCol="0">
            <a:spAutoFit/>
          </a:bodyPr>
          <a:lstStyle/>
          <a:p>
            <a:r>
              <a:rPr lang="en-US" dirty="0">
                <a:highlight>
                  <a:srgbClr val="00FF00"/>
                </a:highlight>
              </a:rPr>
              <a:t>PRODUCT SHOT OF ALL SERVICES/SYSTEMS + PHONE NUMBER TO CALL IN</a:t>
            </a:r>
          </a:p>
        </p:txBody>
      </p:sp>
    </p:spTree>
    <p:extLst>
      <p:ext uri="{BB962C8B-B14F-4D97-AF65-F5344CB8AC3E}">
        <p14:creationId xmlns:p14="http://schemas.microsoft.com/office/powerpoint/2010/main" val="3253545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83D52-304D-A530-3F59-B41F794F13B1}"/>
              </a:ext>
            </a:extLst>
          </p:cNvPr>
          <p:cNvSpPr>
            <a:spLocks noGrp="1"/>
          </p:cNvSpPr>
          <p:nvPr>
            <p:ph type="title"/>
          </p:nvPr>
        </p:nvSpPr>
        <p:spPr>
          <a:xfrm>
            <a:off x="838200" y="132176"/>
            <a:ext cx="10515600" cy="1325563"/>
          </a:xfrm>
        </p:spPr>
        <p:txBody>
          <a:bodyPr/>
          <a:lstStyle/>
          <a:p>
            <a:r>
              <a:rPr lang="en-US" dirty="0"/>
              <a:t>Today’s LIVE Watch-Party Agenda:</a:t>
            </a:r>
          </a:p>
        </p:txBody>
      </p:sp>
      <p:sp>
        <p:nvSpPr>
          <p:cNvPr id="3" name="Content Placeholder 2">
            <a:extLst>
              <a:ext uri="{FF2B5EF4-FFF2-40B4-BE49-F238E27FC236}">
                <a16:creationId xmlns:a16="http://schemas.microsoft.com/office/drawing/2014/main" id="{58B351E8-8AA3-1B7B-4CEF-B0DF6F032C71}"/>
              </a:ext>
            </a:extLst>
          </p:cNvPr>
          <p:cNvSpPr>
            <a:spLocks noGrp="1"/>
          </p:cNvSpPr>
          <p:nvPr>
            <p:ph idx="1"/>
          </p:nvPr>
        </p:nvSpPr>
        <p:spPr>
          <a:xfrm>
            <a:off x="838200" y="1418328"/>
            <a:ext cx="10515600" cy="5307496"/>
          </a:xfrm>
        </p:spPr>
        <p:txBody>
          <a:bodyPr>
            <a:normAutofit fontScale="77500" lnSpcReduction="20000"/>
          </a:bodyPr>
          <a:lstStyle/>
          <a:p>
            <a:r>
              <a:rPr lang="en-US" b="1" dirty="0"/>
              <a:t>Why Your Name is on The Shortlist?: </a:t>
            </a:r>
            <a:r>
              <a:rPr lang="en-US" dirty="0"/>
              <a:t>We will cover why you’ve been handpicked for this executive ‘Partnership Role’ inside our firm…</a:t>
            </a:r>
          </a:p>
          <a:p>
            <a:endParaRPr lang="en-US" dirty="0"/>
          </a:p>
          <a:p>
            <a:r>
              <a:rPr lang="en-US" b="1" dirty="0"/>
              <a:t>Our Highest Level of Access: </a:t>
            </a:r>
            <a:r>
              <a:rPr lang="en-US" dirty="0"/>
              <a:t>We’ll reveal how this ‘Partnership’ allows you to access every trade alert, AI tool, system, and service we have at Monument Trader’s Alliance (including private invitations to luxury trading retreats around the globe… plus, beta-testing to all our NEW services… </a:t>
            </a:r>
            <a:r>
              <a:rPr lang="en-US" u="sng" dirty="0"/>
              <a:t>BEFORE </a:t>
            </a:r>
            <a:r>
              <a:rPr lang="en-US" dirty="0"/>
              <a:t>anyone else!)</a:t>
            </a:r>
          </a:p>
          <a:p>
            <a:endParaRPr lang="en-US" b="1" dirty="0"/>
          </a:p>
          <a:p>
            <a:r>
              <a:rPr lang="en-US" b="1" dirty="0"/>
              <a:t>1,130 Winning Trades: </a:t>
            </a:r>
            <a:r>
              <a:rPr lang="en-US" dirty="0"/>
              <a:t>Across all our services, we delivered </a:t>
            </a:r>
            <a:r>
              <a:rPr lang="en-US" dirty="0">
                <a:highlight>
                  <a:srgbClr val="FFFF00"/>
                </a:highlight>
              </a:rPr>
              <a:t>an average of </a:t>
            </a:r>
            <a:r>
              <a:rPr lang="en-US" dirty="0"/>
              <a:t>1,130 WININNG TRADES </a:t>
            </a:r>
            <a:r>
              <a:rPr lang="en-US" dirty="0">
                <a:highlight>
                  <a:srgbClr val="FFFF00"/>
                </a:highlight>
              </a:rPr>
              <a:t>per</a:t>
            </a:r>
            <a:r>
              <a:rPr lang="en-US" dirty="0"/>
              <a:t> year… and now, as a ‘Partner’ you are getting unlimited access to all these winning trades – year after year!</a:t>
            </a:r>
          </a:p>
          <a:p>
            <a:endParaRPr lang="en-US" dirty="0"/>
          </a:p>
          <a:p>
            <a:r>
              <a:rPr lang="en-US" b="1" dirty="0"/>
              <a:t>Bryan’s Special Guarantee: </a:t>
            </a:r>
            <a:r>
              <a:rPr lang="en-US" dirty="0"/>
              <a:t>How Bryan will </a:t>
            </a:r>
            <a:r>
              <a:rPr lang="en-US" u="sng" dirty="0"/>
              <a:t>GUARANTEE</a:t>
            </a:r>
            <a:r>
              <a:rPr lang="en-US" dirty="0"/>
              <a:t> your success as a ‘PARTNER’… regardless of your trading experience! </a:t>
            </a:r>
          </a:p>
          <a:p>
            <a:endParaRPr lang="en-US" dirty="0"/>
          </a:p>
          <a:p>
            <a:r>
              <a:rPr lang="en-US" b="1" dirty="0"/>
              <a:t>Ask Questions Live: </a:t>
            </a:r>
            <a:r>
              <a:rPr lang="en-US" dirty="0"/>
              <a:t>Drop any questions (or comments) during this event for our LIVE post-watch party Q&amp;A</a:t>
            </a:r>
          </a:p>
          <a:p>
            <a:endParaRPr lang="en-US" dirty="0"/>
          </a:p>
        </p:txBody>
      </p:sp>
    </p:spTree>
    <p:extLst>
      <p:ext uri="{BB962C8B-B14F-4D97-AF65-F5344CB8AC3E}">
        <p14:creationId xmlns:p14="http://schemas.microsoft.com/office/powerpoint/2010/main" val="3124655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A9B0D-C7C9-5D4F-E961-A47F2A2A2DC1}"/>
              </a:ext>
            </a:extLst>
          </p:cNvPr>
          <p:cNvSpPr>
            <a:spLocks noGrp="1"/>
          </p:cNvSpPr>
          <p:nvPr>
            <p:ph type="ctrTitle"/>
          </p:nvPr>
        </p:nvSpPr>
        <p:spPr/>
        <p:txBody>
          <a:bodyPr/>
          <a:lstStyle/>
          <a:p>
            <a:r>
              <a:rPr lang="en-US" dirty="0">
                <a:highlight>
                  <a:srgbClr val="00FF00"/>
                </a:highlight>
              </a:rPr>
              <a:t>(Watch VSL)</a:t>
            </a:r>
          </a:p>
        </p:txBody>
      </p:sp>
      <p:sp>
        <p:nvSpPr>
          <p:cNvPr id="3" name="Subtitle 2">
            <a:extLst>
              <a:ext uri="{FF2B5EF4-FFF2-40B4-BE49-F238E27FC236}">
                <a16:creationId xmlns:a16="http://schemas.microsoft.com/office/drawing/2014/main" id="{361B3BEC-AF51-20F5-D3A7-24CD0750CEBF}"/>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9109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53A06-F102-0267-D1D8-DEBD1DF56972}"/>
              </a:ext>
            </a:extLst>
          </p:cNvPr>
          <p:cNvSpPr>
            <a:spLocks noGrp="1"/>
          </p:cNvSpPr>
          <p:nvPr>
            <p:ph type="ctrTitle"/>
          </p:nvPr>
        </p:nvSpPr>
        <p:spPr>
          <a:xfrm>
            <a:off x="1524000" y="1041400"/>
            <a:ext cx="9144000" cy="2387600"/>
          </a:xfrm>
        </p:spPr>
        <p:txBody>
          <a:bodyPr>
            <a:normAutofit/>
          </a:bodyPr>
          <a:lstStyle/>
          <a:p>
            <a:r>
              <a:rPr lang="en-US" sz="4000" b="1" dirty="0"/>
              <a:t>We May </a:t>
            </a:r>
            <a:r>
              <a:rPr lang="en-US" sz="4000" b="1" u="sng" dirty="0"/>
              <a:t>NEVER</a:t>
            </a:r>
            <a:r>
              <a:rPr lang="en-US" sz="4000" b="1" dirty="0"/>
              <a:t> Make This‘Partnership’ Offer Ever Again</a:t>
            </a:r>
            <a:br>
              <a:rPr lang="en-US" dirty="0"/>
            </a:br>
            <a:endParaRPr lang="en-US" dirty="0"/>
          </a:p>
        </p:txBody>
      </p:sp>
      <p:sp>
        <p:nvSpPr>
          <p:cNvPr id="3" name="Subtitle 2">
            <a:extLst>
              <a:ext uri="{FF2B5EF4-FFF2-40B4-BE49-F238E27FC236}">
                <a16:creationId xmlns:a16="http://schemas.microsoft.com/office/drawing/2014/main" id="{4916FBFF-153B-AA4B-36A0-958D7A635CDC}"/>
              </a:ext>
            </a:extLst>
          </p:cNvPr>
          <p:cNvSpPr>
            <a:spLocks noGrp="1"/>
          </p:cNvSpPr>
          <p:nvPr>
            <p:ph type="subTitle" idx="1"/>
          </p:nvPr>
        </p:nvSpPr>
        <p:spPr>
          <a:xfrm>
            <a:off x="1524000" y="3127513"/>
            <a:ext cx="9144000" cy="2130287"/>
          </a:xfrm>
        </p:spPr>
        <p:txBody>
          <a:bodyPr>
            <a:normAutofit lnSpcReduction="10000"/>
          </a:bodyPr>
          <a:lstStyle/>
          <a:p>
            <a:r>
              <a:rPr lang="en-US" dirty="0"/>
              <a:t>I'm NOT looking to grow this business by acquiring thousands of more normal subscribers…</a:t>
            </a:r>
          </a:p>
          <a:p>
            <a:endParaRPr lang="en-US" dirty="0"/>
          </a:p>
          <a:p>
            <a:r>
              <a:rPr lang="en-US" dirty="0"/>
              <a:t>…Instead, we are looking to grow an exclusive team of ‘Partners’ on the journey to create generational wealth </a:t>
            </a:r>
            <a:r>
              <a:rPr lang="en-US" dirty="0">
                <a:highlight>
                  <a:srgbClr val="FFFF00"/>
                </a:highlight>
              </a:rPr>
              <a:t>over the long run </a:t>
            </a:r>
            <a:r>
              <a:rPr lang="en-US" dirty="0"/>
              <a:t>through mastering trading… in UP or DOWN markets!</a:t>
            </a:r>
          </a:p>
          <a:p>
            <a:endParaRPr lang="en-US" dirty="0"/>
          </a:p>
        </p:txBody>
      </p:sp>
    </p:spTree>
    <p:extLst>
      <p:ext uri="{BB962C8B-B14F-4D97-AF65-F5344CB8AC3E}">
        <p14:creationId xmlns:p14="http://schemas.microsoft.com/office/powerpoint/2010/main" val="2731545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A73E0-E749-1157-5EFC-91B690E6A2B0}"/>
              </a:ext>
            </a:extLst>
          </p:cNvPr>
          <p:cNvSpPr>
            <a:spLocks noGrp="1"/>
          </p:cNvSpPr>
          <p:nvPr>
            <p:ph type="ctrTitle"/>
          </p:nvPr>
        </p:nvSpPr>
        <p:spPr>
          <a:xfrm>
            <a:off x="1524000" y="700157"/>
            <a:ext cx="9144000" cy="2387600"/>
          </a:xfrm>
        </p:spPr>
        <p:txBody>
          <a:bodyPr>
            <a:normAutofit fontScale="90000"/>
          </a:bodyPr>
          <a:lstStyle/>
          <a:p>
            <a:r>
              <a:rPr lang="en-US" dirty="0"/>
              <a:t>This is the biggest experiment of my career… </a:t>
            </a:r>
            <a:br>
              <a:rPr lang="en-US" dirty="0"/>
            </a:br>
            <a:endParaRPr lang="en-US" dirty="0"/>
          </a:p>
        </p:txBody>
      </p:sp>
      <p:sp>
        <p:nvSpPr>
          <p:cNvPr id="3" name="Subtitle 2">
            <a:extLst>
              <a:ext uri="{FF2B5EF4-FFF2-40B4-BE49-F238E27FC236}">
                <a16:creationId xmlns:a16="http://schemas.microsoft.com/office/drawing/2014/main" id="{EB9A1DD1-7AD8-B9F7-E57F-BC6AA65DC4F2}"/>
              </a:ext>
            </a:extLst>
          </p:cNvPr>
          <p:cNvSpPr>
            <a:spLocks noGrp="1"/>
          </p:cNvSpPr>
          <p:nvPr>
            <p:ph type="subTitle" idx="1"/>
          </p:nvPr>
        </p:nvSpPr>
        <p:spPr>
          <a:xfrm>
            <a:off x="1524000" y="3087757"/>
            <a:ext cx="9144000" cy="3458817"/>
          </a:xfrm>
        </p:spPr>
        <p:txBody>
          <a:bodyPr>
            <a:normAutofit fontScale="77500" lnSpcReduction="20000"/>
          </a:bodyPr>
          <a:lstStyle/>
          <a:p>
            <a:r>
              <a:rPr lang="en-US" sz="2900" dirty="0"/>
              <a:t>For 15 years, I've watched individual subscribers come and go…  </a:t>
            </a:r>
          </a:p>
          <a:p>
            <a:endParaRPr lang="en-US" sz="2900" dirty="0"/>
          </a:p>
          <a:p>
            <a:r>
              <a:rPr lang="en-US" sz="2900" dirty="0"/>
              <a:t>…Some make fortunes… while others never fully commit to the process… </a:t>
            </a:r>
          </a:p>
          <a:p>
            <a:endParaRPr lang="en-US" sz="2900" dirty="0"/>
          </a:p>
          <a:p>
            <a:r>
              <a:rPr lang="en-US" sz="2900" dirty="0"/>
              <a:t>But what if I removed every excuse? Every financial barrier? Every reason to quit right before the biggest trade of your life? </a:t>
            </a:r>
          </a:p>
          <a:p>
            <a:endParaRPr lang="en-US" sz="2900" dirty="0"/>
          </a:p>
          <a:p>
            <a:r>
              <a:rPr lang="en-US" sz="2900" dirty="0"/>
              <a:t>What if I created a small group of 300 initial ‘Partners’ that </a:t>
            </a:r>
            <a:r>
              <a:rPr lang="en-US" sz="2900" dirty="0">
                <a:highlight>
                  <a:srgbClr val="FFFF00"/>
                </a:highlight>
              </a:rPr>
              <a:t>have the chance to become </a:t>
            </a:r>
            <a:r>
              <a:rPr lang="en-US" sz="2900" dirty="0"/>
              <a:t>so successful… so profitable… that they become walking testimonials for everything we do?</a:t>
            </a:r>
          </a:p>
          <a:p>
            <a:endParaRPr lang="en-US" dirty="0"/>
          </a:p>
        </p:txBody>
      </p:sp>
    </p:spTree>
    <p:extLst>
      <p:ext uri="{BB962C8B-B14F-4D97-AF65-F5344CB8AC3E}">
        <p14:creationId xmlns:p14="http://schemas.microsoft.com/office/powerpoint/2010/main" val="303788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37CD55B-47CE-C2D7-DD31-19E4F3D69F1B}"/>
              </a:ext>
            </a:extLst>
          </p:cNvPr>
          <p:cNvSpPr>
            <a:spLocks noGrp="1"/>
          </p:cNvSpPr>
          <p:nvPr>
            <p:ph type="subTitle" idx="1"/>
          </p:nvPr>
        </p:nvSpPr>
        <p:spPr>
          <a:xfrm>
            <a:off x="1524000" y="2064786"/>
            <a:ext cx="9144000" cy="1655762"/>
          </a:xfrm>
        </p:spPr>
        <p:txBody>
          <a:bodyPr/>
          <a:lstStyle/>
          <a:p>
            <a:r>
              <a:rPr lang="en-US" dirty="0">
                <a:highlight>
                  <a:srgbClr val="00FF00"/>
                </a:highlight>
              </a:rPr>
              <a:t>PRODUCT SHOT OF ALL PRODUCTS/SERVICES</a:t>
            </a:r>
          </a:p>
        </p:txBody>
      </p:sp>
      <p:sp>
        <p:nvSpPr>
          <p:cNvPr id="4" name="TextBox 3">
            <a:extLst>
              <a:ext uri="{FF2B5EF4-FFF2-40B4-BE49-F238E27FC236}">
                <a16:creationId xmlns:a16="http://schemas.microsoft.com/office/drawing/2014/main" id="{8983E283-C9EF-5A2E-DA32-60385A20DA4F}"/>
              </a:ext>
            </a:extLst>
          </p:cNvPr>
          <p:cNvSpPr txBox="1"/>
          <p:nvPr/>
        </p:nvSpPr>
        <p:spPr>
          <a:xfrm>
            <a:off x="2663687" y="4598504"/>
            <a:ext cx="6877878" cy="646331"/>
          </a:xfrm>
          <a:prstGeom prst="rect">
            <a:avLst/>
          </a:prstGeom>
          <a:noFill/>
        </p:spPr>
        <p:txBody>
          <a:bodyPr wrap="square" rtlCol="0">
            <a:spAutoFit/>
          </a:bodyPr>
          <a:lstStyle/>
          <a:p>
            <a:pPr algn="ctr"/>
            <a:r>
              <a:rPr lang="en-US" dirty="0">
                <a:highlight>
                  <a:srgbClr val="00FF00"/>
                </a:highlight>
              </a:rPr>
              <a:t>PHONE NUMBER AT BOTTOM OF SLIDE – PLZ ADD THIS TO ALL SLIDES FROM HERE ON OUT!</a:t>
            </a:r>
          </a:p>
        </p:txBody>
      </p:sp>
    </p:spTree>
    <p:extLst>
      <p:ext uri="{BB962C8B-B14F-4D97-AF65-F5344CB8AC3E}">
        <p14:creationId xmlns:p14="http://schemas.microsoft.com/office/powerpoint/2010/main" val="1258898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44B023-182D-4B6F-B0E8-2265D222F061}"/>
              </a:ext>
            </a:extLst>
          </p:cNvPr>
          <p:cNvSpPr>
            <a:spLocks noGrp="1"/>
          </p:cNvSpPr>
          <p:nvPr>
            <p:ph idx="1"/>
          </p:nvPr>
        </p:nvSpPr>
        <p:spPr/>
        <p:txBody>
          <a:bodyPr/>
          <a:lstStyle/>
          <a:p>
            <a:pPr marL="0" indent="0">
              <a:buNone/>
            </a:pPr>
            <a:endParaRPr lang="en-US" dirty="0"/>
          </a:p>
          <a:p>
            <a:pPr marL="0" indent="0">
              <a:buNone/>
            </a:pPr>
            <a:endParaRPr lang="en-US" dirty="0"/>
          </a:p>
          <a:p>
            <a:pPr marL="0" indent="0" algn="ctr">
              <a:buNone/>
            </a:pPr>
            <a:r>
              <a:rPr lang="en-US" dirty="0">
                <a:highlight>
                  <a:srgbClr val="00FF00"/>
                </a:highlight>
              </a:rPr>
              <a:t>THE GRAPHIC THAT LISTS EVERY SERVICE AND PRODUCT WITH THEIR RETAIL VALUE</a:t>
            </a:r>
          </a:p>
        </p:txBody>
      </p:sp>
    </p:spTree>
    <p:extLst>
      <p:ext uri="{BB962C8B-B14F-4D97-AF65-F5344CB8AC3E}">
        <p14:creationId xmlns:p14="http://schemas.microsoft.com/office/powerpoint/2010/main" val="1283571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3778-827C-85CA-0680-DFFFFECBB0AB}"/>
              </a:ext>
            </a:extLst>
          </p:cNvPr>
          <p:cNvSpPr>
            <a:spLocks noGrp="1"/>
          </p:cNvSpPr>
          <p:nvPr>
            <p:ph type="title"/>
          </p:nvPr>
        </p:nvSpPr>
        <p:spPr>
          <a:xfrm>
            <a:off x="1036982" y="2458968"/>
            <a:ext cx="10515600" cy="1325563"/>
          </a:xfrm>
        </p:spPr>
        <p:txBody>
          <a:bodyPr/>
          <a:lstStyle/>
          <a:p>
            <a:pPr algn="ctr"/>
            <a:r>
              <a:rPr lang="en-US" dirty="0">
                <a:highlight>
                  <a:srgbClr val="00FF00"/>
                </a:highlight>
              </a:rPr>
              <a:t>The performance guarantee image</a:t>
            </a:r>
          </a:p>
        </p:txBody>
      </p:sp>
    </p:spTree>
    <p:extLst>
      <p:ext uri="{BB962C8B-B14F-4D97-AF65-F5344CB8AC3E}">
        <p14:creationId xmlns:p14="http://schemas.microsoft.com/office/powerpoint/2010/main" val="4097137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EDAE2-E3D0-405B-D999-F30BB7897C3C}"/>
              </a:ext>
            </a:extLst>
          </p:cNvPr>
          <p:cNvSpPr>
            <a:spLocks noGrp="1"/>
          </p:cNvSpPr>
          <p:nvPr>
            <p:ph type="ctrTitle"/>
          </p:nvPr>
        </p:nvSpPr>
        <p:spPr>
          <a:xfrm>
            <a:off x="1524000" y="-454646"/>
            <a:ext cx="9144000" cy="2387600"/>
          </a:xfrm>
        </p:spPr>
        <p:txBody>
          <a:bodyPr/>
          <a:lstStyle/>
          <a:p>
            <a:r>
              <a:rPr lang="en-US" dirty="0"/>
              <a:t>Can We Ship Your Partner Package Out ASAP?</a:t>
            </a:r>
          </a:p>
        </p:txBody>
      </p:sp>
      <p:sp>
        <p:nvSpPr>
          <p:cNvPr id="3" name="Subtitle 2">
            <a:extLst>
              <a:ext uri="{FF2B5EF4-FFF2-40B4-BE49-F238E27FC236}">
                <a16:creationId xmlns:a16="http://schemas.microsoft.com/office/drawing/2014/main" id="{B7B0302A-550F-A9B9-DF2D-845FAFE742D6}"/>
              </a:ext>
            </a:extLst>
          </p:cNvPr>
          <p:cNvSpPr>
            <a:spLocks noGrp="1"/>
          </p:cNvSpPr>
          <p:nvPr>
            <p:ph type="subTitle" idx="1"/>
          </p:nvPr>
        </p:nvSpPr>
        <p:spPr/>
        <p:txBody>
          <a:bodyPr/>
          <a:lstStyle/>
          <a:p>
            <a:r>
              <a:rPr lang="en-US" dirty="0">
                <a:highlight>
                  <a:srgbClr val="00FF00"/>
                </a:highlight>
              </a:rPr>
              <a:t>PLZ SHOW THE GRAPHIC OF THE WELCOME KIT/EXECUTIVE SUMMARY AND BLACK CARD IMAGE</a:t>
            </a:r>
          </a:p>
        </p:txBody>
      </p:sp>
    </p:spTree>
    <p:extLst>
      <p:ext uri="{BB962C8B-B14F-4D97-AF65-F5344CB8AC3E}">
        <p14:creationId xmlns:p14="http://schemas.microsoft.com/office/powerpoint/2010/main" val="2541812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6C52A97FF7E5488EC659029126AE2C" ma:contentTypeVersion="24" ma:contentTypeDescription="Create a new document." ma:contentTypeScope="" ma:versionID="3db8aec227e5d63f41c4eb0f37172cde">
  <xsd:schema xmlns:xsd="http://www.w3.org/2001/XMLSchema" xmlns:xs="http://www.w3.org/2001/XMLSchema" xmlns:p="http://schemas.microsoft.com/office/2006/metadata/properties" xmlns:ns2="2251ad64-67db-4c38-9aa8-5eaa7f9c85b4" xmlns:ns3="459bff93-d594-4266-b2e6-8f9552c763c9" targetNamespace="http://schemas.microsoft.com/office/2006/metadata/properties" ma:root="true" ma:fieldsID="6e9418132eff79b8ab551963d91eada6" ns2:_="" ns3:_="">
    <xsd:import namespace="2251ad64-67db-4c38-9aa8-5eaa7f9c85b4"/>
    <xsd:import namespace="459bff93-d594-4266-b2e6-8f9552c763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Author0" minOccurs="0"/>
                <xsd:element ref="ns2:Creator"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1ad64-67db-4c38-9aa8-5eaa7f9c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Author0" ma:index="21" nillable="true" ma:displayName="Author" ma:format="Dropdown" ma:list="UserInfo" ma:SharePointGroup="0" ma:internalName="Author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or" ma:index="22" nillable="true" ma:displayName="Creator" ma:format="Dropdown" ma:internalName="Creator">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8cc5277-d8fb-405c-ad2b-f6fbee493420"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ff93-d594-4266-b2e6-8f9552c763c9"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5" nillable="true" ma:displayName="Taxonomy Catch All Column" ma:hidden="true" ma:list="{80c30666-4581-4d5f-9d7e-62d78c881836}" ma:internalName="TaxCatchAll" ma:showField="CatchAllData" ma:web="459bff93-d594-4266-b2e6-8f9552c76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51ad64-67db-4c38-9aa8-5eaa7f9c85b4">
      <Terms xmlns="http://schemas.microsoft.com/office/infopath/2007/PartnerControls"/>
    </lcf76f155ced4ddcb4097134ff3c332f>
    <Author0 xmlns="2251ad64-67db-4c38-9aa8-5eaa7f9c85b4">
      <UserInfo>
        <DisplayName/>
        <AccountId xsi:nil="true"/>
        <AccountType/>
      </UserInfo>
    </Author0>
    <TaxCatchAll xmlns="459bff93-d594-4266-b2e6-8f9552c763c9" xsi:nil="true"/>
    <Creator xmlns="2251ad64-67db-4c38-9aa8-5eaa7f9c85b4" xsi:nil="true"/>
  </documentManagement>
</p:properties>
</file>

<file path=customXml/itemProps1.xml><?xml version="1.0" encoding="utf-8"?>
<ds:datastoreItem xmlns:ds="http://schemas.openxmlformats.org/officeDocument/2006/customXml" ds:itemID="{7DDB4BAD-865B-43AB-A84D-CC0964AC9C28}"/>
</file>

<file path=customXml/itemProps2.xml><?xml version="1.0" encoding="utf-8"?>
<ds:datastoreItem xmlns:ds="http://schemas.openxmlformats.org/officeDocument/2006/customXml" ds:itemID="{AD41C9CF-DF36-4AFA-94EC-89B37EBE048F}"/>
</file>

<file path=customXml/itemProps3.xml><?xml version="1.0" encoding="utf-8"?>
<ds:datastoreItem xmlns:ds="http://schemas.openxmlformats.org/officeDocument/2006/customXml" ds:itemID="{FB367E16-1F34-4B66-A500-8A741331D384}"/>
</file>

<file path=docProps/app.xml><?xml version="1.0" encoding="utf-8"?>
<Properties xmlns="http://schemas.openxmlformats.org/officeDocument/2006/extended-properties" xmlns:vt="http://schemas.openxmlformats.org/officeDocument/2006/docPropsVTypes">
  <TotalTime>1532</TotalTime>
  <Words>746</Words>
  <Application>Microsoft Office PowerPoint</Application>
  <PresentationFormat>Widescreen</PresentationFormat>
  <Paragraphs>68</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Aptos Display</vt:lpstr>
      <vt:lpstr>Arial</vt:lpstr>
      <vt:lpstr>Office Theme</vt:lpstr>
      <vt:lpstr>PowerPoint Presentation</vt:lpstr>
      <vt:lpstr>Today’s LIVE Watch-Party Agenda:</vt:lpstr>
      <vt:lpstr>(Watch VSL)</vt:lpstr>
      <vt:lpstr>We May NEVER Make This‘Partnership’ Offer Ever Again </vt:lpstr>
      <vt:lpstr>This is the biggest experiment of my career…  </vt:lpstr>
      <vt:lpstr>PowerPoint Presentation</vt:lpstr>
      <vt:lpstr>PowerPoint Presentation</vt:lpstr>
      <vt:lpstr>The performance guarantee image</vt:lpstr>
      <vt:lpstr>Can We Ship Your Partner Package Out ASAP?</vt:lpstr>
      <vt:lpstr>PowerPoint Presentation</vt:lpstr>
      <vt:lpstr>PowerPoint Presentation</vt:lpstr>
      <vt:lpstr>PowerPoint Presentation</vt:lpstr>
      <vt:lpstr>PowerPoint Presentation</vt:lpstr>
      <vt:lpstr>LIVE Q+A: Send In Your Questions Right Now!</vt:lpstr>
      <vt:lpstr>The performance guarantee image</vt:lpstr>
      <vt:lpstr>LIVE Q+A: Send In Your Questions Right Now!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connor mckim</dc:creator>
  <cp:lastModifiedBy>Cameron Stang</cp:lastModifiedBy>
  <cp:revision>4</cp:revision>
  <dcterms:created xsi:type="dcterms:W3CDTF">2025-12-21T16:55:11Z</dcterms:created>
  <dcterms:modified xsi:type="dcterms:W3CDTF">2025-12-29T16:41:25Z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0x010100B96C52A97FF7E5488EC659029126AE2C</vt:lpwstr>
  </property>
</Properties>
</file>