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4"/>
  </p:notesMasterIdLst>
  <p:sldIdLst>
    <p:sldId id="256" r:id="rId2"/>
    <p:sldId id="258" r:id="rId3"/>
    <p:sldId id="257" r:id="rId4"/>
    <p:sldId id="515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2" r:id="rId46"/>
    <p:sldId id="301" r:id="rId47"/>
    <p:sldId id="518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430" r:id="rId72"/>
    <p:sldId id="431" r:id="rId73"/>
    <p:sldId id="432" r:id="rId74"/>
    <p:sldId id="433" r:id="rId75"/>
    <p:sldId id="434" r:id="rId76"/>
    <p:sldId id="435" r:id="rId77"/>
    <p:sldId id="436" r:id="rId78"/>
    <p:sldId id="438" r:id="rId79"/>
    <p:sldId id="437" r:id="rId80"/>
    <p:sldId id="439" r:id="rId81"/>
    <p:sldId id="508" r:id="rId82"/>
    <p:sldId id="509" r:id="rId83"/>
    <p:sldId id="510" r:id="rId84"/>
    <p:sldId id="511" r:id="rId85"/>
    <p:sldId id="512" r:id="rId86"/>
    <p:sldId id="513" r:id="rId87"/>
    <p:sldId id="514" r:id="rId88"/>
    <p:sldId id="445" r:id="rId89"/>
    <p:sldId id="446" r:id="rId90"/>
    <p:sldId id="505" r:id="rId91"/>
    <p:sldId id="474" r:id="rId92"/>
    <p:sldId id="517" r:id="rId93"/>
    <p:sldId id="475" r:id="rId94"/>
    <p:sldId id="476" r:id="rId95"/>
    <p:sldId id="516" r:id="rId96"/>
    <p:sldId id="507" r:id="rId97"/>
    <p:sldId id="478" r:id="rId98"/>
    <p:sldId id="479" r:id="rId99"/>
    <p:sldId id="480" r:id="rId100"/>
    <p:sldId id="481" r:id="rId101"/>
    <p:sldId id="482" r:id="rId102"/>
    <p:sldId id="483" r:id="rId103"/>
    <p:sldId id="484" r:id="rId104"/>
    <p:sldId id="485" r:id="rId105"/>
    <p:sldId id="486" r:id="rId106"/>
    <p:sldId id="520" r:id="rId107"/>
    <p:sldId id="519" r:id="rId108"/>
    <p:sldId id="487" r:id="rId109"/>
    <p:sldId id="488" r:id="rId110"/>
    <p:sldId id="489" r:id="rId111"/>
    <p:sldId id="490" r:id="rId112"/>
    <p:sldId id="491" r:id="rId113"/>
    <p:sldId id="492" r:id="rId114"/>
    <p:sldId id="493" r:id="rId115"/>
    <p:sldId id="494" r:id="rId116"/>
    <p:sldId id="495" r:id="rId117"/>
    <p:sldId id="497" r:id="rId118"/>
    <p:sldId id="498" r:id="rId119"/>
    <p:sldId id="500" r:id="rId120"/>
    <p:sldId id="501" r:id="rId121"/>
    <p:sldId id="503" r:id="rId122"/>
    <p:sldId id="504" r:id="rId1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A361"/>
    <a:srgbClr val="03CB73"/>
    <a:srgbClr val="1625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107"/>
    <p:restoredTop sz="94830"/>
  </p:normalViewPr>
  <p:slideViewPr>
    <p:cSldViewPr snapToGrid="0">
      <p:cViewPr varScale="1">
        <p:scale>
          <a:sx n="89" d="100"/>
          <a:sy n="89" d="100"/>
        </p:scale>
        <p:origin x="91" y="17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tableStyles" Target="tableStyle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notesMaster" Target="notesMasters/notesMaster1.xml"/><Relationship Id="rId129" Type="http://schemas.microsoft.com/office/2016/11/relationships/changesInfo" Target="changesInfos/changesInfo1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customXml" Target="../customXml/item1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customXml" Target="../customXml/item2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customXml" Target="../customXml/item3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yan Fitzwater" userId="a44f3f95-cae4-494d-b497-b7ed65e13d1f" providerId="ADAL" clId="{5B79DC3D-6D1F-4EA2-A3DC-A1EE56E49E8D}"/>
    <pc:docChg chg="modSld sldOrd">
      <pc:chgData name="Ryan Fitzwater" userId="a44f3f95-cae4-494d-b497-b7ed65e13d1f" providerId="ADAL" clId="{5B79DC3D-6D1F-4EA2-A3DC-A1EE56E49E8D}" dt="2025-04-23T15:15:11.958" v="3"/>
      <pc:docMkLst>
        <pc:docMk/>
      </pc:docMkLst>
      <pc:sldChg chg="ord">
        <pc:chgData name="Ryan Fitzwater" userId="a44f3f95-cae4-494d-b497-b7ed65e13d1f" providerId="ADAL" clId="{5B79DC3D-6D1F-4EA2-A3DC-A1EE56E49E8D}" dt="2025-04-23T15:15:11.958" v="3"/>
        <pc:sldMkLst>
          <pc:docMk/>
          <pc:sldMk cId="3013866051" sldId="519"/>
        </pc:sldMkLst>
      </pc:sldChg>
      <pc:sldChg chg="ord">
        <pc:chgData name="Ryan Fitzwater" userId="a44f3f95-cae4-494d-b497-b7ed65e13d1f" providerId="ADAL" clId="{5B79DC3D-6D1F-4EA2-A3DC-A1EE56E49E8D}" dt="2025-04-23T15:15:04.589" v="1"/>
        <pc:sldMkLst>
          <pc:docMk/>
          <pc:sldMk cId="3504668021" sldId="52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0494EE-8FD4-D541-89F4-D2856CA98565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5BF37A-708D-AD48-8DDE-8B5A97C3AD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627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VIX: https://</a:t>
            </a:r>
            <a:r>
              <a:rPr lang="en-US" dirty="0" err="1"/>
              <a:t>www.home.saxo</a:t>
            </a:r>
            <a:r>
              <a:rPr lang="en-US" dirty="0"/>
              <a:t>/content/articles/equities/why-markets-just-got-so-volatile---and-what-it-means-for-investors-07042025</a:t>
            </a:r>
            <a:br>
              <a:rPr lang="en-US" dirty="0"/>
            </a:br>
            <a:r>
              <a:rPr lang="en-US" dirty="0"/>
              <a:t>April: https://</a:t>
            </a:r>
            <a:r>
              <a:rPr lang="en-US" dirty="0" err="1"/>
              <a:t>www.indmoney.com</a:t>
            </a:r>
            <a:r>
              <a:rPr lang="en-US" dirty="0"/>
              <a:t>/blog/us-stocks/</a:t>
            </a:r>
            <a:r>
              <a:rPr lang="en-US" dirty="0" err="1"/>
              <a:t>nasdaq</a:t>
            </a:r>
            <a:r>
              <a:rPr lang="en-US" dirty="0"/>
              <a:t>-in-bear-market</a:t>
            </a:r>
            <a:br>
              <a:rPr lang="en-US" dirty="0"/>
            </a:br>
            <a:r>
              <a:rPr lang="en-US" dirty="0"/>
              <a:t>Image: https://</a:t>
            </a:r>
            <a:r>
              <a:rPr lang="en-US" dirty="0" err="1"/>
              <a:t>www.shutterstock.com</a:t>
            </a:r>
            <a:r>
              <a:rPr lang="en-US" dirty="0"/>
              <a:t>/image-vector/financial-crisis-stock-market-crash-loss-2072075432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5BF37A-708D-AD48-8DDE-8B5A97C3ADE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4291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5BF37A-708D-AD48-8DDE-8B5A97C3ADE6}" type="slidenum">
              <a:rPr lang="en-US" smtClean="0"/>
              <a:t>122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9749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5F0EC4-F4A1-B574-3959-A32EFFC0F5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A42D33-D22C-AAC8-B3E6-3E2E444BC6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83716E-1739-9A9D-A7A0-B1697E3035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B039C-E00E-C44D-9D02-D08259B8B3B7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AD03B1-42F9-D2CE-8374-084958A691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0DF31C-0DC0-E7AA-A2BD-65F8179BD0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BBF09-63C1-E84C-9A2D-F52706B63F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8678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22110-7DD7-AE38-FFE1-9E40EC16C6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BAE73B-2128-3563-B38E-455E9C081E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36447A-4EF4-B1BF-A900-7DE8949FB1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A22141-722F-3B83-E051-3B3E743FE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B039C-E00E-C44D-9D02-D08259B8B3B7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2ECCEA-EA40-ED2B-77FE-A5CBC5E799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2007A8-83D5-151B-7EDC-CF70451AF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BBF09-63C1-E84C-9A2D-F52706B63F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676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B5F8B-F62D-4FEA-0C73-647FA5829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A985FF7-6004-C62A-99B0-56BF0AD88B6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5235C1-FF1D-5849-61AC-1E8785536E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B0F390-3D63-145F-C7E4-29985F81DB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B039C-E00E-C44D-9D02-D08259B8B3B7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751B7E-B625-4D4B-70FC-B7800BAED1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16AA6C-38C8-D4B6-CAC6-F0F4FEEE7F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BBF09-63C1-E84C-9A2D-F52706B63F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1479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813D00-F743-261B-75E8-F0254598D1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36DD167-48F7-538A-EA2F-2DE34BD295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5D35B3-5829-CF55-023E-8C14A080FD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B039C-E00E-C44D-9D02-D08259B8B3B7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CA0E6F-656E-2B7E-9438-815A3B9EAE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A86507-95DF-D8C1-8914-BDC80FE3A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BBF09-63C1-E84C-9A2D-F52706B63F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0474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3F70907-6FB9-E092-8796-06EDEB38A8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2BBD23-6E0C-D4DD-C70E-158B904E39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DE1997-01E9-9CE8-86E7-AD30B0D47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B039C-E00E-C44D-9D02-D08259B8B3B7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DE2F0B-DEB8-2409-E99F-5F675CB81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5BB5F6-BDFE-5A06-EA9A-1799BEDA7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BBF09-63C1-E84C-9A2D-F52706B63F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167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6B62D0-F6BB-BBDF-D50F-EBF1AC706E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502826-FC7F-BF53-EEB0-0E73264253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839" y="1531917"/>
            <a:ext cx="10949973" cy="451262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9203E4-5641-6357-7DA6-EC79AEAC78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B039C-E00E-C44D-9D02-D08259B8B3B7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EA3ABC-6E65-DCD8-0B50-CE0AEB71B1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980CCB-0B2A-4A39-B209-F981D945AB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BBF09-63C1-E84C-9A2D-F52706B63F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788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B0FF4C-F8FD-714D-0571-F384A11F1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839" y="365126"/>
            <a:ext cx="11472487" cy="1575434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09B00A0-2311-5434-C635-FD7C47E212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B039C-E00E-C44D-9D02-D08259B8B3B7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C72C9E3-C609-7872-F2A2-188102019A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0C7EA6-93CB-5FB5-4433-1940C55AC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BBF09-63C1-E84C-9A2D-F52706B63F7B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BC2792CC-B4F2-BE3D-800E-7E8E2B231C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839" y="2210765"/>
            <a:ext cx="10949973" cy="38337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956838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517CD4-F1B2-C258-1237-BDFF74CC45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90FC0A-B96C-B4EF-F908-D8BF6FE422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2C4C9F-493B-422D-54D4-C8F304A39C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B039C-E00E-C44D-9D02-D08259B8B3B7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ECDBC0-99B5-0894-7427-BF6F49D55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18400D-A255-E352-08F7-BBF6B73E0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BBF09-63C1-E84C-9A2D-F52706B63F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855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14B892-62DD-1DBE-96B6-4C4DE3554F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E623B2-BCAE-38FC-F5C1-A10DEEF98F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CF0FA8-13A1-B057-04C4-DC6C6D3CC2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B60482-54E9-175B-4844-A7CC973BF2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B039C-E00E-C44D-9D02-D08259B8B3B7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B4F964-5B70-69B2-D319-45961B799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F74310-F511-B5A5-4ADF-BFF3D0E96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BBF09-63C1-E84C-9A2D-F52706B63F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638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FEA4CC-3224-5585-D404-AC38AAF9A0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A292F0-FF24-969F-05AD-ABA02C90F5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250692-E9B7-36DC-3574-7D9C535790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8A30C52-C013-24F8-6491-94703FFE64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E2BE4F2-D28E-3D7A-2E31-9736AC50B9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54DF9FF-28D2-9748-4EDC-9DF9A9B90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B039C-E00E-C44D-9D02-D08259B8B3B7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B7E96B1-95DE-6A38-61AD-D7A9F4781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B6F9535-32AA-7678-1017-381930A50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BBF09-63C1-E84C-9A2D-F52706B63F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8721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6EDFD9B-F1F7-B93D-1B0E-50436BE8B4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B039C-E00E-C44D-9D02-D08259B8B3B7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227B46C-824E-98C2-3E0A-952214FBC1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47EF9C-A025-9188-563F-6B77C2304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BBF09-63C1-E84C-9A2D-F52706B63F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248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0BE0214-A03F-1A56-F90E-D636188B5E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B039C-E00E-C44D-9D02-D08259B8B3B7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04A8FE9-27A3-AFEE-23C6-1B70F24F6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DAFC98-8EF2-9A84-25C8-5D2D5DE14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BBF09-63C1-E84C-9A2D-F52706B63F7B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F623CD0F-FEBC-80C4-608C-A8FBD7CD12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1682" y="773467"/>
            <a:ext cx="11268635" cy="3883231"/>
          </a:xfrm>
        </p:spPr>
        <p:txBody>
          <a:bodyPr anchor="ctr"/>
          <a:lstStyle>
            <a:lvl1pPr algn="ctr">
              <a:lnSpc>
                <a:spcPct val="100000"/>
              </a:lnSpc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548172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0BE0214-A03F-1A56-F90E-D636188B5E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B039C-E00E-C44D-9D02-D08259B8B3B7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04A8FE9-27A3-AFEE-23C6-1B70F24F6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DAFC98-8EF2-9A84-25C8-5D2D5DE14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BBF09-63C1-E84C-9A2D-F52706B63F7B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C457E56-BEA6-3FF8-3FE2-BFD2963C3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839" y="243068"/>
            <a:ext cx="11472487" cy="9144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066206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92070E8-1FFF-8F3E-3838-1C2663CFA0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839" y="365126"/>
            <a:ext cx="11472487" cy="9530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624E72-5AFD-A77F-F9D4-4B2A1FC521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7839" y="1531917"/>
            <a:ext cx="10949973" cy="44769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894B08-EFC3-8D0E-505D-09DC2B2101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4B039C-E00E-C44D-9D02-D08259B8B3B7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81DECA-9D22-2F62-C860-C1FD8E1CD1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0779D4-C1C8-E2E4-E20D-F2BD09595B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9BBF09-63C1-E84C-9A2D-F52706B63F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564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61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000" b="1" i="0" kern="1200">
          <a:solidFill>
            <a:srgbClr val="162535"/>
          </a:solidFill>
          <a:latin typeface="Poppins ExtraBold" pitchFamily="2" charset="77"/>
          <a:ea typeface="+mj-ea"/>
          <a:cs typeface="Poppins ExtraBold" pitchFamily="2" charset="77"/>
        </a:defRPr>
      </a:lvl1pPr>
    </p:titleStyle>
    <p:bodyStyle>
      <a:lvl1pPr marL="457200" indent="-320040" algn="l" defTabSz="914400" rtl="0" eaLnBrk="1" latinLnBrk="0" hangingPunct="1">
        <a:lnSpc>
          <a:spcPts val="3800"/>
        </a:lnSpc>
        <a:spcBef>
          <a:spcPts val="1000"/>
        </a:spcBef>
        <a:spcAft>
          <a:spcPts val="1000"/>
        </a:spcAft>
        <a:buFontTx/>
        <a:buBlip>
          <a:blip r:embed="rId16"/>
        </a:buBlip>
        <a:defRPr sz="2800" b="0" i="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920750" indent="-320040" algn="l" defTabSz="914400" rtl="0" eaLnBrk="1" latinLnBrk="0" hangingPunct="1">
        <a:lnSpc>
          <a:spcPts val="3800"/>
        </a:lnSpc>
        <a:spcBef>
          <a:spcPts val="1000"/>
        </a:spcBef>
        <a:spcAft>
          <a:spcPts val="1000"/>
        </a:spcAft>
        <a:buFontTx/>
        <a:buBlip>
          <a:blip r:embed="rId16"/>
        </a:buBlip>
        <a:tabLst/>
        <a:defRPr sz="2800" b="0" i="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280160" indent="-320040" algn="l" defTabSz="914400" rtl="0" eaLnBrk="1" latinLnBrk="0" hangingPunct="1">
        <a:lnSpc>
          <a:spcPts val="3800"/>
        </a:lnSpc>
        <a:spcBef>
          <a:spcPts val="1000"/>
        </a:spcBef>
        <a:spcAft>
          <a:spcPts val="1000"/>
        </a:spcAft>
        <a:buFontTx/>
        <a:buBlip>
          <a:blip r:embed="rId16"/>
        </a:buBlip>
        <a:tabLst/>
        <a:defRPr sz="2800" b="0" i="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381125" indent="-534988" algn="l" defTabSz="914400" rtl="0" eaLnBrk="1" latinLnBrk="0" hangingPunct="1">
        <a:lnSpc>
          <a:spcPts val="3600"/>
        </a:lnSpc>
        <a:spcBef>
          <a:spcPts val="1000"/>
        </a:spcBef>
        <a:buFontTx/>
        <a:buBlip>
          <a:blip r:embed="rId16"/>
        </a:buBlip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81125" indent="-534988" algn="l" defTabSz="914400" rtl="0" eaLnBrk="1" latinLnBrk="0" hangingPunct="1">
        <a:lnSpc>
          <a:spcPts val="3600"/>
        </a:lnSpc>
        <a:spcBef>
          <a:spcPts val="1000"/>
        </a:spcBef>
        <a:buFontTx/>
        <a:buBlip>
          <a:blip r:embed="rId16"/>
        </a:buBlip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9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9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8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sv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64.png"/><Relationship Id="rId4" Type="http://schemas.openxmlformats.org/officeDocument/2006/relationships/image" Target="../media/image63.jpeg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4.png"/><Relationship Id="rId4" Type="http://schemas.openxmlformats.org/officeDocument/2006/relationships/image" Target="../media/image63.jpeg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72.png"/><Relationship Id="rId4" Type="http://schemas.openxmlformats.org/officeDocument/2006/relationships/image" Target="../media/image71.svg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1.png"/><Relationship Id="rId7" Type="http://schemas.openxmlformats.org/officeDocument/2006/relationships/image" Target="../media/image74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4.png"/><Relationship Id="rId11" Type="http://schemas.openxmlformats.org/officeDocument/2006/relationships/image" Target="../media/image69.png"/><Relationship Id="rId5" Type="http://schemas.openxmlformats.org/officeDocument/2006/relationships/image" Target="../media/image63.jpeg"/><Relationship Id="rId10" Type="http://schemas.openxmlformats.org/officeDocument/2006/relationships/image" Target="../media/image75.png"/><Relationship Id="rId4" Type="http://schemas.openxmlformats.org/officeDocument/2006/relationships/image" Target="../media/image62.png"/><Relationship Id="rId9" Type="http://schemas.openxmlformats.org/officeDocument/2006/relationships/image" Target="../media/image6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1.svg"/></Relationships>
</file>

<file path=ppt/slides/_rels/slide1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1.png"/><Relationship Id="rId7" Type="http://schemas.openxmlformats.org/officeDocument/2006/relationships/image" Target="../media/image74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4.png"/><Relationship Id="rId11" Type="http://schemas.openxmlformats.org/officeDocument/2006/relationships/image" Target="../media/image69.png"/><Relationship Id="rId5" Type="http://schemas.openxmlformats.org/officeDocument/2006/relationships/image" Target="../media/image63.jpeg"/><Relationship Id="rId10" Type="http://schemas.openxmlformats.org/officeDocument/2006/relationships/image" Target="../media/image75.png"/><Relationship Id="rId4" Type="http://schemas.openxmlformats.org/officeDocument/2006/relationships/image" Target="../media/image62.png"/><Relationship Id="rId9" Type="http://schemas.openxmlformats.org/officeDocument/2006/relationships/image" Target="../media/image66.png"/></Relationships>
</file>

<file path=ppt/slides/_rels/slide1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6.jpg"/><Relationship Id="rId7" Type="http://schemas.openxmlformats.org/officeDocument/2006/relationships/image" Target="../media/image64.png"/><Relationship Id="rId12" Type="http://schemas.openxmlformats.org/officeDocument/2006/relationships/image" Target="../media/image6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3.jpeg"/><Relationship Id="rId11" Type="http://schemas.openxmlformats.org/officeDocument/2006/relationships/image" Target="../media/image75.png"/><Relationship Id="rId5" Type="http://schemas.openxmlformats.org/officeDocument/2006/relationships/image" Target="../media/image62.png"/><Relationship Id="rId10" Type="http://schemas.openxmlformats.org/officeDocument/2006/relationships/image" Target="../media/image66.png"/><Relationship Id="rId4" Type="http://schemas.openxmlformats.org/officeDocument/2006/relationships/image" Target="../media/image61.png"/><Relationship Id="rId9" Type="http://schemas.openxmlformats.org/officeDocument/2006/relationships/image" Target="../media/image6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emf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emf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em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e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emf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emf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8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emf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emf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emf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emf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emf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9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9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9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9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3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06494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81B1B26-6D98-BFE7-AA30-C1BB1FF470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"/>
            <a:ext cx="12192001" cy="6117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063984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45F91A-B0D9-EA75-4581-E5F6D5D50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839" y="183827"/>
            <a:ext cx="11472487" cy="1443267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ALLY: Conservative Option Returned As Much As 119% in Two Months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E9D4054-F7EF-325C-475B-D7AF00BFDA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27094"/>
            <a:ext cx="12192000" cy="5230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451733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A81EEC-77AB-5C6E-32E2-EE53F2E465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B16B9E-A226-B095-1CAE-BCC25CF8CA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839" y="170380"/>
            <a:ext cx="11472487" cy="1483608"/>
          </a:xfrm>
        </p:spPr>
        <p:txBody>
          <a:bodyPr>
            <a:normAutofit fontScale="90000"/>
          </a:bodyPr>
          <a:lstStyle/>
          <a:p>
            <a:r>
              <a:rPr lang="en-US" dirty="0"/>
              <a:t>FDX: Conservative Option Returned Up to 200% in Two Months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1D29639-9A53-0B2D-540E-60053B7246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53989"/>
            <a:ext cx="12192000" cy="5193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818133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F059FB-744F-C837-9CAC-F6C53DF273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1682" y="490129"/>
            <a:ext cx="11268635" cy="4645698"/>
          </a:xfrm>
        </p:spPr>
        <p:txBody>
          <a:bodyPr/>
          <a:lstStyle/>
          <a:p>
            <a:r>
              <a:rPr lang="en-US" dirty="0"/>
              <a:t>This is Why We’ve Created The Gift Gap Indicator…</a:t>
            </a:r>
            <a:br>
              <a:rPr lang="en-US" dirty="0"/>
            </a:br>
            <a:br>
              <a:rPr lang="en-US" dirty="0"/>
            </a:br>
            <a:r>
              <a:rPr lang="en-US" dirty="0"/>
              <a:t>It’s Found Nowhere else!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456EC29-5BF8-5D0A-EB3F-ED8E8155BC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7823" y="4564816"/>
            <a:ext cx="3304306" cy="195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72735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D818B-49A0-6AE4-1B34-349D943300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Introducing The Gift Gap Scanner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865763-E02B-7D84-5BA4-C1196DC5BD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839" y="1531917"/>
            <a:ext cx="7274561" cy="4512623"/>
          </a:xfrm>
        </p:spPr>
        <p:txBody>
          <a:bodyPr/>
          <a:lstStyle/>
          <a:p>
            <a:r>
              <a:rPr lang="en-US" dirty="0"/>
              <a:t>Proprietary Scanner That Automatically Finds Gift Gaps in the Market</a:t>
            </a:r>
          </a:p>
          <a:p>
            <a:r>
              <a:rPr lang="en-US" dirty="0"/>
              <a:t>Only Recommends a Gap That’s </a:t>
            </a:r>
            <a:br>
              <a:rPr lang="en-US" dirty="0"/>
            </a:br>
            <a:r>
              <a:rPr lang="en-US" dirty="0"/>
              <a:t>Being Filled</a:t>
            </a:r>
          </a:p>
          <a:p>
            <a:r>
              <a:rPr lang="en-US" dirty="0"/>
              <a:t>Tells You How Much of a Gap is Filled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55B372EC-6E60-1B16-8B3B-E306B7079B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39545" y="1752599"/>
            <a:ext cx="2696901" cy="2674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325781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9AE9DC-D8BA-4E8E-C656-1FDBB3ADA3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1682" y="321973"/>
            <a:ext cx="11268635" cy="4881092"/>
          </a:xfrm>
        </p:spPr>
        <p:txBody>
          <a:bodyPr>
            <a:normAutofit/>
          </a:bodyPr>
          <a:lstStyle/>
          <a:p>
            <a:r>
              <a:rPr lang="en-US" sz="6600" dirty="0"/>
              <a:t>Let’s See It in Action!</a:t>
            </a:r>
            <a:br>
              <a:rPr lang="en-US" sz="6600" dirty="0"/>
            </a:br>
            <a:br>
              <a:rPr lang="en-US" dirty="0"/>
            </a:br>
            <a:r>
              <a:rPr lang="en-US" sz="4400" dirty="0">
                <a:solidFill>
                  <a:srgbClr val="F4A361"/>
                </a:solidFill>
                <a:latin typeface="Poppins SemiBold" pitchFamily="2" charset="77"/>
                <a:cs typeface="Poppins SemiBold" pitchFamily="2" charset="77"/>
              </a:rPr>
              <a:t>“This might be the most profitable feature of </a:t>
            </a:r>
            <a:r>
              <a:rPr lang="en-US" sz="4400" i="1" dirty="0">
                <a:solidFill>
                  <a:srgbClr val="F4A361"/>
                </a:solidFill>
                <a:latin typeface="Poppins SemiBold" pitchFamily="2" charset="77"/>
                <a:cs typeface="Poppins SemiBold" pitchFamily="2" charset="77"/>
              </a:rPr>
              <a:t>ProfitSight</a:t>
            </a:r>
            <a:r>
              <a:rPr lang="en-US" sz="4400" dirty="0">
                <a:solidFill>
                  <a:srgbClr val="F4A361"/>
                </a:solidFill>
                <a:latin typeface="Poppins SemiBold" pitchFamily="2" charset="77"/>
                <a:cs typeface="Poppins SemiBold" pitchFamily="2" charset="77"/>
              </a:rPr>
              <a:t> we’ve ever created.” </a:t>
            </a:r>
            <a:r>
              <a:rPr lang="en-US" sz="4400" dirty="0">
                <a:latin typeface="Poppins SemiBold" pitchFamily="2" charset="77"/>
                <a:cs typeface="Poppins SemiBold" pitchFamily="2" charset="77"/>
              </a:rPr>
              <a:t>– Bryan Bottarelli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458568084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5D0AFE-33D1-6DA6-D556-BC2452D58E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Website DEMO!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3B5C271-BC9C-DE83-0C6A-C215E6E7E547}"/>
              </a:ext>
            </a:extLst>
          </p:cNvPr>
          <p:cNvGrpSpPr/>
          <p:nvPr/>
        </p:nvGrpSpPr>
        <p:grpSpPr>
          <a:xfrm>
            <a:off x="3117422" y="1641580"/>
            <a:ext cx="5184422" cy="4336164"/>
            <a:chOff x="1683078" y="1845034"/>
            <a:chExt cx="5184422" cy="4336164"/>
          </a:xfrm>
        </p:grpSpPr>
        <p:grpSp>
          <p:nvGrpSpPr>
            <p:cNvPr id="4" name="object 4">
              <a:extLst>
                <a:ext uri="{FF2B5EF4-FFF2-40B4-BE49-F238E27FC236}">
                  <a16:creationId xmlns:a16="http://schemas.microsoft.com/office/drawing/2014/main" id="{5EC1F56B-5328-1EA9-D805-8B7B637D7818}"/>
                </a:ext>
              </a:extLst>
            </p:cNvPr>
            <p:cNvGrpSpPr/>
            <p:nvPr/>
          </p:nvGrpSpPr>
          <p:grpSpPr>
            <a:xfrm>
              <a:off x="1683078" y="1845034"/>
              <a:ext cx="5184422" cy="4336164"/>
              <a:chOff x="928557" y="3094746"/>
              <a:chExt cx="8981609" cy="7512068"/>
            </a:xfrm>
          </p:grpSpPr>
          <p:pic>
            <p:nvPicPr>
              <p:cNvPr id="6" name="object 5">
                <a:extLst>
                  <a:ext uri="{FF2B5EF4-FFF2-40B4-BE49-F238E27FC236}">
                    <a16:creationId xmlns:a16="http://schemas.microsoft.com/office/drawing/2014/main" id="{EE5DC1A8-60A8-9D27-C9C1-18FD15F35CD8}"/>
                  </a:ext>
                </a:extLst>
              </p:cNvPr>
              <p:cNvPicPr/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28557" y="3094746"/>
                <a:ext cx="8981609" cy="7512068"/>
              </a:xfrm>
              <a:prstGeom prst="rect">
                <a:avLst/>
              </a:prstGeom>
            </p:spPr>
          </p:pic>
          <p:pic>
            <p:nvPicPr>
              <p:cNvPr id="7" name="object 6">
                <a:extLst>
                  <a:ext uri="{FF2B5EF4-FFF2-40B4-BE49-F238E27FC236}">
                    <a16:creationId xmlns:a16="http://schemas.microsoft.com/office/drawing/2014/main" id="{7F4BE765-9170-4B48-EC3B-DA4DCC9D09BE}"/>
                  </a:ext>
                </a:extLst>
              </p:cNvPr>
              <p:cNvPicPr/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814986" y="3892361"/>
                <a:ext cx="7569785" cy="4223265"/>
              </a:xfrm>
              <a:prstGeom prst="rect">
                <a:avLst/>
              </a:prstGeom>
            </p:spPr>
          </p:pic>
          <p:pic>
            <p:nvPicPr>
              <p:cNvPr id="8" name="object 7">
                <a:extLst>
                  <a:ext uri="{FF2B5EF4-FFF2-40B4-BE49-F238E27FC236}">
                    <a16:creationId xmlns:a16="http://schemas.microsoft.com/office/drawing/2014/main" id="{EE858581-51EB-5F04-C06A-6A3DE4818504}"/>
                  </a:ext>
                </a:extLst>
              </p:cNvPr>
              <p:cNvPicPr/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359208" y="3783740"/>
                <a:ext cx="8106971" cy="4520998"/>
              </a:xfrm>
              <a:prstGeom prst="rect">
                <a:avLst/>
              </a:prstGeom>
            </p:spPr>
          </p:pic>
        </p:grp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C5545C1-0F90-FFE8-4C90-26567CD5D83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872750" y="2052828"/>
              <a:ext cx="4797380" cy="269039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99732183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F52888-7976-7A86-C8A7-2AB4398B9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C46387-35B7-B85A-C732-BA8D85FA26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Why You Need Gift Gaps Now!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0D3BE0-EC64-32B3-DDFE-D351F956C4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840" y="1531917"/>
            <a:ext cx="6118620" cy="4645046"/>
          </a:xfrm>
        </p:spPr>
        <p:txBody>
          <a:bodyPr>
            <a:normAutofit/>
          </a:bodyPr>
          <a:lstStyle/>
          <a:p>
            <a:r>
              <a:rPr lang="en-US" dirty="0"/>
              <a:t>Q2 Earnings Season </a:t>
            </a:r>
            <a:r>
              <a:rPr lang="en-US" b="1" dirty="0"/>
              <a:t>Just Started</a:t>
            </a:r>
          </a:p>
          <a:p>
            <a:r>
              <a:rPr lang="en-US" b="1" dirty="0"/>
              <a:t>Over 100 of S&amp;P 500 Stocks </a:t>
            </a:r>
            <a:r>
              <a:rPr lang="en-US" dirty="0"/>
              <a:t>Reporting This Week</a:t>
            </a:r>
          </a:p>
          <a:p>
            <a:r>
              <a:rPr lang="en-US" dirty="0"/>
              <a:t>Guidance Will Be </a:t>
            </a:r>
            <a:r>
              <a:rPr lang="en-US" b="1" dirty="0"/>
              <a:t>Very Unclear </a:t>
            </a:r>
            <a:r>
              <a:rPr lang="en-US" dirty="0"/>
              <a:t>Due to Tariffs</a:t>
            </a:r>
          </a:p>
          <a:p>
            <a:r>
              <a:rPr lang="en-US" b="1" dirty="0"/>
              <a:t>Huge Opportunities </a:t>
            </a:r>
            <a:r>
              <a:rPr lang="en-US" dirty="0"/>
              <a:t>for Gift Gap Scanner</a:t>
            </a:r>
          </a:p>
        </p:txBody>
      </p:sp>
      <p:pic>
        <p:nvPicPr>
          <p:cNvPr id="1026" name="Picture 2" descr="Earnings Season 2024 - Petra Brigitte">
            <a:extLst>
              <a:ext uri="{FF2B5EF4-FFF2-40B4-BE49-F238E27FC236}">
                <a16:creationId xmlns:a16="http://schemas.microsoft.com/office/drawing/2014/main" id="{A3C18A89-8560-426C-8ADE-81849C8684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327" y="1768774"/>
            <a:ext cx="4514850" cy="3009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4668021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7C6825-B935-A0A8-4425-7FABFD4ED6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839" y="365125"/>
            <a:ext cx="11472487" cy="1546801"/>
          </a:xfrm>
        </p:spPr>
        <p:txBody>
          <a:bodyPr>
            <a:normAutofit/>
          </a:bodyPr>
          <a:lstStyle/>
          <a:p>
            <a:r>
              <a:rPr lang="en-US" dirty="0"/>
              <a:t>Gift Gap Earnings Watchlist </a:t>
            </a:r>
            <a:br>
              <a:rPr lang="en-US" dirty="0"/>
            </a:br>
            <a:r>
              <a:rPr lang="en-US" dirty="0"/>
              <a:t>for the Next 2 Days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3A0E3F-8946-87AA-C02F-FF2789DA19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840" y="2050473"/>
            <a:ext cx="10891820" cy="3970317"/>
          </a:xfrm>
        </p:spPr>
        <p:txBody>
          <a:bodyPr>
            <a:normAutofit fontScale="92500"/>
          </a:bodyPr>
          <a:lstStyle/>
          <a:p>
            <a:r>
              <a:rPr lang="en-US" b="1" dirty="0"/>
              <a:t>Wednesday AMC: </a:t>
            </a:r>
            <a:r>
              <a:rPr lang="en-US" dirty="0"/>
              <a:t>ORLY, ALK, NOW, IBM, CMG, NEM, TXN, LVS, URI, DFS, VKTX, IMAX</a:t>
            </a:r>
          </a:p>
          <a:p>
            <a:r>
              <a:rPr lang="en-US" b="1" dirty="0"/>
              <a:t>Thursday BMO: </a:t>
            </a:r>
            <a:r>
              <a:rPr lang="en-US" dirty="0"/>
              <a:t>AAL, FCX, LUV, MRK, DOW, PEP, UNP, TSCO, HAS, MBLY, POOL, STRA</a:t>
            </a:r>
          </a:p>
          <a:p>
            <a:r>
              <a:rPr lang="en-US" b="1" dirty="0"/>
              <a:t>Thursday AMC: </a:t>
            </a:r>
            <a:r>
              <a:rPr lang="en-US" dirty="0"/>
              <a:t>GOOG, INTC, TMUS, AEM, BYD, SKX, GILD, SAM</a:t>
            </a:r>
          </a:p>
          <a:p>
            <a:r>
              <a:rPr lang="en-US" b="1" dirty="0"/>
              <a:t>Friday BMO:  </a:t>
            </a:r>
            <a:r>
              <a:rPr lang="en-US" dirty="0"/>
              <a:t>ABBV, CL, PSX</a:t>
            </a:r>
          </a:p>
        </p:txBody>
      </p:sp>
    </p:spTree>
    <p:extLst>
      <p:ext uri="{BB962C8B-B14F-4D97-AF65-F5344CB8AC3E}">
        <p14:creationId xmlns:p14="http://schemas.microsoft.com/office/powerpoint/2010/main" val="3013866051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00358B-46C3-08C0-A964-DD67124819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1682" y="773467"/>
            <a:ext cx="11268635" cy="4618804"/>
          </a:xfrm>
        </p:spPr>
        <p:txBody>
          <a:bodyPr/>
          <a:lstStyle/>
          <a:p>
            <a:r>
              <a:rPr lang="en-US" dirty="0"/>
              <a:t>Now, You Can Access </a:t>
            </a:r>
            <a:br>
              <a:rPr lang="en-US" dirty="0"/>
            </a:br>
            <a:r>
              <a:rPr lang="en-US" dirty="0"/>
              <a:t>These Powerful Gift </a:t>
            </a:r>
            <a:br>
              <a:rPr lang="en-US" dirty="0"/>
            </a:br>
            <a:r>
              <a:rPr lang="en-US" dirty="0"/>
              <a:t>Gap Alerts!</a:t>
            </a:r>
          </a:p>
        </p:txBody>
      </p:sp>
    </p:spTree>
    <p:extLst>
      <p:ext uri="{BB962C8B-B14F-4D97-AF65-F5344CB8AC3E}">
        <p14:creationId xmlns:p14="http://schemas.microsoft.com/office/powerpoint/2010/main" val="548899986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545A2B-A531-8D4E-8CB9-BDD7945607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64E97-E9A9-C05E-CE32-EF595141CE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1682" y="773467"/>
            <a:ext cx="11268635" cy="4618804"/>
          </a:xfrm>
        </p:spPr>
        <p:txBody>
          <a:bodyPr>
            <a:normAutofit/>
          </a:bodyPr>
          <a:lstStyle/>
          <a:p>
            <a:r>
              <a:rPr lang="en-US" sz="6400" dirty="0"/>
              <a:t>You get alerted to Gift </a:t>
            </a:r>
            <a:br>
              <a:rPr lang="en-US" sz="6400" dirty="0"/>
            </a:br>
            <a:r>
              <a:rPr lang="en-US" sz="6400" dirty="0"/>
              <a:t>Gap trades – </a:t>
            </a:r>
            <a:r>
              <a:rPr lang="en-US" sz="6400" i="1" dirty="0"/>
              <a:t>every single day</a:t>
            </a:r>
            <a:r>
              <a:rPr lang="en-US" sz="6400" dirty="0"/>
              <a:t>, the instant it’s time to enter.</a:t>
            </a:r>
          </a:p>
        </p:txBody>
      </p:sp>
    </p:spTree>
    <p:extLst>
      <p:ext uri="{BB962C8B-B14F-4D97-AF65-F5344CB8AC3E}">
        <p14:creationId xmlns:p14="http://schemas.microsoft.com/office/powerpoint/2010/main" val="19595348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7D9D0C9-7B66-7222-7686-42A9670201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4704"/>
            <a:ext cx="12175958" cy="6202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694507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4CDA98-514A-9A19-17CD-2202F593A6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New </a:t>
            </a:r>
            <a:r>
              <a:rPr lang="en-US" i="1" dirty="0"/>
              <a:t>ProfitSight</a:t>
            </a:r>
            <a:r>
              <a:rPr lang="en-US" dirty="0"/>
              <a:t> Package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3E39CC-3A82-33AC-4500-83DF0C6F96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840" y="1531917"/>
            <a:ext cx="5997090" cy="4512623"/>
          </a:xfrm>
        </p:spPr>
        <p:txBody>
          <a:bodyPr/>
          <a:lstStyle/>
          <a:p>
            <a:r>
              <a:rPr lang="en-US" dirty="0"/>
              <a:t>Long and short W formations</a:t>
            </a:r>
          </a:p>
          <a:p>
            <a:r>
              <a:rPr lang="en-US" dirty="0"/>
              <a:t>Long and short M formations</a:t>
            </a:r>
          </a:p>
          <a:p>
            <a:r>
              <a:rPr lang="en-US" dirty="0"/>
              <a:t>Earnings tracking</a:t>
            </a:r>
          </a:p>
          <a:p>
            <a:r>
              <a:rPr lang="en-US" dirty="0"/>
              <a:t>And now… </a:t>
            </a:r>
            <a:r>
              <a:rPr lang="en-US" b="1" dirty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full access to </a:t>
            </a:r>
            <a:br>
              <a:rPr lang="en-US" b="1" dirty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</a:br>
            <a:r>
              <a:rPr lang="en-US" b="1" dirty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our brand-new, proprietary </a:t>
            </a:r>
            <a:br>
              <a:rPr lang="en-US" b="1" dirty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</a:br>
            <a:r>
              <a:rPr lang="en-US" b="1" dirty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Gift Gap indicator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4C03C50-2881-BCE5-D9CB-39900A9E61BD}"/>
              </a:ext>
            </a:extLst>
          </p:cNvPr>
          <p:cNvGrpSpPr/>
          <p:nvPr/>
        </p:nvGrpSpPr>
        <p:grpSpPr>
          <a:xfrm>
            <a:off x="7098667" y="1531917"/>
            <a:ext cx="4191233" cy="3505477"/>
            <a:chOff x="1683078" y="1845034"/>
            <a:chExt cx="5184422" cy="4336164"/>
          </a:xfrm>
        </p:grpSpPr>
        <p:grpSp>
          <p:nvGrpSpPr>
            <p:cNvPr id="5" name="object 4">
              <a:extLst>
                <a:ext uri="{FF2B5EF4-FFF2-40B4-BE49-F238E27FC236}">
                  <a16:creationId xmlns:a16="http://schemas.microsoft.com/office/drawing/2014/main" id="{8B9DC819-B251-3170-97D1-5F1FB311BDF3}"/>
                </a:ext>
              </a:extLst>
            </p:cNvPr>
            <p:cNvGrpSpPr/>
            <p:nvPr/>
          </p:nvGrpSpPr>
          <p:grpSpPr>
            <a:xfrm>
              <a:off x="1683078" y="1845034"/>
              <a:ext cx="5184422" cy="4336164"/>
              <a:chOff x="928557" y="3094746"/>
              <a:chExt cx="8981609" cy="7512068"/>
            </a:xfrm>
          </p:grpSpPr>
          <p:pic>
            <p:nvPicPr>
              <p:cNvPr id="7" name="object 5">
                <a:extLst>
                  <a:ext uri="{FF2B5EF4-FFF2-40B4-BE49-F238E27FC236}">
                    <a16:creationId xmlns:a16="http://schemas.microsoft.com/office/drawing/2014/main" id="{A80DF4AB-1572-E78A-A9B9-0D9971C52111}"/>
                  </a:ext>
                </a:extLst>
              </p:cNvPr>
              <p:cNvPicPr/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28557" y="3094746"/>
                <a:ext cx="8981609" cy="7512068"/>
              </a:xfrm>
              <a:prstGeom prst="rect">
                <a:avLst/>
              </a:prstGeom>
            </p:spPr>
          </p:pic>
          <p:pic>
            <p:nvPicPr>
              <p:cNvPr id="8" name="object 6">
                <a:extLst>
                  <a:ext uri="{FF2B5EF4-FFF2-40B4-BE49-F238E27FC236}">
                    <a16:creationId xmlns:a16="http://schemas.microsoft.com/office/drawing/2014/main" id="{B2EDE4DF-FE33-C39A-A8A2-9F5C50A48013}"/>
                  </a:ext>
                </a:extLst>
              </p:cNvPr>
              <p:cNvPicPr/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814986" y="3892361"/>
                <a:ext cx="7569785" cy="4223265"/>
              </a:xfrm>
              <a:prstGeom prst="rect">
                <a:avLst/>
              </a:prstGeom>
            </p:spPr>
          </p:pic>
          <p:pic>
            <p:nvPicPr>
              <p:cNvPr id="9" name="object 7">
                <a:extLst>
                  <a:ext uri="{FF2B5EF4-FFF2-40B4-BE49-F238E27FC236}">
                    <a16:creationId xmlns:a16="http://schemas.microsoft.com/office/drawing/2014/main" id="{273CB9BF-DBF7-E1B3-57FF-8F7FA2188907}"/>
                  </a:ext>
                </a:extLst>
              </p:cNvPr>
              <p:cNvPicPr/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359208" y="3783740"/>
                <a:ext cx="8106971" cy="4520998"/>
              </a:xfrm>
              <a:prstGeom prst="rect">
                <a:avLst/>
              </a:prstGeom>
            </p:spPr>
          </p:pic>
        </p:grp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EF0E808F-FF38-E095-43F7-7DCD6C5258C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872750" y="2052828"/>
              <a:ext cx="4797380" cy="269039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511056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F51C28-8C12-C60B-BD92-9CA92DEC69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ProfitSight</a:t>
            </a:r>
            <a:r>
              <a:rPr lang="en-US" dirty="0"/>
              <a:t> Package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B8F6CE-DD7E-6A94-90E7-01E3076887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839" y="1531917"/>
            <a:ext cx="7207326" cy="4512623"/>
          </a:xfrm>
        </p:spPr>
        <p:txBody>
          <a:bodyPr/>
          <a:lstStyle/>
          <a:p>
            <a:r>
              <a:rPr lang="en-US" dirty="0"/>
              <a:t>Report – </a:t>
            </a:r>
            <a:r>
              <a:rPr lang="en-US" b="1" dirty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The Gift Gap Trading Guide</a:t>
            </a:r>
          </a:p>
          <a:p>
            <a:r>
              <a:rPr lang="en-US" dirty="0"/>
              <a:t>Complete breakdown on how to use The Gift Gap Software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EE619CD-D907-8493-D9DC-FF5DAA434AD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8575536" y="1110585"/>
            <a:ext cx="2559660" cy="3286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841986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57D5C0-B444-9E14-96E3-2F53A7BB37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ProfitSight</a:t>
            </a:r>
            <a:r>
              <a:rPr lang="en-US" dirty="0"/>
              <a:t> Package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918C4B-F18D-7C26-D9D6-8C01B00694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840" y="1531917"/>
            <a:ext cx="6225690" cy="4512623"/>
          </a:xfrm>
        </p:spPr>
        <p:txBody>
          <a:bodyPr/>
          <a:lstStyle/>
          <a:p>
            <a:r>
              <a:rPr lang="en-US" dirty="0"/>
              <a:t>Video – </a:t>
            </a:r>
            <a:r>
              <a:rPr lang="en-US" b="1" i="1" dirty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ProfitSight</a:t>
            </a:r>
            <a:r>
              <a:rPr lang="en-US" b="1" dirty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 Quick Start</a:t>
            </a:r>
          </a:p>
          <a:p>
            <a:r>
              <a:rPr lang="en-US" dirty="0"/>
              <a:t>A complete breakdown on how </a:t>
            </a:r>
            <a:br>
              <a:rPr lang="en-US" dirty="0"/>
            </a:br>
            <a:r>
              <a:rPr lang="en-US" dirty="0"/>
              <a:t>to use the ProfitSight website, step by step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BFF4ADA-172E-CE05-3409-10A380A6014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849417" y="1210993"/>
            <a:ext cx="5120909" cy="3333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35864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750149-B9D7-FB79-086A-F7053132364E}"/>
              </a:ext>
            </a:extLst>
          </p:cNvPr>
          <p:cNvSpPr txBox="1">
            <a:spLocks/>
          </p:cNvSpPr>
          <p:nvPr/>
        </p:nvSpPr>
        <p:spPr>
          <a:xfrm>
            <a:off x="1171447" y="2293547"/>
            <a:ext cx="9761526" cy="209387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Poppins ExtraBold" pitchFamily="2" charset="77"/>
                <a:cs typeface="Poppins ExtraBold" pitchFamily="2" charset="77"/>
              </a:rPr>
              <a:t>Choose the </a:t>
            </a:r>
            <a:r>
              <a:rPr lang="en-US" sz="58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Poppins ExtraBold" pitchFamily="2" charset="77"/>
                <a:cs typeface="Poppins ExtraBold" pitchFamily="2" charset="77"/>
              </a:rPr>
              <a:t>ProfitSight</a:t>
            </a:r>
            <a:r>
              <a:rPr lang="en-US" sz="5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Poppins ExtraBold" pitchFamily="2" charset="77"/>
                <a:cs typeface="Poppins ExtraBold" pitchFamily="2" charset="77"/>
              </a:rPr>
              <a:t> Level That Works for You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5B7E412-CB23-985C-B78A-7DED30063A13}"/>
              </a:ext>
            </a:extLst>
          </p:cNvPr>
          <p:cNvSpPr txBox="1"/>
          <p:nvPr/>
        </p:nvSpPr>
        <p:spPr>
          <a:xfrm>
            <a:off x="1171447" y="4155924"/>
            <a:ext cx="10039318" cy="6232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hangingPunct="0">
              <a:lnSpc>
                <a:spcPct val="120000"/>
              </a:lnSpc>
              <a:spcBef>
                <a:spcPts val="2800"/>
              </a:spcBef>
              <a:buClr>
                <a:schemeClr val="tx1">
                  <a:lumMod val="85000"/>
                  <a:lumOff val="15000"/>
                </a:schemeClr>
              </a:buClr>
              <a:buSzPct val="80000"/>
            </a:pPr>
            <a:r>
              <a:rPr lang="en-US" sz="3000" dirty="0">
                <a:latin typeface="Poppins" pitchFamily="2" charset="77"/>
                <a:ea typeface="Noto Naskh Arabic" pitchFamily="2" charset="-78"/>
                <a:cs typeface="Poppins" pitchFamily="2" charset="77"/>
              </a:rPr>
              <a:t>If You Join Today, You WILL NOT Pay the Retail Price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6CD60BB-C58B-09EB-8055-9DE98FD677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819" y="313427"/>
            <a:ext cx="4169757" cy="55125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13A5011-B9E4-00B7-78DB-AD047F60A70F}"/>
              </a:ext>
            </a:extLst>
          </p:cNvPr>
          <p:cNvSpPr txBox="1"/>
          <p:nvPr/>
        </p:nvSpPr>
        <p:spPr>
          <a:xfrm>
            <a:off x="1171447" y="1622998"/>
            <a:ext cx="10039318" cy="6533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hangingPunct="0">
              <a:lnSpc>
                <a:spcPct val="120000"/>
              </a:lnSpc>
              <a:spcBef>
                <a:spcPts val="2800"/>
              </a:spcBef>
              <a:buClr>
                <a:schemeClr val="tx1">
                  <a:lumMod val="85000"/>
                  <a:lumOff val="15000"/>
                </a:schemeClr>
              </a:buClr>
              <a:buSzPct val="80000"/>
            </a:pPr>
            <a:r>
              <a:rPr lang="en-US" sz="3200" b="1" dirty="0">
                <a:solidFill>
                  <a:srgbClr val="03CB73"/>
                </a:solidFill>
                <a:latin typeface="Poppins ExtraBold" pitchFamily="2" charset="77"/>
                <a:ea typeface="Noto Naskh Arabic" pitchFamily="2" charset="-78"/>
                <a:cs typeface="Poppins ExtraBold" pitchFamily="2" charset="77"/>
              </a:rPr>
              <a:t>Today: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94AB670-02DC-D162-0B1B-3B114B422564}"/>
              </a:ext>
            </a:extLst>
          </p:cNvPr>
          <p:cNvSpPr/>
          <p:nvPr/>
        </p:nvSpPr>
        <p:spPr>
          <a:xfrm>
            <a:off x="893655" y="1622998"/>
            <a:ext cx="139709" cy="3186310"/>
          </a:xfrm>
          <a:prstGeom prst="rect">
            <a:avLst/>
          </a:prstGeom>
          <a:solidFill>
            <a:srgbClr val="F4A3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7BFF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9965435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2F8269-13E0-518C-30A4-BFAE0A2FA2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840" y="2138082"/>
            <a:ext cx="7462820" cy="3906458"/>
          </a:xfrm>
        </p:spPr>
        <p:txBody>
          <a:bodyPr/>
          <a:lstStyle/>
          <a:p>
            <a:r>
              <a:rPr lang="en-US" dirty="0"/>
              <a:t>Full access to the New Gift Gap setups</a:t>
            </a:r>
          </a:p>
          <a:p>
            <a:r>
              <a:rPr lang="en-US" b="1" dirty="0">
                <a:solidFill>
                  <a:srgbClr val="03CB73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NEW: </a:t>
            </a:r>
            <a:r>
              <a:rPr lang="en-US" dirty="0"/>
              <a:t>Earnings announcement tracker</a:t>
            </a:r>
          </a:p>
          <a:p>
            <a:r>
              <a:rPr lang="en-US" dirty="0"/>
              <a:t>Access to Scanner that tracks W and M patterns on 1 minute, 3 minute and daily tricks for every stock with options</a:t>
            </a:r>
          </a:p>
          <a:p>
            <a:r>
              <a:rPr lang="en-US" dirty="0"/>
              <a:t>Custom alert list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66FA7A5-BCDB-1B41-0EF1-1815C84228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8211790"/>
              </p:ext>
            </p:extLst>
          </p:nvPr>
        </p:nvGraphicFramePr>
        <p:xfrm>
          <a:off x="429819" y="1121906"/>
          <a:ext cx="3575584" cy="758952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1692775">
                  <a:extLst>
                    <a:ext uri="{9D8B030D-6E8A-4147-A177-3AD203B41FA5}">
                      <a16:colId xmlns:a16="http://schemas.microsoft.com/office/drawing/2014/main" val="3964409586"/>
                    </a:ext>
                  </a:extLst>
                </a:gridCol>
                <a:gridCol w="1882809">
                  <a:extLst>
                    <a:ext uri="{9D8B030D-6E8A-4147-A177-3AD203B41FA5}">
                      <a16:colId xmlns:a16="http://schemas.microsoft.com/office/drawing/2014/main" val="1672106287"/>
                    </a:ext>
                  </a:extLst>
                </a:gridCol>
              </a:tblGrid>
              <a:tr h="758952">
                <a:tc>
                  <a:txBody>
                    <a:bodyPr/>
                    <a:lstStyle/>
                    <a:p>
                      <a:pPr algn="ctr"/>
                      <a:r>
                        <a:rPr lang="en-US" sz="3200" b="1" i="0" dirty="0">
                          <a:solidFill>
                            <a:schemeClr val="tx1"/>
                          </a:solidFill>
                          <a:latin typeface="Poppins" pitchFamily="2" charset="77"/>
                          <a:cs typeface="Poppins" pitchFamily="2" charset="77"/>
                        </a:rPr>
                        <a:t>LEVEL 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i="0" dirty="0">
                          <a:solidFill>
                            <a:schemeClr val="bg1"/>
                          </a:solidFill>
                          <a:latin typeface="Poppins" pitchFamily="2" charset="77"/>
                          <a:cs typeface="Poppins" pitchFamily="2" charset="77"/>
                        </a:rPr>
                        <a:t>BRONZE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1042294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AAA4FA8E-0534-9FE4-571B-DA237F07622B}"/>
              </a:ext>
            </a:extLst>
          </p:cNvPr>
          <p:cNvSpPr txBox="1"/>
          <p:nvPr/>
        </p:nvSpPr>
        <p:spPr>
          <a:xfrm>
            <a:off x="4475432" y="1270147"/>
            <a:ext cx="71765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b="1" u="sng" dirty="0">
                <a:solidFill>
                  <a:srgbClr val="03CB73"/>
                </a:solidFill>
                <a:latin typeface="Poppins ExtraBold" pitchFamily="2" charset="77"/>
                <a:cs typeface="Poppins ExtraBold" pitchFamily="2" charset="77"/>
              </a:rPr>
              <a:t>RETAIL PRICE: $3,000/YEAR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3C859FF-21A9-121F-43BA-0AED565774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819" y="313427"/>
            <a:ext cx="4169757" cy="551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315863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3CD327-68FC-A686-3BDE-55DA06BA87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80E295-1ED6-FBBF-7AB4-0920A73400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840" y="2138082"/>
            <a:ext cx="7462820" cy="3906458"/>
          </a:xfrm>
        </p:spPr>
        <p:txBody>
          <a:bodyPr/>
          <a:lstStyle/>
          <a:p>
            <a:r>
              <a:rPr lang="en-US" dirty="0"/>
              <a:t>Everything in Bronze</a:t>
            </a:r>
          </a:p>
          <a:p>
            <a:r>
              <a:rPr lang="en-US" b="1" dirty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PLUS</a:t>
            </a:r>
            <a:r>
              <a:rPr lang="en-US" dirty="0"/>
              <a:t> custom Profit Targets and Sell stops based on our proprietary algorithm.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10721C0-AA90-1074-0B0D-D75A555AA3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0279451"/>
              </p:ext>
            </p:extLst>
          </p:nvPr>
        </p:nvGraphicFramePr>
        <p:xfrm>
          <a:off x="429819" y="1121906"/>
          <a:ext cx="3575584" cy="758952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1692775">
                  <a:extLst>
                    <a:ext uri="{9D8B030D-6E8A-4147-A177-3AD203B41FA5}">
                      <a16:colId xmlns:a16="http://schemas.microsoft.com/office/drawing/2014/main" val="3964409586"/>
                    </a:ext>
                  </a:extLst>
                </a:gridCol>
                <a:gridCol w="1882809">
                  <a:extLst>
                    <a:ext uri="{9D8B030D-6E8A-4147-A177-3AD203B41FA5}">
                      <a16:colId xmlns:a16="http://schemas.microsoft.com/office/drawing/2014/main" val="1672106287"/>
                    </a:ext>
                  </a:extLst>
                </a:gridCol>
              </a:tblGrid>
              <a:tr h="758952">
                <a:tc>
                  <a:txBody>
                    <a:bodyPr/>
                    <a:lstStyle/>
                    <a:p>
                      <a:pPr algn="ctr"/>
                      <a:r>
                        <a:rPr lang="en-US" sz="3200" b="1" i="0" dirty="0">
                          <a:solidFill>
                            <a:schemeClr val="tx1"/>
                          </a:solidFill>
                          <a:latin typeface="Poppins" pitchFamily="2" charset="77"/>
                          <a:cs typeface="Poppins" pitchFamily="2" charset="77"/>
                        </a:rPr>
                        <a:t>LEVEL 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i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Poppins" pitchFamily="2" charset="77"/>
                          <a:cs typeface="Poppins" pitchFamily="2" charset="77"/>
                        </a:rPr>
                        <a:t>SILVER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1042294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EC49FDBC-EF13-ACB8-59D5-EF24451C7F96}"/>
              </a:ext>
            </a:extLst>
          </p:cNvPr>
          <p:cNvSpPr txBox="1"/>
          <p:nvPr/>
        </p:nvSpPr>
        <p:spPr>
          <a:xfrm>
            <a:off x="4475432" y="1270147"/>
            <a:ext cx="71765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b="1" u="sng" dirty="0">
                <a:solidFill>
                  <a:srgbClr val="03CB73"/>
                </a:solidFill>
                <a:latin typeface="Poppins ExtraBold" pitchFamily="2" charset="77"/>
                <a:cs typeface="Poppins ExtraBold" pitchFamily="2" charset="77"/>
              </a:rPr>
              <a:t>RETAIL PRICE: $4,000/YEAR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BF2F08C-A76A-98D4-8D72-B9AE90A7F7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819" y="313427"/>
            <a:ext cx="4169757" cy="551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389417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D36844-8619-D3E6-4793-15C1167A76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C1754F-BA72-046A-AA46-F39C018FBB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840" y="2138082"/>
            <a:ext cx="7462820" cy="3906458"/>
          </a:xfrm>
        </p:spPr>
        <p:txBody>
          <a:bodyPr/>
          <a:lstStyle/>
          <a:p>
            <a:r>
              <a:rPr lang="en-US" dirty="0"/>
              <a:t>Everything in the Bronze and Silver levels</a:t>
            </a:r>
          </a:p>
          <a:p>
            <a:r>
              <a:rPr lang="en-US" b="1" dirty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PLUS</a:t>
            </a:r>
            <a:r>
              <a:rPr lang="en-US" dirty="0"/>
              <a:t> Power Options with conservative, moderate, and aggressive settings</a:t>
            </a:r>
          </a:p>
          <a:p>
            <a:endParaRPr lang="en-US" dirty="0"/>
          </a:p>
          <a:p>
            <a:r>
              <a:rPr lang="en-US" dirty="0"/>
              <a:t>These Power Options are available on Gift Gaps and daily W and M patterns.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4FC1B10-7C02-D86D-646A-D7124527BE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6002414"/>
              </p:ext>
            </p:extLst>
          </p:nvPr>
        </p:nvGraphicFramePr>
        <p:xfrm>
          <a:off x="429819" y="1121906"/>
          <a:ext cx="3575584" cy="758952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1692775">
                  <a:extLst>
                    <a:ext uri="{9D8B030D-6E8A-4147-A177-3AD203B41FA5}">
                      <a16:colId xmlns:a16="http://schemas.microsoft.com/office/drawing/2014/main" val="3964409586"/>
                    </a:ext>
                  </a:extLst>
                </a:gridCol>
                <a:gridCol w="1882809">
                  <a:extLst>
                    <a:ext uri="{9D8B030D-6E8A-4147-A177-3AD203B41FA5}">
                      <a16:colId xmlns:a16="http://schemas.microsoft.com/office/drawing/2014/main" val="1672106287"/>
                    </a:ext>
                  </a:extLst>
                </a:gridCol>
              </a:tblGrid>
              <a:tr h="758952">
                <a:tc>
                  <a:txBody>
                    <a:bodyPr/>
                    <a:lstStyle/>
                    <a:p>
                      <a:pPr algn="ctr"/>
                      <a:r>
                        <a:rPr lang="en-US" sz="3200" b="1" i="0" dirty="0">
                          <a:solidFill>
                            <a:schemeClr val="tx1"/>
                          </a:solidFill>
                          <a:latin typeface="Poppins" pitchFamily="2" charset="77"/>
                          <a:cs typeface="Poppins" pitchFamily="2" charset="77"/>
                        </a:rPr>
                        <a:t>LEVEL 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i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Poppins" pitchFamily="2" charset="77"/>
                          <a:cs typeface="Poppins" pitchFamily="2" charset="77"/>
                        </a:rPr>
                        <a:t>GOLD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1042294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C758F359-F16D-3800-E074-61BF3E7151E6}"/>
              </a:ext>
            </a:extLst>
          </p:cNvPr>
          <p:cNvSpPr txBox="1"/>
          <p:nvPr/>
        </p:nvSpPr>
        <p:spPr>
          <a:xfrm>
            <a:off x="4475432" y="1270147"/>
            <a:ext cx="71765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b="1" u="sng" dirty="0">
                <a:solidFill>
                  <a:srgbClr val="03CB73"/>
                </a:solidFill>
                <a:latin typeface="Poppins ExtraBold" pitchFamily="2" charset="77"/>
                <a:cs typeface="Poppins ExtraBold" pitchFamily="2" charset="77"/>
              </a:rPr>
              <a:t>RETAIL PRICE: $5,000/YEAR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603DF17-CA0B-B9D5-AA1F-D041254FC3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819" y="313427"/>
            <a:ext cx="4169757" cy="55125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4B28C34-F54A-2BC7-67AD-ED1897BD4E7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992563" y="809921"/>
            <a:ext cx="1328161" cy="1328161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BC660266-A5C5-1432-C7E1-CDA7C0DC72A2}"/>
              </a:ext>
            </a:extLst>
          </p:cNvPr>
          <p:cNvGrpSpPr/>
          <p:nvPr/>
        </p:nvGrpSpPr>
        <p:grpSpPr>
          <a:xfrm>
            <a:off x="992677" y="4091311"/>
            <a:ext cx="7213797" cy="562993"/>
            <a:chOff x="1251201" y="4205776"/>
            <a:chExt cx="7901807" cy="616688"/>
          </a:xfrm>
        </p:grpSpPr>
        <p:sp>
          <p:nvSpPr>
            <p:cNvPr id="8" name="Rounded Rectangle 7">
              <a:extLst>
                <a:ext uri="{FF2B5EF4-FFF2-40B4-BE49-F238E27FC236}">
                  <a16:creationId xmlns:a16="http://schemas.microsoft.com/office/drawing/2014/main" id="{F21A9494-8284-74B1-835A-83157C1F7E48}"/>
                </a:ext>
              </a:extLst>
            </p:cNvPr>
            <p:cNvSpPr/>
            <p:nvPr/>
          </p:nvSpPr>
          <p:spPr>
            <a:xfrm>
              <a:off x="1251201" y="4205776"/>
              <a:ext cx="2529685" cy="616688"/>
            </a:xfrm>
            <a:prstGeom prst="roundRect">
              <a:avLst/>
            </a:prstGeom>
            <a:solidFill>
              <a:srgbClr val="00A1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latin typeface="Poppins" pitchFamily="2" charset="77"/>
                  <a:cs typeface="Poppins" pitchFamily="2" charset="77"/>
                </a:rPr>
                <a:t>Conservative</a:t>
              </a:r>
            </a:p>
          </p:txBody>
        </p:sp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069647B2-0F98-62B4-4881-2937372E1641}"/>
                </a:ext>
              </a:extLst>
            </p:cNvPr>
            <p:cNvSpPr/>
            <p:nvPr/>
          </p:nvSpPr>
          <p:spPr>
            <a:xfrm>
              <a:off x="3930173" y="4205776"/>
              <a:ext cx="2529685" cy="616688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latin typeface="Poppins" pitchFamily="2" charset="77"/>
                  <a:cs typeface="Poppins" pitchFamily="2" charset="77"/>
                </a:rPr>
                <a:t>Moderate</a:t>
              </a:r>
            </a:p>
          </p:txBody>
        </p:sp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1E817F55-30FF-E5B4-7025-9FCABA6D4183}"/>
                </a:ext>
              </a:extLst>
            </p:cNvPr>
            <p:cNvSpPr/>
            <p:nvPr/>
          </p:nvSpPr>
          <p:spPr>
            <a:xfrm>
              <a:off x="6623323" y="4205776"/>
              <a:ext cx="2529685" cy="616688"/>
            </a:xfrm>
            <a:prstGeom prst="round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latin typeface="Poppins" pitchFamily="2" charset="77"/>
                  <a:cs typeface="Poppins" pitchFamily="2" charset="77"/>
                </a:rPr>
                <a:t>Aggressive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60993059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9D8816C-924E-BB4B-E731-B5EA3752A3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2437DFAA-6DE2-6A86-5460-51DBCD2D4B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0871" y="359539"/>
            <a:ext cx="3864911" cy="510954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053F5D4D-1151-E6A2-BCFD-C161D0FC1189}"/>
              </a:ext>
            </a:extLst>
          </p:cNvPr>
          <p:cNvSpPr txBox="1">
            <a:spLocks/>
          </p:cNvSpPr>
          <p:nvPr/>
        </p:nvSpPr>
        <p:spPr>
          <a:xfrm>
            <a:off x="520049" y="3219506"/>
            <a:ext cx="7192695" cy="30688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6000" b="1" i="0" kern="1200">
                <a:solidFill>
                  <a:schemeClr val="bg1"/>
                </a:solidFill>
                <a:latin typeface="Poppins ExtraBold" pitchFamily="2" charset="77"/>
                <a:ea typeface="+mj-ea"/>
                <a:cs typeface="Poppins ExtraBold" pitchFamily="2" charset="77"/>
              </a:defRPr>
            </a:lvl1pPr>
          </a:lstStyle>
          <a:p>
            <a:pPr algn="l"/>
            <a:r>
              <a:rPr lang="en-US" sz="3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If after your first 60 days, you aren’t 100% satisfied… Call our VIP Concierge Team and we’ll refund your money, minus a 10% processing fee.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DB045BB-3052-2E50-E790-F07746EBFE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98921" y="1317373"/>
            <a:ext cx="3025115" cy="2821745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66766160-103C-35F9-E338-0E5FF366FA80}"/>
              </a:ext>
            </a:extLst>
          </p:cNvPr>
          <p:cNvSpPr txBox="1">
            <a:spLocks/>
          </p:cNvSpPr>
          <p:nvPr/>
        </p:nvSpPr>
        <p:spPr>
          <a:xfrm>
            <a:off x="767964" y="1678330"/>
            <a:ext cx="7192695" cy="14807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b="1" dirty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rPr>
              <a:t>Backed By Our </a:t>
            </a:r>
            <a:br>
              <a:rPr lang="en-US" sz="5400" b="1" dirty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rPr>
            </a:br>
            <a:r>
              <a:rPr lang="en-US" sz="5400" b="1" dirty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rPr>
              <a:t>Gift Gap Guarantee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5F2A748-0C68-D4F0-E87B-927C9F7BC868}"/>
              </a:ext>
            </a:extLst>
          </p:cNvPr>
          <p:cNvSpPr/>
          <p:nvPr/>
        </p:nvSpPr>
        <p:spPr>
          <a:xfrm>
            <a:off x="520048" y="1584200"/>
            <a:ext cx="139709" cy="1480747"/>
          </a:xfrm>
          <a:prstGeom prst="rect">
            <a:avLst/>
          </a:prstGeom>
          <a:solidFill>
            <a:srgbClr val="F4A3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4A36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8687063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3E0D5-4753-6E90-BDCD-94FC94665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Bonus Special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30E96C-D188-C2F9-A9EF-36D415694A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839" y="1531917"/>
            <a:ext cx="6413949" cy="4512623"/>
          </a:xfrm>
        </p:spPr>
        <p:txBody>
          <a:bodyPr/>
          <a:lstStyle/>
          <a:p>
            <a:pPr marL="137160" indent="0">
              <a:buNone/>
            </a:pPr>
            <a:r>
              <a:rPr lang="en-US" b="1" dirty="0">
                <a:solidFill>
                  <a:srgbClr val="03CB73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Plus…</a:t>
            </a:r>
          </a:p>
          <a:p>
            <a:r>
              <a:rPr lang="en-US" dirty="0"/>
              <a:t>Give you a FULL YEAR of </a:t>
            </a:r>
            <a:r>
              <a:rPr lang="en-US" i="1" dirty="0"/>
              <a:t>Catalyst Cash Outs Live </a:t>
            </a:r>
            <a:r>
              <a:rPr lang="en-US" b="1" dirty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(Value: $249)</a:t>
            </a:r>
          </a:p>
          <a:p>
            <a:r>
              <a:rPr lang="en-US" dirty="0"/>
              <a:t>You’ll get LIVE weekly trades, </a:t>
            </a:r>
            <a:r>
              <a:rPr lang="en-US" b="1" dirty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every Tuesday at 2 p.m.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591C3AC-79F8-279F-956A-8CEA4ADE5FB5}"/>
              </a:ext>
            </a:extLst>
          </p:cNvPr>
          <p:cNvGrpSpPr/>
          <p:nvPr/>
        </p:nvGrpSpPr>
        <p:grpSpPr>
          <a:xfrm>
            <a:off x="7243714" y="1973964"/>
            <a:ext cx="4316507" cy="1559859"/>
            <a:chOff x="7301752" y="2326341"/>
            <a:chExt cx="4316507" cy="1559859"/>
          </a:xfrm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2FC14AE5-604F-25B2-CA2E-A401D22DAA02}"/>
                </a:ext>
              </a:extLst>
            </p:cNvPr>
            <p:cNvSpPr/>
            <p:nvPr/>
          </p:nvSpPr>
          <p:spPr>
            <a:xfrm>
              <a:off x="7301752" y="2326341"/>
              <a:ext cx="4316507" cy="1559859"/>
            </a:xfrm>
            <a:prstGeom prst="roundRect">
              <a:avLst/>
            </a:prstGeom>
            <a:solidFill>
              <a:srgbClr val="162535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7A96582B-BD64-8BC8-93CC-3319268F30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7528794" y="2699496"/>
              <a:ext cx="3889317" cy="86733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76177928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9F196D-6CF8-903D-D177-FB6625D2FF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7728" y="174813"/>
            <a:ext cx="11472589" cy="1600352"/>
          </a:xfrm>
        </p:spPr>
        <p:txBody>
          <a:bodyPr>
            <a:normAutofit/>
          </a:bodyPr>
          <a:lstStyle/>
          <a:p>
            <a:pPr algn="l"/>
            <a:r>
              <a:rPr lang="en-US" sz="4400" dirty="0"/>
              <a:t>Special </a:t>
            </a:r>
            <a:r>
              <a:rPr lang="en-US" sz="4400" i="1" dirty="0"/>
              <a:t>ProfitSight</a:t>
            </a:r>
            <a:r>
              <a:rPr lang="en-US" sz="4400" dirty="0"/>
              <a:t> Price to Celebrate the NEW Gift Gap Tracker</a:t>
            </a:r>
          </a:p>
        </p:txBody>
      </p:sp>
      <p:graphicFrame>
        <p:nvGraphicFramePr>
          <p:cNvPr id="25" name="Table 24">
            <a:extLst>
              <a:ext uri="{FF2B5EF4-FFF2-40B4-BE49-F238E27FC236}">
                <a16:creationId xmlns:a16="http://schemas.microsoft.com/office/drawing/2014/main" id="{15AA02A4-BDBA-FE00-236E-34B86D4115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9515170"/>
              </p:ext>
            </p:extLst>
          </p:nvPr>
        </p:nvGraphicFramePr>
        <p:xfrm>
          <a:off x="257728" y="1893321"/>
          <a:ext cx="3185452" cy="1865696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3185452">
                  <a:extLst>
                    <a:ext uri="{9D8B030D-6E8A-4147-A177-3AD203B41FA5}">
                      <a16:colId xmlns:a16="http://schemas.microsoft.com/office/drawing/2014/main" val="1845963555"/>
                    </a:ext>
                  </a:extLst>
                </a:gridCol>
              </a:tblGrid>
              <a:tr h="555056"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dirty="0">
                          <a:solidFill>
                            <a:schemeClr val="bg1"/>
                          </a:solidFill>
                          <a:latin typeface="Poppins" pitchFamily="2" charset="77"/>
                          <a:cs typeface="Poppins" pitchFamily="2" charset="77"/>
                        </a:rPr>
                        <a:t>BRONZE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6910520"/>
                  </a:ext>
                </a:extLst>
              </a:tr>
              <a:tr h="107632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i="0" kern="1200" dirty="0">
                          <a:solidFill>
                            <a:schemeClr val="tx1"/>
                          </a:solidFill>
                          <a:latin typeface="Poppins" pitchFamily="2" charset="77"/>
                          <a:ea typeface="+mn-ea"/>
                          <a:cs typeface="Poppins" pitchFamily="2" charset="77"/>
                        </a:rPr>
                        <a:t>$3,000 </a:t>
                      </a:r>
                      <a:r>
                        <a:rPr lang="en-US" sz="2400" b="1" i="0" dirty="0">
                          <a:solidFill>
                            <a:schemeClr val="tx1"/>
                          </a:solidFill>
                          <a:latin typeface="Poppins" pitchFamily="2" charset="77"/>
                          <a:cs typeface="Poppins" pitchFamily="2" charset="77"/>
                        </a:rPr>
                        <a:t>PER YEAR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400" b="1" i="0" dirty="0">
                          <a:solidFill>
                            <a:srgbClr val="352E8E"/>
                          </a:solidFill>
                          <a:latin typeface="Poppins ExtraBold" pitchFamily="2" charset="77"/>
                          <a:cs typeface="Poppins ExtraBold" pitchFamily="2" charset="77"/>
                        </a:rPr>
                        <a:t>$1,697</a:t>
                      </a:r>
                      <a:endParaRPr lang="en-US" sz="2400" b="1" i="0" dirty="0">
                        <a:solidFill>
                          <a:schemeClr val="tx1"/>
                        </a:solidFill>
                        <a:latin typeface="Poppins ExtraBold" pitchFamily="2" charset="77"/>
                        <a:cs typeface="Poppins ExtraBold" pitchFamily="2" charset="77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5739377"/>
                  </a:ext>
                </a:extLst>
              </a:tr>
            </a:tbl>
          </a:graphicData>
        </a:graphic>
      </p:graphicFrame>
      <p:graphicFrame>
        <p:nvGraphicFramePr>
          <p:cNvPr id="26" name="Table 25">
            <a:extLst>
              <a:ext uri="{FF2B5EF4-FFF2-40B4-BE49-F238E27FC236}">
                <a16:creationId xmlns:a16="http://schemas.microsoft.com/office/drawing/2014/main" id="{573F4537-1D07-2EFB-E68F-5B476B71EA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2764638"/>
              </p:ext>
            </p:extLst>
          </p:nvPr>
        </p:nvGraphicFramePr>
        <p:xfrm>
          <a:off x="3724179" y="1910834"/>
          <a:ext cx="3185452" cy="1865696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3185452">
                  <a:extLst>
                    <a:ext uri="{9D8B030D-6E8A-4147-A177-3AD203B41FA5}">
                      <a16:colId xmlns:a16="http://schemas.microsoft.com/office/drawing/2014/main" val="1845963555"/>
                    </a:ext>
                  </a:extLst>
                </a:gridCol>
              </a:tblGrid>
              <a:tr h="555056"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dirty="0">
                          <a:solidFill>
                            <a:schemeClr val="tx1"/>
                          </a:solidFill>
                          <a:latin typeface="Poppins" pitchFamily="2" charset="77"/>
                          <a:cs typeface="Poppins" pitchFamily="2" charset="77"/>
                        </a:rPr>
                        <a:t>SILVER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6910520"/>
                  </a:ext>
                </a:extLst>
              </a:tr>
              <a:tr h="107632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i="0" kern="1200" dirty="0">
                          <a:solidFill>
                            <a:schemeClr val="tx1"/>
                          </a:solidFill>
                          <a:latin typeface="Poppins" pitchFamily="2" charset="77"/>
                          <a:ea typeface="+mn-ea"/>
                          <a:cs typeface="Poppins" pitchFamily="2" charset="77"/>
                        </a:rPr>
                        <a:t>$4,000 </a:t>
                      </a:r>
                      <a:r>
                        <a:rPr lang="en-US" sz="2400" b="1" i="0" dirty="0">
                          <a:solidFill>
                            <a:schemeClr val="tx1"/>
                          </a:solidFill>
                          <a:latin typeface="Poppins" pitchFamily="2" charset="77"/>
                          <a:cs typeface="Poppins" pitchFamily="2" charset="77"/>
                        </a:rPr>
                        <a:t>PER YEAR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400" b="1" i="0" dirty="0">
                          <a:solidFill>
                            <a:srgbClr val="352E8E"/>
                          </a:solidFill>
                          <a:latin typeface="Poppins ExtraBold" pitchFamily="2" charset="77"/>
                          <a:cs typeface="Poppins ExtraBold" pitchFamily="2" charset="77"/>
                        </a:rPr>
                        <a:t>$2,297</a:t>
                      </a:r>
                      <a:endParaRPr lang="en-US" sz="2400" b="1" i="0" dirty="0">
                        <a:solidFill>
                          <a:schemeClr val="tx1"/>
                        </a:solidFill>
                        <a:latin typeface="Poppins ExtraBold" pitchFamily="2" charset="77"/>
                        <a:cs typeface="Poppins ExtraBold" pitchFamily="2" charset="77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5739377"/>
                  </a:ext>
                </a:extLst>
              </a:tr>
            </a:tbl>
          </a:graphicData>
        </a:graphic>
      </p:graphicFrame>
      <p:graphicFrame>
        <p:nvGraphicFramePr>
          <p:cNvPr id="27" name="Table 26">
            <a:extLst>
              <a:ext uri="{FF2B5EF4-FFF2-40B4-BE49-F238E27FC236}">
                <a16:creationId xmlns:a16="http://schemas.microsoft.com/office/drawing/2014/main" id="{BA801F33-31F4-7B3E-2B82-5B7D5D2FD0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9492448"/>
              </p:ext>
            </p:extLst>
          </p:nvPr>
        </p:nvGraphicFramePr>
        <p:xfrm>
          <a:off x="1512931" y="3962661"/>
          <a:ext cx="4363655" cy="2407481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4363655">
                  <a:extLst>
                    <a:ext uri="{9D8B030D-6E8A-4147-A177-3AD203B41FA5}">
                      <a16:colId xmlns:a16="http://schemas.microsoft.com/office/drawing/2014/main" val="1845963555"/>
                    </a:ext>
                  </a:extLst>
                </a:gridCol>
              </a:tblGrid>
              <a:tr h="554943"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dirty="0">
                          <a:solidFill>
                            <a:schemeClr val="tx1"/>
                          </a:solidFill>
                          <a:latin typeface="Poppins" pitchFamily="2" charset="77"/>
                          <a:cs typeface="Poppins" pitchFamily="2" charset="77"/>
                        </a:rPr>
                        <a:t>GOLD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6910520"/>
                  </a:ext>
                </a:extLst>
              </a:tr>
              <a:tr h="185253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i="0" kern="1200" dirty="0">
                          <a:solidFill>
                            <a:schemeClr val="tx1"/>
                          </a:solidFill>
                          <a:latin typeface="Poppins" pitchFamily="2" charset="77"/>
                          <a:ea typeface="+mn-ea"/>
                          <a:cs typeface="Poppins" pitchFamily="2" charset="77"/>
                        </a:rPr>
                        <a:t>$5,000 ONE-TIME!</a:t>
                      </a:r>
                      <a:endParaRPr lang="en-US" sz="2400" b="1" i="0" dirty="0">
                        <a:solidFill>
                          <a:schemeClr val="tx1"/>
                        </a:solidFill>
                        <a:latin typeface="Poppins" pitchFamily="2" charset="77"/>
                        <a:cs typeface="Poppins" pitchFamily="2" charset="77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400" b="1" i="0" dirty="0">
                          <a:solidFill>
                            <a:srgbClr val="352E8E"/>
                          </a:solidFill>
                          <a:latin typeface="Poppins ExtraBold" pitchFamily="2" charset="77"/>
                          <a:cs typeface="Poppins ExtraBold" pitchFamily="2" charset="77"/>
                        </a:rPr>
                        <a:t>$2,797</a:t>
                      </a:r>
                      <a:endParaRPr lang="en-US" sz="2400" b="1" i="0" dirty="0">
                        <a:solidFill>
                          <a:srgbClr val="352E8E"/>
                        </a:solidFill>
                        <a:latin typeface="Poppins ExtraBold" pitchFamily="2" charset="77"/>
                        <a:cs typeface="Poppins ExtraBold" pitchFamily="2" charset="77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5739377"/>
                  </a:ext>
                </a:extLst>
              </a:tr>
            </a:tbl>
          </a:graphicData>
        </a:graphic>
      </p:graphicFrame>
      <p:grpSp>
        <p:nvGrpSpPr>
          <p:cNvPr id="28" name="Group 27">
            <a:extLst>
              <a:ext uri="{FF2B5EF4-FFF2-40B4-BE49-F238E27FC236}">
                <a16:creationId xmlns:a16="http://schemas.microsoft.com/office/drawing/2014/main" id="{60E1B785-FA5E-B5F8-5B14-CD8FC86294DD}"/>
              </a:ext>
            </a:extLst>
          </p:cNvPr>
          <p:cNvGrpSpPr/>
          <p:nvPr/>
        </p:nvGrpSpPr>
        <p:grpSpPr>
          <a:xfrm>
            <a:off x="7136128" y="1597107"/>
            <a:ext cx="4834198" cy="3219370"/>
            <a:chOff x="7355542" y="2135369"/>
            <a:chExt cx="4834198" cy="3219370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84FFF04F-CAC8-0B50-C10C-B0AB269E0486}"/>
                </a:ext>
              </a:extLst>
            </p:cNvPr>
            <p:cNvGrpSpPr/>
            <p:nvPr/>
          </p:nvGrpSpPr>
          <p:grpSpPr>
            <a:xfrm>
              <a:off x="8146841" y="2135369"/>
              <a:ext cx="3233887" cy="2704769"/>
              <a:chOff x="7245753" y="2104524"/>
              <a:chExt cx="4191233" cy="3505477"/>
            </a:xfrm>
          </p:grpSpPr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D3E7B1DD-E4E8-4F4C-D8FD-DE978A9E918C}"/>
                  </a:ext>
                </a:extLst>
              </p:cNvPr>
              <p:cNvGrpSpPr/>
              <p:nvPr/>
            </p:nvGrpSpPr>
            <p:grpSpPr>
              <a:xfrm>
                <a:off x="7245753" y="2104524"/>
                <a:ext cx="4191233" cy="3505477"/>
                <a:chOff x="1683078" y="1845034"/>
                <a:chExt cx="5184422" cy="4336164"/>
              </a:xfrm>
            </p:grpSpPr>
            <p:grpSp>
              <p:nvGrpSpPr>
                <p:cNvPr id="40" name="object 4">
                  <a:extLst>
                    <a:ext uri="{FF2B5EF4-FFF2-40B4-BE49-F238E27FC236}">
                      <a16:creationId xmlns:a16="http://schemas.microsoft.com/office/drawing/2014/main" id="{0E8C65AC-09A7-78B3-4BC7-00E59B241F06}"/>
                    </a:ext>
                  </a:extLst>
                </p:cNvPr>
                <p:cNvGrpSpPr/>
                <p:nvPr/>
              </p:nvGrpSpPr>
              <p:grpSpPr>
                <a:xfrm>
                  <a:off x="1683078" y="1845034"/>
                  <a:ext cx="5184422" cy="4336164"/>
                  <a:chOff x="928557" y="3094746"/>
                  <a:chExt cx="8981609" cy="7512068"/>
                </a:xfrm>
              </p:grpSpPr>
              <p:pic>
                <p:nvPicPr>
                  <p:cNvPr id="42" name="object 5">
                    <a:extLst>
                      <a:ext uri="{FF2B5EF4-FFF2-40B4-BE49-F238E27FC236}">
                        <a16:creationId xmlns:a16="http://schemas.microsoft.com/office/drawing/2014/main" id="{A59530DF-1E80-2F3A-C554-A0609A4F355C}"/>
                      </a:ext>
                    </a:extLst>
                  </p:cNvPr>
                  <p:cNvPicPr/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928557" y="3094746"/>
                    <a:ext cx="8981609" cy="7512068"/>
                  </a:xfrm>
                  <a:prstGeom prst="rect">
                    <a:avLst/>
                  </a:prstGeom>
                </p:spPr>
              </p:pic>
              <p:pic>
                <p:nvPicPr>
                  <p:cNvPr id="43" name="object 6">
                    <a:extLst>
                      <a:ext uri="{FF2B5EF4-FFF2-40B4-BE49-F238E27FC236}">
                        <a16:creationId xmlns:a16="http://schemas.microsoft.com/office/drawing/2014/main" id="{9D8EB78A-CA53-FB04-FA0A-0C3DBB35834B}"/>
                      </a:ext>
                    </a:extLst>
                  </p:cNvPr>
                  <p:cNvPicPr/>
                  <p:nvPr/>
                </p:nvPicPr>
                <p:blipFill>
                  <a:blip r:embed="rId4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814986" y="3892361"/>
                    <a:ext cx="7569785" cy="4223265"/>
                  </a:xfrm>
                  <a:prstGeom prst="rect">
                    <a:avLst/>
                  </a:prstGeom>
                </p:spPr>
              </p:pic>
              <p:pic>
                <p:nvPicPr>
                  <p:cNvPr id="44" name="object 7">
                    <a:extLst>
                      <a:ext uri="{FF2B5EF4-FFF2-40B4-BE49-F238E27FC236}">
                        <a16:creationId xmlns:a16="http://schemas.microsoft.com/office/drawing/2014/main" id="{52BC2A7B-CFA6-5D71-7BA7-377855C3AE15}"/>
                      </a:ext>
                    </a:extLst>
                  </p:cNvPr>
                  <p:cNvPicPr/>
                  <p:nvPr/>
                </p:nvPicPr>
                <p:blipFill>
                  <a:blip r:embed="rId5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9208" y="3783740"/>
                    <a:ext cx="8106971" cy="4520998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41" name="Picture 40">
                  <a:extLst>
                    <a:ext uri="{FF2B5EF4-FFF2-40B4-BE49-F238E27FC236}">
                      <a16:creationId xmlns:a16="http://schemas.microsoft.com/office/drawing/2014/main" id="{F4B93F51-B2AC-7674-995F-DF8E9EDB709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1872750" y="2052828"/>
                  <a:ext cx="4797380" cy="2690390"/>
                </a:xfrm>
                <a:prstGeom prst="rect">
                  <a:avLst/>
                </a:prstGeom>
              </p:spPr>
            </p:pic>
          </p:grpSp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5DC9A866-3CB8-A5A0-B6ED-2CA5392065B9}"/>
                  </a:ext>
                </a:extLst>
              </p:cNvPr>
              <p:cNvSpPr/>
              <p:nvPr/>
            </p:nvSpPr>
            <p:spPr>
              <a:xfrm>
                <a:off x="7399089" y="2272511"/>
                <a:ext cx="3878337" cy="2206737"/>
              </a:xfrm>
              <a:prstGeom prst="rect">
                <a:avLst/>
              </a:prstGeom>
              <a:solidFill>
                <a:schemeClr val="tx1">
                  <a:alpha val="4438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39" name="Picture 38">
                <a:extLst>
                  <a:ext uri="{FF2B5EF4-FFF2-40B4-BE49-F238E27FC236}">
                    <a16:creationId xmlns:a16="http://schemas.microsoft.com/office/drawing/2014/main" id="{DD23F90A-C04E-2211-063D-39A540322C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839225" y="3150279"/>
                <a:ext cx="3172763" cy="419450"/>
              </a:xfrm>
              <a:prstGeom prst="rect">
                <a:avLst/>
              </a:prstGeom>
            </p:spPr>
          </p:pic>
        </p:grpSp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58012BE7-3D21-98FC-C20F-26605F1667E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9031336" y="3108154"/>
              <a:ext cx="3158404" cy="2055900"/>
            </a:xfrm>
            <a:prstGeom prst="rect">
              <a:avLst/>
            </a:prstGeom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CFE6A9A3-C048-D725-706D-5A08475F72C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rcRect/>
            <a:stretch/>
          </p:blipFill>
          <p:spPr>
            <a:xfrm>
              <a:off x="7355542" y="3316012"/>
              <a:ext cx="1325552" cy="1702008"/>
            </a:xfrm>
            <a:prstGeom prst="rect">
              <a:avLst/>
            </a:prstGeom>
          </p:spPr>
        </p:pic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8877CC97-6A47-F6B1-47B5-3027B9AFBAA8}"/>
                </a:ext>
              </a:extLst>
            </p:cNvPr>
            <p:cNvGrpSpPr/>
            <p:nvPr/>
          </p:nvGrpSpPr>
          <p:grpSpPr>
            <a:xfrm>
              <a:off x="7519347" y="3956752"/>
              <a:ext cx="2738105" cy="1397987"/>
              <a:chOff x="9016526" y="3592103"/>
              <a:chExt cx="2738105" cy="1397987"/>
            </a:xfrm>
          </p:grpSpPr>
          <p:grpSp>
            <p:nvGrpSpPr>
              <p:cNvPr id="33" name="Group 32">
                <a:extLst>
                  <a:ext uri="{FF2B5EF4-FFF2-40B4-BE49-F238E27FC236}">
                    <a16:creationId xmlns:a16="http://schemas.microsoft.com/office/drawing/2014/main" id="{D695A67A-8972-B457-84BE-857E07C07049}"/>
                  </a:ext>
                </a:extLst>
              </p:cNvPr>
              <p:cNvGrpSpPr/>
              <p:nvPr/>
            </p:nvGrpSpPr>
            <p:grpSpPr>
              <a:xfrm>
                <a:off x="9016526" y="3592103"/>
                <a:ext cx="2738105" cy="1397987"/>
                <a:chOff x="8899450" y="3242930"/>
                <a:chExt cx="3186223" cy="1626782"/>
              </a:xfrm>
              <a:effectLst>
                <a:outerShdw blurRad="277883" sx="106000" sy="106000" algn="ctr" rotWithShape="0">
                  <a:prstClr val="black">
                    <a:alpha val="25000"/>
                  </a:prstClr>
                </a:outerShdw>
              </a:effectLst>
            </p:grpSpPr>
            <p:sp>
              <p:nvSpPr>
                <p:cNvPr id="35" name="Rounded Rectangle 34">
                  <a:extLst>
                    <a:ext uri="{FF2B5EF4-FFF2-40B4-BE49-F238E27FC236}">
                      <a16:creationId xmlns:a16="http://schemas.microsoft.com/office/drawing/2014/main" id="{266B2A9B-5B50-2BC3-E422-D3868FF1619F}"/>
                    </a:ext>
                  </a:extLst>
                </p:cNvPr>
                <p:cNvSpPr/>
                <p:nvPr/>
              </p:nvSpPr>
              <p:spPr>
                <a:xfrm>
                  <a:off x="8899450" y="3242930"/>
                  <a:ext cx="3186223" cy="162678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4B1F5DB5-3DAF-4B89-C11F-A32BC4FF9520}"/>
                    </a:ext>
                  </a:extLst>
                </p:cNvPr>
                <p:cNvSpPr txBox="1"/>
                <p:nvPr/>
              </p:nvSpPr>
              <p:spPr>
                <a:xfrm>
                  <a:off x="9981593" y="3435719"/>
                  <a:ext cx="1071085" cy="429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b="1" dirty="0">
                      <a:solidFill>
                        <a:srgbClr val="352E8E"/>
                      </a:solidFill>
                      <a:latin typeface="Poppins" pitchFamily="2" charset="77"/>
                      <a:cs typeface="Poppins" pitchFamily="2" charset="77"/>
                    </a:rPr>
                    <a:t>PLUS…</a:t>
                  </a:r>
                </a:p>
              </p:txBody>
            </p:sp>
          </p:grpSp>
          <p:pic>
            <p:nvPicPr>
              <p:cNvPr id="34" name="Picture 33">
                <a:extLst>
                  <a:ext uri="{FF2B5EF4-FFF2-40B4-BE49-F238E27FC236}">
                    <a16:creationId xmlns:a16="http://schemas.microsoft.com/office/drawing/2014/main" id="{F1EC1013-091B-A8D8-E177-BEE9230752A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206938" y="4206157"/>
                <a:ext cx="2302313" cy="513426"/>
              </a:xfrm>
              <a:prstGeom prst="rect">
                <a:avLst/>
              </a:prstGeom>
            </p:spPr>
          </p:pic>
        </p:grp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06D7B271-28DE-8EE0-75DA-218099043807}"/>
              </a:ext>
            </a:extLst>
          </p:cNvPr>
          <p:cNvSpPr txBox="1"/>
          <p:nvPr/>
        </p:nvSpPr>
        <p:spPr>
          <a:xfrm>
            <a:off x="1751107" y="5730999"/>
            <a:ext cx="4019380" cy="59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dirty="0">
                <a:latin typeface="Poppins" pitchFamily="2" charset="77"/>
                <a:cs typeface="Poppins" pitchFamily="2" charset="77"/>
              </a:rPr>
              <a:t>For Unlimited Access + $199 Annual Maintenance Fee</a:t>
            </a: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9A61D859-ACB5-0133-65F4-E0C4DE43F4A0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334813" y="3946440"/>
            <a:ext cx="1752113" cy="1752113"/>
          </a:xfrm>
          <a:prstGeom prst="rect">
            <a:avLst/>
          </a:prstGeom>
        </p:spPr>
      </p:pic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098D285F-0F62-EC46-BFEB-DF39D0F70F5A}"/>
              </a:ext>
            </a:extLst>
          </p:cNvPr>
          <p:cNvCxnSpPr/>
          <p:nvPr/>
        </p:nvCxnSpPr>
        <p:spPr>
          <a:xfrm>
            <a:off x="500987" y="2662229"/>
            <a:ext cx="1099595" cy="190982"/>
          </a:xfrm>
          <a:prstGeom prst="line">
            <a:avLst/>
          </a:prstGeom>
          <a:ln w="57150">
            <a:solidFill>
              <a:srgbClr val="F33545"/>
            </a:solidFill>
            <a:prstDash val="soli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BD9B1F32-7F62-AF5B-F2F3-D1E9FF9157AD}"/>
              </a:ext>
            </a:extLst>
          </p:cNvPr>
          <p:cNvCxnSpPr/>
          <p:nvPr/>
        </p:nvCxnSpPr>
        <p:spPr>
          <a:xfrm>
            <a:off x="3945498" y="2698484"/>
            <a:ext cx="1099595" cy="190982"/>
          </a:xfrm>
          <a:prstGeom prst="line">
            <a:avLst/>
          </a:prstGeom>
          <a:ln w="57150">
            <a:solidFill>
              <a:srgbClr val="F33545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78D81A2A-A0E0-6F1D-4E18-18746342948C}"/>
              </a:ext>
            </a:extLst>
          </p:cNvPr>
          <p:cNvCxnSpPr/>
          <p:nvPr/>
        </p:nvCxnSpPr>
        <p:spPr>
          <a:xfrm>
            <a:off x="2217118" y="4754183"/>
            <a:ext cx="1099595" cy="190982"/>
          </a:xfrm>
          <a:prstGeom prst="line">
            <a:avLst/>
          </a:prstGeom>
          <a:ln w="57150">
            <a:solidFill>
              <a:srgbClr val="F33545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33482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9513B5C-98F2-C949-CFB0-AC09ED7492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"/>
            <a:ext cx="12192000" cy="6117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590611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7E4B96F-0F61-1504-8196-BCB72385EA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5199DD-EB9D-3E7D-A66A-F6A4A72031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2864" y="1708723"/>
            <a:ext cx="10726271" cy="3983739"/>
          </a:xfrm>
        </p:spPr>
        <p:txBody>
          <a:bodyPr>
            <a:normAutofit fontScale="90000"/>
          </a:bodyPr>
          <a:lstStyle/>
          <a:p>
            <a:r>
              <a:rPr lang="en-US" dirty="0"/>
              <a:t>One Day Gift Gap Flash Sale!</a:t>
            </a:r>
            <a:br>
              <a:rPr lang="en-US" dirty="0"/>
            </a:br>
            <a:br>
              <a:rPr lang="en-US" dirty="0"/>
            </a:br>
            <a:r>
              <a:rPr lang="en-US" dirty="0">
                <a:solidFill>
                  <a:srgbClr val="03CB73"/>
                </a:solidFill>
                <a:latin typeface="Poppins SemiBold" pitchFamily="2" charset="77"/>
                <a:cs typeface="Poppins SemiBold" pitchFamily="2" charset="77"/>
              </a:rPr>
              <a:t>Discount Code </a:t>
            </a:r>
            <a:r>
              <a:rPr lang="en-US" dirty="0">
                <a:solidFill>
                  <a:srgbClr val="F4A361"/>
                </a:solidFill>
                <a:latin typeface="Poppins SemiBold" pitchFamily="2" charset="77"/>
                <a:cs typeface="Poppins SemiBold" pitchFamily="2" charset="77"/>
              </a:rPr>
              <a:t>“</a:t>
            </a:r>
            <a:r>
              <a:rPr lang="en-US" dirty="0">
                <a:solidFill>
                  <a:srgbClr val="F4A361"/>
                </a:solidFill>
                <a:latin typeface="Poppins Black" pitchFamily="2" charset="77"/>
                <a:cs typeface="Poppins Black" pitchFamily="2" charset="77"/>
              </a:rPr>
              <a:t>300GIFT</a:t>
            </a:r>
            <a:r>
              <a:rPr lang="en-US" dirty="0">
                <a:solidFill>
                  <a:srgbClr val="F4A361"/>
                </a:solidFill>
                <a:latin typeface="Poppins SemiBold" pitchFamily="2" charset="77"/>
                <a:cs typeface="Poppins SemiBold" pitchFamily="2" charset="77"/>
              </a:rPr>
              <a:t>” </a:t>
            </a:r>
            <a:r>
              <a:rPr lang="en-US" dirty="0">
                <a:solidFill>
                  <a:srgbClr val="03CB73"/>
                </a:solidFill>
                <a:latin typeface="Poppins SemiBold" pitchFamily="2" charset="77"/>
                <a:cs typeface="Poppins SemiBold" pitchFamily="2" charset="77"/>
              </a:rPr>
              <a:t>Takes Additional $300 Off TODAY ONLY!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BAB6F6D6-7068-6CAF-E541-7AD8211D88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0871" y="359539"/>
            <a:ext cx="3864911" cy="510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465998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662B47D-E113-284A-99A5-C853F96017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1647CE-EDDB-BDBF-6813-EA4D262A4E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729" y="753035"/>
            <a:ext cx="11712598" cy="1008529"/>
          </a:xfrm>
        </p:spPr>
        <p:txBody>
          <a:bodyPr>
            <a:normAutofit/>
          </a:bodyPr>
          <a:lstStyle/>
          <a:p>
            <a:r>
              <a:rPr lang="en-US" sz="4400" i="1" dirty="0"/>
              <a:t>ProfitSight</a:t>
            </a:r>
            <a:r>
              <a:rPr lang="en-US" sz="4400" dirty="0"/>
              <a:t> Price – TODAY ONLY!</a:t>
            </a:r>
          </a:p>
        </p:txBody>
      </p:sp>
      <p:graphicFrame>
        <p:nvGraphicFramePr>
          <p:cNvPr id="25" name="Table 24">
            <a:extLst>
              <a:ext uri="{FF2B5EF4-FFF2-40B4-BE49-F238E27FC236}">
                <a16:creationId xmlns:a16="http://schemas.microsoft.com/office/drawing/2014/main" id="{7947DB8E-77AA-4E14-65DB-D593957FEB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8267726"/>
              </p:ext>
            </p:extLst>
          </p:nvPr>
        </p:nvGraphicFramePr>
        <p:xfrm>
          <a:off x="257728" y="1785745"/>
          <a:ext cx="3185452" cy="1804736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3185452">
                  <a:extLst>
                    <a:ext uri="{9D8B030D-6E8A-4147-A177-3AD203B41FA5}">
                      <a16:colId xmlns:a16="http://schemas.microsoft.com/office/drawing/2014/main" val="1845963555"/>
                    </a:ext>
                  </a:extLst>
                </a:gridCol>
              </a:tblGrid>
              <a:tr h="555056"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dirty="0">
                          <a:solidFill>
                            <a:schemeClr val="bg1"/>
                          </a:solidFill>
                          <a:latin typeface="Poppins" pitchFamily="2" charset="77"/>
                          <a:cs typeface="Poppins" pitchFamily="2" charset="77"/>
                        </a:rPr>
                        <a:t>BRONZE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6910520"/>
                  </a:ext>
                </a:extLst>
              </a:tr>
              <a:tr h="107632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i="0" kern="1200" dirty="0">
                          <a:solidFill>
                            <a:schemeClr val="tx1"/>
                          </a:solidFill>
                          <a:latin typeface="Poppins" pitchFamily="2" charset="77"/>
                          <a:ea typeface="+mn-ea"/>
                          <a:cs typeface="Poppins" pitchFamily="2" charset="77"/>
                        </a:rPr>
                        <a:t>$3,000 </a:t>
                      </a:r>
                      <a:r>
                        <a:rPr lang="en-US" sz="2400" b="1" i="0" dirty="0">
                          <a:solidFill>
                            <a:schemeClr val="tx1"/>
                          </a:solidFill>
                          <a:latin typeface="Poppins" pitchFamily="2" charset="77"/>
                          <a:cs typeface="Poppins" pitchFamily="2" charset="77"/>
                        </a:rPr>
                        <a:t>PER YEAR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i="0" dirty="0">
                          <a:solidFill>
                            <a:srgbClr val="352E8E"/>
                          </a:solidFill>
                          <a:latin typeface="Poppins" pitchFamily="2" charset="77"/>
                          <a:cs typeface="Poppins" pitchFamily="2" charset="77"/>
                        </a:rPr>
                        <a:t>$1,697 </a:t>
                      </a:r>
                      <a:r>
                        <a:rPr lang="en-US" sz="4000" b="1" i="0" dirty="0">
                          <a:solidFill>
                            <a:srgbClr val="352E8E"/>
                          </a:solidFill>
                          <a:latin typeface="Poppins" pitchFamily="2" charset="77"/>
                          <a:cs typeface="Poppins" pitchFamily="2" charset="77"/>
                        </a:rPr>
                        <a:t>$1,397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5739377"/>
                  </a:ext>
                </a:extLst>
              </a:tr>
            </a:tbl>
          </a:graphicData>
        </a:graphic>
      </p:graphicFrame>
      <p:graphicFrame>
        <p:nvGraphicFramePr>
          <p:cNvPr id="26" name="Table 25">
            <a:extLst>
              <a:ext uri="{FF2B5EF4-FFF2-40B4-BE49-F238E27FC236}">
                <a16:creationId xmlns:a16="http://schemas.microsoft.com/office/drawing/2014/main" id="{068786FC-87E0-8474-63E5-C920CA8234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8718474"/>
              </p:ext>
            </p:extLst>
          </p:nvPr>
        </p:nvGraphicFramePr>
        <p:xfrm>
          <a:off x="3724179" y="1803258"/>
          <a:ext cx="3185452" cy="1804736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3185452">
                  <a:extLst>
                    <a:ext uri="{9D8B030D-6E8A-4147-A177-3AD203B41FA5}">
                      <a16:colId xmlns:a16="http://schemas.microsoft.com/office/drawing/2014/main" val="1845963555"/>
                    </a:ext>
                  </a:extLst>
                </a:gridCol>
              </a:tblGrid>
              <a:tr h="555056"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dirty="0">
                          <a:solidFill>
                            <a:schemeClr val="tx1"/>
                          </a:solidFill>
                          <a:latin typeface="Poppins" pitchFamily="2" charset="77"/>
                          <a:cs typeface="Poppins" pitchFamily="2" charset="77"/>
                        </a:rPr>
                        <a:t>SILVER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6910520"/>
                  </a:ext>
                </a:extLst>
              </a:tr>
              <a:tr h="107632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i="0" kern="1200" dirty="0">
                          <a:solidFill>
                            <a:schemeClr val="tx1"/>
                          </a:solidFill>
                          <a:latin typeface="Poppins" pitchFamily="2" charset="77"/>
                          <a:ea typeface="+mn-ea"/>
                          <a:cs typeface="Poppins" pitchFamily="2" charset="77"/>
                        </a:rPr>
                        <a:t>$4,000 </a:t>
                      </a:r>
                      <a:r>
                        <a:rPr lang="en-US" sz="2400" b="1" i="0" dirty="0">
                          <a:solidFill>
                            <a:schemeClr val="tx1"/>
                          </a:solidFill>
                          <a:latin typeface="Poppins" pitchFamily="2" charset="77"/>
                          <a:cs typeface="Poppins" pitchFamily="2" charset="77"/>
                        </a:rPr>
                        <a:t>PER YEAR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i="0" dirty="0">
                          <a:solidFill>
                            <a:srgbClr val="352E8E"/>
                          </a:solidFill>
                          <a:latin typeface="Poppins" pitchFamily="2" charset="77"/>
                          <a:cs typeface="Poppins" pitchFamily="2" charset="77"/>
                        </a:rPr>
                        <a:t>$2,297 </a:t>
                      </a:r>
                      <a:r>
                        <a:rPr lang="en-US" sz="4000" b="1" i="0" dirty="0">
                          <a:solidFill>
                            <a:srgbClr val="352E8E"/>
                          </a:solidFill>
                          <a:latin typeface="Poppins" pitchFamily="2" charset="77"/>
                          <a:cs typeface="Poppins" pitchFamily="2" charset="77"/>
                        </a:rPr>
                        <a:t>$1,997</a:t>
                      </a:r>
                      <a:endParaRPr lang="en-US" sz="4000" b="1" i="0" dirty="0">
                        <a:solidFill>
                          <a:schemeClr val="tx1"/>
                        </a:solidFill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5739377"/>
                  </a:ext>
                </a:extLst>
              </a:tr>
            </a:tbl>
          </a:graphicData>
        </a:graphic>
      </p:graphicFrame>
      <p:graphicFrame>
        <p:nvGraphicFramePr>
          <p:cNvPr id="27" name="Table 26">
            <a:extLst>
              <a:ext uri="{FF2B5EF4-FFF2-40B4-BE49-F238E27FC236}">
                <a16:creationId xmlns:a16="http://schemas.microsoft.com/office/drawing/2014/main" id="{F500AC65-CDE7-264A-8EAE-914D08395A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2757964"/>
              </p:ext>
            </p:extLst>
          </p:nvPr>
        </p:nvGraphicFramePr>
        <p:xfrm>
          <a:off x="1512931" y="3855085"/>
          <a:ext cx="4361688" cy="233172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4361688">
                  <a:extLst>
                    <a:ext uri="{9D8B030D-6E8A-4147-A177-3AD203B41FA5}">
                      <a16:colId xmlns:a16="http://schemas.microsoft.com/office/drawing/2014/main" val="1845963555"/>
                    </a:ext>
                  </a:extLst>
                </a:gridCol>
              </a:tblGrid>
              <a:tr h="537480"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dirty="0">
                          <a:solidFill>
                            <a:schemeClr val="tx1"/>
                          </a:solidFill>
                          <a:latin typeface="Poppins" pitchFamily="2" charset="77"/>
                          <a:cs typeface="Poppins" pitchFamily="2" charset="77"/>
                        </a:rPr>
                        <a:t>GOLD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6910520"/>
                  </a:ext>
                </a:extLst>
              </a:tr>
              <a:tr h="17942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i="0" kern="1200" dirty="0">
                          <a:solidFill>
                            <a:schemeClr val="tx1"/>
                          </a:solidFill>
                          <a:latin typeface="Poppins" pitchFamily="2" charset="77"/>
                          <a:ea typeface="+mn-ea"/>
                          <a:cs typeface="Poppins" pitchFamily="2" charset="77"/>
                        </a:rPr>
                        <a:t>$5,000 ONE-TIME!</a:t>
                      </a:r>
                      <a:endParaRPr lang="en-US" sz="2400" b="1" i="0" dirty="0">
                        <a:solidFill>
                          <a:schemeClr val="tx1"/>
                        </a:solidFill>
                        <a:latin typeface="Poppins" pitchFamily="2" charset="77"/>
                        <a:cs typeface="Poppins" pitchFamily="2" charset="77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i="0" dirty="0">
                          <a:solidFill>
                            <a:srgbClr val="352E8E"/>
                          </a:solidFill>
                          <a:latin typeface="Poppins" pitchFamily="2" charset="77"/>
                          <a:cs typeface="Poppins" pitchFamily="2" charset="77"/>
                        </a:rPr>
                        <a:t>$2,797 </a:t>
                      </a:r>
                      <a:r>
                        <a:rPr lang="en-US" sz="4000" b="1" i="0" dirty="0">
                          <a:solidFill>
                            <a:srgbClr val="352E8E"/>
                          </a:solidFill>
                          <a:latin typeface="Poppins" pitchFamily="2" charset="77"/>
                          <a:cs typeface="Poppins" pitchFamily="2" charset="77"/>
                        </a:rPr>
                        <a:t>$2,497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5739377"/>
                  </a:ext>
                </a:extLst>
              </a:tr>
            </a:tbl>
          </a:graphicData>
        </a:graphic>
      </p:graphicFrame>
      <p:grpSp>
        <p:nvGrpSpPr>
          <p:cNvPr id="28" name="Group 27">
            <a:extLst>
              <a:ext uri="{FF2B5EF4-FFF2-40B4-BE49-F238E27FC236}">
                <a16:creationId xmlns:a16="http://schemas.microsoft.com/office/drawing/2014/main" id="{B38CB395-5E56-BBCE-ED9F-FF67A6D39138}"/>
              </a:ext>
            </a:extLst>
          </p:cNvPr>
          <p:cNvGrpSpPr/>
          <p:nvPr/>
        </p:nvGrpSpPr>
        <p:grpSpPr>
          <a:xfrm>
            <a:off x="7136128" y="1695592"/>
            <a:ext cx="4834198" cy="3219370"/>
            <a:chOff x="7355542" y="2135369"/>
            <a:chExt cx="4834198" cy="3219370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2AF8DE42-157E-914C-A647-99C244122BBB}"/>
                </a:ext>
              </a:extLst>
            </p:cNvPr>
            <p:cNvGrpSpPr/>
            <p:nvPr/>
          </p:nvGrpSpPr>
          <p:grpSpPr>
            <a:xfrm>
              <a:off x="8146841" y="2135369"/>
              <a:ext cx="3233887" cy="2704769"/>
              <a:chOff x="7245753" y="2104524"/>
              <a:chExt cx="4191233" cy="3505477"/>
            </a:xfrm>
          </p:grpSpPr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ECFB34C8-478B-9098-1117-41F649967891}"/>
                  </a:ext>
                </a:extLst>
              </p:cNvPr>
              <p:cNvGrpSpPr/>
              <p:nvPr/>
            </p:nvGrpSpPr>
            <p:grpSpPr>
              <a:xfrm>
                <a:off x="7245753" y="2104524"/>
                <a:ext cx="4191233" cy="3505477"/>
                <a:chOff x="1683078" y="1845034"/>
                <a:chExt cx="5184422" cy="4336164"/>
              </a:xfrm>
            </p:grpSpPr>
            <p:grpSp>
              <p:nvGrpSpPr>
                <p:cNvPr id="40" name="object 4">
                  <a:extLst>
                    <a:ext uri="{FF2B5EF4-FFF2-40B4-BE49-F238E27FC236}">
                      <a16:creationId xmlns:a16="http://schemas.microsoft.com/office/drawing/2014/main" id="{AD7E4B62-38AB-DCB5-1032-FFCB37C86ADA}"/>
                    </a:ext>
                  </a:extLst>
                </p:cNvPr>
                <p:cNvGrpSpPr/>
                <p:nvPr/>
              </p:nvGrpSpPr>
              <p:grpSpPr>
                <a:xfrm>
                  <a:off x="1683078" y="1845034"/>
                  <a:ext cx="5184422" cy="4336164"/>
                  <a:chOff x="928557" y="3094746"/>
                  <a:chExt cx="8981609" cy="7512068"/>
                </a:xfrm>
              </p:grpSpPr>
              <p:pic>
                <p:nvPicPr>
                  <p:cNvPr id="42" name="object 5">
                    <a:extLst>
                      <a:ext uri="{FF2B5EF4-FFF2-40B4-BE49-F238E27FC236}">
                        <a16:creationId xmlns:a16="http://schemas.microsoft.com/office/drawing/2014/main" id="{ED88F046-2C93-F4A8-A219-98123C6CA009}"/>
                      </a:ext>
                    </a:extLst>
                  </p:cNvPr>
                  <p:cNvPicPr/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928557" y="3094746"/>
                    <a:ext cx="8981609" cy="7512068"/>
                  </a:xfrm>
                  <a:prstGeom prst="rect">
                    <a:avLst/>
                  </a:prstGeom>
                </p:spPr>
              </p:pic>
              <p:pic>
                <p:nvPicPr>
                  <p:cNvPr id="43" name="object 6">
                    <a:extLst>
                      <a:ext uri="{FF2B5EF4-FFF2-40B4-BE49-F238E27FC236}">
                        <a16:creationId xmlns:a16="http://schemas.microsoft.com/office/drawing/2014/main" id="{89211855-8B10-C131-4E8B-21293EB91995}"/>
                      </a:ext>
                    </a:extLst>
                  </p:cNvPr>
                  <p:cNvPicPr/>
                  <p:nvPr/>
                </p:nvPicPr>
                <p:blipFill>
                  <a:blip r:embed="rId4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814986" y="3892361"/>
                    <a:ext cx="7569785" cy="4223265"/>
                  </a:xfrm>
                  <a:prstGeom prst="rect">
                    <a:avLst/>
                  </a:prstGeom>
                </p:spPr>
              </p:pic>
              <p:pic>
                <p:nvPicPr>
                  <p:cNvPr id="44" name="object 7">
                    <a:extLst>
                      <a:ext uri="{FF2B5EF4-FFF2-40B4-BE49-F238E27FC236}">
                        <a16:creationId xmlns:a16="http://schemas.microsoft.com/office/drawing/2014/main" id="{9B5D2867-41C3-26A2-2C86-E096B73F318F}"/>
                      </a:ext>
                    </a:extLst>
                  </p:cNvPr>
                  <p:cNvPicPr/>
                  <p:nvPr/>
                </p:nvPicPr>
                <p:blipFill>
                  <a:blip r:embed="rId5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9208" y="3783740"/>
                    <a:ext cx="8106971" cy="4520998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41" name="Picture 40">
                  <a:extLst>
                    <a:ext uri="{FF2B5EF4-FFF2-40B4-BE49-F238E27FC236}">
                      <a16:creationId xmlns:a16="http://schemas.microsoft.com/office/drawing/2014/main" id="{8EB89DCE-4997-287B-BD89-825731E7376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1872750" y="2052828"/>
                  <a:ext cx="4797380" cy="2690390"/>
                </a:xfrm>
                <a:prstGeom prst="rect">
                  <a:avLst/>
                </a:prstGeom>
              </p:spPr>
            </p:pic>
          </p:grpSp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1E55BF9C-72C4-7AEC-8503-68A3AF6E5404}"/>
                  </a:ext>
                </a:extLst>
              </p:cNvPr>
              <p:cNvSpPr/>
              <p:nvPr/>
            </p:nvSpPr>
            <p:spPr>
              <a:xfrm>
                <a:off x="7399089" y="2272511"/>
                <a:ext cx="3878337" cy="2206737"/>
              </a:xfrm>
              <a:prstGeom prst="rect">
                <a:avLst/>
              </a:prstGeom>
              <a:solidFill>
                <a:schemeClr val="tx1">
                  <a:alpha val="4438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39" name="Picture 38">
                <a:extLst>
                  <a:ext uri="{FF2B5EF4-FFF2-40B4-BE49-F238E27FC236}">
                    <a16:creationId xmlns:a16="http://schemas.microsoft.com/office/drawing/2014/main" id="{FFA0572C-9331-0357-EFE9-110F6EBE0BC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839225" y="3150279"/>
                <a:ext cx="3172763" cy="419450"/>
              </a:xfrm>
              <a:prstGeom prst="rect">
                <a:avLst/>
              </a:prstGeom>
            </p:spPr>
          </p:pic>
        </p:grpSp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FED4762F-0C4C-6498-F093-8A820E213BD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9031336" y="3108154"/>
              <a:ext cx="3158404" cy="2055900"/>
            </a:xfrm>
            <a:prstGeom prst="rect">
              <a:avLst/>
            </a:prstGeom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7F4F2BE9-DCF8-B799-AAC4-318F0318221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rcRect/>
            <a:stretch/>
          </p:blipFill>
          <p:spPr>
            <a:xfrm>
              <a:off x="7355542" y="3316012"/>
              <a:ext cx="1325552" cy="1702008"/>
            </a:xfrm>
            <a:prstGeom prst="rect">
              <a:avLst/>
            </a:prstGeom>
          </p:spPr>
        </p:pic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FF7AF8A9-2286-F608-ECAD-898453556491}"/>
                </a:ext>
              </a:extLst>
            </p:cNvPr>
            <p:cNvGrpSpPr/>
            <p:nvPr/>
          </p:nvGrpSpPr>
          <p:grpSpPr>
            <a:xfrm>
              <a:off x="7519347" y="3956752"/>
              <a:ext cx="2738105" cy="1397987"/>
              <a:chOff x="9016526" y="3592103"/>
              <a:chExt cx="2738105" cy="1397987"/>
            </a:xfrm>
          </p:grpSpPr>
          <p:grpSp>
            <p:nvGrpSpPr>
              <p:cNvPr id="33" name="Group 32">
                <a:extLst>
                  <a:ext uri="{FF2B5EF4-FFF2-40B4-BE49-F238E27FC236}">
                    <a16:creationId xmlns:a16="http://schemas.microsoft.com/office/drawing/2014/main" id="{A112280D-C248-305E-B504-78C427BCE174}"/>
                  </a:ext>
                </a:extLst>
              </p:cNvPr>
              <p:cNvGrpSpPr/>
              <p:nvPr/>
            </p:nvGrpSpPr>
            <p:grpSpPr>
              <a:xfrm>
                <a:off x="9016526" y="3592103"/>
                <a:ext cx="2738105" cy="1397987"/>
                <a:chOff x="8899450" y="3242930"/>
                <a:chExt cx="3186223" cy="1626782"/>
              </a:xfrm>
              <a:effectLst>
                <a:outerShdw blurRad="277883" sx="106000" sy="106000" algn="ctr" rotWithShape="0">
                  <a:prstClr val="black">
                    <a:alpha val="25000"/>
                  </a:prstClr>
                </a:outerShdw>
              </a:effectLst>
            </p:grpSpPr>
            <p:sp>
              <p:nvSpPr>
                <p:cNvPr id="35" name="Rounded Rectangle 34">
                  <a:extLst>
                    <a:ext uri="{FF2B5EF4-FFF2-40B4-BE49-F238E27FC236}">
                      <a16:creationId xmlns:a16="http://schemas.microsoft.com/office/drawing/2014/main" id="{B8EEFB39-817E-E521-D3DB-858E5A78F046}"/>
                    </a:ext>
                  </a:extLst>
                </p:cNvPr>
                <p:cNvSpPr/>
                <p:nvPr/>
              </p:nvSpPr>
              <p:spPr>
                <a:xfrm>
                  <a:off x="8899450" y="3242930"/>
                  <a:ext cx="3186223" cy="162678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8BF5BA6B-FADA-CED1-4CC2-070184E1C3A4}"/>
                    </a:ext>
                  </a:extLst>
                </p:cNvPr>
                <p:cNvSpPr txBox="1"/>
                <p:nvPr/>
              </p:nvSpPr>
              <p:spPr>
                <a:xfrm>
                  <a:off x="9981593" y="3435719"/>
                  <a:ext cx="1071085" cy="429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b="1" dirty="0">
                      <a:solidFill>
                        <a:srgbClr val="352E8E"/>
                      </a:solidFill>
                      <a:latin typeface="Poppins" pitchFamily="2" charset="77"/>
                      <a:cs typeface="Poppins" pitchFamily="2" charset="77"/>
                    </a:rPr>
                    <a:t>PLUS…</a:t>
                  </a:r>
                </a:p>
              </p:txBody>
            </p:sp>
          </p:grpSp>
          <p:pic>
            <p:nvPicPr>
              <p:cNvPr id="34" name="Picture 33">
                <a:extLst>
                  <a:ext uri="{FF2B5EF4-FFF2-40B4-BE49-F238E27FC236}">
                    <a16:creationId xmlns:a16="http://schemas.microsoft.com/office/drawing/2014/main" id="{F8D9D719-20D7-69A3-42B6-6655583221F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206938" y="4206157"/>
                <a:ext cx="2302313" cy="513426"/>
              </a:xfrm>
              <a:prstGeom prst="rect">
                <a:avLst/>
              </a:prstGeom>
            </p:spPr>
          </p:pic>
        </p:grp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3A9AE478-0A3E-E313-E5FD-C88C75D83F12}"/>
              </a:ext>
            </a:extLst>
          </p:cNvPr>
          <p:cNvSpPr txBox="1"/>
          <p:nvPr/>
        </p:nvSpPr>
        <p:spPr>
          <a:xfrm>
            <a:off x="1720812" y="5607264"/>
            <a:ext cx="4019380" cy="59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dirty="0">
                <a:latin typeface="Poppins" pitchFamily="2" charset="77"/>
                <a:cs typeface="Poppins" pitchFamily="2" charset="77"/>
              </a:rPr>
              <a:t>For Unlimited Access + $199 Annual Maintenance Fee</a:t>
            </a: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AB7A3774-6556-DCC9-DA76-F597E78AFC33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334813" y="3838864"/>
            <a:ext cx="1752113" cy="1752113"/>
          </a:xfrm>
          <a:prstGeom prst="rect">
            <a:avLst/>
          </a:prstGeom>
        </p:spPr>
      </p:pic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4E4D1F5B-691D-B234-B836-AA756889AEF0}"/>
              </a:ext>
            </a:extLst>
          </p:cNvPr>
          <p:cNvCxnSpPr/>
          <p:nvPr/>
        </p:nvCxnSpPr>
        <p:spPr>
          <a:xfrm>
            <a:off x="500987" y="2554653"/>
            <a:ext cx="1099595" cy="190982"/>
          </a:xfrm>
          <a:prstGeom prst="line">
            <a:avLst/>
          </a:prstGeom>
          <a:ln w="57150">
            <a:solidFill>
              <a:srgbClr val="F33545"/>
            </a:solidFill>
            <a:prstDash val="soli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DA482158-CEC7-A24A-E75B-83BE4D06840A}"/>
              </a:ext>
            </a:extLst>
          </p:cNvPr>
          <p:cNvCxnSpPr/>
          <p:nvPr/>
        </p:nvCxnSpPr>
        <p:spPr>
          <a:xfrm>
            <a:off x="3945498" y="2590908"/>
            <a:ext cx="1099595" cy="190982"/>
          </a:xfrm>
          <a:prstGeom prst="line">
            <a:avLst/>
          </a:prstGeom>
          <a:ln w="57150">
            <a:solidFill>
              <a:srgbClr val="F33545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CA6580BA-5745-20F7-3C9D-05B8A4921F8B}"/>
              </a:ext>
            </a:extLst>
          </p:cNvPr>
          <p:cNvCxnSpPr/>
          <p:nvPr/>
        </p:nvCxnSpPr>
        <p:spPr>
          <a:xfrm>
            <a:off x="2217118" y="4646607"/>
            <a:ext cx="1099595" cy="190982"/>
          </a:xfrm>
          <a:prstGeom prst="line">
            <a:avLst/>
          </a:prstGeom>
          <a:ln w="57150">
            <a:solidFill>
              <a:srgbClr val="F33545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821242BC-6432-A4DE-A7FE-52E04DC8C664}"/>
              </a:ext>
            </a:extLst>
          </p:cNvPr>
          <p:cNvSpPr/>
          <p:nvPr/>
        </p:nvSpPr>
        <p:spPr>
          <a:xfrm>
            <a:off x="0" y="0"/>
            <a:ext cx="12192000" cy="632012"/>
          </a:xfrm>
          <a:prstGeom prst="rect">
            <a:avLst/>
          </a:prstGeom>
          <a:solidFill>
            <a:srgbClr val="03CB7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  <a:spcBef>
                <a:spcPts val="2800"/>
              </a:spcBef>
              <a:buClr>
                <a:srgbClr val="76B900"/>
              </a:buClr>
            </a:pPr>
            <a:r>
              <a:rPr lang="en-US" sz="2200" b="1" dirty="0">
                <a:solidFill>
                  <a:srgbClr val="162535"/>
                </a:solidFill>
                <a:latin typeface="Poppins Black" pitchFamily="2" charset="77"/>
                <a:cs typeface="Poppins Black" pitchFamily="2" charset="77"/>
              </a:rPr>
              <a:t>SPECIAL BONUS: Save An Additional $300 OFF Until Midnight: USE CODE: 300GIFT</a:t>
            </a:r>
            <a:endParaRPr lang="en-US" sz="2200" b="1" dirty="0">
              <a:solidFill>
                <a:srgbClr val="162535"/>
              </a:solidFill>
              <a:effectLst/>
              <a:highlight>
                <a:srgbClr val="FFFFFF"/>
              </a:highlight>
              <a:latin typeface="Poppins Black" pitchFamily="2" charset="77"/>
              <a:cs typeface="Poppins Black" pitchFamily="2" charset="77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E422630-4C82-E029-1DB9-D8B33D41CE72}"/>
              </a:ext>
            </a:extLst>
          </p:cNvPr>
          <p:cNvCxnSpPr/>
          <p:nvPr/>
        </p:nvCxnSpPr>
        <p:spPr>
          <a:xfrm>
            <a:off x="466852" y="3174075"/>
            <a:ext cx="1099595" cy="173620"/>
          </a:xfrm>
          <a:prstGeom prst="line">
            <a:avLst/>
          </a:prstGeom>
          <a:ln w="57150">
            <a:solidFill>
              <a:srgbClr val="F33545"/>
            </a:solidFill>
            <a:prstDash val="soli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82E88DC-6705-D383-D94A-6FA3D1D81D82}"/>
              </a:ext>
            </a:extLst>
          </p:cNvPr>
          <p:cNvCxnSpPr/>
          <p:nvPr/>
        </p:nvCxnSpPr>
        <p:spPr>
          <a:xfrm>
            <a:off x="3892958" y="3150926"/>
            <a:ext cx="1099595" cy="173620"/>
          </a:xfrm>
          <a:prstGeom prst="line">
            <a:avLst/>
          </a:prstGeom>
          <a:ln w="57150">
            <a:solidFill>
              <a:srgbClr val="F33545"/>
            </a:solidFill>
            <a:prstDash val="soli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0FDD3FA-F7D2-7739-7FEE-6A22AF5680C4}"/>
              </a:ext>
            </a:extLst>
          </p:cNvPr>
          <p:cNvCxnSpPr/>
          <p:nvPr/>
        </p:nvCxnSpPr>
        <p:spPr>
          <a:xfrm>
            <a:off x="2284077" y="5176496"/>
            <a:ext cx="1099595" cy="173620"/>
          </a:xfrm>
          <a:prstGeom prst="line">
            <a:avLst/>
          </a:prstGeom>
          <a:ln w="57150">
            <a:solidFill>
              <a:srgbClr val="F33545"/>
            </a:solidFill>
            <a:prstDash val="soli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6365813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2D83CB-D5BB-FAA8-2ED8-68D4CB699C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8E1765-943D-11CC-761E-96477C8757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729" y="753035"/>
            <a:ext cx="11712598" cy="1008529"/>
          </a:xfrm>
        </p:spPr>
        <p:txBody>
          <a:bodyPr>
            <a:normAutofit/>
          </a:bodyPr>
          <a:lstStyle/>
          <a:p>
            <a:r>
              <a:rPr lang="en-US" sz="4400" i="1" dirty="0"/>
              <a:t>ProfitSight</a:t>
            </a:r>
            <a:r>
              <a:rPr lang="en-US" sz="4400" dirty="0"/>
              <a:t> Price – TODAY ONLY!</a:t>
            </a:r>
          </a:p>
        </p:txBody>
      </p:sp>
      <p:graphicFrame>
        <p:nvGraphicFramePr>
          <p:cNvPr id="25" name="Table 24">
            <a:extLst>
              <a:ext uri="{FF2B5EF4-FFF2-40B4-BE49-F238E27FC236}">
                <a16:creationId xmlns:a16="http://schemas.microsoft.com/office/drawing/2014/main" id="{9D68FD21-F30A-9687-ADA2-F3463DEF3721}"/>
              </a:ext>
            </a:extLst>
          </p:cNvPr>
          <p:cNvGraphicFramePr>
            <a:graphicFrameLocks noGrp="1"/>
          </p:cNvGraphicFramePr>
          <p:nvPr/>
        </p:nvGraphicFramePr>
        <p:xfrm>
          <a:off x="257728" y="1785745"/>
          <a:ext cx="3185452" cy="1804736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3185452">
                  <a:extLst>
                    <a:ext uri="{9D8B030D-6E8A-4147-A177-3AD203B41FA5}">
                      <a16:colId xmlns:a16="http://schemas.microsoft.com/office/drawing/2014/main" val="1845963555"/>
                    </a:ext>
                  </a:extLst>
                </a:gridCol>
              </a:tblGrid>
              <a:tr h="555056"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dirty="0">
                          <a:solidFill>
                            <a:schemeClr val="bg1"/>
                          </a:solidFill>
                          <a:latin typeface="Poppins" pitchFamily="2" charset="77"/>
                          <a:cs typeface="Poppins" pitchFamily="2" charset="77"/>
                        </a:rPr>
                        <a:t>BRONZE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6910520"/>
                  </a:ext>
                </a:extLst>
              </a:tr>
              <a:tr h="107632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i="0" kern="1200" dirty="0">
                          <a:solidFill>
                            <a:schemeClr val="tx1"/>
                          </a:solidFill>
                          <a:latin typeface="Poppins" pitchFamily="2" charset="77"/>
                          <a:ea typeface="+mn-ea"/>
                          <a:cs typeface="Poppins" pitchFamily="2" charset="77"/>
                        </a:rPr>
                        <a:t>$3,000 </a:t>
                      </a:r>
                      <a:r>
                        <a:rPr lang="en-US" sz="2400" b="1" i="0" dirty="0">
                          <a:solidFill>
                            <a:schemeClr val="tx1"/>
                          </a:solidFill>
                          <a:latin typeface="Poppins" pitchFamily="2" charset="77"/>
                          <a:cs typeface="Poppins" pitchFamily="2" charset="77"/>
                        </a:rPr>
                        <a:t>PER YEAR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i="0" dirty="0">
                          <a:solidFill>
                            <a:srgbClr val="352E8E"/>
                          </a:solidFill>
                          <a:latin typeface="Poppins" pitchFamily="2" charset="77"/>
                          <a:cs typeface="Poppins" pitchFamily="2" charset="77"/>
                        </a:rPr>
                        <a:t>$1,697 </a:t>
                      </a:r>
                      <a:r>
                        <a:rPr lang="en-US" sz="4000" b="1" i="0" dirty="0">
                          <a:solidFill>
                            <a:srgbClr val="352E8E"/>
                          </a:solidFill>
                          <a:latin typeface="Poppins" pitchFamily="2" charset="77"/>
                          <a:cs typeface="Poppins" pitchFamily="2" charset="77"/>
                        </a:rPr>
                        <a:t>$1,397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5739377"/>
                  </a:ext>
                </a:extLst>
              </a:tr>
            </a:tbl>
          </a:graphicData>
        </a:graphic>
      </p:graphicFrame>
      <p:graphicFrame>
        <p:nvGraphicFramePr>
          <p:cNvPr id="26" name="Table 25">
            <a:extLst>
              <a:ext uri="{FF2B5EF4-FFF2-40B4-BE49-F238E27FC236}">
                <a16:creationId xmlns:a16="http://schemas.microsoft.com/office/drawing/2014/main" id="{417D2846-DB4A-DAA9-BBE4-2CFBE479D0D9}"/>
              </a:ext>
            </a:extLst>
          </p:cNvPr>
          <p:cNvGraphicFramePr>
            <a:graphicFrameLocks noGrp="1"/>
          </p:cNvGraphicFramePr>
          <p:nvPr/>
        </p:nvGraphicFramePr>
        <p:xfrm>
          <a:off x="3724179" y="1803258"/>
          <a:ext cx="3185452" cy="1804736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3185452">
                  <a:extLst>
                    <a:ext uri="{9D8B030D-6E8A-4147-A177-3AD203B41FA5}">
                      <a16:colId xmlns:a16="http://schemas.microsoft.com/office/drawing/2014/main" val="1845963555"/>
                    </a:ext>
                  </a:extLst>
                </a:gridCol>
              </a:tblGrid>
              <a:tr h="555056"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dirty="0">
                          <a:solidFill>
                            <a:schemeClr val="tx1"/>
                          </a:solidFill>
                          <a:latin typeface="Poppins" pitchFamily="2" charset="77"/>
                          <a:cs typeface="Poppins" pitchFamily="2" charset="77"/>
                        </a:rPr>
                        <a:t>SILVER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6910520"/>
                  </a:ext>
                </a:extLst>
              </a:tr>
              <a:tr h="107632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i="0" kern="1200" dirty="0">
                          <a:solidFill>
                            <a:schemeClr val="tx1"/>
                          </a:solidFill>
                          <a:latin typeface="Poppins" pitchFamily="2" charset="77"/>
                          <a:ea typeface="+mn-ea"/>
                          <a:cs typeface="Poppins" pitchFamily="2" charset="77"/>
                        </a:rPr>
                        <a:t>$4,000 </a:t>
                      </a:r>
                      <a:r>
                        <a:rPr lang="en-US" sz="2400" b="1" i="0" dirty="0">
                          <a:solidFill>
                            <a:schemeClr val="tx1"/>
                          </a:solidFill>
                          <a:latin typeface="Poppins" pitchFamily="2" charset="77"/>
                          <a:cs typeface="Poppins" pitchFamily="2" charset="77"/>
                        </a:rPr>
                        <a:t>PER YEAR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i="0" dirty="0">
                          <a:solidFill>
                            <a:srgbClr val="352E8E"/>
                          </a:solidFill>
                          <a:latin typeface="Poppins" pitchFamily="2" charset="77"/>
                          <a:cs typeface="Poppins" pitchFamily="2" charset="77"/>
                        </a:rPr>
                        <a:t>$2,297 </a:t>
                      </a:r>
                      <a:r>
                        <a:rPr lang="en-US" sz="4000" b="1" i="0" dirty="0">
                          <a:solidFill>
                            <a:srgbClr val="352E8E"/>
                          </a:solidFill>
                          <a:latin typeface="Poppins" pitchFamily="2" charset="77"/>
                          <a:cs typeface="Poppins" pitchFamily="2" charset="77"/>
                        </a:rPr>
                        <a:t>$1,997</a:t>
                      </a:r>
                      <a:endParaRPr lang="en-US" sz="4000" b="1" i="0" dirty="0">
                        <a:solidFill>
                          <a:schemeClr val="tx1"/>
                        </a:solidFill>
                        <a:latin typeface="Poppins" pitchFamily="2" charset="77"/>
                        <a:cs typeface="Poppins" pitchFamily="2" charset="77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5739377"/>
                  </a:ext>
                </a:extLst>
              </a:tr>
            </a:tbl>
          </a:graphicData>
        </a:graphic>
      </p:graphicFrame>
      <p:graphicFrame>
        <p:nvGraphicFramePr>
          <p:cNvPr id="27" name="Table 26">
            <a:extLst>
              <a:ext uri="{FF2B5EF4-FFF2-40B4-BE49-F238E27FC236}">
                <a16:creationId xmlns:a16="http://schemas.microsoft.com/office/drawing/2014/main" id="{C2C3674A-380E-C776-24CE-725BEC422EAE}"/>
              </a:ext>
            </a:extLst>
          </p:cNvPr>
          <p:cNvGraphicFramePr>
            <a:graphicFrameLocks noGrp="1"/>
          </p:cNvGraphicFramePr>
          <p:nvPr/>
        </p:nvGraphicFramePr>
        <p:xfrm>
          <a:off x="1512931" y="3855085"/>
          <a:ext cx="4361688" cy="233172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4361688">
                  <a:extLst>
                    <a:ext uri="{9D8B030D-6E8A-4147-A177-3AD203B41FA5}">
                      <a16:colId xmlns:a16="http://schemas.microsoft.com/office/drawing/2014/main" val="1845963555"/>
                    </a:ext>
                  </a:extLst>
                </a:gridCol>
              </a:tblGrid>
              <a:tr h="537480"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dirty="0">
                          <a:solidFill>
                            <a:schemeClr val="tx1"/>
                          </a:solidFill>
                          <a:latin typeface="Poppins" pitchFamily="2" charset="77"/>
                          <a:cs typeface="Poppins" pitchFamily="2" charset="77"/>
                        </a:rPr>
                        <a:t>GOLD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6910520"/>
                  </a:ext>
                </a:extLst>
              </a:tr>
              <a:tr h="17942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i="0" kern="1200" dirty="0">
                          <a:solidFill>
                            <a:schemeClr val="tx1"/>
                          </a:solidFill>
                          <a:latin typeface="Poppins" pitchFamily="2" charset="77"/>
                          <a:ea typeface="+mn-ea"/>
                          <a:cs typeface="Poppins" pitchFamily="2" charset="77"/>
                        </a:rPr>
                        <a:t>$5,000 ONE-TIME!</a:t>
                      </a:r>
                      <a:endParaRPr lang="en-US" sz="2400" b="1" i="0" dirty="0">
                        <a:solidFill>
                          <a:schemeClr val="tx1"/>
                        </a:solidFill>
                        <a:latin typeface="Poppins" pitchFamily="2" charset="77"/>
                        <a:cs typeface="Poppins" pitchFamily="2" charset="77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i="0" dirty="0">
                          <a:solidFill>
                            <a:srgbClr val="352E8E"/>
                          </a:solidFill>
                          <a:latin typeface="Poppins" pitchFamily="2" charset="77"/>
                          <a:cs typeface="Poppins" pitchFamily="2" charset="77"/>
                        </a:rPr>
                        <a:t>$2,797 </a:t>
                      </a:r>
                      <a:r>
                        <a:rPr lang="en-US" sz="4000" b="1" i="0" dirty="0">
                          <a:solidFill>
                            <a:srgbClr val="352E8E"/>
                          </a:solidFill>
                          <a:latin typeface="Poppins" pitchFamily="2" charset="77"/>
                          <a:cs typeface="Poppins" pitchFamily="2" charset="77"/>
                        </a:rPr>
                        <a:t>$2,497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5739377"/>
                  </a:ext>
                </a:extLst>
              </a:tr>
            </a:tbl>
          </a:graphicData>
        </a:graphic>
      </p:graphicFrame>
      <p:grpSp>
        <p:nvGrpSpPr>
          <p:cNvPr id="28" name="Group 27">
            <a:extLst>
              <a:ext uri="{FF2B5EF4-FFF2-40B4-BE49-F238E27FC236}">
                <a16:creationId xmlns:a16="http://schemas.microsoft.com/office/drawing/2014/main" id="{8289B640-AF1B-5B78-9BA2-953F94E6A547}"/>
              </a:ext>
            </a:extLst>
          </p:cNvPr>
          <p:cNvGrpSpPr/>
          <p:nvPr/>
        </p:nvGrpSpPr>
        <p:grpSpPr>
          <a:xfrm>
            <a:off x="7136128" y="1644076"/>
            <a:ext cx="4834198" cy="3219370"/>
            <a:chOff x="7355542" y="2135369"/>
            <a:chExt cx="4834198" cy="3219370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4151C36D-1398-7D3D-7501-1955CA31F153}"/>
                </a:ext>
              </a:extLst>
            </p:cNvPr>
            <p:cNvGrpSpPr/>
            <p:nvPr/>
          </p:nvGrpSpPr>
          <p:grpSpPr>
            <a:xfrm>
              <a:off x="8146841" y="2135369"/>
              <a:ext cx="3233887" cy="2704769"/>
              <a:chOff x="7245753" y="2104524"/>
              <a:chExt cx="4191233" cy="3505477"/>
            </a:xfrm>
          </p:grpSpPr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1A99A794-90EB-E9A6-F4BF-BC3C7D717464}"/>
                  </a:ext>
                </a:extLst>
              </p:cNvPr>
              <p:cNvGrpSpPr/>
              <p:nvPr/>
            </p:nvGrpSpPr>
            <p:grpSpPr>
              <a:xfrm>
                <a:off x="7245753" y="2104524"/>
                <a:ext cx="4191233" cy="3505477"/>
                <a:chOff x="1683078" y="1845034"/>
                <a:chExt cx="5184422" cy="4336164"/>
              </a:xfrm>
            </p:grpSpPr>
            <p:grpSp>
              <p:nvGrpSpPr>
                <p:cNvPr id="40" name="object 4">
                  <a:extLst>
                    <a:ext uri="{FF2B5EF4-FFF2-40B4-BE49-F238E27FC236}">
                      <a16:creationId xmlns:a16="http://schemas.microsoft.com/office/drawing/2014/main" id="{F3784FAC-794B-C941-F58C-61F5F8E8B270}"/>
                    </a:ext>
                  </a:extLst>
                </p:cNvPr>
                <p:cNvGrpSpPr/>
                <p:nvPr/>
              </p:nvGrpSpPr>
              <p:grpSpPr>
                <a:xfrm>
                  <a:off x="1683078" y="1845034"/>
                  <a:ext cx="5184422" cy="4336164"/>
                  <a:chOff x="928557" y="3094746"/>
                  <a:chExt cx="8981609" cy="7512068"/>
                </a:xfrm>
              </p:grpSpPr>
              <p:pic>
                <p:nvPicPr>
                  <p:cNvPr id="42" name="object 5">
                    <a:extLst>
                      <a:ext uri="{FF2B5EF4-FFF2-40B4-BE49-F238E27FC236}">
                        <a16:creationId xmlns:a16="http://schemas.microsoft.com/office/drawing/2014/main" id="{386878BB-EAD7-13FC-E700-031570865D4F}"/>
                      </a:ext>
                    </a:extLst>
                  </p:cNvPr>
                  <p:cNvPicPr/>
                  <p:nvPr/>
                </p:nvPicPr>
                <p:blipFill>
                  <a:blip r:embed="rId4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928557" y="3094746"/>
                    <a:ext cx="8981609" cy="7512068"/>
                  </a:xfrm>
                  <a:prstGeom prst="rect">
                    <a:avLst/>
                  </a:prstGeom>
                </p:spPr>
              </p:pic>
              <p:pic>
                <p:nvPicPr>
                  <p:cNvPr id="43" name="object 6">
                    <a:extLst>
                      <a:ext uri="{FF2B5EF4-FFF2-40B4-BE49-F238E27FC236}">
                        <a16:creationId xmlns:a16="http://schemas.microsoft.com/office/drawing/2014/main" id="{A6A373F9-D508-A9A2-553F-D83E1CA1D543}"/>
                      </a:ext>
                    </a:extLst>
                  </p:cNvPr>
                  <p:cNvPicPr/>
                  <p:nvPr/>
                </p:nvPicPr>
                <p:blipFill>
                  <a:blip r:embed="rId5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814986" y="3892361"/>
                    <a:ext cx="7569785" cy="4223265"/>
                  </a:xfrm>
                  <a:prstGeom prst="rect">
                    <a:avLst/>
                  </a:prstGeom>
                </p:spPr>
              </p:pic>
              <p:pic>
                <p:nvPicPr>
                  <p:cNvPr id="44" name="object 7">
                    <a:extLst>
                      <a:ext uri="{FF2B5EF4-FFF2-40B4-BE49-F238E27FC236}">
                        <a16:creationId xmlns:a16="http://schemas.microsoft.com/office/drawing/2014/main" id="{85B77A76-04E5-6ACC-2C03-1EE17AD443C3}"/>
                      </a:ext>
                    </a:extLst>
                  </p:cNvPr>
                  <p:cNvPicPr/>
                  <p:nvPr/>
                </p:nvPicPr>
                <p:blipFill>
                  <a:blip r:embed="rId6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9208" y="3783740"/>
                    <a:ext cx="8106971" cy="4520998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41" name="Picture 40">
                  <a:extLst>
                    <a:ext uri="{FF2B5EF4-FFF2-40B4-BE49-F238E27FC236}">
                      <a16:creationId xmlns:a16="http://schemas.microsoft.com/office/drawing/2014/main" id="{B5081068-5BCA-01EC-1633-3C0312B7051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1872750" y="2052828"/>
                  <a:ext cx="4797380" cy="2690390"/>
                </a:xfrm>
                <a:prstGeom prst="rect">
                  <a:avLst/>
                </a:prstGeom>
              </p:spPr>
            </p:pic>
          </p:grpSp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62F20906-5E6E-1193-3D8B-AED28FB5118A}"/>
                  </a:ext>
                </a:extLst>
              </p:cNvPr>
              <p:cNvSpPr/>
              <p:nvPr/>
            </p:nvSpPr>
            <p:spPr>
              <a:xfrm>
                <a:off x="7399089" y="2272511"/>
                <a:ext cx="3878337" cy="2206737"/>
              </a:xfrm>
              <a:prstGeom prst="rect">
                <a:avLst/>
              </a:prstGeom>
              <a:solidFill>
                <a:schemeClr val="tx1">
                  <a:alpha val="4438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39" name="Picture 38">
                <a:extLst>
                  <a:ext uri="{FF2B5EF4-FFF2-40B4-BE49-F238E27FC236}">
                    <a16:creationId xmlns:a16="http://schemas.microsoft.com/office/drawing/2014/main" id="{BFAB91B8-2126-C950-1FC7-94643E24D7E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839225" y="3150279"/>
                <a:ext cx="3172763" cy="419450"/>
              </a:xfrm>
              <a:prstGeom prst="rect">
                <a:avLst/>
              </a:prstGeom>
            </p:spPr>
          </p:pic>
        </p:grpSp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DA9284AB-9278-E5CB-2870-44F22205B8D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rcRect/>
            <a:stretch/>
          </p:blipFill>
          <p:spPr>
            <a:xfrm>
              <a:off x="9031336" y="3108154"/>
              <a:ext cx="3158404" cy="2055900"/>
            </a:xfrm>
            <a:prstGeom prst="rect">
              <a:avLst/>
            </a:prstGeom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78E048B3-808D-5732-6567-37B0FC4B0ED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rcRect/>
            <a:stretch/>
          </p:blipFill>
          <p:spPr>
            <a:xfrm>
              <a:off x="7355542" y="3316012"/>
              <a:ext cx="1325552" cy="1702008"/>
            </a:xfrm>
            <a:prstGeom prst="rect">
              <a:avLst/>
            </a:prstGeom>
          </p:spPr>
        </p:pic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483FA49C-3D88-66E2-4780-22817275A547}"/>
                </a:ext>
              </a:extLst>
            </p:cNvPr>
            <p:cNvGrpSpPr/>
            <p:nvPr/>
          </p:nvGrpSpPr>
          <p:grpSpPr>
            <a:xfrm>
              <a:off x="7519347" y="3956752"/>
              <a:ext cx="2738105" cy="1397987"/>
              <a:chOff x="9016526" y="3592103"/>
              <a:chExt cx="2738105" cy="1397987"/>
            </a:xfrm>
          </p:grpSpPr>
          <p:grpSp>
            <p:nvGrpSpPr>
              <p:cNvPr id="33" name="Group 32">
                <a:extLst>
                  <a:ext uri="{FF2B5EF4-FFF2-40B4-BE49-F238E27FC236}">
                    <a16:creationId xmlns:a16="http://schemas.microsoft.com/office/drawing/2014/main" id="{DF574E99-CD12-19EE-A99E-4603418E45B8}"/>
                  </a:ext>
                </a:extLst>
              </p:cNvPr>
              <p:cNvGrpSpPr/>
              <p:nvPr/>
            </p:nvGrpSpPr>
            <p:grpSpPr>
              <a:xfrm>
                <a:off x="9016526" y="3592103"/>
                <a:ext cx="2738105" cy="1397987"/>
                <a:chOff x="8899450" y="3242930"/>
                <a:chExt cx="3186223" cy="1626782"/>
              </a:xfrm>
              <a:effectLst>
                <a:outerShdw blurRad="277883" sx="106000" sy="106000" algn="ctr" rotWithShape="0">
                  <a:prstClr val="black">
                    <a:alpha val="25000"/>
                  </a:prstClr>
                </a:outerShdw>
              </a:effectLst>
            </p:grpSpPr>
            <p:sp>
              <p:nvSpPr>
                <p:cNvPr id="35" name="Rounded Rectangle 34">
                  <a:extLst>
                    <a:ext uri="{FF2B5EF4-FFF2-40B4-BE49-F238E27FC236}">
                      <a16:creationId xmlns:a16="http://schemas.microsoft.com/office/drawing/2014/main" id="{E01DAD6B-C0AA-E947-3EA7-297EF2A79EA0}"/>
                    </a:ext>
                  </a:extLst>
                </p:cNvPr>
                <p:cNvSpPr/>
                <p:nvPr/>
              </p:nvSpPr>
              <p:spPr>
                <a:xfrm>
                  <a:off x="8899450" y="3242930"/>
                  <a:ext cx="3186223" cy="1626782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EBFBB4A3-5C88-4CD6-D9E2-904FCA3B484E}"/>
                    </a:ext>
                  </a:extLst>
                </p:cNvPr>
                <p:cNvSpPr txBox="1"/>
                <p:nvPr/>
              </p:nvSpPr>
              <p:spPr>
                <a:xfrm>
                  <a:off x="9981593" y="3435719"/>
                  <a:ext cx="1071085" cy="429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b="1" dirty="0">
                      <a:solidFill>
                        <a:srgbClr val="352E8E"/>
                      </a:solidFill>
                      <a:latin typeface="Poppins" pitchFamily="2" charset="77"/>
                      <a:cs typeface="Poppins" pitchFamily="2" charset="77"/>
                    </a:rPr>
                    <a:t>PLUS…</a:t>
                  </a:r>
                </a:p>
              </p:txBody>
            </p:sp>
          </p:grpSp>
          <p:pic>
            <p:nvPicPr>
              <p:cNvPr id="34" name="Picture 33">
                <a:extLst>
                  <a:ext uri="{FF2B5EF4-FFF2-40B4-BE49-F238E27FC236}">
                    <a16:creationId xmlns:a16="http://schemas.microsoft.com/office/drawing/2014/main" id="{3BE52FCD-5F2F-7D9F-633F-40F7BB57619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9206938" y="4206157"/>
                <a:ext cx="2302313" cy="513426"/>
              </a:xfrm>
              <a:prstGeom prst="rect">
                <a:avLst/>
              </a:prstGeom>
            </p:spPr>
          </p:pic>
        </p:grp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44DE5B0E-932A-54CE-9179-074603BB49B8}"/>
              </a:ext>
            </a:extLst>
          </p:cNvPr>
          <p:cNvSpPr txBox="1"/>
          <p:nvPr/>
        </p:nvSpPr>
        <p:spPr>
          <a:xfrm>
            <a:off x="1720812" y="5607264"/>
            <a:ext cx="4019380" cy="59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dirty="0">
                <a:latin typeface="Poppins" pitchFamily="2" charset="77"/>
                <a:cs typeface="Poppins" pitchFamily="2" charset="77"/>
              </a:rPr>
              <a:t>For Unlimited Access + $199 Annual Maintenance Fee</a:t>
            </a: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07FE2F8-9314-6EFD-CDBB-1F7737F0E765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334813" y="3838864"/>
            <a:ext cx="1752113" cy="1752113"/>
          </a:xfrm>
          <a:prstGeom prst="rect">
            <a:avLst/>
          </a:prstGeom>
        </p:spPr>
      </p:pic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AAFD1457-8CE2-A2AF-1682-3FDBAD0259F8}"/>
              </a:ext>
            </a:extLst>
          </p:cNvPr>
          <p:cNvCxnSpPr/>
          <p:nvPr/>
        </p:nvCxnSpPr>
        <p:spPr>
          <a:xfrm>
            <a:off x="500987" y="2554653"/>
            <a:ext cx="1099595" cy="190982"/>
          </a:xfrm>
          <a:prstGeom prst="line">
            <a:avLst/>
          </a:prstGeom>
          <a:ln w="57150">
            <a:solidFill>
              <a:srgbClr val="F33545"/>
            </a:solidFill>
            <a:prstDash val="soli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4FEE1BF2-4F58-9810-DA5B-4082B958F850}"/>
              </a:ext>
            </a:extLst>
          </p:cNvPr>
          <p:cNvCxnSpPr/>
          <p:nvPr/>
        </p:nvCxnSpPr>
        <p:spPr>
          <a:xfrm>
            <a:off x="3945498" y="2590908"/>
            <a:ext cx="1099595" cy="190982"/>
          </a:xfrm>
          <a:prstGeom prst="line">
            <a:avLst/>
          </a:prstGeom>
          <a:ln w="57150">
            <a:solidFill>
              <a:srgbClr val="F33545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221DD7EC-48B5-6723-7167-6D80431875A0}"/>
              </a:ext>
            </a:extLst>
          </p:cNvPr>
          <p:cNvCxnSpPr/>
          <p:nvPr/>
        </p:nvCxnSpPr>
        <p:spPr>
          <a:xfrm>
            <a:off x="2217118" y="4646607"/>
            <a:ext cx="1099595" cy="190982"/>
          </a:xfrm>
          <a:prstGeom prst="line">
            <a:avLst/>
          </a:prstGeom>
          <a:ln w="57150">
            <a:solidFill>
              <a:srgbClr val="F33545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0B624AD3-8E7D-972F-2899-EF9DE65C488D}"/>
              </a:ext>
            </a:extLst>
          </p:cNvPr>
          <p:cNvSpPr/>
          <p:nvPr/>
        </p:nvSpPr>
        <p:spPr>
          <a:xfrm>
            <a:off x="0" y="0"/>
            <a:ext cx="12192000" cy="632012"/>
          </a:xfrm>
          <a:prstGeom prst="rect">
            <a:avLst/>
          </a:prstGeom>
          <a:solidFill>
            <a:srgbClr val="03CB7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  <a:spcBef>
                <a:spcPts val="2800"/>
              </a:spcBef>
              <a:buClr>
                <a:srgbClr val="76B900"/>
              </a:buClr>
            </a:pPr>
            <a:r>
              <a:rPr lang="en-US" sz="2200" b="1" dirty="0">
                <a:solidFill>
                  <a:srgbClr val="162535"/>
                </a:solidFill>
                <a:latin typeface="Poppins Black" pitchFamily="2" charset="77"/>
                <a:cs typeface="Poppins Black" pitchFamily="2" charset="77"/>
              </a:rPr>
              <a:t>SPECIAL BONUS: Save An Additional $300 OFF Until Midnight: USE CODE: 300GIFT</a:t>
            </a:r>
            <a:endParaRPr lang="en-US" sz="2200" b="1" dirty="0">
              <a:solidFill>
                <a:srgbClr val="162535"/>
              </a:solidFill>
              <a:effectLst/>
              <a:highlight>
                <a:srgbClr val="FFFFFF"/>
              </a:highlight>
              <a:latin typeface="Poppins Black" pitchFamily="2" charset="77"/>
              <a:cs typeface="Poppins Black" pitchFamily="2" charset="77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13BBE55-E024-282A-6645-7300F27D2FD9}"/>
              </a:ext>
            </a:extLst>
          </p:cNvPr>
          <p:cNvCxnSpPr/>
          <p:nvPr/>
        </p:nvCxnSpPr>
        <p:spPr>
          <a:xfrm>
            <a:off x="466852" y="3174075"/>
            <a:ext cx="1099595" cy="173620"/>
          </a:xfrm>
          <a:prstGeom prst="line">
            <a:avLst/>
          </a:prstGeom>
          <a:ln w="57150">
            <a:solidFill>
              <a:srgbClr val="F33545"/>
            </a:solidFill>
            <a:prstDash val="soli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9792982-99CD-A4DB-F991-D7B273D56F45}"/>
              </a:ext>
            </a:extLst>
          </p:cNvPr>
          <p:cNvCxnSpPr/>
          <p:nvPr/>
        </p:nvCxnSpPr>
        <p:spPr>
          <a:xfrm>
            <a:off x="3892958" y="3150926"/>
            <a:ext cx="1099595" cy="173620"/>
          </a:xfrm>
          <a:prstGeom prst="line">
            <a:avLst/>
          </a:prstGeom>
          <a:ln w="57150">
            <a:solidFill>
              <a:srgbClr val="F33545"/>
            </a:solidFill>
            <a:prstDash val="soli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632AE9D-7231-32D9-9F72-8BB1C176CC09}"/>
              </a:ext>
            </a:extLst>
          </p:cNvPr>
          <p:cNvCxnSpPr/>
          <p:nvPr/>
        </p:nvCxnSpPr>
        <p:spPr>
          <a:xfrm>
            <a:off x="2284077" y="5176496"/>
            <a:ext cx="1099595" cy="173620"/>
          </a:xfrm>
          <a:prstGeom prst="line">
            <a:avLst/>
          </a:prstGeom>
          <a:ln w="57150">
            <a:solidFill>
              <a:srgbClr val="F33545"/>
            </a:solidFill>
            <a:prstDash val="soli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B07FD258-9F6B-1EE9-EC4D-FAE17FD32DA0}"/>
              </a:ext>
            </a:extLst>
          </p:cNvPr>
          <p:cNvSpPr/>
          <p:nvPr/>
        </p:nvSpPr>
        <p:spPr>
          <a:xfrm>
            <a:off x="0" y="6302288"/>
            <a:ext cx="12192000" cy="578224"/>
          </a:xfrm>
          <a:prstGeom prst="rect">
            <a:avLst/>
          </a:prstGeom>
          <a:solidFill>
            <a:srgbClr val="F4A3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solidFill>
                  <a:srgbClr val="162535"/>
                </a:solidFill>
                <a:latin typeface="Poppins ExtraBold" pitchFamily="2" charset="77"/>
                <a:cs typeface="Poppins ExtraBold" pitchFamily="2" charset="77"/>
              </a:rPr>
              <a:t>Click the button in the chat or call 888.215.5311 to order by phone or ask questions!</a:t>
            </a:r>
          </a:p>
        </p:txBody>
      </p:sp>
      <p:sp>
        <p:nvSpPr>
          <p:cNvPr id="12" name="24-Point Star 11">
            <a:extLst>
              <a:ext uri="{FF2B5EF4-FFF2-40B4-BE49-F238E27FC236}">
                <a16:creationId xmlns:a16="http://schemas.microsoft.com/office/drawing/2014/main" id="{8FB9175A-A18D-AE89-A344-FAD66C765177}"/>
              </a:ext>
            </a:extLst>
          </p:cNvPr>
          <p:cNvSpPr/>
          <p:nvPr/>
        </p:nvSpPr>
        <p:spPr>
          <a:xfrm rot="20691580">
            <a:off x="5796210" y="4245855"/>
            <a:ext cx="1874981" cy="1874981"/>
          </a:xfrm>
          <a:prstGeom prst="star24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A16F4CA-D726-1017-054D-EB61FC0C79A0}"/>
              </a:ext>
            </a:extLst>
          </p:cNvPr>
          <p:cNvSpPr txBox="1"/>
          <p:nvPr/>
        </p:nvSpPr>
        <p:spPr>
          <a:xfrm rot="20691580">
            <a:off x="5800929" y="4822554"/>
            <a:ext cx="18269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HP Simplified W01 Bold" panose="020B0804020204020204" pitchFamily="34" charset="0"/>
              </a:rPr>
              <a:t>Q&amp;A</a:t>
            </a:r>
          </a:p>
        </p:txBody>
      </p:sp>
    </p:spTree>
    <p:extLst>
      <p:ext uri="{BB962C8B-B14F-4D97-AF65-F5344CB8AC3E}">
        <p14:creationId xmlns:p14="http://schemas.microsoft.com/office/powerpoint/2010/main" val="33330621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2C9FB8-C00B-CFEE-96CB-6A81CE334D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 What Are You Seeing Here?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65BC4F-1776-A684-26B2-A22AF2FECB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840" y="1531917"/>
            <a:ext cx="7779262" cy="4512623"/>
          </a:xfrm>
        </p:spPr>
        <p:txBody>
          <a:bodyPr/>
          <a:lstStyle/>
          <a:p>
            <a:pPr marL="651510" indent="-514350">
              <a:buFont typeface="+mj-lt"/>
              <a:buAutoNum type="arabicPeriod"/>
            </a:pPr>
            <a:r>
              <a:rPr lang="en-US" dirty="0"/>
              <a:t>Gaps happen when a stock moves 10% or more, up or down, often within hours.</a:t>
            </a:r>
          </a:p>
          <a:p>
            <a:pPr marL="651510" indent="-514350">
              <a:buFont typeface="+mj-lt"/>
              <a:buAutoNum type="arabicPeriod"/>
            </a:pPr>
            <a:r>
              <a:rPr lang="en-US" dirty="0"/>
              <a:t>This creates a temporary </a:t>
            </a:r>
            <a:r>
              <a:rPr lang="en-US" b="1" dirty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gap</a:t>
            </a:r>
            <a:r>
              <a:rPr lang="en-US" dirty="0"/>
              <a:t> in the stock chart.</a:t>
            </a:r>
          </a:p>
          <a:p>
            <a:pPr marL="651510" indent="-514350">
              <a:buFont typeface="+mj-lt"/>
              <a:buAutoNum type="arabicPeriod"/>
            </a:pPr>
            <a:r>
              <a:rPr lang="en-US" dirty="0"/>
              <a:t>This is important: </a:t>
            </a:r>
            <a:r>
              <a:rPr lang="en-US" b="1" u="sng" dirty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the gap is then filled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211018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9C92D23-FFC4-BED2-3A76-AF5E0D02C4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15681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6F9DF41-D082-3209-7139-651811CCDC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3198">
            <a:off x="5380938" y="426857"/>
            <a:ext cx="1458709" cy="488156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E2369DE-2C55-0340-E8E5-27F6EB19CFE3}"/>
              </a:ext>
            </a:extLst>
          </p:cNvPr>
          <p:cNvSpPr txBox="1"/>
          <p:nvPr/>
        </p:nvSpPr>
        <p:spPr>
          <a:xfrm>
            <a:off x="6765315" y="440375"/>
            <a:ext cx="1218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4A361"/>
                </a:solidFill>
                <a:latin typeface="Poppins" pitchFamily="2" charset="77"/>
                <a:cs typeface="Poppins" pitchFamily="2" charset="77"/>
              </a:rPr>
              <a:t>Gap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FADC788F-1ED1-7085-A9A9-46A18399B904}"/>
              </a:ext>
            </a:extLst>
          </p:cNvPr>
          <p:cNvCxnSpPr>
            <a:cxnSpLocks/>
          </p:cNvCxnSpPr>
          <p:nvPr/>
        </p:nvCxnSpPr>
        <p:spPr>
          <a:xfrm flipH="1">
            <a:off x="6765315" y="1137339"/>
            <a:ext cx="420556" cy="420345"/>
          </a:xfrm>
          <a:prstGeom prst="straightConnector1">
            <a:avLst/>
          </a:prstGeom>
          <a:ln w="63500">
            <a:solidFill>
              <a:srgbClr val="F4A361"/>
            </a:solidFill>
            <a:headEnd type="none" w="lg" len="lg"/>
            <a:tailEnd type="arrow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76247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CA4B589-1D8A-FCA2-B793-67DCDE0902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12865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963D52B-DFCC-0B12-F54A-68EBB6881E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3198">
            <a:off x="5380938" y="426857"/>
            <a:ext cx="1458709" cy="488156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EDED567-5AFE-F184-83EB-D79A75F3E0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9189428" flipV="1">
            <a:off x="6600284" y="2097967"/>
            <a:ext cx="5346948" cy="4564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CD6D02E-C757-F774-C021-7A43BC10FF6B}"/>
              </a:ext>
            </a:extLst>
          </p:cNvPr>
          <p:cNvSpPr txBox="1"/>
          <p:nvPr/>
        </p:nvSpPr>
        <p:spPr>
          <a:xfrm>
            <a:off x="8250574" y="3429000"/>
            <a:ext cx="20229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4A361"/>
                </a:solidFill>
                <a:latin typeface="Poppins" pitchFamily="2" charset="77"/>
                <a:cs typeface="Poppins" pitchFamily="2" charset="77"/>
              </a:rPr>
              <a:t>Gap Fill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BDCB2F4E-808D-C596-4B3D-14C32A4A88E6}"/>
              </a:ext>
            </a:extLst>
          </p:cNvPr>
          <p:cNvCxnSpPr>
            <a:cxnSpLocks/>
          </p:cNvCxnSpPr>
          <p:nvPr/>
        </p:nvCxnSpPr>
        <p:spPr>
          <a:xfrm flipH="1" flipV="1">
            <a:off x="8860682" y="2940825"/>
            <a:ext cx="338811" cy="525619"/>
          </a:xfrm>
          <a:prstGeom prst="straightConnector1">
            <a:avLst/>
          </a:prstGeom>
          <a:ln w="63500">
            <a:solidFill>
              <a:srgbClr val="F4A361"/>
            </a:solidFill>
            <a:headEnd type="none" w="lg" len="lg"/>
            <a:tailEnd type="arrow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92796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AF49083-1594-E33F-E996-E90BF27E9F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13954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D92675A-D053-C8A7-82C4-046BC4EA36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2010" y="536471"/>
            <a:ext cx="1420009" cy="489484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7695615-61AA-3546-9752-398A3D411A85}"/>
              </a:ext>
            </a:extLst>
          </p:cNvPr>
          <p:cNvSpPr txBox="1"/>
          <p:nvPr/>
        </p:nvSpPr>
        <p:spPr>
          <a:xfrm>
            <a:off x="8253575" y="636281"/>
            <a:ext cx="1218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4A361"/>
                </a:solidFill>
                <a:latin typeface="Poppins" pitchFamily="2" charset="77"/>
                <a:cs typeface="Poppins" pitchFamily="2" charset="77"/>
              </a:rPr>
              <a:t>Gap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CF86EBE7-DF53-FB0E-16C5-ADFA2E10D7CC}"/>
              </a:ext>
            </a:extLst>
          </p:cNvPr>
          <p:cNvCxnSpPr>
            <a:cxnSpLocks/>
          </p:cNvCxnSpPr>
          <p:nvPr/>
        </p:nvCxnSpPr>
        <p:spPr>
          <a:xfrm flipH="1">
            <a:off x="8442291" y="1282612"/>
            <a:ext cx="420556" cy="420345"/>
          </a:xfrm>
          <a:prstGeom prst="straightConnector1">
            <a:avLst/>
          </a:prstGeom>
          <a:ln w="63500">
            <a:solidFill>
              <a:srgbClr val="F4A361"/>
            </a:solidFill>
            <a:headEnd type="none" w="lg" len="lg"/>
            <a:tailEnd type="arrow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01026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5FD07C9-21A0-0E2F-5939-4D370D2ED5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15042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8A27DCA-2B24-9457-0962-45E29680A6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8968706" flipV="1">
            <a:off x="7176437" y="2798550"/>
            <a:ext cx="4701284" cy="4564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069E641-4A21-C556-6117-E4377DCEA3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2010" y="536471"/>
            <a:ext cx="1420009" cy="489484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B169C1A-9D13-37D8-E012-38BCE7DA7A42}"/>
              </a:ext>
            </a:extLst>
          </p:cNvPr>
          <p:cNvSpPr txBox="1"/>
          <p:nvPr/>
        </p:nvSpPr>
        <p:spPr>
          <a:xfrm>
            <a:off x="8475204" y="1622425"/>
            <a:ext cx="20497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4A361"/>
                </a:solidFill>
                <a:latin typeface="Poppins" pitchFamily="2" charset="77"/>
                <a:cs typeface="Poppins" pitchFamily="2" charset="77"/>
              </a:rPr>
              <a:t>Gap Fill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911C6FC9-E081-2727-2A67-1DDF058902DF}"/>
              </a:ext>
            </a:extLst>
          </p:cNvPr>
          <p:cNvCxnSpPr>
            <a:cxnSpLocks/>
          </p:cNvCxnSpPr>
          <p:nvPr/>
        </p:nvCxnSpPr>
        <p:spPr>
          <a:xfrm>
            <a:off x="9372231" y="2341537"/>
            <a:ext cx="255656" cy="571595"/>
          </a:xfrm>
          <a:prstGeom prst="straightConnector1">
            <a:avLst/>
          </a:prstGeom>
          <a:ln w="63500">
            <a:solidFill>
              <a:srgbClr val="F4A361"/>
            </a:solidFill>
            <a:headEnd type="none" w="lg" len="lg"/>
            <a:tailEnd type="arrow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4059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9BF8AEF-3941-EFD3-836E-0523358EA6AD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74705"/>
            <a:ext cx="12191999" cy="621792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92074D9-16EE-B08B-28D5-5631A8D361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3198">
            <a:off x="4882778" y="417672"/>
            <a:ext cx="2148842" cy="415864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A4904F0-D290-FD6D-E774-ADBC02A32901}"/>
              </a:ext>
            </a:extLst>
          </p:cNvPr>
          <p:cNvSpPr txBox="1"/>
          <p:nvPr/>
        </p:nvSpPr>
        <p:spPr>
          <a:xfrm>
            <a:off x="7146719" y="550614"/>
            <a:ext cx="1218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4A361"/>
                </a:solidFill>
                <a:latin typeface="Poppins" pitchFamily="2" charset="77"/>
                <a:cs typeface="Poppins" pitchFamily="2" charset="77"/>
              </a:rPr>
              <a:t>Gap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C2440B0D-D83B-28A2-24A6-2009D30807E4}"/>
              </a:ext>
            </a:extLst>
          </p:cNvPr>
          <p:cNvCxnSpPr>
            <a:cxnSpLocks/>
          </p:cNvCxnSpPr>
          <p:nvPr/>
        </p:nvCxnSpPr>
        <p:spPr>
          <a:xfrm flipH="1">
            <a:off x="6985652" y="1181407"/>
            <a:ext cx="420556" cy="420345"/>
          </a:xfrm>
          <a:prstGeom prst="straightConnector1">
            <a:avLst/>
          </a:prstGeom>
          <a:ln w="63500">
            <a:solidFill>
              <a:srgbClr val="F4A361"/>
            </a:solidFill>
            <a:headEnd type="none" w="lg" len="lg"/>
            <a:tailEnd type="arrow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78008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F89B214-5150-8F9D-A5A4-75766B35DA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4704"/>
            <a:ext cx="12192000" cy="621424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B70069A-B699-516F-3902-B0AD286F36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3198">
            <a:off x="4882778" y="417672"/>
            <a:ext cx="2148842" cy="415864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AAA739D-D131-F3B8-8CA8-00560FFAB9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9188994" flipV="1">
            <a:off x="6023786" y="1782472"/>
            <a:ext cx="6288978" cy="4564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204A452-86DE-565F-A8DF-E66247B72B7F}"/>
              </a:ext>
            </a:extLst>
          </p:cNvPr>
          <p:cNvSpPr txBox="1"/>
          <p:nvPr/>
        </p:nvSpPr>
        <p:spPr>
          <a:xfrm>
            <a:off x="6975127" y="718456"/>
            <a:ext cx="2493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4A361"/>
                </a:solidFill>
                <a:latin typeface="Poppins" pitchFamily="2" charset="77"/>
                <a:cs typeface="Poppins" pitchFamily="2" charset="77"/>
              </a:rPr>
              <a:t>Gap Fill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388B71A1-41E0-86FB-3B25-BDC769861A78}"/>
              </a:ext>
            </a:extLst>
          </p:cNvPr>
          <p:cNvCxnSpPr>
            <a:cxnSpLocks/>
          </p:cNvCxnSpPr>
          <p:nvPr/>
        </p:nvCxnSpPr>
        <p:spPr>
          <a:xfrm>
            <a:off x="8094274" y="1559340"/>
            <a:ext cx="255656" cy="571595"/>
          </a:xfrm>
          <a:prstGeom prst="straightConnector1">
            <a:avLst/>
          </a:prstGeom>
          <a:ln w="63500">
            <a:solidFill>
              <a:srgbClr val="F4A361"/>
            </a:solidFill>
            <a:headEnd type="none" w="lg" len="lg"/>
            <a:tailEnd type="arrow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29659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46C51-CD03-AA07-318C-D8A6DA5ED207}"/>
              </a:ext>
            </a:extLst>
          </p:cNvPr>
          <p:cNvSpPr txBox="1">
            <a:spLocks/>
          </p:cNvSpPr>
          <p:nvPr/>
        </p:nvSpPr>
        <p:spPr>
          <a:xfrm>
            <a:off x="805542" y="696333"/>
            <a:ext cx="5562599" cy="254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6000" b="1" i="0" kern="1200">
                <a:solidFill>
                  <a:schemeClr val="bg1"/>
                </a:solidFill>
                <a:latin typeface="Poppins ExtraBold" pitchFamily="2" charset="77"/>
                <a:ea typeface="+mj-ea"/>
                <a:cs typeface="Poppins ExtraBold" pitchFamily="2" charset="77"/>
              </a:defRPr>
            </a:lvl1pPr>
          </a:lstStyle>
          <a:p>
            <a:pPr algn="l"/>
            <a:r>
              <a:rPr lang="en-US" sz="5600" dirty="0">
                <a:latin typeface="Poppins Black" pitchFamily="2" charset="77"/>
                <a:cs typeface="Poppins Black" pitchFamily="2" charset="77"/>
              </a:rPr>
              <a:t>Welcome to </a:t>
            </a:r>
            <a:br>
              <a:rPr lang="en-US" sz="5600" dirty="0">
                <a:latin typeface="Poppins Black" pitchFamily="2" charset="77"/>
                <a:cs typeface="Poppins Black" pitchFamily="2" charset="77"/>
              </a:rPr>
            </a:br>
            <a:r>
              <a:rPr lang="en-US" sz="5600" dirty="0">
                <a:latin typeface="Poppins Black" pitchFamily="2" charset="77"/>
                <a:cs typeface="Poppins Black" pitchFamily="2" charset="77"/>
              </a:rPr>
              <a:t>The Chaos Cash Trading Summit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4B1AA82-A211-1DC4-C348-541DCB4886FD}"/>
              </a:ext>
            </a:extLst>
          </p:cNvPr>
          <p:cNvSpPr txBox="1">
            <a:spLocks/>
          </p:cNvSpPr>
          <p:nvPr/>
        </p:nvSpPr>
        <p:spPr>
          <a:xfrm>
            <a:off x="557627" y="3783232"/>
            <a:ext cx="6959279" cy="2832563"/>
          </a:xfrm>
          <a:prstGeom prst="rect">
            <a:avLst/>
          </a:prstGeom>
        </p:spPr>
        <p:txBody>
          <a:bodyPr numCol="1" anchor="t">
            <a:normAutofit/>
          </a:bodyPr>
          <a:lstStyle>
            <a:lvl1pPr marL="457200" indent="-320040" algn="l" defTabSz="914400" rtl="0" eaLnBrk="1" latinLnBrk="0" hangingPunct="1">
              <a:lnSpc>
                <a:spcPts val="3800"/>
              </a:lnSpc>
              <a:spcBef>
                <a:spcPts val="1000"/>
              </a:spcBef>
              <a:spcAft>
                <a:spcPts val="1000"/>
              </a:spcAft>
              <a:buFontTx/>
              <a:buBlip>
                <a:blip r:embed="rId3"/>
              </a:buBlip>
              <a:defRPr sz="2800" b="0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920750" indent="-320040" algn="l" defTabSz="914400" rtl="0" eaLnBrk="1" latinLnBrk="0" hangingPunct="1">
              <a:lnSpc>
                <a:spcPts val="3800"/>
              </a:lnSpc>
              <a:spcBef>
                <a:spcPts val="1000"/>
              </a:spcBef>
              <a:spcAft>
                <a:spcPts val="1000"/>
              </a:spcAft>
              <a:buFontTx/>
              <a:buBlip>
                <a:blip r:embed="rId3"/>
              </a:buBlip>
              <a:tabLst/>
              <a:defRPr sz="2800" b="0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280160" indent="-320040" algn="l" defTabSz="914400" rtl="0" eaLnBrk="1" latinLnBrk="0" hangingPunct="1">
              <a:lnSpc>
                <a:spcPts val="3800"/>
              </a:lnSpc>
              <a:spcBef>
                <a:spcPts val="1000"/>
              </a:spcBef>
              <a:spcAft>
                <a:spcPts val="1000"/>
              </a:spcAft>
              <a:buFontTx/>
              <a:buBlip>
                <a:blip r:embed="rId3"/>
              </a:buBlip>
              <a:tabLst/>
              <a:defRPr sz="2800" b="0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381125" indent="-534988" algn="l" defTabSz="914400" rtl="0" eaLnBrk="1" latinLnBrk="0" hangingPunct="1">
              <a:lnSpc>
                <a:spcPts val="3600"/>
              </a:lnSpc>
              <a:spcBef>
                <a:spcPts val="1000"/>
              </a:spcBef>
              <a:buFontTx/>
              <a:buBlip>
                <a:blip r:embed="rId3"/>
              </a:buBlip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81125" indent="-534988" algn="l" defTabSz="914400" rtl="0" eaLnBrk="1" latinLnBrk="0" hangingPunct="1">
              <a:lnSpc>
                <a:spcPts val="3600"/>
              </a:lnSpc>
              <a:spcBef>
                <a:spcPts val="1000"/>
              </a:spcBef>
              <a:buFontTx/>
              <a:buBlip>
                <a:blip r:embed="rId3"/>
              </a:buBlip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91795" indent="-391795" hangingPunct="0">
              <a:spcBef>
                <a:spcPts val="2800"/>
              </a:spcBef>
              <a:buClr>
                <a:schemeClr val="bg1"/>
              </a:buClr>
              <a:buSzPct val="80000"/>
            </a:pPr>
            <a:r>
              <a:rPr lang="en-US" sz="3200" b="1" dirty="0">
                <a:solidFill>
                  <a:schemeClr val="bg1"/>
                </a:solidFill>
              </a:rPr>
              <a:t>Revealed: Bryan’s Favorite </a:t>
            </a:r>
            <a:br>
              <a:rPr lang="en-US" sz="3200" b="1" dirty="0">
                <a:solidFill>
                  <a:schemeClr val="bg1"/>
                </a:solidFill>
              </a:rPr>
            </a:br>
            <a:r>
              <a:rPr lang="en-US" sz="3200" b="1" dirty="0">
                <a:solidFill>
                  <a:schemeClr val="bg1"/>
                </a:solidFill>
              </a:rPr>
              <a:t>Way to Trade Volatile Markets</a:t>
            </a:r>
          </a:p>
          <a:p>
            <a:pPr marL="391795" indent="-391795" hangingPunct="0">
              <a:spcBef>
                <a:spcPts val="2800"/>
              </a:spcBef>
              <a:buClr>
                <a:schemeClr val="bg1"/>
              </a:buClr>
              <a:buSzPct val="80000"/>
            </a:pPr>
            <a:r>
              <a:rPr lang="en-US" sz="3200" b="1" dirty="0">
                <a:solidFill>
                  <a:schemeClr val="bg1"/>
                </a:solidFill>
              </a:rPr>
              <a:t>Stay Tuned for our live Q&amp;A </a:t>
            </a:r>
            <a:br>
              <a:rPr lang="en-US" sz="3200" b="1" dirty="0">
                <a:solidFill>
                  <a:schemeClr val="bg1"/>
                </a:solidFill>
              </a:rPr>
            </a:br>
            <a:r>
              <a:rPr lang="en-US" sz="3200" b="1" dirty="0">
                <a:solidFill>
                  <a:schemeClr val="bg1"/>
                </a:solidFill>
              </a:rPr>
              <a:t>at the end of the event.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8FA01FF-B35A-111D-778B-C151312BCB2A}"/>
              </a:ext>
            </a:extLst>
          </p:cNvPr>
          <p:cNvSpPr/>
          <p:nvPr/>
        </p:nvSpPr>
        <p:spPr>
          <a:xfrm>
            <a:off x="557627" y="696332"/>
            <a:ext cx="103945" cy="2378437"/>
          </a:xfrm>
          <a:prstGeom prst="rect">
            <a:avLst/>
          </a:prstGeom>
          <a:solidFill>
            <a:srgbClr val="F4A36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3EA361E-9AED-890C-C90D-E91D3B5936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9578" y="696332"/>
            <a:ext cx="4874795" cy="29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2854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FF6601-9BC0-FA74-16F1-978138CD6E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643C23-3F43-0580-FF74-C636C6E512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7135" y="760020"/>
            <a:ext cx="10909431" cy="4251367"/>
          </a:xfrm>
        </p:spPr>
        <p:txBody>
          <a:bodyPr>
            <a:normAutofit fontScale="90000"/>
          </a:bodyPr>
          <a:lstStyle/>
          <a:p>
            <a:r>
              <a:rPr lang="en-US" sz="6600" dirty="0"/>
              <a:t>This is Why I Call </a:t>
            </a:r>
            <a:br>
              <a:rPr lang="en-US" sz="6600" dirty="0"/>
            </a:br>
            <a:r>
              <a:rPr lang="en-US" sz="6600" dirty="0"/>
              <a:t>These Gifts…</a:t>
            </a:r>
            <a:br>
              <a:rPr lang="en-US" sz="6600" dirty="0"/>
            </a:br>
            <a:br>
              <a:rPr lang="en-US" dirty="0"/>
            </a:br>
            <a:r>
              <a:rPr lang="en-US" sz="5000" dirty="0">
                <a:latin typeface="Poppins SemiBold" pitchFamily="2" charset="77"/>
                <a:cs typeface="Poppins SemiBold" pitchFamily="2" charset="77"/>
              </a:rPr>
              <a:t>These Are Opportunities for </a:t>
            </a:r>
            <a:br>
              <a:rPr lang="en-US" sz="5000" dirty="0">
                <a:latin typeface="Poppins SemiBold" pitchFamily="2" charset="77"/>
                <a:cs typeface="Poppins SemiBold" pitchFamily="2" charset="77"/>
              </a:rPr>
            </a:br>
            <a:r>
              <a:rPr lang="en-US" sz="5000" dirty="0">
                <a:latin typeface="Poppins SemiBold" pitchFamily="2" charset="77"/>
                <a:cs typeface="Poppins SemiBold" pitchFamily="2" charset="77"/>
              </a:rPr>
              <a:t>Huge Gains!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6AA0578-882C-05A7-60CB-761FEF7088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1914" y="2547520"/>
            <a:ext cx="1890762" cy="212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419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9C0CCE-8232-E8DD-DFE8-B4AA4B3FD7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C12E7F-9E9E-1F87-6997-5DF9CE27B0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7135" y="806824"/>
            <a:ext cx="10909431" cy="4370483"/>
          </a:xfrm>
        </p:spPr>
        <p:txBody>
          <a:bodyPr>
            <a:normAutofit fontScale="90000"/>
          </a:bodyPr>
          <a:lstStyle/>
          <a:p>
            <a:r>
              <a:rPr lang="en-US" sz="6600" dirty="0"/>
              <a:t>It’s Like Getting a </a:t>
            </a:r>
            <a:br>
              <a:rPr lang="en-US" sz="6600" dirty="0"/>
            </a:br>
            <a:r>
              <a:rPr lang="en-US" sz="6600" dirty="0"/>
              <a:t>“Flash Sale” on a Stock</a:t>
            </a:r>
            <a:br>
              <a:rPr lang="en-US" sz="6600" dirty="0"/>
            </a:br>
            <a:br>
              <a:rPr lang="en-US" dirty="0"/>
            </a:br>
            <a:r>
              <a:rPr lang="en-US" sz="5000" dirty="0">
                <a:solidFill>
                  <a:srgbClr val="03CB73"/>
                </a:solidFill>
                <a:latin typeface="Poppins SemiBold" pitchFamily="2" charset="77"/>
                <a:cs typeface="Poppins SemiBold" pitchFamily="2" charset="77"/>
              </a:rPr>
              <a:t>The Gains Could Be Huge… </a:t>
            </a:r>
            <a:br>
              <a:rPr lang="en-US" sz="5000" dirty="0">
                <a:solidFill>
                  <a:srgbClr val="03CB73"/>
                </a:solidFill>
                <a:latin typeface="Poppins SemiBold" pitchFamily="2" charset="77"/>
                <a:cs typeface="Poppins SemiBold" pitchFamily="2" charset="77"/>
              </a:rPr>
            </a:br>
            <a:r>
              <a:rPr lang="en-US" sz="5000" dirty="0">
                <a:solidFill>
                  <a:srgbClr val="03CB73"/>
                </a:solidFill>
                <a:latin typeface="Poppins SemiBold" pitchFamily="2" charset="77"/>
                <a:cs typeface="Poppins SemiBold" pitchFamily="2" charset="77"/>
              </a:rPr>
              <a:t>If You Know How to Properly </a:t>
            </a:r>
            <a:br>
              <a:rPr lang="en-US" sz="5000" dirty="0">
                <a:solidFill>
                  <a:srgbClr val="03CB73"/>
                </a:solidFill>
                <a:latin typeface="Poppins SemiBold" pitchFamily="2" charset="77"/>
                <a:cs typeface="Poppins SemiBold" pitchFamily="2" charset="77"/>
              </a:rPr>
            </a:br>
            <a:r>
              <a:rPr lang="en-US" sz="5000" dirty="0">
                <a:solidFill>
                  <a:srgbClr val="03CB73"/>
                </a:solidFill>
                <a:latin typeface="Poppins SemiBold" pitchFamily="2" charset="77"/>
                <a:cs typeface="Poppins SemiBold" pitchFamily="2" charset="77"/>
              </a:rPr>
              <a:t>Trade Them!</a:t>
            </a:r>
          </a:p>
        </p:txBody>
      </p:sp>
    </p:spTree>
    <p:extLst>
      <p:ext uri="{BB962C8B-B14F-4D97-AF65-F5344CB8AC3E}">
        <p14:creationId xmlns:p14="http://schemas.microsoft.com/office/powerpoint/2010/main" val="8340799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8B40F69-65E4-0B1D-6026-D96D511FBA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13954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601F69B-5AC0-24E7-3487-713B680966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3198">
            <a:off x="5380938" y="426857"/>
            <a:ext cx="1458709" cy="488156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DCA32BF-A1D8-F201-DC48-36F8C0F505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9189428" flipV="1">
            <a:off x="6600284" y="2097967"/>
            <a:ext cx="5346948" cy="45640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D5BEA64C-FE05-4AF8-9F78-A32EA67AA7C1}"/>
              </a:ext>
            </a:extLst>
          </p:cNvPr>
          <p:cNvGrpSpPr/>
          <p:nvPr/>
        </p:nvGrpSpPr>
        <p:grpSpPr>
          <a:xfrm>
            <a:off x="1099453" y="849088"/>
            <a:ext cx="3679376" cy="2373086"/>
            <a:chOff x="1099453" y="849088"/>
            <a:chExt cx="3679376" cy="2373086"/>
          </a:xfrm>
        </p:grpSpPr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4B954735-DA69-B89D-FA12-630A5F54625A}"/>
                </a:ext>
              </a:extLst>
            </p:cNvPr>
            <p:cNvSpPr/>
            <p:nvPr/>
          </p:nvSpPr>
          <p:spPr>
            <a:xfrm>
              <a:off x="1099457" y="849088"/>
              <a:ext cx="3679372" cy="2373086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352E8E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>
                <a:solidFill>
                  <a:srgbClr val="352E8E"/>
                </a:solidFill>
                <a:latin typeface="HP Simplified W01 Bold" panose="020B0804020204020204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24B1265-D180-7233-9A17-6FA1DECA31AA}"/>
                </a:ext>
              </a:extLst>
            </p:cNvPr>
            <p:cNvSpPr txBox="1"/>
            <p:nvPr/>
          </p:nvSpPr>
          <p:spPr>
            <a:xfrm>
              <a:off x="1099456" y="968187"/>
              <a:ext cx="3679371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0" b="1" dirty="0">
                  <a:solidFill>
                    <a:srgbClr val="03CB73"/>
                  </a:solidFill>
                  <a:latin typeface="Poppins" pitchFamily="2" charset="77"/>
                  <a:cs typeface="Poppins" pitchFamily="2" charset="77"/>
                </a:rPr>
                <a:t>114%</a:t>
              </a:r>
              <a:r>
                <a:rPr lang="en-US" sz="8800" b="1" dirty="0">
                  <a:solidFill>
                    <a:srgbClr val="03CB73"/>
                  </a:solidFill>
                  <a:latin typeface="Poppins" pitchFamily="2" charset="77"/>
                  <a:cs typeface="Poppins" pitchFamily="2" charset="77"/>
                </a:rPr>
                <a:t> 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0184C6F-87AC-9871-F27A-8194AC37F4A2}"/>
                </a:ext>
              </a:extLst>
            </p:cNvPr>
            <p:cNvSpPr txBox="1"/>
            <p:nvPr/>
          </p:nvSpPr>
          <p:spPr>
            <a:xfrm>
              <a:off x="1099453" y="2151057"/>
              <a:ext cx="3679373" cy="86177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5000" dirty="0">
                  <a:solidFill>
                    <a:srgbClr val="03CB73"/>
                  </a:solidFill>
                  <a:latin typeface="Poppins" pitchFamily="2" charset="77"/>
                  <a:cs typeface="Poppins" pitchFamily="2" charset="77"/>
                </a:rPr>
                <a:t>in 19 Days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426665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6D5155D-59C0-A9F2-F40F-62C79F2A72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12865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BF238A6-5296-6478-0908-EEDC2C5D1C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8968706" flipV="1">
            <a:off x="7176437" y="2798550"/>
            <a:ext cx="4701284" cy="456400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9D62CC4E-7573-3A62-B08F-FC2926CFAFF9}"/>
              </a:ext>
            </a:extLst>
          </p:cNvPr>
          <p:cNvGrpSpPr/>
          <p:nvPr/>
        </p:nvGrpSpPr>
        <p:grpSpPr>
          <a:xfrm>
            <a:off x="1099457" y="849088"/>
            <a:ext cx="3835614" cy="2373086"/>
            <a:chOff x="1099457" y="849088"/>
            <a:chExt cx="3835614" cy="2373086"/>
          </a:xfrm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F5E7ADAE-D46C-ABAB-88A6-1A07F19B6AA2}"/>
                </a:ext>
              </a:extLst>
            </p:cNvPr>
            <p:cNvSpPr/>
            <p:nvPr/>
          </p:nvSpPr>
          <p:spPr>
            <a:xfrm>
              <a:off x="1099457" y="849088"/>
              <a:ext cx="3835614" cy="2373086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352E8E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>
                <a:solidFill>
                  <a:srgbClr val="352E8E"/>
                </a:solidFill>
                <a:latin typeface="HP Simplified W01 Bold" panose="020B0804020204020204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60EA20B-657E-B3D5-3065-881E4080545A}"/>
                </a:ext>
              </a:extLst>
            </p:cNvPr>
            <p:cNvSpPr txBox="1"/>
            <p:nvPr/>
          </p:nvSpPr>
          <p:spPr>
            <a:xfrm>
              <a:off x="1177577" y="987850"/>
              <a:ext cx="3679371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0" b="1" dirty="0">
                  <a:solidFill>
                    <a:srgbClr val="03CB73"/>
                  </a:solidFill>
                  <a:latin typeface="Poppins" pitchFamily="2" charset="77"/>
                  <a:cs typeface="Poppins" pitchFamily="2" charset="77"/>
                </a:rPr>
                <a:t>250% 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080B5D7-B8A9-D46E-4BA8-BC52A822DC89}"/>
                </a:ext>
              </a:extLst>
            </p:cNvPr>
            <p:cNvSpPr txBox="1"/>
            <p:nvPr/>
          </p:nvSpPr>
          <p:spPr>
            <a:xfrm>
              <a:off x="1162973" y="2164976"/>
              <a:ext cx="3679373" cy="86177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5000" dirty="0">
                  <a:solidFill>
                    <a:srgbClr val="03CB73"/>
                  </a:solidFill>
                  <a:latin typeface="Poppins" pitchFamily="2" charset="77"/>
                  <a:cs typeface="Poppins" pitchFamily="2" charset="77"/>
                </a:rPr>
                <a:t>in 35 Days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B3FA5CD8-D8B9-65B7-9DE9-A6B4A5692E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564869">
            <a:off x="6682162" y="550492"/>
            <a:ext cx="1830336" cy="4894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7792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52086CE-E4B7-D835-7020-CD43A1C77A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4704"/>
            <a:ext cx="12175958" cy="621424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9A637B6-46FC-ACC4-F51D-FCF284E148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3198">
            <a:off x="4882778" y="417672"/>
            <a:ext cx="2148842" cy="415864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C16EF3E-D64A-0020-680E-0AD222AC5C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9188994" flipV="1">
            <a:off x="6023786" y="1782472"/>
            <a:ext cx="6288978" cy="45640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673F74DB-3F07-CB7B-EE64-67B0C9F584BB}"/>
              </a:ext>
            </a:extLst>
          </p:cNvPr>
          <p:cNvGrpSpPr/>
          <p:nvPr/>
        </p:nvGrpSpPr>
        <p:grpSpPr>
          <a:xfrm>
            <a:off x="911195" y="2408947"/>
            <a:ext cx="3856482" cy="2373086"/>
            <a:chOff x="1099453" y="849088"/>
            <a:chExt cx="3856482" cy="2373086"/>
          </a:xfrm>
        </p:grpSpPr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AF101076-CBCD-4E3C-36E8-6495FE2EEEA0}"/>
                </a:ext>
              </a:extLst>
            </p:cNvPr>
            <p:cNvSpPr/>
            <p:nvPr/>
          </p:nvSpPr>
          <p:spPr>
            <a:xfrm>
              <a:off x="1099456" y="849088"/>
              <a:ext cx="3856479" cy="2373086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352E8E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>
                <a:solidFill>
                  <a:srgbClr val="352E8E"/>
                </a:solidFill>
                <a:latin typeface="HP Simplified W01 Bold" panose="020B0804020204020204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ECBE312-2704-404A-0DFC-FDDC01FE22F8}"/>
                </a:ext>
              </a:extLst>
            </p:cNvPr>
            <p:cNvSpPr txBox="1"/>
            <p:nvPr/>
          </p:nvSpPr>
          <p:spPr>
            <a:xfrm>
              <a:off x="1099456" y="968187"/>
              <a:ext cx="3856479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0" b="1" dirty="0">
                  <a:solidFill>
                    <a:srgbClr val="03CB73"/>
                  </a:solidFill>
                  <a:latin typeface="Poppins" pitchFamily="2" charset="77"/>
                  <a:cs typeface="Poppins" pitchFamily="2" charset="77"/>
                </a:rPr>
                <a:t>454% 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7C39086-7BEA-9FFE-A154-68B1749575FC}"/>
                </a:ext>
              </a:extLst>
            </p:cNvPr>
            <p:cNvSpPr txBox="1"/>
            <p:nvPr/>
          </p:nvSpPr>
          <p:spPr>
            <a:xfrm>
              <a:off x="1099453" y="2151057"/>
              <a:ext cx="3856479" cy="86177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5000" dirty="0">
                  <a:solidFill>
                    <a:srgbClr val="03CB73"/>
                  </a:solidFill>
                  <a:latin typeface="Poppins" pitchFamily="2" charset="77"/>
                  <a:cs typeface="Poppins" pitchFamily="2" charset="77"/>
                </a:rPr>
                <a:t>in 31 Days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529370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9D1C58-BC0F-EA8D-36C5-C7E20B7A7C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62626A-01E1-6313-B7FB-C4525A975C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7135" y="760021"/>
            <a:ext cx="10909431" cy="3953648"/>
          </a:xfrm>
        </p:spPr>
        <p:txBody>
          <a:bodyPr>
            <a:normAutofit fontScale="90000"/>
          </a:bodyPr>
          <a:lstStyle/>
          <a:p>
            <a:r>
              <a:rPr lang="en-US" sz="6600" dirty="0"/>
              <a:t>Do you see why I consider them gifts?</a:t>
            </a:r>
            <a:br>
              <a:rPr lang="en-US" sz="6600" dirty="0"/>
            </a:br>
            <a:br>
              <a:rPr lang="en-US" dirty="0"/>
            </a:br>
            <a:r>
              <a:rPr lang="en-US" sz="5000" dirty="0">
                <a:solidFill>
                  <a:srgbClr val="03CB73"/>
                </a:solidFill>
                <a:latin typeface="Poppins SemiBold" pitchFamily="2" charset="77"/>
                <a:cs typeface="Poppins SemiBold" pitchFamily="2" charset="77"/>
              </a:rPr>
              <a:t>If you know how to trade them, </a:t>
            </a:r>
            <a:br>
              <a:rPr lang="en-US" sz="5000" dirty="0">
                <a:solidFill>
                  <a:srgbClr val="03CB73"/>
                </a:solidFill>
                <a:latin typeface="Poppins SemiBold" pitchFamily="2" charset="77"/>
                <a:cs typeface="Poppins SemiBold" pitchFamily="2" charset="77"/>
              </a:rPr>
            </a:br>
            <a:r>
              <a:rPr lang="en-US" sz="5000" dirty="0">
                <a:solidFill>
                  <a:srgbClr val="03CB73"/>
                </a:solidFill>
                <a:latin typeface="Poppins SemiBold" pitchFamily="2" charset="77"/>
                <a:cs typeface="Poppins SemiBold" pitchFamily="2" charset="77"/>
              </a:rPr>
              <a:t>it’s serious money.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315A412-83C8-478D-9ADA-94F529608E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234378">
            <a:off x="6117763" y="2515908"/>
            <a:ext cx="1890762" cy="212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1957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7643-B394-9467-469B-6D2ECAD8A5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A8148-0C05-8A1E-155A-FF2E5FD594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7135" y="386366"/>
            <a:ext cx="10909431" cy="4597758"/>
          </a:xfrm>
        </p:spPr>
        <p:txBody>
          <a:bodyPr>
            <a:normAutofit/>
          </a:bodyPr>
          <a:lstStyle/>
          <a:p>
            <a:r>
              <a:rPr lang="en-US" sz="6600" dirty="0"/>
              <a:t>Here’s the Secret…</a:t>
            </a:r>
            <a:br>
              <a:rPr lang="en-US" sz="6600" dirty="0"/>
            </a:br>
            <a:r>
              <a:rPr lang="en-US" sz="5000" dirty="0">
                <a:solidFill>
                  <a:srgbClr val="03CB73"/>
                </a:solidFill>
                <a:latin typeface="Poppins SemiBold" pitchFamily="2" charset="77"/>
                <a:cs typeface="Poppins SemiBold" pitchFamily="2" charset="77"/>
              </a:rPr>
              <a:t>Most Gaps Get Filled!</a:t>
            </a:r>
            <a:br>
              <a:rPr lang="en-US" sz="5000" dirty="0">
                <a:solidFill>
                  <a:srgbClr val="03CB73"/>
                </a:solidFill>
                <a:latin typeface="Poppins SemiBold" pitchFamily="2" charset="77"/>
                <a:cs typeface="Poppins SemiBold" pitchFamily="2" charset="77"/>
              </a:rPr>
            </a:br>
            <a:br>
              <a:rPr lang="en-US" sz="5000" dirty="0">
                <a:solidFill>
                  <a:srgbClr val="03CB73"/>
                </a:solidFill>
                <a:latin typeface="Poppins SemiBold" pitchFamily="2" charset="77"/>
                <a:cs typeface="Poppins SemiBold" pitchFamily="2" charset="77"/>
              </a:rPr>
            </a:br>
            <a:r>
              <a:rPr lang="en-US" sz="5000" dirty="0">
                <a:solidFill>
                  <a:srgbClr val="F4A361"/>
                </a:solidFill>
                <a:latin typeface="Poppins SemiBold" pitchFamily="2" charset="77"/>
                <a:cs typeface="Poppins SemiBold" pitchFamily="2" charset="77"/>
              </a:rPr>
              <a:t>Coming up… secret gap fill trigger revealed!</a:t>
            </a:r>
          </a:p>
        </p:txBody>
      </p:sp>
    </p:spTree>
    <p:extLst>
      <p:ext uri="{BB962C8B-B14F-4D97-AF65-F5344CB8AC3E}">
        <p14:creationId xmlns:p14="http://schemas.microsoft.com/office/powerpoint/2010/main" val="26561198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0FF61DC-62D0-974D-F6CC-B154BFF1DA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12865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67DA16E-B107-A4AE-FA49-EC29BF6FD9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3198">
            <a:off x="5121866" y="2261328"/>
            <a:ext cx="1154812" cy="297045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C8EFAFC-0453-D706-176B-75B5F55F2255}"/>
              </a:ext>
            </a:extLst>
          </p:cNvPr>
          <p:cNvSpPr txBox="1"/>
          <p:nvPr/>
        </p:nvSpPr>
        <p:spPr>
          <a:xfrm>
            <a:off x="6359191" y="2049478"/>
            <a:ext cx="1218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4A361"/>
                </a:solidFill>
                <a:latin typeface="Poppins" pitchFamily="2" charset="77"/>
                <a:cs typeface="Poppins" pitchFamily="2" charset="77"/>
              </a:rPr>
              <a:t>Gap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053EE820-DC6F-2A2A-A69F-99C8CF7769D7}"/>
              </a:ext>
            </a:extLst>
          </p:cNvPr>
          <p:cNvCxnSpPr>
            <a:cxnSpLocks/>
          </p:cNvCxnSpPr>
          <p:nvPr/>
        </p:nvCxnSpPr>
        <p:spPr>
          <a:xfrm flipH="1">
            <a:off x="6359191" y="2667397"/>
            <a:ext cx="420556" cy="420345"/>
          </a:xfrm>
          <a:prstGeom prst="straightConnector1">
            <a:avLst/>
          </a:prstGeom>
          <a:ln w="63500">
            <a:solidFill>
              <a:srgbClr val="F4A361"/>
            </a:solidFill>
            <a:headEnd type="none" w="lg" len="lg"/>
            <a:tailEnd type="arrow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69855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CF070B8-6A34-F213-B514-F3B0572173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168359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047E92F8-5728-1AC7-F300-2FB99C2287D1}"/>
              </a:ext>
            </a:extLst>
          </p:cNvPr>
          <p:cNvGrpSpPr/>
          <p:nvPr/>
        </p:nvGrpSpPr>
        <p:grpSpPr>
          <a:xfrm>
            <a:off x="7069947" y="570542"/>
            <a:ext cx="3679376" cy="2373086"/>
            <a:chOff x="1099453" y="849088"/>
            <a:chExt cx="3679376" cy="2373086"/>
          </a:xfrm>
        </p:grpSpPr>
        <p:sp>
          <p:nvSpPr>
            <p:cNvPr id="4" name="Rounded Rectangle 3">
              <a:extLst>
                <a:ext uri="{FF2B5EF4-FFF2-40B4-BE49-F238E27FC236}">
                  <a16:creationId xmlns:a16="http://schemas.microsoft.com/office/drawing/2014/main" id="{43E2796D-E28D-9F30-D632-842E34625A7A}"/>
                </a:ext>
              </a:extLst>
            </p:cNvPr>
            <p:cNvSpPr/>
            <p:nvPr/>
          </p:nvSpPr>
          <p:spPr>
            <a:xfrm>
              <a:off x="1099457" y="849088"/>
              <a:ext cx="3679372" cy="2373086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352E8E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>
                <a:solidFill>
                  <a:srgbClr val="352E8E"/>
                </a:solidFill>
                <a:latin typeface="HP Simplified W01 Bold" panose="020B0804020204020204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EC90B4D-795B-92B4-C95C-DEC520163969}"/>
                </a:ext>
              </a:extLst>
            </p:cNvPr>
            <p:cNvSpPr txBox="1"/>
            <p:nvPr/>
          </p:nvSpPr>
          <p:spPr>
            <a:xfrm>
              <a:off x="1099456" y="968187"/>
              <a:ext cx="3679371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0" b="1" dirty="0">
                  <a:solidFill>
                    <a:srgbClr val="03CB73"/>
                  </a:solidFill>
                  <a:latin typeface="Poppins" pitchFamily="2" charset="77"/>
                  <a:cs typeface="Poppins" pitchFamily="2" charset="77"/>
                </a:rPr>
                <a:t>127% 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1140270-7728-BB6D-5C9E-83BBF2FE3A30}"/>
                </a:ext>
              </a:extLst>
            </p:cNvPr>
            <p:cNvSpPr txBox="1"/>
            <p:nvPr/>
          </p:nvSpPr>
          <p:spPr>
            <a:xfrm>
              <a:off x="1099453" y="2151057"/>
              <a:ext cx="3679373" cy="86177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5000" dirty="0">
                  <a:solidFill>
                    <a:srgbClr val="03CB73"/>
                  </a:solidFill>
                  <a:latin typeface="Poppins" pitchFamily="2" charset="77"/>
                  <a:cs typeface="Poppins" pitchFamily="2" charset="77"/>
                </a:rPr>
                <a:t>in 77 Days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488C984D-1D28-4329-D9F4-D59CC89C1F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3198">
            <a:off x="5120175" y="2261280"/>
            <a:ext cx="1154812" cy="303067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0E154D5-0882-B3F6-3716-1A537851E5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279435">
            <a:off x="6162706" y="2544422"/>
            <a:ext cx="5749676" cy="1701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73186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228AD14-C066-B8D3-B11E-B3EFBD5A44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13954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4411D02-AFBD-46C1-5012-9EACF5484CE6}"/>
              </a:ext>
            </a:extLst>
          </p:cNvPr>
          <p:cNvSpPr txBox="1"/>
          <p:nvPr/>
        </p:nvSpPr>
        <p:spPr>
          <a:xfrm>
            <a:off x="6103042" y="1559638"/>
            <a:ext cx="1218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4A361"/>
                </a:solidFill>
                <a:latin typeface="Poppins" pitchFamily="2" charset="77"/>
                <a:cs typeface="Poppins" pitchFamily="2" charset="77"/>
              </a:rPr>
              <a:t>Gap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9CF7932E-462A-FCF4-6BCF-B6F89350EA2B}"/>
              </a:ext>
            </a:extLst>
          </p:cNvPr>
          <p:cNvCxnSpPr>
            <a:cxnSpLocks/>
          </p:cNvCxnSpPr>
          <p:nvPr/>
        </p:nvCxnSpPr>
        <p:spPr>
          <a:xfrm flipH="1">
            <a:off x="6096000" y="2168228"/>
            <a:ext cx="420556" cy="420345"/>
          </a:xfrm>
          <a:prstGeom prst="straightConnector1">
            <a:avLst/>
          </a:prstGeom>
          <a:ln w="63500">
            <a:solidFill>
              <a:srgbClr val="F4A361"/>
            </a:solidFill>
            <a:headEnd type="none" w="lg" len="lg"/>
            <a:tailEnd type="arrow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8B078420-9FEE-8723-25AC-22D0152AB3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0414" y="1732070"/>
            <a:ext cx="1225586" cy="3571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4406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9EB367-80C7-4EDE-CFD6-395C087F0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839" y="365125"/>
            <a:ext cx="11472487" cy="1166791"/>
          </a:xfrm>
        </p:spPr>
        <p:txBody>
          <a:bodyPr>
            <a:normAutofit fontScale="90000"/>
          </a:bodyPr>
          <a:lstStyle/>
          <a:p>
            <a:r>
              <a:rPr lang="en-US" sz="3600" dirty="0">
                <a:solidFill>
                  <a:srgbClr val="F4A361"/>
                </a:solidFill>
              </a:rPr>
              <a:t>The Big Question:</a:t>
            </a:r>
            <a:br>
              <a:rPr lang="en-US" sz="3600" dirty="0">
                <a:solidFill>
                  <a:srgbClr val="F4A361"/>
                </a:solidFill>
              </a:rPr>
            </a:br>
            <a:r>
              <a:rPr lang="en-US" i="1" dirty="0"/>
              <a:t>How Do I Trade This Chaotic Market?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D31D56-868E-70A7-5E2D-55E5DBE813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841" y="1531917"/>
            <a:ext cx="7438876" cy="4344227"/>
          </a:xfrm>
        </p:spPr>
        <p:txBody>
          <a:bodyPr>
            <a:noAutofit/>
          </a:bodyPr>
          <a:lstStyle/>
          <a:p>
            <a:r>
              <a:rPr lang="en-US" sz="2400" dirty="0"/>
              <a:t>Tariffs and Trade Wars Cause </a:t>
            </a:r>
            <a:r>
              <a:rPr lang="en-US" sz="2400" b="1" dirty="0"/>
              <a:t>Wild Market Swings... Up AND Down. </a:t>
            </a:r>
          </a:p>
          <a:p>
            <a:r>
              <a:rPr lang="en-US" sz="2400" dirty="0"/>
              <a:t>The VIX Just Hit Its </a:t>
            </a:r>
            <a:r>
              <a:rPr lang="en-US" sz="2400" b="1" dirty="0"/>
              <a:t>Highest Level</a:t>
            </a:r>
            <a:r>
              <a:rPr lang="en-US" sz="2400" dirty="0"/>
              <a:t> Since 2020.</a:t>
            </a:r>
            <a:endParaRPr lang="en-US" sz="2400" b="1" dirty="0"/>
          </a:p>
          <a:p>
            <a:r>
              <a:rPr lang="en-US" sz="2400" dirty="0"/>
              <a:t>This Month, The U.S. Market Lost </a:t>
            </a:r>
            <a:r>
              <a:rPr lang="en-US" sz="2400" i="1" dirty="0"/>
              <a:t>$6 Trillion </a:t>
            </a:r>
            <a:r>
              <a:rPr lang="en-US" sz="2400" dirty="0"/>
              <a:t>in Value Within </a:t>
            </a:r>
            <a:r>
              <a:rPr lang="en-US" sz="2400" b="1" dirty="0"/>
              <a:t>Two Days... </a:t>
            </a:r>
            <a:r>
              <a:rPr lang="en-US" sz="2400" dirty="0"/>
              <a:t>Then Made the </a:t>
            </a:r>
            <a:r>
              <a:rPr lang="en-US" sz="2400" b="1" dirty="0"/>
              <a:t>Third Biggest One-Day Jump </a:t>
            </a:r>
            <a:r>
              <a:rPr lang="en-US" sz="2400" dirty="0"/>
              <a:t>Since WWII!</a:t>
            </a:r>
          </a:p>
          <a:p>
            <a:r>
              <a:rPr lang="en-US" sz="2400" dirty="0"/>
              <a:t>Volatility Is </a:t>
            </a:r>
            <a:r>
              <a:rPr lang="en-US" sz="2400" b="1" dirty="0"/>
              <a:t>NOT</a:t>
            </a:r>
            <a:r>
              <a:rPr lang="en-US" sz="2400" dirty="0"/>
              <a:t> Going Away Anytime Soon.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1D0EBBF-50EC-1897-ACE0-FE3328FC69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6717" y="1713224"/>
            <a:ext cx="4033610" cy="2795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91718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B39538A-1E92-3E93-0A4D-B83DC6D60B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161314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940C108A-90C2-7BE0-1BEC-954A8AA5D713}"/>
              </a:ext>
            </a:extLst>
          </p:cNvPr>
          <p:cNvGrpSpPr/>
          <p:nvPr/>
        </p:nvGrpSpPr>
        <p:grpSpPr>
          <a:xfrm>
            <a:off x="5980736" y="257417"/>
            <a:ext cx="3679376" cy="2373086"/>
            <a:chOff x="1099453" y="849088"/>
            <a:chExt cx="3679376" cy="2373086"/>
          </a:xfrm>
        </p:grpSpPr>
        <p:sp>
          <p:nvSpPr>
            <p:cNvPr id="4" name="Rounded Rectangle 3">
              <a:extLst>
                <a:ext uri="{FF2B5EF4-FFF2-40B4-BE49-F238E27FC236}">
                  <a16:creationId xmlns:a16="http://schemas.microsoft.com/office/drawing/2014/main" id="{2E889890-976D-9826-F6C1-A9FF6820883B}"/>
                </a:ext>
              </a:extLst>
            </p:cNvPr>
            <p:cNvSpPr/>
            <p:nvPr/>
          </p:nvSpPr>
          <p:spPr>
            <a:xfrm>
              <a:off x="1099457" y="849088"/>
              <a:ext cx="3679372" cy="2373086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352E8E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>
                <a:solidFill>
                  <a:srgbClr val="352E8E"/>
                </a:solidFill>
                <a:latin typeface="HP Simplified W01 Bold" panose="020B0804020204020204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85F5AE1-20E1-DBF9-EA35-B67C2F59F179}"/>
                </a:ext>
              </a:extLst>
            </p:cNvPr>
            <p:cNvSpPr txBox="1"/>
            <p:nvPr/>
          </p:nvSpPr>
          <p:spPr>
            <a:xfrm>
              <a:off x="1099456" y="968187"/>
              <a:ext cx="3679371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0" b="1" dirty="0">
                  <a:solidFill>
                    <a:srgbClr val="03CB73"/>
                  </a:solidFill>
                  <a:latin typeface="Poppins" pitchFamily="2" charset="77"/>
                  <a:cs typeface="Poppins" pitchFamily="2" charset="77"/>
                </a:rPr>
                <a:t>151%</a:t>
              </a:r>
              <a:r>
                <a:rPr lang="en-US" sz="8800" b="1" dirty="0">
                  <a:solidFill>
                    <a:srgbClr val="03CB73"/>
                  </a:solidFill>
                  <a:latin typeface="Poppins" pitchFamily="2" charset="77"/>
                  <a:cs typeface="Poppins" pitchFamily="2" charset="77"/>
                </a:rPr>
                <a:t> 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BDCD3A5-D062-483C-23E4-9AEEC0B5A21A}"/>
                </a:ext>
              </a:extLst>
            </p:cNvPr>
            <p:cNvSpPr txBox="1"/>
            <p:nvPr/>
          </p:nvSpPr>
          <p:spPr>
            <a:xfrm>
              <a:off x="1099453" y="2151057"/>
              <a:ext cx="3679373" cy="86177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5000" dirty="0">
                  <a:solidFill>
                    <a:srgbClr val="03CB73"/>
                  </a:solidFill>
                  <a:latin typeface="Poppins" pitchFamily="2" charset="77"/>
                  <a:cs typeface="Poppins" pitchFamily="2" charset="77"/>
                </a:rPr>
                <a:t>in 42 Days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C0E7D8C-A3B9-E917-4E9F-921A4EEB23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279435">
            <a:off x="6161694" y="2627102"/>
            <a:ext cx="3978645" cy="159668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D41A497-7925-9502-0501-0BAD28A93B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0414" y="1732070"/>
            <a:ext cx="1225586" cy="3571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2908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A2FAA04-28D1-2338-5503-BC706BEB4D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12865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095273D-61E6-2F49-536C-60F7EF6C25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3199985" y="1461338"/>
            <a:ext cx="1334591" cy="350248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899AFF5-6E61-4A52-5F33-5656037F75CB}"/>
              </a:ext>
            </a:extLst>
          </p:cNvPr>
          <p:cNvSpPr txBox="1"/>
          <p:nvPr/>
        </p:nvSpPr>
        <p:spPr>
          <a:xfrm>
            <a:off x="4741883" y="971906"/>
            <a:ext cx="1218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4A361"/>
                </a:solidFill>
                <a:latin typeface="Poppins" pitchFamily="2" charset="77"/>
                <a:cs typeface="Poppins" pitchFamily="2" charset="77"/>
              </a:rPr>
              <a:t>Gap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6FED48FB-4894-902F-FF8D-97DFF8CF5CDE}"/>
              </a:ext>
            </a:extLst>
          </p:cNvPr>
          <p:cNvCxnSpPr>
            <a:cxnSpLocks/>
          </p:cNvCxnSpPr>
          <p:nvPr/>
        </p:nvCxnSpPr>
        <p:spPr>
          <a:xfrm flipH="1">
            <a:off x="4432453" y="1408064"/>
            <a:ext cx="420556" cy="420345"/>
          </a:xfrm>
          <a:prstGeom prst="straightConnector1">
            <a:avLst/>
          </a:prstGeom>
          <a:ln w="63500">
            <a:solidFill>
              <a:srgbClr val="F4A361"/>
            </a:solidFill>
            <a:headEnd type="none" w="lg" len="lg"/>
            <a:tailEnd type="arrow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88525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6F0BC43-E014-F24E-1B33-C2CB11C406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13954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9FCC846-6FF1-B044-91A5-794AB253B6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3199985" y="1461338"/>
            <a:ext cx="1334591" cy="35024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B149B20-DB7C-1531-8B8B-89C043EFAD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1431" y="1678102"/>
            <a:ext cx="4724400" cy="2917047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43117C99-7DD3-4EF8-2B88-BA0A7AAFA097}"/>
              </a:ext>
            </a:extLst>
          </p:cNvPr>
          <p:cNvGrpSpPr/>
          <p:nvPr/>
        </p:nvGrpSpPr>
        <p:grpSpPr>
          <a:xfrm>
            <a:off x="4465818" y="274803"/>
            <a:ext cx="3679372" cy="2373086"/>
            <a:chOff x="1030010" y="883813"/>
            <a:chExt cx="3679372" cy="2373086"/>
          </a:xfrm>
        </p:grpSpPr>
        <p:sp>
          <p:nvSpPr>
            <p:cNvPr id="4" name="Rounded Rectangle 3">
              <a:extLst>
                <a:ext uri="{FF2B5EF4-FFF2-40B4-BE49-F238E27FC236}">
                  <a16:creationId xmlns:a16="http://schemas.microsoft.com/office/drawing/2014/main" id="{7DA99BAD-FE90-8B97-38F7-2874F6EAAAE6}"/>
                </a:ext>
              </a:extLst>
            </p:cNvPr>
            <p:cNvSpPr/>
            <p:nvPr/>
          </p:nvSpPr>
          <p:spPr>
            <a:xfrm>
              <a:off x="1030010" y="883813"/>
              <a:ext cx="3679372" cy="2373086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352E8E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>
                <a:solidFill>
                  <a:srgbClr val="352E8E"/>
                </a:solidFill>
                <a:latin typeface="HP Simplified W01 Bold" panose="020B0804020204020204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2D02834-9EE4-9E21-0BE2-BAF3B08564EB}"/>
                </a:ext>
              </a:extLst>
            </p:cNvPr>
            <p:cNvSpPr txBox="1"/>
            <p:nvPr/>
          </p:nvSpPr>
          <p:spPr>
            <a:xfrm>
              <a:off x="1099457" y="968187"/>
              <a:ext cx="3492630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0" b="1" dirty="0">
                  <a:solidFill>
                    <a:srgbClr val="03CB73"/>
                  </a:solidFill>
                  <a:latin typeface="Poppins" pitchFamily="2" charset="77"/>
                  <a:cs typeface="Poppins" pitchFamily="2" charset="77"/>
                </a:rPr>
                <a:t>397% 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2795070-FD00-A652-BEC8-4C8E9CDAB08E}"/>
                </a:ext>
              </a:extLst>
            </p:cNvPr>
            <p:cNvSpPr txBox="1"/>
            <p:nvPr/>
          </p:nvSpPr>
          <p:spPr>
            <a:xfrm>
              <a:off x="1099454" y="2151057"/>
              <a:ext cx="3492630" cy="86177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5000" dirty="0">
                  <a:solidFill>
                    <a:srgbClr val="03CB73"/>
                  </a:solidFill>
                  <a:latin typeface="Poppins" pitchFamily="2" charset="77"/>
                  <a:cs typeface="Poppins" pitchFamily="2" charset="77"/>
                </a:rPr>
                <a:t>in 52 Days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7776974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4B1954C-7193-6AB5-EF00-78041C8AA8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6200"/>
            <a:ext cx="12192000" cy="619397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04D0382-7169-623D-C0E5-C5A104A9A5FF}"/>
              </a:ext>
            </a:extLst>
          </p:cNvPr>
          <p:cNvSpPr txBox="1"/>
          <p:nvPr/>
        </p:nvSpPr>
        <p:spPr>
          <a:xfrm>
            <a:off x="7610881" y="1621902"/>
            <a:ext cx="1218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4A361"/>
                </a:solidFill>
                <a:latin typeface="Poppins" pitchFamily="2" charset="77"/>
                <a:cs typeface="Poppins" pitchFamily="2" charset="77"/>
              </a:rPr>
              <a:t>Gap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E69AEC61-0CE7-61B6-76A3-9AB5CD39707C}"/>
              </a:ext>
            </a:extLst>
          </p:cNvPr>
          <p:cNvCxnSpPr>
            <a:cxnSpLocks/>
          </p:cNvCxnSpPr>
          <p:nvPr/>
        </p:nvCxnSpPr>
        <p:spPr>
          <a:xfrm flipH="1">
            <a:off x="7301451" y="2058060"/>
            <a:ext cx="420556" cy="420345"/>
          </a:xfrm>
          <a:prstGeom prst="straightConnector1">
            <a:avLst/>
          </a:prstGeom>
          <a:ln w="63500">
            <a:solidFill>
              <a:srgbClr val="F4A361"/>
            </a:solidFill>
            <a:headEnd type="none" w="lg" len="lg"/>
            <a:tailEnd type="arrow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9A375C6C-648E-6D7A-39B7-976D683D9F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3198">
            <a:off x="5798536" y="1394638"/>
            <a:ext cx="1411182" cy="3305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46073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20DFD40-0013-EEDE-569D-9C20E958CB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6200"/>
            <a:ext cx="12192000" cy="6215743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F24F6971-AA23-E8A3-DD74-428600A1E90F}"/>
              </a:ext>
            </a:extLst>
          </p:cNvPr>
          <p:cNvGrpSpPr/>
          <p:nvPr/>
        </p:nvGrpSpPr>
        <p:grpSpPr>
          <a:xfrm>
            <a:off x="1237159" y="718457"/>
            <a:ext cx="3679376" cy="2373086"/>
            <a:chOff x="1099453" y="849088"/>
            <a:chExt cx="3679376" cy="2373086"/>
          </a:xfrm>
        </p:grpSpPr>
        <p:sp>
          <p:nvSpPr>
            <p:cNvPr id="4" name="Rounded Rectangle 3">
              <a:extLst>
                <a:ext uri="{FF2B5EF4-FFF2-40B4-BE49-F238E27FC236}">
                  <a16:creationId xmlns:a16="http://schemas.microsoft.com/office/drawing/2014/main" id="{C7851CFA-4FEB-F354-11B7-69F48669193C}"/>
                </a:ext>
              </a:extLst>
            </p:cNvPr>
            <p:cNvSpPr/>
            <p:nvPr/>
          </p:nvSpPr>
          <p:spPr>
            <a:xfrm>
              <a:off x="1099457" y="849088"/>
              <a:ext cx="3679372" cy="2373086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352E8E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>
                <a:solidFill>
                  <a:srgbClr val="352E8E"/>
                </a:solidFill>
                <a:latin typeface="HP Simplified W01 Bold" panose="020B0804020204020204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0A69B46-5859-8659-20B6-07E3257B14BD}"/>
                </a:ext>
              </a:extLst>
            </p:cNvPr>
            <p:cNvSpPr txBox="1"/>
            <p:nvPr/>
          </p:nvSpPr>
          <p:spPr>
            <a:xfrm>
              <a:off x="1099457" y="968187"/>
              <a:ext cx="367937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800" b="1" dirty="0">
                  <a:solidFill>
                    <a:srgbClr val="03CB73"/>
                  </a:solidFill>
                  <a:latin typeface="Poppins" pitchFamily="2" charset="77"/>
                  <a:cs typeface="Poppins" pitchFamily="2" charset="77"/>
                </a:rPr>
                <a:t>437% 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6B196DF-5F56-28DD-A1E5-5444C34E8156}"/>
                </a:ext>
              </a:extLst>
            </p:cNvPr>
            <p:cNvSpPr txBox="1"/>
            <p:nvPr/>
          </p:nvSpPr>
          <p:spPr>
            <a:xfrm>
              <a:off x="1099453" y="2151057"/>
              <a:ext cx="3679373" cy="86177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5000" dirty="0">
                  <a:solidFill>
                    <a:srgbClr val="03CB73"/>
                  </a:solidFill>
                  <a:latin typeface="Poppins" pitchFamily="2" charset="77"/>
                  <a:cs typeface="Poppins" pitchFamily="2" charset="77"/>
                </a:rPr>
                <a:t>in 58 Days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AA491C74-5A74-54C3-0657-2524E7B5C7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3198">
            <a:off x="5798536" y="1394638"/>
            <a:ext cx="1411182" cy="330593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F77B86B-A4B5-7A43-CD56-7FADCED0CB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965495">
            <a:off x="7008110" y="1988037"/>
            <a:ext cx="5115834" cy="1837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94815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080712-B853-6471-B444-9F12B4C46B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5856DC-0F29-2AFF-3454-4F966D7F54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7135" y="760020"/>
            <a:ext cx="10909431" cy="4251367"/>
          </a:xfrm>
        </p:spPr>
        <p:txBody>
          <a:bodyPr>
            <a:normAutofit/>
          </a:bodyPr>
          <a:lstStyle/>
          <a:p>
            <a:r>
              <a:rPr lang="en-US" sz="6600" dirty="0"/>
              <a:t>But…</a:t>
            </a:r>
            <a:br>
              <a:rPr lang="en-US" sz="6600" dirty="0"/>
            </a:br>
            <a:br>
              <a:rPr lang="en-US" dirty="0"/>
            </a:br>
            <a:r>
              <a:rPr lang="en-US" sz="5000" dirty="0">
                <a:solidFill>
                  <a:srgbClr val="03CB73"/>
                </a:solidFill>
                <a:latin typeface="Poppins SemiBold" pitchFamily="2" charset="77"/>
                <a:cs typeface="Poppins SemiBold" pitchFamily="2" charset="77"/>
              </a:rPr>
              <a:t>There’s a problem.</a:t>
            </a:r>
          </a:p>
        </p:txBody>
      </p:sp>
    </p:spTree>
    <p:extLst>
      <p:ext uri="{BB962C8B-B14F-4D97-AF65-F5344CB8AC3E}">
        <p14:creationId xmlns:p14="http://schemas.microsoft.com/office/powerpoint/2010/main" val="134685301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30CA34-5659-4238-6B4D-89B5991F71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Problem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3297EB-415F-0704-4F46-5F27C17819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can’t blindly buy stocks that gap down.</a:t>
            </a:r>
          </a:p>
          <a:p>
            <a:r>
              <a:rPr lang="en-US" dirty="0"/>
              <a:t>Never catch a falling knife.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F4EB0C6-D19D-4A72-77A8-24497A0644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4040" y="502580"/>
            <a:ext cx="3439172" cy="5634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67414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A67A872-F359-D203-E766-C77C6E1915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15042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4801327-FE2C-4DCA-2E7E-530DB1C1E20D}"/>
              </a:ext>
            </a:extLst>
          </p:cNvPr>
          <p:cNvSpPr txBox="1"/>
          <p:nvPr/>
        </p:nvSpPr>
        <p:spPr>
          <a:xfrm>
            <a:off x="7202754" y="1853255"/>
            <a:ext cx="1218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4A361"/>
                </a:solidFill>
                <a:latin typeface="Poppins" pitchFamily="2" charset="77"/>
                <a:cs typeface="Poppins" pitchFamily="2" charset="77"/>
              </a:rPr>
              <a:t>Gap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2C327AA6-80E1-C212-E795-2FC51799DEC7}"/>
              </a:ext>
            </a:extLst>
          </p:cNvPr>
          <p:cNvCxnSpPr>
            <a:cxnSpLocks/>
          </p:cNvCxnSpPr>
          <p:nvPr/>
        </p:nvCxnSpPr>
        <p:spPr>
          <a:xfrm flipH="1">
            <a:off x="6893324" y="2289413"/>
            <a:ext cx="420556" cy="420345"/>
          </a:xfrm>
          <a:prstGeom prst="straightConnector1">
            <a:avLst/>
          </a:prstGeom>
          <a:ln w="63500">
            <a:solidFill>
              <a:srgbClr val="F4A361"/>
            </a:solidFill>
            <a:headEnd type="none" w="lg" len="lg"/>
            <a:tailEnd type="arrow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F7E61201-E7AB-0301-A5DE-110707678F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5526192" y="1616509"/>
            <a:ext cx="1334591" cy="3502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29120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F9C6BCB-EB16-DD32-CB52-8B29622116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13954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235F5E2-2699-A7E7-3196-859A766860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5526192" y="1616509"/>
            <a:ext cx="1334591" cy="350248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C116935-2D1D-441A-C21B-6024864107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943123">
            <a:off x="6968474" y="4329442"/>
            <a:ext cx="5115834" cy="1049959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1EB8333F-B7AD-19BD-4583-25CC74DA0ECD}"/>
              </a:ext>
            </a:extLst>
          </p:cNvPr>
          <p:cNvCxnSpPr>
            <a:cxnSpLocks/>
          </p:cNvCxnSpPr>
          <p:nvPr/>
        </p:nvCxnSpPr>
        <p:spPr>
          <a:xfrm>
            <a:off x="8867438" y="3979262"/>
            <a:ext cx="55563" cy="565095"/>
          </a:xfrm>
          <a:prstGeom prst="straightConnector1">
            <a:avLst/>
          </a:prstGeom>
          <a:ln w="63500">
            <a:solidFill>
              <a:srgbClr val="F4A361"/>
            </a:solidFill>
            <a:headEnd type="none" w="lg" len="lg"/>
            <a:tailEnd type="arrow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8BBD14AC-3865-E09E-FEB1-9466113C28E3}"/>
              </a:ext>
            </a:extLst>
          </p:cNvPr>
          <p:cNvSpPr txBox="1"/>
          <p:nvPr/>
        </p:nvSpPr>
        <p:spPr>
          <a:xfrm>
            <a:off x="7363468" y="3332930"/>
            <a:ext cx="30079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4A361"/>
                </a:solidFill>
                <a:latin typeface="Poppins" pitchFamily="2" charset="77"/>
                <a:cs typeface="Poppins" pitchFamily="2" charset="77"/>
              </a:rPr>
              <a:t>No Gap Fill</a:t>
            </a:r>
          </a:p>
        </p:txBody>
      </p:sp>
    </p:spTree>
    <p:extLst>
      <p:ext uri="{BB962C8B-B14F-4D97-AF65-F5344CB8AC3E}">
        <p14:creationId xmlns:p14="http://schemas.microsoft.com/office/powerpoint/2010/main" val="56574193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7CF5361-FE14-8163-B7B4-EC81721BBA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12865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1D6314A-6F9A-3CC8-6A80-3FBBC5E3E435}"/>
              </a:ext>
            </a:extLst>
          </p:cNvPr>
          <p:cNvSpPr txBox="1"/>
          <p:nvPr/>
        </p:nvSpPr>
        <p:spPr>
          <a:xfrm>
            <a:off x="7202753" y="1015973"/>
            <a:ext cx="1218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4A361"/>
                </a:solidFill>
                <a:latin typeface="Poppins" pitchFamily="2" charset="77"/>
                <a:cs typeface="Poppins" pitchFamily="2" charset="77"/>
              </a:rPr>
              <a:t>Gap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01FCC1D3-CCB8-1A97-BE01-4D9EF23D84C4}"/>
              </a:ext>
            </a:extLst>
          </p:cNvPr>
          <p:cNvCxnSpPr>
            <a:cxnSpLocks/>
          </p:cNvCxnSpPr>
          <p:nvPr/>
        </p:nvCxnSpPr>
        <p:spPr>
          <a:xfrm flipH="1">
            <a:off x="6893323" y="1452131"/>
            <a:ext cx="420556" cy="420345"/>
          </a:xfrm>
          <a:prstGeom prst="straightConnector1">
            <a:avLst/>
          </a:prstGeom>
          <a:ln w="63500">
            <a:solidFill>
              <a:srgbClr val="F4A361"/>
            </a:solidFill>
            <a:headEnd type="none" w="lg" len="lg"/>
            <a:tailEnd type="arrow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233CA972-9204-4990-9F5F-910D4A545F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9184" y="1117960"/>
            <a:ext cx="1420009" cy="3332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0631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F52888-7976-7A86-C8A7-2AB4398B9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C46387-35B7-B85A-C732-BA8D85FA26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#1 Strategy for A Volatile Market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0D3BE0-EC64-32B3-DDFE-D351F956C4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840" y="1531917"/>
            <a:ext cx="5701254" cy="4645046"/>
          </a:xfrm>
        </p:spPr>
        <p:txBody>
          <a:bodyPr>
            <a:normAutofit/>
          </a:bodyPr>
          <a:lstStyle/>
          <a:p>
            <a:r>
              <a:rPr lang="en-US" dirty="0"/>
              <a:t>Tells You Exactly When to </a:t>
            </a:r>
            <a:br>
              <a:rPr lang="en-US" dirty="0"/>
            </a:br>
            <a:r>
              <a:rPr lang="en-US" dirty="0"/>
              <a:t>Buy a Stock After a </a:t>
            </a:r>
            <a:r>
              <a:rPr lang="en-US" b="1" dirty="0"/>
              <a:t>Big Drop</a:t>
            </a:r>
          </a:p>
          <a:p>
            <a:r>
              <a:rPr lang="en-US" dirty="0"/>
              <a:t>Also Tells You Exactly When a Stock is Overbought After a </a:t>
            </a:r>
            <a:r>
              <a:rPr lang="en-US" b="1" dirty="0"/>
              <a:t>Big Move Up</a:t>
            </a:r>
          </a:p>
          <a:p>
            <a:r>
              <a:rPr lang="en-US" dirty="0"/>
              <a:t>It’s a method Bryan calls </a:t>
            </a:r>
            <a:br>
              <a:rPr lang="en-US" dirty="0"/>
            </a:br>
            <a:r>
              <a:rPr lang="en-US" dirty="0"/>
              <a:t>“The Gift Gap.”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1FF47B7-E0B3-9CD8-CE60-FBD60F2DEE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5953" y="1531916"/>
            <a:ext cx="5078207" cy="2856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37859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03F53F9-81A7-5E0A-6294-77DF5E1A87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12865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8AF20D7-1BFD-C9F5-54CD-867E6B7F0B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9184" y="1117960"/>
            <a:ext cx="1420009" cy="333285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2CE86CE-BADC-C3D4-8BE2-8C68E97377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368773">
            <a:off x="6922649" y="3687189"/>
            <a:ext cx="5115834" cy="1049959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1DB9DDFA-B2AC-11F9-4B59-161DCA8AA79E}"/>
              </a:ext>
            </a:extLst>
          </p:cNvPr>
          <p:cNvCxnSpPr>
            <a:cxnSpLocks/>
          </p:cNvCxnSpPr>
          <p:nvPr/>
        </p:nvCxnSpPr>
        <p:spPr>
          <a:xfrm>
            <a:off x="9627896" y="3753769"/>
            <a:ext cx="55563" cy="565095"/>
          </a:xfrm>
          <a:prstGeom prst="straightConnector1">
            <a:avLst/>
          </a:prstGeom>
          <a:ln w="63500">
            <a:solidFill>
              <a:srgbClr val="F4A361"/>
            </a:solidFill>
            <a:headEnd type="none" w="lg" len="lg"/>
            <a:tailEnd type="arrow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74DB87B5-8921-A721-5A84-9518A53D82C9}"/>
              </a:ext>
            </a:extLst>
          </p:cNvPr>
          <p:cNvSpPr txBox="1"/>
          <p:nvPr/>
        </p:nvSpPr>
        <p:spPr>
          <a:xfrm>
            <a:off x="8123799" y="3043056"/>
            <a:ext cx="26826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4A361"/>
                </a:solidFill>
                <a:latin typeface="Poppins" pitchFamily="2" charset="77"/>
                <a:cs typeface="Poppins" pitchFamily="2" charset="77"/>
              </a:rPr>
              <a:t>No Gap Fill</a:t>
            </a:r>
          </a:p>
        </p:txBody>
      </p:sp>
    </p:spTree>
    <p:extLst>
      <p:ext uri="{BB962C8B-B14F-4D97-AF65-F5344CB8AC3E}">
        <p14:creationId xmlns:p14="http://schemas.microsoft.com/office/powerpoint/2010/main" val="114890508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1D8E8FA-4CC7-9C7F-6650-547C2ED3FE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"/>
            <a:ext cx="12192000" cy="612865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A6785F8-4280-8738-B842-EC4D3504A2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3198">
            <a:off x="5390408" y="1159091"/>
            <a:ext cx="1411182" cy="330593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B8ECDC5-ED18-A26F-66D9-3FF247AF9FF0}"/>
              </a:ext>
            </a:extLst>
          </p:cNvPr>
          <p:cNvSpPr txBox="1"/>
          <p:nvPr/>
        </p:nvSpPr>
        <p:spPr>
          <a:xfrm>
            <a:off x="7103601" y="1268508"/>
            <a:ext cx="1218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4A361"/>
                </a:solidFill>
                <a:latin typeface="Poppins" pitchFamily="2" charset="77"/>
                <a:cs typeface="Poppins" pitchFamily="2" charset="77"/>
              </a:rPr>
              <a:t>Gap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FCDE5405-88A9-25CF-7A21-D382A0C6ECD5}"/>
              </a:ext>
            </a:extLst>
          </p:cNvPr>
          <p:cNvCxnSpPr>
            <a:cxnSpLocks/>
          </p:cNvCxnSpPr>
          <p:nvPr/>
        </p:nvCxnSpPr>
        <p:spPr>
          <a:xfrm flipH="1">
            <a:off x="6893323" y="1914839"/>
            <a:ext cx="420556" cy="420345"/>
          </a:xfrm>
          <a:prstGeom prst="straightConnector1">
            <a:avLst/>
          </a:prstGeom>
          <a:ln w="63500">
            <a:solidFill>
              <a:srgbClr val="F4A361"/>
            </a:solidFill>
            <a:headEnd type="none" w="lg" len="lg"/>
            <a:tailEnd type="arrow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945296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FF6B409-E82E-12C7-72BE-6A0D7E90C8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"/>
            <a:ext cx="12192000" cy="612865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506235E-EFAE-6F3D-13AA-80F2276301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368773">
            <a:off x="6803223" y="3977064"/>
            <a:ext cx="5115834" cy="1049959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1059AA52-9072-4E38-9E70-A68DC6C44317}"/>
              </a:ext>
            </a:extLst>
          </p:cNvPr>
          <p:cNvCxnSpPr>
            <a:cxnSpLocks/>
          </p:cNvCxnSpPr>
          <p:nvPr/>
        </p:nvCxnSpPr>
        <p:spPr>
          <a:xfrm>
            <a:off x="9508470" y="4043644"/>
            <a:ext cx="55563" cy="565095"/>
          </a:xfrm>
          <a:prstGeom prst="straightConnector1">
            <a:avLst/>
          </a:prstGeom>
          <a:ln w="63500">
            <a:solidFill>
              <a:srgbClr val="F4A361"/>
            </a:solidFill>
            <a:headEnd type="none" w="lg" len="lg"/>
            <a:tailEnd type="arrow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8275CA92-F881-C377-55E4-0F3DA2DE45DD}"/>
              </a:ext>
            </a:extLst>
          </p:cNvPr>
          <p:cNvSpPr txBox="1"/>
          <p:nvPr/>
        </p:nvSpPr>
        <p:spPr>
          <a:xfrm>
            <a:off x="8161327" y="3429000"/>
            <a:ext cx="26942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4A361"/>
                </a:solidFill>
                <a:latin typeface="Poppins" pitchFamily="2" charset="77"/>
                <a:cs typeface="Poppins" pitchFamily="2" charset="77"/>
              </a:rPr>
              <a:t>No Gap Fill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EE3B7CC-201A-42C1-3A7D-92C0D19072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93198">
            <a:off x="5390408" y="1159091"/>
            <a:ext cx="1411182" cy="3305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37012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14B562-DA2C-190D-E684-7E45B0F627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Solution…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A5912B-7911-8635-A78E-86A014BE13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have created a system to solve this.</a:t>
            </a:r>
          </a:p>
          <a:p>
            <a:r>
              <a:rPr lang="en-US" dirty="0"/>
              <a:t>Let me show you…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96736C-4433-807E-6A15-EEC18F5A9E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9904" y="1111422"/>
            <a:ext cx="3782096" cy="5010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61923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0A727-1126-924A-0019-FEFDD22F5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839" y="365126"/>
            <a:ext cx="11062789" cy="1539874"/>
          </a:xfrm>
        </p:spPr>
        <p:txBody>
          <a:bodyPr>
            <a:normAutofit/>
          </a:bodyPr>
          <a:lstStyle/>
          <a:p>
            <a:r>
              <a:rPr lang="en-US" dirty="0"/>
              <a:t>How Do You Know When The Gap Will Get Filled?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BBFB47-75B7-75B6-47E8-05E620ED43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840" y="2046514"/>
            <a:ext cx="8210732" cy="3998026"/>
          </a:xfrm>
        </p:spPr>
        <p:txBody>
          <a:bodyPr/>
          <a:lstStyle/>
          <a:p>
            <a:r>
              <a:rPr lang="en-US" dirty="0"/>
              <a:t>Most traders don’t use this because they do not understand how to trade proper signals.</a:t>
            </a:r>
          </a:p>
          <a:p>
            <a:r>
              <a:rPr lang="en-US" dirty="0"/>
              <a:t>You need to make sure the stock is poised and ready to fill a gap.</a:t>
            </a:r>
          </a:p>
          <a:p>
            <a:r>
              <a:rPr lang="en-US" dirty="0"/>
              <a:t>How do you know that? We’ve found the secret trigger that nobody knows…</a:t>
            </a:r>
          </a:p>
        </p:txBody>
      </p:sp>
    </p:spTree>
    <p:extLst>
      <p:ext uri="{BB962C8B-B14F-4D97-AF65-F5344CB8AC3E}">
        <p14:creationId xmlns:p14="http://schemas.microsoft.com/office/powerpoint/2010/main" val="144450775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B9E931-9E96-14B5-882B-C822D71D09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CEE865-B5C1-EF40-BC66-A9A17ED120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7135" y="1442434"/>
            <a:ext cx="10909431" cy="4131052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Poppins SemiBold" pitchFamily="2" charset="77"/>
                <a:cs typeface="Poppins SemiBold" pitchFamily="2" charset="77"/>
              </a:rPr>
              <a:t>The ideal time to get into a Gift Gap Trade is when it backfills… </a:t>
            </a:r>
            <a:br>
              <a:rPr lang="en-US" sz="5000" dirty="0">
                <a:latin typeface="Poppins SemiBold" pitchFamily="2" charset="77"/>
                <a:cs typeface="Poppins SemiBold" pitchFamily="2" charset="77"/>
              </a:rPr>
            </a:br>
            <a:br>
              <a:rPr lang="en-US" sz="5000" dirty="0">
                <a:solidFill>
                  <a:srgbClr val="03CB73"/>
                </a:solidFill>
                <a:latin typeface="Poppins SemiBold" pitchFamily="2" charset="77"/>
                <a:cs typeface="Poppins SemiBold" pitchFamily="2" charset="77"/>
              </a:rPr>
            </a:br>
            <a:r>
              <a:rPr lang="en-US" sz="6700" dirty="0">
                <a:solidFill>
                  <a:srgbClr val="03CB73"/>
                </a:solidFill>
                <a:latin typeface="Poppins Black" pitchFamily="2" charset="77"/>
                <a:cs typeface="Poppins Black" pitchFamily="2" charset="77"/>
              </a:rPr>
              <a:t>10% of the gap move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5C24D5D-7755-3040-CDAE-4EF746EE685D}"/>
              </a:ext>
            </a:extLst>
          </p:cNvPr>
          <p:cNvSpPr/>
          <p:nvPr/>
        </p:nvSpPr>
        <p:spPr>
          <a:xfrm>
            <a:off x="0" y="-1"/>
            <a:ext cx="12192000" cy="10818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4548590-8E54-56FF-3223-BC8007504C9E}"/>
              </a:ext>
            </a:extLst>
          </p:cNvPr>
          <p:cNvSpPr txBox="1"/>
          <p:nvPr/>
        </p:nvSpPr>
        <p:spPr>
          <a:xfrm>
            <a:off x="1842503" y="181948"/>
            <a:ext cx="853869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latin typeface="Poppins Black" pitchFamily="2" charset="77"/>
                <a:cs typeface="Poppins Black" pitchFamily="2" charset="77"/>
              </a:rPr>
              <a:t>The Gift Gap 10% Trigger</a:t>
            </a:r>
          </a:p>
        </p:txBody>
      </p:sp>
    </p:spTree>
    <p:extLst>
      <p:ext uri="{BB962C8B-B14F-4D97-AF65-F5344CB8AC3E}">
        <p14:creationId xmlns:p14="http://schemas.microsoft.com/office/powerpoint/2010/main" val="7997767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26D5CBC-4256-CD33-26AD-19C3C60CE5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12865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22AFD05-5BEB-F9B2-2A28-4477F90464B0}"/>
              </a:ext>
            </a:extLst>
          </p:cNvPr>
          <p:cNvSpPr txBox="1"/>
          <p:nvPr/>
        </p:nvSpPr>
        <p:spPr>
          <a:xfrm>
            <a:off x="128788" y="3014285"/>
            <a:ext cx="334850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4A361"/>
                </a:solidFill>
                <a:latin typeface="Poppins" pitchFamily="2" charset="77"/>
                <a:cs typeface="Poppins" pitchFamily="2" charset="77"/>
              </a:rPr>
              <a:t>Here is the Gap on July 29, 2024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0B6348B9-6C4B-2090-DF62-B6D1FCF85189}"/>
              </a:ext>
            </a:extLst>
          </p:cNvPr>
          <p:cNvCxnSpPr>
            <a:cxnSpLocks/>
          </p:cNvCxnSpPr>
          <p:nvPr/>
        </p:nvCxnSpPr>
        <p:spPr>
          <a:xfrm flipV="1">
            <a:off x="3097655" y="3429000"/>
            <a:ext cx="1010882" cy="370115"/>
          </a:xfrm>
          <a:prstGeom prst="straightConnector1">
            <a:avLst/>
          </a:prstGeom>
          <a:ln w="63500">
            <a:solidFill>
              <a:srgbClr val="F4A361"/>
            </a:solidFill>
            <a:headEnd type="none" w="lg" len="lg"/>
            <a:tailEnd type="arrow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Arc 4">
            <a:extLst>
              <a:ext uri="{FF2B5EF4-FFF2-40B4-BE49-F238E27FC236}">
                <a16:creationId xmlns:a16="http://schemas.microsoft.com/office/drawing/2014/main" id="{879C5ADE-2B19-139C-EDA0-32D4CB9B6E26}"/>
              </a:ext>
            </a:extLst>
          </p:cNvPr>
          <p:cNvSpPr/>
          <p:nvPr/>
        </p:nvSpPr>
        <p:spPr>
          <a:xfrm rot="18910301" flipH="1">
            <a:off x="4559845" y="752719"/>
            <a:ext cx="5024490" cy="6039912"/>
          </a:xfrm>
          <a:custGeom>
            <a:avLst/>
            <a:gdLst>
              <a:gd name="connsiteX0" fmla="*/ 2512245 w 5024490"/>
              <a:gd name="connsiteY0" fmla="*/ 0 h 6039912"/>
              <a:gd name="connsiteX1" fmla="*/ 5024490 w 5024490"/>
              <a:gd name="connsiteY1" fmla="*/ 3019956 h 6039912"/>
              <a:gd name="connsiteX2" fmla="*/ 2512245 w 5024490"/>
              <a:gd name="connsiteY2" fmla="*/ 3019956 h 6039912"/>
              <a:gd name="connsiteX3" fmla="*/ 2512245 w 5024490"/>
              <a:gd name="connsiteY3" fmla="*/ 0 h 6039912"/>
              <a:gd name="connsiteX0" fmla="*/ 2512245 w 5024490"/>
              <a:gd name="connsiteY0" fmla="*/ 0 h 6039912"/>
              <a:gd name="connsiteX1" fmla="*/ 5024490 w 5024490"/>
              <a:gd name="connsiteY1" fmla="*/ 3019956 h 6039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024490" h="6039912" stroke="0" extrusionOk="0">
                <a:moveTo>
                  <a:pt x="2512245" y="0"/>
                </a:moveTo>
                <a:cubicBezTo>
                  <a:pt x="3608439" y="12460"/>
                  <a:pt x="5092885" y="1419323"/>
                  <a:pt x="5024490" y="3019956"/>
                </a:cubicBezTo>
                <a:cubicBezTo>
                  <a:pt x="4128384" y="2891783"/>
                  <a:pt x="3027907" y="3149106"/>
                  <a:pt x="2512245" y="3019956"/>
                </a:cubicBezTo>
                <a:cubicBezTo>
                  <a:pt x="2405925" y="1648072"/>
                  <a:pt x="2519894" y="564824"/>
                  <a:pt x="2512245" y="0"/>
                </a:cubicBezTo>
                <a:close/>
              </a:path>
              <a:path w="5024490" h="6039912" fill="none" extrusionOk="0">
                <a:moveTo>
                  <a:pt x="2512245" y="0"/>
                </a:moveTo>
                <a:cubicBezTo>
                  <a:pt x="3934268" y="-128505"/>
                  <a:pt x="5148332" y="1582976"/>
                  <a:pt x="5024490" y="3019956"/>
                </a:cubicBezTo>
              </a:path>
            </a:pathLst>
          </a:custGeom>
          <a:noFill/>
          <a:ln w="7620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2650216993">
                  <a:prstGeom prst="arc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19299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8864DD-AF87-784B-0BB8-47A22EA848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91C3F-F695-475F-30A3-74D50128B4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7135" y="760020"/>
            <a:ext cx="10909431" cy="4813466"/>
          </a:xfrm>
        </p:spPr>
        <p:txBody>
          <a:bodyPr>
            <a:normAutofit/>
          </a:bodyPr>
          <a:lstStyle/>
          <a:p>
            <a:r>
              <a:rPr lang="en-US" sz="6600" dirty="0"/>
              <a:t>You Must…</a:t>
            </a:r>
            <a:br>
              <a:rPr lang="en-US" sz="6600" dirty="0"/>
            </a:br>
            <a:br>
              <a:rPr lang="en-US" dirty="0"/>
            </a:br>
            <a:r>
              <a:rPr lang="en-US" sz="5000" dirty="0">
                <a:solidFill>
                  <a:srgbClr val="03CB73"/>
                </a:solidFill>
                <a:latin typeface="Poppins SemiBold" pitchFamily="2" charset="77"/>
                <a:cs typeface="Poppins SemiBold" pitchFamily="2" charset="77"/>
              </a:rPr>
              <a:t>Wait For The 10% Gap </a:t>
            </a:r>
            <a:br>
              <a:rPr lang="en-US" sz="5000" dirty="0">
                <a:solidFill>
                  <a:srgbClr val="03CB73"/>
                </a:solidFill>
                <a:latin typeface="Poppins SemiBold" pitchFamily="2" charset="77"/>
                <a:cs typeface="Poppins SemiBold" pitchFamily="2" charset="77"/>
              </a:rPr>
            </a:br>
            <a:r>
              <a:rPr lang="en-US" sz="5000" dirty="0">
                <a:solidFill>
                  <a:srgbClr val="03CB73"/>
                </a:solidFill>
                <a:latin typeface="Poppins SemiBold" pitchFamily="2" charset="77"/>
                <a:cs typeface="Poppins SemiBold" pitchFamily="2" charset="77"/>
              </a:rPr>
              <a:t>Fill Trigger!</a:t>
            </a:r>
          </a:p>
        </p:txBody>
      </p:sp>
    </p:spTree>
    <p:extLst>
      <p:ext uri="{BB962C8B-B14F-4D97-AF65-F5344CB8AC3E}">
        <p14:creationId xmlns:p14="http://schemas.microsoft.com/office/powerpoint/2010/main" val="239956152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3CCB53C-8774-A326-BFBC-A12479BEE5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128657"/>
          </a:xfrm>
          <a:prstGeom prst="rect">
            <a:avLst/>
          </a:prstGeom>
        </p:spPr>
      </p:pic>
      <p:sp>
        <p:nvSpPr>
          <p:cNvPr id="7" name="Arc 6">
            <a:extLst>
              <a:ext uri="{FF2B5EF4-FFF2-40B4-BE49-F238E27FC236}">
                <a16:creationId xmlns:a16="http://schemas.microsoft.com/office/drawing/2014/main" id="{DCA24969-8AC3-D53A-4AE0-C599D618061E}"/>
              </a:ext>
            </a:extLst>
          </p:cNvPr>
          <p:cNvSpPr/>
          <p:nvPr/>
        </p:nvSpPr>
        <p:spPr>
          <a:xfrm rot="18910301" flipH="1">
            <a:off x="4559845" y="752719"/>
            <a:ext cx="5024490" cy="6039912"/>
          </a:xfrm>
          <a:custGeom>
            <a:avLst/>
            <a:gdLst>
              <a:gd name="connsiteX0" fmla="*/ 2512245 w 5024490"/>
              <a:gd name="connsiteY0" fmla="*/ 0 h 6039912"/>
              <a:gd name="connsiteX1" fmla="*/ 5024490 w 5024490"/>
              <a:gd name="connsiteY1" fmla="*/ 3019956 h 6039912"/>
              <a:gd name="connsiteX2" fmla="*/ 2512245 w 5024490"/>
              <a:gd name="connsiteY2" fmla="*/ 3019956 h 6039912"/>
              <a:gd name="connsiteX3" fmla="*/ 2512245 w 5024490"/>
              <a:gd name="connsiteY3" fmla="*/ 0 h 6039912"/>
              <a:gd name="connsiteX0" fmla="*/ 2512245 w 5024490"/>
              <a:gd name="connsiteY0" fmla="*/ 0 h 6039912"/>
              <a:gd name="connsiteX1" fmla="*/ 5024490 w 5024490"/>
              <a:gd name="connsiteY1" fmla="*/ 3019956 h 6039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024490" h="6039912" stroke="0" extrusionOk="0">
                <a:moveTo>
                  <a:pt x="2512245" y="0"/>
                </a:moveTo>
                <a:cubicBezTo>
                  <a:pt x="3608439" y="12460"/>
                  <a:pt x="5092885" y="1419323"/>
                  <a:pt x="5024490" y="3019956"/>
                </a:cubicBezTo>
                <a:cubicBezTo>
                  <a:pt x="4128384" y="2891783"/>
                  <a:pt x="3027907" y="3149106"/>
                  <a:pt x="2512245" y="3019956"/>
                </a:cubicBezTo>
                <a:cubicBezTo>
                  <a:pt x="2405925" y="1648072"/>
                  <a:pt x="2519894" y="564824"/>
                  <a:pt x="2512245" y="0"/>
                </a:cubicBezTo>
                <a:close/>
              </a:path>
              <a:path w="5024490" h="6039912" fill="none" extrusionOk="0">
                <a:moveTo>
                  <a:pt x="2512245" y="0"/>
                </a:moveTo>
                <a:cubicBezTo>
                  <a:pt x="3934268" y="-128505"/>
                  <a:pt x="5148332" y="1582976"/>
                  <a:pt x="5024490" y="3019956"/>
                </a:cubicBezTo>
              </a:path>
            </a:pathLst>
          </a:custGeom>
          <a:noFill/>
          <a:ln w="7620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2650216993">
                  <a:prstGeom prst="arc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8179EEB-AA2A-D84A-5008-DC1B0573D86B}"/>
              </a:ext>
            </a:extLst>
          </p:cNvPr>
          <p:cNvSpPr txBox="1"/>
          <p:nvPr/>
        </p:nvSpPr>
        <p:spPr>
          <a:xfrm>
            <a:off x="7391297" y="3652929"/>
            <a:ext cx="394987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4A361"/>
                </a:solidFill>
                <a:latin typeface="Poppins" pitchFamily="2" charset="77"/>
                <a:cs typeface="Poppins" pitchFamily="2" charset="77"/>
              </a:rPr>
              <a:t>THIS is the trigger. This is when </a:t>
            </a:r>
            <a:r>
              <a:rPr lang="en-US" sz="3600" b="1" u="sng" dirty="0">
                <a:solidFill>
                  <a:srgbClr val="F4A361"/>
                </a:solidFill>
                <a:latin typeface="Poppins" pitchFamily="2" charset="77"/>
                <a:cs typeface="Poppins" pitchFamily="2" charset="77"/>
              </a:rPr>
              <a:t>10% of the Gap is filled</a:t>
            </a:r>
            <a:r>
              <a:rPr lang="en-US" sz="3600" b="1" dirty="0">
                <a:solidFill>
                  <a:srgbClr val="F4A361"/>
                </a:solidFill>
                <a:latin typeface="Poppins" pitchFamily="2" charset="77"/>
                <a:cs typeface="Poppins" pitchFamily="2" charset="77"/>
              </a:rPr>
              <a:t>.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8F3C575-C010-4369-B3FE-E1BAEF007382}"/>
              </a:ext>
            </a:extLst>
          </p:cNvPr>
          <p:cNvCxnSpPr>
            <a:cxnSpLocks/>
          </p:cNvCxnSpPr>
          <p:nvPr/>
        </p:nvCxnSpPr>
        <p:spPr>
          <a:xfrm flipH="1">
            <a:off x="6103006" y="5112913"/>
            <a:ext cx="1186436" cy="318972"/>
          </a:xfrm>
          <a:prstGeom prst="straightConnector1">
            <a:avLst/>
          </a:prstGeom>
          <a:ln w="63500">
            <a:solidFill>
              <a:srgbClr val="F4A361"/>
            </a:solidFill>
            <a:headEnd type="none" w="lg" len="lg"/>
            <a:tailEnd type="arrow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67535B60-9C30-64CD-A578-6E3CC3BB42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3198">
            <a:off x="5101488" y="3780504"/>
            <a:ext cx="944600" cy="2053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79491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9BD3249-4D49-4BEF-50CA-7876A406DB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128657"/>
          </a:xfrm>
          <a:prstGeom prst="rect">
            <a:avLst/>
          </a:prstGeom>
        </p:spPr>
      </p:pic>
      <p:sp>
        <p:nvSpPr>
          <p:cNvPr id="3" name="Arc 2">
            <a:extLst>
              <a:ext uri="{FF2B5EF4-FFF2-40B4-BE49-F238E27FC236}">
                <a16:creationId xmlns:a16="http://schemas.microsoft.com/office/drawing/2014/main" id="{ACDA73F6-143F-8DF7-9889-265BDD6C5317}"/>
              </a:ext>
            </a:extLst>
          </p:cNvPr>
          <p:cNvSpPr/>
          <p:nvPr/>
        </p:nvSpPr>
        <p:spPr>
          <a:xfrm rot="18910301" flipH="1">
            <a:off x="4559845" y="752719"/>
            <a:ext cx="5024490" cy="6039912"/>
          </a:xfrm>
          <a:custGeom>
            <a:avLst/>
            <a:gdLst>
              <a:gd name="connsiteX0" fmla="*/ 2512245 w 5024490"/>
              <a:gd name="connsiteY0" fmla="*/ 0 h 6039912"/>
              <a:gd name="connsiteX1" fmla="*/ 5024490 w 5024490"/>
              <a:gd name="connsiteY1" fmla="*/ 3019956 h 6039912"/>
              <a:gd name="connsiteX2" fmla="*/ 2512245 w 5024490"/>
              <a:gd name="connsiteY2" fmla="*/ 3019956 h 6039912"/>
              <a:gd name="connsiteX3" fmla="*/ 2512245 w 5024490"/>
              <a:gd name="connsiteY3" fmla="*/ 0 h 6039912"/>
              <a:gd name="connsiteX0" fmla="*/ 2512245 w 5024490"/>
              <a:gd name="connsiteY0" fmla="*/ 0 h 6039912"/>
              <a:gd name="connsiteX1" fmla="*/ 5024490 w 5024490"/>
              <a:gd name="connsiteY1" fmla="*/ 3019956 h 6039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024490" h="6039912" stroke="0" extrusionOk="0">
                <a:moveTo>
                  <a:pt x="2512245" y="0"/>
                </a:moveTo>
                <a:cubicBezTo>
                  <a:pt x="3608439" y="12460"/>
                  <a:pt x="5092885" y="1419323"/>
                  <a:pt x="5024490" y="3019956"/>
                </a:cubicBezTo>
                <a:cubicBezTo>
                  <a:pt x="4128384" y="2891783"/>
                  <a:pt x="3027907" y="3149106"/>
                  <a:pt x="2512245" y="3019956"/>
                </a:cubicBezTo>
                <a:cubicBezTo>
                  <a:pt x="2405925" y="1648072"/>
                  <a:pt x="2519894" y="564824"/>
                  <a:pt x="2512245" y="0"/>
                </a:cubicBezTo>
                <a:close/>
              </a:path>
              <a:path w="5024490" h="6039912" fill="none" extrusionOk="0">
                <a:moveTo>
                  <a:pt x="2512245" y="0"/>
                </a:moveTo>
                <a:cubicBezTo>
                  <a:pt x="3934268" y="-128505"/>
                  <a:pt x="5148332" y="1582976"/>
                  <a:pt x="5024490" y="3019956"/>
                </a:cubicBezTo>
              </a:path>
            </a:pathLst>
          </a:custGeom>
          <a:noFill/>
          <a:ln w="7620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2650216993">
                  <a:prstGeom prst="arc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E4B07B9-C259-B6E5-F747-45E7C91B59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3198">
            <a:off x="5101488" y="3780504"/>
            <a:ext cx="944600" cy="20531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473CF80-7A4C-F61D-C9D8-A9221C42A4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427757">
            <a:off x="7995773" y="-240897"/>
            <a:ext cx="523085" cy="563198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EB89C013-A710-DC4A-9A34-6EE77E725ECC}"/>
              </a:ext>
            </a:extLst>
          </p:cNvPr>
          <p:cNvGrpSpPr/>
          <p:nvPr/>
        </p:nvGrpSpPr>
        <p:grpSpPr>
          <a:xfrm>
            <a:off x="164722" y="3136585"/>
            <a:ext cx="3897820" cy="2373086"/>
            <a:chOff x="1099453" y="849088"/>
            <a:chExt cx="3679376" cy="2373086"/>
          </a:xfrm>
        </p:grpSpPr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42F18395-1690-2277-06C3-7D11F306CCDC}"/>
                </a:ext>
              </a:extLst>
            </p:cNvPr>
            <p:cNvSpPr/>
            <p:nvPr/>
          </p:nvSpPr>
          <p:spPr>
            <a:xfrm>
              <a:off x="1099457" y="849088"/>
              <a:ext cx="3679372" cy="2373086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352E8E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>
                <a:solidFill>
                  <a:srgbClr val="352E8E"/>
                </a:solidFill>
                <a:latin typeface="HP Simplified W01 Bold" panose="020B0804020204020204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E5D72A0-7451-23A6-0474-08F5E70AAC59}"/>
                </a:ext>
              </a:extLst>
            </p:cNvPr>
            <p:cNvSpPr txBox="1"/>
            <p:nvPr/>
          </p:nvSpPr>
          <p:spPr>
            <a:xfrm>
              <a:off x="1099456" y="968187"/>
              <a:ext cx="3583713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0" b="1" dirty="0">
                  <a:solidFill>
                    <a:srgbClr val="03CB73"/>
                  </a:solidFill>
                  <a:latin typeface="Poppins" pitchFamily="2" charset="77"/>
                  <a:cs typeface="Poppins" pitchFamily="2" charset="77"/>
                </a:rPr>
                <a:t>454%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180C36B-FCC5-3CCB-B897-068FD10A2C9D}"/>
                </a:ext>
              </a:extLst>
            </p:cNvPr>
            <p:cNvSpPr txBox="1"/>
            <p:nvPr/>
          </p:nvSpPr>
          <p:spPr>
            <a:xfrm>
              <a:off x="1099453" y="2151057"/>
              <a:ext cx="3679373" cy="86177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5000" dirty="0">
                  <a:solidFill>
                    <a:srgbClr val="03CB73"/>
                  </a:solidFill>
                  <a:latin typeface="Poppins" pitchFamily="2" charset="77"/>
                  <a:cs typeface="Poppins" pitchFamily="2" charset="77"/>
                </a:rPr>
                <a:t>in 31 Days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142470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25B25-F093-1468-2190-2509EC60C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839" y="365125"/>
            <a:ext cx="11472487" cy="1392423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US" dirty="0"/>
              <a:t>Trading Gift Gaps Can Show You Gains As High As…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1BDF8C-52EA-0C5B-DB6D-2A75EEB285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840" y="1888177"/>
            <a:ext cx="5012312" cy="4096987"/>
          </a:xfrm>
        </p:spPr>
        <p:txBody>
          <a:bodyPr/>
          <a:lstStyle/>
          <a:p>
            <a:r>
              <a:rPr lang="en-US" b="1" dirty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89%</a:t>
            </a:r>
            <a:r>
              <a:rPr lang="en-US" dirty="0"/>
              <a:t> in 5 days</a:t>
            </a:r>
          </a:p>
          <a:p>
            <a:r>
              <a:rPr lang="en-US" b="1" dirty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114%</a:t>
            </a:r>
            <a:r>
              <a:rPr lang="en-US" dirty="0"/>
              <a:t> in 19 days</a:t>
            </a:r>
          </a:p>
          <a:p>
            <a:r>
              <a:rPr lang="en-US" b="1" dirty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235%</a:t>
            </a:r>
            <a:r>
              <a:rPr lang="en-US" dirty="0"/>
              <a:t> in 11 days</a:t>
            </a:r>
          </a:p>
          <a:p>
            <a:r>
              <a:rPr lang="en-US" b="1" dirty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452%</a:t>
            </a:r>
            <a:r>
              <a:rPr lang="en-US" dirty="0"/>
              <a:t> in 8 days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4E03EBC-99F1-5AF0-E539-1FE50A5540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0022" y="2001426"/>
            <a:ext cx="3991160" cy="3870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07239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5" descr="A screenshot of a graph&#10;&#10;Description automatically generated">
            <a:extLst>
              <a:ext uri="{FF2B5EF4-FFF2-40B4-BE49-F238E27FC236}">
                <a16:creationId xmlns:a16="http://schemas.microsoft.com/office/drawing/2014/main" id="{4DBF8490-861B-27E1-2F10-1C0906824DB2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2192001" cy="614476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49E3E1F-6342-6D87-C86A-98EDCB3AD614}"/>
              </a:ext>
            </a:extLst>
          </p:cNvPr>
          <p:cNvSpPr txBox="1"/>
          <p:nvPr/>
        </p:nvSpPr>
        <p:spPr>
          <a:xfrm>
            <a:off x="1640542" y="2973481"/>
            <a:ext cx="21460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4A361"/>
                </a:solidFill>
                <a:latin typeface="Poppins" pitchFamily="2" charset="77"/>
                <a:cs typeface="Poppins" pitchFamily="2" charset="77"/>
              </a:rPr>
              <a:t>Here is the Gap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E29499E6-8BD0-2372-03D0-A46A58C2B1BA}"/>
              </a:ext>
            </a:extLst>
          </p:cNvPr>
          <p:cNvCxnSpPr>
            <a:cxnSpLocks/>
          </p:cNvCxnSpPr>
          <p:nvPr/>
        </p:nvCxnSpPr>
        <p:spPr>
          <a:xfrm flipV="1">
            <a:off x="3732157" y="3203531"/>
            <a:ext cx="1010882" cy="370115"/>
          </a:xfrm>
          <a:prstGeom prst="straightConnector1">
            <a:avLst/>
          </a:prstGeom>
          <a:ln w="63500">
            <a:solidFill>
              <a:srgbClr val="F4A361"/>
            </a:solidFill>
            <a:headEnd type="none" w="lg" len="lg"/>
            <a:tailEnd type="arrow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Arc 4">
            <a:extLst>
              <a:ext uri="{FF2B5EF4-FFF2-40B4-BE49-F238E27FC236}">
                <a16:creationId xmlns:a16="http://schemas.microsoft.com/office/drawing/2014/main" id="{A4D32F50-485F-D318-3D96-58A8B8AEC219}"/>
              </a:ext>
            </a:extLst>
          </p:cNvPr>
          <p:cNvSpPr/>
          <p:nvPr/>
        </p:nvSpPr>
        <p:spPr>
          <a:xfrm rot="18562442" flipH="1">
            <a:off x="4918000" y="1424263"/>
            <a:ext cx="3516387" cy="3712581"/>
          </a:xfrm>
          <a:custGeom>
            <a:avLst/>
            <a:gdLst>
              <a:gd name="connsiteX0" fmla="*/ 1695830 w 3516387"/>
              <a:gd name="connsiteY0" fmla="*/ 1168 h 3712581"/>
              <a:gd name="connsiteX1" fmla="*/ 3014214 w 3516387"/>
              <a:gd name="connsiteY1" fmla="*/ 557338 h 3712581"/>
              <a:gd name="connsiteX2" fmla="*/ 3516388 w 3516387"/>
              <a:gd name="connsiteY2" fmla="*/ 1856291 h 3712581"/>
              <a:gd name="connsiteX3" fmla="*/ 1758194 w 3516387"/>
              <a:gd name="connsiteY3" fmla="*/ 1856291 h 3712581"/>
              <a:gd name="connsiteX4" fmla="*/ 1695830 w 3516387"/>
              <a:gd name="connsiteY4" fmla="*/ 1168 h 3712581"/>
              <a:gd name="connsiteX0" fmla="*/ 1695830 w 3516387"/>
              <a:gd name="connsiteY0" fmla="*/ 1168 h 3712581"/>
              <a:gd name="connsiteX1" fmla="*/ 3014214 w 3516387"/>
              <a:gd name="connsiteY1" fmla="*/ 557338 h 3712581"/>
              <a:gd name="connsiteX2" fmla="*/ 3516388 w 3516387"/>
              <a:gd name="connsiteY2" fmla="*/ 1856291 h 37125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16387" h="3712581" stroke="0" extrusionOk="0">
                <a:moveTo>
                  <a:pt x="1695830" y="1168"/>
                </a:moveTo>
                <a:cubicBezTo>
                  <a:pt x="2134085" y="-14959"/>
                  <a:pt x="2679361" y="195371"/>
                  <a:pt x="3014214" y="557338"/>
                </a:cubicBezTo>
                <a:cubicBezTo>
                  <a:pt x="3345656" y="923893"/>
                  <a:pt x="3518955" y="1448949"/>
                  <a:pt x="3516388" y="1856291"/>
                </a:cubicBezTo>
                <a:cubicBezTo>
                  <a:pt x="2651287" y="1931908"/>
                  <a:pt x="2437936" y="1965675"/>
                  <a:pt x="1758194" y="1856291"/>
                </a:cubicBezTo>
                <a:cubicBezTo>
                  <a:pt x="1862647" y="1456666"/>
                  <a:pt x="1718996" y="582201"/>
                  <a:pt x="1695830" y="1168"/>
                </a:cubicBezTo>
                <a:close/>
              </a:path>
              <a:path w="3516387" h="3712581" fill="none" extrusionOk="0">
                <a:moveTo>
                  <a:pt x="1695830" y="1168"/>
                </a:moveTo>
                <a:cubicBezTo>
                  <a:pt x="2225839" y="-14682"/>
                  <a:pt x="2697356" y="235289"/>
                  <a:pt x="3014214" y="557338"/>
                </a:cubicBezTo>
                <a:cubicBezTo>
                  <a:pt x="3340872" y="948059"/>
                  <a:pt x="3495060" y="1441365"/>
                  <a:pt x="3516388" y="1856291"/>
                </a:cubicBezTo>
              </a:path>
            </a:pathLst>
          </a:custGeom>
          <a:noFill/>
          <a:ln w="7620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2650216993">
                  <a:prstGeom prst="arc">
                    <a:avLst>
                      <a:gd name="adj1" fmla="val 16084477"/>
                      <a:gd name="adj2" fmla="val 0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36684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5" descr="A screenshot of a graph&#10;&#10;Description automatically generated">
            <a:extLst>
              <a:ext uri="{FF2B5EF4-FFF2-40B4-BE49-F238E27FC236}">
                <a16:creationId xmlns:a16="http://schemas.microsoft.com/office/drawing/2014/main" id="{3C579FBF-193A-7D20-86AF-501D0F48F21A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2"/>
            <a:ext cx="12192001" cy="6144768"/>
          </a:xfrm>
          <a:prstGeom prst="rect">
            <a:avLst/>
          </a:prstGeom>
        </p:spPr>
      </p:pic>
      <p:sp>
        <p:nvSpPr>
          <p:cNvPr id="3" name="Arc 2">
            <a:extLst>
              <a:ext uri="{FF2B5EF4-FFF2-40B4-BE49-F238E27FC236}">
                <a16:creationId xmlns:a16="http://schemas.microsoft.com/office/drawing/2014/main" id="{A79447F1-090B-699C-17D4-D554BFC6EFE5}"/>
              </a:ext>
            </a:extLst>
          </p:cNvPr>
          <p:cNvSpPr/>
          <p:nvPr/>
        </p:nvSpPr>
        <p:spPr>
          <a:xfrm rot="18562442" flipH="1">
            <a:off x="4918000" y="1424263"/>
            <a:ext cx="3516387" cy="3712581"/>
          </a:xfrm>
          <a:custGeom>
            <a:avLst/>
            <a:gdLst>
              <a:gd name="connsiteX0" fmla="*/ 1695830 w 3516387"/>
              <a:gd name="connsiteY0" fmla="*/ 1168 h 3712581"/>
              <a:gd name="connsiteX1" fmla="*/ 3014214 w 3516387"/>
              <a:gd name="connsiteY1" fmla="*/ 557338 h 3712581"/>
              <a:gd name="connsiteX2" fmla="*/ 3516388 w 3516387"/>
              <a:gd name="connsiteY2" fmla="*/ 1856291 h 3712581"/>
              <a:gd name="connsiteX3" fmla="*/ 1758194 w 3516387"/>
              <a:gd name="connsiteY3" fmla="*/ 1856291 h 3712581"/>
              <a:gd name="connsiteX4" fmla="*/ 1695830 w 3516387"/>
              <a:gd name="connsiteY4" fmla="*/ 1168 h 3712581"/>
              <a:gd name="connsiteX0" fmla="*/ 1695830 w 3516387"/>
              <a:gd name="connsiteY0" fmla="*/ 1168 h 3712581"/>
              <a:gd name="connsiteX1" fmla="*/ 3014214 w 3516387"/>
              <a:gd name="connsiteY1" fmla="*/ 557338 h 3712581"/>
              <a:gd name="connsiteX2" fmla="*/ 3516388 w 3516387"/>
              <a:gd name="connsiteY2" fmla="*/ 1856291 h 37125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16387" h="3712581" stroke="0" extrusionOk="0">
                <a:moveTo>
                  <a:pt x="1695830" y="1168"/>
                </a:moveTo>
                <a:cubicBezTo>
                  <a:pt x="2134085" y="-14959"/>
                  <a:pt x="2679361" y="195371"/>
                  <a:pt x="3014214" y="557338"/>
                </a:cubicBezTo>
                <a:cubicBezTo>
                  <a:pt x="3345656" y="923893"/>
                  <a:pt x="3518955" y="1448949"/>
                  <a:pt x="3516388" y="1856291"/>
                </a:cubicBezTo>
                <a:cubicBezTo>
                  <a:pt x="2651287" y="1931908"/>
                  <a:pt x="2437936" y="1965675"/>
                  <a:pt x="1758194" y="1856291"/>
                </a:cubicBezTo>
                <a:cubicBezTo>
                  <a:pt x="1862647" y="1456666"/>
                  <a:pt x="1718996" y="582201"/>
                  <a:pt x="1695830" y="1168"/>
                </a:cubicBezTo>
                <a:close/>
              </a:path>
              <a:path w="3516387" h="3712581" fill="none" extrusionOk="0">
                <a:moveTo>
                  <a:pt x="1695830" y="1168"/>
                </a:moveTo>
                <a:cubicBezTo>
                  <a:pt x="2225839" y="-14682"/>
                  <a:pt x="2697356" y="235289"/>
                  <a:pt x="3014214" y="557338"/>
                </a:cubicBezTo>
                <a:cubicBezTo>
                  <a:pt x="3340872" y="948059"/>
                  <a:pt x="3495060" y="1441365"/>
                  <a:pt x="3516388" y="1856291"/>
                </a:cubicBezTo>
              </a:path>
            </a:pathLst>
          </a:custGeom>
          <a:noFill/>
          <a:ln w="7620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2650216993">
                  <a:prstGeom prst="arc">
                    <a:avLst>
                      <a:gd name="adj1" fmla="val 16084477"/>
                      <a:gd name="adj2" fmla="val 0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381AD02-6145-8C5C-7CFE-2BFBC1FCE7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3198">
            <a:off x="5508188" y="3213657"/>
            <a:ext cx="1347721" cy="258690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143BC47-88A3-EDF3-330E-076BBED823A4}"/>
              </a:ext>
            </a:extLst>
          </p:cNvPr>
          <p:cNvSpPr txBox="1"/>
          <p:nvPr/>
        </p:nvSpPr>
        <p:spPr>
          <a:xfrm>
            <a:off x="213045" y="3592935"/>
            <a:ext cx="453368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4A361"/>
                </a:solidFill>
                <a:latin typeface="Poppins" pitchFamily="2" charset="77"/>
                <a:cs typeface="Poppins" pitchFamily="2" charset="77"/>
              </a:rPr>
              <a:t>THIS is the trigger. 10% of the Gap has been filled.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DD2A70BD-B813-0022-DF27-6F58C452BD56}"/>
              </a:ext>
            </a:extLst>
          </p:cNvPr>
          <p:cNvCxnSpPr>
            <a:cxnSpLocks/>
          </p:cNvCxnSpPr>
          <p:nvPr/>
        </p:nvCxnSpPr>
        <p:spPr>
          <a:xfrm>
            <a:off x="3887824" y="5085567"/>
            <a:ext cx="1631737" cy="100208"/>
          </a:xfrm>
          <a:prstGeom prst="straightConnector1">
            <a:avLst/>
          </a:prstGeom>
          <a:ln w="63500">
            <a:solidFill>
              <a:srgbClr val="F4A361"/>
            </a:solidFill>
            <a:headEnd type="none" w="lg" len="lg"/>
            <a:tailEnd type="arrow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022848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5" descr="A screenshot of a graph&#10;&#10;Description automatically generated">
            <a:extLst>
              <a:ext uri="{FF2B5EF4-FFF2-40B4-BE49-F238E27FC236}">
                <a16:creationId xmlns:a16="http://schemas.microsoft.com/office/drawing/2014/main" id="{3A0BDFA9-C8BD-4401-4791-2F7FF84BFA09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2"/>
            <a:ext cx="12192001" cy="6144768"/>
          </a:xfrm>
          <a:prstGeom prst="rect">
            <a:avLst/>
          </a:prstGeom>
        </p:spPr>
      </p:pic>
      <p:sp>
        <p:nvSpPr>
          <p:cNvPr id="3" name="Arc 2">
            <a:extLst>
              <a:ext uri="{FF2B5EF4-FFF2-40B4-BE49-F238E27FC236}">
                <a16:creationId xmlns:a16="http://schemas.microsoft.com/office/drawing/2014/main" id="{6B457ACD-3E17-6062-7058-41DC30F10FC9}"/>
              </a:ext>
            </a:extLst>
          </p:cNvPr>
          <p:cNvSpPr/>
          <p:nvPr/>
        </p:nvSpPr>
        <p:spPr>
          <a:xfrm rot="18562442" flipH="1">
            <a:off x="4918000" y="1424263"/>
            <a:ext cx="3516387" cy="3712581"/>
          </a:xfrm>
          <a:custGeom>
            <a:avLst/>
            <a:gdLst>
              <a:gd name="connsiteX0" fmla="*/ 1695830 w 3516387"/>
              <a:gd name="connsiteY0" fmla="*/ 1168 h 3712581"/>
              <a:gd name="connsiteX1" fmla="*/ 3014214 w 3516387"/>
              <a:gd name="connsiteY1" fmla="*/ 557338 h 3712581"/>
              <a:gd name="connsiteX2" fmla="*/ 3516388 w 3516387"/>
              <a:gd name="connsiteY2" fmla="*/ 1856291 h 3712581"/>
              <a:gd name="connsiteX3" fmla="*/ 1758194 w 3516387"/>
              <a:gd name="connsiteY3" fmla="*/ 1856291 h 3712581"/>
              <a:gd name="connsiteX4" fmla="*/ 1695830 w 3516387"/>
              <a:gd name="connsiteY4" fmla="*/ 1168 h 3712581"/>
              <a:gd name="connsiteX0" fmla="*/ 1695830 w 3516387"/>
              <a:gd name="connsiteY0" fmla="*/ 1168 h 3712581"/>
              <a:gd name="connsiteX1" fmla="*/ 3014214 w 3516387"/>
              <a:gd name="connsiteY1" fmla="*/ 557338 h 3712581"/>
              <a:gd name="connsiteX2" fmla="*/ 3516388 w 3516387"/>
              <a:gd name="connsiteY2" fmla="*/ 1856291 h 37125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16387" h="3712581" stroke="0" extrusionOk="0">
                <a:moveTo>
                  <a:pt x="1695830" y="1168"/>
                </a:moveTo>
                <a:cubicBezTo>
                  <a:pt x="2134085" y="-14959"/>
                  <a:pt x="2679361" y="195371"/>
                  <a:pt x="3014214" y="557338"/>
                </a:cubicBezTo>
                <a:cubicBezTo>
                  <a:pt x="3345656" y="923893"/>
                  <a:pt x="3518955" y="1448949"/>
                  <a:pt x="3516388" y="1856291"/>
                </a:cubicBezTo>
                <a:cubicBezTo>
                  <a:pt x="2651287" y="1931908"/>
                  <a:pt x="2437936" y="1965675"/>
                  <a:pt x="1758194" y="1856291"/>
                </a:cubicBezTo>
                <a:cubicBezTo>
                  <a:pt x="1862647" y="1456666"/>
                  <a:pt x="1718996" y="582201"/>
                  <a:pt x="1695830" y="1168"/>
                </a:cubicBezTo>
                <a:close/>
              </a:path>
              <a:path w="3516387" h="3712581" fill="none" extrusionOk="0">
                <a:moveTo>
                  <a:pt x="1695830" y="1168"/>
                </a:moveTo>
                <a:cubicBezTo>
                  <a:pt x="2225839" y="-14682"/>
                  <a:pt x="2697356" y="235289"/>
                  <a:pt x="3014214" y="557338"/>
                </a:cubicBezTo>
                <a:cubicBezTo>
                  <a:pt x="3340872" y="948059"/>
                  <a:pt x="3495060" y="1441365"/>
                  <a:pt x="3516388" y="1856291"/>
                </a:cubicBezTo>
              </a:path>
            </a:pathLst>
          </a:custGeom>
          <a:noFill/>
          <a:ln w="7620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2650216993">
                  <a:prstGeom prst="arc">
                    <a:avLst>
                      <a:gd name="adj1" fmla="val 16084477"/>
                      <a:gd name="adj2" fmla="val 0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E371C98-E044-C87A-98B5-39993B100D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3198">
            <a:off x="5508188" y="3213657"/>
            <a:ext cx="1347721" cy="258690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D06F2BA-6DBB-BD2D-5C9B-C1DF10F658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516616">
            <a:off x="7641159" y="492021"/>
            <a:ext cx="523085" cy="3473726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A316E1D8-7FBC-2EDD-67E8-B22ECE069B27}"/>
              </a:ext>
            </a:extLst>
          </p:cNvPr>
          <p:cNvGrpSpPr/>
          <p:nvPr/>
        </p:nvGrpSpPr>
        <p:grpSpPr>
          <a:xfrm>
            <a:off x="172097" y="2840277"/>
            <a:ext cx="4238737" cy="2373086"/>
            <a:chOff x="1099453" y="849088"/>
            <a:chExt cx="3679376" cy="2373086"/>
          </a:xfrm>
        </p:grpSpPr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2C094C5D-F5F7-EB99-BEF0-046D311961CE}"/>
                </a:ext>
              </a:extLst>
            </p:cNvPr>
            <p:cNvSpPr/>
            <p:nvPr/>
          </p:nvSpPr>
          <p:spPr>
            <a:xfrm>
              <a:off x="1099457" y="849088"/>
              <a:ext cx="3679372" cy="2373086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352E8E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>
                <a:solidFill>
                  <a:srgbClr val="352E8E"/>
                </a:solidFill>
                <a:latin typeface="HP Simplified W01 Bold" panose="020B0804020204020204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D12FCC5-378B-1FD3-A239-A36398BD822D}"/>
                </a:ext>
              </a:extLst>
            </p:cNvPr>
            <p:cNvSpPr txBox="1"/>
            <p:nvPr/>
          </p:nvSpPr>
          <p:spPr>
            <a:xfrm>
              <a:off x="1099456" y="968187"/>
              <a:ext cx="3679371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800" b="1" dirty="0">
                  <a:solidFill>
                    <a:srgbClr val="03CB73"/>
                  </a:solidFill>
                  <a:latin typeface="Poppins" pitchFamily="2" charset="77"/>
                  <a:cs typeface="Poppins" pitchFamily="2" charset="77"/>
                </a:rPr>
                <a:t>103%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6EAFED4-5D3C-3B63-417E-11A42620BF30}"/>
                </a:ext>
              </a:extLst>
            </p:cNvPr>
            <p:cNvSpPr txBox="1"/>
            <p:nvPr/>
          </p:nvSpPr>
          <p:spPr>
            <a:xfrm>
              <a:off x="1099453" y="2151057"/>
              <a:ext cx="3679373" cy="8463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4900" dirty="0">
                  <a:solidFill>
                    <a:srgbClr val="03CB73"/>
                  </a:solidFill>
                  <a:latin typeface="Poppins" pitchFamily="2" charset="77"/>
                  <a:cs typeface="Poppins" pitchFamily="2" charset="77"/>
                </a:rPr>
                <a:t>in One Day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1649537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8CF358-9529-F6F1-593D-7B9579F69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Does This Work?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5C90D7-B245-FF8B-04D0-D02E22FAB6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you’re seeing is called a “oversold reversal”.</a:t>
            </a:r>
          </a:p>
          <a:p>
            <a:r>
              <a:rPr lang="en-US" dirty="0"/>
              <a:t>The stock has oversold and buyers are jumping in and pushing it back higher.</a:t>
            </a:r>
          </a:p>
          <a:p>
            <a:r>
              <a:rPr lang="en-US" dirty="0"/>
              <a:t>THIS is when we want to get in.</a:t>
            </a:r>
          </a:p>
        </p:txBody>
      </p:sp>
    </p:spTree>
    <p:extLst>
      <p:ext uri="{BB962C8B-B14F-4D97-AF65-F5344CB8AC3E}">
        <p14:creationId xmlns:p14="http://schemas.microsoft.com/office/powerpoint/2010/main" val="420446650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9EC4CF-4899-8F1B-2B4A-375FF47AAF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A3266-81E1-F479-6E14-B242AB5FA3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6919" y="193183"/>
            <a:ext cx="10598161" cy="5975797"/>
          </a:xfrm>
        </p:spPr>
        <p:txBody>
          <a:bodyPr>
            <a:normAutofit/>
          </a:bodyPr>
          <a:lstStyle/>
          <a:p>
            <a:r>
              <a:rPr lang="en-US" sz="6600" dirty="0"/>
              <a:t>Key Take Away…</a:t>
            </a:r>
            <a:br>
              <a:rPr lang="en-US" sz="6600" dirty="0"/>
            </a:br>
            <a:br>
              <a:rPr lang="en-US" dirty="0"/>
            </a:br>
            <a:r>
              <a:rPr lang="en-US" sz="5000" dirty="0">
                <a:solidFill>
                  <a:srgbClr val="03CB73"/>
                </a:solidFill>
                <a:latin typeface="Poppins SemiBold" pitchFamily="2" charset="77"/>
                <a:cs typeface="Poppins SemiBold" pitchFamily="2" charset="77"/>
              </a:rPr>
              <a:t>If You Buy After 10% of the Gap </a:t>
            </a:r>
            <a:br>
              <a:rPr lang="en-US" sz="5000" dirty="0">
                <a:solidFill>
                  <a:srgbClr val="03CB73"/>
                </a:solidFill>
                <a:latin typeface="Poppins SemiBold" pitchFamily="2" charset="77"/>
                <a:cs typeface="Poppins SemiBold" pitchFamily="2" charset="77"/>
              </a:rPr>
            </a:br>
            <a:r>
              <a:rPr lang="en-US" sz="5000" dirty="0">
                <a:solidFill>
                  <a:srgbClr val="03CB73"/>
                </a:solidFill>
                <a:latin typeface="Poppins SemiBold" pitchFamily="2" charset="77"/>
                <a:cs typeface="Poppins SemiBold" pitchFamily="2" charset="77"/>
              </a:rPr>
              <a:t>is Filled, The Win Rate Goes Through the Roof…</a:t>
            </a:r>
          </a:p>
        </p:txBody>
      </p:sp>
    </p:spTree>
    <p:extLst>
      <p:ext uri="{BB962C8B-B14F-4D97-AF65-F5344CB8AC3E}">
        <p14:creationId xmlns:p14="http://schemas.microsoft.com/office/powerpoint/2010/main" val="107941970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2C6AA-E20C-C3FF-C41C-750627EA1C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839" y="365126"/>
            <a:ext cx="11472487" cy="139836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Backtested</a:t>
            </a:r>
            <a:r>
              <a:rPr lang="en-US" dirty="0"/>
              <a:t> Gap Fill Win Rates After Trigger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CC5A4A-ED7C-C734-02C7-7CBB7D2557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839" y="1905000"/>
            <a:ext cx="10949973" cy="3189515"/>
          </a:xfrm>
        </p:spPr>
        <p:txBody>
          <a:bodyPr/>
          <a:lstStyle/>
          <a:p>
            <a:r>
              <a:rPr lang="en-US" dirty="0"/>
              <a:t>¼ Gap Fill: </a:t>
            </a:r>
            <a:r>
              <a:rPr lang="en-US" b="1" dirty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Win Rate 97.11% in 23 Days</a:t>
            </a:r>
          </a:p>
          <a:p>
            <a:r>
              <a:rPr lang="en-US" dirty="0"/>
              <a:t>½ Gap Fill: </a:t>
            </a:r>
            <a:r>
              <a:rPr lang="en-US" b="1" dirty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Win Rate 92.79% in 44 Days</a:t>
            </a:r>
          </a:p>
          <a:p>
            <a:r>
              <a:rPr lang="en-US" dirty="0"/>
              <a:t>¾ Gap Fill: </a:t>
            </a:r>
            <a:r>
              <a:rPr lang="en-US" b="1" dirty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Win Rate 88.65% in 61 Days</a:t>
            </a:r>
          </a:p>
          <a:p>
            <a:r>
              <a:rPr lang="en-US" dirty="0"/>
              <a:t>Full Gap Fill: </a:t>
            </a:r>
            <a:r>
              <a:rPr lang="en-US" b="1" dirty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Win Rate 84.82% in 76 Days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703E599-587C-D21A-07D2-8EC4F75DF7AC}"/>
              </a:ext>
            </a:extLst>
          </p:cNvPr>
          <p:cNvSpPr txBox="1"/>
          <p:nvPr/>
        </p:nvSpPr>
        <p:spPr>
          <a:xfrm>
            <a:off x="497839" y="5404954"/>
            <a:ext cx="73469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3F3F3F"/>
                </a:solidFill>
                <a:effectLst/>
                <a:latin typeface="Open Sans Medium" panose="020B0606030504020204" pitchFamily="34" charset="0"/>
                <a:ea typeface="Open Sans Medium" panose="020B0606030504020204" pitchFamily="34" charset="0"/>
                <a:cs typeface="Open Sans Medium" panose="020B0606030504020204" pitchFamily="34" charset="0"/>
              </a:rPr>
              <a:t>Based on 5 year backtest and 365-day max holding period</a:t>
            </a:r>
          </a:p>
        </p:txBody>
      </p:sp>
    </p:spTree>
    <p:extLst>
      <p:ext uri="{BB962C8B-B14F-4D97-AF65-F5344CB8AC3E}">
        <p14:creationId xmlns:p14="http://schemas.microsoft.com/office/powerpoint/2010/main" val="48659174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FBD804-ACF3-9BA9-A81B-3F42B99DD9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FB1D3A-00E1-D21F-4208-F8E3A0829E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7524" y="825334"/>
            <a:ext cx="9716951" cy="4813466"/>
          </a:xfrm>
        </p:spPr>
        <p:txBody>
          <a:bodyPr>
            <a:normAutofit/>
          </a:bodyPr>
          <a:lstStyle/>
          <a:p>
            <a:r>
              <a:rPr lang="en-US" sz="6600" dirty="0"/>
              <a:t>Let’s Break It Down…</a:t>
            </a:r>
            <a:endParaRPr lang="en-US" sz="5000" dirty="0">
              <a:solidFill>
                <a:srgbClr val="03CB73"/>
              </a:solidFill>
              <a:latin typeface="Poppins SemiBold" pitchFamily="2" charset="77"/>
              <a:cs typeface="Poppins SemiBold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08951893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BB2C416-9622-FB62-2A34-1111039A8D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12865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AE3E7AA-6729-A6E0-8E39-B2200244E0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3198">
            <a:off x="5486922" y="1465378"/>
            <a:ext cx="931016" cy="439201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51B175C-EADB-6B22-CAEE-CCA3688DA2EA}"/>
              </a:ext>
            </a:extLst>
          </p:cNvPr>
          <p:cNvSpPr txBox="1"/>
          <p:nvPr/>
        </p:nvSpPr>
        <p:spPr>
          <a:xfrm>
            <a:off x="3635401" y="444260"/>
            <a:ext cx="556238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4A361"/>
                </a:solidFill>
                <a:latin typeface="Poppins" pitchFamily="2" charset="77"/>
                <a:cs typeface="Poppins" pitchFamily="2" charset="77"/>
              </a:rPr>
              <a:t>Gift Gap Here</a:t>
            </a:r>
          </a:p>
        </p:txBody>
      </p:sp>
    </p:spTree>
    <p:extLst>
      <p:ext uri="{BB962C8B-B14F-4D97-AF65-F5344CB8AC3E}">
        <p14:creationId xmlns:p14="http://schemas.microsoft.com/office/powerpoint/2010/main" val="190133493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1152BA1-E945-9087-F0B8-DB54CE6237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12865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D3262E5-2549-36D2-5516-03547187B2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6314684" flipH="1">
            <a:off x="4632497" y="3957784"/>
            <a:ext cx="545647" cy="232226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621ACEF-BB56-0D61-FAE7-D040EA23990E}"/>
              </a:ext>
            </a:extLst>
          </p:cNvPr>
          <p:cNvSpPr txBox="1"/>
          <p:nvPr/>
        </p:nvSpPr>
        <p:spPr>
          <a:xfrm>
            <a:off x="282387" y="3796117"/>
            <a:ext cx="3447826" cy="18043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6600"/>
              </a:lnSpc>
            </a:pPr>
            <a:r>
              <a:rPr lang="en-US" sz="6000" b="1" dirty="0">
                <a:solidFill>
                  <a:srgbClr val="F4A361"/>
                </a:solidFill>
                <a:latin typeface="Poppins" pitchFamily="2" charset="77"/>
                <a:cs typeface="Poppins" pitchFamily="2" charset="77"/>
              </a:rPr>
              <a:t>Gift Gap Trigger</a:t>
            </a:r>
          </a:p>
        </p:txBody>
      </p:sp>
    </p:spTree>
    <p:extLst>
      <p:ext uri="{BB962C8B-B14F-4D97-AF65-F5344CB8AC3E}">
        <p14:creationId xmlns:p14="http://schemas.microsoft.com/office/powerpoint/2010/main" val="154618880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7A266CA-8B77-BD60-F825-96A772C542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12865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AA50BA6-3933-1836-1DC6-1E021EDC64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204706">
            <a:off x="5495402" y="4435511"/>
            <a:ext cx="877398" cy="121495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018ACC2-1B93-7E1A-35AC-3EC30AC17442}"/>
              </a:ext>
            </a:extLst>
          </p:cNvPr>
          <p:cNvSpPr txBox="1"/>
          <p:nvPr/>
        </p:nvSpPr>
        <p:spPr>
          <a:xfrm>
            <a:off x="2123756" y="4513774"/>
            <a:ext cx="334789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4A361"/>
                </a:solidFill>
                <a:latin typeface="Poppins" pitchFamily="2" charset="77"/>
                <a:cs typeface="Poppins" pitchFamily="2" charset="77"/>
              </a:rPr>
              <a:t>¼ Fill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54B67B9-C85E-CE10-E336-63E280DAA906}"/>
              </a:ext>
            </a:extLst>
          </p:cNvPr>
          <p:cNvGrpSpPr/>
          <p:nvPr/>
        </p:nvGrpSpPr>
        <p:grpSpPr>
          <a:xfrm>
            <a:off x="766769" y="1816280"/>
            <a:ext cx="4127960" cy="2373086"/>
            <a:chOff x="1099453" y="849088"/>
            <a:chExt cx="4127960" cy="2373086"/>
          </a:xfrm>
        </p:grpSpPr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B1A8AAE1-06C5-1D65-A5B5-686AE187BD6B}"/>
                </a:ext>
              </a:extLst>
            </p:cNvPr>
            <p:cNvSpPr/>
            <p:nvPr/>
          </p:nvSpPr>
          <p:spPr>
            <a:xfrm>
              <a:off x="1099456" y="849088"/>
              <a:ext cx="4127957" cy="2373086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352E8E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>
                <a:solidFill>
                  <a:srgbClr val="352E8E"/>
                </a:solidFill>
                <a:latin typeface="HP Simplified W01 Bold" panose="020B0804020204020204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8FB17F9-0082-9806-84AE-E5492DA2E5AF}"/>
                </a:ext>
              </a:extLst>
            </p:cNvPr>
            <p:cNvSpPr txBox="1"/>
            <p:nvPr/>
          </p:nvSpPr>
          <p:spPr>
            <a:xfrm>
              <a:off x="1099457" y="1138369"/>
              <a:ext cx="4127956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0" b="1" dirty="0">
                  <a:solidFill>
                    <a:srgbClr val="03CB73"/>
                  </a:solidFill>
                  <a:latin typeface="Poppins" pitchFamily="2" charset="77"/>
                  <a:cs typeface="Poppins" pitchFamily="2" charset="77"/>
                </a:rPr>
                <a:t>22.66%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98EC0AF-6884-7877-78CA-B7ADC4BDEF71}"/>
                </a:ext>
              </a:extLst>
            </p:cNvPr>
            <p:cNvSpPr txBox="1"/>
            <p:nvPr/>
          </p:nvSpPr>
          <p:spPr>
            <a:xfrm>
              <a:off x="1099453" y="2151057"/>
              <a:ext cx="4127956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5400" b="1" dirty="0">
                  <a:solidFill>
                    <a:srgbClr val="03CB73"/>
                  </a:solidFill>
                  <a:latin typeface="Poppins" pitchFamily="2" charset="77"/>
                  <a:cs typeface="Poppins" pitchFamily="2" charset="77"/>
                </a:rPr>
                <a:t>GAIN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368517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7C6825-B935-A0A8-4425-7FABFD4ED6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839" y="365125"/>
            <a:ext cx="11472487" cy="1546801"/>
          </a:xfrm>
        </p:spPr>
        <p:txBody>
          <a:bodyPr>
            <a:normAutofit/>
          </a:bodyPr>
          <a:lstStyle/>
          <a:p>
            <a:r>
              <a:rPr lang="en-US" dirty="0"/>
              <a:t>Gift Gaps Are PERFECT For Tariff-Triggered Market Volatility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3A0E3F-8946-87AA-C02F-FF2789DA19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840" y="2050473"/>
            <a:ext cx="10891820" cy="3970317"/>
          </a:xfrm>
        </p:spPr>
        <p:txBody>
          <a:bodyPr>
            <a:normAutofit/>
          </a:bodyPr>
          <a:lstStyle/>
          <a:p>
            <a:r>
              <a:rPr lang="en-US" dirty="0"/>
              <a:t>Gift Gaps are a way to play the market chaos using one simple, elegant, and powerful signal.</a:t>
            </a:r>
          </a:p>
          <a:p>
            <a:r>
              <a:rPr lang="en-US" dirty="0"/>
              <a:t>Every day, new announcements create “flash sales” on a stock… Where you can exploit market overreactions in a simple way.</a:t>
            </a:r>
          </a:p>
          <a:p>
            <a:r>
              <a:rPr lang="en-US" dirty="0"/>
              <a:t>We’ll show you live trade setups during this demo session.</a:t>
            </a:r>
          </a:p>
        </p:txBody>
      </p:sp>
    </p:spTree>
    <p:extLst>
      <p:ext uri="{BB962C8B-B14F-4D97-AF65-F5344CB8AC3E}">
        <p14:creationId xmlns:p14="http://schemas.microsoft.com/office/powerpoint/2010/main" val="90032348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9E8A564-4F19-E4BD-31F4-606280E598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12865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4F3EA9B-590C-78DE-46CC-F8AFC4A8B296}"/>
              </a:ext>
            </a:extLst>
          </p:cNvPr>
          <p:cNvSpPr txBox="1"/>
          <p:nvPr/>
        </p:nvSpPr>
        <p:spPr>
          <a:xfrm>
            <a:off x="2123756" y="4513774"/>
            <a:ext cx="334789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4A361"/>
                </a:solidFill>
                <a:latin typeface="Poppins" pitchFamily="2" charset="77"/>
                <a:cs typeface="Poppins" pitchFamily="2" charset="77"/>
              </a:rPr>
              <a:t>½ Fill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6EDBBC3-85FE-EA59-564A-30AB366A8ACC}"/>
              </a:ext>
            </a:extLst>
          </p:cNvPr>
          <p:cNvGrpSpPr/>
          <p:nvPr/>
        </p:nvGrpSpPr>
        <p:grpSpPr>
          <a:xfrm>
            <a:off x="766769" y="1816280"/>
            <a:ext cx="4033831" cy="2373086"/>
            <a:chOff x="1099453" y="849088"/>
            <a:chExt cx="4033831" cy="2373086"/>
          </a:xfrm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0BE15A83-F79B-C9AB-45C6-4198B0392414}"/>
                </a:ext>
              </a:extLst>
            </p:cNvPr>
            <p:cNvSpPr/>
            <p:nvPr/>
          </p:nvSpPr>
          <p:spPr>
            <a:xfrm>
              <a:off x="1099456" y="849088"/>
              <a:ext cx="4033828" cy="2373086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352E8E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>
                <a:solidFill>
                  <a:srgbClr val="352E8E"/>
                </a:solidFill>
                <a:latin typeface="HP Simplified W01 Bold" panose="020B0804020204020204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D739F3D-9C19-1C25-26B7-6C111A989577}"/>
                </a:ext>
              </a:extLst>
            </p:cNvPr>
            <p:cNvSpPr txBox="1"/>
            <p:nvPr/>
          </p:nvSpPr>
          <p:spPr>
            <a:xfrm>
              <a:off x="1260530" y="1169146"/>
              <a:ext cx="3872754" cy="12926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800" b="1" dirty="0">
                  <a:solidFill>
                    <a:srgbClr val="03CB73"/>
                  </a:solidFill>
                  <a:latin typeface="Poppins" pitchFamily="2" charset="77"/>
                  <a:cs typeface="Poppins" pitchFamily="2" charset="77"/>
                </a:rPr>
                <a:t>58.76% 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C1105EE-002F-8ED8-7BE3-84A2AE291766}"/>
                </a:ext>
              </a:extLst>
            </p:cNvPr>
            <p:cNvSpPr txBox="1"/>
            <p:nvPr/>
          </p:nvSpPr>
          <p:spPr>
            <a:xfrm>
              <a:off x="1099453" y="2151057"/>
              <a:ext cx="4033828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5400" b="1" dirty="0">
                  <a:solidFill>
                    <a:srgbClr val="03CB73"/>
                  </a:solidFill>
                  <a:latin typeface="Poppins" pitchFamily="2" charset="77"/>
                  <a:cs typeface="Poppins" pitchFamily="2" charset="77"/>
                </a:rPr>
                <a:t>GAIN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4DC66868-D739-7837-DB10-A26DC120C0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293437">
            <a:off x="5495724" y="3514909"/>
            <a:ext cx="1510807" cy="210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24318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E0B9B3D-3742-F17B-CBA4-7B54981F74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12865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164ACDE-D6F1-D77D-51DE-2451B7D8C042}"/>
              </a:ext>
            </a:extLst>
          </p:cNvPr>
          <p:cNvSpPr txBox="1"/>
          <p:nvPr/>
        </p:nvSpPr>
        <p:spPr>
          <a:xfrm>
            <a:off x="2123756" y="4513774"/>
            <a:ext cx="334789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4A361"/>
                </a:solidFill>
                <a:latin typeface="Poppins" pitchFamily="2" charset="77"/>
                <a:cs typeface="Poppins" pitchFamily="2" charset="77"/>
              </a:rPr>
              <a:t>¾ Fill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8D45AA9-1533-0AC3-E70F-63E76C8B84CA}"/>
              </a:ext>
            </a:extLst>
          </p:cNvPr>
          <p:cNvGrpSpPr/>
          <p:nvPr/>
        </p:nvGrpSpPr>
        <p:grpSpPr>
          <a:xfrm>
            <a:off x="766768" y="1816280"/>
            <a:ext cx="4087620" cy="2373086"/>
            <a:chOff x="1099452" y="849088"/>
            <a:chExt cx="4087620" cy="2373086"/>
          </a:xfrm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99431B3D-D8F5-6682-A363-3ADE8EB5B6A4}"/>
                </a:ext>
              </a:extLst>
            </p:cNvPr>
            <p:cNvSpPr/>
            <p:nvPr/>
          </p:nvSpPr>
          <p:spPr>
            <a:xfrm>
              <a:off x="1099456" y="849088"/>
              <a:ext cx="4087616" cy="2373086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352E8E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>
                <a:solidFill>
                  <a:srgbClr val="352E8E"/>
                </a:solidFill>
                <a:latin typeface="HP Simplified W01 Bold" panose="020B0804020204020204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975E21E-1AAD-C7D5-D398-4FB8E501C641}"/>
                </a:ext>
              </a:extLst>
            </p:cNvPr>
            <p:cNvSpPr txBox="1"/>
            <p:nvPr/>
          </p:nvSpPr>
          <p:spPr>
            <a:xfrm>
              <a:off x="1099454" y="968187"/>
              <a:ext cx="4087616" cy="14073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7500" b="1" dirty="0">
                  <a:solidFill>
                    <a:srgbClr val="03CB73"/>
                  </a:solidFill>
                  <a:latin typeface="Poppins" pitchFamily="2" charset="77"/>
                  <a:cs typeface="Poppins" pitchFamily="2" charset="77"/>
                </a:rPr>
                <a:t>135.17% 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D3E20CA-DA7C-5533-428F-064EB57FCD83}"/>
                </a:ext>
              </a:extLst>
            </p:cNvPr>
            <p:cNvSpPr txBox="1"/>
            <p:nvPr/>
          </p:nvSpPr>
          <p:spPr>
            <a:xfrm>
              <a:off x="1099452" y="2151057"/>
              <a:ext cx="4087615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5400" b="1" dirty="0">
                  <a:solidFill>
                    <a:srgbClr val="03CB73"/>
                  </a:solidFill>
                  <a:latin typeface="Poppins" pitchFamily="2" charset="77"/>
                  <a:cs typeface="Poppins" pitchFamily="2" charset="77"/>
                </a:rPr>
                <a:t>GAIN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DB47E49A-A183-BD6E-C7CD-2692D765F8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717091">
            <a:off x="5522569" y="2605931"/>
            <a:ext cx="2058372" cy="2871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69312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65B1DB8-6284-8648-5735-4D92288CB8BF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14476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C1BB891-1CDF-1CA9-7AB8-F4DE5EFE3B75}"/>
              </a:ext>
            </a:extLst>
          </p:cNvPr>
          <p:cNvSpPr txBox="1"/>
          <p:nvPr/>
        </p:nvSpPr>
        <p:spPr>
          <a:xfrm>
            <a:off x="766769" y="4513774"/>
            <a:ext cx="47048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4A361"/>
                </a:solidFill>
                <a:latin typeface="Poppins" pitchFamily="2" charset="77"/>
                <a:cs typeface="Poppins" pitchFamily="2" charset="77"/>
              </a:rPr>
              <a:t>Full Gap Fill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49F3CBE-69CA-1676-1045-4D7F1E14C355}"/>
              </a:ext>
            </a:extLst>
          </p:cNvPr>
          <p:cNvGrpSpPr/>
          <p:nvPr/>
        </p:nvGrpSpPr>
        <p:grpSpPr>
          <a:xfrm>
            <a:off x="766769" y="1816280"/>
            <a:ext cx="4468787" cy="2373086"/>
            <a:chOff x="1099453" y="849088"/>
            <a:chExt cx="4468787" cy="2373086"/>
          </a:xfrm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BFCE490C-AF88-EA8E-B642-6B8124A4D64C}"/>
                </a:ext>
              </a:extLst>
            </p:cNvPr>
            <p:cNvSpPr/>
            <p:nvPr/>
          </p:nvSpPr>
          <p:spPr>
            <a:xfrm>
              <a:off x="1099455" y="849088"/>
              <a:ext cx="4468785" cy="2373086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352E8E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>
                <a:solidFill>
                  <a:srgbClr val="352E8E"/>
                </a:solidFill>
                <a:latin typeface="HP Simplified W01 Bold" panose="020B0804020204020204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14B9368-7095-2794-4DD8-F60A92296F79}"/>
                </a:ext>
              </a:extLst>
            </p:cNvPr>
            <p:cNvSpPr txBox="1"/>
            <p:nvPr/>
          </p:nvSpPr>
          <p:spPr>
            <a:xfrm>
              <a:off x="1099453" y="968187"/>
              <a:ext cx="4468784" cy="14196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7500" b="1" dirty="0">
                  <a:solidFill>
                    <a:srgbClr val="03CB73"/>
                  </a:solidFill>
                  <a:latin typeface="Poppins" pitchFamily="2" charset="77"/>
                  <a:cs typeface="Poppins" pitchFamily="2" charset="77"/>
                </a:rPr>
                <a:t>225.59% 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01744B5-20C6-0B1F-1B68-72B01CE23D6A}"/>
                </a:ext>
              </a:extLst>
            </p:cNvPr>
            <p:cNvSpPr txBox="1"/>
            <p:nvPr/>
          </p:nvSpPr>
          <p:spPr>
            <a:xfrm>
              <a:off x="1099453" y="2151057"/>
              <a:ext cx="4468784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5400" b="1" dirty="0">
                  <a:solidFill>
                    <a:srgbClr val="03CB73"/>
                  </a:solidFill>
                  <a:latin typeface="Poppins" pitchFamily="2" charset="77"/>
                  <a:cs typeface="Poppins" pitchFamily="2" charset="77"/>
                </a:rPr>
                <a:t>GAIN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275EE6C1-F25E-13D1-35B7-98186E4AFA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562207">
            <a:off x="6000818" y="1751041"/>
            <a:ext cx="2381074" cy="4037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43488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52700F-B8C6-DD40-EF62-CDD396A677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F27627-C9B5-7114-8E63-606467CFB5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1257" y="359230"/>
            <a:ext cx="11669486" cy="1045028"/>
          </a:xfrm>
        </p:spPr>
        <p:txBody>
          <a:bodyPr>
            <a:normAutofit/>
          </a:bodyPr>
          <a:lstStyle/>
          <a:p>
            <a:r>
              <a:rPr lang="en-US" dirty="0"/>
              <a:t>We Found the Sweet Spot!</a:t>
            </a:r>
            <a:endParaRPr lang="en-US" dirty="0">
              <a:solidFill>
                <a:srgbClr val="03CB73"/>
              </a:solidFill>
              <a:latin typeface="Poppins SemiBold" pitchFamily="2" charset="77"/>
              <a:cs typeface="Poppins SemiBold" pitchFamily="2" charset="77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7FEC1E7-CDF6-1954-34E8-CA936455DC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4464" y="1654629"/>
            <a:ext cx="3983072" cy="447866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8467647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53BDB7-0ADF-96FD-05C6-3E06FCB983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05F8A6-E6E1-1697-9914-4D37B63DAA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839" y="365126"/>
            <a:ext cx="11472487" cy="139836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Backtested</a:t>
            </a:r>
            <a:r>
              <a:rPr lang="en-US" dirty="0"/>
              <a:t> Gap Fill Win Rates After Trigger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C0D3FC-052A-FB81-1971-F786B21536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839" y="1905000"/>
            <a:ext cx="10949973" cy="3189515"/>
          </a:xfrm>
        </p:spPr>
        <p:txBody>
          <a:bodyPr/>
          <a:lstStyle/>
          <a:p>
            <a:r>
              <a:rPr lang="en-US" dirty="0"/>
              <a:t>¼ Gap Fill: </a:t>
            </a:r>
            <a:r>
              <a:rPr lang="en-US" b="1" dirty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Win Rate 97.11% in 23 Days</a:t>
            </a:r>
          </a:p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½ Gap Fill: </a:t>
            </a:r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Win Rate 92.79% in 44 Days</a:t>
            </a:r>
          </a:p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¾ Gap Fill: </a:t>
            </a:r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Win Rate 88.65% in 61 Days</a:t>
            </a:r>
          </a:p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Full Gap Fill: </a:t>
            </a:r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Win Rate 84.82% in 76 Days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9A149FE-BF1E-71E9-CCAE-508F7FFDF8CA}"/>
              </a:ext>
            </a:extLst>
          </p:cNvPr>
          <p:cNvSpPr txBox="1"/>
          <p:nvPr/>
        </p:nvSpPr>
        <p:spPr>
          <a:xfrm>
            <a:off x="497839" y="5404954"/>
            <a:ext cx="73469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3F3F3F"/>
                </a:solidFill>
                <a:effectLst/>
                <a:latin typeface="Open Sans Medium" panose="020B0606030504020204" pitchFamily="34" charset="0"/>
                <a:ea typeface="Open Sans Medium" panose="020B0606030504020204" pitchFamily="34" charset="0"/>
                <a:cs typeface="Open Sans Medium" panose="020B0606030504020204" pitchFamily="34" charset="0"/>
              </a:rPr>
              <a:t>Based on 5 year backtest and 365-day max holding period</a:t>
            </a:r>
          </a:p>
        </p:txBody>
      </p:sp>
    </p:spTree>
    <p:extLst>
      <p:ext uri="{BB962C8B-B14F-4D97-AF65-F5344CB8AC3E}">
        <p14:creationId xmlns:p14="http://schemas.microsoft.com/office/powerpoint/2010/main" val="8412447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B9FB7E-9AFB-BEFD-1EF0-99ECCBAC24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840" y="365125"/>
            <a:ext cx="9995990" cy="1518104"/>
          </a:xfrm>
        </p:spPr>
        <p:txBody>
          <a:bodyPr>
            <a:normAutofit/>
          </a:bodyPr>
          <a:lstStyle/>
          <a:p>
            <a:r>
              <a:rPr lang="en-US" dirty="0"/>
              <a:t>You Want to Target the First Leg of the Fill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C9EB8D-1C16-F26B-CC8B-D89DDC7CF6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839" y="1883229"/>
            <a:ext cx="10975704" cy="4245428"/>
          </a:xfrm>
        </p:spPr>
        <p:txBody>
          <a:bodyPr>
            <a:normAutofit fontScale="92500"/>
          </a:bodyPr>
          <a:lstStyle/>
          <a:p>
            <a:r>
              <a:rPr lang="en-US" dirty="0"/>
              <a:t>Over a 10-year period, we analyzed 3,735 gap down events.</a:t>
            </a:r>
          </a:p>
          <a:p>
            <a:r>
              <a:rPr lang="en-US" dirty="0"/>
              <a:t>When targeting a ¼ gap fill, our win rate was a staggering 97.11%.</a:t>
            </a:r>
          </a:p>
          <a:p>
            <a:r>
              <a:rPr lang="en-US" dirty="0"/>
              <a:t>That means out of those 3,735 trades, </a:t>
            </a:r>
            <a:r>
              <a:rPr lang="en-US" b="1" dirty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3,627 were winners</a:t>
            </a:r>
            <a:r>
              <a:rPr lang="en-US" dirty="0"/>
              <a:t>.</a:t>
            </a:r>
          </a:p>
          <a:p>
            <a:r>
              <a:rPr lang="en-US" dirty="0"/>
              <a:t>The average winning trade lasted just 4 days.</a:t>
            </a:r>
          </a:p>
          <a:p>
            <a:r>
              <a:rPr lang="en-US" dirty="0"/>
              <a:t>Even more remarkably, 80% of these winning </a:t>
            </a:r>
            <a:br>
              <a:rPr lang="en-US" dirty="0"/>
            </a:br>
            <a:r>
              <a:rPr lang="en-US" dirty="0"/>
              <a:t>trades hit our target within the first two days.</a:t>
            </a:r>
          </a:p>
        </p:txBody>
      </p:sp>
    </p:spTree>
    <p:extLst>
      <p:ext uri="{BB962C8B-B14F-4D97-AF65-F5344CB8AC3E}">
        <p14:creationId xmlns:p14="http://schemas.microsoft.com/office/powerpoint/2010/main" val="118526483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E7E47D-102A-73DF-DA30-0E9D3CD670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3885" y="669702"/>
            <a:ext cx="9884229" cy="537049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6600" dirty="0"/>
              <a:t>The First Quarter Move of a Gap Fill is PERFECT for Short Term Trades</a:t>
            </a:r>
          </a:p>
        </p:txBody>
      </p:sp>
    </p:spTree>
    <p:extLst>
      <p:ext uri="{BB962C8B-B14F-4D97-AF65-F5344CB8AC3E}">
        <p14:creationId xmlns:p14="http://schemas.microsoft.com/office/powerpoint/2010/main" val="256392765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3E1FED3-087C-E115-6AD4-58777308E0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18308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80C4D39-3282-E334-7D53-75BE0A6201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9908492" flipV="1">
            <a:off x="5612472" y="4015991"/>
            <a:ext cx="4160522" cy="456400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461987F3-B3E4-625B-6CF2-F25FFDEF60A2}"/>
              </a:ext>
            </a:extLst>
          </p:cNvPr>
          <p:cNvGrpSpPr/>
          <p:nvPr/>
        </p:nvGrpSpPr>
        <p:grpSpPr>
          <a:xfrm>
            <a:off x="6870113" y="756557"/>
            <a:ext cx="3679376" cy="2373086"/>
            <a:chOff x="1099453" y="849088"/>
            <a:chExt cx="3679376" cy="2373086"/>
          </a:xfrm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77726011-16F6-19A3-63CC-510BDC9E7DC9}"/>
                </a:ext>
              </a:extLst>
            </p:cNvPr>
            <p:cNvSpPr/>
            <p:nvPr/>
          </p:nvSpPr>
          <p:spPr>
            <a:xfrm>
              <a:off x="1099457" y="849088"/>
              <a:ext cx="3679372" cy="2373086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352E8E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>
                <a:solidFill>
                  <a:srgbClr val="352E8E"/>
                </a:solidFill>
                <a:latin typeface="HP Simplified W01 Bold" panose="020B0804020204020204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40CF839-EB13-16B6-BB3B-96E49AE611E5}"/>
                </a:ext>
              </a:extLst>
            </p:cNvPr>
            <p:cNvSpPr txBox="1"/>
            <p:nvPr/>
          </p:nvSpPr>
          <p:spPr>
            <a:xfrm>
              <a:off x="1099456" y="968187"/>
              <a:ext cx="3679371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800" b="1" dirty="0">
                  <a:solidFill>
                    <a:srgbClr val="03CB73"/>
                  </a:solidFill>
                  <a:latin typeface="Poppins" pitchFamily="2" charset="77"/>
                  <a:cs typeface="Poppins" pitchFamily="2" charset="77"/>
                </a:rPr>
                <a:t>92% 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B9E6470-27E6-1AC0-60D8-5E567DFC769E}"/>
                </a:ext>
              </a:extLst>
            </p:cNvPr>
            <p:cNvSpPr txBox="1"/>
            <p:nvPr/>
          </p:nvSpPr>
          <p:spPr>
            <a:xfrm>
              <a:off x="1099453" y="2151057"/>
              <a:ext cx="3679373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5400" dirty="0">
                  <a:solidFill>
                    <a:srgbClr val="03CB73"/>
                  </a:solidFill>
                  <a:latin typeface="Poppins" pitchFamily="2" charset="77"/>
                  <a:cs typeface="Poppins" pitchFamily="2" charset="77"/>
                </a:rPr>
                <a:t>in 8 Days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7473140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71E817C-7588-0918-8F08-58B1180F4B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128657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4045ABF6-7B21-1821-3E35-2E267642DC17}"/>
              </a:ext>
            </a:extLst>
          </p:cNvPr>
          <p:cNvGrpSpPr/>
          <p:nvPr/>
        </p:nvGrpSpPr>
        <p:grpSpPr>
          <a:xfrm>
            <a:off x="6410316" y="435756"/>
            <a:ext cx="3679376" cy="2373086"/>
            <a:chOff x="1099453" y="849088"/>
            <a:chExt cx="3679376" cy="2373086"/>
          </a:xfrm>
        </p:grpSpPr>
        <p:sp>
          <p:nvSpPr>
            <p:cNvPr id="4" name="Rounded Rectangle 3">
              <a:extLst>
                <a:ext uri="{FF2B5EF4-FFF2-40B4-BE49-F238E27FC236}">
                  <a16:creationId xmlns:a16="http://schemas.microsoft.com/office/drawing/2014/main" id="{47729FC8-FEFE-FB15-B95A-BBFC2100E7D8}"/>
                </a:ext>
              </a:extLst>
            </p:cNvPr>
            <p:cNvSpPr/>
            <p:nvPr/>
          </p:nvSpPr>
          <p:spPr>
            <a:xfrm>
              <a:off x="1099457" y="849088"/>
              <a:ext cx="3679372" cy="2373086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352E8E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>
                <a:solidFill>
                  <a:srgbClr val="352E8E"/>
                </a:solidFill>
                <a:latin typeface="HP Simplified W01 Bold" panose="020B0804020204020204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B0841E5-57C8-39A0-2FAC-886D3CEB1418}"/>
                </a:ext>
              </a:extLst>
            </p:cNvPr>
            <p:cNvSpPr txBox="1"/>
            <p:nvPr/>
          </p:nvSpPr>
          <p:spPr>
            <a:xfrm>
              <a:off x="1099456" y="968187"/>
              <a:ext cx="3679371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800" b="1" dirty="0">
                  <a:solidFill>
                    <a:srgbClr val="03CB73"/>
                  </a:solidFill>
                  <a:latin typeface="Poppins" pitchFamily="2" charset="77"/>
                  <a:cs typeface="Poppins" pitchFamily="2" charset="77"/>
                </a:rPr>
                <a:t>235% 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0866642-9988-8E64-FCB0-4F2D3827689E}"/>
                </a:ext>
              </a:extLst>
            </p:cNvPr>
            <p:cNvSpPr txBox="1"/>
            <p:nvPr/>
          </p:nvSpPr>
          <p:spPr>
            <a:xfrm>
              <a:off x="1099453" y="2151057"/>
              <a:ext cx="3679373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5400" dirty="0">
                  <a:solidFill>
                    <a:srgbClr val="03CB73"/>
                  </a:solidFill>
                  <a:latin typeface="Poppins" pitchFamily="2" charset="77"/>
                  <a:cs typeface="Poppins" pitchFamily="2" charset="77"/>
                </a:rPr>
                <a:t>in 11 Days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CF6E9B06-807B-6F5C-E09A-BA81A72EFD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9641300" flipV="1">
            <a:off x="5075100" y="4036339"/>
            <a:ext cx="4122268" cy="449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07095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D810125-BBB4-028D-7558-E964916BB4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139543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4F7F5DCF-C3E6-857B-9C63-50BD32A8D38C}"/>
              </a:ext>
            </a:extLst>
          </p:cNvPr>
          <p:cNvGrpSpPr/>
          <p:nvPr/>
        </p:nvGrpSpPr>
        <p:grpSpPr>
          <a:xfrm>
            <a:off x="6814453" y="481072"/>
            <a:ext cx="3679376" cy="2373086"/>
            <a:chOff x="1099453" y="849088"/>
            <a:chExt cx="3679376" cy="2373086"/>
          </a:xfrm>
        </p:grpSpPr>
        <p:sp>
          <p:nvSpPr>
            <p:cNvPr id="4" name="Rounded Rectangle 3">
              <a:extLst>
                <a:ext uri="{FF2B5EF4-FFF2-40B4-BE49-F238E27FC236}">
                  <a16:creationId xmlns:a16="http://schemas.microsoft.com/office/drawing/2014/main" id="{D718A7EF-C286-DAE3-A3B7-6999A2A26493}"/>
                </a:ext>
              </a:extLst>
            </p:cNvPr>
            <p:cNvSpPr/>
            <p:nvPr/>
          </p:nvSpPr>
          <p:spPr>
            <a:xfrm>
              <a:off x="1099457" y="849088"/>
              <a:ext cx="3679372" cy="2373086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352E8E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>
                <a:solidFill>
                  <a:srgbClr val="352E8E"/>
                </a:solidFill>
                <a:latin typeface="HP Simplified W01 Bold" panose="020B0804020204020204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CC83DAB-A1EA-0BAF-2689-8B7CC773C790}"/>
                </a:ext>
              </a:extLst>
            </p:cNvPr>
            <p:cNvSpPr txBox="1"/>
            <p:nvPr/>
          </p:nvSpPr>
          <p:spPr>
            <a:xfrm>
              <a:off x="1099456" y="968187"/>
              <a:ext cx="3679371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800" b="1" dirty="0">
                  <a:solidFill>
                    <a:srgbClr val="03CB73"/>
                  </a:solidFill>
                  <a:latin typeface="Poppins" pitchFamily="2" charset="77"/>
                  <a:cs typeface="Poppins" pitchFamily="2" charset="77"/>
                </a:rPr>
                <a:t>452% 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C020692-EC6C-A03D-3A2B-78750F636368}"/>
                </a:ext>
              </a:extLst>
            </p:cNvPr>
            <p:cNvSpPr txBox="1"/>
            <p:nvPr/>
          </p:nvSpPr>
          <p:spPr>
            <a:xfrm>
              <a:off x="1099453" y="2151057"/>
              <a:ext cx="3679373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5400" dirty="0">
                  <a:solidFill>
                    <a:srgbClr val="03CB73"/>
                  </a:solidFill>
                  <a:latin typeface="Poppins" pitchFamily="2" charset="77"/>
                  <a:cs typeface="Poppins" pitchFamily="2" charset="77"/>
                </a:rPr>
                <a:t>in 8 Days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40887F66-C286-DD4A-102B-6D469DAE5E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9295235">
            <a:off x="6729956" y="4097759"/>
            <a:ext cx="2180166" cy="38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764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25F510-4ACD-A980-B5FD-55038D3C71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You’ll Learn Today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2BA0F7-7582-73F6-66E6-4DB75B9514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839" y="1531917"/>
            <a:ext cx="10101474" cy="4512623"/>
          </a:xfrm>
        </p:spPr>
        <p:txBody>
          <a:bodyPr/>
          <a:lstStyle/>
          <a:p>
            <a:r>
              <a:rPr lang="en-US" dirty="0"/>
              <a:t>We’ll walk through the entire Gift Gap strategy.</a:t>
            </a:r>
          </a:p>
          <a:p>
            <a:r>
              <a:rPr lang="en-US" dirty="0"/>
              <a:t>You’ll see how our best test achieved a </a:t>
            </a:r>
            <a:r>
              <a:rPr lang="en-US" b="1" dirty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97% win rate</a:t>
            </a:r>
            <a:r>
              <a:rPr lang="en-US" dirty="0"/>
              <a:t>, and we’ll show you many of our top examples today.</a:t>
            </a:r>
          </a:p>
          <a:p>
            <a:r>
              <a:rPr lang="en-US" dirty="0"/>
              <a:t>And we’ll reveal exactly how to trade Gift Gaps for maximum potential profits during the market chaos.</a:t>
            </a:r>
          </a:p>
        </p:txBody>
      </p:sp>
    </p:spTree>
    <p:extLst>
      <p:ext uri="{BB962C8B-B14F-4D97-AF65-F5344CB8AC3E}">
        <p14:creationId xmlns:p14="http://schemas.microsoft.com/office/powerpoint/2010/main" val="428127948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A24726-C0A0-2AEA-2149-C198C759F8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15EF66-ECAA-0D19-5381-5953AA395C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8214" y="450761"/>
            <a:ext cx="11375571" cy="5666704"/>
          </a:xfrm>
        </p:spPr>
        <p:txBody>
          <a:bodyPr>
            <a:normAutofit/>
          </a:bodyPr>
          <a:lstStyle/>
          <a:p>
            <a:r>
              <a:rPr lang="en-US" dirty="0"/>
              <a:t>But It Gets Even Better…</a:t>
            </a:r>
            <a:br>
              <a:rPr lang="en-US" dirty="0"/>
            </a:br>
            <a:r>
              <a:rPr lang="en-US" dirty="0"/>
              <a:t>We’ve Shown You </a:t>
            </a:r>
            <a:br>
              <a:rPr lang="en-US" dirty="0"/>
            </a:br>
            <a:r>
              <a:rPr lang="en-US" dirty="0"/>
              <a:t>Down Gaps…</a:t>
            </a:r>
            <a:br>
              <a:rPr lang="en-US" sz="6600" dirty="0"/>
            </a:br>
            <a:br>
              <a:rPr lang="en-US" dirty="0"/>
            </a:br>
            <a:r>
              <a:rPr lang="en-US" sz="5000" dirty="0">
                <a:solidFill>
                  <a:srgbClr val="03CB73"/>
                </a:solidFill>
                <a:latin typeface="Poppins SemiBold" pitchFamily="2" charset="77"/>
                <a:cs typeface="Poppins SemiBold" pitchFamily="2" charset="77"/>
              </a:rPr>
              <a:t>But This Works with Up </a:t>
            </a:r>
            <a:br>
              <a:rPr lang="en-US" sz="5000" dirty="0">
                <a:solidFill>
                  <a:srgbClr val="03CB73"/>
                </a:solidFill>
                <a:latin typeface="Poppins SemiBold" pitchFamily="2" charset="77"/>
                <a:cs typeface="Poppins SemiBold" pitchFamily="2" charset="77"/>
              </a:rPr>
            </a:br>
            <a:r>
              <a:rPr lang="en-US" sz="5000" dirty="0">
                <a:solidFill>
                  <a:srgbClr val="03CB73"/>
                </a:solidFill>
                <a:latin typeface="Poppins SemiBold" pitchFamily="2" charset="77"/>
                <a:cs typeface="Poppins SemiBold" pitchFamily="2" charset="77"/>
              </a:rPr>
              <a:t>Gaps Too.</a:t>
            </a:r>
          </a:p>
        </p:txBody>
      </p:sp>
    </p:spTree>
    <p:extLst>
      <p:ext uri="{BB962C8B-B14F-4D97-AF65-F5344CB8AC3E}">
        <p14:creationId xmlns:p14="http://schemas.microsoft.com/office/powerpoint/2010/main" val="106840257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BFA9102-C429-0D20-D84D-352D3085FC3E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14476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EACBCE4-DD39-50F9-8F8E-B73E42FECB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3198">
            <a:off x="4984505" y="620070"/>
            <a:ext cx="1541553" cy="439201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E84F04C-7918-62C5-F4BE-1F0D46CCF4C3}"/>
              </a:ext>
            </a:extLst>
          </p:cNvPr>
          <p:cNvSpPr txBox="1"/>
          <p:nvPr/>
        </p:nvSpPr>
        <p:spPr>
          <a:xfrm>
            <a:off x="2881572" y="1114077"/>
            <a:ext cx="19164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4A361"/>
                </a:solidFill>
                <a:latin typeface="Poppins" pitchFamily="2" charset="77"/>
                <a:cs typeface="Poppins" pitchFamily="2" charset="77"/>
              </a:rPr>
              <a:t>Gap Up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07A937D6-6715-E72E-DE54-ADD0395B20A4}"/>
              </a:ext>
            </a:extLst>
          </p:cNvPr>
          <p:cNvCxnSpPr>
            <a:cxnSpLocks/>
          </p:cNvCxnSpPr>
          <p:nvPr/>
        </p:nvCxnSpPr>
        <p:spPr>
          <a:xfrm>
            <a:off x="4367089" y="1760408"/>
            <a:ext cx="430980" cy="442770"/>
          </a:xfrm>
          <a:prstGeom prst="straightConnector1">
            <a:avLst/>
          </a:prstGeom>
          <a:ln w="63500">
            <a:solidFill>
              <a:srgbClr val="F4A361"/>
            </a:solidFill>
            <a:headEnd type="none" w="lg" len="lg"/>
            <a:tailEnd type="arrow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387203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BFA9102-C429-0D20-D84D-352D3085FC3E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14476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EACBCE4-DD39-50F9-8F8E-B73E42FECB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3198">
            <a:off x="4984505" y="620070"/>
            <a:ext cx="1541553" cy="439201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37CE20D-638D-8CF9-C661-DE347260A8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1377609" flipV="1">
            <a:off x="5906431" y="1887046"/>
            <a:ext cx="6009779" cy="44988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1D6E926-F7F7-205F-8DC2-45352E5046E3}"/>
              </a:ext>
            </a:extLst>
          </p:cNvPr>
          <p:cNvSpPr txBox="1"/>
          <p:nvPr/>
        </p:nvSpPr>
        <p:spPr>
          <a:xfrm>
            <a:off x="7503596" y="3124200"/>
            <a:ext cx="19164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4A361"/>
                </a:solidFill>
                <a:latin typeface="Poppins" pitchFamily="2" charset="77"/>
                <a:cs typeface="Poppins" pitchFamily="2" charset="77"/>
              </a:rPr>
              <a:t>Gap Fill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E6B940C-8DF3-6324-D22A-0901DA90D8C4}"/>
              </a:ext>
            </a:extLst>
          </p:cNvPr>
          <p:cNvCxnSpPr>
            <a:cxnSpLocks/>
          </p:cNvCxnSpPr>
          <p:nvPr/>
        </p:nvCxnSpPr>
        <p:spPr>
          <a:xfrm flipV="1">
            <a:off x="8461845" y="2459503"/>
            <a:ext cx="430980" cy="646331"/>
          </a:xfrm>
          <a:prstGeom prst="straightConnector1">
            <a:avLst/>
          </a:prstGeom>
          <a:ln w="63500">
            <a:solidFill>
              <a:srgbClr val="F4A361"/>
            </a:solidFill>
            <a:headEnd type="none" w="lg" len="lg"/>
            <a:tailEnd type="arrow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687619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BFA9102-C429-0D20-D84D-352D3085FC3E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14476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EACBCE4-DD39-50F9-8F8E-B73E42FECB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3198">
            <a:off x="4984505" y="620070"/>
            <a:ext cx="1541553" cy="439201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37CE20D-638D-8CF9-C661-DE347260A8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1377609" flipV="1">
            <a:off x="5906431" y="1887046"/>
            <a:ext cx="6009779" cy="44988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091C37BC-2AF9-14B1-D138-10FC9C3624B8}"/>
              </a:ext>
            </a:extLst>
          </p:cNvPr>
          <p:cNvGrpSpPr/>
          <p:nvPr/>
        </p:nvGrpSpPr>
        <p:grpSpPr>
          <a:xfrm>
            <a:off x="830512" y="916323"/>
            <a:ext cx="3862512" cy="2373086"/>
            <a:chOff x="1099453" y="849088"/>
            <a:chExt cx="3862512" cy="2373086"/>
          </a:xfrm>
        </p:grpSpPr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66EA2D6A-AA93-98FE-1349-FC8754D0B38E}"/>
                </a:ext>
              </a:extLst>
            </p:cNvPr>
            <p:cNvSpPr/>
            <p:nvPr/>
          </p:nvSpPr>
          <p:spPr>
            <a:xfrm>
              <a:off x="1099457" y="849088"/>
              <a:ext cx="3862508" cy="2373086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352E8E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>
                <a:solidFill>
                  <a:srgbClr val="352E8E"/>
                </a:solidFill>
                <a:latin typeface="HP Simplified W01 Bold" panose="020B0804020204020204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950EA1F-08AC-5D27-FB4C-D35A08AFFCF2}"/>
                </a:ext>
              </a:extLst>
            </p:cNvPr>
            <p:cNvSpPr txBox="1"/>
            <p:nvPr/>
          </p:nvSpPr>
          <p:spPr>
            <a:xfrm>
              <a:off x="1099456" y="968187"/>
              <a:ext cx="3848719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800" b="1" dirty="0">
                  <a:solidFill>
                    <a:srgbClr val="03CB73"/>
                  </a:solidFill>
                  <a:latin typeface="Poppins" pitchFamily="2" charset="77"/>
                  <a:cs typeface="Poppins" pitchFamily="2" charset="77"/>
                </a:rPr>
                <a:t>32% 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9236D09-3A82-A7E6-D913-10AD12C8ECB7}"/>
                </a:ext>
              </a:extLst>
            </p:cNvPr>
            <p:cNvSpPr txBox="1"/>
            <p:nvPr/>
          </p:nvSpPr>
          <p:spPr>
            <a:xfrm>
              <a:off x="1099453" y="2151057"/>
              <a:ext cx="3848719" cy="86177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5000" dirty="0">
                  <a:solidFill>
                    <a:srgbClr val="03CB73"/>
                  </a:solidFill>
                  <a:latin typeface="Poppins" pitchFamily="2" charset="77"/>
                  <a:cs typeface="Poppins" pitchFamily="2" charset="77"/>
                </a:rPr>
                <a:t>in 1 Day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6498825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C42D93F-53CF-9BBC-8F4E-636682683581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14476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F3A0D61-D669-8122-E2A4-32DE67AD1A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600" y="777013"/>
            <a:ext cx="1358747" cy="418741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494BC25-B1CF-B6E7-84E5-B600F895770D}"/>
              </a:ext>
            </a:extLst>
          </p:cNvPr>
          <p:cNvSpPr txBox="1"/>
          <p:nvPr/>
        </p:nvSpPr>
        <p:spPr>
          <a:xfrm>
            <a:off x="1493447" y="1720004"/>
            <a:ext cx="19164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4A361"/>
                </a:solidFill>
                <a:latin typeface="Poppins" pitchFamily="2" charset="77"/>
                <a:cs typeface="Poppins" pitchFamily="2" charset="77"/>
              </a:rPr>
              <a:t>Gap Up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1A430E53-3A63-83CF-3801-A802B97E5721}"/>
              </a:ext>
            </a:extLst>
          </p:cNvPr>
          <p:cNvCxnSpPr>
            <a:cxnSpLocks/>
          </p:cNvCxnSpPr>
          <p:nvPr/>
        </p:nvCxnSpPr>
        <p:spPr>
          <a:xfrm>
            <a:off x="2978964" y="2366335"/>
            <a:ext cx="430980" cy="442770"/>
          </a:xfrm>
          <a:prstGeom prst="straightConnector1">
            <a:avLst/>
          </a:prstGeom>
          <a:ln w="63500">
            <a:solidFill>
              <a:srgbClr val="F4A361"/>
            </a:solidFill>
            <a:headEnd type="none" w="lg" len="lg"/>
            <a:tailEnd type="arrow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248045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C42D93F-53CF-9BBC-8F4E-636682683581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14476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5D383A7-5E1E-0C1D-1FB5-126D2E9314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1377609" flipV="1">
            <a:off x="5231817" y="2365860"/>
            <a:ext cx="6475925" cy="44988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9EF3C52-2448-B356-4375-F81C967B0F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7600" y="777013"/>
            <a:ext cx="1358747" cy="418741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8388041-3E0C-1BDC-4254-F271B539A5F1}"/>
              </a:ext>
            </a:extLst>
          </p:cNvPr>
          <p:cNvSpPr txBox="1"/>
          <p:nvPr/>
        </p:nvSpPr>
        <p:spPr>
          <a:xfrm>
            <a:off x="7080550" y="3663113"/>
            <a:ext cx="19164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4A361"/>
                </a:solidFill>
                <a:latin typeface="Poppins" pitchFamily="2" charset="77"/>
                <a:cs typeface="Poppins" pitchFamily="2" charset="77"/>
              </a:rPr>
              <a:t>Gap Fill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CF9BD4EE-A1C1-B2F3-CAC0-4B6E9A6D2E41}"/>
              </a:ext>
            </a:extLst>
          </p:cNvPr>
          <p:cNvCxnSpPr>
            <a:cxnSpLocks/>
          </p:cNvCxnSpPr>
          <p:nvPr/>
        </p:nvCxnSpPr>
        <p:spPr>
          <a:xfrm flipV="1">
            <a:off x="8038799" y="2952520"/>
            <a:ext cx="234868" cy="738792"/>
          </a:xfrm>
          <a:prstGeom prst="straightConnector1">
            <a:avLst/>
          </a:prstGeom>
          <a:ln w="63500">
            <a:solidFill>
              <a:srgbClr val="F4A361"/>
            </a:solidFill>
            <a:headEnd type="none" w="lg" len="lg"/>
            <a:tailEnd type="arrow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442669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C42D93F-53CF-9BBC-8F4E-6366826835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18308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5D383A7-5E1E-0C1D-1FB5-126D2E9314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1377609" flipV="1">
            <a:off x="5231817" y="2365860"/>
            <a:ext cx="6475925" cy="44988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8162414-6542-11F6-3315-F748BDF296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7600" y="777013"/>
            <a:ext cx="1358747" cy="4187410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D37A5B0D-4BEB-9387-F9D6-6F48AA575513}"/>
              </a:ext>
            </a:extLst>
          </p:cNvPr>
          <p:cNvGrpSpPr/>
          <p:nvPr/>
        </p:nvGrpSpPr>
        <p:grpSpPr>
          <a:xfrm>
            <a:off x="722935" y="1265946"/>
            <a:ext cx="3679376" cy="2373086"/>
            <a:chOff x="1099453" y="849088"/>
            <a:chExt cx="3679376" cy="2373086"/>
          </a:xfrm>
        </p:grpSpPr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A26ABE1A-D233-7D78-C84A-FBA27BEE4C2A}"/>
                </a:ext>
              </a:extLst>
            </p:cNvPr>
            <p:cNvSpPr/>
            <p:nvPr/>
          </p:nvSpPr>
          <p:spPr>
            <a:xfrm>
              <a:off x="1099457" y="849088"/>
              <a:ext cx="3679372" cy="2373086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352E8E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>
                <a:solidFill>
                  <a:srgbClr val="352E8E"/>
                </a:solidFill>
                <a:latin typeface="HP Simplified W01 Bold" panose="020B0804020204020204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64AD088-7056-B04A-C18D-55C3782649CA}"/>
                </a:ext>
              </a:extLst>
            </p:cNvPr>
            <p:cNvSpPr txBox="1"/>
            <p:nvPr/>
          </p:nvSpPr>
          <p:spPr>
            <a:xfrm>
              <a:off x="1099456" y="968187"/>
              <a:ext cx="3679371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800" b="1" dirty="0">
                  <a:solidFill>
                    <a:srgbClr val="03CB73"/>
                  </a:solidFill>
                  <a:latin typeface="Poppins" pitchFamily="2" charset="77"/>
                  <a:cs typeface="Poppins" pitchFamily="2" charset="77"/>
                </a:rPr>
                <a:t>60%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ADC2288-E2BF-5029-26E3-90EF949BD23B}"/>
                </a:ext>
              </a:extLst>
            </p:cNvPr>
            <p:cNvSpPr txBox="1"/>
            <p:nvPr/>
          </p:nvSpPr>
          <p:spPr>
            <a:xfrm>
              <a:off x="1099453" y="2151057"/>
              <a:ext cx="3679373" cy="86177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5000" dirty="0">
                  <a:solidFill>
                    <a:srgbClr val="03CB73"/>
                  </a:solidFill>
                  <a:latin typeface="Poppins" pitchFamily="2" charset="77"/>
                  <a:cs typeface="Poppins" pitchFamily="2" charset="77"/>
                </a:rPr>
                <a:t>in 3 Days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4277631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23B0D64-2E54-9744-38D2-49E3EABF8C65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14476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1905001-192B-D8E4-8BEE-50E8E11BD3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3198">
            <a:off x="3536741" y="922829"/>
            <a:ext cx="1255894" cy="441339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6DED53C-C797-1B73-1BA0-31B8308AC84D}"/>
              </a:ext>
            </a:extLst>
          </p:cNvPr>
          <p:cNvSpPr txBox="1"/>
          <p:nvPr/>
        </p:nvSpPr>
        <p:spPr>
          <a:xfrm>
            <a:off x="848737" y="2704580"/>
            <a:ext cx="19164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4A361"/>
                </a:solidFill>
                <a:latin typeface="Poppins" pitchFamily="2" charset="77"/>
                <a:cs typeface="Poppins" pitchFamily="2" charset="77"/>
              </a:rPr>
              <a:t>Gap Up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BE9E5EAD-5449-8618-7B53-31D9F86518E7}"/>
              </a:ext>
            </a:extLst>
          </p:cNvPr>
          <p:cNvCxnSpPr>
            <a:cxnSpLocks/>
          </p:cNvCxnSpPr>
          <p:nvPr/>
        </p:nvCxnSpPr>
        <p:spPr>
          <a:xfrm>
            <a:off x="2765234" y="3129526"/>
            <a:ext cx="617829" cy="221385"/>
          </a:xfrm>
          <a:prstGeom prst="straightConnector1">
            <a:avLst/>
          </a:prstGeom>
          <a:ln w="63500">
            <a:solidFill>
              <a:srgbClr val="F4A361"/>
            </a:solidFill>
            <a:headEnd type="none" w="lg" len="lg"/>
            <a:tailEnd type="arrow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628429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23B0D64-2E54-9744-38D2-49E3EABF8C65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14476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1905001-192B-D8E4-8BEE-50E8E11BD3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3198">
            <a:off x="3536741" y="922829"/>
            <a:ext cx="1255894" cy="441339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8281510-94F2-BFC0-0EC3-AF2924CAAC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1473554" flipV="1">
            <a:off x="4932714" y="2418950"/>
            <a:ext cx="6214678" cy="44988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E4BC9ED-E089-C4E1-DEF1-EA230679F98A}"/>
              </a:ext>
            </a:extLst>
          </p:cNvPr>
          <p:cNvSpPr txBox="1"/>
          <p:nvPr/>
        </p:nvSpPr>
        <p:spPr>
          <a:xfrm>
            <a:off x="6831568" y="3741145"/>
            <a:ext cx="19164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4A361"/>
                </a:solidFill>
                <a:latin typeface="Poppins" pitchFamily="2" charset="77"/>
                <a:cs typeface="Poppins" pitchFamily="2" charset="77"/>
              </a:rPr>
              <a:t>Gap Fill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3926183E-69F2-BE2A-7538-4BEF246D8F99}"/>
              </a:ext>
            </a:extLst>
          </p:cNvPr>
          <p:cNvCxnSpPr>
            <a:cxnSpLocks/>
          </p:cNvCxnSpPr>
          <p:nvPr/>
        </p:nvCxnSpPr>
        <p:spPr>
          <a:xfrm flipV="1">
            <a:off x="7789817" y="3076448"/>
            <a:ext cx="430980" cy="646331"/>
          </a:xfrm>
          <a:prstGeom prst="straightConnector1">
            <a:avLst/>
          </a:prstGeom>
          <a:ln w="63500">
            <a:solidFill>
              <a:srgbClr val="F4A361"/>
            </a:solidFill>
            <a:headEnd type="none" w="lg" len="lg"/>
            <a:tailEnd type="arrow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4892180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23B0D64-2E54-9744-38D2-49E3EABF8C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13954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1905001-192B-D8E4-8BEE-50E8E11BD3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3198">
            <a:off x="3536741" y="922829"/>
            <a:ext cx="1255894" cy="441339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8281510-94F2-BFC0-0EC3-AF2924CAAC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1473554">
            <a:off x="4943226" y="2281953"/>
            <a:ext cx="6214678" cy="894654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12DA382E-7AD3-626F-D38D-8AB7FA761FE9}"/>
              </a:ext>
            </a:extLst>
          </p:cNvPr>
          <p:cNvGrpSpPr/>
          <p:nvPr/>
        </p:nvGrpSpPr>
        <p:grpSpPr>
          <a:xfrm>
            <a:off x="467442" y="1427311"/>
            <a:ext cx="3679376" cy="2373086"/>
            <a:chOff x="1099453" y="849088"/>
            <a:chExt cx="3679376" cy="2373086"/>
          </a:xfrm>
        </p:grpSpPr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376959B2-31F4-747F-86F5-30BDD789DFE9}"/>
                </a:ext>
              </a:extLst>
            </p:cNvPr>
            <p:cNvSpPr/>
            <p:nvPr/>
          </p:nvSpPr>
          <p:spPr>
            <a:xfrm>
              <a:off x="1099457" y="849088"/>
              <a:ext cx="3679372" cy="2373086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352E8E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>
                <a:solidFill>
                  <a:srgbClr val="352E8E"/>
                </a:solidFill>
                <a:latin typeface="HP Simplified W01 Bold" panose="020B0804020204020204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B8E94CC-4C6C-9FC8-7231-778C37453FD7}"/>
                </a:ext>
              </a:extLst>
            </p:cNvPr>
            <p:cNvSpPr txBox="1"/>
            <p:nvPr/>
          </p:nvSpPr>
          <p:spPr>
            <a:xfrm>
              <a:off x="1099456" y="968187"/>
              <a:ext cx="3679371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800" b="1" dirty="0">
                  <a:solidFill>
                    <a:srgbClr val="03CB73"/>
                  </a:solidFill>
                  <a:latin typeface="Poppins" pitchFamily="2" charset="77"/>
                  <a:cs typeface="Poppins" pitchFamily="2" charset="77"/>
                </a:rPr>
                <a:t>233% 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163EB48-126F-4DBA-F267-3BE616F4BD58}"/>
                </a:ext>
              </a:extLst>
            </p:cNvPr>
            <p:cNvSpPr txBox="1"/>
            <p:nvPr/>
          </p:nvSpPr>
          <p:spPr>
            <a:xfrm>
              <a:off x="1099453" y="2151057"/>
              <a:ext cx="3679373" cy="86177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5000" dirty="0">
                  <a:solidFill>
                    <a:srgbClr val="03CB73"/>
                  </a:solidFill>
                  <a:latin typeface="Poppins" pitchFamily="2" charset="77"/>
                  <a:cs typeface="Poppins" pitchFamily="2" charset="77"/>
                </a:rPr>
                <a:t>in 6 Days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468331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71F585-C4BA-1AB3-5943-029B733580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Disclaimer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D74D7B-5BC9-CDF2-AE91-619755A57E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929" y="1531917"/>
            <a:ext cx="6247345" cy="1897083"/>
          </a:xfrm>
        </p:spPr>
        <p:txBody>
          <a:bodyPr/>
          <a:lstStyle/>
          <a:p>
            <a:pPr marL="137160" indent="0">
              <a:buNone/>
            </a:pPr>
            <a:r>
              <a:rPr lang="en-US" sz="3000" dirty="0"/>
              <a:t>Risk is a part of all investing. </a:t>
            </a:r>
            <a:br>
              <a:rPr lang="en-US" sz="3000" dirty="0"/>
            </a:br>
            <a:r>
              <a:rPr lang="en-US" sz="3000" dirty="0"/>
              <a:t>You should never invest more</a:t>
            </a:r>
            <a:br>
              <a:rPr lang="en-US" sz="3000" dirty="0"/>
            </a:br>
            <a:r>
              <a:rPr lang="en-US" sz="3000" dirty="0"/>
              <a:t>than you can afford to lose</a:t>
            </a:r>
            <a:r>
              <a:rPr lang="en-US" dirty="0"/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A6AC6A3-41A6-2B22-46A9-2ACDCD8AAB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5267" y="515155"/>
            <a:ext cx="4598894" cy="4598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40680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B41897-236E-4F08-8A0D-0490C084EA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C26D88-C7F1-AB07-0F5E-8EC643E9F8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6454" y="412123"/>
            <a:ext cx="11319091" cy="5628069"/>
          </a:xfrm>
        </p:spPr>
        <p:txBody>
          <a:bodyPr>
            <a:normAutofit fontScale="90000"/>
          </a:bodyPr>
          <a:lstStyle/>
          <a:p>
            <a:r>
              <a:rPr lang="en-US" sz="6600" dirty="0"/>
              <a:t>This Is The PERFECT Strategy for This Chaotic Market!</a:t>
            </a:r>
            <a:br>
              <a:rPr lang="en-US" sz="6600" dirty="0"/>
            </a:br>
            <a:br>
              <a:rPr lang="en-US" dirty="0"/>
            </a:br>
            <a:r>
              <a:rPr lang="en-US" sz="5000" dirty="0">
                <a:solidFill>
                  <a:srgbClr val="03CB73"/>
                </a:solidFill>
                <a:latin typeface="Poppins SemiBold" pitchFamily="2" charset="77"/>
                <a:cs typeface="Poppins SemiBold" pitchFamily="2" charset="77"/>
              </a:rPr>
              <a:t>Look at these Gift Gaps our system spotted during the last three months…</a:t>
            </a:r>
          </a:p>
        </p:txBody>
      </p:sp>
    </p:spTree>
    <p:extLst>
      <p:ext uri="{BB962C8B-B14F-4D97-AF65-F5344CB8AC3E}">
        <p14:creationId xmlns:p14="http://schemas.microsoft.com/office/powerpoint/2010/main" val="4253483106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6F7128-5138-AF9A-CC4A-05E31D4907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4E8A787-7757-A28A-9FB6-EC67FB3CC1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32143"/>
            <a:ext cx="12191999" cy="562585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F48C747-1A46-FCBD-F5DB-BF9C1DD58F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Gift Gap in Viavi Solutions…</a:t>
            </a:r>
          </a:p>
        </p:txBody>
      </p:sp>
      <p:sp>
        <p:nvSpPr>
          <p:cNvPr id="5" name="Arc 4">
            <a:extLst>
              <a:ext uri="{FF2B5EF4-FFF2-40B4-BE49-F238E27FC236}">
                <a16:creationId xmlns:a16="http://schemas.microsoft.com/office/drawing/2014/main" id="{D3B9B55F-A360-815D-1648-FDF228650039}"/>
              </a:ext>
            </a:extLst>
          </p:cNvPr>
          <p:cNvSpPr/>
          <p:nvPr/>
        </p:nvSpPr>
        <p:spPr>
          <a:xfrm rot="18562442" flipH="1">
            <a:off x="4497867" y="2691918"/>
            <a:ext cx="4175980" cy="2976394"/>
          </a:xfrm>
          <a:custGeom>
            <a:avLst/>
            <a:gdLst>
              <a:gd name="connsiteX0" fmla="*/ 2037976 w 4175980"/>
              <a:gd name="connsiteY0" fmla="*/ 427 h 2976394"/>
              <a:gd name="connsiteX1" fmla="*/ 3272862 w 4175980"/>
              <a:gd name="connsiteY1" fmla="*/ 262824 h 2976394"/>
              <a:gd name="connsiteX2" fmla="*/ 4175980 w 4175980"/>
              <a:gd name="connsiteY2" fmla="*/ 1488197 h 2976394"/>
              <a:gd name="connsiteX3" fmla="*/ 2087990 w 4175980"/>
              <a:gd name="connsiteY3" fmla="*/ 1488197 h 2976394"/>
              <a:gd name="connsiteX4" fmla="*/ 2037976 w 4175980"/>
              <a:gd name="connsiteY4" fmla="*/ 427 h 2976394"/>
              <a:gd name="connsiteX0" fmla="*/ 2037976 w 4175980"/>
              <a:gd name="connsiteY0" fmla="*/ 427 h 2976394"/>
              <a:gd name="connsiteX1" fmla="*/ 3272862 w 4175980"/>
              <a:gd name="connsiteY1" fmla="*/ 262824 h 2976394"/>
              <a:gd name="connsiteX2" fmla="*/ 4175980 w 4175980"/>
              <a:gd name="connsiteY2" fmla="*/ 1488197 h 2976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175980" h="2976394" stroke="0" extrusionOk="0">
                <a:moveTo>
                  <a:pt x="2037976" y="427"/>
                </a:moveTo>
                <a:cubicBezTo>
                  <a:pt x="2404522" y="-3942"/>
                  <a:pt x="2949344" y="123095"/>
                  <a:pt x="3272862" y="262824"/>
                </a:cubicBezTo>
                <a:cubicBezTo>
                  <a:pt x="3850711" y="566034"/>
                  <a:pt x="4178705" y="1081914"/>
                  <a:pt x="4175980" y="1488197"/>
                </a:cubicBezTo>
                <a:cubicBezTo>
                  <a:pt x="3718200" y="1594517"/>
                  <a:pt x="2712684" y="1480548"/>
                  <a:pt x="2087990" y="1488197"/>
                </a:cubicBezTo>
                <a:cubicBezTo>
                  <a:pt x="2135311" y="1115964"/>
                  <a:pt x="2052805" y="373823"/>
                  <a:pt x="2037976" y="427"/>
                </a:cubicBezTo>
                <a:close/>
              </a:path>
              <a:path w="4175980" h="2976394" fill="none" extrusionOk="0">
                <a:moveTo>
                  <a:pt x="2037976" y="427"/>
                </a:moveTo>
                <a:cubicBezTo>
                  <a:pt x="2538152" y="-2660"/>
                  <a:pt x="2929326" y="117953"/>
                  <a:pt x="3272862" y="262824"/>
                </a:cubicBezTo>
                <a:cubicBezTo>
                  <a:pt x="3844296" y="595573"/>
                  <a:pt x="4167623" y="1026461"/>
                  <a:pt x="4175980" y="1488197"/>
                </a:cubicBezTo>
              </a:path>
            </a:pathLst>
          </a:custGeom>
          <a:noFill/>
          <a:ln w="7620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2650216993">
                  <a:prstGeom prst="arc">
                    <a:avLst>
                      <a:gd name="adj1" fmla="val 16084477"/>
                      <a:gd name="adj2" fmla="val 0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831189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5C27AD-DC01-D689-918F-AF664BABC7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2D20150-88AD-EF01-C75E-C0FC2338EC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57468"/>
            <a:ext cx="12192000" cy="56731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D2FA9BF-3545-0CFD-EAE3-05B9B9111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And the Gap Fill!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D93ADC4-EC3B-516F-4864-C27ACCC0B5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2136376">
            <a:off x="5962976" y="4123963"/>
            <a:ext cx="5261931" cy="814333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00ACD171-4B2C-D829-764B-14E22F71B5A6}"/>
              </a:ext>
            </a:extLst>
          </p:cNvPr>
          <p:cNvGrpSpPr/>
          <p:nvPr/>
        </p:nvGrpSpPr>
        <p:grpSpPr>
          <a:xfrm>
            <a:off x="305285" y="2164784"/>
            <a:ext cx="4157857" cy="2279756"/>
            <a:chOff x="1099453" y="849088"/>
            <a:chExt cx="3679376" cy="2373086"/>
          </a:xfrm>
        </p:grpSpPr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452DFC88-5EB0-16E5-AA66-641854279AD9}"/>
                </a:ext>
              </a:extLst>
            </p:cNvPr>
            <p:cNvSpPr/>
            <p:nvPr/>
          </p:nvSpPr>
          <p:spPr>
            <a:xfrm>
              <a:off x="1099457" y="849088"/>
              <a:ext cx="3679372" cy="2373086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352E8E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>
                <a:solidFill>
                  <a:srgbClr val="352E8E"/>
                </a:solidFill>
                <a:latin typeface="HP Simplified W01 Bold" panose="020B0804020204020204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885803D-6796-53CD-562B-0F1EAF0FDC21}"/>
                </a:ext>
              </a:extLst>
            </p:cNvPr>
            <p:cNvSpPr txBox="1"/>
            <p:nvPr/>
          </p:nvSpPr>
          <p:spPr>
            <a:xfrm>
              <a:off x="1099456" y="968187"/>
              <a:ext cx="3679371" cy="15057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800" b="1" dirty="0">
                  <a:solidFill>
                    <a:srgbClr val="03CB73"/>
                  </a:solidFill>
                  <a:latin typeface="Poppins" pitchFamily="2" charset="77"/>
                  <a:cs typeface="Poppins" pitchFamily="2" charset="77"/>
                </a:rPr>
                <a:t>200%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7CE6670-948B-0903-90AD-513AC97860CD}"/>
                </a:ext>
              </a:extLst>
            </p:cNvPr>
            <p:cNvSpPr txBox="1"/>
            <p:nvPr/>
          </p:nvSpPr>
          <p:spPr>
            <a:xfrm>
              <a:off x="1099453" y="2151057"/>
              <a:ext cx="3679373" cy="89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5000" dirty="0">
                  <a:solidFill>
                    <a:srgbClr val="03CB73"/>
                  </a:solidFill>
                  <a:latin typeface="Poppins" pitchFamily="2" charset="77"/>
                  <a:cs typeface="Poppins" pitchFamily="2" charset="77"/>
                </a:rPr>
                <a:t>in 36 Days</a:t>
              </a:r>
            </a:p>
          </p:txBody>
        </p:sp>
      </p:grpSp>
      <p:sp>
        <p:nvSpPr>
          <p:cNvPr id="3" name="Arc 2">
            <a:extLst>
              <a:ext uri="{FF2B5EF4-FFF2-40B4-BE49-F238E27FC236}">
                <a16:creationId xmlns:a16="http://schemas.microsoft.com/office/drawing/2014/main" id="{E61E5744-4A4A-43C2-5EC2-B822E1D1D955}"/>
              </a:ext>
            </a:extLst>
          </p:cNvPr>
          <p:cNvSpPr/>
          <p:nvPr/>
        </p:nvSpPr>
        <p:spPr>
          <a:xfrm rot="18562442" flipH="1">
            <a:off x="4497867" y="2691918"/>
            <a:ext cx="4175980" cy="2976394"/>
          </a:xfrm>
          <a:custGeom>
            <a:avLst/>
            <a:gdLst>
              <a:gd name="connsiteX0" fmla="*/ 2037976 w 4175980"/>
              <a:gd name="connsiteY0" fmla="*/ 427 h 2976394"/>
              <a:gd name="connsiteX1" fmla="*/ 3272862 w 4175980"/>
              <a:gd name="connsiteY1" fmla="*/ 262824 h 2976394"/>
              <a:gd name="connsiteX2" fmla="*/ 4175980 w 4175980"/>
              <a:gd name="connsiteY2" fmla="*/ 1488197 h 2976394"/>
              <a:gd name="connsiteX3" fmla="*/ 2087990 w 4175980"/>
              <a:gd name="connsiteY3" fmla="*/ 1488197 h 2976394"/>
              <a:gd name="connsiteX4" fmla="*/ 2037976 w 4175980"/>
              <a:gd name="connsiteY4" fmla="*/ 427 h 2976394"/>
              <a:gd name="connsiteX0" fmla="*/ 2037976 w 4175980"/>
              <a:gd name="connsiteY0" fmla="*/ 427 h 2976394"/>
              <a:gd name="connsiteX1" fmla="*/ 3272862 w 4175980"/>
              <a:gd name="connsiteY1" fmla="*/ 262824 h 2976394"/>
              <a:gd name="connsiteX2" fmla="*/ 4175980 w 4175980"/>
              <a:gd name="connsiteY2" fmla="*/ 1488197 h 2976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175980" h="2976394" stroke="0" extrusionOk="0">
                <a:moveTo>
                  <a:pt x="2037976" y="427"/>
                </a:moveTo>
                <a:cubicBezTo>
                  <a:pt x="2404522" y="-3942"/>
                  <a:pt x="2949344" y="123095"/>
                  <a:pt x="3272862" y="262824"/>
                </a:cubicBezTo>
                <a:cubicBezTo>
                  <a:pt x="3850711" y="566034"/>
                  <a:pt x="4178705" y="1081914"/>
                  <a:pt x="4175980" y="1488197"/>
                </a:cubicBezTo>
                <a:cubicBezTo>
                  <a:pt x="3718200" y="1594517"/>
                  <a:pt x="2712684" y="1480548"/>
                  <a:pt x="2087990" y="1488197"/>
                </a:cubicBezTo>
                <a:cubicBezTo>
                  <a:pt x="2135311" y="1115964"/>
                  <a:pt x="2052805" y="373823"/>
                  <a:pt x="2037976" y="427"/>
                </a:cubicBezTo>
                <a:close/>
              </a:path>
              <a:path w="4175980" h="2976394" fill="none" extrusionOk="0">
                <a:moveTo>
                  <a:pt x="2037976" y="427"/>
                </a:moveTo>
                <a:cubicBezTo>
                  <a:pt x="2538152" y="-2660"/>
                  <a:pt x="2929326" y="117953"/>
                  <a:pt x="3272862" y="262824"/>
                </a:cubicBezTo>
                <a:cubicBezTo>
                  <a:pt x="3844296" y="595573"/>
                  <a:pt x="4167623" y="1026461"/>
                  <a:pt x="4175980" y="1488197"/>
                </a:cubicBezTo>
              </a:path>
            </a:pathLst>
          </a:custGeom>
          <a:noFill/>
          <a:ln w="7620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2650216993">
                  <a:prstGeom prst="arc">
                    <a:avLst>
                      <a:gd name="adj1" fmla="val 16084477"/>
                      <a:gd name="adj2" fmla="val 0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95112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3FF211-9CC3-197A-6698-A6D220CCB1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260B6B0-55B1-35E8-6713-C92E73B5455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22"/>
          <a:stretch/>
        </p:blipFill>
        <p:spPr>
          <a:xfrm>
            <a:off x="0" y="1157468"/>
            <a:ext cx="12192000" cy="570053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067B0EA-D1DB-D269-FED7-F0B2497A0F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Gift Gap in </a:t>
            </a:r>
            <a:r>
              <a:rPr lang="en-US" dirty="0" err="1"/>
              <a:t>Akero</a:t>
            </a:r>
            <a:r>
              <a:rPr lang="en-US" dirty="0"/>
              <a:t> Therapeutics…</a:t>
            </a:r>
          </a:p>
        </p:txBody>
      </p:sp>
      <p:sp>
        <p:nvSpPr>
          <p:cNvPr id="6" name="Arc 5">
            <a:extLst>
              <a:ext uri="{FF2B5EF4-FFF2-40B4-BE49-F238E27FC236}">
                <a16:creationId xmlns:a16="http://schemas.microsoft.com/office/drawing/2014/main" id="{6D6FD269-7D60-C6F5-FE00-26E4784A4ADD}"/>
              </a:ext>
            </a:extLst>
          </p:cNvPr>
          <p:cNvSpPr/>
          <p:nvPr/>
        </p:nvSpPr>
        <p:spPr>
          <a:xfrm rot="18562442" flipH="1">
            <a:off x="4516858" y="1967273"/>
            <a:ext cx="4736710" cy="3957597"/>
          </a:xfrm>
          <a:custGeom>
            <a:avLst/>
            <a:gdLst>
              <a:gd name="connsiteX0" fmla="*/ 2301860 w 4736710"/>
              <a:gd name="connsiteY0" fmla="*/ 780 h 3957597"/>
              <a:gd name="connsiteX1" fmla="*/ 3856713 w 4736710"/>
              <a:gd name="connsiteY1" fmla="*/ 439567 h 3957597"/>
              <a:gd name="connsiteX2" fmla="*/ 4736710 w 4736710"/>
              <a:gd name="connsiteY2" fmla="*/ 1978800 h 3957597"/>
              <a:gd name="connsiteX3" fmla="*/ 2368355 w 4736710"/>
              <a:gd name="connsiteY3" fmla="*/ 1978799 h 3957597"/>
              <a:gd name="connsiteX4" fmla="*/ 2301860 w 4736710"/>
              <a:gd name="connsiteY4" fmla="*/ 780 h 3957597"/>
              <a:gd name="connsiteX0" fmla="*/ 2301860 w 4736710"/>
              <a:gd name="connsiteY0" fmla="*/ 780 h 3957597"/>
              <a:gd name="connsiteX1" fmla="*/ 3856713 w 4736710"/>
              <a:gd name="connsiteY1" fmla="*/ 439567 h 3957597"/>
              <a:gd name="connsiteX2" fmla="*/ 4736710 w 4736710"/>
              <a:gd name="connsiteY2" fmla="*/ 1978800 h 3957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736710" h="3957597" stroke="0" extrusionOk="0">
                <a:moveTo>
                  <a:pt x="2301860" y="780"/>
                </a:moveTo>
                <a:cubicBezTo>
                  <a:pt x="2774185" y="-8528"/>
                  <a:pt x="3480687" y="205189"/>
                  <a:pt x="3856713" y="439567"/>
                </a:cubicBezTo>
                <a:cubicBezTo>
                  <a:pt x="4452777" y="896347"/>
                  <a:pt x="4738763" y="1443658"/>
                  <a:pt x="4736710" y="1978800"/>
                </a:cubicBezTo>
                <a:cubicBezTo>
                  <a:pt x="3926251" y="2085120"/>
                  <a:pt x="2707400" y="1971150"/>
                  <a:pt x="2368355" y="1978799"/>
                </a:cubicBezTo>
                <a:cubicBezTo>
                  <a:pt x="2513820" y="1539927"/>
                  <a:pt x="2358140" y="929398"/>
                  <a:pt x="2301860" y="780"/>
                </a:cubicBezTo>
                <a:close/>
              </a:path>
              <a:path w="4736710" h="3957597" fill="none" extrusionOk="0">
                <a:moveTo>
                  <a:pt x="2301860" y="780"/>
                </a:moveTo>
                <a:cubicBezTo>
                  <a:pt x="2882492" y="-11258"/>
                  <a:pt x="3436237" y="175773"/>
                  <a:pt x="3856713" y="439567"/>
                </a:cubicBezTo>
                <a:cubicBezTo>
                  <a:pt x="4415849" y="839013"/>
                  <a:pt x="4734516" y="1388279"/>
                  <a:pt x="4736710" y="1978800"/>
                </a:cubicBezTo>
              </a:path>
            </a:pathLst>
          </a:custGeom>
          <a:noFill/>
          <a:ln w="7620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2650216993">
                  <a:prstGeom prst="arc">
                    <a:avLst>
                      <a:gd name="adj1" fmla="val 16084477"/>
                      <a:gd name="adj2" fmla="val 0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462615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01D58C-C324-1F47-150A-040FEBAB00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CA51D65-8D1B-1870-5576-EBF837CA6B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57468"/>
            <a:ext cx="12191999" cy="570053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9BB328B-FFC3-EDEE-45B2-6272C8C772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And the Gap Fill!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499FF0A-E001-3F1D-F358-202F53B627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2136376">
            <a:off x="5962976" y="4123963"/>
            <a:ext cx="5261931" cy="814333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A6BEFA75-D991-C870-37A8-28B269C9942B}"/>
              </a:ext>
            </a:extLst>
          </p:cNvPr>
          <p:cNvGrpSpPr/>
          <p:nvPr/>
        </p:nvGrpSpPr>
        <p:grpSpPr>
          <a:xfrm>
            <a:off x="459576" y="2449601"/>
            <a:ext cx="3867733" cy="2357111"/>
            <a:chOff x="1099453" y="849088"/>
            <a:chExt cx="3679376" cy="2373086"/>
          </a:xfrm>
        </p:grpSpPr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32CAF1F1-C285-60E1-E2AF-76C0A2728925}"/>
                </a:ext>
              </a:extLst>
            </p:cNvPr>
            <p:cNvSpPr/>
            <p:nvPr/>
          </p:nvSpPr>
          <p:spPr>
            <a:xfrm>
              <a:off x="1099457" y="849088"/>
              <a:ext cx="3679372" cy="2373086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352E8E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>
                <a:solidFill>
                  <a:srgbClr val="352E8E"/>
                </a:solidFill>
                <a:latin typeface="HP Simplified W01 Bold" panose="020B0804020204020204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784177A-1E09-6D5C-FAF0-B14FBD673627}"/>
                </a:ext>
              </a:extLst>
            </p:cNvPr>
            <p:cNvSpPr txBox="1"/>
            <p:nvPr/>
          </p:nvSpPr>
          <p:spPr>
            <a:xfrm>
              <a:off x="1099456" y="968187"/>
              <a:ext cx="3679371" cy="15057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800" b="1" dirty="0">
                  <a:solidFill>
                    <a:srgbClr val="03CB73"/>
                  </a:solidFill>
                  <a:latin typeface="Poppins" pitchFamily="2" charset="77"/>
                  <a:cs typeface="Poppins" pitchFamily="2" charset="77"/>
                </a:rPr>
                <a:t>55%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D07E3FF-2F8A-8C89-A6FC-E4DD1DFF97D6}"/>
                </a:ext>
              </a:extLst>
            </p:cNvPr>
            <p:cNvSpPr txBox="1"/>
            <p:nvPr/>
          </p:nvSpPr>
          <p:spPr>
            <a:xfrm>
              <a:off x="1099453" y="2151057"/>
              <a:ext cx="3679373" cy="89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5000" dirty="0">
                  <a:solidFill>
                    <a:srgbClr val="03CB73"/>
                  </a:solidFill>
                  <a:latin typeface="Poppins" pitchFamily="2" charset="77"/>
                  <a:cs typeface="Poppins" pitchFamily="2" charset="77"/>
                </a:rPr>
                <a:t>in 41 Days</a:t>
              </a:r>
            </a:p>
          </p:txBody>
        </p:sp>
      </p:grpSp>
      <p:sp>
        <p:nvSpPr>
          <p:cNvPr id="4" name="Arc 3">
            <a:extLst>
              <a:ext uri="{FF2B5EF4-FFF2-40B4-BE49-F238E27FC236}">
                <a16:creationId xmlns:a16="http://schemas.microsoft.com/office/drawing/2014/main" id="{C3DE1483-07D2-68C5-B8D9-8D0C7426090D}"/>
              </a:ext>
            </a:extLst>
          </p:cNvPr>
          <p:cNvSpPr/>
          <p:nvPr/>
        </p:nvSpPr>
        <p:spPr>
          <a:xfrm rot="18562442" flipH="1">
            <a:off x="4516858" y="1967273"/>
            <a:ext cx="4736710" cy="3957597"/>
          </a:xfrm>
          <a:custGeom>
            <a:avLst/>
            <a:gdLst>
              <a:gd name="connsiteX0" fmla="*/ 2301860 w 4736710"/>
              <a:gd name="connsiteY0" fmla="*/ 780 h 3957597"/>
              <a:gd name="connsiteX1" fmla="*/ 3856713 w 4736710"/>
              <a:gd name="connsiteY1" fmla="*/ 439567 h 3957597"/>
              <a:gd name="connsiteX2" fmla="*/ 4736710 w 4736710"/>
              <a:gd name="connsiteY2" fmla="*/ 1978800 h 3957597"/>
              <a:gd name="connsiteX3" fmla="*/ 2368355 w 4736710"/>
              <a:gd name="connsiteY3" fmla="*/ 1978799 h 3957597"/>
              <a:gd name="connsiteX4" fmla="*/ 2301860 w 4736710"/>
              <a:gd name="connsiteY4" fmla="*/ 780 h 3957597"/>
              <a:gd name="connsiteX0" fmla="*/ 2301860 w 4736710"/>
              <a:gd name="connsiteY0" fmla="*/ 780 h 3957597"/>
              <a:gd name="connsiteX1" fmla="*/ 3856713 w 4736710"/>
              <a:gd name="connsiteY1" fmla="*/ 439567 h 3957597"/>
              <a:gd name="connsiteX2" fmla="*/ 4736710 w 4736710"/>
              <a:gd name="connsiteY2" fmla="*/ 1978800 h 3957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736710" h="3957597" stroke="0" extrusionOk="0">
                <a:moveTo>
                  <a:pt x="2301860" y="780"/>
                </a:moveTo>
                <a:cubicBezTo>
                  <a:pt x="2774185" y="-8528"/>
                  <a:pt x="3480687" y="205189"/>
                  <a:pt x="3856713" y="439567"/>
                </a:cubicBezTo>
                <a:cubicBezTo>
                  <a:pt x="4452777" y="896347"/>
                  <a:pt x="4738763" y="1443658"/>
                  <a:pt x="4736710" y="1978800"/>
                </a:cubicBezTo>
                <a:cubicBezTo>
                  <a:pt x="3926251" y="2085120"/>
                  <a:pt x="2707400" y="1971150"/>
                  <a:pt x="2368355" y="1978799"/>
                </a:cubicBezTo>
                <a:cubicBezTo>
                  <a:pt x="2513820" y="1539927"/>
                  <a:pt x="2358140" y="929398"/>
                  <a:pt x="2301860" y="780"/>
                </a:cubicBezTo>
                <a:close/>
              </a:path>
              <a:path w="4736710" h="3957597" fill="none" extrusionOk="0">
                <a:moveTo>
                  <a:pt x="2301860" y="780"/>
                </a:moveTo>
                <a:cubicBezTo>
                  <a:pt x="2882492" y="-11258"/>
                  <a:pt x="3436237" y="175773"/>
                  <a:pt x="3856713" y="439567"/>
                </a:cubicBezTo>
                <a:cubicBezTo>
                  <a:pt x="4415849" y="839013"/>
                  <a:pt x="4734516" y="1388279"/>
                  <a:pt x="4736710" y="1978800"/>
                </a:cubicBezTo>
              </a:path>
            </a:pathLst>
          </a:custGeom>
          <a:noFill/>
          <a:ln w="7620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2650216993">
                  <a:prstGeom prst="arc">
                    <a:avLst>
                      <a:gd name="adj1" fmla="val 16084477"/>
                      <a:gd name="adj2" fmla="val 0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718834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32A8DF-2F25-728A-824D-4A0DE6C19F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27F1A68-4F3E-848F-0F8E-DBCA54AA2CF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11"/>
          <a:stretch/>
        </p:blipFill>
        <p:spPr>
          <a:xfrm>
            <a:off x="0" y="1157468"/>
            <a:ext cx="12192000" cy="570053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91BD414-716D-8AD6-7E31-56A9708AD5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Gift Gap in Clearwater Analytics…</a:t>
            </a:r>
          </a:p>
        </p:txBody>
      </p:sp>
      <p:sp>
        <p:nvSpPr>
          <p:cNvPr id="5" name="Arc 4">
            <a:extLst>
              <a:ext uri="{FF2B5EF4-FFF2-40B4-BE49-F238E27FC236}">
                <a16:creationId xmlns:a16="http://schemas.microsoft.com/office/drawing/2014/main" id="{9A8B8528-43B8-CB1B-93AA-67F57AB6CC30}"/>
              </a:ext>
            </a:extLst>
          </p:cNvPr>
          <p:cNvSpPr/>
          <p:nvPr/>
        </p:nvSpPr>
        <p:spPr>
          <a:xfrm rot="18562442" flipH="1">
            <a:off x="5102055" y="2543547"/>
            <a:ext cx="3736037" cy="3215124"/>
          </a:xfrm>
          <a:custGeom>
            <a:avLst/>
            <a:gdLst>
              <a:gd name="connsiteX0" fmla="*/ 1814000 w 3736037"/>
              <a:gd name="connsiteY0" fmla="*/ 672 h 3215124"/>
              <a:gd name="connsiteX1" fmla="*/ 3062873 w 3736037"/>
              <a:gd name="connsiteY1" fmla="*/ 371866 h 3215124"/>
              <a:gd name="connsiteX2" fmla="*/ 3736038 w 3736037"/>
              <a:gd name="connsiteY2" fmla="*/ 1607563 h 3215124"/>
              <a:gd name="connsiteX3" fmla="*/ 1868019 w 3736037"/>
              <a:gd name="connsiteY3" fmla="*/ 1607562 h 3215124"/>
              <a:gd name="connsiteX4" fmla="*/ 1814000 w 3736037"/>
              <a:gd name="connsiteY4" fmla="*/ 672 h 3215124"/>
              <a:gd name="connsiteX0" fmla="*/ 1814000 w 3736037"/>
              <a:gd name="connsiteY0" fmla="*/ 672 h 3215124"/>
              <a:gd name="connsiteX1" fmla="*/ 3062873 w 3736037"/>
              <a:gd name="connsiteY1" fmla="*/ 371866 h 3215124"/>
              <a:gd name="connsiteX2" fmla="*/ 3736038 w 3736037"/>
              <a:gd name="connsiteY2" fmla="*/ 1607563 h 3215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36037" h="3215124" stroke="0" extrusionOk="0">
                <a:moveTo>
                  <a:pt x="1814000" y="672"/>
                </a:moveTo>
                <a:cubicBezTo>
                  <a:pt x="2208569" y="-8072"/>
                  <a:pt x="2753137" y="160774"/>
                  <a:pt x="3062873" y="371866"/>
                </a:cubicBezTo>
                <a:cubicBezTo>
                  <a:pt x="3519544" y="739199"/>
                  <a:pt x="3738241" y="1197302"/>
                  <a:pt x="3736038" y="1607563"/>
                </a:cubicBezTo>
                <a:cubicBezTo>
                  <a:pt x="2815626" y="1724100"/>
                  <a:pt x="2732953" y="1492458"/>
                  <a:pt x="1868019" y="1607562"/>
                </a:cubicBezTo>
                <a:cubicBezTo>
                  <a:pt x="1944967" y="1067193"/>
                  <a:pt x="1866423" y="723776"/>
                  <a:pt x="1814000" y="672"/>
                </a:cubicBezTo>
                <a:close/>
              </a:path>
              <a:path w="3736037" h="3215124" fill="none" extrusionOk="0">
                <a:moveTo>
                  <a:pt x="1814000" y="672"/>
                </a:moveTo>
                <a:cubicBezTo>
                  <a:pt x="2285224" y="-9452"/>
                  <a:pt x="2724064" y="140643"/>
                  <a:pt x="3062873" y="371866"/>
                </a:cubicBezTo>
                <a:cubicBezTo>
                  <a:pt x="3492607" y="706943"/>
                  <a:pt x="3727964" y="1156852"/>
                  <a:pt x="3736038" y="1607563"/>
                </a:cubicBezTo>
              </a:path>
            </a:pathLst>
          </a:custGeom>
          <a:noFill/>
          <a:ln w="7620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2650216993">
                  <a:prstGeom prst="arc">
                    <a:avLst>
                      <a:gd name="adj1" fmla="val 16084477"/>
                      <a:gd name="adj2" fmla="val 0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729286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D46D6B-C2EC-94D1-C852-6C31481974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7A0033C-C08C-90A6-2DF6-B9E5C42E7C4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427"/>
          <a:stretch/>
        </p:blipFill>
        <p:spPr>
          <a:xfrm>
            <a:off x="13091" y="1157468"/>
            <a:ext cx="12178909" cy="570053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B95332F-9B51-5BEE-5D74-1D696CE13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And the Gap Fill! </a:t>
            </a:r>
          </a:p>
        </p:txBody>
      </p:sp>
      <p:sp>
        <p:nvSpPr>
          <p:cNvPr id="5" name="Arc 4">
            <a:extLst>
              <a:ext uri="{FF2B5EF4-FFF2-40B4-BE49-F238E27FC236}">
                <a16:creationId xmlns:a16="http://schemas.microsoft.com/office/drawing/2014/main" id="{C0C6CE87-FFC4-CAE1-A5B2-D70663FE0ED4}"/>
              </a:ext>
            </a:extLst>
          </p:cNvPr>
          <p:cNvSpPr/>
          <p:nvPr/>
        </p:nvSpPr>
        <p:spPr>
          <a:xfrm rot="18562442" flipH="1">
            <a:off x="5027857" y="2466049"/>
            <a:ext cx="3927887" cy="3268227"/>
          </a:xfrm>
          <a:custGeom>
            <a:avLst/>
            <a:gdLst>
              <a:gd name="connsiteX0" fmla="*/ 1909031 w 3927887"/>
              <a:gd name="connsiteY0" fmla="*/ 639 h 3268227"/>
              <a:gd name="connsiteX1" fmla="*/ 3195056 w 3927887"/>
              <a:gd name="connsiteY1" fmla="*/ 360920 h 3268227"/>
              <a:gd name="connsiteX2" fmla="*/ 3927887 w 3927887"/>
              <a:gd name="connsiteY2" fmla="*/ 1634114 h 3268227"/>
              <a:gd name="connsiteX3" fmla="*/ 1963944 w 3927887"/>
              <a:gd name="connsiteY3" fmla="*/ 1634114 h 3268227"/>
              <a:gd name="connsiteX4" fmla="*/ 1909031 w 3927887"/>
              <a:gd name="connsiteY4" fmla="*/ 639 h 3268227"/>
              <a:gd name="connsiteX0" fmla="*/ 1909031 w 3927887"/>
              <a:gd name="connsiteY0" fmla="*/ 639 h 3268227"/>
              <a:gd name="connsiteX1" fmla="*/ 3195056 w 3927887"/>
              <a:gd name="connsiteY1" fmla="*/ 360920 h 3268227"/>
              <a:gd name="connsiteX2" fmla="*/ 3927887 w 3927887"/>
              <a:gd name="connsiteY2" fmla="*/ 1634114 h 3268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27887" h="3268227" stroke="0" extrusionOk="0">
                <a:moveTo>
                  <a:pt x="1909031" y="639"/>
                </a:moveTo>
                <a:cubicBezTo>
                  <a:pt x="2323907" y="-8010"/>
                  <a:pt x="2877932" y="163210"/>
                  <a:pt x="3195056" y="360920"/>
                </a:cubicBezTo>
                <a:cubicBezTo>
                  <a:pt x="3692181" y="740415"/>
                  <a:pt x="3929359" y="1184181"/>
                  <a:pt x="3927887" y="1634114"/>
                </a:cubicBezTo>
                <a:cubicBezTo>
                  <a:pt x="3573427" y="1740434"/>
                  <a:pt x="2314431" y="1626465"/>
                  <a:pt x="1963944" y="1634114"/>
                </a:cubicBezTo>
                <a:cubicBezTo>
                  <a:pt x="2039173" y="1360632"/>
                  <a:pt x="1792403" y="433308"/>
                  <a:pt x="1909031" y="639"/>
                </a:cubicBezTo>
                <a:close/>
              </a:path>
              <a:path w="3927887" h="3268227" fill="none" extrusionOk="0">
                <a:moveTo>
                  <a:pt x="1909031" y="639"/>
                </a:moveTo>
                <a:cubicBezTo>
                  <a:pt x="2435998" y="-5756"/>
                  <a:pt x="2839745" y="132025"/>
                  <a:pt x="3195056" y="360920"/>
                </a:cubicBezTo>
                <a:cubicBezTo>
                  <a:pt x="3667456" y="754155"/>
                  <a:pt x="3917585" y="1173461"/>
                  <a:pt x="3927887" y="1634114"/>
                </a:cubicBezTo>
              </a:path>
            </a:pathLst>
          </a:custGeom>
          <a:noFill/>
          <a:ln w="7620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2650216993">
                  <a:prstGeom prst="arc">
                    <a:avLst>
                      <a:gd name="adj1" fmla="val 16084477"/>
                      <a:gd name="adj2" fmla="val 0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9BA9346-AF4D-6DD2-1BB2-F4B20339F6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2826734">
            <a:off x="5519565" y="4521904"/>
            <a:ext cx="4635002" cy="71731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DF8FDEFA-1361-6B2A-1EE5-2720C0401C03}"/>
              </a:ext>
            </a:extLst>
          </p:cNvPr>
          <p:cNvGrpSpPr/>
          <p:nvPr/>
        </p:nvGrpSpPr>
        <p:grpSpPr>
          <a:xfrm>
            <a:off x="304800" y="2427829"/>
            <a:ext cx="4427809" cy="3173233"/>
            <a:chOff x="1099453" y="849088"/>
            <a:chExt cx="3679376" cy="2944240"/>
          </a:xfrm>
        </p:grpSpPr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8CE1140D-3F32-1769-C6C9-E763F603993C}"/>
                </a:ext>
              </a:extLst>
            </p:cNvPr>
            <p:cNvSpPr/>
            <p:nvPr/>
          </p:nvSpPr>
          <p:spPr>
            <a:xfrm>
              <a:off x="1099457" y="849088"/>
              <a:ext cx="3679372" cy="2373086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352E8E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>
                <a:solidFill>
                  <a:srgbClr val="352E8E"/>
                </a:solidFill>
                <a:latin typeface="HP Simplified W01 Bold" panose="020B0804020204020204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507A286-34F1-8D78-FAE5-0FE8F7968A65}"/>
                </a:ext>
              </a:extLst>
            </p:cNvPr>
            <p:cNvSpPr txBox="1"/>
            <p:nvPr/>
          </p:nvSpPr>
          <p:spPr>
            <a:xfrm>
              <a:off x="1099456" y="968187"/>
              <a:ext cx="3679371" cy="13421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800" b="1" dirty="0">
                  <a:solidFill>
                    <a:srgbClr val="03CB73"/>
                  </a:solidFill>
                  <a:latin typeface="Poppins" pitchFamily="2" charset="77"/>
                  <a:cs typeface="Poppins" pitchFamily="2" charset="77"/>
                </a:rPr>
                <a:t>204%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D7805B3-0323-0BDE-A491-B73FAEA13771}"/>
                </a:ext>
              </a:extLst>
            </p:cNvPr>
            <p:cNvSpPr txBox="1"/>
            <p:nvPr/>
          </p:nvSpPr>
          <p:spPr>
            <a:xfrm>
              <a:off x="1099453" y="2151057"/>
              <a:ext cx="3679373" cy="164227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5000" dirty="0">
                  <a:solidFill>
                    <a:srgbClr val="03CB73"/>
                  </a:solidFill>
                  <a:latin typeface="Poppins" pitchFamily="2" charset="77"/>
                  <a:cs typeface="Poppins" pitchFamily="2" charset="77"/>
                </a:rPr>
                <a:t>in 26 Days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63996433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FEB834-E350-68B0-BEE3-1C2E7F9B58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1AD751-4831-9546-45F6-B4B113CCEB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5706" y="838213"/>
            <a:ext cx="11740587" cy="4068638"/>
          </a:xfrm>
        </p:spPr>
        <p:txBody>
          <a:bodyPr>
            <a:normAutofit/>
          </a:bodyPr>
          <a:lstStyle/>
          <a:p>
            <a:r>
              <a:rPr lang="en-US" sz="6600" dirty="0"/>
              <a:t>We Recently Launched the Gift Gap Scanner …</a:t>
            </a:r>
            <a:br>
              <a:rPr lang="en-US" sz="6600" dirty="0"/>
            </a:br>
            <a:br>
              <a:rPr lang="en-US" dirty="0"/>
            </a:br>
            <a:r>
              <a:rPr lang="en-US" sz="5000" dirty="0">
                <a:solidFill>
                  <a:srgbClr val="03CB73"/>
                </a:solidFill>
                <a:latin typeface="Poppins SemiBold" pitchFamily="2" charset="77"/>
                <a:cs typeface="Poppins SemiBold" pitchFamily="2" charset="77"/>
              </a:rPr>
              <a:t>And Our Members Love it!</a:t>
            </a:r>
          </a:p>
        </p:txBody>
      </p:sp>
    </p:spTree>
    <p:extLst>
      <p:ext uri="{BB962C8B-B14F-4D97-AF65-F5344CB8AC3E}">
        <p14:creationId xmlns:p14="http://schemas.microsoft.com/office/powerpoint/2010/main" val="1936870890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33E91-9AD0-FF73-321A-28C1CF091C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Dean S. Made 57% in 1 Day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1BD237B-7DB3-C422-F686-8F633AD2D0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839" y="1520057"/>
            <a:ext cx="8772928" cy="2317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403761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1869DF-FADD-0EA9-C9F2-BBE72F84F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Aaron G. Made 63% in 4 Days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507FECE-5367-8EB3-05E9-63503D84B9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839" y="1514184"/>
            <a:ext cx="8795161" cy="2323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4262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2491D-A4C6-1BF9-3E3A-6EA4C781EB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1284" y="937021"/>
            <a:ext cx="10909431" cy="4983957"/>
          </a:xfrm>
        </p:spPr>
        <p:txBody>
          <a:bodyPr>
            <a:normAutofit/>
          </a:bodyPr>
          <a:lstStyle/>
          <a:p>
            <a:r>
              <a:rPr lang="en-US" sz="6600" dirty="0"/>
              <a:t>Let’s Dive Into Gift Gaps!</a:t>
            </a:r>
            <a:br>
              <a:rPr lang="en-US" sz="6600" dirty="0"/>
            </a:br>
            <a:br>
              <a:rPr lang="en-US" sz="6600" dirty="0"/>
            </a:br>
            <a:r>
              <a:rPr lang="en-US" sz="5000" dirty="0">
                <a:latin typeface="Poppins SemiBold" pitchFamily="2" charset="77"/>
                <a:cs typeface="Poppins SemiBold" pitchFamily="2" charset="77"/>
              </a:rPr>
              <a:t>What Do You Notice About</a:t>
            </a:r>
            <a:br>
              <a:rPr lang="en-US" sz="5000" dirty="0">
                <a:latin typeface="Poppins SemiBold" pitchFamily="2" charset="77"/>
                <a:cs typeface="Poppins SemiBold" pitchFamily="2" charset="77"/>
              </a:rPr>
            </a:br>
            <a:r>
              <a:rPr lang="en-US" sz="5000" dirty="0">
                <a:latin typeface="Poppins SemiBold" pitchFamily="2" charset="77"/>
                <a:cs typeface="Poppins SemiBold" pitchFamily="2" charset="77"/>
              </a:rPr>
              <a:t>These Charts?</a:t>
            </a:r>
          </a:p>
        </p:txBody>
      </p:sp>
    </p:spTree>
    <p:extLst>
      <p:ext uri="{BB962C8B-B14F-4D97-AF65-F5344CB8AC3E}">
        <p14:creationId xmlns:p14="http://schemas.microsoft.com/office/powerpoint/2010/main" val="158830360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A5A55F-FE73-1EEA-984A-FB5016DE1F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John C. Made a 62% Gain in 1 Day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656710B-CDB2-0336-1C6C-77A9C43D50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7839" y="1528711"/>
            <a:ext cx="8940800" cy="2362200"/>
          </a:xfrm>
        </p:spPr>
      </p:pic>
    </p:spTree>
    <p:extLst>
      <p:ext uri="{BB962C8B-B14F-4D97-AF65-F5344CB8AC3E}">
        <p14:creationId xmlns:p14="http://schemas.microsoft.com/office/powerpoint/2010/main" val="3236847193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9E94993-5BC8-81D6-6BD6-1166D3788E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923" y="299632"/>
            <a:ext cx="11282105" cy="1757767"/>
          </a:xfrm>
        </p:spPr>
        <p:txBody>
          <a:bodyPr>
            <a:normAutofit/>
          </a:bodyPr>
          <a:lstStyle/>
          <a:p>
            <a:r>
              <a:rPr lang="en-US" sz="4400" dirty="0">
                <a:solidFill>
                  <a:schemeClr val="tx1"/>
                </a:solidFill>
              </a:rPr>
              <a:t>Illini O. Made 15 Gap Trades for 13 Wins and Just 2 Losses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00946B6-B87E-31CE-94CD-56EF7933F3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187" y="2057399"/>
            <a:ext cx="7758202" cy="3493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898215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09CF80-2C5D-5A74-3716-1118A6ED3B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839" y="365125"/>
            <a:ext cx="11472487" cy="1267731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Tbird</a:t>
            </a:r>
            <a:r>
              <a:rPr lang="en-US" dirty="0"/>
              <a:t> Says 89% of His Gift Gap Trades Are Winners!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C86523A-4737-0F8E-3EBB-ABAC063315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7839" y="1894992"/>
            <a:ext cx="8940800" cy="2362200"/>
          </a:xfrm>
        </p:spPr>
      </p:pic>
    </p:spTree>
    <p:extLst>
      <p:ext uri="{BB962C8B-B14F-4D97-AF65-F5344CB8AC3E}">
        <p14:creationId xmlns:p14="http://schemas.microsoft.com/office/powerpoint/2010/main" val="3428613305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9E94993-5BC8-81D6-6BD6-1166D3788E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923" y="299633"/>
            <a:ext cx="10003995" cy="1717426"/>
          </a:xfrm>
        </p:spPr>
        <p:txBody>
          <a:bodyPr>
            <a:normAutofit/>
          </a:bodyPr>
          <a:lstStyle/>
          <a:p>
            <a:r>
              <a:rPr lang="en-US" sz="4400" dirty="0">
                <a:solidFill>
                  <a:schemeClr val="tx1"/>
                </a:solidFill>
              </a:rPr>
              <a:t>Robert </a:t>
            </a:r>
            <a:r>
              <a:rPr lang="en-US" dirty="0">
                <a:solidFill>
                  <a:schemeClr val="tx1"/>
                </a:solidFill>
              </a:rPr>
              <a:t>D</a:t>
            </a:r>
            <a:r>
              <a:rPr lang="en-US" sz="4400" dirty="0">
                <a:solidFill>
                  <a:schemeClr val="tx1"/>
                </a:solidFill>
              </a:rPr>
              <a:t>. Banked Over a 100% Win in 24 Hours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05C40BA-D2F3-E5BA-1414-C152F66AB8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923" y="1971675"/>
            <a:ext cx="7772400" cy="2914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055658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9E94993-5BC8-81D6-6BD6-1166D3788E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924" y="299632"/>
            <a:ext cx="11628554" cy="175776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4400" dirty="0">
                <a:solidFill>
                  <a:schemeClr val="tx1"/>
                </a:solidFill>
                <a:latin typeface="Poppins Black" pitchFamily="2" charset="77"/>
                <a:cs typeface="Poppins Black" pitchFamily="2" charset="77"/>
              </a:rPr>
              <a:t>Ron C. Made Two Back-to-Back Plays: 41% in a Day and 37% Within Two Days!</a:t>
            </a:r>
            <a:endParaRPr lang="en-US" dirty="0">
              <a:solidFill>
                <a:schemeClr val="tx1"/>
              </a:solidFill>
              <a:latin typeface="Poppins Black" pitchFamily="2" charset="77"/>
              <a:cs typeface="Poppins Black" pitchFamily="2" charset="77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F317541-1777-0D1B-6B12-26989BCF9C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924" y="1967248"/>
            <a:ext cx="4793129" cy="3866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246819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C1FF2A-CB80-765B-C420-4E6ED1B9CA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5400" dirty="0">
                <a:solidFill>
                  <a:schemeClr val="tx1"/>
                </a:solidFill>
              </a:rPr>
              <a:t>Geno Made a 72% Gain Overnight!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9F56118-21AC-9BDF-3C76-13AB61051B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7839" y="1673039"/>
            <a:ext cx="8177278" cy="2160474"/>
          </a:xfrm>
        </p:spPr>
      </p:pic>
    </p:spTree>
    <p:extLst>
      <p:ext uri="{BB962C8B-B14F-4D97-AF65-F5344CB8AC3E}">
        <p14:creationId xmlns:p14="http://schemas.microsoft.com/office/powerpoint/2010/main" val="3015653671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9E909B-1496-6D8B-A461-23004AD1A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857" y="293914"/>
            <a:ext cx="11244943" cy="1534886"/>
          </a:xfrm>
        </p:spPr>
        <p:txBody>
          <a:bodyPr>
            <a:normAutofit/>
          </a:bodyPr>
          <a:lstStyle/>
          <a:p>
            <a:r>
              <a:rPr lang="en-US" dirty="0"/>
              <a:t>Thom I. Says He Made a 51.75% Average Per Trade in Two Months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00A8E23E-EEF7-C2C3-02DB-E6A6A09DF9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2513" y="1958657"/>
            <a:ext cx="6874717" cy="3823957"/>
          </a:xfrm>
        </p:spPr>
      </p:pic>
    </p:spTree>
    <p:extLst>
      <p:ext uri="{BB962C8B-B14F-4D97-AF65-F5344CB8AC3E}">
        <p14:creationId xmlns:p14="http://schemas.microsoft.com/office/powerpoint/2010/main" val="3510121765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0373B4-D050-6633-21D7-FA8DC101B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839" y="365125"/>
            <a:ext cx="10851479" cy="2216709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4400" dirty="0"/>
              <a:t>Ryan Always Puts New Systems to The Test – Using His Own Money on Gift Gap Trades!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6EA471-AA1F-9702-AE69-295E52B3EA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839" y="2796988"/>
            <a:ext cx="10949973" cy="3247552"/>
          </a:xfrm>
        </p:spPr>
        <p:txBody>
          <a:bodyPr/>
          <a:lstStyle/>
          <a:p>
            <a:r>
              <a:rPr lang="en-US" b="1" dirty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DLTR: </a:t>
            </a:r>
            <a:r>
              <a:rPr lang="en-US" dirty="0"/>
              <a:t>100% in 3 trading days</a:t>
            </a:r>
          </a:p>
          <a:p>
            <a:r>
              <a:rPr lang="en-US" b="1" dirty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ALLY:</a:t>
            </a:r>
            <a:r>
              <a:rPr lang="en-US" dirty="0"/>
              <a:t> 66.67% in 3 days</a:t>
            </a:r>
          </a:p>
          <a:p>
            <a:r>
              <a:rPr lang="en-US" b="1" dirty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BROS:</a:t>
            </a:r>
            <a:r>
              <a:rPr lang="en-US" dirty="0"/>
              <a:t> 50% in 14 trading days</a:t>
            </a:r>
          </a:p>
        </p:txBody>
      </p:sp>
    </p:spTree>
    <p:extLst>
      <p:ext uri="{BB962C8B-B14F-4D97-AF65-F5344CB8AC3E}">
        <p14:creationId xmlns:p14="http://schemas.microsoft.com/office/powerpoint/2010/main" val="1766591305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745102-5D5A-D351-D5BD-50A6A62E6B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4400" dirty="0">
                <a:solidFill>
                  <a:srgbClr val="03CB73"/>
                </a:solidFill>
              </a:rPr>
              <a:t>New Bonus Feature </a:t>
            </a:r>
            <a:r>
              <a:rPr lang="en-US" sz="4400" dirty="0"/>
              <a:t>Each Gift Gap Now Comes With Power Options!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A67A510-B126-5692-F7FB-C011AE542B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839" y="1940560"/>
            <a:ext cx="4107703" cy="3915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010550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761B44-0A50-075B-EFA8-EE279DDF22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8065" y="746573"/>
            <a:ext cx="11335870" cy="4753274"/>
          </a:xfrm>
        </p:spPr>
        <p:txBody>
          <a:bodyPr/>
          <a:lstStyle/>
          <a:p>
            <a:r>
              <a:rPr lang="en-US" dirty="0"/>
              <a:t>In Our Launch Demo, </a:t>
            </a:r>
            <a:br>
              <a:rPr lang="en-US" dirty="0"/>
            </a:br>
            <a:r>
              <a:rPr lang="en-US" dirty="0"/>
              <a:t>We Gave Away Two Picks Using Power Options</a:t>
            </a:r>
          </a:p>
        </p:txBody>
      </p:sp>
    </p:spTree>
    <p:extLst>
      <p:ext uri="{BB962C8B-B14F-4D97-AF65-F5344CB8AC3E}">
        <p14:creationId xmlns:p14="http://schemas.microsoft.com/office/powerpoint/2010/main" val="37356501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96C52A97FF7E5488EC659029126AE2C" ma:contentTypeVersion="24" ma:contentTypeDescription="Create a new document." ma:contentTypeScope="" ma:versionID="3db8aec227e5d63f41c4eb0f37172cde">
  <xsd:schema xmlns:xsd="http://www.w3.org/2001/XMLSchema" xmlns:xs="http://www.w3.org/2001/XMLSchema" xmlns:p="http://schemas.microsoft.com/office/2006/metadata/properties" xmlns:ns2="2251ad64-67db-4c38-9aa8-5eaa7f9c85b4" xmlns:ns3="459bff93-d594-4266-b2e6-8f9552c763c9" targetNamespace="http://schemas.microsoft.com/office/2006/metadata/properties" ma:root="true" ma:fieldsID="6e9418132eff79b8ab551963d91eada6" ns2:_="" ns3:_="">
    <xsd:import namespace="2251ad64-67db-4c38-9aa8-5eaa7f9c85b4"/>
    <xsd:import namespace="459bff93-d594-4266-b2e6-8f9552c763c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  <xsd:element ref="ns2:Author0" minOccurs="0"/>
                <xsd:element ref="ns2:Creator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2:MediaServiceObjectDetectorVersion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51ad64-67db-4c38-9aa8-5eaa7f9c85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hidden="true" ma:internalName="MediaServiceAutoTags" ma:readOnly="true">
      <xsd:simpleType>
        <xsd:restriction base="dms:Text"/>
      </xsd:simpleType>
    </xsd:element>
    <xsd:element name="MediaServiceLocation" ma:index="12" nillable="true" ma:displayName="Location" ma:hidden="true" ma:internalName="MediaServiceLocatio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hidden="true" ma:internalName="MediaServiceOCR" ma:readOnly="true">
      <xsd:simpleType>
        <xsd:restriction base="dms:Note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true">
      <xsd:simpleType>
        <xsd:restriction base="dms:Note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Author0" ma:index="21" nillable="true" ma:displayName="Author" ma:format="Dropdown" ma:list="UserInfo" ma:SharePointGroup="0" ma:internalName="Author0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reator" ma:index="22" nillable="true" ma:displayName="Creator" ma:format="Dropdown" ma:internalName="Creator">
      <xsd:simpleType>
        <xsd:restriction base="dms:Text">
          <xsd:maxLength value="255"/>
        </xsd:restriction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c8cc5277-d8fb-405c-ad2b-f6fbee49342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7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9bff93-d594-4266-b2e6-8f9552c763c9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hidden="true" ma:internalName="SharedWithDetails" ma:readOnly="true">
      <xsd:simpleType>
        <xsd:restriction base="dms:Note"/>
      </xsd:simpleType>
    </xsd:element>
    <xsd:element name="TaxCatchAll" ma:index="25" nillable="true" ma:displayName="Taxonomy Catch All Column" ma:hidden="true" ma:list="{80c30666-4581-4d5f-9d7e-62d78c881836}" ma:internalName="TaxCatchAll" ma:showField="CatchAllData" ma:web="459bff93-d594-4266-b2e6-8f9552c763c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0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251ad64-67db-4c38-9aa8-5eaa7f9c85b4">
      <Terms xmlns="http://schemas.microsoft.com/office/infopath/2007/PartnerControls"/>
    </lcf76f155ced4ddcb4097134ff3c332f>
    <Author0 xmlns="2251ad64-67db-4c38-9aa8-5eaa7f9c85b4">
      <UserInfo>
        <DisplayName/>
        <AccountId xsi:nil="true"/>
        <AccountType/>
      </UserInfo>
    </Author0>
    <TaxCatchAll xmlns="459bff93-d594-4266-b2e6-8f9552c763c9" xsi:nil="true"/>
    <Creator xmlns="2251ad64-67db-4c38-9aa8-5eaa7f9c85b4" xsi:nil="true"/>
  </documentManagement>
</p:properties>
</file>

<file path=customXml/itemProps1.xml><?xml version="1.0" encoding="utf-8"?>
<ds:datastoreItem xmlns:ds="http://schemas.openxmlformats.org/officeDocument/2006/customXml" ds:itemID="{B25457F5-505B-4F31-A4FE-BC354ED41123}"/>
</file>

<file path=customXml/itemProps2.xml><?xml version="1.0" encoding="utf-8"?>
<ds:datastoreItem xmlns:ds="http://schemas.openxmlformats.org/officeDocument/2006/customXml" ds:itemID="{A68EEE45-72FB-40FD-BD74-0FA15F7D72C5}"/>
</file>

<file path=customXml/itemProps3.xml><?xml version="1.0" encoding="utf-8"?>
<ds:datastoreItem xmlns:ds="http://schemas.openxmlformats.org/officeDocument/2006/customXml" ds:itemID="{8893AA24-98D2-4698-A6A8-A61A3BDAB749}"/>
</file>

<file path=docProps/app.xml><?xml version="1.0" encoding="utf-8"?>
<Properties xmlns="http://schemas.openxmlformats.org/officeDocument/2006/extended-properties" xmlns:vt="http://schemas.openxmlformats.org/officeDocument/2006/docPropsVTypes">
  <TotalTime>11871</TotalTime>
  <Words>2195</Words>
  <Application>Microsoft Office PowerPoint</Application>
  <PresentationFormat>Widescreen</PresentationFormat>
  <Paragraphs>283</Paragraphs>
  <Slides>122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122</vt:i4>
      </vt:variant>
    </vt:vector>
  </HeadingPairs>
  <TitlesOfParts>
    <vt:vector size="134" baseType="lpstr">
      <vt:lpstr>Arial</vt:lpstr>
      <vt:lpstr>Calibri</vt:lpstr>
      <vt:lpstr>HP Simplified W01 Bold</vt:lpstr>
      <vt:lpstr>Open Sans</vt:lpstr>
      <vt:lpstr>Open Sans ExtraBold</vt:lpstr>
      <vt:lpstr>Open Sans ExtraBold</vt:lpstr>
      <vt:lpstr>Open Sans Medium</vt:lpstr>
      <vt:lpstr>Poppins</vt:lpstr>
      <vt:lpstr>Poppins Black</vt:lpstr>
      <vt:lpstr>Poppins ExtraBold</vt:lpstr>
      <vt:lpstr>Poppins SemiBold</vt:lpstr>
      <vt:lpstr>Office Theme</vt:lpstr>
      <vt:lpstr>PowerPoint Presentation</vt:lpstr>
      <vt:lpstr>PowerPoint Presentation</vt:lpstr>
      <vt:lpstr>The Big Question: How Do I Trade This Chaotic Market?</vt:lpstr>
      <vt:lpstr>The #1 Strategy for A Volatile Market</vt:lpstr>
      <vt:lpstr>Trading Gift Gaps Can Show You Gains As High As…</vt:lpstr>
      <vt:lpstr>Gift Gaps Are PERFECT For Tariff-Triggered Market Volatility</vt:lpstr>
      <vt:lpstr>What You’ll Learn Today</vt:lpstr>
      <vt:lpstr>Disclaimer</vt:lpstr>
      <vt:lpstr>Let’s Dive Into Gift Gaps!  What Do You Notice About These Charts?</vt:lpstr>
      <vt:lpstr>PowerPoint Presentation</vt:lpstr>
      <vt:lpstr>PowerPoint Presentation</vt:lpstr>
      <vt:lpstr>PowerPoint Presentation</vt:lpstr>
      <vt:lpstr>So What Are You Seeing Here?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This is Why I Call  These Gifts…  These Are Opportunities for  Huge Gains!</vt:lpstr>
      <vt:lpstr>It’s Like Getting a  “Flash Sale” on a Stock  The Gains Could Be Huge…  If You Know How to Properly  Trade Them!</vt:lpstr>
      <vt:lpstr>PowerPoint Presentation</vt:lpstr>
      <vt:lpstr>PowerPoint Presentation</vt:lpstr>
      <vt:lpstr>PowerPoint Presentation</vt:lpstr>
      <vt:lpstr>Do you see why I consider them gifts?  If you know how to trade them,  it’s serious money.</vt:lpstr>
      <vt:lpstr>Here’s the Secret… Most Gaps Get Filled!  Coming up… secret gap fill trigger revealed!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But…  There’s a problem.</vt:lpstr>
      <vt:lpstr>The Problem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Solution…</vt:lpstr>
      <vt:lpstr>How Do You Know When The Gap Will Get Filled?</vt:lpstr>
      <vt:lpstr>The ideal time to get into a Gift Gap Trade is when it backfills…   10% of the gap move</vt:lpstr>
      <vt:lpstr>PowerPoint Presentation</vt:lpstr>
      <vt:lpstr>You Must…  Wait For The 10% Gap  Fill Trigger!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Why Does This Work?</vt:lpstr>
      <vt:lpstr>Key Take Away…  If You Buy After 10% of the Gap  is Filled, The Win Rate Goes Through the Roof…</vt:lpstr>
      <vt:lpstr>Backtested Gap Fill Win Rates After Trigger</vt:lpstr>
      <vt:lpstr>Let’s Break It Down…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We Found the Sweet Spot!</vt:lpstr>
      <vt:lpstr>Backtested Gap Fill Win Rates After Trigger</vt:lpstr>
      <vt:lpstr>You Want to Target the First Leg of the Fill</vt:lpstr>
      <vt:lpstr>The First Quarter Move of a Gap Fill is PERFECT for Short Term Trades</vt:lpstr>
      <vt:lpstr>PowerPoint Presentation</vt:lpstr>
      <vt:lpstr>PowerPoint Presentation</vt:lpstr>
      <vt:lpstr>PowerPoint Presentation</vt:lpstr>
      <vt:lpstr>But It Gets Even Better… We’ve Shown You  Down Gaps…  But This Works with Up  Gaps Too.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This Is The PERFECT Strategy for This Chaotic Market!  Look at these Gift Gaps our system spotted during the last three months…</vt:lpstr>
      <vt:lpstr>Gift Gap in Viavi Solutions…</vt:lpstr>
      <vt:lpstr>And the Gap Fill! </vt:lpstr>
      <vt:lpstr>Gift Gap in Akero Therapeutics…</vt:lpstr>
      <vt:lpstr>And the Gap Fill! </vt:lpstr>
      <vt:lpstr>Gift Gap in Clearwater Analytics…</vt:lpstr>
      <vt:lpstr>And the Gap Fill! </vt:lpstr>
      <vt:lpstr>We Recently Launched the Gift Gap Scanner …  And Our Members Love it!</vt:lpstr>
      <vt:lpstr>Dean S. Made 57% in 1 Day</vt:lpstr>
      <vt:lpstr>Aaron G. Made 63% in 4 Days</vt:lpstr>
      <vt:lpstr>John C. Made a 62% Gain in 1 Day</vt:lpstr>
      <vt:lpstr>Illini O. Made 15 Gap Trades for 13 Wins and Just 2 Losses</vt:lpstr>
      <vt:lpstr>Tbird Says 89% of His Gift Gap Trades Are Winners!</vt:lpstr>
      <vt:lpstr>Robert D. Banked Over a 100% Win in 24 Hours</vt:lpstr>
      <vt:lpstr>Ron C. Made Two Back-to-Back Plays: 41% in a Day and 37% Within Two Days!</vt:lpstr>
      <vt:lpstr>Geno Made a 72% Gain Overnight!</vt:lpstr>
      <vt:lpstr>Thom I. Says He Made a 51.75% Average Per Trade in Two Months</vt:lpstr>
      <vt:lpstr>Ryan Always Puts New Systems to The Test – Using His Own Money on Gift Gap Trades!</vt:lpstr>
      <vt:lpstr>New Bonus Feature Each Gift Gap Now Comes With Power Options!</vt:lpstr>
      <vt:lpstr>In Our Launch Demo,  We Gave Away Two Picks Using Power Options</vt:lpstr>
      <vt:lpstr>ALLY: Conservative Option Returned As Much As 119% in Two Months</vt:lpstr>
      <vt:lpstr>FDX: Conservative Option Returned Up to 200% in Two Months</vt:lpstr>
      <vt:lpstr>This is Why We’ve Created The Gift Gap Indicator…  It’s Found Nowhere else!</vt:lpstr>
      <vt:lpstr>Introducing The Gift Gap Scanner</vt:lpstr>
      <vt:lpstr>Let’s See It in Action!  “This might be the most profitable feature of ProfitSight we’ve ever created.” – Bryan Bottarelli</vt:lpstr>
      <vt:lpstr>Website DEMO!</vt:lpstr>
      <vt:lpstr>Why You Need Gift Gaps Now!</vt:lpstr>
      <vt:lpstr>Gift Gap Earnings Watchlist  for the Next 2 Days</vt:lpstr>
      <vt:lpstr>Now, You Can Access  These Powerful Gift  Gap Alerts!</vt:lpstr>
      <vt:lpstr>You get alerted to Gift  Gap trades – every single day, the instant it’s time to enter.</vt:lpstr>
      <vt:lpstr>The New ProfitSight Package</vt:lpstr>
      <vt:lpstr>ProfitSight Package</vt:lpstr>
      <vt:lpstr>ProfitSight Package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Bonus Special</vt:lpstr>
      <vt:lpstr>Special ProfitSight Price to Celebrate the NEW Gift Gap Tracker</vt:lpstr>
      <vt:lpstr>One Day Gift Gap Flash Sale!  Discount Code “300GIFT” Takes Additional $300 Off TODAY ONLY!</vt:lpstr>
      <vt:lpstr>ProfitSight Price – TODAY ONLY!</vt:lpstr>
      <vt:lpstr>ProfitSight Price – TODAY ONLY!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Roshna Joshi</dc:creator>
  <cp:lastModifiedBy>Ryan Fitzwater</cp:lastModifiedBy>
  <cp:revision>52</cp:revision>
  <dcterms:created xsi:type="dcterms:W3CDTF">2025-03-26T18:44:57Z</dcterms:created>
  <dcterms:modified xsi:type="dcterms:W3CDTF">2025-04-23T19:49:08Z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0x010100B96C52A97FF7E5488EC659029126AE2C</vt:lpwstr>
  </property>
</Properties>
</file>