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modernComment_1ED_F0E75B37.xml" ContentType="application/vnd.ms-powerpoint.comments+xml"/>
  <Override PartName="/ppt/comments/modernComment_105_1740470C.xml" ContentType="application/vnd.ms-powerpoint.comments+xml"/>
  <Override PartName="/ppt/notesSlides/notesSlide1.xml" ContentType="application/vnd.openxmlformats-officedocument.presentationml.notesSlide+xml"/>
  <Override PartName="/ppt/comments/modernComment_109_C85EBB94.xml" ContentType="application/vnd.ms-powerpoint.comments+xml"/>
  <Override PartName="/ppt/comments/modernComment_1E5_55831289.xml" ContentType="application/vnd.ms-powerpoint.comments+xml"/>
  <Override PartName="/ppt/comments/modernComment_10D_21B7B57.xml" ContentType="application/vnd.ms-powerpoint.comments+xml"/>
  <Override PartName="/ppt/notesSlides/notesSlide2.xml" ContentType="application/vnd.openxmlformats-officedocument.presentationml.notesSlide+xml"/>
  <Override PartName="/ppt/comments/modernComment_10F_2529F2EE.xml" ContentType="application/vnd.ms-powerpoint.comments+xml"/>
  <Override PartName="/ppt/comments/modernComment_116_81F83DEF.xml" ContentType="application/vnd.ms-powerpoint.comments+xml"/>
  <Override PartName="/ppt/comments/modernComment_1E9_2E866707.xml" ContentType="application/vnd.ms-powerpoint.comments+xml"/>
  <Override PartName="/ppt/comments/modernComment_101_FA676843.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F2_E89C9328.xml" ContentType="application/vnd.ms-powerpoint.comments+xml"/>
  <Override PartName="/ppt/notesSlides/notesSlide5.xml" ContentType="application/vnd.openxmlformats-officedocument.presentationml.notesSlide+xml"/>
  <Override PartName="/ppt/comments/modernComment_1F1_782B00E3.xml" ContentType="application/vnd.ms-powerpoint.comments+xml"/>
  <Override PartName="/ppt/notesSlides/notesSlide6.xml" ContentType="application/vnd.openxmlformats-officedocument.presentationml.notesSlide+xml"/>
  <Override PartName="/ppt/comments/modernComment_1F4_3AA77AE1.xml" ContentType="application/vnd.ms-powerpoint.comments+xml"/>
  <Override PartName="/ppt/notesSlides/notesSlide7.xml" ContentType="application/vnd.openxmlformats-officedocument.presentationml.notesSlide+xml"/>
  <Override PartName="/ppt/comments/modernComment_1F3_9F1F3D6A.xml" ContentType="application/vnd.ms-powerpoint.comments+xml"/>
  <Override PartName="/ppt/notesSlides/notesSlide8.xml" ContentType="application/vnd.openxmlformats-officedocument.presentationml.notesSlide+xml"/>
  <Override PartName="/ppt/comments/modernComment_1F5_7651271B.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4_7217F3B5.xml" ContentType="application/vnd.ms-powerpoint.comments+xml"/>
  <Override PartName="/ppt/comments/modernComment_1E1_5FBBE3C8.xml" ContentType="application/vnd.ms-powerpoint.comments+xml"/>
  <Override PartName="/ppt/comments/modernComment_1E2_474657F7.xml" ContentType="application/vnd.ms-powerpoint.comments+xml"/>
  <Override PartName="/ppt/comments/modernComment_1E3_155DCC21.xml" ContentType="application/vnd.ms-powerpoint.comments+xml"/>
  <Override PartName="/ppt/notesSlides/notesSlide11.xml" ContentType="application/vnd.openxmlformats-officedocument.presentationml.notesSlide+xml"/>
  <Override PartName="/ppt/comments/modernComment_119_1D1A5A1A.xml" ContentType="application/vnd.ms-powerpoint.comments+xml"/>
  <Override PartName="/ppt/notesSlides/notesSlide12.xml" ContentType="application/vnd.openxmlformats-officedocument.presentationml.notesSlide+xml"/>
  <Override PartName="/ppt/comments/modernComment_125_ED2BA7E8.xml" ContentType="application/vnd.ms-powerpoint.comments+xml"/>
  <Override PartName="/ppt/comments/modernComment_113_7F0B3A45.xml" ContentType="application/vnd.ms-powerpoint.comments+xml"/>
  <Override PartName="/ppt/notesSlides/notesSlide13.xml" ContentType="application/vnd.openxmlformats-officedocument.presentationml.notesSlide+xml"/>
  <Override PartName="/ppt/comments/modernComment_103_5979D295.xml" ContentType="application/vnd.ms-powerpoint.comments+xml"/>
  <Override PartName="/ppt/comments/modernComment_117_5E365D90.xml" ContentType="application/vnd.ms-powerpoint.comments+xml"/>
  <Override PartName="/ppt/comments/modernComment_10E_33497A21.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A_2C3EB2BD.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3E_5B03752E.xml" ContentType="application/vnd.ms-powerpoint.comments+xml"/>
  <Override PartName="/ppt/comments/modernComment_13F_29823BD1.xml" ContentType="application/vnd.ms-powerpoint.comments+xml"/>
  <Override PartName="/ppt/comments/modernComment_140_50185C80.xml" ContentType="application/vnd.ms-powerpoint.comments+xml"/>
  <Override PartName="/ppt/notesSlides/notesSlide18.xml" ContentType="application/vnd.openxmlformats-officedocument.presentationml.notesSlide+xml"/>
  <Override PartName="/ppt/comments/modernComment_144_3D8E0FE.xml" ContentType="application/vnd.ms-powerpoint.comments+xml"/>
  <Override PartName="/ppt/notesSlides/notesSlide19.xml" ContentType="application/vnd.openxmlformats-officedocument.presentationml.notesSlide+xml"/>
  <Override PartName="/ppt/comments/modernComment_142_B19EC159.xml" ContentType="application/vnd.ms-powerpoint.comments+xml"/>
  <Override PartName="/ppt/comments/modernComment_161_208EF718.xml" ContentType="application/vnd.ms-powerpoint.comments+xml"/>
  <Override PartName="/ppt/notesSlides/notesSlide20.xml" ContentType="application/vnd.openxmlformats-officedocument.presentationml.notesSlide+xml"/>
  <Override PartName="/ppt/comments/modernComment_11F_39A17156.xml" ContentType="application/vnd.ms-powerpoint.comments+xml"/>
  <Override PartName="/ppt/notesSlides/notesSlide21.xml" ContentType="application/vnd.openxmlformats-officedocument.presentationml.notesSlide+xml"/>
  <Override PartName="/ppt/comments/modernComment_146_126CA805.xml" ContentType="application/vnd.ms-powerpoint.comments+xml"/>
  <Override PartName="/ppt/notesSlides/notesSlide22.xml" ContentType="application/vnd.openxmlformats-officedocument.presentationml.notesSlide+xml"/>
  <Override PartName="/ppt/comments/modernComment_121_B7318CAE.xml" ContentType="application/vnd.ms-powerpoint.comments+xml"/>
  <Override PartName="/ppt/notesSlides/notesSlide23.xml" ContentType="application/vnd.openxmlformats-officedocument.presentationml.notesSlide+xml"/>
  <Override PartName="/ppt/comments/modernComment_124_E66FAD5.xml" ContentType="application/vnd.ms-powerpoint.comments+xml"/>
  <Override PartName="/ppt/notesSlides/notesSlide24.xml" ContentType="application/vnd.openxmlformats-officedocument.presentationml.notesSlide+xml"/>
  <Override PartName="/ppt/comments/modernComment_1CF_D1995BF5.xml" ContentType="application/vnd.ms-powerpoint.comments+xml"/>
  <Override PartName="/ppt/comments/modernComment_15D_B79704E7.xml" ContentType="application/vnd.ms-powerpoint.comments+xml"/>
  <Override PartName="/ppt/comments/modernComment_1D2_4A728573.xml" ContentType="application/vnd.ms-powerpoint.comments+xml"/>
  <Override PartName="/ppt/comments/modernComment_1D3_A4431CD0.xml" ContentType="application/vnd.ms-powerpoint.comments+xml"/>
  <Override PartName="/ppt/comments/modernComment_1D7_E6047834.xml" ContentType="application/vnd.ms-powerpoint.comments+xml"/>
  <Override PartName="/ppt/comments/modernComment_1D1_D2694030.xml" ContentType="application/vnd.ms-powerpoint.comments+xml"/>
  <Override PartName="/ppt/notesSlides/notesSlide25.xml" ContentType="application/vnd.openxmlformats-officedocument.presentationml.notesSlide+xml"/>
  <Override PartName="/ppt/comments/modernComment_11C_9220792D.xml" ContentType="application/vnd.ms-powerpoint.comments+xml"/>
  <Override PartName="/ppt/notesSlides/notesSlide26.xml" ContentType="application/vnd.openxmlformats-officedocument.presentationml.notesSlide+xml"/>
  <Override PartName="/ppt/comments/modernComment_1D8_D606E36D.xml" ContentType="application/vnd.ms-powerpoint.comments+xml"/>
  <Override PartName="/ppt/comments/modernComment_1D9_DD6F7D7B.xml" ContentType="application/vnd.ms-powerpoint.comments+xml"/>
  <Override PartName="/ppt/comments/modernComment_1DA_F55EB28F.xml" ContentType="application/vnd.ms-powerpoint.comments+xml"/>
  <Override PartName="/ppt/comments/modernComment_1DD_EF9DA264.xml" ContentType="application/vnd.ms-powerpoint.comments+xml"/>
  <Override PartName="/ppt/comments/modernComment_141_187A5BC8.xml" ContentType="application/vnd.ms-powerpoint.comments+xml"/>
  <Override PartName="/ppt/comments/modernComment_1CE_F2738E3C.xml" ContentType="application/vnd.ms-powerpoint.comments+xml"/>
  <Override PartName="/ppt/comments/modernComment_1AF_6FAF83A5.xml" ContentType="application/vnd.ms-powerpoint.comments+xml"/>
  <Override PartName="/ppt/notesSlides/notesSlide27.xml" ContentType="application/vnd.openxmlformats-officedocument.presentationml.notesSlide+xml"/>
  <Override PartName="/ppt/comments/modernComment_1F7_69F79651.xml" ContentType="application/vnd.ms-powerpoint.comments+xml"/>
  <Override PartName="/ppt/comments/modernComment_1F8_7711CAA.xml" ContentType="application/vnd.ms-powerpoint.comments+xml"/>
  <Override PartName="/ppt/comments/modernComment_1B0_7EDCDA7C.xml" ContentType="application/vnd.ms-powerpoint.comments+xml"/>
  <Override PartName="/ppt/notesSlides/notesSlide28.xml" ContentType="application/vnd.openxmlformats-officedocument.presentationml.notesSlide+xml"/>
  <Override PartName="/ppt/comments/modernComment_1B1_34F7763E.xml" ContentType="application/vnd.ms-powerpoint.comments+xml"/>
  <Override PartName="/ppt/notesSlides/notesSlide29.xml" ContentType="application/vnd.openxmlformats-officedocument.presentationml.notesSlide+xml"/>
  <Override PartName="/ppt/comments/modernComment_1B3_A0ED00B7.xml" ContentType="application/vnd.ms-powerpoint.comments+xml"/>
  <Override PartName="/ppt/notesSlides/notesSlide30.xml" ContentType="application/vnd.openxmlformats-officedocument.presentationml.notesSlide+xml"/>
  <Override PartName="/ppt/comments/modernComment_1B4_27B1C5E1.xml" ContentType="application/vnd.ms-powerpoint.comments+xml"/>
  <Override PartName="/ppt/notesSlides/notesSlide31.xml" ContentType="application/vnd.openxmlformats-officedocument.presentationml.notesSlide+xml"/>
  <Override PartName="/ppt/comments/modernComment_1B2_849BCC29.xml" ContentType="application/vnd.ms-powerpoint.comments+xml"/>
  <Override PartName="/ppt/notesSlides/notesSlide32.xml" ContentType="application/vnd.openxmlformats-officedocument.presentationml.notesSlide+xml"/>
  <Override PartName="/ppt/comments/modernComment_163_D5F034D7.xml" ContentType="application/vnd.ms-powerpoint.comments+xml"/>
  <Override PartName="/ppt/notesSlides/notesSlide33.xml" ContentType="application/vnd.openxmlformats-officedocument.presentationml.notesSlide+xml"/>
  <Override PartName="/ppt/comments/modernComment_1B5_EAAF65A8.xml" ContentType="application/vnd.ms-powerpoint.comments+xml"/>
  <Override PartName="/ppt/notesSlides/notesSlide34.xml" ContentType="application/vnd.openxmlformats-officedocument.presentationml.notesSlide+xml"/>
  <Override PartName="/ppt/comments/modernComment_1B6_7A1FBE75.xml" ContentType="application/vnd.ms-powerpoint.comments+xml"/>
  <Override PartName="/ppt/notesSlides/notesSlide35.xml" ContentType="application/vnd.openxmlformats-officedocument.presentationml.notesSlide+xml"/>
  <Override PartName="/ppt/comments/modernComment_1AD_CACB6514.xml" ContentType="application/vnd.ms-powerpoint.comments+xml"/>
  <Override PartName="/ppt/comments/modernComment_19D_94A89886.xml" ContentType="application/vnd.ms-powerpoint.comments+xml"/>
  <Override PartName="/ppt/comments/modernComment_19E_E6BF38F6.xml" ContentType="application/vnd.ms-powerpoint.comments+xml"/>
  <Override PartName="/ppt/comments/modernComment_1A0_AD52C9CF.xml" ContentType="application/vnd.ms-powerpoint.comments+xml"/>
  <Override PartName="/ppt/comments/modernComment_1EC_71953259.xml" ContentType="application/vnd.ms-powerpoint.comments+xml"/>
  <Override PartName="/ppt/notesSlides/notesSlide36.xml" ContentType="application/vnd.openxmlformats-officedocument.presentationml.notesSlide+xml"/>
  <Override PartName="/ppt/comments/modernComment_1B7_C9486265.xml" ContentType="application/vnd.ms-powerpoint.comments+xml"/>
  <Override PartName="/ppt/comments/modernComment_1B8_D3739B64.xml" ContentType="application/vnd.ms-powerpoint.comments+xml"/>
  <Override PartName="/ppt/comments/modernComment_1BC_B7C69D46.xml" ContentType="application/vnd.ms-powerpoint.comments+xml"/>
  <Override PartName="/ppt/notesSlides/notesSlide37.xml" ContentType="application/vnd.openxmlformats-officedocument.presentationml.notesSlide+xml"/>
  <Override PartName="/ppt/comments/modernComment_1BB_7D26ABE5.xml" ContentType="application/vnd.ms-powerpoint.comments+xml"/>
  <Override PartName="/ppt/notesSlides/notesSlide38.xml" ContentType="application/vnd.openxmlformats-officedocument.presentationml.notesSlide+xml"/>
  <Override PartName="/ppt/comments/modernComment_199_840D70AB.xml" ContentType="application/vnd.ms-powerpoint.comments+xml"/>
  <Override PartName="/ppt/notesSlides/notesSlide39.xml" ContentType="application/vnd.openxmlformats-officedocument.presentationml.notesSlide+xml"/>
  <Override PartName="/ppt/comments/modernComment_1E8_888DCE8C.xml" ContentType="application/vnd.ms-powerpoint.comments+xml"/>
  <Override PartName="/ppt/comments/modernComment_19A_5171B3ED.xml" ContentType="application/vnd.ms-powerpoint.comment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130_AF574AFD.xml" ContentType="application/vnd.ms-powerpoint.comments+xml"/>
  <Override PartName="/ppt/comments/modernComment_1EA_F80B96EE.xml" ContentType="application/vnd.ms-powerpoint.comments+xml"/>
  <Override PartName="/ppt/comments/modernComment_1CD_86469682.xml" ContentType="application/vnd.ms-powerpoint.comments+xml"/>
  <Override PartName="/ppt/notesSlides/notesSlide42.xml" ContentType="application/vnd.openxmlformats-officedocument.presentationml.notesSlide+xml"/>
  <Override PartName="/ppt/comments/modernComment_1A2_944D9EF5.xml" ContentType="application/vnd.ms-powerpoint.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modernComment_187_9FD22C06.xml" ContentType="application/vnd.ms-powerpoint.comments+xml"/>
  <Override PartName="/ppt/comments/modernComment_1A4_E39724F0.xml" ContentType="application/vnd.ms-powerpoint.comments+xml"/>
  <Override PartName="/ppt/comments/modernComment_1A8_5922969F.xml" ContentType="application/vnd.ms-powerpoint.comments+xml"/>
  <Override PartName="/ppt/comments/modernComment_1C0_7141F585.xml" ContentType="application/vnd.ms-powerpoint.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omments/modernComment_1C9_B7912CE9.xml" ContentType="application/vnd.ms-powerpoint.comments+xml"/>
  <Override PartName="/ppt/notesSlides/notesSlide47.xml" ContentType="application/vnd.openxmlformats-officedocument.presentationml.notesSlide+xml"/>
  <Override PartName="/ppt/comments/modernComment_1F6_29858E46.xml" ContentType="application/vnd.ms-powerpoint.comments+xml"/>
  <Override PartName="/ppt/notesSlides/notesSlide48.xml" ContentType="application/vnd.openxmlformats-officedocument.presentationml.notesSlide+xml"/>
  <Override PartName="/ppt/comments/modernComment_174_2D7F952.xml" ContentType="application/vnd.ms-powerpoint.comments+xml"/>
  <Override PartName="/ppt/notesSlides/notesSlide49.xml" ContentType="application/vnd.openxmlformats-officedocument.presentationml.notesSlide+xml"/>
  <Override PartName="/ppt/comments/modernComment_16F_3CE9C5F7.xml" ContentType="application/vnd.ms-powerpoint.comments+xml"/>
  <Override PartName="/ppt/comments/modernComment_170_BC6F0C8D.xml" ContentType="application/vnd.ms-powerpoint.comments+xml"/>
  <Override PartName="/ppt/notesSlides/notesSlide50.xml" ContentType="application/vnd.openxmlformats-officedocument.presentationml.notesSlide+xml"/>
  <Override PartName="/ppt/comments/modernComment_106_4B28F40.xml" ContentType="application/vnd.ms-powerpoint.comments+xml"/>
  <Override PartName="/ppt/comments/modernComment_173_A9FA39B5.xml" ContentType="application/vnd.ms-powerpoint.comment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modernComment_1E0_D88F1DEA.xml" ContentType="application/vnd.ms-powerpoint.comments+xml"/>
  <Override PartName="/ppt/notesSlides/notesSlide5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7"/>
  </p:notesMasterIdLst>
  <p:sldIdLst>
    <p:sldId id="493" r:id="rId2"/>
    <p:sldId id="261" r:id="rId3"/>
    <p:sldId id="265" r:id="rId4"/>
    <p:sldId id="485" r:id="rId5"/>
    <p:sldId id="269" r:id="rId6"/>
    <p:sldId id="271" r:id="rId7"/>
    <p:sldId id="278" r:id="rId8"/>
    <p:sldId id="489" r:id="rId9"/>
    <p:sldId id="257" r:id="rId10"/>
    <p:sldId id="272" r:id="rId11"/>
    <p:sldId id="310" r:id="rId12"/>
    <p:sldId id="498" r:id="rId13"/>
    <p:sldId id="497" r:id="rId14"/>
    <p:sldId id="500" r:id="rId15"/>
    <p:sldId id="499" r:id="rId16"/>
    <p:sldId id="501" r:id="rId17"/>
    <p:sldId id="303" r:id="rId18"/>
    <p:sldId id="296" r:id="rId19"/>
    <p:sldId id="307" r:id="rId20"/>
    <p:sldId id="267" r:id="rId21"/>
    <p:sldId id="276" r:id="rId22"/>
    <p:sldId id="481" r:id="rId23"/>
    <p:sldId id="482" r:id="rId24"/>
    <p:sldId id="483" r:id="rId25"/>
    <p:sldId id="311" r:id="rId26"/>
    <p:sldId id="281" r:id="rId27"/>
    <p:sldId id="293" r:id="rId28"/>
    <p:sldId id="275" r:id="rId29"/>
    <p:sldId id="329" r:id="rId30"/>
    <p:sldId id="259" r:id="rId31"/>
    <p:sldId id="279" r:id="rId32"/>
    <p:sldId id="270" r:id="rId33"/>
    <p:sldId id="263" r:id="rId34"/>
    <p:sldId id="486" r:id="rId35"/>
    <p:sldId id="314" r:id="rId36"/>
    <p:sldId id="315" r:id="rId37"/>
    <p:sldId id="330" r:id="rId38"/>
    <p:sldId id="318" r:id="rId39"/>
    <p:sldId id="319" r:id="rId40"/>
    <p:sldId id="320" r:id="rId41"/>
    <p:sldId id="277" r:id="rId42"/>
    <p:sldId id="324" r:id="rId43"/>
    <p:sldId id="325" r:id="rId44"/>
    <p:sldId id="322" r:id="rId45"/>
    <p:sldId id="353" r:id="rId46"/>
    <p:sldId id="334" r:id="rId47"/>
    <p:sldId id="287" r:id="rId48"/>
    <p:sldId id="326" r:id="rId49"/>
    <p:sldId id="289" r:id="rId50"/>
    <p:sldId id="292" r:id="rId51"/>
    <p:sldId id="487" r:id="rId52"/>
    <p:sldId id="463" r:id="rId53"/>
    <p:sldId id="349" r:id="rId54"/>
    <p:sldId id="466" r:id="rId55"/>
    <p:sldId id="467" r:id="rId56"/>
    <p:sldId id="468" r:id="rId57"/>
    <p:sldId id="469" r:id="rId58"/>
    <p:sldId id="470" r:id="rId59"/>
    <p:sldId id="471" r:id="rId60"/>
    <p:sldId id="465" r:id="rId61"/>
    <p:sldId id="284" r:id="rId62"/>
    <p:sldId id="472" r:id="rId63"/>
    <p:sldId id="473" r:id="rId64"/>
    <p:sldId id="474" r:id="rId65"/>
    <p:sldId id="476" r:id="rId66"/>
    <p:sldId id="477" r:id="rId67"/>
    <p:sldId id="478" r:id="rId68"/>
    <p:sldId id="479" r:id="rId69"/>
    <p:sldId id="321" r:id="rId70"/>
    <p:sldId id="462" r:id="rId71"/>
    <p:sldId id="273" r:id="rId72"/>
    <p:sldId id="347" r:id="rId73"/>
    <p:sldId id="431" r:id="rId74"/>
    <p:sldId id="282" r:id="rId75"/>
    <p:sldId id="503" r:id="rId76"/>
    <p:sldId id="504" r:id="rId77"/>
    <p:sldId id="356" r:id="rId78"/>
    <p:sldId id="432" r:id="rId79"/>
    <p:sldId id="433" r:id="rId80"/>
    <p:sldId id="435" r:id="rId81"/>
    <p:sldId id="357" r:id="rId82"/>
    <p:sldId id="436" r:id="rId83"/>
    <p:sldId id="434" r:id="rId84"/>
    <p:sldId id="355" r:id="rId85"/>
    <p:sldId id="437" r:id="rId86"/>
    <p:sldId id="438" r:id="rId87"/>
    <p:sldId id="429" r:id="rId88"/>
    <p:sldId id="413" r:id="rId89"/>
    <p:sldId id="414" r:id="rId90"/>
    <p:sldId id="415" r:id="rId91"/>
    <p:sldId id="416" r:id="rId92"/>
    <p:sldId id="492" r:id="rId93"/>
    <p:sldId id="439" r:id="rId94"/>
    <p:sldId id="440" r:id="rId95"/>
    <p:sldId id="441" r:id="rId96"/>
    <p:sldId id="442" r:id="rId97"/>
    <p:sldId id="444" r:id="rId98"/>
    <p:sldId id="443" r:id="rId99"/>
    <p:sldId id="430" r:id="rId100"/>
    <p:sldId id="409" r:id="rId101"/>
    <p:sldId id="488" r:id="rId102"/>
    <p:sldId id="342" r:id="rId103"/>
    <p:sldId id="343" r:id="rId104"/>
    <p:sldId id="410" r:id="rId105"/>
    <p:sldId id="411" r:id="rId106"/>
    <p:sldId id="428" r:id="rId107"/>
    <p:sldId id="458" r:id="rId108"/>
    <p:sldId id="446" r:id="rId109"/>
    <p:sldId id="304" r:id="rId110"/>
    <p:sldId id="490" r:id="rId111"/>
    <p:sldId id="491" r:id="rId112"/>
    <p:sldId id="461" r:id="rId113"/>
    <p:sldId id="445" r:id="rId114"/>
    <p:sldId id="417" r:id="rId115"/>
    <p:sldId id="418" r:id="rId116"/>
    <p:sldId id="447" r:id="rId117"/>
    <p:sldId id="391" r:id="rId118"/>
    <p:sldId id="420" r:id="rId119"/>
    <p:sldId id="424" r:id="rId120"/>
    <p:sldId id="363" r:id="rId121"/>
    <p:sldId id="448" r:id="rId122"/>
    <p:sldId id="454" r:id="rId123"/>
    <p:sldId id="457" r:id="rId124"/>
    <p:sldId id="502" r:id="rId125"/>
    <p:sldId id="460" r:id="rId126"/>
    <p:sldId id="372" r:id="rId127"/>
    <p:sldId id="367" r:id="rId128"/>
    <p:sldId id="368" r:id="rId129"/>
    <p:sldId id="370" r:id="rId130"/>
    <p:sldId id="262" r:id="rId131"/>
    <p:sldId id="369" r:id="rId132"/>
    <p:sldId id="371" r:id="rId133"/>
    <p:sldId id="455" r:id="rId134"/>
    <p:sldId id="480" r:id="rId135"/>
    <p:sldId id="495" r:id="rId1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49A756-7E8B-5975-0C02-3E88FC38AFFD}" name="Siobhán Petersen" initials="SP" userId="S::spetersen@14west.us::89047c2b-fc40-47af-bb2b-40431f68c852" providerId="AD"/>
  <p188:author id="{14FB2364-4D82-BC65-4D5C-C7228A9CFB9E}" name="Rachel Blackert" initials="RB" userId="S::rblackert@theagora.com::1541331e-a304-48a2-a731-4767110c6c62" providerId="AD"/>
  <p188:author id="{5CF4D17D-2A5A-0C7D-3045-55FEF3DF3BE8}" name="Stephen Prior" initials="SP" userId="Stephen Prior" providerId="None"/>
  <p188:author id="{0C73F281-EFCD-212F-D874-086619A56A66}" name="Stephen Prior" initials="SP" userId="S::sprior@cw.monumenttradersalliance.com::3245b2ed-2dda-4e29-9c5b-5bd7a9a1c9e2" providerId="AD"/>
  <p188:author id="{709D4A8D-7CFB-C58D-6751-03DF6B036009}" name="leonard kardelis" initials="lk" userId="9de441c2ad045654" providerId="Windows Live"/>
  <p188:author id="{1AC8AED3-9911-6837-1263-73EA529736AC}" name="Cameron Stang" initials="CS" userId="S::cstang@theagora.com::4d8dcb61-11b6-4517-a0ff-442bf76b3345" providerId="AD"/>
  <p188:author id="{050295E6-0128-20CC-4547-91048090B287}" name="Todd Skousen" initials="TS" userId="S::TSkousen@OxfordClub.com::3c8ed876-9a38-485d-8ab1-fc16fba3a2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E76"/>
    <a:srgbClr val="E34E00"/>
    <a:srgbClr val="00F500"/>
    <a:srgbClr val="88D1F4"/>
    <a:srgbClr val="E38305"/>
    <a:srgbClr val="EBFDFF"/>
    <a:srgbClr val="D69528"/>
    <a:srgbClr val="8FFFA3"/>
    <a:srgbClr val="1EF926"/>
    <a:srgbClr val="00DC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880"/>
    <p:restoredTop sz="92517"/>
  </p:normalViewPr>
  <p:slideViewPr>
    <p:cSldViewPr snapToGrid="0">
      <p:cViewPr varScale="1">
        <p:scale>
          <a:sx n="55" d="100"/>
          <a:sy n="55" d="100"/>
        </p:scale>
        <p:origin x="58" y="557"/>
      </p:cViewPr>
      <p:guideLst/>
    </p:cSldViewPr>
  </p:slideViewPr>
  <p:notesTextViewPr>
    <p:cViewPr>
      <p:scale>
        <a:sx n="1" d="1"/>
        <a:sy n="1" d="1"/>
      </p:scale>
      <p:origin x="0" y="0"/>
    </p:cViewPr>
  </p:notesTextViewPr>
  <p:notesViewPr>
    <p:cSldViewPr snapToGrid="0">
      <p:cViewPr varScale="1">
        <p:scale>
          <a:sx n="108" d="100"/>
          <a:sy n="108" d="100"/>
        </p:scale>
        <p:origin x="4600" y="19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4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146"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6/11/relationships/changesInfo" Target="changesInfos/changesInfo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Stang" userId="4d8dcb61-11b6-4517-a0ff-442bf76b3345" providerId="ADAL" clId="{B2A0C62A-739E-44F4-9D33-015D646DB190}"/>
    <pc:docChg chg="">
      <pc:chgData name="Cameron Stang" userId="4d8dcb61-11b6-4517-a0ff-442bf76b3345" providerId="ADAL" clId="{B2A0C62A-739E-44F4-9D33-015D646DB190}" dt="2025-07-10T14:10:05.961" v="2"/>
      <pc:docMkLst>
        <pc:docMk/>
      </pc:docMkLst>
      <pc:sldChg chg="modCm">
        <pc:chgData name="Cameron Stang" userId="4d8dcb61-11b6-4517-a0ff-442bf76b3345" providerId="ADAL" clId="{B2A0C62A-739E-44F4-9D33-015D646DB190}" dt="2025-07-10T14:09:41.600" v="1"/>
        <pc:sldMkLst>
          <pc:docMk/>
          <pc:sldMk cId="623506158" sldId="271"/>
        </pc:sldMkLst>
      </pc:sldChg>
      <pc:sldChg chg="modCm">
        <pc:chgData name="Cameron Stang" userId="4d8dcb61-11b6-4517-a0ff-442bf76b3345" providerId="ADAL" clId="{B2A0C62A-739E-44F4-9D33-015D646DB190}" dt="2025-07-10T14:10:05.961" v="2"/>
        <pc:sldMkLst>
          <pc:docMk/>
          <pc:sldMk cId="3161394317" sldId="368"/>
        </pc:sldMkLst>
      </pc:sldChg>
      <pc:sldChg chg="modCm">
        <pc:chgData name="Cameron Stang" userId="4d8dcb61-11b6-4517-a0ff-442bf76b3345" providerId="ADAL" clId="{B2A0C62A-739E-44F4-9D33-015D646DB190}" dt="2025-07-10T14:09:21.648" v="0"/>
        <pc:sldMkLst>
          <pc:docMk/>
          <pc:sldMk cId="1434653321" sldId="485"/>
        </pc:sldMkLst>
      </pc:sldChg>
    </pc:docChg>
  </pc:docChgLst>
</pc:chgInfo>
</file>

<file path=ppt/comments/modernComment_101_FA676843.xml><?xml version="1.0" encoding="utf-8"?>
<p188:cmLst xmlns:a="http://schemas.openxmlformats.org/drawingml/2006/main" xmlns:r="http://schemas.openxmlformats.org/officeDocument/2006/relationships" xmlns:p188="http://schemas.microsoft.com/office/powerpoint/2018/8/main">
  <p188:cm id="{D4ADC51E-7575-4375-B6DD-2D340C38F574}" authorId="{14FB2364-4D82-BC65-4D5C-C7228A9CFB9E}" status="resolved" created="2024-11-18T14:36:09.421" complete="100000">
    <ac:txMkLst xmlns:ac="http://schemas.microsoft.com/office/drawing/2013/main/command">
      <pc:docMk xmlns:pc="http://schemas.microsoft.com/office/powerpoint/2013/main/command"/>
      <pc:sldMk xmlns:pc="http://schemas.microsoft.com/office/powerpoint/2013/main/command" cId="4201080899" sldId="257"/>
      <ac:spMk id="3" creationId="{57B9492E-94C7-B3E5-BEA9-C01EBD671753}"/>
      <ac:txMk cp="200">
        <ac:context len="498" hash="3745352645"/>
      </ac:txMk>
    </ac:txMkLst>
    <p188:pos x="8892822" y="971437"/>
    <p188:replyLst>
      <p188:reply id="{20DF7268-CF93-7E45-B1A9-8A138317C63C}" authorId="{5CF4D17D-2A5A-0C7D-3045-55FEF3DF3BE8}" created="2024-11-20T17:18:12.688">
        <p188:txBody>
          <a:bodyPr/>
          <a:lstStyle/>
          <a:p>
            <a:r>
              <a:rPr lang="en-US"/>
              <a:t>Done</a:t>
            </a:r>
          </a:p>
        </p188:txBody>
      </p188:reply>
    </p188:replyLst>
    <p188:txBody>
      <a:bodyPr/>
      <a:lstStyle/>
      <a:p>
        <a:r>
          <a:rPr lang="en-US"/>
          <a:t>Here I think we should say peak exits. </a:t>
        </a:r>
      </a:p>
    </p188:txBody>
  </p188:cm>
  <p188:cm id="{60AB1DBB-1342-4E7C-BC87-D5AF1E533618}" authorId="{14FB2364-4D82-BC65-4D5C-C7228A9CFB9E}" status="resolved" created="2024-11-18T14:54:51.929" complete="100000">
    <ac:txMkLst xmlns:ac="http://schemas.microsoft.com/office/drawing/2013/main/command">
      <pc:docMk xmlns:pc="http://schemas.microsoft.com/office/powerpoint/2013/main/command"/>
      <pc:sldMk xmlns:pc="http://schemas.microsoft.com/office/powerpoint/2013/main/command" cId="4201080899" sldId="257"/>
      <ac:spMk id="3" creationId="{57B9492E-94C7-B3E5-BEA9-C01EBD671753}"/>
      <ac:txMk cp="24">
        <ac:context len="498" hash="3745352645"/>
      </ac:txMk>
    </ac:txMkLst>
    <p188:pos x="7876822" y="316682"/>
    <p188:replyLst>
      <p188:reply id="{FC5E6984-3EC3-4248-AFED-6D71CB9C3EBE}" authorId="{5CF4D17D-2A5A-0C7D-3045-55FEF3DF3BE8}" created="2024-11-20T17:18:09.099">
        <p188:txBody>
          <a:bodyPr/>
          <a:lstStyle/>
          <a:p>
            <a:r>
              <a:rPr lang="en-US"/>
              <a:t>You’re right. I ended up not using this. Never updated disclaimer after I bailed. Cut. </a:t>
            </a:r>
          </a:p>
        </p188:txBody>
      </p188:reply>
    </p188:replyLst>
    <p188:txBody>
      <a:bodyPr/>
      <a:lstStyle/>
      <a:p>
        <a:r>
          <a:rPr lang="en-US"/>
          <a:t>What examples are real money results? I had thought we had not done these in real time yet?? I think this gets a little confusing to mention real time examples if most of them are backtest. maybe we can just call out the real time examples and cut that mention here. </a:t>
        </a:r>
      </a:p>
    </p188:txBody>
  </p188:cm>
  <p188:cm id="{98032776-1CFD-D340-92FA-DC63996DF598}" authorId="{5CF4D17D-2A5A-0C7D-3045-55FEF3DF3BE8}" status="resolved" created="2025-06-28T16:18:06.545" complete="100000">
    <ac:deMkLst xmlns:ac="http://schemas.microsoft.com/office/drawing/2013/main/command">
      <pc:docMk xmlns:pc="http://schemas.microsoft.com/office/powerpoint/2013/main/command"/>
      <pc:sldMk xmlns:pc="http://schemas.microsoft.com/office/powerpoint/2013/main/command" cId="4201080899" sldId="257"/>
      <ac:spMk id="3" creationId="{57B9492E-94C7-B3E5-BEA9-C01EBD671753}"/>
    </ac:deMkLst>
    <p188:txBody>
      <a:bodyPr/>
      <a:lstStyle/>
      <a:p>
        <a:r>
          <a:rPr lang="en-US"/>
          <a:t>Updated to include track record</a:t>
        </a:r>
      </a:p>
    </p188:txBody>
  </p188:cm>
</p188:cmLst>
</file>

<file path=ppt/comments/modernComment_103_5979D295.xml><?xml version="1.0" encoding="utf-8"?>
<p188:cmLst xmlns:a="http://schemas.openxmlformats.org/drawingml/2006/main" xmlns:r="http://schemas.openxmlformats.org/officeDocument/2006/relationships" xmlns:p188="http://schemas.microsoft.com/office/powerpoint/2018/8/main">
  <p188:cm id="{B6C9EA59-CFEB-4609-A0E1-E336C1D45DFD}" authorId="{709D4A8D-7CFB-C58D-6751-03DF6B036009}" status="resolved" created="2024-11-19T18:39:04.725" complete="100000">
    <ac:deMkLst xmlns:ac="http://schemas.microsoft.com/office/drawing/2013/main/command">
      <pc:docMk xmlns:pc="http://schemas.microsoft.com/office/powerpoint/2013/main/command"/>
      <pc:sldMk xmlns:pc="http://schemas.microsoft.com/office/powerpoint/2013/main/command" cId="1501155989" sldId="259"/>
      <ac:spMk id="2" creationId="{19BCB4C9-C425-08B9-F39B-15912CE44287}"/>
    </ac:deMkLst>
    <p188:txBody>
      <a:bodyPr/>
      <a:lstStyle/>
      <a:p>
        <a:r>
          <a:rPr lang="en-US"/>
          <a:t>OK</a:t>
        </a:r>
      </a:p>
    </p188:txBody>
  </p188:cm>
</p188:cmLst>
</file>

<file path=ppt/comments/modernComment_105_1740470C.xml><?xml version="1.0" encoding="utf-8"?>
<p188:cmLst xmlns:a="http://schemas.openxmlformats.org/drawingml/2006/main" xmlns:r="http://schemas.openxmlformats.org/officeDocument/2006/relationships" xmlns:p188="http://schemas.microsoft.com/office/powerpoint/2018/8/main">
  <p188:cm id="{3D32962B-94C3-40A9-9575-185631B08DAD}" authorId="{14FB2364-4D82-BC65-4D5C-C7228A9CFB9E}" status="resolved" created="2024-11-18T14:21:44.761">
    <ac:deMkLst xmlns:ac="http://schemas.microsoft.com/office/drawing/2013/main/command">
      <pc:docMk xmlns:pc="http://schemas.microsoft.com/office/powerpoint/2013/main/command"/>
      <pc:sldMk xmlns:pc="http://schemas.microsoft.com/office/powerpoint/2013/main/command" cId="390088460" sldId="261"/>
      <ac:spMk id="8" creationId="{355E0E2B-2608-FAA7-0032-C360D2562D64}"/>
    </ac:deMkLst>
    <p188:replyLst>
      <p188:reply id="{8523E1D0-A9A3-FA43-9CDE-F99206DBBE3C}" authorId="{5CF4D17D-2A5A-0C7D-3045-55FEF3DF3BE8}" created="2024-11-20T17:12:57.626">
        <p188:txBody>
          <a:bodyPr/>
          <a:lstStyle/>
          <a:p>
            <a:r>
              <a:rPr lang="en-US"/>
              <a:t>Done</a:t>
            </a:r>
          </a:p>
        </p188:txBody>
      </p188:reply>
    </p188:replyLst>
    <p188:txBody>
      <a:bodyPr/>
      <a:lstStyle/>
      <a:p>
        <a:r>
          <a:rPr lang="en-US"/>
          <a:t>I think this reads like the trades themselves will open and close in 30 minutes. Can we rework to add clarity? 
I think what we had in the sign-up of opportunities got this across better</a:t>
        </a:r>
      </a:p>
    </p188:txBody>
  </p188:cm>
  <p188:cm id="{D3A4943E-2E07-46BC-BF0E-DB26047EB4DC}" authorId="{14FB2364-4D82-BC65-4D5C-C7228A9CFB9E}" status="resolved" created="2024-11-20T14:21:14.863">
    <ac:txMkLst xmlns:ac="http://schemas.microsoft.com/office/drawing/2013/main/command">
      <pc:docMk xmlns:pc="http://schemas.microsoft.com/office/powerpoint/2013/main/command"/>
      <pc:sldMk xmlns:pc="http://schemas.microsoft.com/office/powerpoint/2013/main/command" cId="390088460" sldId="261"/>
      <ac:spMk id="8" creationId="{355E0E2B-2608-FAA7-0032-C360D2562D64}"/>
      <ac:txMk cp="290" len="14">
        <ac:context len="470" hash="347127715"/>
      </ac:txMk>
    </ac:txMkLst>
    <p188:pos x="2972570" y="1828689"/>
    <p188:replyLst>
      <p188:reply id="{3A843884-D57F-9546-8B37-1EEF112FD4E1}" authorId="{5CF4D17D-2A5A-0C7D-3045-55FEF3DF3BE8}" created="2024-11-20T17:13:03.487">
        <p188:txBody>
          <a:bodyPr/>
          <a:lstStyle/>
          <a:p>
            <a:r>
              <a:rPr lang="en-US"/>
              <a:t>Slightly tweaked.</a:t>
            </a:r>
          </a:p>
        </p188:txBody>
      </p188:reply>
    </p188:replyLst>
    <p188:txBody>
      <a:bodyPr/>
      <a:lstStyle/>
      <a:p>
        <a:r>
          <a:rPr lang="en-US"/>
          <a:t>Edited since this is behind the paywall</a:t>
        </a:r>
      </a:p>
    </p188:txBody>
  </p188:cm>
</p188:cmLst>
</file>

<file path=ppt/comments/modernComment_106_4B28F40.xml><?xml version="1.0" encoding="utf-8"?>
<p188:cmLst xmlns:a="http://schemas.openxmlformats.org/drawingml/2006/main" xmlns:r="http://schemas.openxmlformats.org/officeDocument/2006/relationships" xmlns:p188="http://schemas.microsoft.com/office/powerpoint/2018/8/main">
  <p188:cm id="{13D9CDB6-95A6-4DF0-9F1F-5F2CFAC3952B}" authorId="{14FB2364-4D82-BC65-4D5C-C7228A9CFB9E}" status="resolved" created="2024-11-18T17:45:48.152">
    <ac:deMkLst xmlns:ac="http://schemas.microsoft.com/office/drawing/2013/main/command">
      <pc:docMk xmlns:pc="http://schemas.microsoft.com/office/powerpoint/2013/main/command"/>
      <pc:sldMk xmlns:pc="http://schemas.microsoft.com/office/powerpoint/2013/main/command" cId="78810944" sldId="262"/>
      <ac:spMk id="2" creationId="{C9C065DD-FA1F-4A88-14B8-2397DAAF2C63}"/>
    </ac:deMkLst>
    <p188:txBody>
      <a:bodyPr/>
      <a:lstStyle/>
      <a:p>
        <a:r>
          <a:rPr lang="en-US"/>
          <a:t>Pending rework of HL based on Tim's email.</a:t>
        </a:r>
      </a:p>
    </p188:txBody>
  </p188:cm>
  <p188:cm id="{EFEEFAA7-148B-4225-B3CE-F5224D9FC043}" authorId="{14FB2364-4D82-BC65-4D5C-C7228A9CFB9E}" status="resolved" created="2024-11-18T17:47:18.999">
    <ac:deMkLst xmlns:ac="http://schemas.microsoft.com/office/drawing/2013/main/command">
      <pc:docMk xmlns:pc="http://schemas.microsoft.com/office/powerpoint/2013/main/command"/>
      <pc:sldMk xmlns:pc="http://schemas.microsoft.com/office/powerpoint/2013/main/command" cId="78810944" sldId="262"/>
      <ac:spMk id="3" creationId="{0EEC9B4A-A82A-8B91-CF2B-C2DFE28C5D61}"/>
    </ac:deMkLst>
    <p188:replyLst>
      <p188:reply id="{80D92216-FBE5-C841-9015-23CD89EFA544}" authorId="{5CF4D17D-2A5A-0C7D-3045-55FEF3DF3BE8}" created="2024-11-20T18:46:58.303">
        <p188:txBody>
          <a:bodyPr/>
          <a:lstStyle/>
          <a:p>
            <a:r>
              <a:rPr lang="en-US"/>
              <a:t>I think this is what we agreed on!</a:t>
            </a:r>
          </a:p>
        </p188:txBody>
      </p188:reply>
    </p188:replyLst>
    <p188:txBody>
      <a:bodyPr/>
      <a:lstStyle/>
      <a:p>
        <a:r>
          <a:rPr lang="en-US"/>
          <a:t>Note from Tim: no heavy endorsement like “they’ll help you write off your membership”, “everyone should do this”…more along the lines of “everyone wants to lower their tax burden as much as possible for obvious reasons, well thanks to our new Partnership with Prime Tax, there’s a place that can help you figure what options may be for you”</a:t>
        </a:r>
      </a:p>
    </p188:txBody>
  </p188:cm>
</p188:cmLst>
</file>

<file path=ppt/comments/modernComment_109_C85EBB94.xml><?xml version="1.0" encoding="utf-8"?>
<p188:cmLst xmlns:a="http://schemas.openxmlformats.org/drawingml/2006/main" xmlns:r="http://schemas.openxmlformats.org/officeDocument/2006/relationships" xmlns:p188="http://schemas.microsoft.com/office/powerpoint/2018/8/main">
  <p188:cm id="{5D64DE13-859F-4315-A8A1-0A19A6644F61}" authorId="{14FB2364-4D82-BC65-4D5C-C7228A9CFB9E}" status="resolved" created="2024-11-18T14:33:17.936">
    <ac:txMkLst xmlns:ac="http://schemas.microsoft.com/office/drawing/2013/main/command">
      <pc:docMk xmlns:pc="http://schemas.microsoft.com/office/powerpoint/2013/main/command"/>
      <pc:sldMk xmlns:pc="http://schemas.microsoft.com/office/powerpoint/2013/main/command" cId="3361651604" sldId="265"/>
      <ac:spMk id="3" creationId="{C374EFFE-4239-B6E5-7847-2B48D0CF5F93}"/>
      <ac:txMk cp="20" len="15">
        <ac:context len="109" hash="1050374910"/>
      </ac:txMk>
    </ac:txMkLst>
    <p188:pos x="7704264" y="317509"/>
    <p188:replyLst>
      <p188:reply id="{5E2B5DE7-F3E9-2C49-B5B0-D3A583FD6829}" authorId="{5CF4D17D-2A5A-0C7D-3045-55FEF3DF3BE8}" created="2024-11-20T17:15:36.902">
        <p188:txBody>
          <a:bodyPr/>
          <a:lstStyle/>
          <a:p>
            <a:r>
              <a:rPr lang="en-US"/>
              <a:t>The goal of this vs. Nate’s other strategies is… it’s less active.
You enter once a month… and you generally wait a few weeks. 
It’s really important to emphaize this because most our buyers here will have multiple extensive trading services. </a:t>
            </a:r>
          </a:p>
        </p188:txBody>
      </p188:reply>
    </p188:replyLst>
    <p188:txBody>
      <a:bodyPr/>
      <a:lstStyle/>
      <a:p>
        <a:r>
          <a:rPr lang="en-US"/>
          <a:t>What makes this low-maintenance? </a:t>
        </a:r>
      </a:p>
    </p188:txBody>
  </p188:cm>
</p188:cmLst>
</file>

<file path=ppt/comments/modernComment_10D_21B7B57.xml><?xml version="1.0" encoding="utf-8"?>
<p188:cmLst xmlns:a="http://schemas.openxmlformats.org/drawingml/2006/main" xmlns:r="http://schemas.openxmlformats.org/officeDocument/2006/relationships" xmlns:p188="http://schemas.microsoft.com/office/powerpoint/2018/8/main">
  <p188:cm id="{ACF84974-F549-AE4B-9086-6CE2A935E93A}" authorId="{5CF4D17D-2A5A-0C7D-3045-55FEF3DF3BE8}" status="resolved" created="2024-11-11T13:31:22.769">
    <pc:sldMkLst xmlns:pc="http://schemas.microsoft.com/office/powerpoint/2013/main/command">
      <pc:docMk/>
      <pc:sldMk cId="35355479" sldId="269"/>
    </pc:sldMkLst>
    <p188:replyLst>
      <p188:reply id="{5DAEB22F-DD62-474C-B061-7BA92C6D3BAF}" authorId="{709D4A8D-7CFB-C58D-6751-03DF6B036009}" created="2024-11-19T17:30:13.934">
        <p188:txBody>
          <a:bodyPr/>
          <a:lstStyle/>
          <a:p>
            <a:r>
              <a:rPr lang="en-US"/>
              <a:t>OK</a:t>
            </a:r>
          </a:p>
        </p188:txBody>
      </p188:reply>
    </p188:replyLst>
    <p188:txBody>
      <a:bodyPr/>
      <a:lstStyle/>
      <a:p>
        <a:r>
          <a:rPr lang="en-US"/>
          <a:t>Meta - META 9/20/24 C515
8/8 - 9/20 </a:t>
        </a:r>
      </a:p>
    </p188:txBody>
  </p188:cm>
  <p188:cm id="{A56BE0E6-DE8F-47F0-BB02-C15FD70D85DC}" authorId="{14FB2364-4D82-BC65-4D5C-C7228A9CFB9E}" status="resolved" created="2024-11-20T14:33:10.009">
    <pc:sldMkLst xmlns:pc="http://schemas.microsoft.com/office/powerpoint/2013/main/command">
      <pc:docMk/>
      <pc:sldMk cId="35355479" sldId="269"/>
    </pc:sldMkLst>
    <p188:replyLst>
      <p188:reply id="{6729F754-C889-5041-8853-17EA8DAC8EE7}" authorId="{5CF4D17D-2A5A-0C7D-3045-55FEF3DF3BE8}" created="2024-11-20T17:16:09.835">
        <p188:txBody>
          <a:bodyPr/>
          <a:lstStyle/>
          <a:p>
            <a:r>
              <a:rPr lang="en-US"/>
              <a:t>These are individual trade examples here. This is suppose to be quick</a:t>
            </a:r>
          </a:p>
        </p188:txBody>
      </p188:reply>
      <p188:reply id="{50A8E980-8CDD-4C68-A9F3-D4D0C92C1813}" authorId="{14FB2364-4D82-BC65-4D5C-C7228A9CFB9E}" created="2024-11-21T13:46:32.302">
        <p188:txBody>
          <a:bodyPr/>
          <a:lstStyle/>
          <a:p>
            <a:r>
              <a:rPr lang="en-US"/>
              <a:t>I think they can be quick if we walk it out more on slide 9.</a:t>
            </a:r>
          </a:p>
        </p188:txBody>
      </p188:reply>
    </p188:replyLst>
    <p188:txBody>
      <a:bodyPr/>
      <a:lstStyle/>
      <a:p>
        <a:r>
          <a:rPr lang="en-US"/>
          <a:t>Are we looking at the highest trade from each month? The average?
I think for the stats throughout it is kind of difficult to tell what is needed without knowing what we will be saying. 
I think it is fine to wait till slide 9 to do that but we will need some context.</a:t>
        </a:r>
      </a:p>
    </p188:txBody>
  </p188:cm>
</p188:cmLst>
</file>

<file path=ppt/comments/modernComment_10E_33497A21.xml><?xml version="1.0" encoding="utf-8"?>
<p188:cmLst xmlns:a="http://schemas.openxmlformats.org/drawingml/2006/main" xmlns:r="http://schemas.openxmlformats.org/officeDocument/2006/relationships" xmlns:p188="http://schemas.microsoft.com/office/powerpoint/2018/8/main">
  <p188:cm id="{8AC8955A-12A2-7540-B915-37680ADFD032}" authorId="{050295E6-0128-20CC-4547-91048090B287}" status="resolved" created="2024-11-15T15:02:00.827" complete="100000">
    <pc:sldMkLst xmlns:pc="http://schemas.microsoft.com/office/powerpoint/2013/main/command">
      <pc:docMk/>
      <pc:sldMk cId="860453409" sldId="270"/>
    </pc:sldMkLst>
    <p188:txBody>
      <a:bodyPr/>
      <a:lstStyle/>
      <a:p>
        <a:r>
          <a:rPr lang="en-US"/>
          <a:t>Great. It made me feel a little unsure at first that we were targeting underperforming sectors but the example totally reverses that.
Instead, it makes me feel like we’re going to do what everyone wants to do: buy low and then sell high.</a:t>
        </a:r>
      </a:p>
    </p188:txBody>
  </p188:cm>
  <p188:cm id="{6BB54D04-168F-41FE-9C2C-E7D55A1F11F2}" authorId="{709D4A8D-7CFB-C58D-6751-03DF6B036009}" status="resolved" created="2024-11-19T18:42:31.128" complete="100000">
    <pc:sldMkLst xmlns:pc="http://schemas.microsoft.com/office/powerpoint/2013/main/command">
      <pc:docMk/>
      <pc:sldMk cId="860453409" sldId="270"/>
    </pc:sldMkLst>
    <p188:txBody>
      <a:bodyPr/>
      <a:lstStyle/>
      <a:p>
        <a:r>
          <a:rPr lang="en-US"/>
          <a:t>OK</a:t>
        </a:r>
      </a:p>
    </p188:txBody>
  </p188:cm>
</p188:cmLst>
</file>

<file path=ppt/comments/modernComment_10F_2529F2EE.xml><?xml version="1.0" encoding="utf-8"?>
<p188:cmLst xmlns:a="http://schemas.openxmlformats.org/drawingml/2006/main" xmlns:r="http://schemas.openxmlformats.org/officeDocument/2006/relationships" xmlns:p188="http://schemas.microsoft.com/office/powerpoint/2018/8/main">
  <p188:cm id="{78D93C8C-BF1F-754D-9E20-8F8B045AC19C}" authorId="{5CF4D17D-2A5A-0C7D-3045-55FEF3DF3BE8}" status="resolved" created="2024-11-11T13:39:22.256" complete="100000">
    <ac:deMkLst xmlns:ac="http://schemas.microsoft.com/office/drawing/2013/main/command">
      <pc:docMk xmlns:pc="http://schemas.microsoft.com/office/powerpoint/2013/main/command"/>
      <pc:sldMk xmlns:pc="http://schemas.microsoft.com/office/powerpoint/2013/main/command" cId="623506158" sldId="271"/>
      <ac:picMk id="7" creationId="{150801B5-5A63-BFEC-8756-66E15D183567}"/>
    </ac:deMkLst>
    <p188:replyLst>
      <p188:reply id="{B53D7E70-60A7-4E18-9473-7E21944DF7F0}" authorId="{709D4A8D-7CFB-C58D-6751-03DF6B036009}" created="2024-11-19T17:57:10.746">
        <p188:txBody>
          <a:bodyPr/>
          <a:lstStyle/>
          <a:p>
            <a:r>
              <a:rPr lang="en-US"/>
              <a:t>I'm not seeing this in the spreadsheet. </a:t>
            </a:r>
          </a:p>
        </p188:txBody>
      </p188:reply>
      <p188:reply id="{0BFCE2FA-30EA-614B-9BC0-9D8A6AB289FC}" authorId="{5CF4D17D-2A5A-0C7D-3045-55FEF3DF3BE8}" created="2024-11-20T17:17:05.549">
        <p188:txBody>
          <a:bodyPr/>
          <a:lstStyle/>
          <a:p>
            <a:r>
              <a:rPr lang="en-US"/>
              <a:t>Typo… 
This is 
XOM. - XOM 11/15/24 C125 </a:t>
            </a:r>
          </a:p>
        </p188:txBody>
      </p188:reply>
      <p188:reply id="{119E7B1C-554E-4C1A-A227-0D59CF0436BF}" authorId="{709D4A8D-7CFB-C58D-6751-03DF6B036009}" created="2024-11-20T20:35:27.291">
        <p188:txBody>
          <a:bodyPr/>
          <a:lstStyle/>
          <a:p>
            <a:r>
              <a:rPr lang="en-US"/>
              <a:t>Thanks</a:t>
            </a:r>
          </a:p>
        </p188:txBody>
      </p188:reply>
    </p188:replyLst>
    <p188:txBody>
      <a:bodyPr/>
      <a:lstStyle/>
      <a:p>
        <a:r>
          <a:rPr lang="en-US"/>
          <a:t>WMB 11/15/24 C47
10/1 - 10/31</a:t>
        </a:r>
      </a:p>
    </p188:txBody>
  </p188:cm>
  <p188:cm id="{E42552BB-A727-C84C-B935-F2B651150C6A}" authorId="{5CF4D17D-2A5A-0C7D-3045-55FEF3DF3BE8}" created="2025-07-07T19:33:01.727">
    <pc:sldMkLst xmlns:pc="http://schemas.microsoft.com/office/powerpoint/2013/main/command">
      <pc:docMk/>
      <pc:sldMk cId="623506158" sldId="271"/>
    </pc:sldMkLst>
    <p188:replyLst>
      <p188:reply id="{65CF9D6C-6AFD-4157-94C5-12A34E1102E0}" authorId="{3649A756-7E8B-5975-0C02-3E88FC38AFFD}" created="2025-07-09T14:45:45.946">
        <p188:txBody>
          <a:bodyPr/>
          <a:lstStyle/>
          <a:p>
            <a:r>
              <a:rPr lang="en-US"/>
              <a:t>Looks like this is actually the KO trade right below it? And do we have the Bloomberg backup confirming the squeeze?</a:t>
            </a:r>
          </a:p>
        </p188:txBody>
      </p188:reply>
      <p188:reply id="{78CB5D6F-D4D3-5442-AA9D-DCA6EEF19E60}" authorId="{5CF4D17D-2A5A-0C7D-3045-55FEF3DF3BE8}" created="2025-07-09T17:54:55.206">
        <p188:txBody>
          <a:bodyPr/>
          <a:lstStyle/>
          <a:p>
            <a:r>
              <a:rPr lang="en-US"/>
              <a:t>You are right. Will attach backup  </a:t>
            </a:r>
          </a:p>
        </p188:txBody>
      </p188:reply>
      <p188:reply id="{46B8099C-507C-4986-8A46-F8F69BDBF11C}" authorId="{1AC8AED3-9911-6837-1263-73EA529736AC}" created="2025-07-10T14:09:41.600">
        <p188:txBody>
          <a:bodyPr/>
          <a:lstStyle/>
          <a:p>
            <a:r>
              <a:rPr lang="en-US"/>
              <a:t>Backup: https://14west-squad.monday.com/boards/8095172738/views/173460766/pulses/9540427736/posts/4299154647?reply=reply-4306963768</a:t>
            </a:r>
          </a:p>
        </p188:txBody>
      </p188:reply>
    </p188:replyLst>
    <p188:txBody>
      <a:bodyPr/>
      <a:lstStyle/>
      <a:p>
        <a:r>
          <a:rPr lang="en-US"/>
          <a:t>Updated with newer example 
DLR </a:t>
        </a:r>
      </a:p>
    </p188:txBody>
  </p188:cm>
</p188:cmLst>
</file>

<file path=ppt/comments/modernComment_113_7F0B3A45.xml><?xml version="1.0" encoding="utf-8"?>
<p188:cmLst xmlns:a="http://schemas.openxmlformats.org/drawingml/2006/main" xmlns:r="http://schemas.openxmlformats.org/officeDocument/2006/relationships" xmlns:p188="http://schemas.microsoft.com/office/powerpoint/2018/8/main">
  <p188:cm id="{DCE2E1EE-5389-154E-BC45-CD30E7772A4B}" authorId="{5CF4D17D-2A5A-0C7D-3045-55FEF3DF3BE8}" status="resolved" created="2024-11-11T13:09:50.178" complete="100000">
    <pc:sldMkLst xmlns:pc="http://schemas.microsoft.com/office/powerpoint/2013/main/command">
      <pc:docMk/>
      <pc:sldMk cId="2131442245" sldId="275"/>
    </pc:sldMkLst>
    <p188:replyLst>
      <p188:reply id="{1170C793-52F4-4F08-A149-B04B19178812}" authorId="{709D4A8D-7CFB-C58D-6751-03DF6B036009}" created="2024-11-19T18:36:26.460">
        <p188:txBody>
          <a:bodyPr/>
          <a:lstStyle/>
          <a:p>
            <a:r>
              <a:rPr lang="en-US"/>
              <a:t>128% should be 16 days right?
340% should be 6 weeks
We need to be clear this is based on peak gains and the likelihood of hitting any of these is unlikely.</a:t>
            </a:r>
          </a:p>
        </p188:txBody>
      </p188:reply>
      <p188:reply id="{B836C4F7-FBC1-0C46-A427-6FC4E847723F}" authorId="{5CF4D17D-2A5A-0C7D-3045-55FEF3DF3BE8}" created="2024-11-20T18:07:13.246">
        <p188:txBody>
          <a:bodyPr/>
          <a:lstStyle/>
          <a:p>
            <a:r>
              <a:rPr lang="en-US"/>
              <a:t>Fixed!</a:t>
            </a:r>
          </a:p>
        </p188:txBody>
      </p188:reply>
    </p188:replyLst>
    <p188:txBody>
      <a:bodyPr/>
      <a:lstStyle/>
      <a:p>
        <a:r>
          <a:rPr lang="en-US"/>
          <a:t>All from Squeeze option examples </a:t>
        </a:r>
      </a:p>
    </p188:txBody>
  </p188:cm>
  <p188:cm id="{9C57936C-364E-4367-A8A9-6AFFC9AADB1F}" authorId="{14FB2364-4D82-BC65-4D5C-C7228A9CFB9E}" status="resolved" created="2024-11-20T15:04:19.124" complete="100000">
    <ac:deMkLst xmlns:ac="http://schemas.microsoft.com/office/drawing/2013/main/command">
      <pc:docMk xmlns:pc="http://schemas.microsoft.com/office/powerpoint/2013/main/command"/>
      <pc:sldMk xmlns:pc="http://schemas.microsoft.com/office/powerpoint/2013/main/command" cId="2131442245" sldId="275"/>
      <ac:spMk id="2" creationId="{03333D49-97A5-F544-9507-6617A6616035}"/>
    </ac:deMkLst>
    <p188:replyLst>
      <p188:reply id="{1121A97A-50AD-2F4C-9D95-0CADA53140B8}" authorId="{5CF4D17D-2A5A-0C7D-3045-55FEF3DF3BE8}" created="2024-11-20T17:43:46.339">
        <p188:txBody>
          <a:bodyPr/>
          <a:lstStyle/>
          <a:p>
            <a:r>
              <a:rPr lang="en-US"/>
              <a:t>Yes the true systematic “backtest” was the sector data before.
The stuff is extrapolation from the backtest… based on Nate’s strategy.
The entire goal of this slide is basically to say “Don’t stop at Step #1” 
So I actually updated that disclaimer to have a note that these are peak gains.</a:t>
            </a:r>
          </a:p>
        </p188:txBody>
      </p188:reply>
    </p188:replyLst>
    <p188:txBody>
      <a:bodyPr/>
      <a:lstStyle/>
      <a:p>
        <a:r>
          <a:rPr lang="en-US"/>
          <a:t>Currently, I don't love the header here because I am not 100% sure if we've established these are the results of the backtest. It's ok if this is spoken, but we need to clarify that "you would've done well just buying the ETFs, but we tested my strategy against historical data and found individual opportunities to see much bigger profits, including peak gains of..." Again, maybe that is already the plan, but I wanted to write it out to make sure. </a:t>
        </a:r>
      </a:p>
    </p188:txBody>
  </p188:cm>
</p188:cmLst>
</file>

<file path=ppt/comments/modernComment_114_7217F3B5.xml><?xml version="1.0" encoding="utf-8"?>
<p188:cmLst xmlns:a="http://schemas.openxmlformats.org/drawingml/2006/main" xmlns:r="http://schemas.openxmlformats.org/officeDocument/2006/relationships" xmlns:p188="http://schemas.microsoft.com/office/powerpoint/2018/8/main">
  <p188:cm id="{79BBAA7D-E2DE-4FD4-B8E1-BD57FB83E120}" authorId="{14FB2364-4D82-BC65-4D5C-C7228A9CFB9E}" status="resolved" created="2024-11-20T14:44:25.298">
    <pc:sldMkLst xmlns:pc="http://schemas.microsoft.com/office/powerpoint/2013/main/command">
      <pc:docMk/>
      <pc:sldMk cId="1914172341" sldId="276"/>
    </pc:sldMkLst>
    <p188:replyLst>
      <p188:reply id="{D33971D6-505E-074A-AA16-2187AEEB78C8}" authorId="{5CF4D17D-2A5A-0C7D-3045-55FEF3DF3BE8}" created="2024-11-20T17:26:52.109">
        <p188:txBody>
          <a:bodyPr/>
          <a:lstStyle/>
          <a:p>
            <a:r>
              <a:rPr lang="en-US"/>
              <a:t>These are ALL the sectors that we pay attention to.   
It’s continuation of the last slide… 
Wanted to give people some meat / editorial. 
Will be explained when we get to this. </a:t>
            </a:r>
          </a:p>
        </p188:txBody>
      </p188:reply>
      <p188:reply id="{8CC84F56-A847-4EDE-A729-BF9081CA0F4B}" authorId="{14FB2364-4D82-BC65-4D5C-C7228A9CFB9E}" created="2024-11-21T13:47:32.619">
        <p188:txBody>
          <a:bodyPr/>
          <a:lstStyle/>
          <a:p>
            <a:r>
              <a:rPr lang="en-US"/>
              <a:t>Got it! so long as that is clear when we talk about it this should be fine</a:t>
            </a:r>
          </a:p>
        </p188:txBody>
      </p188:reply>
    </p188:replyLst>
    <p188:txBody>
      <a:bodyPr/>
      <a:lstStyle/>
      <a:p>
        <a:r>
          <a:rPr lang="en-US"/>
          <a:t>Are those actually sectors that have underperformed for the past 2 months as of right now? Or were they part of the backtest or something we looked at in real time? Can we give some more details, even if not on the screen?
I think throughout we will want to make sure we are walking out the stats fully throughout even if we do not fully get into how we got the stats until later in the copy. </a:t>
        </a:r>
      </a:p>
    </p188:txBody>
  </p188:cm>
</p188:cmLst>
</file>

<file path=ppt/comments/modernComment_116_81F83DEF.xml><?xml version="1.0" encoding="utf-8"?>
<p188:cmLst xmlns:a="http://schemas.openxmlformats.org/drawingml/2006/main" xmlns:r="http://schemas.openxmlformats.org/officeDocument/2006/relationships" xmlns:p188="http://schemas.microsoft.com/office/powerpoint/2018/8/main">
  <p188:cm id="{9136D27C-9322-924B-B9CA-3D1AB56D83DE}" authorId="{5CF4D17D-2A5A-0C7D-3045-55FEF3DF3BE8}" status="resolved" created="2024-11-11T13:35:05.110" complete="100000">
    <pc:sldMkLst xmlns:pc="http://schemas.microsoft.com/office/powerpoint/2013/main/command">
      <pc:docMk/>
      <pc:sldMk cId="2180529647" sldId="278"/>
    </pc:sldMkLst>
    <p188:replyLst>
      <p188:reply id="{8E6DB59A-FBE6-412B-B7F3-B0B92A9D3164}" authorId="{709D4A8D-7CFB-C58D-6751-03DF6B036009}" created="2024-11-19T17:59:29.346">
        <p188:txBody>
          <a:bodyPr/>
          <a:lstStyle/>
          <a:p>
            <a:r>
              <a:rPr lang="en-US"/>
              <a:t>OK</a:t>
            </a:r>
          </a:p>
        </p188:txBody>
      </p188:reply>
    </p188:replyLst>
    <p188:txBody>
      <a:bodyPr/>
      <a:lstStyle/>
      <a:p>
        <a:r>
          <a:rPr lang="en-US"/>
          <a:t>UNP 12/15/23 C215
11/1/23-12/15/23</a:t>
        </a:r>
      </a:p>
    </p188:txBody>
  </p188:cm>
</p188:cmLst>
</file>

<file path=ppt/comments/modernComment_117_5E365D90.xml><?xml version="1.0" encoding="utf-8"?>
<p188:cmLst xmlns:a="http://schemas.openxmlformats.org/drawingml/2006/main" xmlns:r="http://schemas.openxmlformats.org/officeDocument/2006/relationships" xmlns:p188="http://schemas.microsoft.com/office/powerpoint/2018/8/main">
  <p188:cm id="{5A5FA6C4-15DC-4CE1-87CA-4BA43E7D9E7D}" authorId="{709D4A8D-7CFB-C58D-6751-03DF6B036009}" status="resolved" created="2024-11-19T18:39:30.516" complete="100000">
    <ac:deMkLst xmlns:ac="http://schemas.microsoft.com/office/drawing/2013/main/command">
      <pc:docMk xmlns:pc="http://schemas.microsoft.com/office/powerpoint/2013/main/command"/>
      <pc:sldMk xmlns:pc="http://schemas.microsoft.com/office/powerpoint/2013/main/command" cId="1580621200" sldId="279"/>
      <ac:picMk id="4" creationId="{AAFDBE80-E5C1-679D-1123-8FBA7B084510}"/>
    </ac:deMkLst>
    <p188:txBody>
      <a:bodyPr/>
      <a:lstStyle/>
      <a:p>
        <a:r>
          <a:rPr lang="en-US"/>
          <a:t>This looks OK</a:t>
        </a:r>
      </a:p>
    </p188:txBody>
  </p188:cm>
</p188:cmLst>
</file>

<file path=ppt/comments/modernComment_119_1D1A5A1A.xml><?xml version="1.0" encoding="utf-8"?>
<p188:cmLst xmlns:a="http://schemas.openxmlformats.org/drawingml/2006/main" xmlns:r="http://schemas.openxmlformats.org/officeDocument/2006/relationships" xmlns:p188="http://schemas.microsoft.com/office/powerpoint/2018/8/main">
  <p188:cm id="{B934678A-FC12-424C-90D1-09A77FE4A636}" authorId="{14FB2364-4D82-BC65-4D5C-C7228A9CFB9E}" status="resolved" created="2024-11-18T14:56:19.473" complete="100000">
    <ac:deMkLst xmlns:ac="http://schemas.microsoft.com/office/drawing/2013/main/command">
      <pc:docMk xmlns:pc="http://schemas.microsoft.com/office/powerpoint/2013/main/command"/>
      <pc:sldMk xmlns:pc="http://schemas.microsoft.com/office/powerpoint/2013/main/command" cId="488266266" sldId="281"/>
      <ac:spMk id="2" creationId="{8896B953-ED11-D7F6-6976-313CBD6320F7}"/>
    </ac:deMkLst>
    <p188:replyLst>
      <p188:reply id="{79FC62C8-76E3-6242-B7C0-E6A5BA26A7BB}" authorId="{5CF4D17D-2A5A-0C7D-3045-55FEF3DF3BE8}" created="2024-11-20T17:40:47.532">
        <p188:txBody>
          <a:bodyPr/>
          <a:lstStyle/>
          <a:p>
            <a:r>
              <a:rPr lang="en-US"/>
              <a:t>This is just step 1 of the strategy.  
Using data to show that sectors typically outperform the S&amp;P 500 after 2 under performing months. 
We are not recommending people stop here. 
Time frame would be monthly (Monthly average) …</a:t>
            </a:r>
          </a:p>
        </p188:txBody>
      </p188:reply>
      <p188:reply id="{06DE01E1-4CCE-44F3-B83C-F426024E7A9A}" authorId="{14FB2364-4D82-BC65-4D5C-C7228A9CFB9E}" created="2024-11-21T13:48:08.170">
        <p188:txBody>
          <a:bodyPr/>
          <a:lstStyle/>
          <a:p>
            <a:r>
              <a:rPr lang="en-US"/>
              <a:t>I think so long as we are fully walking this out as we go it is fine, it is just a little tricky to tell if we are getting all the context needed so we can jump in if we need more during the rehearsal. </a:t>
            </a:r>
          </a:p>
        </p188:txBody>
      </p188:reply>
    </p188:replyLst>
    <p188:txBody>
      <a:bodyPr/>
      <a:lstStyle/>
      <a:p>
        <a:r>
          <a:rPr lang="en-US"/>
          <a:t>By this time have we walked out what this strategy is? I am just a little lost on if these are just holding the stocks for 30 days? What are the timeframes here?</a:t>
        </a:r>
      </a:p>
    </p188:txBody>
  </p188:cm>
  <p188:cm id="{E2D85628-25BE-418C-AC92-645899E8E7F3}" authorId="{14FB2364-4D82-BC65-4D5C-C7228A9CFB9E}" status="resolved" created="2024-11-20T15:01:32.043">
    <ac:txMkLst xmlns:ac="http://schemas.microsoft.com/office/drawing/2013/main/command">
      <pc:docMk xmlns:pc="http://schemas.microsoft.com/office/powerpoint/2013/main/command"/>
      <pc:sldMk xmlns:pc="http://schemas.microsoft.com/office/powerpoint/2013/main/command" cId="488266266" sldId="281"/>
      <ac:spMk id="2" creationId="{8896B953-ED11-D7F6-6976-313CBD6320F7}"/>
      <ac:txMk cp="27">
        <ac:context len="74" hash="1000365126"/>
      </ac:txMk>
    </ac:txMkLst>
    <p188:pos x="7592437" y="448786"/>
    <p188:replyLst>
      <p188:reply id="{1EA82E12-7B34-C747-A876-FF75E4D8ADEB}" authorId="{5CF4D17D-2A5A-0C7D-3045-55FEF3DF3BE8}" created="2024-11-20T17:29:36.240">
        <p188:txBody>
          <a:bodyPr/>
          <a:lstStyle/>
          <a:p>
            <a:r>
              <a:rPr lang="en-US"/>
              <a:t>I mean this is a backtest… but the edit doesn’t mater to much to me. </a:t>
            </a:r>
          </a:p>
        </p188:txBody>
      </p188:reply>
    </p188:replyLst>
    <p188:txBody>
      <a:bodyPr/>
      <a:lstStyle/>
      <a:p>
        <a:r>
          <a:rPr lang="en-US"/>
          <a:t>We think shifting these lines to "tested over 5 years of data" would be better since just a reader could interpret 'backtest' as done over 5 years in real time in this context. </a:t>
        </a:r>
      </a:p>
    </p188:txBody>
  </p188:cm>
  <p188:cm id="{759D5820-5F3B-3741-A136-BC7EF68253B2}" authorId="{5CF4D17D-2A5A-0C7D-3045-55FEF3DF3BE8}" status="resolved" created="2025-06-28T16:08:55.719">
    <ac:deMkLst xmlns:ac="http://schemas.microsoft.com/office/drawing/2013/main/command">
      <pc:docMk xmlns:pc="http://schemas.microsoft.com/office/powerpoint/2013/main/command"/>
      <pc:sldMk xmlns:pc="http://schemas.microsoft.com/office/powerpoint/2013/main/command" cId="488266266" sldId="281"/>
      <ac:spMk id="2" creationId="{8896B953-ED11-D7F6-6976-313CBD6320F7}"/>
    </ac:deMkLst>
    <p188:replyLst>
      <p188:reply id="{24B406C0-F02A-4286-A04F-76236874D51E}" authorId="{3649A756-7E8B-5975-0C02-3E88FC38AFFD}" created="2025-07-08T16:01:50.877">
        <p188:txBody>
          <a:bodyPr/>
          <a:lstStyle/>
          <a:p>
            <a:r>
              <a:rPr lang="en-US"/>
              <a:t>Okay</a:t>
            </a:r>
          </a:p>
        </p188:txBody>
      </p188:reply>
    </p188:replyLst>
    <p188:txBody>
      <a:bodyPr/>
      <a:lstStyle/>
      <a:p>
        <a:r>
          <a:rPr lang="en-US"/>
          <a:t>Data updated with newer data. </a:t>
        </a:r>
      </a:p>
    </p188:txBody>
  </p188:cm>
</p188:cmLst>
</file>

<file path=ppt/comments/modernComment_11C_9220792D.xml><?xml version="1.0" encoding="utf-8"?>
<p188:cmLst xmlns:a="http://schemas.openxmlformats.org/drawingml/2006/main" xmlns:r="http://schemas.openxmlformats.org/officeDocument/2006/relationships" xmlns:p188="http://schemas.microsoft.com/office/powerpoint/2018/8/main">
  <p188:cm id="{01729348-4948-C54E-B8E8-25F4FDCDF4F0}" authorId="{5CF4D17D-2A5A-0C7D-3045-55FEF3DF3BE8}" status="resolved" created="2024-11-12T20:10:29.158" complete="100000">
    <pc:sldMkLst xmlns:pc="http://schemas.microsoft.com/office/powerpoint/2013/main/command">
      <pc:docMk/>
      <pc:sldMk cId="2451601709" sldId="284"/>
    </pc:sldMkLst>
    <p188:replyLst>
      <p188:reply id="{537F686E-3E10-49EB-AF4A-429E749358B7}" authorId="{14FB2364-4D82-BC65-4D5C-C7228A9CFB9E}" created="2024-11-18T15:08:18.875">
        <p188:txBody>
          <a:bodyPr/>
          <a:lstStyle/>
          <a:p>
            <a:r>
              <a:rPr lang="en-US"/>
              <a:t>Lenny, do you think we need to hit on this sooner if we want to use win-rate language Or maybe beefing up the disclaimer slide is enough. </a:t>
            </a:r>
          </a:p>
        </p188:txBody>
      </p188:reply>
      <p188:reply id="{234CC419-7967-40C3-AF9D-B3B843BB5E01}" authorId="{709D4A8D-7CFB-C58D-6751-03DF6B036009}" created="2024-11-19T19:02:33.665">
        <p188:txBody>
          <a:bodyPr/>
          <a:lstStyle/>
          <a:p>
            <a:r>
              <a:rPr lang="en-US"/>
              <a:t>Yes, we need to come out right away and be clear these are peak exits and to assume you will hit 1 or many is not likely. </a:t>
            </a:r>
          </a:p>
        </p188:txBody>
      </p188:reply>
      <p188:reply id="{F49256CC-ADFB-9748-8A03-B6B90D4BC5C7}" authorId="{5CF4D17D-2A5A-0C7D-3045-55FEF3DF3BE8}" created="2024-11-20T18:19:20.099">
        <p188:txBody>
          <a:bodyPr/>
          <a:lstStyle/>
          <a:p>
            <a:r>
              <a:rPr lang="en-US"/>
              <a:t>Okay we can!</a:t>
            </a:r>
          </a:p>
        </p188:txBody>
      </p188:reply>
    </p188:replyLst>
    <p188:txBody>
      <a:bodyPr/>
      <a:lstStyle/>
      <a:p>
        <a:r>
          <a:rPr lang="en-US"/>
          <a:t>This slide is where we need to talk about peak perfectly time gains
</a:t>
        </a:r>
      </a:p>
    </p188:txBody>
  </p188:cm>
  <p188:cm id="{F0A03546-BF24-4ABC-A180-9901A1751DE5}" authorId="{709D4A8D-7CFB-C58D-6751-03DF6B036009}" status="resolved" created="2024-11-19T19:04:05.975" complete="100000">
    <pc:sldMkLst xmlns:pc="http://schemas.microsoft.com/office/powerpoint/2013/main/command">
      <pc:docMk/>
      <pc:sldMk cId="2451601709" sldId="284"/>
    </pc:sldMkLst>
    <p188:replyLst>
      <p188:reply id="{3F5BBDB0-BCDE-8D43-BB5B-2377E773A11A}" authorId="{5CF4D17D-2A5A-0C7D-3045-55FEF3DF3BE8}" created="2024-11-20T18:19:10.713">
        <p188:txBody>
          <a:bodyPr/>
          <a:lstStyle/>
          <a:p>
            <a:r>
              <a:rPr lang="en-US"/>
              <a:t>No we need to remove that </a:t>
            </a:r>
          </a:p>
        </p188:txBody>
      </p188:reply>
    </p188:replyLst>
    <p188:txBody>
      <a:bodyPr/>
      <a:lstStyle/>
      <a:p>
        <a:r>
          <a:rPr lang="en-US"/>
          <a:t>It might be best to send over a clean spreadsheet based on the updated numbers. I think we need to look at the second GOOG 9/3 trade. Would Nate recommend 2 of the same symbols?</a:t>
        </a:r>
      </a:p>
    </p188:txBody>
  </p188:cm>
  <p188:cm id="{35EE08DA-56D4-4964-922C-8F0DB17578F1}" authorId="{14FB2364-4D82-BC65-4D5C-C7228A9CFB9E}" status="resolved" created="2024-11-20T15:15:02.071" complete="100000">
    <pc:sldMkLst xmlns:pc="http://schemas.microsoft.com/office/powerpoint/2013/main/command">
      <pc:docMk/>
      <pc:sldMk cId="2451601709" sldId="284"/>
    </pc:sldMkLst>
    <p188:txBody>
      <a:bodyPr/>
      <a:lstStyle/>
      <a:p>
        <a:r>
          <a:rPr lang="en-US"/>
          <a:t> I am ok with the overall stat breakdown coming here but that's in exchange for more clarity and transparency leading up to that point. </a:t>
        </a:r>
      </a:p>
    </p188:txBody>
  </p188:cm>
  <p188:cm id="{778498C5-9C40-DF4F-8D1B-2656E18B02E5}" authorId="{5CF4D17D-2A5A-0C7D-3045-55FEF3DF3BE8}" status="resolved" created="2025-07-02T19:13:42.037">
    <pc:sldMkLst xmlns:pc="http://schemas.microsoft.com/office/powerpoint/2013/main/command">
      <pc:docMk/>
      <pc:sldMk cId="2451601709" sldId="284"/>
    </pc:sldMkLst>
    <p188:replyLst>
      <p188:reply id="{0CCE19FA-D8FF-42B1-863F-EF6F065443CD}" authorId="{3649A756-7E8B-5975-0C02-3E88FC38AFFD}" created="2025-07-08T16:34:55.260">
        <p188:txBody>
          <a:bodyPr/>
          <a:lstStyle/>
          <a:p>
            <a:r>
              <a:rPr lang="en-US"/>
              <a:t>Cammie - as mentioned Win Rate and Average Peak Gain are calculated off peak options, but seems this matches the original method. Okay for CI's end</a:t>
            </a:r>
          </a:p>
        </p188:txBody>
      </p188:reply>
    </p188:replyLst>
    <p188:txBody>
      <a:bodyPr/>
      <a:lstStyle/>
      <a:p>
        <a:r>
          <a:rPr lang="en-US"/>
          <a:t>Just updated based on last 6 months. 
NOTE…. These numbers have gone DOWN since the data pull in December.  (so claims are getting less bold)
</a:t>
        </a:r>
      </a:p>
    </p188:txBody>
  </p188:cm>
  <p188:cm id="{AF2B8FF8-F947-AB42-8C6F-37C356D598F6}" authorId="{5CF4D17D-2A5A-0C7D-3045-55FEF3DF3BE8}" status="resolved" created="2025-07-07T18:42:45.862">
    <ac:deMkLst xmlns:ac="http://schemas.microsoft.com/office/drawing/2013/main/command">
      <pc:docMk xmlns:pc="http://schemas.microsoft.com/office/powerpoint/2013/main/command"/>
      <pc:sldMk xmlns:pc="http://schemas.microsoft.com/office/powerpoint/2013/main/command" cId="2451601709" sldId="284"/>
      <ac:spMk id="3" creationId="{E52300A8-65AF-D0CC-0236-325A2FE8A11E}"/>
    </ac:deMkLst>
    <p188:replyLst>
      <p188:reply id="{F035F1DD-FD8A-4A95-8C38-12990126C298}" authorId="{3649A756-7E8B-5975-0C02-3E88FC38AFFD}" created="2025-07-08T16:32:29.421">
        <p188:txBody>
          <a:bodyPr/>
          <a:lstStyle/>
          <a:p>
            <a:r>
              <a:rPr lang="en-US"/>
              <a:t>This would be 66 trades, correct? ie minus Row 1 on the squeeze trades?
Also, I'm seeing 21 days duration?</a:t>
            </a:r>
          </a:p>
        </p188:txBody>
      </p188:reply>
      <p188:reply id="{BD9E2F12-2757-A644-88EA-39CC28CBE64B}" authorId="{5CF4D17D-2A5A-0C7D-3045-55FEF3DF3BE8}" created="2025-07-09T18:00:32.476">
        <p188:txBody>
          <a:bodyPr/>
          <a:lstStyle/>
          <a:p>
            <a:r>
              <a:rPr lang="en-US"/>
              <a:t>Actually 65 (one trade didn’t have options).
Good with 21 days</a:t>
            </a:r>
          </a:p>
        </p188:txBody>
      </p188:reply>
    </p188:replyLst>
    <p188:txBody>
      <a:bodyPr/>
      <a:lstStyle/>
      <a:p>
        <a:r>
          <a:rPr lang="en-US"/>
          <a:t>67 divided by 20 = 3.35 </a:t>
        </a:r>
      </a:p>
    </p188:txBody>
  </p188:cm>
</p188:cmLst>
</file>

<file path=ppt/comments/modernComment_11F_39A17156.xml><?xml version="1.0" encoding="utf-8"?>
<p188:cmLst xmlns:a="http://schemas.openxmlformats.org/drawingml/2006/main" xmlns:r="http://schemas.openxmlformats.org/officeDocument/2006/relationships" xmlns:p188="http://schemas.microsoft.com/office/powerpoint/2018/8/main">
  <p188:cm id="{B58C9983-A9AD-E14E-B30E-1AB2DA5B77B3}" authorId="{050295E6-0128-20CC-4547-91048090B287}" status="resolved" created="2024-11-15T15:08:53.583" complete="100000">
    <pc:sldMkLst xmlns:pc="http://schemas.microsoft.com/office/powerpoint/2013/main/command">
      <pc:docMk/>
      <pc:sldMk cId="966881622" sldId="287"/>
    </pc:sldMkLst>
    <p188:txBody>
      <a:bodyPr/>
      <a:lstStyle/>
      <a:p>
        <a:r>
          <a:rPr lang="en-US"/>
          <a:t>Here you have “my” and “Nate” in the third bullet. Need to clear up the first person/third person tense.</a:t>
        </a:r>
      </a:p>
    </p188:txBody>
  </p188:cm>
  <p188:cm id="{A1DF1BAE-0E27-446A-BAA2-75F29BB807BF}" authorId="{14FB2364-4D82-BC65-4D5C-C7228A9CFB9E}" status="resolved" created="2024-11-20T15:15:36.863" complete="100000">
    <ac:txMkLst xmlns:ac="http://schemas.microsoft.com/office/drawing/2013/main/command">
      <pc:docMk xmlns:pc="http://schemas.microsoft.com/office/powerpoint/2013/main/command"/>
      <pc:sldMk xmlns:pc="http://schemas.microsoft.com/office/powerpoint/2013/main/command" cId="966881622" sldId="287"/>
      <ac:spMk id="3" creationId="{19321429-11F8-D6E2-B2C9-FC772E6F5EBD}"/>
      <ac:txMk cp="195" len="98">
        <ac:context len="321" hash="914993298"/>
      </ac:txMk>
    </ac:txMkLst>
    <p188:pos x="10644963" y="1824302"/>
    <p188:replyLst>
      <p188:reply id="{A5AAE9A3-3473-B644-8A09-D3F097B3F5B0}" authorId="{5CF4D17D-2A5A-0C7D-3045-55FEF3DF3BE8}" created="2024-11-20T18:09:42.691">
        <p188:txBody>
          <a:bodyPr/>
          <a:lstStyle/>
          <a:p>
            <a:r>
              <a:rPr lang="en-US"/>
              <a:t>Yes. This is a claim we’ve used too </a:t>
            </a:r>
          </a:p>
        </p188:txBody>
      </p188:reply>
    </p188:replyLst>
    <p188:txBody>
      <a:bodyPr/>
      <a:lstStyle/>
      <a:p>
        <a:r>
          <a:rPr lang="en-US"/>
          <a:t>Do we know that all the $2.4 was from the squeeze strategy? </a:t>
        </a:r>
      </a:p>
    </p188:txBody>
  </p188:cm>
  <p188:cm id="{B5382C5D-D2DF-4AC6-94C5-3AD8F0AF031E}" authorId="{14FB2364-4D82-BC65-4D5C-C7228A9CFB9E}" status="resolved" created="2024-11-25T16:37:22.377" complete="100000">
    <ac:txMkLst xmlns:ac="http://schemas.microsoft.com/office/drawing/2013/main/command">
      <pc:docMk xmlns:pc="http://schemas.microsoft.com/office/powerpoint/2013/main/command"/>
      <pc:sldMk xmlns:pc="http://schemas.microsoft.com/office/powerpoint/2013/main/command" cId="966881622" sldId="287"/>
      <ac:spMk id="3" creationId="{19321429-11F8-D6E2-B2C9-FC772E6F5EBD}"/>
      <ac:txMk cp="249" len="4">
        <ac:context len="321" hash="914993298"/>
      </ac:txMk>
    </ac:txMkLst>
    <p188:pos x="7987145" y="1905818"/>
    <p188:txBody>
      <a:bodyPr/>
      <a:lstStyle/>
      <a:p>
        <a:r>
          <a:rPr lang="en-US"/>
          <a:t>added</a:t>
        </a:r>
      </a:p>
    </p188:txBody>
  </p188:cm>
</p188:cmLst>
</file>

<file path=ppt/comments/modernComment_121_B7318CAE.xml><?xml version="1.0" encoding="utf-8"?>
<p188:cmLst xmlns:a="http://schemas.openxmlformats.org/drawingml/2006/main" xmlns:r="http://schemas.openxmlformats.org/officeDocument/2006/relationships" xmlns:p188="http://schemas.microsoft.com/office/powerpoint/2018/8/main">
  <p188:cm id="{1545A18F-D589-4392-A777-04C84BB30A4A}" authorId="{14FB2364-4D82-BC65-4D5C-C7228A9CFB9E}" status="resolved" created="2024-11-20T15:16:15.366" complete="100000">
    <ac:txMkLst xmlns:ac="http://schemas.microsoft.com/office/drawing/2013/main/command">
      <pc:docMk xmlns:pc="http://schemas.microsoft.com/office/powerpoint/2013/main/command"/>
      <pc:sldMk xmlns:pc="http://schemas.microsoft.com/office/powerpoint/2013/main/command" cId="3073477806" sldId="289"/>
      <ac:spMk id="2" creationId="{9E1CC6EE-D616-A5E4-97F2-D0F095669FB5}"/>
      <ac:txMk cp="17" len="28">
        <ac:context len="46" hash="3220224739"/>
      </ac:txMk>
    </ac:txMkLst>
    <p188:pos x="9217902" y="637267"/>
    <p188:replyLst>
      <p188:reply id="{F19F7F87-E1F3-EE4D-B1AC-374E9B654CB3}" authorId="{5CF4D17D-2A5A-0C7D-3045-55FEF3DF3BE8}" created="2024-11-20T18:10:54.593">
        <p188:txBody>
          <a:bodyPr/>
          <a:lstStyle/>
          <a:p>
            <a:r>
              <a:rPr lang="en-US"/>
              <a:t>Yup</a:t>
            </a:r>
          </a:p>
        </p188:txBody>
      </p188:reply>
    </p188:replyLst>
    <p188:txBody>
      <a:bodyPr/>
      <a:lstStyle/>
      <a:p>
        <a:r>
          <a:rPr lang="en-US"/>
          <a:t>Same question here, was all of this from squeeze strategy? </a:t>
        </a:r>
      </a:p>
    </p188:txBody>
  </p188:cm>
  <p188:cm id="{7C19D3BE-C68A-4D67-9E4D-DE3823FE9E58}" authorId="{14FB2364-4D82-BC65-4D5C-C7228A9CFB9E}" status="resolved" created="2024-11-25T16:37:45.163" complete="100000">
    <ac:txMkLst xmlns:ac="http://schemas.microsoft.com/office/drawing/2013/main/command">
      <pc:docMk xmlns:pc="http://schemas.microsoft.com/office/powerpoint/2013/main/command"/>
      <pc:sldMk xmlns:pc="http://schemas.microsoft.com/office/powerpoint/2013/main/command" cId="3073477806" sldId="289"/>
      <ac:spMk id="2" creationId="{9E1CC6EE-D616-A5E4-97F2-D0F095669FB5}"/>
      <ac:txMk cp="0" len="7">
        <ac:context len="46" hash="3220224739"/>
      </ac:txMk>
    </ac:txMkLst>
    <p188:pos x="1763834" y="725872"/>
    <p188:txBody>
      <a:bodyPr/>
      <a:lstStyle/>
      <a:p>
        <a:r>
          <a:rPr lang="en-US"/>
          <a:t>added</a:t>
        </a:r>
      </a:p>
    </p188:txBody>
  </p188:cm>
</p188:cmLst>
</file>

<file path=ppt/comments/modernComment_124_E66FAD5.xml><?xml version="1.0" encoding="utf-8"?>
<p188:cmLst xmlns:a="http://schemas.openxmlformats.org/drawingml/2006/main" xmlns:r="http://schemas.openxmlformats.org/officeDocument/2006/relationships" xmlns:p188="http://schemas.microsoft.com/office/powerpoint/2018/8/main">
  <p188:cm id="{3CC235E0-6267-46D0-ACB4-87E311D2768F}" authorId="{709D4A8D-7CFB-C58D-6751-03DF6B036009}" status="resolved" created="2024-11-19T18:58:13.038" complete="100000">
    <pc:sldMkLst xmlns:pc="http://schemas.microsoft.com/office/powerpoint/2013/main/command">
      <pc:docMk/>
      <pc:sldMk cId="241629909" sldId="292"/>
    </pc:sldMkLst>
    <p188:txBody>
      <a:bodyPr/>
      <a:lstStyle/>
      <a:p>
        <a:r>
          <a:rPr lang="en-US"/>
          <a:t>OK</a:t>
        </a:r>
      </a:p>
    </p188:txBody>
  </p188:cm>
</p188:cmLst>
</file>

<file path=ppt/comments/modernComment_125_ED2BA7E8.xml><?xml version="1.0" encoding="utf-8"?>
<p188:cmLst xmlns:a="http://schemas.openxmlformats.org/drawingml/2006/main" xmlns:r="http://schemas.openxmlformats.org/officeDocument/2006/relationships" xmlns:p188="http://schemas.microsoft.com/office/powerpoint/2018/8/main">
  <p188:cm id="{2535AC10-36FD-498D-80A9-90A48E0D47F1}" authorId="{14FB2364-4D82-BC65-4D5C-C7228A9CFB9E}" status="resolved" created="2024-11-18T14:56:43.828" complete="100000">
    <ac:deMkLst xmlns:ac="http://schemas.microsoft.com/office/drawing/2013/main/command">
      <pc:docMk xmlns:pc="http://schemas.microsoft.com/office/powerpoint/2013/main/command"/>
      <pc:sldMk xmlns:pc="http://schemas.microsoft.com/office/powerpoint/2013/main/command" cId="3979061224" sldId="293"/>
      <ac:spMk id="2" creationId="{66204359-25A4-CF04-F014-3DA12E266DC8}"/>
    </ac:deMkLst>
    <p188:replyLst>
      <p188:reply id="{A26F3E9F-CA87-EA4D-B6FB-08F879CCA2D4}" authorId="{5CF4D17D-2A5A-0C7D-3045-55FEF3DF3BE8}" created="2024-11-20T18:04:36.745">
        <p188:txBody>
          <a:bodyPr/>
          <a:lstStyle/>
          <a:p>
            <a:r>
              <a:rPr lang="en-US"/>
              <a:t>These aren’t peak edits or related to trades at all. Simply sector performance within a criteria. </a:t>
            </a:r>
          </a:p>
        </p188:txBody>
      </p188:reply>
      <p188:reply id="{EC5C5FD4-4898-4E57-86DA-60F09857DEA4}" authorId="{14FB2364-4D82-BC65-4D5C-C7228A9CFB9E}" created="2024-11-21T13:48:31.971">
        <p188:txBody>
          <a:bodyPr/>
          <a:lstStyle/>
          <a:p>
            <a:r>
              <a:rPr lang="en-US"/>
              <a:t>Got it! Again i think if we make that clear to the reader and we always make it known none of this was seen in real time we should be good.</a:t>
            </a:r>
          </a:p>
        </p188:txBody>
      </p188:reply>
    </p188:replyLst>
    <p188:txBody>
      <a:bodyPr/>
      <a:lstStyle/>
      <a:p>
        <a:r>
          <a:rPr lang="en-US"/>
          <a:t>Same question here, what are the timeframes? Are these based off peak exits? Is this still part of the backtest? I think the header differing from the prior slide makes this seem like it was in real time or something? </a:t>
        </a:r>
      </a:p>
    </p188:txBody>
  </p188:cm>
  <p188:cm id="{74986F34-B1AE-BC4F-AB9B-AAA9CD83E435}" authorId="{5CF4D17D-2A5A-0C7D-3045-55FEF3DF3BE8}" status="resolved" created="2024-11-20T18:06:25.369" complete="100000">
    <ac:deMkLst xmlns:ac="http://schemas.microsoft.com/office/drawing/2013/main/command">
      <pc:docMk xmlns:pc="http://schemas.microsoft.com/office/powerpoint/2013/main/command"/>
      <pc:sldMk xmlns:pc="http://schemas.microsoft.com/office/powerpoint/2013/main/command" cId="3979061224" sldId="293"/>
      <ac:spMk id="3" creationId="{5D2271C7-8F70-8C44-C4BA-B575EF7D1439}"/>
    </ac:deMkLst>
    <p188:txBody>
      <a:bodyPr/>
      <a:lstStyle/>
      <a:p>
        <a:r>
          <a:rPr lang="en-US"/>
          <a:t>Win-Rate here is 68%… so I did the reverse. 
https://share.zight.com/jku09EXb
</a:t>
        </a:r>
      </a:p>
    </p188:txBody>
  </p188:cm>
  <p188:cm id="{0AAFA3A4-13B3-A74F-B46D-86E7B592570C}" authorId="{5CF4D17D-2A5A-0C7D-3045-55FEF3DF3BE8}" status="resolved" created="2024-11-20T18:20:55.227" complete="100000">
    <ac:deMkLst xmlns:ac="http://schemas.microsoft.com/office/drawing/2013/main/command">
      <pc:docMk xmlns:pc="http://schemas.microsoft.com/office/powerpoint/2013/main/command"/>
      <pc:sldMk xmlns:pc="http://schemas.microsoft.com/office/powerpoint/2013/main/command" cId="3979061224" sldId="293"/>
      <ac:spMk id="3" creationId="{5D2271C7-8F70-8C44-C4BA-B575EF7D1439}"/>
    </ac:deMkLst>
    <p188:txBody>
      <a:bodyPr/>
      <a:lstStyle/>
      <a:p>
        <a:r>
          <a:rPr lang="en-US"/>
          <a:t>NEW CHANGE - 
Rachel this blue box might help make clear what I am trying to get at here</a:t>
        </a:r>
      </a:p>
    </p188:txBody>
  </p188:cm>
  <p188:cm id="{742F4550-A78B-C943-8345-9FA69EA3BEFC}" authorId="{5CF4D17D-2A5A-0C7D-3045-55FEF3DF3BE8}" status="resolved" created="2025-07-08T11:02:25.115">
    <ac:deMkLst xmlns:ac="http://schemas.microsoft.com/office/drawing/2013/main/command">
      <pc:docMk xmlns:pc="http://schemas.microsoft.com/office/powerpoint/2013/main/command"/>
      <pc:sldMk xmlns:pc="http://schemas.microsoft.com/office/powerpoint/2013/main/command" cId="3979061224" sldId="293"/>
      <ac:spMk id="3" creationId="{5D2271C7-8F70-8C44-C4BA-B575EF7D1439}"/>
    </ac:deMkLst>
    <p188:replyLst>
      <p188:reply id="{9E4CBFC1-0B52-4A79-80AF-D2A539FFD0C7}" authorId="{3649A756-7E8B-5975-0C02-3E88FC38AFFD}" created="2025-07-09T15:52:43.101">
        <p188:txBody>
          <a:bodyPr/>
          <a:lstStyle/>
          <a:p>
            <a:r>
              <a:rPr lang="en-US"/>
              <a:t>If I'm reading the Excel right, this would be 24.93%, correct?</a:t>
            </a:r>
          </a:p>
        </p188:txBody>
      </p188:reply>
      <p188:reply id="{4FC304AE-28F2-BC4B-9221-73B1E24EC87F}" authorId="{5CF4D17D-2A5A-0C7D-3045-55FEF3DF3BE8}" created="2025-07-09T17:56:29.048">
        <p188:txBody>
          <a:bodyPr/>
          <a:lstStyle/>
          <a:p>
            <a:r>
              <a:rPr lang="en-US"/>
              <a:t>You are right! </a:t>
            </a:r>
          </a:p>
        </p188:txBody>
      </p188:reply>
    </p188:replyLst>
    <p188:txBody>
      <a:bodyPr/>
      <a:lstStyle/>
      <a:p>
        <a:r>
          <a:rPr lang="en-US"/>
          <a:t>Updated</a:t>
        </a:r>
      </a:p>
    </p188:txBody>
  </p188:cm>
</p188:cmLst>
</file>

<file path=ppt/comments/modernComment_130_AF574AFD.xml><?xml version="1.0" encoding="utf-8"?>
<p188:cmLst xmlns:a="http://schemas.openxmlformats.org/drawingml/2006/main" xmlns:r="http://schemas.openxmlformats.org/officeDocument/2006/relationships" xmlns:p188="http://schemas.microsoft.com/office/powerpoint/2018/8/main">
  <p188:cm id="{D2D14334-5892-344F-B0D3-CC9E5B2D3463}" authorId="{050295E6-0128-20CC-4547-91048090B287}" status="resolved" created="2024-11-15T16:22:19.357" complete="100000">
    <pc:sldMkLst xmlns:pc="http://schemas.microsoft.com/office/powerpoint/2013/main/command">
      <pc:docMk/>
      <pc:sldMk cId="2941733629" sldId="304"/>
    </pc:sldMkLst>
    <p188:txBody>
      <a:bodyPr/>
      <a:lstStyle/>
      <a:p>
        <a:r>
          <a:rPr lang="en-US"/>
          <a:t>I would spend more time with the Dark Ticker in these slides.
And instead of the backtested data, at this point you should use the real time data.
Show the real examples of days where the market was down and then that turned into big wins the following day. Show the testimonials from people doing well.
I think there is a lot more meat on the bone here.</a:t>
        </a:r>
      </a:p>
    </p188:txBody>
  </p188:cm>
  <p188:cm id="{1A1C793C-552A-431F-9C3C-C059AE5ECD8F}" authorId="{14FB2364-4D82-BC65-4D5C-C7228A9CFB9E}" status="resolved" created="2024-11-18T16:13:03.175" complete="100000">
    <ac:deMkLst xmlns:ac="http://schemas.microsoft.com/office/drawing/2013/main/command">
      <pc:docMk xmlns:pc="http://schemas.microsoft.com/office/powerpoint/2013/main/command"/>
      <pc:sldMk xmlns:pc="http://schemas.microsoft.com/office/powerpoint/2013/main/command" cId="2941733629" sldId="304"/>
      <ac:spMk id="4" creationId="{F352CEC7-CF64-0426-61DC-4D5E7EF6792B}"/>
    </ac:deMkLst>
    <p188:replyLst>
      <p188:reply id="{07F1C555-2481-48A0-B99C-010FC64C9D3F}" authorId="{14FB2364-4D82-BC65-4D5C-C7228A9CFB9E}" created="2024-11-21T14:56:19.437">
        <p188:txBody>
          <a:bodyPr/>
          <a:lstStyle/>
          <a:p>
            <a:r>
              <a:rPr lang="en-US"/>
              <a:t>pending?</a:t>
            </a:r>
          </a:p>
        </p188:txBody>
      </p188:reply>
    </p188:replyLst>
    <p188:txBody>
      <a:bodyPr/>
      <a:lstStyle/>
      <a:p>
        <a:r>
          <a:rPr lang="en-US"/>
          <a:t>Does this translate to a 70% win rate?</a:t>
        </a:r>
      </a:p>
    </p188:txBody>
  </p188:cm>
  <p188:cm id="{7C43A691-0D62-4DD5-81B0-05D91D8C0B53}" authorId="{709D4A8D-7CFB-C58D-6751-03DF6B036009}" status="resolved" created="2024-11-19T21:35:40.687" complete="100000">
    <ac:txMkLst xmlns:ac="http://schemas.microsoft.com/office/drawing/2013/main/command">
      <pc:docMk xmlns:pc="http://schemas.microsoft.com/office/powerpoint/2013/main/command"/>
      <pc:sldMk xmlns:pc="http://schemas.microsoft.com/office/powerpoint/2013/main/command" cId="2941733629" sldId="304"/>
      <ac:spMk id="9" creationId="{9C24EDB3-02C1-8256-7BAE-A021D55F19E8}"/>
      <ac:txMk cp="0" len="1">
        <ac:context len="50" hash="2993246462"/>
      </ac:txMk>
    </ac:txMkLst>
    <p188:pos x="746326" y="345355"/>
    <p188:replyLst>
      <p188:reply id="{73DB8612-B3F8-42AB-9F77-E025FB4E1301}" authorId="{709D4A8D-7CFB-C58D-6751-03DF6B036009}" created="2024-11-20T21:20:47.968">
        <p188:txBody>
          <a:bodyPr/>
          <a:lstStyle/>
          <a:p>
            <a:r>
              <a:rPr lang="en-US"/>
              <a:t>Edited, 37</a:t>
            </a:r>
          </a:p>
        </p188:txBody>
      </p188:reply>
    </p188:replyLst>
    <p188:txBody>
      <a:bodyPr/>
      <a:lstStyle/>
      <a:p>
        <a:r>
          <a:rPr lang="en-US"/>
          <a:t>37 over the last year if you want to change. </a:t>
        </a:r>
      </a:p>
    </p188:txBody>
  </p188:cm>
  <p188:cm id="{79126E37-2C17-134D-9870-D674372F77FB}" authorId="{5CF4D17D-2A5A-0C7D-3045-55FEF3DF3BE8}" status="resolved" created="2025-07-07T18:32:02.031">
    <pc:sldMkLst xmlns:pc="http://schemas.microsoft.com/office/powerpoint/2013/main/command">
      <pc:docMk/>
      <pc:sldMk cId="2941733629" sldId="304"/>
    </pc:sldMkLst>
    <p188:replyLst>
      <p188:reply id="{BAB3ECF3-DC1E-4503-957F-D0E72372893C}" authorId="{3649A756-7E8B-5975-0C02-3E88FC38AFFD}" created="2025-07-08T17:07:33.842">
        <p188:txBody>
          <a:bodyPr/>
          <a:lstStyle/>
          <a:p>
            <a:r>
              <a:rPr lang="en-US"/>
              <a:t>Per LK okay
IWM 26 Sep 24 $217 Call
IWM 6 Dec 23 $184 Call
IWM 30 May 24 $202 Call
IWM 22 Dec 23 $196 Call
IWM 17 Nov 23 $176 Call
QQQ 21 Dec 23 $403 Call</a:t>
            </a:r>
          </a:p>
        </p188:txBody>
      </p188:reply>
    </p188:replyLst>
    <p188:txBody>
      <a:bodyPr/>
      <a:lstStyle/>
      <a:p>
        <a:r>
          <a:rPr lang="en-US"/>
          <a:t>Updated</a:t>
        </a:r>
      </a:p>
    </p188:txBody>
  </p188:cm>
</p188:cmLst>
</file>

<file path=ppt/comments/modernComment_13A_2C3EB2BD.xml><?xml version="1.0" encoding="utf-8"?>
<p188:cmLst xmlns:a="http://schemas.openxmlformats.org/drawingml/2006/main" xmlns:r="http://schemas.openxmlformats.org/officeDocument/2006/relationships" xmlns:p188="http://schemas.microsoft.com/office/powerpoint/2018/8/main">
  <p188:cm id="{A1A600B7-46D0-9B43-9A36-A114E3CDA8E1}" authorId="{5CF4D17D-2A5A-0C7D-3045-55FEF3DF3BE8}" status="resolved" created="2024-11-11T13:09:36.927" complete="100000">
    <pc:sldMkLst xmlns:pc="http://schemas.microsoft.com/office/powerpoint/2013/main/command">
      <pc:docMk/>
      <pc:sldMk cId="742306493" sldId="314"/>
    </pc:sldMkLst>
    <p188:replyLst>
      <p188:reply id="{85B42F43-99F4-4DDA-909F-50A7E4C69DFE}" authorId="{709D4A8D-7CFB-C58D-6751-03DF6B036009}" created="2024-11-19T18:44:24.750">
        <p188:txBody>
          <a:bodyPr/>
          <a:lstStyle/>
          <a:p>
            <a:r>
              <a:rPr lang="en-US"/>
              <a:t>OK</a:t>
            </a:r>
          </a:p>
        </p188:txBody>
      </p188:reply>
    </p188:replyLst>
    <p188:txBody>
      <a:bodyPr/>
      <a:lstStyle/>
      <a:p>
        <a:r>
          <a:rPr lang="en-US"/>
          <a:t>Month (7/31 … aka 7/1 Entries) 
1. BAC
2. MA
3. V
4. BRK.b
</a:t>
        </a:r>
      </a:p>
    </p188:txBody>
  </p188:cm>
  <p188:cm id="{07641637-B022-46C7-A07C-C0D1454F60C1}" authorId="{14FB2364-4D82-BC65-4D5C-C7228A9CFB9E}" status="resolved" created="2024-11-18T14:58:00.360" complete="100000">
    <ac:deMkLst xmlns:ac="http://schemas.microsoft.com/office/drawing/2013/main/command">
      <pc:docMk xmlns:pc="http://schemas.microsoft.com/office/powerpoint/2013/main/command"/>
      <pc:sldMk xmlns:pc="http://schemas.microsoft.com/office/powerpoint/2013/main/command" cId="742306493" sldId="314"/>
      <ac:spMk id="5" creationId="{091C0FAB-F18F-BD53-C81D-CD7FE03A5889}"/>
    </ac:deMkLst>
    <p188:replyLst>
      <p188:reply id="{65612706-B0B5-454D-8B65-393FB2546957}" authorId="{709D4A8D-7CFB-C58D-6751-03DF6B036009}" created="2024-11-19T18:45:25.467">
        <p188:txBody>
          <a:bodyPr/>
          <a:lstStyle/>
          <a:p>
            <a:r>
              <a:rPr lang="en-US"/>
              <a:t>Yes, we need to be clear not only here, but throughout the promo that this is based on perfectly timed exits. </a:t>
            </a:r>
          </a:p>
        </p188:txBody>
      </p188:reply>
      <p188:reply id="{F0E91916-9FF3-422A-9DDA-AD2E41A0B059}" authorId="{14FB2364-4D82-BC65-4D5C-C7228A9CFB9E}" created="2024-11-21T13:49:14.599">
        <p188:txBody>
          <a:bodyPr/>
          <a:lstStyle/>
          <a:p>
            <a:r>
              <a:rPr lang="en-US"/>
              <a:t>Stephen I know we have this in the disclaimer, but can we sprinkle mentions of this throughout? I think this will especially be needed when we have $$ claims.</a:t>
            </a:r>
          </a:p>
        </p188:txBody>
      </p188:reply>
      <p188:reply id="{CCD20570-77C6-A94F-980F-F9DB43084507}" authorId="{5CF4D17D-2A5A-0C7D-3045-55FEF3DF3BE8}" created="2024-11-22T18:34:50.939">
        <p188:txBody>
          <a:bodyPr/>
          <a:lstStyle/>
          <a:p>
            <a:r>
              <a:rPr lang="en-US"/>
              <a:t>Ok here</a:t>
            </a:r>
          </a:p>
        </p188:txBody>
      </p188:reply>
    </p188:replyLst>
    <p188:txBody>
      <a:bodyPr/>
      <a:lstStyle/>
      <a:p>
        <a:r>
          <a:rPr lang="en-US"/>
          <a:t>Lenny could I get your thoughts on 'win-rate' here? I am not sure if his is fair without walking out it is based off peak exits?</a:t>
        </a:r>
      </a:p>
    </p188:txBody>
  </p188:cm>
  <p188:cm id="{CBCA05D5-FF52-4F5E-900A-D2EDEDE6FAB9}" authorId="{14FB2364-4D82-BC65-4D5C-C7228A9CFB9E}" status="resolved" created="2024-11-21T18:15:58.620" complete="100000">
    <pc:sldMkLst xmlns:pc="http://schemas.microsoft.com/office/powerpoint/2013/main/command">
      <pc:docMk/>
      <pc:sldMk cId="742306493" sldId="314"/>
    </pc:sldMkLst>
    <p188:txBody>
      <a:bodyPr/>
      <a:lstStyle/>
      <a:p>
        <a:r>
          <a:rPr lang="en-US"/>
          <a:t>NEW: Stephen we can move this around wherever you think it fits, but auditing felt somewhere in these examples we need a nod to this again.</a:t>
        </a:r>
      </a:p>
    </p188:txBody>
  </p188:cm>
</p188:cmLst>
</file>

<file path=ppt/comments/modernComment_13E_5B03752E.xml><?xml version="1.0" encoding="utf-8"?>
<p188:cmLst xmlns:a="http://schemas.openxmlformats.org/drawingml/2006/main" xmlns:r="http://schemas.openxmlformats.org/officeDocument/2006/relationships" xmlns:p188="http://schemas.microsoft.com/office/powerpoint/2018/8/main">
  <p188:cm id="{98236F4C-D9E1-4357-946E-0BAA924ABADC}" authorId="{709D4A8D-7CFB-C58D-6751-03DF6B036009}" status="resolved" created="2024-11-20T20:38:29.454" complete="100000">
    <pc:sldMkLst xmlns:pc="http://schemas.microsoft.com/office/powerpoint/2013/main/command">
      <pc:docMk/>
      <pc:sldMk cId="1526953262" sldId="318"/>
    </pc:sldMkLst>
    <p188:txBody>
      <a:bodyPr/>
      <a:lstStyle/>
      <a:p>
        <a:r>
          <a:rPr lang="en-US"/>
          <a:t>OK</a:t>
        </a:r>
      </a:p>
    </p188:txBody>
  </p188:cm>
</p188:cmLst>
</file>

<file path=ppt/comments/modernComment_13F_29823BD1.xml><?xml version="1.0" encoding="utf-8"?>
<p188:cmLst xmlns:a="http://schemas.openxmlformats.org/drawingml/2006/main" xmlns:r="http://schemas.openxmlformats.org/officeDocument/2006/relationships" xmlns:p188="http://schemas.microsoft.com/office/powerpoint/2018/8/main">
  <p188:cm id="{15A22E87-DD43-4081-9DC4-397EBE939E92}" authorId="{709D4A8D-7CFB-C58D-6751-03DF6B036009}" status="resolved" created="2024-11-20T20:38:40.828" complete="100000">
    <pc:sldMkLst xmlns:pc="http://schemas.microsoft.com/office/powerpoint/2013/main/command">
      <pc:docMk/>
      <pc:sldMk cId="696400849" sldId="319"/>
    </pc:sldMkLst>
    <p188:txBody>
      <a:bodyPr/>
      <a:lstStyle/>
      <a:p>
        <a:r>
          <a:rPr lang="en-US"/>
          <a:t>OK</a:t>
        </a:r>
      </a:p>
    </p188:txBody>
  </p188:cm>
</p188:cmLst>
</file>

<file path=ppt/comments/modernComment_140_50185C80.xml><?xml version="1.0" encoding="utf-8"?>
<p188:cmLst xmlns:a="http://schemas.openxmlformats.org/drawingml/2006/main" xmlns:r="http://schemas.openxmlformats.org/officeDocument/2006/relationships" xmlns:p188="http://schemas.microsoft.com/office/powerpoint/2018/8/main">
  <p188:cm id="{BF222760-C8F6-F84B-8BA5-5AF88D22CE8D}" authorId="{050295E6-0128-20CC-4547-91048090B287}" status="resolved" created="2024-11-15T15:07:23.755" complete="100000">
    <pc:sldMkLst xmlns:pc="http://schemas.microsoft.com/office/powerpoint/2013/main/command">
      <pc:docMk/>
      <pc:sldMk cId="1343773824" sldId="320"/>
    </pc:sldMkLst>
    <p188:txBody>
      <a:bodyPr/>
      <a:lstStyle/>
      <a:p>
        <a:r>
          <a:rPr lang="en-US"/>
          <a:t>No denying how compelling the turnaround is here though. Definitely don’t want to lose this example. Just might be good to have another one in this spot and use this later on. Or as a third example right here.</a:t>
        </a:r>
      </a:p>
    </p188:txBody>
  </p188:cm>
  <p188:cm id="{443A8DFC-5C44-42A9-916D-0C250F49D7E2}" authorId="{709D4A8D-7CFB-C58D-6751-03DF6B036009}" status="resolved" created="2024-11-19T18:46:44.339" complete="100000">
    <pc:sldMkLst xmlns:pc="http://schemas.microsoft.com/office/powerpoint/2013/main/command">
      <pc:docMk/>
      <pc:sldMk cId="1343773824" sldId="320"/>
    </pc:sldMkLst>
    <p188:txBody>
      <a:bodyPr/>
      <a:lstStyle/>
      <a:p>
        <a:r>
          <a:rPr lang="en-US"/>
          <a:t>OK</a:t>
        </a:r>
      </a:p>
    </p188:txBody>
  </p188:cm>
</p188:cmLst>
</file>

<file path=ppt/comments/modernComment_141_187A5BC8.xml><?xml version="1.0" encoding="utf-8"?>
<p188:cmLst xmlns:a="http://schemas.openxmlformats.org/drawingml/2006/main" xmlns:r="http://schemas.openxmlformats.org/officeDocument/2006/relationships" xmlns:p188="http://schemas.microsoft.com/office/powerpoint/2018/8/main">
  <p188:cm id="{7139CB64-DD23-4370-A3D4-F3682B90575C}" authorId="{14FB2364-4D82-BC65-4D5C-C7228A9CFB9E}" status="resolved" created="2024-11-18T15:09:37.098" complete="100000">
    <ac:tx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txMk cp="93" len="10">
        <ac:context len="136" hash="2462274119"/>
      </ac:txMk>
    </ac:txMkLst>
    <p188:pos x="8642763" y="1131026"/>
    <p188:txBody>
      <a:bodyPr/>
      <a:lstStyle/>
      <a:p>
        <a:r>
          <a:rPr lang="en-US"/>
          <a:t>added</a:t>
        </a:r>
      </a:p>
    </p188:txBody>
  </p188:cm>
  <p188:cm id="{C52EB4DC-9954-4D77-B8CD-8D4337B27F24}" authorId="{709D4A8D-7CFB-C58D-6751-03DF6B036009}" status="resolved" created="2024-11-19T21:10:13.768" complete="100000">
    <ac:de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deMkLst>
    <p188:replyLst>
      <p188:reply id="{31A9BB96-3008-EC4B-8ADE-91C82E2DF08C}" authorId="{5CF4D17D-2A5A-0C7D-3045-55FEF3DF3BE8}" created="2024-11-20T18:21:54.673">
        <p188:txBody>
          <a:bodyPr/>
          <a:lstStyle/>
          <a:p>
            <a:r>
              <a:rPr lang="en-US"/>
              <a:t>Ok</a:t>
            </a:r>
          </a:p>
        </p188:txBody>
      </p188:reply>
      <p188:reply id="{664352CA-BA9A-4CB4-B6E8-9DE0386FB83D}" authorId="{709D4A8D-7CFB-C58D-6751-03DF6B036009}" created="2024-11-20T21:04:27.269">
        <p188:txBody>
          <a:bodyPr/>
          <a:lstStyle/>
          <a:p>
            <a:r>
              <a:rPr lang="en-US"/>
              <a:t>This is OK, but Tim wants us to be clear that a reader shouldn’t expect these results because they are peak. </a:t>
            </a:r>
          </a:p>
        </p188:txBody>
      </p188:reply>
    </p188:replyLst>
    <p188:txBody>
      <a:bodyPr/>
      <a:lstStyle/>
      <a:p>
        <a:r>
          <a:rPr lang="en-US"/>
          <a:t>Im going to run this by Tim again to see where he wants us to position language since this is a live event. </a:t>
        </a:r>
      </a:p>
    </p188:txBody>
  </p188:cm>
  <p188:cm id="{2078C484-3A6E-4AB3-BB24-4D7880F8461C}" authorId="{14FB2364-4D82-BC65-4D5C-C7228A9CFB9E}" status="resolved" created="2024-11-21T18:46:35.396" complete="100000">
    <ac:tx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txMk cp="105" len="27">
        <ac:context len="136" hash="2462274119"/>
      </ac:txMk>
    </ac:txMkLst>
    <p188:pos x="10922355" y="1395705"/>
    <p188:replyLst>
      <p188:reply id="{06C39C15-FD4A-9D4E-895E-0CF2F5C58DCF}" authorId="{5CF4D17D-2A5A-0C7D-3045-55FEF3DF3BE8}" created="2024-11-22T18:29:19.803">
        <p188:txBody>
          <a:bodyPr/>
          <a:lstStyle/>
          <a:p>
            <a:r>
              <a:rPr lang="en-US"/>
              <a:t>Chatted with tim. He is okay with us giving a verbal. 
Ryan was on call and understands an assignment. 
To give us a little bit of visual coverage… I am voluntarily adding a Peak Gains reference at bottom. </a:t>
            </a:r>
          </a:p>
        </p188:txBody>
      </p188:reply>
    </p188:replyLst>
    <p188:txBody>
      <a:bodyPr/>
      <a:lstStyle/>
      <a:p>
        <a:r>
          <a:rPr lang="en-US"/>
          <a:t>I know I know, this sounds awful...but we need something like this in. Often times we do not allow backtests to be made into $ terms so if we are doing it it needs to be very clear it is not realistic to see these.</a:t>
        </a:r>
      </a:p>
    </p188:txBody>
  </p188:cm>
  <p188:cm id="{0C64A91A-81DE-774E-A1B0-06FC295E580A}" authorId="{5CF4D17D-2A5A-0C7D-3045-55FEF3DF3BE8}" status="resolved" created="2024-11-22T21:15:32.102" complete="100000">
    <pc:sldMkLst xmlns:pc="http://schemas.microsoft.com/office/powerpoint/2013/main/command">
      <pc:docMk/>
      <pc:sldMk cId="410672072" sldId="321"/>
    </pc:sldMkLst>
    <p188:txBody>
      <a:bodyPr/>
      <a:lstStyle/>
      <a:p>
        <a:r>
          <a:rPr lang="en-US"/>
          <a:t>adjusted</a:t>
        </a:r>
      </a:p>
    </p188:txBody>
  </p188:cm>
  <p188:cm id="{2E2FD85B-8EF6-4C5F-9210-32051AEFE069}" authorId="{14FB2364-4D82-BC65-4D5C-C7228A9CFB9E}" status="resolved" created="2024-11-25T16:15:33.856" complete="100000">
    <ac:deMkLst xmlns:ac="http://schemas.microsoft.com/office/drawing/2013/main/command">
      <pc:docMk xmlns:pc="http://schemas.microsoft.com/office/powerpoint/2013/main/command"/>
      <pc:sldMk xmlns:pc="http://schemas.microsoft.com/office/powerpoint/2013/main/command" cId="410672072" sldId="321"/>
      <ac:spMk id="4" creationId="{4AC9E9ED-BFD5-7375-B9A3-8B4131274DBD}"/>
    </ac:deMkLst>
    <p188:txBody>
      <a:bodyPr/>
      <a:lstStyle/>
      <a:p>
        <a:r>
          <a:rPr lang="en-US"/>
          <a:t>updated to 38</a:t>
        </a:r>
      </a:p>
    </p188:txBody>
  </p188:cm>
  <p188:cm id="{79D35D9D-EF43-9C44-B705-A4A507DF63E7}" authorId="{5CF4D17D-2A5A-0C7D-3045-55FEF3DF3BE8}" status="resolved" created="2025-07-07T18:21:38.805">
    <pc:sldMkLst xmlns:pc="http://schemas.microsoft.com/office/powerpoint/2013/main/command">
      <pc:docMk/>
      <pc:sldMk cId="410672072" sldId="321"/>
    </pc:sldMkLst>
    <p188:replyLst>
      <p188:reply id="{60532204-2471-4B71-9A64-55EB1D38F940}" authorId="{1AC8AED3-9911-6837-1263-73EA529736AC}" created="2025-07-09T17:23:41.260">
        <p188:txBody>
          <a:bodyPr/>
          <a:lstStyle/>
          <a:p>
            <a:r>
              <a:rPr lang="en-US"/>
              <a:t>OK</a:t>
            </a:r>
          </a:p>
        </p188:txBody>
      </p188:reply>
    </p188:replyLst>
    <p188:txBody>
      <a:bodyPr/>
      <a:lstStyle/>
      <a:p>
        <a:r>
          <a:rPr lang="en-US"/>
          <a:t>Updated this per new data (was $700k before). Simply new trades</a:t>
        </a:r>
      </a:p>
    </p188:txBody>
  </p188:cm>
</p188:cmLst>
</file>

<file path=ppt/comments/modernComment_142_B19EC159.xml><?xml version="1.0" encoding="utf-8"?>
<p188:cmLst xmlns:a="http://schemas.openxmlformats.org/drawingml/2006/main" xmlns:r="http://schemas.openxmlformats.org/officeDocument/2006/relationships" xmlns:p188="http://schemas.microsoft.com/office/powerpoint/2018/8/main">
  <p188:cm id="{19F69B7B-76DA-8D48-8E44-2D321BDA54EC}" authorId="{5CF4D17D-2A5A-0C7D-3045-55FEF3DF3BE8}" status="resolved" created="2024-11-14T13:48:00.161" complete="100000">
    <pc:sldMkLst xmlns:pc="http://schemas.microsoft.com/office/powerpoint/2013/main/command">
      <pc:docMk/>
      <pc:sldMk cId="2979971417" sldId="322"/>
    </pc:sldMkLst>
    <p188:replyLst>
      <p188:reply id="{9F1CBB4B-2006-4421-BD73-16E9D14771C5}" authorId="{709D4A8D-7CFB-C58D-6751-03DF6B036009}" created="2024-11-20T20:40:13.302">
        <p188:txBody>
          <a:bodyPr/>
          <a:lstStyle/>
          <a:p>
            <a:r>
              <a:rPr lang="en-US"/>
              <a:t>These are OK</a:t>
            </a:r>
          </a:p>
        </p188:txBody>
      </p188:reply>
    </p188:replyLst>
    <p188:txBody>
      <a:bodyPr/>
      <a:lstStyle/>
      <a:p>
        <a:r>
          <a:rPr lang="en-US"/>
          <a:t>All trades from Daily Squeeze Backtest</a:t>
        </a:r>
      </a:p>
    </p188:txBody>
  </p188:cm>
</p188:cmLst>
</file>

<file path=ppt/comments/modernComment_144_3D8E0FE.xml><?xml version="1.0" encoding="utf-8"?>
<p188:cmLst xmlns:a="http://schemas.openxmlformats.org/drawingml/2006/main" xmlns:r="http://schemas.openxmlformats.org/officeDocument/2006/relationships" xmlns:p188="http://schemas.microsoft.com/office/powerpoint/2018/8/main">
  <p188:cm id="{CFCAF2C7-FFC1-431C-A39C-84B6AB53F04F}" authorId="{14FB2364-4D82-BC65-4D5C-C7228A9CFB9E}" status="resolved" created="2024-11-18T15:00:04.237" complete="100000">
    <ac:deMkLst xmlns:ac="http://schemas.microsoft.com/office/drawing/2013/main/command">
      <pc:docMk xmlns:pc="http://schemas.microsoft.com/office/powerpoint/2013/main/command"/>
      <pc:sldMk xmlns:pc="http://schemas.microsoft.com/office/powerpoint/2013/main/command" cId="64545022" sldId="324"/>
      <ac:spMk id="10" creationId="{51322C15-C772-0C4D-383B-2EE78D9579C4}"/>
    </ac:deMkLst>
    <p188:replyLst>
      <p188:reply id="{31A184DD-AE21-44B7-B204-2D10E9FB1AF4}" authorId="{709D4A8D-7CFB-C58D-6751-03DF6B036009}" created="2024-11-19T18:47:06.530">
        <p188:txBody>
          <a:bodyPr/>
          <a:lstStyle/>
          <a:p>
            <a:r>
              <a:rPr lang="en-US"/>
              <a:t>Same thought as above. We need to be clear.</a:t>
            </a:r>
          </a:p>
        </p188:txBody>
      </p188:reply>
    </p188:replyLst>
    <p188:txBody>
      <a:bodyPr/>
      <a:lstStyle/>
      <a:p>
        <a:r>
          <a:rPr lang="en-US"/>
          <a:t>Lenny same 'win-rate' question here.</a:t>
        </a:r>
      </a:p>
    </p188:txBody>
  </p188:cm>
</p188:cmLst>
</file>

<file path=ppt/comments/modernComment_146_126CA805.xml><?xml version="1.0" encoding="utf-8"?>
<p188:cmLst xmlns:a="http://schemas.openxmlformats.org/drawingml/2006/main" xmlns:r="http://schemas.openxmlformats.org/officeDocument/2006/relationships" xmlns:p188="http://schemas.microsoft.com/office/powerpoint/2018/8/main">
  <p188:cm id="{3A23698B-9963-49E6-8DFD-B7A791D19F9A}" authorId="{14FB2364-4D82-BC65-4D5C-C7228A9CFB9E}" status="resolved" created="2024-11-18T15:01:48.687" complete="100000">
    <ac:deMkLst xmlns:ac="http://schemas.microsoft.com/office/drawing/2013/main/command">
      <pc:docMk xmlns:pc="http://schemas.microsoft.com/office/powerpoint/2013/main/command"/>
      <pc:sldMk xmlns:pc="http://schemas.microsoft.com/office/powerpoint/2013/main/command" cId="309110789" sldId="326"/>
      <ac:spMk id="3" creationId="{9CE9D113-4C9B-A280-E128-4449E0AC1FDB}"/>
    </ac:deMkLst>
    <p188:replyLst>
      <p188:reply id="{2FEFC6B2-C4C4-CC41-BD9C-331689971CDF}" authorId="{5CF4D17D-2A5A-0C7D-3045-55FEF3DF3BE8}" created="2024-11-20T18:10:46.500">
        <p188:txBody>
          <a:bodyPr/>
          <a:lstStyle/>
          <a:p>
            <a:r>
              <a:rPr lang="en-US"/>
              <a:t>This is exactly from the DPS promos. 
This is John Carter’s site…  from 5 years ago (it was 15 years ago then)
https://www.simplertrading.com/news/ttm-squeeze-explained</a:t>
            </a:r>
          </a:p>
        </p188:txBody>
      </p188:reply>
      <p188:reply id="{B810D083-556C-45AC-A474-DF9B32B2FF92}" authorId="{14FB2364-4D82-BC65-4D5C-C7228A9CFB9E}" created="2024-11-21T13:52:33.973">
        <p188:txBody>
          <a:bodyPr/>
          <a:lstStyle/>
          <a:p>
            <a:r>
              <a:rPr lang="en-US"/>
              <a:t>ok!</a:t>
            </a:r>
          </a:p>
        </p188:txBody>
      </p188:reply>
    </p188:replyLst>
    <p188:txBody>
      <a:bodyPr/>
      <a:lstStyle/>
      <a:p>
        <a:r>
          <a:rPr lang="en-US"/>
          <a:t>Backup?</a:t>
        </a:r>
      </a:p>
    </p188:txBody>
  </p188:cm>
</p188:cmLst>
</file>

<file path=ppt/comments/modernComment_15D_B79704E7.xml><?xml version="1.0" encoding="utf-8"?>
<p188:cmLst xmlns:a="http://schemas.openxmlformats.org/drawingml/2006/main" xmlns:r="http://schemas.openxmlformats.org/officeDocument/2006/relationships" xmlns:p188="http://schemas.microsoft.com/office/powerpoint/2018/8/main">
  <p188:cm id="{ACD4AB19-263C-4928-9202-3470C7A3CF11}" authorId="{709D4A8D-7CFB-C58D-6751-03DF6B036009}" status="resolved" created="2024-11-19T19:00:08.379" complete="100000">
    <pc:sldMkLst xmlns:pc="http://schemas.microsoft.com/office/powerpoint/2013/main/command">
      <pc:docMk/>
      <pc:sldMk cId="3080127719" sldId="349"/>
    </pc:sldMkLst>
    <p188:replyLst>
      <p188:reply id="{AEA8D7AB-A48C-694B-B7FF-128C1688868E}" authorId="{5CF4D17D-2A5A-0C7D-3045-55FEF3DF3BE8}" created="2024-11-20T18:12:15.271">
        <p188:txBody>
          <a:bodyPr/>
          <a:lstStyle/>
          <a:p>
            <a:r>
              <a:rPr lang="en-US"/>
              <a:t>you’re right. Fixed</a:t>
            </a:r>
          </a:p>
        </p188:txBody>
      </p188:reply>
    </p188:replyLst>
    <p188:txBody>
      <a:bodyPr/>
      <a:lstStyle/>
      <a:p>
        <a:r>
          <a:rPr lang="en-US"/>
          <a:t>Looks like -0.41% when it should be -0.51%</a:t>
        </a:r>
      </a:p>
    </p188:txBody>
  </p188:cm>
</p188:cmLst>
</file>

<file path=ppt/comments/modernComment_161_208EF718.xml><?xml version="1.0" encoding="utf-8"?>
<p188:cmLst xmlns:a="http://schemas.openxmlformats.org/drawingml/2006/main" xmlns:r="http://schemas.openxmlformats.org/officeDocument/2006/relationships" xmlns:p188="http://schemas.microsoft.com/office/powerpoint/2018/8/main">
  <p188:cm id="{AB3CCBE3-8DF1-5F43-9087-C372094C1C24}" authorId="{050295E6-0128-20CC-4547-91048090B287}" status="resolved" created="2024-11-15T15:16:31.314" complete="100000">
    <pc:sldMkLst xmlns:pc="http://schemas.microsoft.com/office/powerpoint/2013/main/command">
      <pc:docMk/>
      <pc:sldMk cId="546240280" sldId="353"/>
    </pc:sldMkLst>
    <p188:txBody>
      <a:bodyPr/>
      <a:lstStyle/>
      <a:p>
        <a:r>
          <a:rPr lang="en-US"/>
          <a:t>This is an important point I think. The trade worked decently up to now but the Great Rotation kicks it to a whole other level. And that’s what makes it so crucial for 2025.</a:t>
        </a:r>
      </a:p>
    </p188:txBody>
  </p188:cm>
  <p188:cm id="{892D5872-C5BE-42C5-B22B-2ACA20A0893C}" authorId="{14FB2364-4D82-BC65-4D5C-C7228A9CFB9E}" status="resolved" created="2024-11-18T15:01:04.036" complete="100000">
    <ac:deMkLst xmlns:ac="http://schemas.microsoft.com/office/drawing/2013/main/command">
      <pc:docMk xmlns:pc="http://schemas.microsoft.com/office/powerpoint/2013/main/command"/>
      <pc:sldMk xmlns:pc="http://schemas.microsoft.com/office/powerpoint/2013/main/command" cId="546240280" sldId="353"/>
      <ac:spMk id="5" creationId="{7EBAA2A3-DDED-AFD7-C8AC-70875BB6974A}"/>
    </ac:deMkLst>
    <p188:replyLst>
      <p188:reply id="{14F3AB84-1B2C-4150-B47D-9EEC2EB5AEF7}" authorId="{709D4A8D-7CFB-C58D-6751-03DF6B036009}" created="2024-11-19T18:53:12.217">
        <p188:txBody>
          <a:bodyPr/>
          <a:lstStyle/>
          <a:p>
            <a:r>
              <a:rPr lang="en-US"/>
              <a:t>This is a similar situation we had before right Stephen? I believe Tim said this is OK as long as we are clear that the likelihood of this happening is zero and this is just an extreme (maybe not the right word) example.
I don’t really like how the next slide makes it seem likely and easy though. </a:t>
            </a:r>
          </a:p>
        </p188:txBody>
      </p188:reply>
      <p188:reply id="{BA0DABAC-ED4D-AC4E-8F33-22CBF881329A}" authorId="{5CF4D17D-2A5A-0C7D-3045-55FEF3DF3BE8}" created="2024-11-20T18:08:34.550">
        <p188:txBody>
          <a:bodyPr/>
          <a:lstStyle/>
          <a:p>
            <a:r>
              <a:rPr lang="en-US"/>
              <a:t>I have a note in the blue box to remind Fitz to say with perfect timing!
Im open to alternatives on the next slide if it is a big issue. </a:t>
            </a:r>
          </a:p>
        </p188:txBody>
      </p188:reply>
      <p188:reply id="{F394FBCC-54B3-48ED-8CCC-1AA3254F7CB7}" authorId="{709D4A8D-7CFB-C58D-6751-03DF6B036009}" created="2024-11-20T20:42:24.518">
        <p188:txBody>
          <a:bodyPr/>
          <a:lstStyle/>
          <a:p>
            <a:r>
              <a:rPr lang="en-US"/>
              <a:t>Thanks. 
I think “perfect timing” is OK here, but Tim wants a bit more further down when we start putting the examples in dollar terms.</a:t>
            </a:r>
          </a:p>
        </p188:txBody>
      </p188:reply>
    </p188:replyLst>
    <p188:txBody>
      <a:bodyPr/>
      <a:lstStyle/>
      <a:p>
        <a:r>
          <a:rPr lang="en-US"/>
          <a:t>Lenny are we okay to compound these?</a:t>
        </a:r>
      </a:p>
    </p188:txBody>
  </p188:cm>
</p188:cmLst>
</file>

<file path=ppt/comments/modernComment_163_D5F034D7.xml><?xml version="1.0" encoding="utf-8"?>
<p188:cmLst xmlns:a="http://schemas.openxmlformats.org/drawingml/2006/main" xmlns:r="http://schemas.openxmlformats.org/officeDocument/2006/relationships" xmlns:p188="http://schemas.microsoft.com/office/powerpoint/2018/8/main">
  <p188:cm id="{79CDBFC6-43BD-184E-A715-E2CA9A5BF785}" authorId="{050295E6-0128-20CC-4547-91048090B287}" status="resolved" created="2024-11-15T15:59:59.876" complete="100000">
    <pc:sldMkLst xmlns:pc="http://schemas.microsoft.com/office/powerpoint/2013/main/command">
      <pc:docMk/>
      <pc:sldMk cId="3589289175" sldId="355"/>
    </pc:sldMkLst>
    <p188:txBody>
      <a:bodyPr/>
      <a:lstStyle/>
      <a:p>
        <a:r>
          <a:rPr lang="en-US"/>
          <a:t>Good, this is a solid way of getting it set up.</a:t>
        </a:r>
      </a:p>
    </p188:txBody>
  </p188:cm>
  <p188:cm id="{F3EC0972-2B14-4BD2-BEAD-46817420C563}" authorId="{14FB2364-4D82-BC65-4D5C-C7228A9CFB9E}" status="resolved" created="2024-11-18T15:39:00.271" complete="100000">
    <ac:deMkLst xmlns:ac="http://schemas.microsoft.com/office/drawing/2013/main/command">
      <pc:docMk xmlns:pc="http://schemas.microsoft.com/office/powerpoint/2013/main/command"/>
      <pc:sldMk xmlns:pc="http://schemas.microsoft.com/office/powerpoint/2013/main/command" cId="3589289175" sldId="355"/>
      <ac:spMk id="3" creationId="{1B527B36-90A3-9620-2820-A285AF19A9F5}"/>
    </ac:deMkLst>
    <p188:replyLst>
      <p188:reply id="{D4B41DAF-8972-7540-AF19-48777B2D82A0}" authorId="{5CF4D17D-2A5A-0C7D-3045-55FEF3DF3BE8}" created="2024-11-20T18:26:25.318">
        <p188:txBody>
          <a:bodyPr/>
          <a:lstStyle/>
          <a:p>
            <a:r>
              <a:rPr lang="en-US"/>
              <a:t>A long time (year plus) 
I wanted to be more clear that we eventually will sell this retail for $6k in the future… to throw water on fears that members will get upset when these exclusive products eventually are made public. 
(Thus Todd’s “excitement” on this slide. I think some folks internally are nervous about what will happen when Dark Tickers is released standalone) </a:t>
            </a:r>
          </a:p>
        </p188:txBody>
      </p188:reply>
      <p188:reply id="{E6227C98-9309-4ED1-BEF6-5F702E25D3A0}" authorId="{14FB2364-4D82-BC65-4D5C-C7228A9CFB9E}" created="2024-11-21T14:16:17.727">
        <p188:txBody>
          <a:bodyPr/>
          <a:lstStyle/>
          <a:p>
            <a:r>
              <a:rPr lang="en-US"/>
              <a:t>ok!</a:t>
            </a:r>
          </a:p>
        </p188:txBody>
      </p188:reply>
    </p188:replyLst>
    <p188:txBody>
      <a:bodyPr/>
      <a:lstStyle/>
      <a:p>
        <a:r>
          <a:rPr lang="en-US"/>
          <a:t>When will this be happening? </a:t>
        </a:r>
      </a:p>
    </p188:txBody>
  </p188:cm>
</p188:cmLst>
</file>

<file path=ppt/comments/modernComment_16F_3CE9C5F7.xml><?xml version="1.0" encoding="utf-8"?>
<p188:cmLst xmlns:a="http://schemas.openxmlformats.org/drawingml/2006/main" xmlns:r="http://schemas.openxmlformats.org/officeDocument/2006/relationships" xmlns:p188="http://schemas.microsoft.com/office/powerpoint/2018/8/main">
  <p188:cm id="{7A560E0D-B834-43EB-A7A3-5F10187A1EC1}" authorId="{14FB2364-4D82-BC65-4D5C-C7228A9CFB9E}" status="resolved" created="2024-11-18T16:23:06.596" complete="100000">
    <ac:txMkLst xmlns:ac="http://schemas.microsoft.com/office/drawing/2013/main/command">
      <pc:docMk xmlns:pc="http://schemas.microsoft.com/office/powerpoint/2013/main/command"/>
      <pc:sldMk xmlns:pc="http://schemas.microsoft.com/office/powerpoint/2013/main/command" cId="1021953527" sldId="367"/>
      <ac:spMk id="9" creationId="{9C24EDB3-02C1-8256-7BAE-A021D55F19E8}"/>
      <ac:txMk cp="349" len="8">
        <ac:context len="522" hash="3521438194"/>
      </ac:txMk>
    </ac:txMkLst>
    <p188:pos x="1315615" y="2241420"/>
    <p188:replyLst>
      <p188:reply id="{9E77F1BE-A619-3F4B-9D11-5AEA05D9F8E3}" authorId="{5CF4D17D-2A5A-0C7D-3045-55FEF3DF3BE8}" created="2024-11-20T18:36:47.838">
        <p188:txBody>
          <a:bodyPr/>
          <a:lstStyle/>
          <a:p>
            <a:r>
              <a:rPr lang="en-US"/>
              <a:t>It is now with the addition of this new service. 
I just added the $6k to the MIC’s original price</a:t>
            </a:r>
          </a:p>
        </p188:txBody>
      </p188:reply>
      <p188:reply id="{098F74F5-04DE-47F9-8FF6-5B33BF2C3B10}" authorId="{14FB2364-4D82-BC65-4D5C-C7228A9CFB9E}" created="2024-11-21T15:03:40.415">
        <p188:txBody>
          <a:bodyPr/>
          <a:lstStyle/>
          <a:p>
            <a:r>
              <a:rPr lang="en-US"/>
              <a:t>We will just need to update this retail OF https://secure.monumenttradersalliance.com/journey/MICRETAIL25000/1?organization-abbreviation=OXC</a:t>
            </a:r>
          </a:p>
        </p188:txBody>
      </p188:reply>
    </p188:replyLst>
    <p188:txBody>
      <a:bodyPr/>
      <a:lstStyle/>
      <a:p>
        <a:r>
          <a:rPr lang="en-US"/>
          <a:t>Is this the retail price of MIC?</a:t>
        </a:r>
      </a:p>
    </p188:txBody>
  </p188:cm>
</p188:cmLst>
</file>

<file path=ppt/comments/modernComment_170_BC6F0C8D.xml><?xml version="1.0" encoding="utf-8"?>
<p188:cmLst xmlns:a="http://schemas.openxmlformats.org/drawingml/2006/main" xmlns:r="http://schemas.openxmlformats.org/officeDocument/2006/relationships" xmlns:p188="http://schemas.microsoft.com/office/powerpoint/2018/8/main">
  <p188:cm id="{7196EA5F-10D3-449D-9E22-6DBF4FBD2326}" authorId="{14FB2364-4D82-BC65-4D5C-C7228A9CFB9E}" status="resolved" created="2024-11-18T16:24:02.083" complete="100000">
    <ac:txMkLst xmlns:ac="http://schemas.microsoft.com/office/drawing/2013/main/command">
      <pc:docMk xmlns:pc="http://schemas.microsoft.com/office/powerpoint/2013/main/command"/>
      <pc:sldMk xmlns:pc="http://schemas.microsoft.com/office/powerpoint/2013/main/command" cId="3161394317" sldId="368"/>
      <ac:spMk id="9" creationId="{9C24EDB3-02C1-8256-7BAE-A021D55F19E8}"/>
      <ac:txMk cp="0" len="323">
        <ac:context len="434" hash="592398302"/>
      </ac:txMk>
    </ac:txMkLst>
    <p188:pos x="9804858" y="363833"/>
    <p188:replyLst>
      <p188:reply id="{C0D0AF1A-A002-444C-AE9E-6C9698CBB9E8}" authorId="{709D4A8D-7CFB-C58D-6751-03DF6B036009}" created="2024-11-20T21:27:24.254">
        <p188:txBody>
          <a:bodyPr/>
          <a:lstStyle/>
          <a:p>
            <a:r>
              <a:rPr lang="en-US"/>
              <a:t>This is similar to slide 125 in how we are tying it to the cost to join even though we know hitting all these isn't possible. I think that having two similar slides within 4 of each other makes it seem like we think there is a chance in hitting all these.
 </a:t>
            </a:r>
          </a:p>
        </p188:txBody>
      </p188:reply>
      <p188:reply id="{EEE316AE-B01E-4911-AF7B-72EA635F8FCF}" authorId="{14FB2364-4D82-BC65-4D5C-C7228A9CFB9E}" created="2024-11-21T15:04:21.570">
        <p188:txBody>
          <a:bodyPr/>
          <a:lstStyle/>
          <a:p>
            <a:r>
              <a:rPr lang="en-US"/>
              <a:t>pending edits to 125, but also made a few tweaks here</a:t>
            </a:r>
          </a:p>
        </p188:txBody>
      </p188:reply>
    </p188:replyLst>
    <p188:txBody>
      <a:bodyPr/>
      <a:lstStyle/>
      <a:p>
        <a:r>
          <a:rPr lang="en-US"/>
          <a:t>Lenny are we okay putting backtest into $ terms like this?</a:t>
        </a:r>
      </a:p>
    </p188:txBody>
  </p188:cm>
  <p188:cm id="{5BC47D46-9FC8-41AE-9706-1143587BECD0}" authorId="{14FB2364-4D82-BC65-4D5C-C7228A9CFB9E}" status="resolved" created="2024-11-25T16:51:14.716" complete="100000">
    <ac:txMkLst xmlns:ac="http://schemas.microsoft.com/office/drawing/2013/main/command">
      <pc:docMk xmlns:pc="http://schemas.microsoft.com/office/powerpoint/2013/main/command"/>
      <pc:sldMk xmlns:pc="http://schemas.microsoft.com/office/powerpoint/2013/main/command" cId="3161394317" sldId="368"/>
      <ac:spMk id="9" creationId="{9C24EDB3-02C1-8256-7BAE-A021D55F19E8}"/>
      <ac:txMk cp="62" len="23">
        <ac:context len="434" hash="592398302"/>
      </ac:txMk>
    </ac:txMkLst>
    <p188:pos x="9875670" y="411555"/>
    <p188:txBody>
      <a:bodyPr/>
      <a:lstStyle/>
      <a:p>
        <a:r>
          <a:rPr lang="en-US"/>
          <a:t>updated</a:t>
        </a:r>
      </a:p>
    </p188:txBody>
  </p188:cm>
  <p188:cm id="{348B93DE-27B8-ED48-82D3-3564AB174958}" authorId="{5CF4D17D-2A5A-0C7D-3045-55FEF3DF3BE8}" created="2025-07-07T18:26:52.745">
    <ac:deMkLst xmlns:ac="http://schemas.microsoft.com/office/drawing/2013/main/command">
      <pc:docMk xmlns:pc="http://schemas.microsoft.com/office/powerpoint/2013/main/command"/>
      <pc:sldMk xmlns:pc="http://schemas.microsoft.com/office/powerpoint/2013/main/command" cId="3161394317" sldId="368"/>
      <ac:spMk id="9" creationId="{9C24EDB3-02C1-8256-7BAE-A021D55F19E8}"/>
    </ac:deMkLst>
    <p188:replyLst>
      <p188:reply id="{4DDA14EC-E2F3-4C94-8683-F60161649A3F}" authorId="{3649A756-7E8B-5975-0C02-3E88FC38AFFD}" created="2025-07-08T17:19:27.238">
        <p188:txBody>
          <a:bodyPr/>
          <a:lstStyle/>
          <a:p>
            <a:r>
              <a:rPr lang="en-US"/>
              <a:t>Where are we getting the $15,900 from?</a:t>
            </a:r>
          </a:p>
        </p188:txBody>
      </p188:reply>
      <p188:reply id="{786A9FAA-5589-4BDF-82A6-65066F28524C}" authorId="{1AC8AED3-9911-6837-1263-73EA529736AC}" created="2025-07-09T17:30:06.888">
        <p188:txBody>
          <a:bodyPr/>
          <a:lstStyle/>
          <a:p>
            <a:r>
              <a:rPr lang="en-US"/>
              <a:t>Added "back-tested" and "peak" to provide context to these trades</a:t>
            </a:r>
          </a:p>
        </p188:txBody>
      </p188:reply>
      <p188:reply id="{7C193F79-783C-6048-A731-F998E08E9A62}" authorId="{5CF4D17D-2A5A-0C7D-3045-55FEF3DF3BE8}" created="2025-07-09T18:25:55.571">
        <p188:txBody>
          <a:bodyPr/>
          <a:lstStyle/>
          <a:p>
            <a:r>
              <a:rPr lang="en-US"/>
              <a:t>Just slightly rearranged. </a:t>
            </a:r>
          </a:p>
        </p188:txBody>
      </p188:reply>
      <p188:reply id="{AAE53949-CCC5-48DF-B260-438BF2250ADF}" authorId="{3649A756-7E8B-5975-0C02-3E88FC38AFFD}" created="2025-07-09T19:18:13.624">
        <p188:txBody>
          <a:bodyPr/>
          <a:lstStyle/>
          <a:p>
            <a:r>
              <a:rPr lang="en-US"/>
              <a:t>Can you point me to the $15.9k avg on the excel sheet? Pending</a:t>
            </a:r>
          </a:p>
        </p188:txBody>
      </p188:reply>
      <p188:reply id="{2C557CDB-8D60-4FCF-A77F-B404D90C6A70}" authorId="{1AC8AED3-9911-6837-1263-73EA529736AC}" created="2025-07-10T14:10:05.961">
        <p188:txBody>
          <a:bodyPr/>
          <a:lstStyle/>
          <a:p>
            <a:r>
              <a:rPr lang="en-US"/>
              <a:t>Re: Slide 128..... Just using hte 165% figure 
$6,000 * 165%= $9,990 + $6,000= $15,900</a:t>
            </a:r>
          </a:p>
        </p188:txBody>
      </p188:reply>
    </p188:replyLst>
    <p188:txBody>
      <a:bodyPr/>
      <a:lstStyle/>
      <a:p>
        <a:r>
          <a:rPr lang="en-US"/>
          <a:t>Updated numbers</a:t>
        </a:r>
      </a:p>
    </p188:txBody>
  </p188:cm>
</p188:cmLst>
</file>

<file path=ppt/comments/modernComment_173_A9FA39B5.xml><?xml version="1.0" encoding="utf-8"?>
<p188:cmLst xmlns:a="http://schemas.openxmlformats.org/drawingml/2006/main" xmlns:r="http://schemas.openxmlformats.org/officeDocument/2006/relationships" xmlns:p188="http://schemas.microsoft.com/office/powerpoint/2018/8/main">
  <p188:cm id="{1EA83500-AD15-4B50-81BD-2A7A19FAD14A}" authorId="{14FB2364-4D82-BC65-4D5C-C7228A9CFB9E}" status="resolved" created="2024-11-18T16:26:02.872" complete="100000">
    <ac:txMkLst xmlns:ac="http://schemas.microsoft.com/office/drawing/2013/main/command">
      <pc:docMk xmlns:pc="http://schemas.microsoft.com/office/powerpoint/2013/main/command"/>
      <pc:sldMk xmlns:pc="http://schemas.microsoft.com/office/powerpoint/2013/main/command" cId="2851748277" sldId="371"/>
      <ac:spMk id="9" creationId="{9C24EDB3-02C1-8256-7BAE-A021D55F19E8}"/>
      <ac:txMk cp="302" len="111">
        <ac:context len="416" hash="3893833960"/>
      </ac:txMk>
    </ac:txMkLst>
    <p188:pos x="10335436" y="2996604"/>
    <p188:replyLst>
      <p188:reply id="{C3C66D86-97CD-F744-B426-8990EAB315A4}" authorId="{5CF4D17D-2A5A-0C7D-3045-55FEF3DF3BE8}" created="2024-11-20T18:46:46.652">
        <p188:txBody>
          <a:bodyPr/>
          <a:lstStyle/>
          <a:p>
            <a:r>
              <a:rPr lang="en-US"/>
              <a:t>$30,750(retail) x 2  = $61,500
Minus $7,497 + 1 MF fee of $499 ($7,996)
Then 
$30,750 x 5 = $153,750
Minus $7,497 + 4 MF fee of $499 = $9493
$153,750- 9493 = $144,257
Then…
$30,750 x 10 = 307,500
$7,497 + 9 MFs ($4491) = 111,988
$307,500-$11,988</a:t>
            </a:r>
          </a:p>
        </p188:txBody>
      </p188:reply>
      <p188:reply id="{737E9F8A-6FD5-433F-BF39-070A272F32E6}" authorId="{14FB2364-4D82-BC65-4D5C-C7228A9CFB9E}" created="2024-11-21T15:06:25.565">
        <p188:txBody>
          <a:bodyPr/>
          <a:lstStyle/>
          <a:p>
            <a:r>
              <a:rPr lang="en-US"/>
              <a:t>okay if we update the OF</a:t>
            </a:r>
          </a:p>
        </p188:txBody>
      </p188:reply>
    </p188:replyLst>
    <p188:txBody>
      <a:bodyPr/>
      <a:lstStyle/>
      <a:p>
        <a:r>
          <a:rPr lang="en-US"/>
          <a:t>how are we calculating these?</a:t>
        </a:r>
      </a:p>
    </p188:txBody>
  </p188:cm>
  <p188:cm id="{267400CC-510D-4205-B11E-E4AA72157940}" authorId="{14FB2364-4D82-BC65-4D5C-C7228A9CFB9E}" status="resolved" created="2024-11-21T15:06:07.505" complete="100000">
    <ac:txMkLst xmlns:ac="http://schemas.microsoft.com/office/drawing/2013/main/command">
      <pc:docMk xmlns:pc="http://schemas.microsoft.com/office/powerpoint/2013/main/command"/>
      <pc:sldMk xmlns:pc="http://schemas.microsoft.com/office/powerpoint/2013/main/command" cId="2851748277" sldId="371"/>
      <ac:spMk id="9" creationId="{9C24EDB3-02C1-8256-7BAE-A021D55F19E8}"/>
      <ac:txMk cp="215" len="11">
        <ac:context len="416" hash="3893833960"/>
      </ac:txMk>
    </ac:txMkLst>
    <p188:pos x="2858530" y="1888310"/>
    <p188:txBody>
      <a:bodyPr/>
      <a:lstStyle/>
      <a:p>
        <a:r>
          <a:rPr lang="en-US"/>
          <a:t>added but also pending what we do on 125 since I think we would want these to be based off if they expired </a:t>
        </a:r>
      </a:p>
    </p188:txBody>
  </p188:cm>
  <p188:cm id="{7161C784-B41F-BD40-B749-A394053F39FF}" authorId="{5CF4D17D-2A5A-0C7D-3045-55FEF3DF3BE8}" status="resolved" created="2025-07-07T18:22:52.622">
    <ac:txMkLst xmlns:ac="http://schemas.microsoft.com/office/drawing/2013/main/command">
      <pc:docMk xmlns:pc="http://schemas.microsoft.com/office/powerpoint/2013/main/command"/>
      <pc:sldMk xmlns:pc="http://schemas.microsoft.com/office/powerpoint/2013/main/command" cId="2851748277" sldId="371"/>
      <ac:spMk id="9" creationId="{9C24EDB3-02C1-8256-7BAE-A021D55F19E8}"/>
      <ac:txMk cp="113" len="5">
        <ac:context len="416" hash="3893833960"/>
      </ac:txMk>
    </ac:txMkLst>
    <p188:pos x="1654138" y="1263439"/>
    <p188:replyLst>
      <p188:reply id="{73CDFD0C-9558-4E5A-99CD-0FD754D2138E}" authorId="{3649A756-7E8B-5975-0C02-3E88FC38AFFD}" created="2025-07-08T17:21:10.991">
        <p188:txBody>
          <a:bodyPr/>
          <a:lstStyle/>
          <a:p>
            <a:r>
              <a:rPr lang="en-US"/>
              <a:t>As prior figures are mostly fine, although there's 66 trades correct?</a:t>
            </a:r>
          </a:p>
        </p188:txBody>
      </p188:reply>
      <p188:reply id="{FFF26C1B-10DD-45D6-8761-8734BF30024A}" authorId="{1AC8AED3-9911-6837-1263-73EA529736AC}" created="2025-07-09T17:31:01.940">
        <p188:txBody>
          <a:bodyPr/>
          <a:lstStyle/>
          <a:p>
            <a:r>
              <a:rPr lang="en-US"/>
              <a:t>added "back tested"</a:t>
            </a:r>
          </a:p>
        </p188:txBody>
      </p188:reply>
      <p188:reply id="{77DD397C-2FFC-DF49-8678-96892EB05724}" authorId="{5CF4D17D-2A5A-0C7D-3045-55FEF3DF3BE8}" created="2025-07-09T18:26:28.703">
        <p188:txBody>
          <a:bodyPr/>
          <a:lstStyle/>
          <a:p>
            <a:r>
              <a:rPr lang="en-US"/>
              <a:t>Slightly tweaked. </a:t>
            </a:r>
          </a:p>
        </p188:txBody>
      </p188:reply>
    </p188:replyLst>
    <p188:txBody>
      <a:bodyPr/>
      <a:lstStyle/>
      <a:p>
        <a:r>
          <a:rPr lang="en-US"/>
          <a:t>Updated</a:t>
        </a:r>
      </a:p>
    </p188:txBody>
  </p188:cm>
</p188:cmLst>
</file>

<file path=ppt/comments/modernComment_174_2D7F952.xml><?xml version="1.0" encoding="utf-8"?>
<p188:cmLst xmlns:a="http://schemas.openxmlformats.org/drawingml/2006/main" xmlns:r="http://schemas.openxmlformats.org/officeDocument/2006/relationships" xmlns:p188="http://schemas.microsoft.com/office/powerpoint/2018/8/main">
  <p188:cm id="{35B405F2-2EA9-EF41-9D98-F742B0105481}" authorId="{5CF4D17D-2A5A-0C7D-3045-55FEF3DF3BE8}" status="resolved" created="2024-11-14T17:35:33.454" complete="100000">
    <pc:sldMkLst xmlns:pc="http://schemas.microsoft.com/office/powerpoint/2013/main/command">
      <pc:docMk/>
      <pc:sldMk cId="47708498" sldId="372"/>
    </pc:sldMkLst>
    <p188:txBody>
      <a:bodyPr/>
      <a:lstStyle/>
      <a:p>
        <a:r>
          <a:rPr lang="en-US"/>
          <a:t>NEED TO UPDATE FOR THIS MIC SECTOR (this is from MIC Launch)
Retail $30,4740 
Show the $7,999 price… HERE ONLY</a:t>
        </a:r>
      </a:p>
    </p188:txBody>
  </p188:cm>
  <p188:cm id="{FDEC7D4A-5282-1047-9796-D78FC0802AD0}" authorId="{050295E6-0128-20CC-4547-91048090B287}" status="resolved" created="2024-11-15T16:24:26.084" complete="100000">
    <pc:sldMkLst xmlns:pc="http://schemas.microsoft.com/office/powerpoint/2013/main/command">
      <pc:docMk/>
      <pc:sldMk cId="47708498" sldId="372"/>
    </pc:sldMkLst>
    <p188:txBody>
      <a:bodyPr/>
      <a:lstStyle/>
      <a:p>
        <a:r>
          <a:rPr lang="en-US"/>
          <a:t>Kind of hard to see the Inner Circle logo here. I’d try to make that more prominent.</a:t>
        </a:r>
      </a:p>
    </p188:txBody>
  </p188:cm>
</p188:cmLst>
</file>

<file path=ppt/comments/modernComment_187_9FD22C06.xml><?xml version="1.0" encoding="utf-8"?>
<p188:cmLst xmlns:a="http://schemas.openxmlformats.org/drawingml/2006/main" xmlns:r="http://schemas.openxmlformats.org/officeDocument/2006/relationships" xmlns:p188="http://schemas.microsoft.com/office/powerpoint/2018/8/main">
  <p188:cm id="{AEE4D274-DA54-4ABC-AD60-E51D65798817}" authorId="{14FB2364-4D82-BC65-4D5C-C7228A9CFB9E}" status="resolved" created="2024-11-20T15:42:38.924" complete="100000">
    <pc:sldMkLst xmlns:pc="http://schemas.microsoft.com/office/powerpoint/2013/main/command">
      <pc:docMk/>
      <pc:sldMk cId="2681351174" sldId="391"/>
    </pc:sldMkLst>
    <p188:replyLst>
      <p188:reply id="{0E61165A-3925-EF48-A27C-76231FCED017}" authorId="{5CF4D17D-2A5A-0C7D-3045-55FEF3DF3BE8}" created="2024-11-20T18:52:06.198">
        <p188:txBody>
          <a:bodyPr/>
          <a:lstStyle/>
          <a:p>
            <a:r>
              <a:rPr lang="en-US"/>
              <a:t>How about scanner?</a:t>
            </a:r>
          </a:p>
        </p188:txBody>
      </p188:reply>
      <p188:reply id="{A40BF74A-B732-428E-934B-B08C81B5B19F}" authorId="{14FB2364-4D82-BC65-4D5C-C7228A9CFB9E}" created="2024-11-21T14:57:55.451">
        <p188:txBody>
          <a:bodyPr/>
          <a:lstStyle/>
          <a:p>
            <a:r>
              <a:rPr lang="en-US"/>
              <a:t>I do not know that we need more in the slides, but when we talk about this it should be really clear this is a scanner/tool not something that spits out recs. </a:t>
            </a:r>
          </a:p>
        </p188:txBody>
      </p188:reply>
    </p188:replyLst>
    <p188:txBody>
      <a:bodyPr/>
      <a:lstStyle/>
      <a:p>
        <a:r>
          <a:rPr lang="en-US"/>
          <a:t>Again here as with DPS we should mention this being a research tool. </a:t>
        </a:r>
      </a:p>
    </p188:txBody>
  </p188:cm>
</p188:cmLst>
</file>

<file path=ppt/comments/modernComment_199_840D70AB.xml><?xml version="1.0" encoding="utf-8"?>
<p188:cmLst xmlns:a="http://schemas.openxmlformats.org/drawingml/2006/main" xmlns:r="http://schemas.openxmlformats.org/officeDocument/2006/relationships" xmlns:p188="http://schemas.microsoft.com/office/powerpoint/2018/8/main">
  <p188:cm id="{94CC7106-BE8B-8E4F-971D-D61201CC0B5E}" authorId="{050295E6-0128-20CC-4547-91048090B287}" status="resolved" created="2024-11-15T16:22:52.215" complete="100000">
    <pc:sldMkLst xmlns:pc="http://schemas.microsoft.com/office/powerpoint/2013/main/command">
      <pc:docMk/>
      <pc:sldMk cId="2215473323" sldId="409"/>
    </pc:sldMkLst>
    <p188:txBody>
      <a:bodyPr/>
      <a:lstStyle/>
      <a:p>
        <a:r>
          <a:rPr lang="en-US"/>
          <a:t>You might also take a slide to highlight their overnight trades and some of the biggest wins and testimonials there.</a:t>
        </a:r>
      </a:p>
    </p188:txBody>
  </p188:cm>
  <p188:cm id="{D1E50F71-E6CA-43A0-A7AC-FB2D6CEBE4BD}" authorId="{709D4A8D-7CFB-C58D-6751-03DF6B036009}" status="resolved" created="2024-11-19T21:30:48.716" complete="100000">
    <pc:sldMkLst xmlns:pc="http://schemas.microsoft.com/office/powerpoint/2013/main/command">
      <pc:docMk/>
      <pc:sldMk cId="2215473323" sldId="409"/>
    </pc:sldMkLst>
    <p188:txBody>
      <a:bodyPr/>
      <a:lstStyle/>
      <a:p>
        <a:r>
          <a:rPr lang="en-US"/>
          <a:t>This is OK</a:t>
        </a:r>
      </a:p>
    </p188:txBody>
  </p188:cm>
  <p188:cm id="{F82423D6-11E4-44EE-95C8-609F8CE19FFD}" authorId="{14FB2364-4D82-BC65-4D5C-C7228A9CFB9E}" status="resolved" created="2024-11-20T15:40:52.775" complete="100000">
    <ac:txMkLst xmlns:ac="http://schemas.microsoft.com/office/drawing/2013/main/command">
      <pc:docMk xmlns:pc="http://schemas.microsoft.com/office/powerpoint/2013/main/command"/>
      <pc:sldMk xmlns:pc="http://schemas.microsoft.com/office/powerpoint/2013/main/command" cId="2215473323" sldId="409"/>
      <ac:spMk id="9" creationId="{9C24EDB3-02C1-8256-7BAE-A021D55F19E8}"/>
      <ac:txMk cp="0">
        <ac:context len="266" hash="2110661230"/>
      </ac:txMk>
    </ac:txMkLst>
    <p188:pos x="2220506" y="338578"/>
    <p188:txBody>
      <a:bodyPr/>
      <a:lstStyle/>
      <a:p>
        <a:r>
          <a:rPr lang="en-US"/>
          <a:t>getting some research nods in throughout </a:t>
        </a:r>
      </a:p>
    </p188:txBody>
  </p188:cm>
  <p188:cm id="{22E784A7-9EF2-3D44-B024-D194BFB47011}" authorId="{5CF4D17D-2A5A-0C7D-3045-55FEF3DF3BE8}" status="resolved" created="2025-07-07T18:32:54.149">
    <pc:sldMkLst xmlns:pc="http://schemas.microsoft.com/office/powerpoint/2013/main/command">
      <pc:docMk/>
      <pc:sldMk cId="2215473323" sldId="409"/>
    </pc:sldMkLst>
    <p188:replyLst>
      <p188:reply id="{1C4BDB13-465C-4E41-8862-B0A658A73DB2}" authorId="{3649A756-7E8B-5975-0C02-3E88FC38AFFD}" created="2025-07-08T17:06:14.738">
        <p188:txBody>
          <a:bodyPr/>
          <a:lstStyle/>
          <a:p>
            <a:r>
              <a:rPr lang="en-US"/>
              <a:t>Per LK okay</a:t>
            </a:r>
          </a:p>
        </p188:txBody>
      </p188:reply>
    </p188:replyLst>
    <p188:txBody>
      <a:bodyPr/>
      <a:lstStyle/>
      <a:p>
        <a:r>
          <a:rPr lang="en-US"/>
          <a:t>Updated</a:t>
        </a:r>
      </a:p>
    </p188:txBody>
  </p188:cm>
</p188:cmLst>
</file>

<file path=ppt/comments/modernComment_19A_5171B3ED.xml><?xml version="1.0" encoding="utf-8"?>
<p188:cmLst xmlns:a="http://schemas.openxmlformats.org/drawingml/2006/main" xmlns:r="http://schemas.openxmlformats.org/officeDocument/2006/relationships" xmlns:p188="http://schemas.microsoft.com/office/powerpoint/2018/8/main">
  <p188:cm id="{E2002955-4708-4B1A-9C98-897A795D0F32}" authorId="{14FB2364-4D82-BC65-4D5C-C7228A9CFB9E}" status="resolved" created="2024-11-18T16:12:09.874" complete="100000">
    <pc:sldMkLst xmlns:pc="http://schemas.microsoft.com/office/powerpoint/2013/main/command">
      <pc:docMk/>
      <pc:sldMk cId="1366406125" sldId="410"/>
    </pc:sldMkLst>
    <p188:replyLst>
      <p188:reply id="{D8473F7A-1F14-4FAA-A40A-1B1A55EA7E63}" authorId="{14FB2364-4D82-BC65-4D5C-C7228A9CFB9E}" created="2024-11-21T14:55:46.303">
        <p188:txBody>
          <a:bodyPr/>
          <a:lstStyle/>
          <a:p>
            <a:r>
              <a:rPr lang="en-US"/>
              <a:t>Pending working this in? Here I think we will need this in audio as well as visual</a:t>
            </a:r>
          </a:p>
        </p188:txBody>
      </p188:reply>
    </p188:replyLst>
    <p188:txBody>
      <a:bodyPr/>
      <a:lstStyle/>
      <a:p>
        <a:r>
          <a:rPr lang="en-US"/>
          <a:t>Around these top examples we will need a bit more to tell readers these are rare.
Here are some examples of what we have done in other copy recently:
Sure, George is a unicorn. We’re not here to say otherwise.
His experience is not typical... and we can’t promise you’ll have the same results he did.
Another promo we said: And he took more risks than most would be comfortable with.
Or we could just say 'now these top results are not typical, of course individual results will vary. 
</a:t>
        </a:r>
      </a:p>
    </p188:txBody>
  </p188:cm>
  <p188:cm id="{611310C2-BCC5-451C-B9B1-F1ABFD271E52}" authorId="{14FB2364-4D82-BC65-4D5C-C7228A9CFB9E}" status="resolved" created="2024-11-25T16:55:04.143" complete="100000">
    <pc:sldMkLst xmlns:pc="http://schemas.microsoft.com/office/powerpoint/2013/main/command">
      <pc:docMk/>
      <pc:sldMk cId="1366406125" sldId="410"/>
    </pc:sldMkLst>
    <p188:txBody>
      <a:bodyPr/>
      <a:lstStyle/>
      <a:p>
        <a:r>
          <a:rPr lang="en-US"/>
          <a:t>added</a:t>
        </a:r>
      </a:p>
    </p188:txBody>
  </p188:cm>
</p188:cmLst>
</file>

<file path=ppt/comments/modernComment_19D_94A89886.xml><?xml version="1.0" encoding="utf-8"?>
<p188:cmLst xmlns:a="http://schemas.openxmlformats.org/drawingml/2006/main" xmlns:r="http://schemas.openxmlformats.org/officeDocument/2006/relationships" xmlns:p188="http://schemas.microsoft.com/office/powerpoint/2018/8/main">
  <p188:cm id="{6645DC1A-9E8D-4AB7-9EB4-267D1BDE7CD3}" authorId="{14FB2364-4D82-BC65-4D5C-C7228A9CFB9E}" status="resolved" created="2024-11-20T15:34:11.428" complete="100000">
    <ac:txMkLst xmlns:ac="http://schemas.microsoft.com/office/drawing/2013/main/command">
      <pc:docMk xmlns:pc="http://schemas.microsoft.com/office/powerpoint/2013/main/command"/>
      <pc:sldMk xmlns:pc="http://schemas.microsoft.com/office/powerpoint/2013/main/command" cId="2494077062" sldId="413"/>
      <ac:spMk id="9" creationId="{9C24EDB3-02C1-8256-7BAE-A021D55F19E8}"/>
      <ac:txMk cp="219" len="38">
        <ac:context len="293" hash="3747257597"/>
      </ac:txMk>
    </ac:txMkLst>
    <p188:pos x="5827890" y="2160902"/>
    <p188:replyLst>
      <p188:reply id="{05BEED58-2D5A-3D4D-8DC7-F686D2552312}" authorId="{5CF4D17D-2A5A-0C7D-3045-55FEF3DF3BE8}" created="2024-11-20T18:58:25.761">
        <p188:txBody>
          <a:bodyPr/>
          <a:lstStyle/>
          <a:p>
            <a:r>
              <a:rPr lang="en-US"/>
              <a:t>I can coach this in as a verbal.  I don’t have much space here. </a:t>
            </a:r>
          </a:p>
        </p188:txBody>
      </p188:reply>
      <p188:reply id="{81FB21F3-6661-46AB-BEEF-1DA7DA06B249}" authorId="{14FB2364-4D82-BC65-4D5C-C7228A9CFB9E}" created="2024-11-21T14:17:33.041">
        <p188:txBody>
          <a:bodyPr/>
          <a:lstStyle/>
          <a:p>
            <a:r>
              <a:rPr lang="en-US"/>
              <a:t>Disclaimers do need to be in audio and visual per the FTC. Can we have subtitles on the screen or is that not possible for a live event?</a:t>
            </a:r>
          </a:p>
        </p188:txBody>
      </p188:reply>
    </p188:replyLst>
    <p188:txBody>
      <a:bodyPr/>
      <a:lstStyle/>
      <a:p>
        <a:r>
          <a:rPr lang="en-US"/>
          <a:t>How is the overall TR doing for DPL now? I think throughout we need to sprinkle more risk language in and here might be a good spot to get more about typicallity in.
Maybe something like 'now of course not every trade will be a winner you should never invest more than you can afford to lose, but here are some of the best Nate has seen.</a:t>
        </a:r>
      </a:p>
    </p188:txBody>
  </p188:cm>
  <p188:cm id="{F832EA16-DBED-6242-A15E-7EC787850D2D}" authorId="{5CF4D17D-2A5A-0C7D-3045-55FEF3DF3BE8}" status="resolved" created="2025-07-07T18:29:58.048">
    <pc:sldMkLst xmlns:pc="http://schemas.microsoft.com/office/powerpoint/2013/main/command">
      <pc:docMk/>
      <pc:sldMk cId="2494077062" sldId="413"/>
    </pc:sldMkLst>
    <p188:replyLst>
      <p188:reply id="{B65F4B66-5A55-4055-8725-863B4F98D1CA}" authorId="{3649A756-7E8B-5975-0C02-3E88FC38AFFD}" created="2025-07-08T17:03:21.496">
        <p188:txBody>
          <a:bodyPr/>
          <a:lstStyle/>
          <a:p>
            <a:r>
              <a:rPr lang="en-US"/>
              <a:t>Per LK okay</a:t>
            </a:r>
          </a:p>
        </p188:txBody>
      </p188:reply>
    </p188:replyLst>
    <p188:txBody>
      <a:bodyPr/>
      <a:lstStyle/>
      <a:p>
        <a:r>
          <a:rPr lang="en-US"/>
          <a:t>Updated # of 100% winners</a:t>
        </a:r>
      </a:p>
    </p188:txBody>
  </p188:cm>
</p188:cmLst>
</file>

<file path=ppt/comments/modernComment_19E_E6BF38F6.xml><?xml version="1.0" encoding="utf-8"?>
<p188:cmLst xmlns:a="http://schemas.openxmlformats.org/drawingml/2006/main" xmlns:r="http://schemas.openxmlformats.org/officeDocument/2006/relationships" xmlns:p188="http://schemas.microsoft.com/office/powerpoint/2018/8/main">
  <p188:cm id="{4CAA616D-472F-054C-B757-D79C77FE56F2}" authorId="{5CF4D17D-2A5A-0C7D-3045-55FEF3DF3BE8}" status="resolved" created="2024-11-14T00:39:12.463" complete="100000">
    <ac:deMkLst xmlns:ac="http://schemas.microsoft.com/office/drawing/2013/main/command">
      <pc:docMk xmlns:pc="http://schemas.microsoft.com/office/powerpoint/2013/main/command"/>
      <pc:sldMk xmlns:pc="http://schemas.microsoft.com/office/powerpoint/2013/main/command" cId="3871291638" sldId="414"/>
      <ac:spMk id="28" creationId="{95798DF7-4C47-41CB-E5CD-1F0E9F91AA91}"/>
    </ac:deMkLst>
    <p188:replyLst>
      <p188:reply id="{F97AA5E8-02B2-455D-9113-B811709360B1}" authorId="{709D4A8D-7CFB-C58D-6751-03DF6B036009}" created="2024-11-19T21:29:54.941">
        <p188:txBody>
          <a:bodyPr/>
          <a:lstStyle/>
          <a:p>
            <a:r>
              <a:rPr lang="en-US"/>
              <a:t>1. 295% QQQ trade (1/23) OK
2. 334% App trade (11/7) OK
3. 368% CVNA Trade  (3/7) OK
4. 420% AVGO Trade (june 14) OK
5. 422% SPXW Trade (June 28) Is there backup of this alert with timestamps?
6. 500% Rily Trade (3/4) OK
7. 1,129% RILy Trade (4/22) OK</a:t>
            </a:r>
          </a:p>
        </p188:txBody>
      </p188:reply>
      <p188:reply id="{ED0AC018-B4F8-1647-B15D-8636E10D31D9}" authorId="{5CF4D17D-2A5A-0C7D-3045-55FEF3DF3BE8}" created="2024-11-20T18:32:19.266">
        <p188:txBody>
          <a:bodyPr/>
          <a:lstStyle/>
          <a:p>
            <a:r>
              <a:rPr lang="en-US"/>
              <a:t>I can’t find... and honestly, it’s not worth playing Scooby Doo for.
So just replacing. 
CVNA.  - June 6- June 8</a:t>
            </a:r>
          </a:p>
        </p188:txBody>
      </p188:reply>
      <p188:reply id="{E5ADDD70-6876-4C81-AE3E-7E661F238BFA}" authorId="{709D4A8D-7CFB-C58D-6751-03DF6B036009}" created="2024-11-20T21:19:51.317">
        <p188:txBody>
          <a:bodyPr/>
          <a:lstStyle/>
          <a:p>
            <a:r>
              <a:rPr lang="en-US"/>
              <a:t>“Okay gang, lets split up and look for clue.” 
Update is OK. </a:t>
            </a:r>
          </a:p>
        </p188:txBody>
      </p188:reply>
    </p188:replyLst>
    <p188:txBody>
      <a:bodyPr/>
      <a:lstStyle/>
      <a:p>
        <a:r>
          <a:rPr lang="en-US"/>
          <a:t>Trades:
1. 295% QQQ trade (1/23)
2. 334% App trade (11/7)
3. 368% CVNA Trade  (3/7) 
4. 420% AVGO Trade (june 14)
5. 422% SPXW Trade (June 28)
6. 500% Rily Trade (3/4)
7. 1,129% RILy Trade (4/22)</a:t>
        </a:r>
      </a:p>
    </p188:txBody>
  </p188:cm>
</p188:cmLst>
</file>

<file path=ppt/comments/modernComment_1A0_AD52C9CF.xml><?xml version="1.0" encoding="utf-8"?>
<p188:cmLst xmlns:a="http://schemas.openxmlformats.org/drawingml/2006/main" xmlns:r="http://schemas.openxmlformats.org/officeDocument/2006/relationships" xmlns:p188="http://schemas.microsoft.com/office/powerpoint/2018/8/main">
  <p188:cm id="{735A12A9-7A40-41DB-99B9-FDFE203201A6}" authorId="{14FB2364-4D82-BC65-4D5C-C7228A9CFB9E}" status="resolved" created="2024-11-18T15:53:36.537">
    <ac:deMkLst xmlns:ac="http://schemas.microsoft.com/office/drawing/2013/main/command">
      <pc:docMk xmlns:pc="http://schemas.microsoft.com/office/powerpoint/2013/main/command"/>
      <pc:sldMk xmlns:pc="http://schemas.microsoft.com/office/powerpoint/2013/main/command" cId="2907883983" sldId="416"/>
      <ac:spMk id="6" creationId="{5DF89BF1-95C3-2F74-D1AE-6529FB0EF330}"/>
    </ac:deMkLst>
    <p188:txBody>
      <a:bodyPr/>
      <a:lstStyle/>
      <a:p>
        <a:r>
          <a:rPr lang="en-US"/>
          <a:t>With these just being slides it is hard to tell what is needed, but we can not say 'free' unless we also have in the same sentence 'when you sign-up' or 'see how to claim it for free'.</a:t>
        </a:r>
      </a:p>
    </p188:txBody>
  </p188:cm>
  <p188:cm id="{FD1FD871-053C-4360-87EE-078FD5117AF4}" authorId="{14FB2364-4D82-BC65-4D5C-C7228A9CFB9E}" status="resolved" created="2024-11-25T16:40:22.022" complete="100000">
    <ac:deMkLst xmlns:ac="http://schemas.microsoft.com/office/drawing/2013/main/command">
      <pc:docMk xmlns:pc="http://schemas.microsoft.com/office/powerpoint/2013/main/command"/>
      <pc:sldMk xmlns:pc="http://schemas.microsoft.com/office/powerpoint/2013/main/command" cId="2907883983" sldId="416"/>
      <ac:spMk id="3" creationId="{6376417B-7058-4B53-A3CD-300F728A0518}"/>
    </ac:deMkLst>
    <p188:txBody>
      <a:bodyPr/>
      <a:lstStyle/>
      <a:p>
        <a:r>
          <a:rPr lang="en-US"/>
          <a:t>added</a:t>
        </a:r>
      </a:p>
    </p188:txBody>
  </p188:cm>
</p188:cmLst>
</file>

<file path=ppt/comments/modernComment_1A2_944D9EF5.xml><?xml version="1.0" encoding="utf-8"?>
<p188:cmLst xmlns:a="http://schemas.openxmlformats.org/drawingml/2006/main" xmlns:r="http://schemas.openxmlformats.org/officeDocument/2006/relationships" xmlns:p188="http://schemas.microsoft.com/office/powerpoint/2018/8/main">
  <p188:cm id="{CAA28D16-99B1-472E-977C-7305C9084C06}" authorId="{14FB2364-4D82-BC65-4D5C-C7228A9CFB9E}" status="resolved" created="2024-11-20T15:42:03.738" complete="100000">
    <ac:txMkLst xmlns:ac="http://schemas.microsoft.com/office/drawing/2013/main/command">
      <pc:docMk xmlns:pc="http://schemas.microsoft.com/office/powerpoint/2013/main/command"/>
      <pc:sldMk xmlns:pc="http://schemas.microsoft.com/office/powerpoint/2013/main/command" cId="2488114933" sldId="418"/>
      <ac:spMk id="9" creationId="{9C24EDB3-02C1-8256-7BAE-A021D55F19E8}"/>
      <ac:txMk cp="31">
        <ac:context len="196" hash="1566021957"/>
      </ac:txMk>
    </ac:txMkLst>
    <p188:pos x="4753096" y="341167"/>
    <p188:txBody>
      <a:bodyPr/>
      <a:lstStyle/>
      <a:p>
        <a:r>
          <a:rPr lang="en-US"/>
          <a:t>Throughout we talk about about the recs they will get so I think  we need to beef up the research side of things so it does not seem like we are just spitting out recs. </a:t>
        </a:r>
      </a:p>
    </p188:txBody>
  </p188:cm>
  <p188:cm id="{BCE3C750-81DC-6B46-9737-1F0242EE204A}" authorId="{5CF4D17D-2A5A-0C7D-3045-55FEF3DF3BE8}" status="resolved" created="2025-07-07T18:34:08.280">
    <ac:deMkLst xmlns:ac="http://schemas.microsoft.com/office/drawing/2013/main/command">
      <pc:docMk xmlns:pc="http://schemas.microsoft.com/office/powerpoint/2013/main/command"/>
      <pc:sldMk xmlns:pc="http://schemas.microsoft.com/office/powerpoint/2013/main/command" cId="2488114933" sldId="418"/>
      <ac:spMk id="7" creationId="{DCBF7218-5F44-55F4-B65A-932BB1749361}"/>
    </ac:deMkLst>
    <p188:replyLst>
      <p188:reply id="{612C52A2-6C0F-403D-A638-7384658FDE09}" authorId="{3649A756-7E8B-5975-0C02-3E88FC38AFFD}" created="2025-07-08T17:14:59.319">
        <p188:txBody>
          <a:bodyPr/>
          <a:lstStyle/>
          <a:p>
            <a:r>
              <a:rPr lang="en-US"/>
              <a:t>Per LK okay</a:t>
            </a:r>
          </a:p>
        </p188:txBody>
      </p188:reply>
    </p188:replyLst>
    <p188:txBody>
      <a:bodyPr/>
      <a:lstStyle/>
      <a:p>
        <a:r>
          <a:rPr lang="en-US"/>
          <a:t>Updated</a:t>
        </a:r>
      </a:p>
    </p188:txBody>
  </p188:cm>
</p188:cmLst>
</file>

<file path=ppt/comments/modernComment_1A4_E39724F0.xml><?xml version="1.0" encoding="utf-8"?>
<p188:cmLst xmlns:a="http://schemas.openxmlformats.org/drawingml/2006/main" xmlns:r="http://schemas.openxmlformats.org/officeDocument/2006/relationships" xmlns:p188="http://schemas.microsoft.com/office/powerpoint/2018/8/main">
  <p188:cm id="{ABD5CC92-E257-6E42-8394-9ED7B8CACC40}" authorId="{5CF4D17D-2A5A-0C7D-3045-55FEF3DF3BE8}" created="2024-11-17T16:03:24.042">
    <pc:sldMkLst xmlns:pc="http://schemas.microsoft.com/office/powerpoint/2013/main/command">
      <pc:docMk/>
      <pc:sldMk cId="3818333424" sldId="420"/>
    </pc:sldMkLst>
    <p188:txBody>
      <a:bodyPr/>
      <a:lstStyle/>
      <a:p>
        <a:r>
          <a:rPr lang="en-US"/>
          <a:t>Design need to update.  </a:t>
        </a:r>
      </a:p>
    </p188:txBody>
  </p188:cm>
</p188:cmLst>
</file>

<file path=ppt/comments/modernComment_1A8_5922969F.xml><?xml version="1.0" encoding="utf-8"?>
<p188:cmLst xmlns:a="http://schemas.openxmlformats.org/drawingml/2006/main" xmlns:r="http://schemas.openxmlformats.org/officeDocument/2006/relationships" xmlns:p188="http://schemas.microsoft.com/office/powerpoint/2018/8/main">
  <p188:cm id="{4EC77648-3B7A-3E4D-8AF4-393FD431E453}" authorId="{5CF4D17D-2A5A-0C7D-3045-55FEF3DF3BE8}" created="2024-11-17T16:02:34.960">
    <pc:sldMkLst xmlns:pc="http://schemas.microsoft.com/office/powerpoint/2013/main/command">
      <pc:docMk/>
      <pc:sldMk cId="1495439007" sldId="424"/>
    </pc:sldMkLst>
    <p188:txBody>
      <a:bodyPr/>
      <a:lstStyle/>
      <a:p>
        <a:r>
          <a:rPr lang="en-US"/>
          <a:t>Design Need to replace image here. Fitz or Ben can probably help</a:t>
        </a:r>
      </a:p>
    </p188:txBody>
  </p188:cm>
</p188:cmLst>
</file>

<file path=ppt/comments/modernComment_1AD_CACB6514.xml><?xml version="1.0" encoding="utf-8"?>
<p188:cmLst xmlns:a="http://schemas.openxmlformats.org/drawingml/2006/main" xmlns:r="http://schemas.openxmlformats.org/officeDocument/2006/relationships" xmlns:p188="http://schemas.microsoft.com/office/powerpoint/2018/8/main">
  <p188:cm id="{E9E3183D-EA83-473B-AF54-37D918DDCDDB}" authorId="{14FB2364-4D82-BC65-4D5C-C7228A9CFB9E}" status="resolved" created="2024-11-18T15:51:50.776">
    <ac:deMkLst xmlns:ac="http://schemas.microsoft.com/office/drawing/2013/main/command">
      <pc:docMk xmlns:pc="http://schemas.microsoft.com/office/powerpoint/2013/main/command"/>
      <pc:sldMk xmlns:pc="http://schemas.microsoft.com/office/powerpoint/2013/main/command" cId="3402327316" sldId="429"/>
      <ac:spMk id="7" creationId="{76ED98AF-73CB-54DC-9F6C-F54D7D11D394}"/>
    </ac:deMkLst>
    <p188:replyLst>
      <p188:reply id="{362C956A-483D-354C-AFF0-0AAD35BE57E7}" authorId="{5CF4D17D-2A5A-0C7D-3045-55FEF3DF3BE8}" created="2024-11-20T18:56:01.750">
        <p188:txBody>
          <a:bodyPr/>
          <a:lstStyle/>
          <a:p>
            <a:r>
              <a:rPr lang="en-US"/>
              <a:t>Discussed</a:t>
            </a:r>
          </a:p>
        </p188:txBody>
      </p188:reply>
    </p188:replyLst>
    <p188:txBody>
      <a:bodyPr/>
      <a:lstStyle/>
      <a:p>
        <a:r>
          <a:rPr lang="en-US"/>
          <a:t>I think here we need to just cut 'for free' unless we want to add more about 'when you sign up'. </a:t>
        </a:r>
      </a:p>
    </p188:txBody>
  </p188:cm>
  <p188:cm id="{94451017-3029-4C80-B9A3-1C90AE61DA72}" authorId="{14FB2364-4D82-BC65-4D5C-C7228A9CFB9E}" status="resolved" created="2024-11-20T15:24:36.659">
    <ac:deMkLst xmlns:ac="http://schemas.microsoft.com/office/drawing/2013/main/command">
      <pc:docMk xmlns:pc="http://schemas.microsoft.com/office/powerpoint/2013/main/command"/>
      <pc:sldMk xmlns:pc="http://schemas.microsoft.com/office/powerpoint/2013/main/command" cId="3402327316" sldId="429"/>
      <ac:spMk id="7" creationId="{76ED98AF-73CB-54DC-9F6C-F54D7D11D394}"/>
    </ac:deMkLst>
    <p188:replyLst>
      <p188:reply id="{48019C01-DFF0-054B-930E-5D592DF7B593}" authorId="{5CF4D17D-2A5A-0C7D-3045-55FEF3DF3BE8}" created="2024-11-20T18:55:37.351">
        <p188:txBody>
          <a:bodyPr/>
          <a:lstStyle/>
          <a:p>
            <a:r>
              <a:rPr lang="en-US"/>
              <a:t>Good </a:t>
            </a:r>
          </a:p>
        </p188:txBody>
      </p188:reply>
    </p188:replyLst>
    <p188:txBody>
      <a:bodyPr/>
      <a:lstStyle/>
      <a:p>
        <a:r>
          <a:rPr lang="en-US"/>
          <a:t>edited</a:t>
        </a:r>
      </a:p>
    </p188:txBody>
  </p188:cm>
</p188:cmLst>
</file>

<file path=ppt/comments/modernComment_1AF_6FAF83A5.xml><?xml version="1.0" encoding="utf-8"?>
<p188:cmLst xmlns:a="http://schemas.openxmlformats.org/drawingml/2006/main" xmlns:r="http://schemas.openxmlformats.org/officeDocument/2006/relationships" xmlns:p188="http://schemas.microsoft.com/office/powerpoint/2018/8/main">
  <p188:cm id="{D62833ED-DC86-4635-BDC4-485B8CCB3D6C}" authorId="{14FB2364-4D82-BC65-4D5C-C7228A9CFB9E}" status="resolved" created="2024-11-18T15:34:11.030" complete="100000">
    <ac:txMkLst xmlns:ac="http://schemas.microsoft.com/office/drawing/2013/main/command">
      <pc:docMk xmlns:pc="http://schemas.microsoft.com/office/powerpoint/2013/main/command"/>
      <pc:sldMk xmlns:pc="http://schemas.microsoft.com/office/powerpoint/2013/main/command" cId="1873773477" sldId="431"/>
      <ac:spMk id="3" creationId="{35942380-5E4F-6582-E1FF-A60A167AE929}"/>
      <ac:txMk cp="112" len="40">
        <ac:context len="369" hash="3578744811"/>
      </ac:txMk>
    </ac:txMkLst>
    <p188:pos x="5724940" y="1173397"/>
    <p188:replyLst>
      <p188:reply id="{76EC33DF-AA26-6047-96A5-0E9F3CF9BAA7}" authorId="{5CF4D17D-2A5A-0C7D-3045-55FEF3DF3BE8}" created="2024-11-20T18:22:40.923">
        <p188:txBody>
          <a:bodyPr/>
          <a:lstStyle/>
          <a:p>
            <a:r>
              <a:rPr lang="en-US"/>
              <a:t>Anyone on webinar…
However ONLY inner circle members are getting. 
We are not planning on selling this service standalone until at least a year (maybe longer) </a:t>
            </a:r>
          </a:p>
        </p188:txBody>
      </p188:reply>
      <p188:reply id="{082DA96B-6E34-45CC-A7C0-BEBE97FA4E93}" authorId="{14FB2364-4D82-BC65-4D5C-C7228A9CFB9E}" created="2024-11-21T14:14:19.810">
        <p188:txBody>
          <a:bodyPr/>
          <a:lstStyle/>
          <a:p>
            <a:r>
              <a:rPr lang="en-US"/>
              <a:t>okay with that I think this is OK</a:t>
            </a:r>
          </a:p>
        </p188:txBody>
      </p188:reply>
    </p188:replyLst>
    <p188:txBody>
      <a:bodyPr/>
      <a:lstStyle/>
      <a:p>
        <a:r>
          <a:rPr lang="en-US"/>
          <a:t>Anyone can subscribe though right?</a:t>
        </a:r>
      </a:p>
    </p188:txBody>
  </p188:cm>
  <p188:cm id="{1ED78CA2-CB3C-8D4C-9CE2-F5E26CFA5B09}" authorId="{5CF4D17D-2A5A-0C7D-3045-55FEF3DF3BE8}" status="resolved" created="2025-07-07T19:18:35.248">
    <pc:sldMkLst xmlns:pc="http://schemas.microsoft.com/office/powerpoint/2013/main/command">
      <pc:docMk/>
      <pc:sldMk cId="1873773477" sldId="431"/>
    </pc:sldMkLst>
    <p188:replyLst>
      <p188:reply id="{88BDF079-B323-47E3-A5FF-29EA2923D712}" authorId="{1AC8AED3-9911-6837-1263-73EA529736AC}" created="2025-07-09T17:23:53.616">
        <p188:txBody>
          <a:bodyPr/>
          <a:lstStyle/>
          <a:p>
            <a:r>
              <a:rPr lang="en-US"/>
              <a:t>OK</a:t>
            </a:r>
          </a:p>
        </p188:txBody>
      </p188:reply>
    </p188:replyLst>
    <p188:txBody>
      <a:bodyPr/>
      <a:lstStyle/>
      <a:p>
        <a:r>
          <a:rPr lang="en-US"/>
          <a:t>Slightly updated just to indicate it was launched a few months ago</a:t>
        </a:r>
      </a:p>
    </p188:txBody>
  </p188:cm>
</p188:cmLst>
</file>

<file path=ppt/comments/modernComment_1B0_7EDCDA7C.xml><?xml version="1.0" encoding="utf-8"?>
<p188:cmLst xmlns:a="http://schemas.openxmlformats.org/drawingml/2006/main" xmlns:r="http://schemas.openxmlformats.org/officeDocument/2006/relationships" xmlns:p188="http://schemas.microsoft.com/office/powerpoint/2018/8/main">
  <p188:cm id="{3CD8442E-4028-4786-A235-DE301103B5F0}" authorId="{14FB2364-4D82-BC65-4D5C-C7228A9CFB9E}" status="resolved" created="2024-11-18T15:35:08.859" complete="100000">
    <ac:txMkLst xmlns:ac="http://schemas.microsoft.com/office/drawing/2013/main/command">
      <pc:docMk xmlns:pc="http://schemas.microsoft.com/office/powerpoint/2013/main/command"/>
      <pc:sldMk xmlns:pc="http://schemas.microsoft.com/office/powerpoint/2013/main/command" cId="2128403068" sldId="432"/>
      <ac:spMk id="3" creationId="{864A25A9-60D4-E49C-2136-5344385893DF}"/>
      <ac:txMk cp="42" len="53">
        <ac:context len="258" hash="466479025"/>
      </ac:txMk>
    </ac:txMkLst>
    <p188:pos x="6586901" y="784113"/>
    <p188:replyLst>
      <p188:reply id="{22F6916B-7DDA-C044-89DD-C1C0F8D2DD56}" authorId="{5CF4D17D-2A5A-0C7D-3045-55FEF3DF3BE8}" created="2024-11-20T19:45:40.513">
        <p188:txBody>
          <a:bodyPr/>
          <a:lstStyle/>
          <a:p>
            <a:r>
              <a:rPr lang="en-US"/>
              <a:t>Typically there will be. </a:t>
            </a:r>
          </a:p>
        </p188:txBody>
      </p188:reply>
      <p188:reply id="{58CC6946-1C3C-4750-A768-995662D0F4B8}" authorId="{14FB2364-4D82-BC65-4D5C-C7228A9CFB9E}" created="2024-11-21T14:15:02.537">
        <p188:txBody>
          <a:bodyPr/>
          <a:lstStyle/>
          <a:p>
            <a:r>
              <a:rPr lang="en-US"/>
              <a:t>I think we if we are saying 'maybe more' we should say 'maybe less' if that also could be true. </a:t>
            </a:r>
          </a:p>
        </p188:txBody>
      </p188:reply>
      <p188:reply id="{CBF5917A-F234-3146-9059-BC79EF6A2DEF}" authorId="{5CF4D17D-2A5A-0C7D-3045-55FEF3DF3BE8}" created="2024-11-22T17:57:50.113">
        <p188:txBody>
          <a:bodyPr/>
          <a:lstStyle/>
          <a:p>
            <a:r>
              <a:rPr lang="en-US"/>
              <a:t>Changed to give or take</a:t>
            </a:r>
          </a:p>
        </p188:txBody>
      </p188:reply>
    </p188:replyLst>
    <p188:txBody>
      <a:bodyPr/>
      <a:lstStyle/>
      <a:p>
        <a:r>
          <a:rPr lang="en-US"/>
          <a:t>Didn't we have some cases where it would be 0 for a month though?</a:t>
        </a:r>
      </a:p>
    </p188:txBody>
  </p188:cm>
  <p188:cm id="{78D30B5B-0B76-4B06-9386-A94399157A29}" authorId="{709D4A8D-7CFB-C58D-6751-03DF6B036009}" status="resolved" created="2024-11-19T21:11:22.286" complete="100000">
    <pc:sldMkLst xmlns:pc="http://schemas.microsoft.com/office/powerpoint/2013/main/command">
      <pc:docMk/>
      <pc:sldMk cId="2128403068" sldId="432"/>
    </pc:sldMkLst>
    <p188:replyLst>
      <p188:reply id="{712D52C9-5CAC-0147-8A14-224BC69DB264}" authorId="{5CF4D17D-2A5A-0C7D-3045-55FEF3DF3BE8}" created="2024-11-20T18:23:57.988">
        <p188:txBody>
          <a:bodyPr/>
          <a:lstStyle/>
          <a:p>
            <a:r>
              <a:rPr lang="en-US"/>
              <a:t>38 / 12 = 3
That being said… JMead only looked at the red dot squeezes. 
This kinda screwed the # of trades and total return because Nate in practice will be trading 3-5 trade setups per month. 
</a:t>
            </a:r>
          </a:p>
        </p188:txBody>
      </p188:reply>
      <p188:reply id="{3E9F6977-11C2-4737-88BA-2A170F67E2CB}" authorId="{709D4A8D-7CFB-C58D-6751-03DF6B036009}" created="2024-11-20T21:05:48.116">
        <p188:txBody>
          <a:bodyPr/>
          <a:lstStyle/>
          <a:p>
            <a:r>
              <a:rPr lang="en-US"/>
              <a:t>I think this is OK</a:t>
            </a:r>
          </a:p>
        </p188:txBody>
      </p188:reply>
    </p188:replyLst>
    <p188:txBody>
      <a:bodyPr/>
      <a:lstStyle/>
      <a:p>
        <a:r>
          <a:rPr lang="en-US"/>
          <a:t>It seems more like 1-2 on average.</a:t>
        </a:r>
      </a:p>
    </p188:txBody>
  </p188:cm>
</p188:cmLst>
</file>

<file path=ppt/comments/modernComment_1B1_34F7763E.xml><?xml version="1.0" encoding="utf-8"?>
<p188:cmLst xmlns:a="http://schemas.openxmlformats.org/drawingml/2006/main" xmlns:r="http://schemas.openxmlformats.org/officeDocument/2006/relationships" xmlns:p188="http://schemas.microsoft.com/office/powerpoint/2018/8/main">
  <p188:cm id="{82233E65-5361-4072-A1FA-D54F1CD5A235}" authorId="{14FB2364-4D82-BC65-4D5C-C7228A9CFB9E}" status="resolved" created="2024-11-18T15:35:50.517" complete="100000">
    <ac:deMkLst xmlns:ac="http://schemas.microsoft.com/office/drawing/2013/main/command">
      <pc:docMk xmlns:pc="http://schemas.microsoft.com/office/powerpoint/2013/main/command"/>
      <pc:sldMk xmlns:pc="http://schemas.microsoft.com/office/powerpoint/2013/main/command" cId="888632894" sldId="433"/>
      <ac:spMk id="3" creationId="{262FEB77-D705-4943-9C94-253F5D222D62}"/>
    </ac:deMkLst>
    <p188:replyLst>
      <p188:reply id="{80A62AF9-62FE-BE41-BB8E-F6B47F580297}" authorId="{5CF4D17D-2A5A-0C7D-3045-55FEF3DF3BE8}" created="2024-11-20T18:24:35.451">
        <p188:txBody>
          <a:bodyPr/>
          <a:lstStyle/>
          <a:p>
            <a:r>
              <a:rPr lang="en-US"/>
              <a:t>I used members as alternative</a:t>
            </a:r>
          </a:p>
        </p188:txBody>
      </p188:reply>
    </p188:replyLst>
    <p188:txBody>
      <a:bodyPr/>
      <a:lstStyle/>
      <a:p>
        <a:r>
          <a:rPr lang="en-US"/>
          <a:t>I think here we want to avoid 'students' since it makes this seem too much like a mentorship. </a:t>
        </a:r>
      </a:p>
    </p188:txBody>
  </p188:cm>
</p188:cmLst>
</file>

<file path=ppt/comments/modernComment_1B2_849BCC29.xml><?xml version="1.0" encoding="utf-8"?>
<p188:cmLst xmlns:a="http://schemas.openxmlformats.org/drawingml/2006/main" xmlns:r="http://schemas.openxmlformats.org/officeDocument/2006/relationships" xmlns:p188="http://schemas.microsoft.com/office/powerpoint/2018/8/main">
  <p188:cm id="{6E885E8C-4186-F54A-8035-A0545E5C8172}" authorId="{5CF4D17D-2A5A-0C7D-3045-55FEF3DF3BE8}" status="resolved" created="2024-11-13T23:46:50.515" complete="100000">
    <ac:txMkLst xmlns:ac="http://schemas.microsoft.com/office/drawing/2013/main/command">
      <pc:docMk xmlns:pc="http://schemas.microsoft.com/office/powerpoint/2013/main/command"/>
      <pc:sldMk xmlns:pc="http://schemas.microsoft.com/office/powerpoint/2013/main/command" cId="2224802857" sldId="434"/>
      <ac:spMk id="2" creationId="{FEB5F949-C6B2-317B-49B7-39DF019E04F6}"/>
      <ac:txMk cp="0" len="1">
        <ac:context len="59" hash="184110321"/>
      </ac:txMk>
    </ac:txMkLst>
    <p188:pos x="1859854" y="692494"/>
    <p188:txBody>
      <a:bodyPr/>
      <a:lstStyle/>
      <a:p>
        <a:r>
          <a:rPr lang="en-US"/>
          <a:t>This  feature is exclusive to MIC at this point.</a:t>
        </a:r>
      </a:p>
    </p188:txBody>
  </p188:cm>
  <p188:cm id="{1760DABE-EFB8-BC4D-8438-7E8CCC405D65}" authorId="{050295E6-0128-20CC-4547-91048090B287}" status="resolved" created="2024-11-15T15:18:22.366" complete="100000">
    <ac:deMkLst xmlns:ac="http://schemas.microsoft.com/office/drawing/2013/main/command">
      <pc:docMk xmlns:pc="http://schemas.microsoft.com/office/powerpoint/2013/main/command"/>
      <pc:sldMk xmlns:pc="http://schemas.microsoft.com/office/powerpoint/2013/main/command" cId="2224802857" sldId="434"/>
      <ac:spMk id="2" creationId="{FEB5F949-C6B2-317B-49B7-39DF019E04F6}"/>
    </ac:deMkLst>
    <p188:txBody>
      <a:bodyPr/>
      <a:lstStyle/>
      <a:p>
        <a:r>
          <a:rPr lang="en-US"/>
          <a:t>Copy cut off at the bottom.</a:t>
        </a:r>
      </a:p>
    </p188:txBody>
  </p188:cm>
  <p188:cm id="{5553D6F5-A06E-4EE0-95AE-0C02864E84BA}" authorId="{14FB2364-4D82-BC65-4D5C-C7228A9CFB9E}" status="resolved" created="2024-11-18T15:38:19.568" complete="100000">
    <ac:txMkLst xmlns:ac="http://schemas.microsoft.com/office/drawing/2013/main/command">
      <pc:docMk xmlns:pc="http://schemas.microsoft.com/office/powerpoint/2013/main/command"/>
      <pc:sldMk xmlns:pc="http://schemas.microsoft.com/office/powerpoint/2013/main/command" cId="2224802857" sldId="434"/>
      <ac:spMk id="3" creationId="{609995BC-0516-286D-D27F-8EDC753B5654}"/>
      <ac:txMk cp="155" len="9">
        <ac:context len="397" hash="737761468"/>
      </ac:txMk>
    </ac:txMkLst>
    <p188:pos x="5762947" y="1451379"/>
    <p188:replyLst>
      <p188:reply id="{5CF20335-3FA6-0C45-94B1-DB4C8BEFDA12}" authorId="{5CF4D17D-2A5A-0C7D-3045-55FEF3DF3BE8}" created="2024-11-20T18:25:08.005">
        <p188:txBody>
          <a:bodyPr/>
          <a:lstStyle/>
          <a:p>
            <a:r>
              <a:rPr lang="en-US"/>
              <a:t>210% = tripling </a:t>
            </a:r>
          </a:p>
        </p188:txBody>
      </p188:reply>
    </p188:replyLst>
    <p188:txBody>
      <a:bodyPr/>
      <a:lstStyle/>
      <a:p>
        <a:r>
          <a:rPr lang="en-US"/>
          <a:t>what is this based off?</a:t>
        </a:r>
      </a:p>
    </p188:txBody>
  </p188:cm>
</p188:cmLst>
</file>

<file path=ppt/comments/modernComment_1B3_A0ED00B7.xml><?xml version="1.0" encoding="utf-8"?>
<p188:cmLst xmlns:a="http://schemas.openxmlformats.org/drawingml/2006/main" xmlns:r="http://schemas.openxmlformats.org/officeDocument/2006/relationships" xmlns:p188="http://schemas.microsoft.com/office/powerpoint/2018/8/main">
  <p188:cm id="{5FB42706-7B89-4738-838C-C51B1A20EFBA}" authorId="{14FB2364-4D82-BC65-4D5C-C7228A9CFB9E}" status="resolved" created="2024-11-18T15:38:04.854" complete="100000">
    <ac:txMkLst xmlns:ac="http://schemas.microsoft.com/office/drawing/2013/main/command">
      <pc:docMk xmlns:pc="http://schemas.microsoft.com/office/powerpoint/2013/main/command"/>
      <pc:sldMk xmlns:pc="http://schemas.microsoft.com/office/powerpoint/2013/main/command" cId="2699886775" sldId="435"/>
      <ac:spMk id="3" creationId="{2DF8215A-DC21-FBD3-C209-C9160B6CD4C0}"/>
      <ac:txMk cp="45" len="6">
        <ac:context len="328" hash="3086052495"/>
      </ac:txMk>
    </ac:txMkLst>
    <p188:pos x="6903125" y="321268"/>
    <p188:replyLst>
      <p188:reply id="{837F9610-85BC-C947-A57D-1CABDDE8C904}" authorId="{5CF4D17D-2A5A-0C7D-3045-55FEF3DF3BE8}" created="2024-11-20T18:24:52.463">
        <p188:txBody>
          <a:bodyPr/>
          <a:lstStyle/>
          <a:p>
            <a:r>
              <a:rPr lang="en-US"/>
              <a:t>210% = tripling </a:t>
            </a:r>
          </a:p>
        </p188:txBody>
      </p188:reply>
      <p188:reply id="{DE25AE5B-24E6-425C-8B1C-A6A52AAF2062}" authorId="{14FB2364-4D82-BC65-4D5C-C7228A9CFB9E}" created="2024-11-21T14:15:41.273">
        <p188:txBody>
          <a:bodyPr/>
          <a:lstStyle/>
          <a:p>
            <a:r>
              <a:rPr lang="en-US"/>
              <a:t>ok</a:t>
            </a:r>
          </a:p>
        </p188:txBody>
      </p188:reply>
    </p188:replyLst>
    <p188:txBody>
      <a:bodyPr/>
      <a:lstStyle/>
      <a:p>
        <a:r>
          <a:rPr lang="en-US"/>
          <a:t>what is this based off?</a:t>
        </a:r>
      </a:p>
    </p188:txBody>
  </p188:cm>
</p188:cmLst>
</file>

<file path=ppt/comments/modernComment_1B4_27B1C5E1.xml><?xml version="1.0" encoding="utf-8"?>
<p188:cmLst xmlns:a="http://schemas.openxmlformats.org/drawingml/2006/main" xmlns:r="http://schemas.openxmlformats.org/officeDocument/2006/relationships" xmlns:p188="http://schemas.microsoft.com/office/powerpoint/2018/8/main">
  <p188:cm id="{B55DC296-35C8-864A-B698-F0D7F9158477}" authorId="{5CF4D17D-2A5A-0C7D-3045-55FEF3DF3BE8}" status="resolved" created="2025-06-29T14:48:03.413">
    <ac:deMkLst xmlns:ac="http://schemas.microsoft.com/office/drawing/2013/main/command">
      <pc:docMk xmlns:pc="http://schemas.microsoft.com/office/powerpoint/2013/main/command"/>
      <pc:sldMk xmlns:pc="http://schemas.microsoft.com/office/powerpoint/2013/main/command" cId="665961953" sldId="436"/>
      <ac:picMk id="9" creationId="{60D48580-D1A3-92DE-2249-A51FE8F94E54}"/>
    </ac:deMkLst>
    <p188:replyLst>
      <p188:reply id="{0F1B2708-6DAB-4DFF-9CDD-9F30DEFCDE32}" authorId="{1AC8AED3-9911-6837-1263-73EA529736AC}" created="2025-07-09T17:26:50.507">
        <p188:txBody>
          <a:bodyPr/>
          <a:lstStyle/>
          <a:p>
            <a:r>
              <a:rPr lang="en-US"/>
              <a:t>OK</a:t>
            </a:r>
          </a:p>
        </p188:txBody>
      </p188:reply>
    </p188:replyLst>
    <p188:txBody>
      <a:bodyPr/>
      <a:lstStyle/>
      <a:p>
        <a:r>
          <a:rPr lang="en-US"/>
          <a:t>Screenshot updated</a:t>
        </a:r>
      </a:p>
    </p188:txBody>
  </p188:cm>
</p188:cmLst>
</file>

<file path=ppt/comments/modernComment_1B5_EAAF65A8.xml><?xml version="1.0" encoding="utf-8"?>
<p188:cmLst xmlns:a="http://schemas.openxmlformats.org/drawingml/2006/main" xmlns:r="http://schemas.openxmlformats.org/officeDocument/2006/relationships" xmlns:p188="http://schemas.microsoft.com/office/powerpoint/2018/8/main">
  <p188:cm id="{69127AEA-2DD6-4708-A43D-9F9D3EC80B5B}" authorId="{14FB2364-4D82-BC65-4D5C-C7228A9CFB9E}" status="resolved" created="2024-11-18T15:39:55.683" complete="100000">
    <ac:deMkLst xmlns:ac="http://schemas.microsoft.com/office/drawing/2013/main/command">
      <pc:docMk xmlns:pc="http://schemas.microsoft.com/office/powerpoint/2013/main/command"/>
      <pc:sldMk xmlns:pc="http://schemas.microsoft.com/office/powerpoint/2013/main/command" cId="3937363368" sldId="437"/>
      <ac:spMk id="7" creationId="{8667FCD8-5450-7739-95B3-CAEF9F0C72A5}"/>
    </ac:deMkLst>
    <p188:replyLst>
      <p188:reply id="{877389D1-0F5B-5E40-B423-42E51D97E75D}" authorId="{5CF4D17D-2A5A-0C7D-3045-55FEF3DF3BE8}" created="2024-11-20T19:45:04.305">
        <p188:txBody>
          <a:bodyPr/>
          <a:lstStyle/>
          <a:p>
            <a:r>
              <a:rPr lang="en-US"/>
              <a:t>Fixed</a:t>
            </a:r>
          </a:p>
        </p188:txBody>
      </p188:reply>
    </p188:replyLst>
    <p188:txBody>
      <a:bodyPr/>
      <a:lstStyle/>
      <a:p>
        <a:r>
          <a:rPr lang="en-US"/>
          <a:t>This reads like MIC is also free so we need to either edit away free or add clarity</a:t>
        </a:r>
      </a:p>
    </p188:txBody>
  </p188:cm>
</p188:cmLst>
</file>

<file path=ppt/comments/modernComment_1B6_7A1FBE75.xml><?xml version="1.0" encoding="utf-8"?>
<p188:cmLst xmlns:a="http://schemas.openxmlformats.org/drawingml/2006/main" xmlns:r="http://schemas.openxmlformats.org/officeDocument/2006/relationships" xmlns:p188="http://schemas.microsoft.com/office/powerpoint/2018/8/main">
  <p188:cm id="{5BFA43A3-DDF4-4C68-A747-61E7C1D15E47}" authorId="{14FB2364-4D82-BC65-4D5C-C7228A9CFB9E}" status="resolved" created="2024-11-20T15:24:09.092" complete="100000">
    <ac:txMkLst xmlns:ac="http://schemas.microsoft.com/office/drawing/2013/main/command">
      <pc:docMk xmlns:pc="http://schemas.microsoft.com/office/powerpoint/2013/main/command"/>
      <pc:sldMk xmlns:pc="http://schemas.microsoft.com/office/powerpoint/2013/main/command" cId="2048900725" sldId="438"/>
      <ac:spMk id="8" creationId="{61482978-50C9-8833-A302-55F45ED90FFB}"/>
      <ac:txMk cp="42">
        <ac:context len="80" hash="3302246777"/>
      </ac:txMk>
    </ac:txMkLst>
    <p188:pos x="10506605" y="297877"/>
    <p188:replyLst>
      <p188:reply id="{AD54E778-1CC2-4F49-A85E-30490C8D56CC}" authorId="{5CF4D17D-2A5A-0C7D-3045-55FEF3DF3BE8}" created="2024-11-20T18:29:59.820">
        <p188:txBody>
          <a:bodyPr/>
          <a:lstStyle/>
          <a:p>
            <a:r>
              <a:rPr lang="en-US"/>
              <a:t>Same thing.. I do not want to deviate from the past formula here. </a:t>
            </a:r>
          </a:p>
        </p188:txBody>
      </p188:reply>
    </p188:replyLst>
    <p188:txBody>
      <a:bodyPr/>
      <a:lstStyle/>
      <a:p>
        <a:r>
          <a:rPr lang="en-US"/>
          <a:t>I think we need to be clear this is behind a paywall</a:t>
        </a:r>
      </a:p>
    </p188:txBody>
  </p188:cm>
</p188:cmLst>
</file>

<file path=ppt/comments/modernComment_1B7_C9486265.xml><?xml version="1.0" encoding="utf-8"?>
<p188:cmLst xmlns:a="http://schemas.openxmlformats.org/drawingml/2006/main" xmlns:r="http://schemas.openxmlformats.org/officeDocument/2006/relationships" xmlns:p188="http://schemas.microsoft.com/office/powerpoint/2018/8/main">
  <p188:cm id="{E19BD7FA-BEAF-304A-9ADD-B4CB044A1219}" authorId="{5CF4D17D-2A5A-0C7D-3045-55FEF3DF3BE8}" status="resolved" created="2024-11-14T01:00:17.961" complete="100000">
    <ac:deMkLst xmlns:ac="http://schemas.microsoft.com/office/drawing/2013/main/command">
      <pc:docMk xmlns:pc="http://schemas.microsoft.com/office/powerpoint/2013/main/command"/>
      <pc:sldMk xmlns:pc="http://schemas.microsoft.com/office/powerpoint/2013/main/command" cId="3376964197" sldId="439"/>
      <ac:picMk id="3" creationId="{99E89B5C-1CB5-4ED7-A8E6-6466FF53062C}"/>
    </ac:deMkLst>
    <p188:txBody>
      <a:bodyPr/>
      <a:lstStyle/>
      <a:p>
        <a:r>
          <a:rPr lang="en-US"/>
          <a:t>Need Dark Version of logo 
</a:t>
        </a:r>
      </a:p>
    </p188:txBody>
  </p188:cm>
  <p188:cm id="{C89F4A52-20B1-438F-AC89-699740688761}" authorId="{14FB2364-4D82-BC65-4D5C-C7228A9CFB9E}" status="resolved" created="2024-11-18T15:54:12.780">
    <ac:deMkLst xmlns:ac="http://schemas.microsoft.com/office/drawing/2013/main/command">
      <pc:docMk xmlns:pc="http://schemas.microsoft.com/office/powerpoint/2013/main/command"/>
      <pc:sldMk xmlns:pc="http://schemas.microsoft.com/office/powerpoint/2013/main/command" cId="3376964197" sldId="439"/>
      <ac:spMk id="7" creationId="{2EA3AE35-9EE8-4E26-FAC4-D5AA7BF7B735}"/>
    </ac:deMkLst>
    <p188:txBody>
      <a:bodyPr/>
      <a:lstStyle/>
      <a:p>
        <a:r>
          <a:rPr lang="en-US"/>
          <a:t>Same issues with 'free'</a:t>
        </a:r>
      </a:p>
    </p188:txBody>
  </p188:cm>
</p188:cmLst>
</file>

<file path=ppt/comments/modernComment_1B8_D3739B64.xml><?xml version="1.0" encoding="utf-8"?>
<p188:cmLst xmlns:a="http://schemas.openxmlformats.org/drawingml/2006/main" xmlns:r="http://schemas.openxmlformats.org/officeDocument/2006/relationships" xmlns:p188="http://schemas.microsoft.com/office/powerpoint/2018/8/main">
  <p188:cm id="{56BB4FAC-DB58-4B31-B3F1-54E94D8C67CC}" authorId="{14FB2364-4D82-BC65-4D5C-C7228A9CFB9E}" status="resolved" created="2024-11-20T15:37:50.817" complete="100000">
    <pc:sldMkLst xmlns:pc="http://schemas.microsoft.com/office/powerpoint/2013/main/command">
      <pc:docMk/>
      <pc:sldMk cId="3547568996" sldId="440"/>
    </pc:sldMkLst>
    <p188:replyLst>
      <p188:reply id="{C81024F8-BE97-465F-81BD-C9D625E33FBB}" authorId="{14FB2364-4D82-BC65-4D5C-C7228A9CFB9E}" created="2024-11-21T14:18:30.115">
        <p188:txBody>
          <a:bodyPr/>
          <a:lstStyle/>
          <a:p>
            <a:r>
              <a:rPr lang="en-US"/>
              <a:t>Are we good to work more on that in to the discussion? I do not think this needs to be written on these slides.</a:t>
            </a:r>
          </a:p>
        </p188:txBody>
      </p188:reply>
    </p188:replyLst>
    <p188:txBody>
      <a:bodyPr/>
      <a:lstStyle/>
      <a:p>
        <a:r>
          <a:rPr lang="en-US"/>
          <a:t>With DPS and WNM I think we need to make it clear that these are research tools. we should also say something along the lines of "once you're comfortable with these strategies, this is a way to find more trades on your own."</a:t>
        </a:r>
      </a:p>
    </p188:txBody>
  </p188:cm>
</p188:cmLst>
</file>

<file path=ppt/comments/modernComment_1BB_7D26ABE5.xml><?xml version="1.0" encoding="utf-8"?>
<p188:cmLst xmlns:a="http://schemas.openxmlformats.org/drawingml/2006/main" xmlns:r="http://schemas.openxmlformats.org/officeDocument/2006/relationships" xmlns:p188="http://schemas.microsoft.com/office/powerpoint/2018/8/main">
  <p188:cm id="{978E920B-A77F-4827-B93C-E7B8A7DB4D04}" authorId="{14FB2364-4D82-BC65-4D5C-C7228A9CFB9E}" status="resolved" created="2024-11-18T16:00:25.620">
    <ac:deMkLst xmlns:ac="http://schemas.microsoft.com/office/drawing/2013/main/command">
      <pc:docMk xmlns:pc="http://schemas.microsoft.com/office/powerpoint/2013/main/command"/>
      <pc:sldMk xmlns:pc="http://schemas.microsoft.com/office/powerpoint/2013/main/command" cId="2099686373" sldId="443"/>
      <ac:spMk id="9" creationId="{A742427C-78EF-2137-E22C-BE315289DD0B}"/>
    </ac:deMkLst>
    <p188:replyLst>
      <p188:reply id="{69549D89-EEAC-2E40-A0A4-0ED45A26CE5E}" authorId="{5CF4D17D-2A5A-0C7D-3045-55FEF3DF3BE8}" created="2024-11-20T20:02:25.332">
        <p188:txBody>
          <a:bodyPr/>
          <a:lstStyle/>
          <a:p>
            <a:r>
              <a:rPr lang="en-US"/>
              <a:t>Addressed</a:t>
            </a:r>
          </a:p>
        </p188:txBody>
      </p188:reply>
    </p188:replyLst>
    <p188:txBody>
      <a:bodyPr/>
      <a:lstStyle/>
      <a:p>
        <a:r>
          <a:rPr lang="en-US"/>
          <a:t>Maybe if we get really strong language about needing to subscribe at the start of this section we can let these 'free' sections go, but flagging as pending for now.</a:t>
        </a:r>
      </a:p>
    </p188:txBody>
  </p188:cm>
</p188:cmLst>
</file>

<file path=ppt/comments/modernComment_1BC_B7C69D46.xml><?xml version="1.0" encoding="utf-8"?>
<p188:cmLst xmlns:a="http://schemas.openxmlformats.org/drawingml/2006/main" xmlns:r="http://schemas.openxmlformats.org/officeDocument/2006/relationships" xmlns:p188="http://schemas.microsoft.com/office/powerpoint/2018/8/main">
  <p188:cm id="{C9325598-AD41-41C7-ADAD-969313C97B36}" authorId="{14FB2364-4D82-BC65-4D5C-C7228A9CFB9E}" status="resolved" created="2024-11-18T15:59:32.024">
    <pc:sldMkLst xmlns:pc="http://schemas.microsoft.com/office/powerpoint/2013/main/command">
      <pc:docMk/>
      <pc:sldMk cId="3083246918" sldId="444"/>
    </pc:sldMkLst>
    <p188:replyLst>
      <p188:reply id="{C45F7996-97AA-6E4A-8254-303242B76D01}" authorId="{5CF4D17D-2A5A-0C7D-3045-55FEF3DF3BE8}" created="2024-11-20T18:53:11.362">
        <p188:txBody>
          <a:bodyPr/>
          <a:lstStyle/>
          <a:p>
            <a:r>
              <a:rPr lang="en-US"/>
              <a:t>Previous slide</a:t>
            </a:r>
          </a:p>
        </p188:txBody>
      </p188:reply>
    </p188:replyLst>
    <p188:txBody>
      <a:bodyPr/>
      <a:lstStyle/>
      <a:p>
        <a:r>
          <a:rPr lang="en-US"/>
          <a:t>Somewhere in this SAM copy can we add a disclaimer about it being a 'research tool' and not giving actionable advice/recs?</a:t>
        </a:r>
      </a:p>
    </p188:txBody>
  </p188:cm>
</p188:cmLst>
</file>

<file path=ppt/comments/modernComment_1C0_7141F585.xml><?xml version="1.0" encoding="utf-8"?>
<p188:cmLst xmlns:a="http://schemas.openxmlformats.org/drawingml/2006/main" xmlns:r="http://schemas.openxmlformats.org/officeDocument/2006/relationships" xmlns:p188="http://schemas.microsoft.com/office/powerpoint/2018/8/main">
  <p188:cm id="{6570A41C-A249-4DB5-A20D-7C176E5B56EB}" authorId="{14FB2364-4D82-BC65-4D5C-C7228A9CFB9E}" status="resolved" created="2024-11-20T15:47:55.248">
    <ac:txMkLst xmlns:ac="http://schemas.microsoft.com/office/drawing/2013/main/command">
      <pc:docMk xmlns:pc="http://schemas.microsoft.com/office/powerpoint/2013/main/command"/>
      <pc:sldMk xmlns:pc="http://schemas.microsoft.com/office/powerpoint/2013/main/command" cId="1900148101" sldId="448"/>
      <ac:spMk id="7" creationId="{C65C3C02-133A-7FB4-0E5B-3B9FC3BAC4F7}"/>
      <ac:txMk cp="0" len="2">
        <ac:context len="5" hash="44805466"/>
      </ac:txMk>
    </ac:txMkLst>
    <p188:pos x="1391704" y="369250"/>
    <p188:replyLst>
      <p188:reply id="{9EE023F1-BB2C-374A-A203-0A85F8F56D78}" authorId="{5CF4D17D-2A5A-0C7D-3045-55FEF3DF3BE8}" created="2024-11-20T18:34:03.632">
        <p188:txBody>
          <a:bodyPr/>
          <a:lstStyle/>
          <a:p>
            <a:r>
              <a:rPr lang="en-US"/>
              <a:t>Makes more sense. This was a head-scratcher for me! haha</a:t>
            </a:r>
          </a:p>
        </p188:txBody>
      </p188:reply>
    </p188:replyLst>
    <p188:txBody>
      <a:bodyPr/>
      <a:lstStyle/>
      <a:p>
        <a:r>
          <a:rPr lang="en-US"/>
          <a:t>I am seeing retail here at $997 if you wanted to update? https://secure.monumenttradersalliance.com/journey/RETAIL997TPULT3995/1?organization-abbreviation=OXC</a:t>
        </a:r>
      </a:p>
    </p188:txBody>
  </p188:cm>
  <p188:cm id="{720AC3C8-DC8C-46D1-8158-C377D40BFF8E}" authorId="{14FB2364-4D82-BC65-4D5C-C7228A9CFB9E}" status="resolved" created="2024-11-20T15:50:30.542" complete="100000">
    <ac:deMkLst xmlns:ac="http://schemas.microsoft.com/office/drawing/2013/main/command">
      <pc:docMk xmlns:pc="http://schemas.microsoft.com/office/powerpoint/2013/main/command"/>
      <pc:sldMk xmlns:pc="http://schemas.microsoft.com/office/powerpoint/2013/main/command" cId="1900148101" sldId="448"/>
      <ac:picMk id="13" creationId="{02996B09-22C8-0892-6952-37CAC57B96B8}"/>
    </ac:deMkLst>
    <p188:replyLst>
      <p188:reply id="{BDFBA287-7592-DF48-B120-1405F3778E8D}" authorId="{5CF4D17D-2A5A-0C7D-3045-55FEF3DF3BE8}" created="2024-11-20T19:28:42.285">
        <p188:txBody>
          <a:bodyPr/>
          <a:lstStyle/>
          <a:p>
            <a:r>
              <a:rPr lang="en-US"/>
              <a:t>Messaged on Slack. I told team to have ready by 12/4</a:t>
            </a:r>
          </a:p>
        </p188:txBody>
      </p188:reply>
      <p188:reply id="{F1F5936F-2547-4C99-A7D4-0D2BE9D72543}" authorId="{14FB2364-4D82-BC65-4D5C-C7228A9CFB9E}" created="2024-11-21T15:01:15.079">
        <p188:txBody>
          <a:bodyPr/>
          <a:lstStyle/>
          <a:p>
            <a:r>
              <a:rPr lang="en-US"/>
              <a:t>pending</a:t>
            </a:r>
          </a:p>
        </p188:txBody>
      </p188:reply>
    </p188:replyLst>
    <p188:txBody>
      <a:bodyPr/>
      <a:lstStyle/>
      <a:p>
        <a:r>
          <a:rPr lang="en-US"/>
          <a:t>I do not have a retail OF for WNM, could you send that my way?</a:t>
        </a:r>
      </a:p>
    </p188:txBody>
  </p188:cm>
</p188:cmLst>
</file>

<file path=ppt/comments/modernComment_1C9_B7912CE9.xml><?xml version="1.0" encoding="utf-8"?>
<p188:cmLst xmlns:a="http://schemas.openxmlformats.org/drawingml/2006/main" xmlns:r="http://schemas.openxmlformats.org/officeDocument/2006/relationships" xmlns:p188="http://schemas.microsoft.com/office/powerpoint/2018/8/main">
  <p188:cm id="{2C060ED2-F2C4-4A5A-8631-403D45031F49}" authorId="{709D4A8D-7CFB-C58D-6751-03DF6B036009}" status="resolved" created="2024-11-20T21:33:18.330" complete="100000">
    <pc:sldMkLst xmlns:pc="http://schemas.microsoft.com/office/powerpoint/2013/main/command">
      <pc:docMk/>
      <pc:sldMk cId="3079744745" sldId="457"/>
    </pc:sldMkLst>
    <p188:txBody>
      <a:bodyPr/>
      <a:lstStyle/>
      <a:p>
        <a:r>
          <a:rPr lang="en-US"/>
          <a:t>I think the second bullet point makes it seem like hitting all these trades with perfect timing is possible. If we change “Even if someone” to “Now we know its not possible...” I think it would be clearer. We still need to be carful not to infer that we think this is possible when talking through the slides. 
It looks like $472,000 should be $461,000 and “turned into” can be changed to gained or something similar. </a:t>
        </a:r>
      </a:p>
    </p188:txBody>
  </p188:cm>
  <p188:cm id="{B5C35C27-81A7-45DC-BD02-611DF09A11E4}" authorId="{14FB2364-4D82-BC65-4D5C-C7228A9CFB9E}" status="resolved" created="2024-11-21T19:06:57.515" complete="100000">
    <ac:deMkLst xmlns:ac="http://schemas.microsoft.com/office/drawing/2013/main/command">
      <pc:docMk xmlns:pc="http://schemas.microsoft.com/office/powerpoint/2013/main/command"/>
      <pc:sldMk xmlns:pc="http://schemas.microsoft.com/office/powerpoint/2013/main/command" cId="3079744745" sldId="457"/>
      <ac:spMk id="8" creationId="{E9C81170-4842-A009-2904-A878B67DEAC0}"/>
    </ac:deMkLst>
    <p188:txBody>
      <a:bodyPr/>
      <a:lstStyle/>
      <a:p>
        <a:r>
          <a:rPr lang="en-US"/>
          <a:t>Hey Stephen, after talking with Lenny and auditing I am not sure using the $$ figures like this works since making it into something real you can use makes it seem too realistic that this was doable in real time when it was not. Could we switch these $$ to be for the options expiring rather than off the peak exits?</a:t>
        </a:r>
      </a:p>
    </p188:txBody>
  </p188:cm>
  <p188:cm id="{EB11F9FD-DE8D-884C-8B58-B3E0E8CDD385}" authorId="{5CF4D17D-2A5A-0C7D-3045-55FEF3DF3BE8}" status="resolved" created="2025-07-07T18:28:07.545">
    <ac:deMkLst xmlns:ac="http://schemas.microsoft.com/office/drawing/2013/main/command">
      <pc:docMk xmlns:pc="http://schemas.microsoft.com/office/powerpoint/2013/main/command"/>
      <pc:sldMk xmlns:pc="http://schemas.microsoft.com/office/powerpoint/2013/main/command" cId="3079744745" sldId="457"/>
      <ac:spMk id="9" creationId="{7EA1CD4C-BFF1-B14C-9FDC-1E497AC07946}"/>
    </ac:deMkLst>
    <p188:replyLst>
      <p188:reply id="{832D3486-4BEE-43CB-8070-74798EB37D48}" authorId="{3649A756-7E8B-5975-0C02-3E88FC38AFFD}" created="2025-07-08T17:17:48.713">
        <p188:txBody>
          <a:bodyPr/>
          <a:lstStyle/>
          <a:p>
            <a:r>
              <a:rPr lang="en-US"/>
              <a:t>Cammie - this is effectively a cumulative peak. Looks like language largely matches original however. Figures are okay</a:t>
            </a:r>
          </a:p>
        </p188:txBody>
      </p188:reply>
      <p188:reply id="{26FF3574-6B8F-431E-AE19-2EC305902268}" authorId="{1AC8AED3-9911-6837-1263-73EA529736AC}" created="2025-07-09T17:28:39.758">
        <p188:txBody>
          <a:bodyPr/>
          <a:lstStyle/>
          <a:p>
            <a:r>
              <a:rPr lang="en-US"/>
              <a:t>Edited to include "back-tested" and "peak" to provide context to the trades.</a:t>
            </a:r>
          </a:p>
        </p188:txBody>
      </p188:reply>
    </p188:replyLst>
    <p188:txBody>
      <a:bodyPr/>
      <a:lstStyle/>
      <a:p>
        <a:r>
          <a:rPr lang="en-US"/>
          <a:t>Updated numbers</a:t>
        </a:r>
      </a:p>
    </p188:txBody>
  </p188:cm>
</p188:cmLst>
</file>

<file path=ppt/comments/modernComment_1CD_86469682.xml><?xml version="1.0" encoding="utf-8"?>
<p188:cmLst xmlns:a="http://schemas.openxmlformats.org/drawingml/2006/main" xmlns:r="http://schemas.openxmlformats.org/officeDocument/2006/relationships" xmlns:p188="http://schemas.microsoft.com/office/powerpoint/2018/8/main">
  <p188:cm id="{187B838C-40DD-4DAE-BAC0-D47227601703}" authorId="{14FB2364-4D82-BC65-4D5C-C7228A9CFB9E}" status="resolved" created="2024-11-18T16:19:29.147" complete="100000">
    <ac:txMkLst xmlns:ac="http://schemas.microsoft.com/office/drawing/2013/main/command">
      <pc:docMk xmlns:pc="http://schemas.microsoft.com/office/powerpoint/2013/main/command"/>
      <pc:sldMk xmlns:pc="http://schemas.microsoft.com/office/powerpoint/2013/main/command" cId="2252772994" sldId="461"/>
      <ac:spMk id="9" creationId="{FFF6D839-918A-0B53-4531-AA668CD15F98}"/>
      <ac:txMk cp="175" len="11">
        <ac:context len="198" hash="1484572297"/>
      </ac:txMk>
    </ac:txMkLst>
    <p188:pos x="6813306" y="3556276"/>
    <p188:txBody>
      <a:bodyPr/>
      <a:lstStyle/>
      <a:p>
        <a:r>
          <a:rPr lang="en-US"/>
          <a:t>added</a:t>
        </a:r>
      </a:p>
    </p188:txBody>
  </p188:cm>
</p188:cmLst>
</file>

<file path=ppt/comments/modernComment_1CE_F2738E3C.xml><?xml version="1.0" encoding="utf-8"?>
<p188:cmLst xmlns:a="http://schemas.openxmlformats.org/drawingml/2006/main" xmlns:r="http://schemas.openxmlformats.org/officeDocument/2006/relationships" xmlns:p188="http://schemas.microsoft.com/office/powerpoint/2018/8/main">
  <p188:cm id="{8A50A666-4986-AF4E-87B1-7ECD7F2F7780}" authorId="{5CF4D17D-2A5A-0C7D-3045-55FEF3DF3BE8}" status="resolved" created="2024-11-14T18:11:18.194">
    <pc:sldMkLst xmlns:pc="http://schemas.microsoft.com/office/powerpoint/2013/main/command">
      <pc:docMk/>
      <pc:sldMk cId="4067659324" sldId="462"/>
    </pc:sldMkLst>
    <p188:replyLst>
      <p188:reply id="{3044D34B-9639-4050-941D-21F227F031E2}" authorId="{1AC8AED3-9911-6837-1263-73EA529736AC}" created="2025-07-09T17:23:26.504">
        <p188:txBody>
          <a:bodyPr/>
          <a:lstStyle/>
          <a:p>
            <a:r>
              <a:rPr lang="en-US"/>
              <a:t>OK</a:t>
            </a:r>
          </a:p>
        </p188:txBody>
      </p188:reply>
    </p188:replyLst>
    <p188:txBody>
      <a:bodyPr/>
      <a:lstStyle/>
      <a:p>
        <a:r>
          <a:rPr lang="en-US"/>
          <a:t>https://www.forbes.com/sites/jeffreyschulze/2024/08/09/the-great-rotation-is-here/
</a:t>
        </a:r>
      </a:p>
    </p188:txBody>
  </p188:cm>
</p188:cmLst>
</file>

<file path=ppt/comments/modernComment_1CF_D1995BF5.xml><?xml version="1.0" encoding="utf-8"?>
<p188:cmLst xmlns:a="http://schemas.openxmlformats.org/drawingml/2006/main" xmlns:r="http://schemas.openxmlformats.org/officeDocument/2006/relationships" xmlns:p188="http://schemas.microsoft.com/office/powerpoint/2018/8/main">
  <p188:cm id="{877C9441-2E42-4D44-A634-C22717DB06BB}" authorId="{14FB2364-4D82-BC65-4D5C-C7228A9CFB9E}" status="resolved" created="2024-11-18T15:03:58.257">
    <pc:sldMkLst xmlns:pc="http://schemas.microsoft.com/office/powerpoint/2013/main/command">
      <pc:docMk/>
      <pc:sldMk cId="3516488693" sldId="463"/>
    </pc:sldMkLst>
    <p188:replyLst>
      <p188:reply id="{77AB363E-41F2-1645-A072-19CA41900AB8}" authorId="{5CF4D17D-2A5A-0C7D-3045-55FEF3DF3BE8}" created="2024-11-20T18:11:11.166">
        <p188:txBody>
          <a:bodyPr/>
          <a:lstStyle/>
          <a:p>
            <a:r>
              <a:rPr lang="en-US"/>
              <a:t>“Backtest” at this point 
I fixed</a:t>
            </a:r>
          </a:p>
        </p188:txBody>
      </p188:reply>
      <p188:reply id="{334B1FFD-991F-4B42-A5FB-AFD9C90D3DF1}" authorId="{14FB2364-4D82-BC65-4D5C-C7228A9CFB9E}" created="2024-11-21T13:52:53.273">
        <p188:txBody>
          <a:bodyPr/>
          <a:lstStyle/>
          <a:p>
            <a:r>
              <a:rPr lang="en-US"/>
              <a:t>ok</a:t>
            </a:r>
          </a:p>
        </p188:txBody>
      </p188:reply>
    </p188:replyLst>
    <p188:txBody>
      <a:bodyPr/>
      <a:lstStyle/>
      <a:p>
        <a:r>
          <a:rPr lang="en-US"/>
          <a:t>Is this a real time example from our TR? or from the backtest?? I think 'see in action' infers we saw this in real time.</a:t>
        </a:r>
      </a:p>
    </p188:txBody>
  </p188:cm>
</p188:cmLst>
</file>

<file path=ppt/comments/modernComment_1D1_D2694030.xml><?xml version="1.0" encoding="utf-8"?>
<p188:cmLst xmlns:a="http://schemas.openxmlformats.org/drawingml/2006/main" xmlns:r="http://schemas.openxmlformats.org/officeDocument/2006/relationships" xmlns:p188="http://schemas.microsoft.com/office/powerpoint/2018/8/main">
  <p188:cm id="{1B69AF26-AB7A-4215-B06B-E20DA69DAAD6}" authorId="{14FB2364-4D82-BC65-4D5C-C7228A9CFB9E}" status="resolved" created="2024-11-20T15:19:23.865">
    <pc:sldMkLst xmlns:pc="http://schemas.microsoft.com/office/powerpoint/2013/main/command">
      <pc:docMk/>
      <pc:sldMk cId="3530113072" sldId="465"/>
    </pc:sldMkLst>
    <p188:replyLst>
      <p188:reply id="{40C43542-7C3E-FC4A-8609-4028EAA5DEB3}" authorId="{5CF4D17D-2A5A-0C7D-3045-55FEF3DF3BE8}" created="2024-11-20T18:18:13.044">
        <p188:txBody>
          <a:bodyPr/>
          <a:lstStyle/>
          <a:p>
            <a:r>
              <a:rPr lang="en-US"/>
              <a:t>Yes the squeeze.. 
So that is Step 3
Step 1: Narrow down to sector
Step 2: Narrow down to top 5 stocks
Step 3: only trade the squeeze…
One general note - there probably were more trades that Nate would have taken.  Jmead specifically only looked at the red dots (which are ideal)… but the strategy works with orange dots too. 
But that kind of bit us in the ass a bit in terms of number of trades.
So this data as crazy good as it is… is probably underselling it. </a:t>
            </a:r>
          </a:p>
        </p188:txBody>
      </p188:reply>
      <p188:reply id="{EE679A93-D131-49E7-9502-DA9B33CF2FCE}" authorId="{14FB2364-4D82-BC65-4D5C-C7228A9CFB9E}" created="2024-11-21T14:13:04.183">
        <p188:txBody>
          <a:bodyPr/>
          <a:lstStyle/>
          <a:p>
            <a:r>
              <a:rPr lang="en-US"/>
              <a:t>Got it! I think so long as we make step 3 clear that the number of trades will not always be 5 and that these are options then we should be good.</a:t>
            </a:r>
          </a:p>
        </p188:txBody>
      </p188:reply>
    </p188:replyLst>
    <p188:txBody>
      <a:bodyPr/>
      <a:lstStyle/>
      <a:p>
        <a:r>
          <a:rPr lang="en-US"/>
          <a:t>General strategy question!  We target the top 5 stocks in the underperforming sector, but do we not always trade those 5? Are there more conditions to be met before making the trade? Just wondering why March and August-Oct have so few trades making up a 100% win rate. How did we know to avoid the losers?</a:t>
        </a:r>
      </a:p>
    </p188:txBody>
  </p188:cm>
</p188:cmLst>
</file>

<file path=ppt/comments/modernComment_1D2_4A728573.xml><?xml version="1.0" encoding="utf-8"?>
<p188:cmLst xmlns:a="http://schemas.openxmlformats.org/drawingml/2006/main" xmlns:r="http://schemas.openxmlformats.org/officeDocument/2006/relationships" xmlns:p188="http://schemas.microsoft.com/office/powerpoint/2018/8/main">
  <p188:cm id="{F9F2ADE0-4D57-4F8B-9854-91E38466DFC2}" authorId="{709D4A8D-7CFB-C58D-6751-03DF6B036009}" status="resolved" created="2024-11-20T20:43:35.474" complete="100000">
    <pc:sldMkLst xmlns:pc="http://schemas.microsoft.com/office/powerpoint/2013/main/command">
      <pc:docMk/>
      <pc:sldMk cId="1249019251" sldId="466"/>
    </pc:sldMkLst>
    <p188:txBody>
      <a:bodyPr/>
      <a:lstStyle/>
      <a:p>
        <a:r>
          <a:rPr lang="en-US"/>
          <a:t>OK</a:t>
        </a:r>
      </a:p>
    </p188:txBody>
  </p188:cm>
</p188:cmLst>
</file>

<file path=ppt/comments/modernComment_1D3_A4431CD0.xml><?xml version="1.0" encoding="utf-8"?>
<p188:cmLst xmlns:a="http://schemas.openxmlformats.org/drawingml/2006/main" xmlns:r="http://schemas.openxmlformats.org/officeDocument/2006/relationships" xmlns:p188="http://schemas.microsoft.com/office/powerpoint/2018/8/main">
  <p188:cm id="{9DDD30AD-C700-4E78-86DE-A5BF3D99841C}" authorId="{709D4A8D-7CFB-C58D-6751-03DF6B036009}" status="resolved" created="2024-11-19T19:00:47.045" complete="100000">
    <pc:sldMkLst xmlns:pc="http://schemas.microsoft.com/office/powerpoint/2013/main/command">
      <pc:docMk/>
      <pc:sldMk cId="2755861712" sldId="467"/>
    </pc:sldMkLst>
    <p188:txBody>
      <a:bodyPr/>
      <a:lstStyle/>
      <a:p>
        <a:r>
          <a:rPr lang="en-US"/>
          <a:t>OK</a:t>
        </a:r>
      </a:p>
    </p188:txBody>
  </p188:cm>
</p188:cmLst>
</file>

<file path=ppt/comments/modernComment_1D7_E6047834.xml><?xml version="1.0" encoding="utf-8"?>
<p188:cmLst xmlns:a="http://schemas.openxmlformats.org/drawingml/2006/main" xmlns:r="http://schemas.openxmlformats.org/officeDocument/2006/relationships" xmlns:p188="http://schemas.microsoft.com/office/powerpoint/2018/8/main">
  <p188:cm id="{CCC9DFA6-0688-4592-A822-DCC15539A198}" authorId="{709D4A8D-7CFB-C58D-6751-03DF6B036009}" status="resolved" created="2024-11-19T19:01:33.065" complete="100000">
    <pc:sldMkLst xmlns:pc="http://schemas.microsoft.com/office/powerpoint/2013/main/command">
      <pc:docMk/>
      <pc:sldMk cId="3859052596" sldId="471"/>
    </pc:sldMkLst>
    <p188:replyLst>
      <p188:reply id="{B9A283EF-B357-1744-AC1E-7454384A033D}" authorId="{5CF4D17D-2A5A-0C7D-3045-55FEF3DF3BE8}" created="2024-11-20T18:15:21.347">
        <p188:txBody>
          <a:bodyPr/>
          <a:lstStyle/>
          <a:p>
            <a:r>
              <a:rPr lang="en-US"/>
              <a:t>I see 40 days in spreadsheet? </a:t>
            </a:r>
          </a:p>
        </p188:txBody>
      </p188:reply>
      <p188:reply id="{F56BB9DD-64CF-4B8C-A641-7C343F957745}" authorId="{709D4A8D-7CFB-C58D-6751-03DF6B036009}" created="2024-11-20T20:44:13.511">
        <p188:txBody>
          <a:bodyPr/>
          <a:lstStyle/>
          <a:p>
            <a:r>
              <a:rPr lang="en-US"/>
              <a:t>Your right!</a:t>
            </a:r>
          </a:p>
        </p188:txBody>
      </p188:reply>
    </p188:replyLst>
    <p188:txBody>
      <a:bodyPr/>
      <a:lstStyle/>
      <a:p>
        <a:r>
          <a:rPr lang="en-US"/>
          <a:t>45 days based on peak exit.</a:t>
        </a:r>
      </a:p>
    </p188:txBody>
  </p188:cm>
</p188:cmLst>
</file>

<file path=ppt/comments/modernComment_1D8_D606E36D.xml><?xml version="1.0" encoding="utf-8"?>
<p188:cmLst xmlns:a="http://schemas.openxmlformats.org/drawingml/2006/main" xmlns:r="http://schemas.openxmlformats.org/officeDocument/2006/relationships" xmlns:p188="http://schemas.microsoft.com/office/powerpoint/2018/8/main">
  <p188:cm id="{9A2F2062-4444-4CBE-9ADB-95C164A0F5E0}" authorId="{709D4A8D-7CFB-C58D-6751-03DF6B036009}" status="resolved" created="2024-11-19T19:05:54.442" complete="100000">
    <pc:sldMkLst xmlns:pc="http://schemas.microsoft.com/office/powerpoint/2013/main/command">
      <pc:docMk/>
      <pc:sldMk cId="3590775661" sldId="472"/>
    </pc:sldMkLst>
    <p188:txBody>
      <a:bodyPr/>
      <a:lstStyle/>
      <a:p>
        <a:r>
          <a:rPr lang="en-US"/>
          <a:t>I will revisit with an updated spreadsheet. </a:t>
        </a:r>
      </a:p>
    </p188:txBody>
  </p188:cm>
</p188:cmLst>
</file>

<file path=ppt/comments/modernComment_1D9_DD6F7D7B.xml><?xml version="1.0" encoding="utf-8"?>
<p188:cmLst xmlns:a="http://schemas.openxmlformats.org/drawingml/2006/main" xmlns:r="http://schemas.openxmlformats.org/officeDocument/2006/relationships" xmlns:p188="http://schemas.microsoft.com/office/powerpoint/2018/8/main">
  <p188:cm id="{8B10E22D-EDEB-402D-8B14-6C54025E5AE0}" authorId="{709D4A8D-7CFB-C58D-6751-03DF6B036009}" status="resolved" created="2024-11-20T20:47:51.357" complete="100000">
    <pc:sldMkLst xmlns:pc="http://schemas.microsoft.com/office/powerpoint/2013/main/command">
      <pc:docMk/>
      <pc:sldMk cId="3715071355" sldId="473"/>
    </pc:sldMkLst>
    <p188:txBody>
      <a:bodyPr/>
      <a:lstStyle/>
      <a:p>
        <a:r>
          <a:rPr lang="en-US"/>
          <a:t>OK</a:t>
        </a:r>
      </a:p>
    </p188:txBody>
  </p188:cm>
</p188:cmLst>
</file>

<file path=ppt/comments/modernComment_1DA_F55EB28F.xml><?xml version="1.0" encoding="utf-8"?>
<p188:cmLst xmlns:a="http://schemas.openxmlformats.org/drawingml/2006/main" xmlns:r="http://schemas.openxmlformats.org/officeDocument/2006/relationships" xmlns:p188="http://schemas.microsoft.com/office/powerpoint/2018/8/main">
  <p188:cm id="{D0026DF6-70C2-4F3E-AB24-521BAEDD3E7A}" authorId="{709D4A8D-7CFB-C58D-6751-03DF6B036009}" status="resolved" created="2024-11-20T20:47:58.571" complete="100000">
    <pc:sldMkLst xmlns:pc="http://schemas.microsoft.com/office/powerpoint/2013/main/command">
      <pc:docMk/>
      <pc:sldMk cId="4116624015" sldId="474"/>
    </pc:sldMkLst>
    <p188:txBody>
      <a:bodyPr/>
      <a:lstStyle/>
      <a:p>
        <a:r>
          <a:rPr lang="en-US"/>
          <a:t>OK</a:t>
        </a:r>
      </a:p>
    </p188:txBody>
  </p188:cm>
</p188:cmLst>
</file>

<file path=ppt/comments/modernComment_1DD_EF9DA264.xml><?xml version="1.0" encoding="utf-8"?>
<p188:cmLst xmlns:a="http://schemas.openxmlformats.org/drawingml/2006/main" xmlns:r="http://schemas.openxmlformats.org/officeDocument/2006/relationships" xmlns:p188="http://schemas.microsoft.com/office/powerpoint/2018/8/main">
  <p188:cm id="{3D05D868-6F10-4488-A368-73FA1D6A7AB3}" authorId="{709D4A8D-7CFB-C58D-6751-03DF6B036009}" status="resolved" created="2024-11-19T21:05:13.780" complete="100000">
    <pc:sldMkLst xmlns:pc="http://schemas.microsoft.com/office/powerpoint/2013/main/command">
      <pc:docMk/>
      <pc:sldMk cId="4020085348" sldId="477"/>
    </pc:sldMkLst>
    <p188:txBody>
      <a:bodyPr/>
      <a:lstStyle/>
      <a:p>
        <a:r>
          <a:rPr lang="en-US"/>
          <a:t>I will revisit with backup.</a:t>
        </a:r>
      </a:p>
    </p188:txBody>
  </p188:cm>
</p188:cmLst>
</file>

<file path=ppt/comments/modernComment_1E0_D88F1DEA.xml><?xml version="1.0" encoding="utf-8"?>
<p188:cmLst xmlns:a="http://schemas.openxmlformats.org/drawingml/2006/main" xmlns:r="http://schemas.openxmlformats.org/officeDocument/2006/relationships" xmlns:p188="http://schemas.microsoft.com/office/powerpoint/2018/8/main">
  <p188:cm id="{271877F6-E060-734D-B319-B6A262524716}" authorId="{5CF4D17D-2A5A-0C7D-3045-55FEF3DF3BE8}" created="2025-07-07T18:40:48.214">
    <pc:sldMkLst xmlns:pc="http://schemas.microsoft.com/office/powerpoint/2013/main/command">
      <pc:docMk/>
      <pc:sldMk cId="3633257962" sldId="480"/>
    </pc:sldMkLst>
    <p188:txBody>
      <a:bodyPr/>
      <a:lstStyle/>
      <a:p>
        <a:r>
          <a:rPr lang="en-US"/>
          <a:t>NEED TO UPDATE!</a:t>
        </a:r>
      </a:p>
    </p188:txBody>
  </p188:cm>
</p188:cmLst>
</file>

<file path=ppt/comments/modernComment_1E1_5FBBE3C8.xml><?xml version="1.0" encoding="utf-8"?>
<p188:cmLst xmlns:a="http://schemas.openxmlformats.org/drawingml/2006/main" xmlns:r="http://schemas.openxmlformats.org/officeDocument/2006/relationships" xmlns:p188="http://schemas.microsoft.com/office/powerpoint/2018/8/main">
  <p188:cm id="{18C106DE-5A5B-9D43-BFD9-D6B786FFA87C}" authorId="{5CF4D17D-2A5A-0C7D-3045-55FEF3DF3BE8}" status="resolved" created="2025-06-30T14:58:58.878">
    <ac:deMkLst xmlns:ac="http://schemas.microsoft.com/office/drawing/2013/main/command">
      <pc:docMk xmlns:pc="http://schemas.microsoft.com/office/powerpoint/2013/main/command"/>
      <pc:sldMk xmlns:pc="http://schemas.microsoft.com/office/powerpoint/2013/main/command" cId="1606149064" sldId="481"/>
      <ac:picMk id="11" creationId="{82B96026-315F-25DD-9CB0-866943D7D1F2}"/>
    </ac:deMkLst>
    <p188:replyLst>
      <p188:reply id="{6609289D-FC52-4A32-B43E-E8FF7A5B5A31}" authorId="{3649A756-7E8B-5975-0C02-3E88FC38AFFD}" created="2025-07-09T15:27:00.995">
        <p188:txBody>
          <a:bodyPr/>
          <a:lstStyle/>
          <a:p>
            <a:r>
              <a:rPr lang="en-US"/>
              <a:t>Okay</a:t>
            </a:r>
          </a:p>
        </p188:txBody>
      </p188:reply>
    </p188:replyLst>
    <p188:txBody>
      <a:bodyPr/>
      <a:lstStyle/>
      <a:p>
        <a:r>
          <a:rPr lang="en-US"/>
          <a:t>Updated with newer example</a:t>
        </a:r>
      </a:p>
    </p188:txBody>
  </p188:cm>
</p188:cmLst>
</file>

<file path=ppt/comments/modernComment_1E2_474657F7.xml><?xml version="1.0" encoding="utf-8"?>
<p188:cmLst xmlns:a="http://schemas.openxmlformats.org/drawingml/2006/main" xmlns:r="http://schemas.openxmlformats.org/officeDocument/2006/relationships" xmlns:p188="http://schemas.microsoft.com/office/powerpoint/2018/8/main">
  <p188:cm id="{C9CA168E-DC5B-42FD-BC88-B77D5C0AD040}" authorId="{709D4A8D-7CFB-C58D-6751-03DF6B036009}" status="resolved" created="2024-11-19T18:30:38.085" complete="100000">
    <ac:deMkLst xmlns:ac="http://schemas.microsoft.com/office/drawing/2013/main/command">
      <pc:docMk xmlns:pc="http://schemas.microsoft.com/office/powerpoint/2013/main/command"/>
      <pc:sldMk xmlns:pc="http://schemas.microsoft.com/office/powerpoint/2013/main/command" cId="1195792375" sldId="482"/>
      <ac:spMk id="2" creationId="{1A48E64B-9FA7-4726-586C-689B2381851E}"/>
    </ac:deMkLst>
    <p188:replyLst>
      <p188:reply id="{8097FC07-985C-4A48-A396-7D8D7A813B75}" authorId="{5CF4D17D-2A5A-0C7D-3045-55FEF3DF3BE8}" created="2024-11-20T17:27:06.059">
        <p188:txBody>
          <a:bodyPr/>
          <a:lstStyle/>
          <a:p>
            <a:r>
              <a:rPr lang="en-US"/>
              <a:t>Fixed!</a:t>
            </a:r>
          </a:p>
        </p188:txBody>
      </p188:reply>
    </p188:replyLst>
    <p188:txBody>
      <a:bodyPr/>
      <a:lstStyle/>
      <a:p>
        <a:r>
          <a:rPr lang="en-US"/>
          <a:t>This should be XLE</a:t>
        </a:r>
      </a:p>
    </p188:txBody>
  </p188:cm>
  <p188:cm id="{7A317583-1A11-1042-9117-C05840C73D1D}" authorId="{5CF4D17D-2A5A-0C7D-3045-55FEF3DF3BE8}" status="resolved" created="2025-06-30T14:55:12.886">
    <ac:txMkLst xmlns:ac="http://schemas.microsoft.com/office/drawing/2013/main/command">
      <pc:docMk xmlns:pc="http://schemas.microsoft.com/office/powerpoint/2013/main/command"/>
      <pc:sldMk xmlns:pc="http://schemas.microsoft.com/office/powerpoint/2013/main/command" cId="1195792375" sldId="482"/>
      <ac:spMk id="2" creationId="{1A48E64B-9FA7-4726-586C-689B2381851E}"/>
      <ac:txMk cp="13">
        <ac:context len="26" hash="2337529290"/>
      </ac:txMk>
    </ac:txMkLst>
    <p188:pos x="5889172" y="924832"/>
    <p188:replyLst>
      <p188:reply id="{F14A3A58-E116-4073-A81A-FB85AA7F6583}" authorId="{3649A756-7E8B-5975-0C02-3E88FC38AFFD}" created="2025-07-09T15:27:15.354">
        <p188:txBody>
          <a:bodyPr/>
          <a:lstStyle/>
          <a:p>
            <a:r>
              <a:rPr lang="en-US"/>
              <a:t>Okay</a:t>
            </a:r>
          </a:p>
        </p188:txBody>
      </p188:reply>
    </p188:replyLst>
    <p188:txBody>
      <a:bodyPr/>
      <a:lstStyle/>
      <a:p>
        <a:r>
          <a:rPr lang="en-US"/>
          <a:t>Updated with newer example</a:t>
        </a:r>
      </a:p>
    </p188:txBody>
  </p188:cm>
</p188:cmLst>
</file>

<file path=ppt/comments/modernComment_1E3_155DCC21.xml><?xml version="1.0" encoding="utf-8"?>
<p188:cmLst xmlns:a="http://schemas.openxmlformats.org/drawingml/2006/main" xmlns:r="http://schemas.openxmlformats.org/officeDocument/2006/relationships" xmlns:p188="http://schemas.microsoft.com/office/powerpoint/2018/8/main">
  <p188:cm id="{01082145-2513-8749-A431-C7F58907F65C}" authorId="{050295E6-0128-20CC-4547-91048090B287}" status="resolved" created="2024-11-15T15:02:00.827" complete="100000">
    <pc:sldMkLst xmlns:pc="http://schemas.microsoft.com/office/powerpoint/2013/main/command">
      <pc:docMk/>
      <pc:sldMk cId="860453409" sldId="270"/>
    </pc:sldMkLst>
    <p188:txBody>
      <a:bodyPr/>
      <a:lstStyle/>
      <a:p>
        <a:r>
          <a:rPr lang="en-US"/>
          <a:t>Great. It made me feel a little unsure at first that we were targeting underperforming sectors but the example totally reverses that.
Instead, it makes me feel like we’re going to do what everyone wants to do: buy low and then sell high.</a:t>
        </a:r>
      </a:p>
    </p188:txBody>
  </p188:cm>
  <p188:cm id="{D3117A13-6308-450E-A174-58ABF9AD38FB}" authorId="{709D4A8D-7CFB-C58D-6751-03DF6B036009}" status="resolved" created="2024-11-19T18:32:27.119" complete="100000">
    <pc:sldMkLst xmlns:pc="http://schemas.microsoft.com/office/powerpoint/2013/main/command">
      <pc:docMk/>
      <pc:sldMk cId="358468641" sldId="483"/>
    </pc:sldMkLst>
    <p188:replyLst>
      <p188:reply id="{8F8A8612-3ED6-4545-BDF6-6C96CF181513}" authorId="{5CF4D17D-2A5A-0C7D-3045-55FEF3DF3BE8}" created="2024-11-20T17:27:57.122">
        <p188:txBody>
          <a:bodyPr/>
          <a:lstStyle/>
          <a:p>
            <a:r>
              <a:rPr lang="en-US"/>
              <a:t>Yeah typo.  XLE </a:t>
            </a:r>
          </a:p>
        </p188:txBody>
      </p188:reply>
      <p188:reply id="{306065FC-2F6C-45A7-9121-B2B4849A9B40}" authorId="{709D4A8D-7CFB-C58D-6751-03DF6B036009}" created="2024-11-20T20:36:46.660">
        <p188:txBody>
          <a:bodyPr/>
          <a:lstStyle/>
          <a:p>
            <a:r>
              <a:rPr lang="en-US"/>
              <a:t>Great</a:t>
            </a:r>
          </a:p>
        </p188:txBody>
      </p188:reply>
    </p188:replyLst>
    <p188:txBody>
      <a:bodyPr/>
      <a:lstStyle/>
      <a:p>
        <a:r>
          <a:rPr lang="en-US"/>
          <a:t>I'm a bit confused. The backup shows 1.06% S&amp;P and 2.56% XLF. Maybe it will be clear when we adjust the previous slides?</a:t>
        </a:r>
      </a:p>
    </p188:txBody>
  </p188:cm>
  <p188:cm id="{1DE2C5B0-C621-C74E-B2C2-18B1948696FE}" authorId="{5CF4D17D-2A5A-0C7D-3045-55FEF3DF3BE8}" status="resolved" created="2025-06-30T15:02:57.989">
    <ac:deMkLst xmlns:ac="http://schemas.microsoft.com/office/drawing/2013/main/command">
      <pc:docMk xmlns:pc="http://schemas.microsoft.com/office/powerpoint/2013/main/command"/>
      <pc:sldMk xmlns:pc="http://schemas.microsoft.com/office/powerpoint/2013/main/command" cId="358468641" sldId="483"/>
      <ac:spMk id="9" creationId="{66DA165A-14DF-3B27-45ED-694595F0DCDD}"/>
    </ac:deMkLst>
    <p188:replyLst>
      <p188:reply id="{2E60082F-D967-4992-B6A2-D5EFC680C020}" authorId="{3649A756-7E8B-5975-0C02-3E88FC38AFFD}" created="2025-07-09T15:27:49.650">
        <p188:txBody>
          <a:bodyPr/>
          <a:lstStyle/>
          <a:p>
            <a:r>
              <a:rPr lang="en-US"/>
              <a:t>Okay</a:t>
            </a:r>
          </a:p>
        </p188:txBody>
      </p188:reply>
    </p188:replyLst>
    <p188:txBody>
      <a:bodyPr/>
      <a:lstStyle/>
      <a:p>
        <a:r>
          <a:rPr lang="en-US"/>
          <a:t>Updated with new example</a:t>
        </a:r>
      </a:p>
    </p188:txBody>
  </p188:cm>
</p188:cmLst>
</file>

<file path=ppt/comments/modernComment_1E5_55831289.xml><?xml version="1.0" encoding="utf-8"?>
<p188:cmLst xmlns:a="http://schemas.openxmlformats.org/drawingml/2006/main" xmlns:r="http://schemas.openxmlformats.org/officeDocument/2006/relationships" xmlns:p188="http://schemas.microsoft.com/office/powerpoint/2018/8/main">
  <p188:cm id="{527C0F94-8415-459F-80F4-C59755EB1389}" authorId="{709D4A8D-7CFB-C58D-6751-03DF6B036009}" status="resolved" created="2024-11-19T17:54:27.388" complete="100000">
    <pc:sldMkLst xmlns:pc="http://schemas.microsoft.com/office/powerpoint/2013/main/command">
      <pc:docMk/>
      <pc:sldMk cId="1434653321" sldId="485"/>
    </pc:sldMkLst>
    <p188:txBody>
      <a:bodyPr/>
      <a:lstStyle/>
      <a:p>
        <a:r>
          <a:rPr lang="en-US"/>
          <a:t>This is OK. </a:t>
        </a:r>
      </a:p>
    </p188:txBody>
  </p188:cm>
  <p188:cm id="{F7860B65-51F4-B748-8F09-44E142A402BA}" authorId="{5CF4D17D-2A5A-0C7D-3045-55FEF3DF3BE8}" created="2025-07-07T19:07:53.481">
    <ac:deMkLst xmlns:ac="http://schemas.microsoft.com/office/drawing/2013/main/command">
      <pc:docMk xmlns:pc="http://schemas.microsoft.com/office/powerpoint/2013/main/command"/>
      <pc:sldMk xmlns:pc="http://schemas.microsoft.com/office/powerpoint/2013/main/command" cId="1434653321" sldId="485"/>
      <ac:spMk id="4" creationId="{3558B22D-EC46-02F1-1965-41D8CADB00EA}"/>
    </ac:deMkLst>
    <p188:replyLst>
      <p188:reply id="{65B3D6B7-D95A-487F-9396-C62CE68015CD}" authorId="{3649A756-7E8B-5975-0C02-3E88FC38AFFD}" created="2025-07-09T15:29:02.737">
        <p188:txBody>
          <a:bodyPr/>
          <a:lstStyle/>
          <a:p>
            <a:r>
              <a:rPr lang="en-US"/>
              <a:t>Do we have the Bloomberg confirming squeeze?</a:t>
            </a:r>
          </a:p>
        </p188:txBody>
      </p188:reply>
      <p188:reply id="{49AA6B8F-F25B-7D45-88BA-1D3229CF0477}" authorId="{5CF4D17D-2A5A-0C7D-3045-55FEF3DF3BE8}" created="2025-07-09T17:50:25.058">
        <p188:txBody>
          <a:bodyPr/>
          <a:lstStyle/>
          <a:p>
            <a:r>
              <a:rPr lang="en-US"/>
              <a:t>The squeeze isn’t in bloomberg. We can pull it if necessary from TradingView</a:t>
            </a:r>
          </a:p>
        </p188:txBody>
      </p188:reply>
      <p188:reply id="{470CC5E5-90CC-4456-8486-E38E50AE8121}" authorId="{3649A756-7E8B-5975-0C02-3E88FC38AFFD}" created="2025-07-09T19:16:47.432">
        <p188:txBody>
          <a:bodyPr/>
          <a:lstStyle/>
          <a:p>
            <a:r>
              <a:rPr lang="en-US"/>
              <a:t>TradingView is no prob</a:t>
            </a:r>
          </a:p>
        </p188:txBody>
      </p188:reply>
      <p188:reply id="{26B7809A-297A-445F-A0C6-8AB73CCD1432}" authorId="{1AC8AED3-9911-6837-1263-73EA529736AC}" created="2025-07-10T14:09:21.639">
        <p188:txBody>
          <a:bodyPr/>
          <a:lstStyle/>
          <a:p>
            <a:r>
              <a:rPr lang="en-US"/>
              <a:t>Back up: https://14west-squad.monday.com/boards/8095172738/views/173460766/pulses/9540427736/posts/4299154647?reply=reply-4306963768</a:t>
            </a:r>
          </a:p>
        </p188:txBody>
      </p188:reply>
    </p188:replyLst>
    <p188:txBody>
      <a:bodyPr/>
      <a:lstStyle/>
      <a:p>
        <a:r>
          <a:rPr lang="en-US"/>
          <a:t>UPDATED with June backtest example. 
COP </a:t>
        </a:r>
      </a:p>
    </p188:txBody>
  </p188:cm>
</p188:cmLst>
</file>

<file path=ppt/comments/modernComment_1E8_888DCE8C.xml><?xml version="1.0" encoding="utf-8"?>
<p188:cmLst xmlns:a="http://schemas.openxmlformats.org/drawingml/2006/main" xmlns:r="http://schemas.openxmlformats.org/officeDocument/2006/relationships" xmlns:p188="http://schemas.microsoft.com/office/powerpoint/2018/8/main">
  <p188:cm id="{FCE11F7D-0467-E044-830B-F2860F9FE79D}" authorId="{5CF4D17D-2A5A-0C7D-3045-55FEF3DF3BE8}" status="resolved" created="2024-11-17T15:38:04.772" complete="100000">
    <pc:sldMkLst xmlns:pc="http://schemas.microsoft.com/office/powerpoint/2013/main/command">
      <pc:docMk/>
      <pc:sldMk cId="2290994828" sldId="488"/>
    </pc:sldMkLst>
    <p188:replyLst>
      <p188:reply id="{D6125629-1235-430F-AFAC-53DD77383765}" authorId="{709D4A8D-7CFB-C58D-6751-03DF6B036009}" created="2024-11-19T21:33:27.968">
        <p188:txBody>
          <a:bodyPr/>
          <a:lstStyle/>
          <a:p>
            <a:r>
              <a:rPr lang="en-US"/>
              <a:t>OK</a:t>
            </a:r>
          </a:p>
        </p188:txBody>
      </p188:reply>
    </p188:replyLst>
    <p188:txBody>
      <a:bodyPr/>
      <a:lstStyle/>
      <a:p>
        <a:r>
          <a:rPr lang="en-US"/>
          <a:t>War Room Trades: 
1. SNAP 
2. Walmart
3.EL 
4.MU 
5.PLTR
6.URBN  </a:t>
        </a:r>
      </a:p>
    </p188:txBody>
  </p188:cm>
  <p188:cm id="{2F573B42-CA3F-482F-8D21-E9EB3D23D6EB}" authorId="{14FB2364-4D82-BC65-4D5C-C7228A9CFB9E}" status="resolved" created="2024-11-18T16:04:08.138" complete="100000">
    <ac:txMkLst xmlns:ac="http://schemas.microsoft.com/office/drawing/2013/main/command">
      <pc:docMk xmlns:pc="http://schemas.microsoft.com/office/powerpoint/2013/main/command"/>
      <pc:sldMk xmlns:pc="http://schemas.microsoft.com/office/powerpoint/2013/main/command" cId="2290994828" sldId="488"/>
      <ac:spMk id="8" creationId="{0359A59D-D960-B647-9E6C-3E665EC6459B}"/>
      <ac:txMk cp="17" len="3">
        <ac:context len="39" hash="4080231769"/>
      </ac:txMk>
    </ac:txMkLst>
    <p188:pos x="5763437" y="208367"/>
    <p188:txBody>
      <a:bodyPr/>
      <a:lstStyle/>
      <a:p>
        <a:r>
          <a:rPr lang="en-US"/>
          <a:t>added</a:t>
        </a:r>
      </a:p>
    </p188:txBody>
  </p188:cm>
</p188:cmLst>
</file>

<file path=ppt/comments/modernComment_1E9_2E866707.xml><?xml version="1.0" encoding="utf-8"?>
<p188:cmLst xmlns:a="http://schemas.openxmlformats.org/drawingml/2006/main" xmlns:r="http://schemas.openxmlformats.org/officeDocument/2006/relationships" xmlns:p188="http://schemas.microsoft.com/office/powerpoint/2018/8/main">
  <p188:cm id="{4DF4DF16-BDA4-4760-99F8-810236C24B99}" authorId="{14FB2364-4D82-BC65-4D5C-C7228A9CFB9E}" status="resolved" created="2024-11-20T14:41:18.514" complete="100000">
    <pc:sldMkLst xmlns:pc="http://schemas.microsoft.com/office/powerpoint/2013/main/command">
      <pc:docMk/>
      <pc:sldMk cId="780560135" sldId="489"/>
    </pc:sldMkLst>
    <p188:replyLst>
      <p188:reply id="{6370A925-AE48-47FB-B537-82AD8F72DE5B}" authorId="{14FB2364-4D82-BC65-4D5C-C7228A9CFB9E}" created="2024-11-21T13:46:49.183">
        <p188:txBody>
          <a:bodyPr/>
          <a:lstStyle/>
          <a:p>
            <a:r>
              <a:rPr lang="en-US"/>
              <a:t>I think we are okay with slide 10 now so long as we do not say anything to distance the above examples from the disclaimer. It should be clear these are examples from that backtest.</a:t>
            </a:r>
          </a:p>
        </p188:txBody>
      </p188:reply>
      <p188:reply id="{92681DF0-AD81-EC49-993D-AD792030A45E}" authorId="{5CF4D17D-2A5A-0C7D-3045-55FEF3DF3BE8}" created="2024-11-22T17:52:50.937">
        <p188:txBody>
          <a:bodyPr/>
          <a:lstStyle/>
          <a:p>
            <a:r>
              <a:rPr lang="en-US"/>
              <a:t>Ok!</a:t>
            </a:r>
          </a:p>
        </p188:txBody>
      </p188:reply>
    </p188:replyLst>
    <p188:txBody>
      <a:bodyPr/>
      <a:lstStyle/>
      <a:p>
        <a:r>
          <a:rPr lang="en-US"/>
          <a:t>Maybe we can say something like "we tested this strategy against historical data and the gains you just saw were [explain the examples]," but something like that is needed because the disclaimer doesn't explain what we just looked at, so we might just need to break the disclaimer up between those two slides.</a:t>
        </a:r>
      </a:p>
    </p188:txBody>
  </p188:cm>
</p188:cmLst>
</file>

<file path=ppt/comments/modernComment_1EA_F80B96EE.xml><?xml version="1.0" encoding="utf-8"?>
<p188:cmLst xmlns:a="http://schemas.openxmlformats.org/drawingml/2006/main" xmlns:r="http://schemas.openxmlformats.org/officeDocument/2006/relationships" xmlns:p188="http://schemas.microsoft.com/office/powerpoint/2018/8/main">
  <p188:cm id="{70BF4731-D390-AF4D-B79F-6767A7FDB22F}" authorId="{5CF4D17D-2A5A-0C7D-3045-55FEF3DF3BE8}" created="2024-11-17T15:46:53.227">
    <ac:deMkLst xmlns:ac="http://schemas.microsoft.com/office/drawing/2013/main/command">
      <pc:docMk xmlns:pc="http://schemas.microsoft.com/office/powerpoint/2013/main/command"/>
      <pc:sldMk xmlns:pc="http://schemas.microsoft.com/office/powerpoint/2013/main/command" cId="4161509102" sldId="490"/>
      <ac:spMk id="8" creationId="{7FEF835E-F54B-BDCD-839C-C907F8828471}"/>
    </ac:deMkLst>
    <p188:txBody>
      <a:bodyPr/>
      <a:lstStyle/>
      <a:p>
        <a:r>
          <a:rPr lang="en-US"/>
          <a:t>Legal - all Post Market Profit students are Inner Circle members at this point!</a:t>
        </a:r>
      </a:p>
    </p188:txBody>
  </p188:cm>
  <p188:cm id="{69A3FCF8-D5DA-3140-85B1-AF5CFF9FC5F5}" authorId="{5CF4D17D-2A5A-0C7D-3045-55FEF3DF3BE8}" created="2024-11-17T15:53:08.480">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0" len="53">
        <ac:context len="214" hash="1310310971"/>
      </ac:txMk>
    </ac:txMkLst>
    <p188:pos x="8093859" y="561246"/>
    <p188:replyLst>
      <p188:reply id="{269FB24E-2CCA-4D50-9048-F943A5BCC925}" authorId="{14FB2364-4D82-BC65-4D5C-C7228A9CFB9E}" created="2024-11-18T16:15:12.277">
        <p188:txBody>
          <a:bodyPr/>
          <a:lstStyle/>
          <a:p>
            <a:r>
              <a:rPr lang="en-US"/>
              <a:t>ok</a:t>
            </a:r>
          </a:p>
        </p188:txBody>
      </p188:reply>
    </p188:replyLst>
    <p188:txBody>
      <a:bodyPr/>
      <a:lstStyle/>
      <a:p>
        <a:r>
          <a:rPr lang="en-US"/>
          <a:t>https://share.zight.com/lluAqro8
</a:t>
        </a:r>
      </a:p>
    </p188:txBody>
  </p188:cm>
  <p188:cm id="{8337AE7D-FB31-874C-8797-13CC755CB44A}" authorId="{5CF4D17D-2A5A-0C7D-3045-55FEF3DF3BE8}" created="2024-11-17T15:54:41.425">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62" len="97">
        <ac:context len="214" hash="1310310971"/>
      </ac:txMk>
    </ac:txMkLst>
    <p188:pos x="9750381" y="998568"/>
    <p188:replyLst>
      <p188:reply id="{39360D7E-BC74-4074-BAD4-E328C717DF70}" authorId="{14FB2364-4D82-BC65-4D5C-C7228A9CFB9E}" created="2024-11-18T16:15:43.904">
        <p188:txBody>
          <a:bodyPr/>
          <a:lstStyle/>
          <a:p>
            <a:r>
              <a:rPr lang="en-US"/>
              <a:t>ok</a:t>
            </a:r>
          </a:p>
        </p188:txBody>
      </p188:reply>
    </p188:replyLst>
    <p188:txBody>
      <a:bodyPr/>
      <a:lstStyle/>
      <a:p>
        <a:r>
          <a:rPr lang="en-US"/>
          <a:t>https://share.zight.com/9ZuJ7bQ6
</a:t>
        </a:r>
      </a:p>
    </p188:txBody>
  </p188:cm>
  <p188:cm id="{CB98181C-A829-D54C-AD3E-FFB0E8A3F010}" authorId="{5CF4D17D-2A5A-0C7D-3045-55FEF3DF3BE8}" created="2024-11-17T15:56:02.324">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160" len="53">
        <ac:context len="214" hash="1310310971"/>
      </ac:txMk>
    </ac:txMkLst>
    <p188:pos x="8703459" y="2196718"/>
    <p188:replyLst>
      <p188:reply id="{1048993D-BC7E-4D99-A1CB-36B51951FF0B}" authorId="{14FB2364-4D82-BC65-4D5C-C7228A9CFB9E}" created="2024-11-18T16:16:56.443">
        <p188:txBody>
          <a:bodyPr/>
          <a:lstStyle/>
          <a:p>
            <a:r>
              <a:rPr lang="en-US"/>
              <a:t>It looks like the TR gain here was only 1.5%. We will need to disclose that they did not follow our recommendation to the letter if we want to use this.</a:t>
            </a:r>
          </a:p>
        </p188:txBody>
      </p188:reply>
    </p188:replyLst>
    <p188:txBody>
      <a:bodyPr/>
      <a:lstStyle/>
      <a:p>
        <a:r>
          <a:rPr lang="en-US"/>
          <a:t>https://share.zight.com/8Lue8X5R
</a:t>
        </a:r>
      </a:p>
    </p188:txBody>
  </p188:cm>
</p188:cmLst>
</file>

<file path=ppt/comments/modernComment_1EC_71953259.xml><?xml version="1.0" encoding="utf-8"?>
<p188:cmLst xmlns:a="http://schemas.openxmlformats.org/drawingml/2006/main" xmlns:r="http://schemas.openxmlformats.org/officeDocument/2006/relationships" xmlns:p188="http://schemas.microsoft.com/office/powerpoint/2018/8/main">
  <p188:cm id="{7BFF2D24-502E-46F7-A645-1C2E28EB5B5A}" authorId="{14FB2364-4D82-BC65-4D5C-C7228A9CFB9E}" status="resolved" created="2024-11-20T15:44:26.704" complete="100000">
    <ac:deMkLst xmlns:ac="http://schemas.microsoft.com/office/drawing/2013/main/command">
      <pc:docMk xmlns:pc="http://schemas.microsoft.com/office/powerpoint/2013/main/command"/>
      <pc:sldMk xmlns:pc="http://schemas.microsoft.com/office/powerpoint/2013/main/command" cId="1905603161" sldId="492"/>
      <ac:spMk id="2" creationId="{1FA16027-2EBB-4BEC-AEB1-25E702D7A198}"/>
    </ac:deMkLst>
    <p188:replyLst>
      <p188:reply id="{A4B58182-5D61-064A-BEF8-2C45DE9BB801}" authorId="{5CF4D17D-2A5A-0C7D-3045-55FEF3DF3BE8}" created="2024-11-20T19:34:59.815">
        <p188:txBody>
          <a:bodyPr/>
          <a:lstStyle/>
          <a:p>
            <a:r>
              <a:rPr lang="en-US"/>
              <a:t>We disclosed options on 49. I Beefed that up.
Slide 76 is who is designed for…
I don’t want to address the volume unless it’s a verbal cue… maybe on 123 Fitz can say “you don’t have to get into every one” 
But I am selling a bundle here… I would love it people got their money’s worth as much as they could. </a:t>
            </a:r>
          </a:p>
        </p188:txBody>
      </p188:reply>
      <p188:reply id="{4B19570F-929C-456B-A852-4987141F1320}" authorId="{14FB2364-4D82-BC65-4D5C-C7228A9CFB9E}" created="2024-11-21T15:00:31.020">
        <p188:txBody>
          <a:bodyPr/>
          <a:lstStyle/>
          <a:p>
            <a:r>
              <a:rPr lang="en-US"/>
              <a:t>I think on page 49 that is only really about this strategy though not all the other services so we want to make it clear the bulk of our recs are options. 
I think with the volume we can swing it as a positive, but I do think it should be clear that readers should do their own due diligence and decide what is right for them</a:t>
            </a:r>
          </a:p>
        </p188:txBody>
      </p188:reply>
    </p188:replyLst>
    <p188:txBody>
      <a:bodyPr/>
      <a:lstStyle/>
      <a:p>
        <a:r>
          <a:rPr lang="en-US"/>
          <a:t>NEW SLIDE</a:t>
        </a:r>
      </a:p>
    </p188:txBody>
  </p188:cm>
  <p188:cm id="{3F693404-492A-403C-9167-ADB80710D391}" authorId="{14FB2364-4D82-BC65-4D5C-C7228A9CFB9E}" status="resolved" created="2024-11-25T16:23:25.489" complete="100000">
    <ac:deMkLst xmlns:ac="http://schemas.microsoft.com/office/drawing/2013/main/command">
      <pc:docMk xmlns:pc="http://schemas.microsoft.com/office/powerpoint/2013/main/command"/>
      <pc:sldMk xmlns:pc="http://schemas.microsoft.com/office/powerpoint/2013/main/command" cId="1905603161" sldId="492"/>
      <ac:spMk id="3" creationId="{074567DE-661B-4262-BEBC-90662FC00D5C}"/>
    </ac:deMkLst>
    <p188:txBody>
      <a:bodyPr/>
      <a:lstStyle/>
      <a:p>
        <a:r>
          <a:rPr lang="en-US"/>
          <a:t>We need to beef this up a bit since it is our only typicality disclaimer.
This was auditing's needed langauge so getting more to match that: you have seen some of our top trades and heard some of our best success stories, but it's important to remember that we aren't hitting triple digit gains every time. In between those big winners, we will often see a number of more modest gains, and of course, plays that don't work out.</a:t>
        </a:r>
      </a:p>
    </p188:txBody>
  </p188:cm>
</p188:cmLst>
</file>

<file path=ppt/comments/modernComment_1ED_F0E75B37.xml><?xml version="1.0" encoding="utf-8"?>
<p188:cmLst xmlns:a="http://schemas.openxmlformats.org/drawingml/2006/main" xmlns:r="http://schemas.openxmlformats.org/officeDocument/2006/relationships" xmlns:p188="http://schemas.microsoft.com/office/powerpoint/2018/8/main">
  <p188:cm id="{FF0CFAA9-99F1-3D4A-A6B6-B76D7E60142F}" authorId="{5CF4D17D-2A5A-0C7D-3045-55FEF3DF3BE8}" created="2025-06-28T16:15:20.491">
    <pc:sldMkLst xmlns:pc="http://schemas.microsoft.com/office/powerpoint/2013/main/command">
      <pc:docMk/>
      <pc:sldMk cId="4041694007" sldId="493"/>
    </pc:sldMkLst>
    <p188:txBody>
      <a:bodyPr/>
      <a:lstStyle/>
      <a:p>
        <a:r>
          <a:rPr lang="en-US"/>
          <a:t>DESIGN: Need to update…. 
Join Nate  as he conducts his next “Sector Strike” and targets MULTIPLE 165% gains in August (and beyond)</a:t>
        </a:r>
      </a:p>
    </p188:txBody>
  </p188:cm>
</p188:cmLst>
</file>

<file path=ppt/comments/modernComment_1F1_782B00E3.xml><?xml version="1.0" encoding="utf-8"?>
<p188:cmLst xmlns:a="http://schemas.openxmlformats.org/drawingml/2006/main" xmlns:r="http://schemas.openxmlformats.org/officeDocument/2006/relationships" xmlns:p188="http://schemas.microsoft.com/office/powerpoint/2018/8/main">
  <p188:cm id="{5156DA71-2D7A-1A4E-BE8A-1432A361B88B}" authorId="{5CF4D17D-2A5A-0C7D-3045-55FEF3DF3BE8}" status="resolved" created="2025-07-01T14:01:28.925">
    <ac:deMkLst xmlns:ac="http://schemas.microsoft.com/office/drawing/2013/main/command">
      <pc:docMk xmlns:pc="http://schemas.microsoft.com/office/powerpoint/2013/main/command"/>
      <pc:sldMk xmlns:pc="http://schemas.microsoft.com/office/powerpoint/2013/main/command" cId="2016084195" sldId="497"/>
      <ac:picMk id="11" creationId="{5540720A-61BA-1028-EAD3-7A2C48F0EA81}"/>
    </ac:deMkLst>
    <p188:replyLst>
      <p188:reply id="{3DC6D61C-40D5-42E3-81D4-AEEDFD57E1BA}" authorId="{1AC8AED3-9911-6837-1263-73EA529736AC}" created="2025-07-09T17:21:18.225">
        <p188:txBody>
          <a:bodyPr/>
          <a:lstStyle/>
          <a:p>
            <a:r>
              <a:rPr lang="en-US"/>
              <a:t>OK</a:t>
            </a:r>
          </a:p>
        </p188:txBody>
      </p188:reply>
    </p188:replyLst>
    <p188:txBody>
      <a:bodyPr/>
      <a:lstStyle/>
      <a:p>
        <a:r>
          <a:rPr lang="en-US"/>
          <a:t>New slide: 
Backup:
https://saf.wellsfargoadvisors.com/emx/dctm/Research/wfii/wfii_reports/Investment_Strategy/outlook_report.pdf?_gl=1*6hop1*_gcl_au*MTU2MzMzNjQ1MS4xNzUxMzc4MTYx*_ga*NDY5OTU1NTc3LjE3NTEzNzgxNjE.*_ga_7JXJJ2JF12*czE3NTEzNzgxNjEkbzEkZzAkdDE3NTEzNzgxNzAkajUxJGwwJGgw</a:t>
        </a:r>
      </a:p>
    </p188:txBody>
  </p188:cm>
</p188:cmLst>
</file>

<file path=ppt/comments/modernComment_1F2_E89C9328.xml><?xml version="1.0" encoding="utf-8"?>
<p188:cmLst xmlns:a="http://schemas.openxmlformats.org/drawingml/2006/main" xmlns:r="http://schemas.openxmlformats.org/officeDocument/2006/relationships" xmlns:p188="http://schemas.microsoft.com/office/powerpoint/2018/8/main">
  <p188:cm id="{94EC556C-0C3D-AA41-8756-890459CDAA73}" authorId="{5CF4D17D-2A5A-0C7D-3045-55FEF3DF3BE8}" status="resolved" created="2025-07-01T14:14:18.616">
    <pc:sldMkLst xmlns:pc="http://schemas.microsoft.com/office/powerpoint/2013/main/command">
      <pc:docMk/>
      <pc:sldMk cId="3902575400" sldId="498"/>
    </pc:sldMkLst>
    <p188:replyLst>
      <p188:reply id="{B77A0CC4-9A24-4135-872F-7D7C5BFAC769}" authorId="{1AC8AED3-9911-6837-1263-73EA529736AC}" created="2025-07-09T17:21:13.037">
        <p188:txBody>
          <a:bodyPr/>
          <a:lstStyle/>
          <a:p>
            <a:r>
              <a:rPr lang="en-US"/>
              <a:t>OK</a:t>
            </a:r>
          </a:p>
        </p188:txBody>
      </p188:reply>
    </p188:replyLst>
    <p188:txBody>
      <a:bodyPr/>
      <a:lstStyle/>
      <a:p>
        <a:r>
          <a:rPr lang="en-US"/>
          <a:t>New slide
https://www.morningstar.com/markets/13-charts-q1s-dramatic-rotation-stocks
</a:t>
        </a:r>
      </a:p>
    </p188:txBody>
  </p188:cm>
</p188:cmLst>
</file>

<file path=ppt/comments/modernComment_1F3_9F1F3D6A.xml><?xml version="1.0" encoding="utf-8"?>
<p188:cmLst xmlns:a="http://schemas.openxmlformats.org/drawingml/2006/main" xmlns:r="http://schemas.openxmlformats.org/officeDocument/2006/relationships" xmlns:p188="http://schemas.microsoft.com/office/powerpoint/2018/8/main">
  <p188:cm id="{5A49953D-C4E3-CA4A-BAA2-87DB20DB3390}" authorId="{5CF4D17D-2A5A-0C7D-3045-55FEF3DF3BE8}" status="resolved" created="2025-07-02T19:16:57.546">
    <pc:sldMkLst xmlns:pc="http://schemas.microsoft.com/office/powerpoint/2013/main/command">
      <pc:docMk/>
      <pc:sldMk cId="2669624682" sldId="499"/>
    </pc:sldMkLst>
    <p188:replyLst>
      <p188:reply id="{D572174F-7A37-494D-818B-4784D8E1AE36}" authorId="{1AC8AED3-9911-6837-1263-73EA529736AC}" created="2025-07-09T17:21:26.798">
        <p188:txBody>
          <a:bodyPr/>
          <a:lstStyle/>
          <a:p>
            <a:r>
              <a:rPr lang="en-US"/>
              <a:t>OK</a:t>
            </a:r>
          </a:p>
        </p188:txBody>
      </p188:reply>
    </p188:replyLst>
    <p188:txBody>
      <a:bodyPr/>
      <a:lstStyle/>
      <a:p>
        <a:r>
          <a:rPr lang="en-US"/>
          <a:t>New slides: 
https://www.usbank.com/investing/financial-perspectives/market-news/energy-sector-performance.html</a:t>
        </a:r>
      </a:p>
    </p188:txBody>
  </p188:cm>
</p188:cmLst>
</file>

<file path=ppt/comments/modernComment_1F4_3AA77AE1.xml><?xml version="1.0" encoding="utf-8"?>
<p188:cmLst xmlns:a="http://schemas.openxmlformats.org/drawingml/2006/main" xmlns:r="http://schemas.openxmlformats.org/officeDocument/2006/relationships" xmlns:p188="http://schemas.microsoft.com/office/powerpoint/2018/8/main">
  <p188:cm id="{305E1817-32CB-0D43-A912-D4BAD3E11DA4}" authorId="{5CF4D17D-2A5A-0C7D-3045-55FEF3DF3BE8}" status="resolved" created="2025-07-02T17:59:03.835">
    <ac:deMkLst xmlns:ac="http://schemas.microsoft.com/office/drawing/2013/main/command">
      <pc:docMk xmlns:pc="http://schemas.microsoft.com/office/powerpoint/2013/main/command"/>
      <pc:sldMk xmlns:pc="http://schemas.microsoft.com/office/powerpoint/2013/main/command" cId="984054497" sldId="500"/>
      <ac:picMk id="5" creationId="{747CF60A-F82E-00B8-DC95-415A3D3260E7}"/>
    </ac:deMkLst>
    <p188:replyLst>
      <p188:reply id="{B488C5A9-4E08-4ABC-8D47-895D7CC3B244}" authorId="{1AC8AED3-9911-6837-1263-73EA529736AC}" created="2025-07-09T17:21:22.810">
        <p188:txBody>
          <a:bodyPr/>
          <a:lstStyle/>
          <a:p>
            <a:r>
              <a:rPr lang="en-US"/>
              <a:t>OK</a:t>
            </a:r>
          </a:p>
        </p188:txBody>
      </p188:reply>
    </p188:replyLst>
    <p188:txBody>
      <a:bodyPr/>
      <a:lstStyle/>
      <a:p>
        <a:r>
          <a:rPr lang="en-US"/>
          <a:t>New Slide 
ttps://www.reuters.com/business/fed-rate-cut-bets-rise-after-powell-doesnt-rule-out-july-2025-07-01/
</a:t>
        </a:r>
      </a:p>
    </p188:txBody>
  </p188:cm>
</p188:cmLst>
</file>

<file path=ppt/comments/modernComment_1F5_7651271B.xml><?xml version="1.0" encoding="utf-8"?>
<p188:cmLst xmlns:a="http://schemas.openxmlformats.org/drawingml/2006/main" xmlns:r="http://schemas.openxmlformats.org/officeDocument/2006/relationships" xmlns:p188="http://schemas.microsoft.com/office/powerpoint/2018/8/main">
  <p188:cm id="{0A97BD9A-93AF-BF4C-BB6D-39808906A79D}" authorId="{5CF4D17D-2A5A-0C7D-3045-55FEF3DF3BE8}" status="resolved" created="2025-07-07T19:06:00.828">
    <pc:sldMkLst xmlns:pc="http://schemas.microsoft.com/office/powerpoint/2013/main/command">
      <pc:docMk/>
      <pc:sldMk cId="1985029915" sldId="501"/>
    </pc:sldMkLst>
    <p188:replyLst>
      <p188:reply id="{696D998E-41ED-4EEC-AFB2-97308AA3EDEF}" authorId="{1AC8AED3-9911-6837-1263-73EA529736AC}" created="2025-07-09T17:21:31.538">
        <p188:txBody>
          <a:bodyPr/>
          <a:lstStyle/>
          <a:p>
            <a:r>
              <a:rPr lang="en-US"/>
              <a:t>OK</a:t>
            </a:r>
          </a:p>
        </p188:txBody>
      </p188:reply>
    </p188:replyLst>
    <p188:txBody>
      <a:bodyPr/>
      <a:lstStyle/>
      <a:p>
        <a:r>
          <a:rPr lang="en-US"/>
          <a:t>New Slide 
https://www.wsj.com/business/trump-megabill-winners-losers-04ab2741?gaa_at=eafs&amp;gaa_n=ASWzDAjL7-MzXY84lb4EsDh05-N5vi3Kg4prOrAbkNhhyHWLriJZ8iMsodwaD_Am5FA%3D&amp;gaa_ts=686c1e10&amp;gaa_sig=w0JGf9kZceW3RbSAR6cAu82_NkL63wUrcRp5IOGwsyPJSOlh7kIhymYdtQb2yvuhrAkQl0QJQcBgFLgJJMFQ6A%3D%3D
</a:t>
        </a:r>
      </a:p>
    </p188:txBody>
  </p188:cm>
</p188:cmLst>
</file>

<file path=ppt/comments/modernComment_1F6_29858E46.xml><?xml version="1.0" encoding="utf-8"?>
<p188:cmLst xmlns:a="http://schemas.openxmlformats.org/drawingml/2006/main" xmlns:r="http://schemas.openxmlformats.org/officeDocument/2006/relationships" xmlns:p188="http://schemas.microsoft.com/office/powerpoint/2018/8/main">
  <p188:cm id="{0E1D1C2A-4AFD-E740-91C2-0568A1F88D16}" authorId="{5CF4D17D-2A5A-0C7D-3045-55FEF3DF3BE8}" status="resolved" created="2025-07-06T20:53:49.007">
    <ac:deMkLst xmlns:ac="http://schemas.microsoft.com/office/drawing/2013/main/command">
      <pc:docMk xmlns:pc="http://schemas.microsoft.com/office/powerpoint/2013/main/command"/>
      <pc:sldMk xmlns:pc="http://schemas.microsoft.com/office/powerpoint/2013/main/command" cId="696618566" sldId="502"/>
      <ac:spMk id="7" creationId="{6142B227-6AFA-9A10-1276-386826844530}"/>
    </ac:deMkLst>
    <p188:replyLst>
      <p188:reply id="{36980DAA-7A18-4BFB-8FD6-EE9B0E0D5EFE}" authorId="{1AC8AED3-9911-6837-1263-73EA529736AC}" created="2025-07-09T17:28:48.905">
        <p188:txBody>
          <a:bodyPr/>
          <a:lstStyle/>
          <a:p>
            <a:r>
              <a:rPr lang="en-US"/>
              <a:t>OK</a:t>
            </a:r>
          </a:p>
        </p188:txBody>
      </p188:reply>
    </p188:replyLst>
    <p188:txBody>
      <a:bodyPr/>
      <a:lstStyle/>
      <a:p>
        <a:r>
          <a:rPr lang="en-US"/>
          <a:t>New Slide… 
From Member Survey
Responses:  https://airtable.com/appxO7QZIQ0CNfe6d/shr5FWGLNrwrcNYay</a:t>
        </a:r>
      </a:p>
    </p188:txBody>
  </p188:cm>
</p188:cmLst>
</file>

<file path=ppt/comments/modernComment_1F7_69F79651.xml><?xml version="1.0" encoding="utf-8"?>
<p188:cmLst xmlns:a="http://schemas.openxmlformats.org/drawingml/2006/main" xmlns:r="http://schemas.openxmlformats.org/officeDocument/2006/relationships" xmlns:p188="http://schemas.microsoft.com/office/powerpoint/2018/8/main">
  <p188:cm id="{2D1295F9-A424-924C-A812-BF5BA30E9593}" authorId="{5CF4D17D-2A5A-0C7D-3045-55FEF3DF3BE8}" status="resolved" created="2025-07-07T19:21:56.067">
    <ac:txMkLst xmlns:ac="http://schemas.microsoft.com/office/drawing/2013/main/command">
      <pc:docMk xmlns:pc="http://schemas.microsoft.com/office/powerpoint/2013/main/command"/>
      <pc:sldMk xmlns:pc="http://schemas.microsoft.com/office/powerpoint/2013/main/command" cId="1777833553" sldId="503"/>
      <ac:spMk id="3" creationId="{5A82148B-34F9-A3D4-DEA3-6B823F1F14C3}"/>
      <ac:txMk cp="0">
        <ac:context len="117" hash="1209726699"/>
      </ac:txMk>
    </ac:txMkLst>
    <p188:pos x="1595839" y="482077"/>
    <p188:replyLst>
      <p188:reply id="{31F4A52B-2CDA-4C48-811C-6CD59BE11959}" authorId="{3649A756-7E8B-5975-0C02-3E88FC38AFFD}" created="2025-07-09T15:16:10.584">
        <p188:txBody>
          <a:bodyPr/>
          <a:lstStyle/>
          <a:p>
            <a:r>
              <a:rPr lang="en-US"/>
              <a:t>Caught up with Lenny, we're wondering is there a reason a lot of the TR guidance closes around 100%, is this part of the strategy? By comparison our backtest examples are highlighting 500% etc
Gains are themselves okay per LK</a:t>
            </a:r>
          </a:p>
        </p188:txBody>
      </p188:reply>
      <p188:reply id="{EB636EF9-AA73-4530-A0E7-E6FEF7F673F5}" authorId="{1AC8AED3-9911-6837-1263-73EA529736AC}" created="2025-07-09T17:26:15.535">
        <p188:txBody>
          <a:bodyPr/>
          <a:lstStyle/>
          <a:p>
            <a:r>
              <a:rPr lang="en-US"/>
              <a:t>From Stephen: "I think those are trade specific for those setups. He has been more cautious recently in that service because it started awful (it's now doing well). That being said he traditionally isn't afraid of targeting bigger gains in this service and 100% isn't an official target. Those were limit orders. In August I can ask him to try and target some bigger ones, but cannot promise that. </a:t>
            </a:r>
          </a:p>
        </p188:txBody>
      </p188:reply>
      <p188:reply id="{14B513CA-2BAD-6F4F-BB8D-7688308CFD01}" authorId="{5CF4D17D-2A5A-0C7D-3045-55FEF3DF3BE8}" created="2025-07-09T18:01:07.973">
        <p188:txBody>
          <a:bodyPr/>
          <a:lstStyle/>
          <a:p>
            <a:r>
              <a:rPr lang="en-US"/>
              <a:t>Correct</a:t>
            </a:r>
          </a:p>
        </p188:txBody>
      </p188:reply>
    </p188:replyLst>
    <p188:txBody>
      <a:bodyPr/>
      <a:lstStyle/>
      <a:p>
        <a:r>
          <a:rPr lang="en-US"/>
          <a:t>New Slide with Nate’s Sector Strike Track Record </a:t>
        </a:r>
      </a:p>
    </p188:txBody>
  </p188:cm>
</p188:cmLst>
</file>

<file path=ppt/comments/modernComment_1F8_7711CAA.xml><?xml version="1.0" encoding="utf-8"?>
<p188:cmLst xmlns:a="http://schemas.openxmlformats.org/drawingml/2006/main" xmlns:r="http://schemas.openxmlformats.org/officeDocument/2006/relationships" xmlns:p188="http://schemas.microsoft.com/office/powerpoint/2018/8/main">
  <p188:cm id="{49B0D628-124A-6D41-A720-516F72B9E4DD}" authorId="{5CF4D17D-2A5A-0C7D-3045-55FEF3DF3BE8}" status="resolved" created="2025-07-09T18:23:29.790">
    <ac:deMkLst xmlns:ac="http://schemas.microsoft.com/office/drawing/2013/main/command">
      <pc:docMk xmlns:pc="http://schemas.microsoft.com/office/powerpoint/2013/main/command"/>
      <pc:sldMk xmlns:pc="http://schemas.microsoft.com/office/powerpoint/2013/main/command" cId="124853418" sldId="504"/>
      <ac:picMk id="8" creationId="{C8F46469-CF5E-4162-49AA-5B47C08B1EF1}"/>
    </ac:deMkLst>
    <p188:replyLst>
      <p188:reply id="{5B19165F-2E81-494B-8194-E01E0E6996E0}" authorId="{3649A756-7E8B-5975-0C02-3E88FC38AFFD}" created="2025-07-09T19:14:35.113">
        <p188:txBody>
          <a:bodyPr/>
          <a:lstStyle/>
          <a:p>
            <a:r>
              <a:rPr lang="en-US"/>
              <a:t>Per LK more accurately 22.1x (48.7 vs 2.2)</a:t>
            </a:r>
          </a:p>
        </p188:txBody>
      </p188:reply>
    </p188:replyLst>
    <p188:txBody>
      <a:bodyPr/>
      <a:lstStyle/>
      <a:p>
        <a:r>
          <a:rPr lang="en-US"/>
          <a:t>Spoke to Lenny about this. 
49%/2% = 24.5% = Nearly 25%</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2E107-BBEF-BF48-A720-A4149960EB9C}" type="datetimeFigureOut">
              <a:rPr lang="en-US" smtClean="0"/>
              <a:t>7/10/2025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561359-79D6-B34F-8DAD-B0DE1BFF55BF}" type="slidenum">
              <a:rPr lang="en-US" smtClean="0"/>
              <a:t>‹#›</a:t>
            </a:fld>
            <a:endParaRPr lang="en-US"/>
          </a:p>
        </p:txBody>
      </p:sp>
    </p:spTree>
    <p:extLst>
      <p:ext uri="{BB962C8B-B14F-4D97-AF65-F5344CB8AC3E}">
        <p14:creationId xmlns:p14="http://schemas.microsoft.com/office/powerpoint/2010/main" val="4065749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E5D2-16A2-0962-63A1-4F7A8675C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0D2B2-9F2A-D88D-2DA8-8FE4B08EB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861C3-5F2E-29EB-923C-BF0C0C65F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1D2539-CBA4-6432-0180-A12F9FC3B599}"/>
              </a:ext>
            </a:extLst>
          </p:cNvPr>
          <p:cNvSpPr>
            <a:spLocks noGrp="1"/>
          </p:cNvSpPr>
          <p:nvPr>
            <p:ph type="sldNum" sz="quarter" idx="5"/>
          </p:nvPr>
        </p:nvSpPr>
        <p:spPr/>
        <p:txBody>
          <a:bodyPr/>
          <a:lstStyle/>
          <a:p>
            <a:fld id="{F7561359-79D6-B34F-8DAD-B0DE1BFF55BF}" type="slidenum">
              <a:rPr lang="en-US" smtClean="0"/>
              <a:t>3</a:t>
            </a:fld>
            <a:endParaRPr lang="en-US"/>
          </a:p>
        </p:txBody>
      </p:sp>
    </p:spTree>
    <p:extLst>
      <p:ext uri="{BB962C8B-B14F-4D97-AF65-F5344CB8AC3E}">
        <p14:creationId xmlns:p14="http://schemas.microsoft.com/office/powerpoint/2010/main" val="1955401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203A-0009-BE82-FDDD-005303B46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8A4BF-68BD-6478-5F44-164E8CE82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E742C-5FD8-2133-9C7D-8A5915A26A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CC170-1158-0EEC-B0C9-D79CA7C6F31B}"/>
              </a:ext>
            </a:extLst>
          </p:cNvPr>
          <p:cNvSpPr>
            <a:spLocks noGrp="1"/>
          </p:cNvSpPr>
          <p:nvPr>
            <p:ph type="sldNum" sz="quarter" idx="5"/>
          </p:nvPr>
        </p:nvSpPr>
        <p:spPr/>
        <p:txBody>
          <a:bodyPr/>
          <a:lstStyle/>
          <a:p>
            <a:fld id="{F7561359-79D6-B34F-8DAD-B0DE1BFF55BF}" type="slidenum">
              <a:rPr lang="en-US" smtClean="0"/>
              <a:t>21</a:t>
            </a:fld>
            <a:endParaRPr lang="en-US"/>
          </a:p>
        </p:txBody>
      </p:sp>
    </p:spTree>
    <p:extLst>
      <p:ext uri="{BB962C8B-B14F-4D97-AF65-F5344CB8AC3E}">
        <p14:creationId xmlns:p14="http://schemas.microsoft.com/office/powerpoint/2010/main" val="460825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0A672-6C01-8A92-D092-4E52EBD9D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6ADB2-33C5-6D34-9678-33638F07D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386FB6-6D35-A90D-86E8-66412DAAF5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3B3EB4-E74E-9969-23F7-D4DE9C66CDB2}"/>
              </a:ext>
            </a:extLst>
          </p:cNvPr>
          <p:cNvSpPr>
            <a:spLocks noGrp="1"/>
          </p:cNvSpPr>
          <p:nvPr>
            <p:ph type="sldNum" sz="quarter" idx="5"/>
          </p:nvPr>
        </p:nvSpPr>
        <p:spPr/>
        <p:txBody>
          <a:bodyPr/>
          <a:lstStyle/>
          <a:p>
            <a:fld id="{F7561359-79D6-B34F-8DAD-B0DE1BFF55BF}" type="slidenum">
              <a:rPr lang="en-US" smtClean="0"/>
              <a:t>26</a:t>
            </a:fld>
            <a:endParaRPr lang="en-US"/>
          </a:p>
        </p:txBody>
      </p:sp>
    </p:spTree>
    <p:extLst>
      <p:ext uri="{BB962C8B-B14F-4D97-AF65-F5344CB8AC3E}">
        <p14:creationId xmlns:p14="http://schemas.microsoft.com/office/powerpoint/2010/main" val="3140425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B4F31-62DE-EBAB-3EB0-5720DD858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FBC7E-4188-F373-92D5-203946B56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D0C19D-54B9-B0C1-A33A-69DC1E9192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14C90-D7D6-DE54-CDE3-3F84514DEE2D}"/>
              </a:ext>
            </a:extLst>
          </p:cNvPr>
          <p:cNvSpPr>
            <a:spLocks noGrp="1"/>
          </p:cNvSpPr>
          <p:nvPr>
            <p:ph type="sldNum" sz="quarter" idx="5"/>
          </p:nvPr>
        </p:nvSpPr>
        <p:spPr/>
        <p:txBody>
          <a:bodyPr/>
          <a:lstStyle/>
          <a:p>
            <a:fld id="{F7561359-79D6-B34F-8DAD-B0DE1BFF55BF}" type="slidenum">
              <a:rPr lang="en-US" smtClean="0"/>
              <a:t>27</a:t>
            </a:fld>
            <a:endParaRPr lang="en-US"/>
          </a:p>
        </p:txBody>
      </p:sp>
    </p:spTree>
    <p:extLst>
      <p:ext uri="{BB962C8B-B14F-4D97-AF65-F5344CB8AC3E}">
        <p14:creationId xmlns:p14="http://schemas.microsoft.com/office/powerpoint/2010/main" val="3892312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5732A-E692-49D9-6946-A282F831E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3CC88-2B28-DC1D-7E6F-AC5AD6077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60899-A43A-DD44-2E23-311B4F57DD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5E9105-91EC-9D29-0FF6-51375B8ABEBC}"/>
              </a:ext>
            </a:extLst>
          </p:cNvPr>
          <p:cNvSpPr>
            <a:spLocks noGrp="1"/>
          </p:cNvSpPr>
          <p:nvPr>
            <p:ph type="sldNum" sz="quarter" idx="5"/>
          </p:nvPr>
        </p:nvSpPr>
        <p:spPr/>
        <p:txBody>
          <a:bodyPr/>
          <a:lstStyle/>
          <a:p>
            <a:fld id="{F7561359-79D6-B34F-8DAD-B0DE1BFF55BF}" type="slidenum">
              <a:rPr lang="en-US" smtClean="0"/>
              <a:t>29</a:t>
            </a:fld>
            <a:endParaRPr lang="en-US"/>
          </a:p>
        </p:txBody>
      </p:sp>
    </p:spTree>
    <p:extLst>
      <p:ext uri="{BB962C8B-B14F-4D97-AF65-F5344CB8AC3E}">
        <p14:creationId xmlns:p14="http://schemas.microsoft.com/office/powerpoint/2010/main" val="2714040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33</a:t>
            </a:fld>
            <a:endParaRPr lang="en-US"/>
          </a:p>
        </p:txBody>
      </p:sp>
    </p:spTree>
    <p:extLst>
      <p:ext uri="{BB962C8B-B14F-4D97-AF65-F5344CB8AC3E}">
        <p14:creationId xmlns:p14="http://schemas.microsoft.com/office/powerpoint/2010/main" val="210906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F370-A45F-5FA6-1AE7-9CE661581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1C713-0F24-2A42-EA12-596D3790D2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19CC6-6A4A-7F4F-DA93-1A8BAC4FA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B7CF63-593A-8B05-4D7E-BCF0A441BA52}"/>
              </a:ext>
            </a:extLst>
          </p:cNvPr>
          <p:cNvSpPr>
            <a:spLocks noGrp="1"/>
          </p:cNvSpPr>
          <p:nvPr>
            <p:ph type="sldNum" sz="quarter" idx="5"/>
          </p:nvPr>
        </p:nvSpPr>
        <p:spPr/>
        <p:txBody>
          <a:bodyPr/>
          <a:lstStyle/>
          <a:p>
            <a:fld id="{F7561359-79D6-B34F-8DAD-B0DE1BFF55BF}" type="slidenum">
              <a:rPr lang="en-US" smtClean="0"/>
              <a:t>35</a:t>
            </a:fld>
            <a:endParaRPr lang="en-US"/>
          </a:p>
        </p:txBody>
      </p:sp>
    </p:spTree>
    <p:extLst>
      <p:ext uri="{BB962C8B-B14F-4D97-AF65-F5344CB8AC3E}">
        <p14:creationId xmlns:p14="http://schemas.microsoft.com/office/powerpoint/2010/main" val="28393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36</a:t>
            </a:fld>
            <a:endParaRPr lang="en-US"/>
          </a:p>
        </p:txBody>
      </p:sp>
    </p:spTree>
    <p:extLst>
      <p:ext uri="{BB962C8B-B14F-4D97-AF65-F5344CB8AC3E}">
        <p14:creationId xmlns:p14="http://schemas.microsoft.com/office/powerpoint/2010/main" val="3968702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24C58-0709-B6FB-22CD-EDB159603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FE117-152C-520B-72A8-D782F1CCC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13ED51-4CA6-E73F-E409-F437A69B68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0E40F8-09C3-114E-3C19-BC8C99BF68E8}"/>
              </a:ext>
            </a:extLst>
          </p:cNvPr>
          <p:cNvSpPr>
            <a:spLocks noGrp="1"/>
          </p:cNvSpPr>
          <p:nvPr>
            <p:ph type="sldNum" sz="quarter" idx="5"/>
          </p:nvPr>
        </p:nvSpPr>
        <p:spPr/>
        <p:txBody>
          <a:bodyPr/>
          <a:lstStyle/>
          <a:p>
            <a:fld id="{F7561359-79D6-B34F-8DAD-B0DE1BFF55BF}" type="slidenum">
              <a:rPr lang="en-US" smtClean="0"/>
              <a:t>37</a:t>
            </a:fld>
            <a:endParaRPr lang="en-US"/>
          </a:p>
        </p:txBody>
      </p:sp>
    </p:spTree>
    <p:extLst>
      <p:ext uri="{BB962C8B-B14F-4D97-AF65-F5344CB8AC3E}">
        <p14:creationId xmlns:p14="http://schemas.microsoft.com/office/powerpoint/2010/main" val="249203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FC077-214C-F1CB-B80B-EC4C0D467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5F1D7-5CFD-1E5F-3879-B6E127267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AFA6A-CBF0-320E-66A3-4FB5958833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9CF2D7-17CA-F7D2-4DCE-30DC9BDAD2A5}"/>
              </a:ext>
            </a:extLst>
          </p:cNvPr>
          <p:cNvSpPr>
            <a:spLocks noGrp="1"/>
          </p:cNvSpPr>
          <p:nvPr>
            <p:ph type="sldNum" sz="quarter" idx="5"/>
          </p:nvPr>
        </p:nvSpPr>
        <p:spPr/>
        <p:txBody>
          <a:bodyPr/>
          <a:lstStyle/>
          <a:p>
            <a:fld id="{F7561359-79D6-B34F-8DAD-B0DE1BFF55BF}" type="slidenum">
              <a:rPr lang="en-US" smtClean="0"/>
              <a:t>42</a:t>
            </a:fld>
            <a:endParaRPr lang="en-US"/>
          </a:p>
        </p:txBody>
      </p:sp>
    </p:spTree>
    <p:extLst>
      <p:ext uri="{BB962C8B-B14F-4D97-AF65-F5344CB8AC3E}">
        <p14:creationId xmlns:p14="http://schemas.microsoft.com/office/powerpoint/2010/main" val="3001385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0C5F7-79E7-8702-9360-2FDE09293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B08B6-9E17-E153-6A08-FC1C5B1F4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5A8A2-156A-6403-AF51-422D84AE5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FA858B-0558-F422-CC34-29D18337115B}"/>
              </a:ext>
            </a:extLst>
          </p:cNvPr>
          <p:cNvSpPr>
            <a:spLocks noGrp="1"/>
          </p:cNvSpPr>
          <p:nvPr>
            <p:ph type="sldNum" sz="quarter" idx="5"/>
          </p:nvPr>
        </p:nvSpPr>
        <p:spPr/>
        <p:txBody>
          <a:bodyPr/>
          <a:lstStyle/>
          <a:p>
            <a:fld id="{F7561359-79D6-B34F-8DAD-B0DE1BFF55BF}" type="slidenum">
              <a:rPr lang="en-US" smtClean="0"/>
              <a:t>44</a:t>
            </a:fld>
            <a:endParaRPr lang="en-US"/>
          </a:p>
        </p:txBody>
      </p:sp>
    </p:spTree>
    <p:extLst>
      <p:ext uri="{BB962C8B-B14F-4D97-AF65-F5344CB8AC3E}">
        <p14:creationId xmlns:p14="http://schemas.microsoft.com/office/powerpoint/2010/main" val="274125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6</a:t>
            </a:fld>
            <a:endParaRPr lang="en-US"/>
          </a:p>
        </p:txBody>
      </p:sp>
    </p:spTree>
    <p:extLst>
      <p:ext uri="{BB962C8B-B14F-4D97-AF65-F5344CB8AC3E}">
        <p14:creationId xmlns:p14="http://schemas.microsoft.com/office/powerpoint/2010/main" val="3604546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5E516-E537-C8EB-6F36-81DBC8E89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A05AE-E101-B0F8-C937-A179AF834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DE667-2AAF-C190-67E5-7C5E9AA4BC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6D1673-9380-D83A-E0AF-158D099AD1C5}"/>
              </a:ext>
            </a:extLst>
          </p:cNvPr>
          <p:cNvSpPr>
            <a:spLocks noGrp="1"/>
          </p:cNvSpPr>
          <p:nvPr>
            <p:ph type="sldNum" sz="quarter" idx="5"/>
          </p:nvPr>
        </p:nvSpPr>
        <p:spPr/>
        <p:txBody>
          <a:bodyPr/>
          <a:lstStyle/>
          <a:p>
            <a:fld id="{F7561359-79D6-B34F-8DAD-B0DE1BFF55BF}" type="slidenum">
              <a:rPr lang="en-US" smtClean="0"/>
              <a:t>47</a:t>
            </a:fld>
            <a:endParaRPr lang="en-US"/>
          </a:p>
        </p:txBody>
      </p:sp>
    </p:spTree>
    <p:extLst>
      <p:ext uri="{BB962C8B-B14F-4D97-AF65-F5344CB8AC3E}">
        <p14:creationId xmlns:p14="http://schemas.microsoft.com/office/powerpoint/2010/main" val="626548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3653-8CE0-F8A2-B9A5-4CDC5368B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E75B2-F672-44F0-F491-B22E590B4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FD5E7-4197-E2C8-6DD4-428B7A46C4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FC944C-2FBC-8CD5-87B0-8A240B2B9E33}"/>
              </a:ext>
            </a:extLst>
          </p:cNvPr>
          <p:cNvSpPr>
            <a:spLocks noGrp="1"/>
          </p:cNvSpPr>
          <p:nvPr>
            <p:ph type="sldNum" sz="quarter" idx="5"/>
          </p:nvPr>
        </p:nvSpPr>
        <p:spPr/>
        <p:txBody>
          <a:bodyPr/>
          <a:lstStyle/>
          <a:p>
            <a:fld id="{F7561359-79D6-B34F-8DAD-B0DE1BFF55BF}" type="slidenum">
              <a:rPr lang="en-US" smtClean="0"/>
              <a:t>48</a:t>
            </a:fld>
            <a:endParaRPr lang="en-US"/>
          </a:p>
        </p:txBody>
      </p:sp>
    </p:spTree>
    <p:extLst>
      <p:ext uri="{BB962C8B-B14F-4D97-AF65-F5344CB8AC3E}">
        <p14:creationId xmlns:p14="http://schemas.microsoft.com/office/powerpoint/2010/main" val="2015785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2326D-E7C2-3BC2-209E-776B59A16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472D3-269E-BB17-577D-A60073814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684208-4F44-3D94-4874-B14EE52702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CFEEEF-433C-1E8E-E557-05385926B2D7}"/>
              </a:ext>
            </a:extLst>
          </p:cNvPr>
          <p:cNvSpPr>
            <a:spLocks noGrp="1"/>
          </p:cNvSpPr>
          <p:nvPr>
            <p:ph type="sldNum" sz="quarter" idx="5"/>
          </p:nvPr>
        </p:nvSpPr>
        <p:spPr/>
        <p:txBody>
          <a:bodyPr/>
          <a:lstStyle/>
          <a:p>
            <a:fld id="{F7561359-79D6-B34F-8DAD-B0DE1BFF55BF}" type="slidenum">
              <a:rPr lang="en-US" smtClean="0"/>
              <a:t>49</a:t>
            </a:fld>
            <a:endParaRPr lang="en-US"/>
          </a:p>
        </p:txBody>
      </p:sp>
    </p:spTree>
    <p:extLst>
      <p:ext uri="{BB962C8B-B14F-4D97-AF65-F5344CB8AC3E}">
        <p14:creationId xmlns:p14="http://schemas.microsoft.com/office/powerpoint/2010/main" val="179848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97AD0-907F-15BA-4DF1-CB4AC33C2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6B26D-7651-2738-E8D0-65DA22012E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FD47F-9394-C503-D8CA-3E2CA8C2A8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8E2CD5-0A0C-02EB-446E-9BEDA930A99D}"/>
              </a:ext>
            </a:extLst>
          </p:cNvPr>
          <p:cNvSpPr>
            <a:spLocks noGrp="1"/>
          </p:cNvSpPr>
          <p:nvPr>
            <p:ph type="sldNum" sz="quarter" idx="5"/>
          </p:nvPr>
        </p:nvSpPr>
        <p:spPr/>
        <p:txBody>
          <a:bodyPr/>
          <a:lstStyle/>
          <a:p>
            <a:fld id="{F7561359-79D6-B34F-8DAD-B0DE1BFF55BF}" type="slidenum">
              <a:rPr lang="en-US" smtClean="0"/>
              <a:t>50</a:t>
            </a:fld>
            <a:endParaRPr lang="en-US"/>
          </a:p>
        </p:txBody>
      </p:sp>
    </p:spTree>
    <p:extLst>
      <p:ext uri="{BB962C8B-B14F-4D97-AF65-F5344CB8AC3E}">
        <p14:creationId xmlns:p14="http://schemas.microsoft.com/office/powerpoint/2010/main" val="2933785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0AD4F-736A-677E-7245-EFAF3DA71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829E9-0F03-BBEE-D387-B1EF56061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0C3EA-34CA-4B2B-A364-965950EAC7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7113A4-7230-55A9-EA6F-31AAE0E5FE2D}"/>
              </a:ext>
            </a:extLst>
          </p:cNvPr>
          <p:cNvSpPr>
            <a:spLocks noGrp="1"/>
          </p:cNvSpPr>
          <p:nvPr>
            <p:ph type="sldNum" sz="quarter" idx="5"/>
          </p:nvPr>
        </p:nvSpPr>
        <p:spPr/>
        <p:txBody>
          <a:bodyPr/>
          <a:lstStyle/>
          <a:p>
            <a:fld id="{F7561359-79D6-B34F-8DAD-B0DE1BFF55BF}" type="slidenum">
              <a:rPr lang="en-US" smtClean="0"/>
              <a:t>52</a:t>
            </a:fld>
            <a:endParaRPr lang="en-US"/>
          </a:p>
        </p:txBody>
      </p:sp>
    </p:spTree>
    <p:extLst>
      <p:ext uri="{BB962C8B-B14F-4D97-AF65-F5344CB8AC3E}">
        <p14:creationId xmlns:p14="http://schemas.microsoft.com/office/powerpoint/2010/main" val="2646499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61</a:t>
            </a:fld>
            <a:endParaRPr lang="en-US"/>
          </a:p>
        </p:txBody>
      </p:sp>
    </p:spTree>
    <p:extLst>
      <p:ext uri="{BB962C8B-B14F-4D97-AF65-F5344CB8AC3E}">
        <p14:creationId xmlns:p14="http://schemas.microsoft.com/office/powerpoint/2010/main" val="2339464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F1F78-D5FD-1E30-F0F1-2B3EA58B6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0E34D-2405-3F3F-33FE-B57499EFC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75298-13D9-502B-5E56-50891CA680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070780-0D9D-BD84-4C9A-B7C9943A8CD2}"/>
              </a:ext>
            </a:extLst>
          </p:cNvPr>
          <p:cNvSpPr>
            <a:spLocks noGrp="1"/>
          </p:cNvSpPr>
          <p:nvPr>
            <p:ph type="sldNum" sz="quarter" idx="5"/>
          </p:nvPr>
        </p:nvSpPr>
        <p:spPr/>
        <p:txBody>
          <a:bodyPr/>
          <a:lstStyle/>
          <a:p>
            <a:fld id="{F7561359-79D6-B34F-8DAD-B0DE1BFF55BF}" type="slidenum">
              <a:rPr lang="en-US" smtClean="0"/>
              <a:t>62</a:t>
            </a:fld>
            <a:endParaRPr lang="en-US"/>
          </a:p>
        </p:txBody>
      </p:sp>
    </p:spTree>
    <p:extLst>
      <p:ext uri="{BB962C8B-B14F-4D97-AF65-F5344CB8AC3E}">
        <p14:creationId xmlns:p14="http://schemas.microsoft.com/office/powerpoint/2010/main" val="35834337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E9427-7B45-BD7E-C316-07C790F26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B8D88-50A6-1EDD-8382-804F41F7C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BDED2-64EF-71B8-1EC7-A83A2727E1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2A0CD-6CEA-E783-DFE1-BD8AF88B72C7}"/>
              </a:ext>
            </a:extLst>
          </p:cNvPr>
          <p:cNvSpPr>
            <a:spLocks noGrp="1"/>
          </p:cNvSpPr>
          <p:nvPr>
            <p:ph type="sldNum" sz="quarter" idx="5"/>
          </p:nvPr>
        </p:nvSpPr>
        <p:spPr/>
        <p:txBody>
          <a:bodyPr/>
          <a:lstStyle/>
          <a:p>
            <a:fld id="{F7561359-79D6-B34F-8DAD-B0DE1BFF55BF}" type="slidenum">
              <a:rPr lang="en-US" smtClean="0"/>
              <a:t>74</a:t>
            </a:fld>
            <a:endParaRPr lang="en-US"/>
          </a:p>
        </p:txBody>
      </p:sp>
    </p:spTree>
    <p:extLst>
      <p:ext uri="{BB962C8B-B14F-4D97-AF65-F5344CB8AC3E}">
        <p14:creationId xmlns:p14="http://schemas.microsoft.com/office/powerpoint/2010/main" val="36897981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79</a:t>
            </a:fld>
            <a:endParaRPr lang="en-US"/>
          </a:p>
        </p:txBody>
      </p:sp>
    </p:spTree>
    <p:extLst>
      <p:ext uri="{BB962C8B-B14F-4D97-AF65-F5344CB8AC3E}">
        <p14:creationId xmlns:p14="http://schemas.microsoft.com/office/powerpoint/2010/main" val="1673861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E8A0D-5E58-189B-57D3-7E006E0D9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FB241-C842-862B-1A32-4BB45A8CA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3E179D-72CC-2B17-D1C6-EB2E02A4E0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3ABAED-CFDE-24A0-DAFA-5E832E653886}"/>
              </a:ext>
            </a:extLst>
          </p:cNvPr>
          <p:cNvSpPr>
            <a:spLocks noGrp="1"/>
          </p:cNvSpPr>
          <p:nvPr>
            <p:ph type="sldNum" sz="quarter" idx="5"/>
          </p:nvPr>
        </p:nvSpPr>
        <p:spPr/>
        <p:txBody>
          <a:bodyPr/>
          <a:lstStyle/>
          <a:p>
            <a:fld id="{F7561359-79D6-B34F-8DAD-B0DE1BFF55BF}" type="slidenum">
              <a:rPr lang="en-US" smtClean="0"/>
              <a:t>80</a:t>
            </a:fld>
            <a:endParaRPr lang="en-US"/>
          </a:p>
        </p:txBody>
      </p:sp>
    </p:spTree>
    <p:extLst>
      <p:ext uri="{BB962C8B-B14F-4D97-AF65-F5344CB8AC3E}">
        <p14:creationId xmlns:p14="http://schemas.microsoft.com/office/powerpoint/2010/main" val="2643083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46FCD-2777-2154-072E-BA8ED763C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40EA6-54A4-45C6-7718-41D9BD924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B0E40-5394-8DE4-DD8F-D69C8DBF24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01A261-AFB4-1D65-4846-606C6B8E1F3C}"/>
              </a:ext>
            </a:extLst>
          </p:cNvPr>
          <p:cNvSpPr>
            <a:spLocks noGrp="1"/>
          </p:cNvSpPr>
          <p:nvPr>
            <p:ph type="sldNum" sz="quarter" idx="5"/>
          </p:nvPr>
        </p:nvSpPr>
        <p:spPr/>
        <p:txBody>
          <a:bodyPr/>
          <a:lstStyle/>
          <a:p>
            <a:fld id="{F7561359-79D6-B34F-8DAD-B0DE1BFF55BF}" type="slidenum">
              <a:rPr lang="en-US" smtClean="0"/>
              <a:t>10</a:t>
            </a:fld>
            <a:endParaRPr lang="en-US"/>
          </a:p>
        </p:txBody>
      </p:sp>
    </p:spTree>
    <p:extLst>
      <p:ext uri="{BB962C8B-B14F-4D97-AF65-F5344CB8AC3E}">
        <p14:creationId xmlns:p14="http://schemas.microsoft.com/office/powerpoint/2010/main" val="28285070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EEE6E-5BDC-2773-435C-7FD747EC2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688B1-3473-7B61-A9DC-2F2502D37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A23F5-AEFE-5477-600B-12EB4C5EA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F618A3-9C0A-4955-73ED-69B579A36A55}"/>
              </a:ext>
            </a:extLst>
          </p:cNvPr>
          <p:cNvSpPr>
            <a:spLocks noGrp="1"/>
          </p:cNvSpPr>
          <p:nvPr>
            <p:ph type="sldNum" sz="quarter" idx="5"/>
          </p:nvPr>
        </p:nvSpPr>
        <p:spPr/>
        <p:txBody>
          <a:bodyPr/>
          <a:lstStyle/>
          <a:p>
            <a:fld id="{F7561359-79D6-B34F-8DAD-B0DE1BFF55BF}" type="slidenum">
              <a:rPr lang="en-US" smtClean="0"/>
              <a:t>82</a:t>
            </a:fld>
            <a:endParaRPr lang="en-US"/>
          </a:p>
        </p:txBody>
      </p:sp>
    </p:spTree>
    <p:extLst>
      <p:ext uri="{BB962C8B-B14F-4D97-AF65-F5344CB8AC3E}">
        <p14:creationId xmlns:p14="http://schemas.microsoft.com/office/powerpoint/2010/main" val="3822303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656B-6742-0668-95CB-E1E6B96B9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09357-C323-8E3E-DCE0-5564E5D10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6659B-B777-63E3-671C-C409001C61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DA1597-D421-C261-5C81-C1A594BAA9CD}"/>
              </a:ext>
            </a:extLst>
          </p:cNvPr>
          <p:cNvSpPr>
            <a:spLocks noGrp="1"/>
          </p:cNvSpPr>
          <p:nvPr>
            <p:ph type="sldNum" sz="quarter" idx="5"/>
          </p:nvPr>
        </p:nvSpPr>
        <p:spPr/>
        <p:txBody>
          <a:bodyPr/>
          <a:lstStyle/>
          <a:p>
            <a:fld id="{F7561359-79D6-B34F-8DAD-B0DE1BFF55BF}" type="slidenum">
              <a:rPr lang="en-US" smtClean="0"/>
              <a:t>83</a:t>
            </a:fld>
            <a:endParaRPr lang="en-US"/>
          </a:p>
        </p:txBody>
      </p:sp>
    </p:spTree>
    <p:extLst>
      <p:ext uri="{BB962C8B-B14F-4D97-AF65-F5344CB8AC3E}">
        <p14:creationId xmlns:p14="http://schemas.microsoft.com/office/powerpoint/2010/main" val="31731385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F9B42-77E6-9C2D-B9B9-FAA1222DB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F044A-BAE1-4538-624C-EFA3B1760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6D840-B2B4-A723-5D47-27728F4EB2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CB18A-0C1F-3233-AAAC-1ECE1B6CB0B6}"/>
              </a:ext>
            </a:extLst>
          </p:cNvPr>
          <p:cNvSpPr>
            <a:spLocks noGrp="1"/>
          </p:cNvSpPr>
          <p:nvPr>
            <p:ph type="sldNum" sz="quarter" idx="5"/>
          </p:nvPr>
        </p:nvSpPr>
        <p:spPr/>
        <p:txBody>
          <a:bodyPr/>
          <a:lstStyle/>
          <a:p>
            <a:fld id="{F7561359-79D6-B34F-8DAD-B0DE1BFF55BF}" type="slidenum">
              <a:rPr lang="en-US" smtClean="0"/>
              <a:t>84</a:t>
            </a:fld>
            <a:endParaRPr lang="en-US"/>
          </a:p>
        </p:txBody>
      </p:sp>
    </p:spTree>
    <p:extLst>
      <p:ext uri="{BB962C8B-B14F-4D97-AF65-F5344CB8AC3E}">
        <p14:creationId xmlns:p14="http://schemas.microsoft.com/office/powerpoint/2010/main" val="2895967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41CC-A816-1D4C-9C1D-940BDBDA0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A5F25-180A-0724-CB7C-4439701CE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FAA55-1A36-DF4B-6430-B1ABCFE085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0D7CC0-40ED-EAEA-3993-CDF79723EE59}"/>
              </a:ext>
            </a:extLst>
          </p:cNvPr>
          <p:cNvSpPr>
            <a:spLocks noGrp="1"/>
          </p:cNvSpPr>
          <p:nvPr>
            <p:ph type="sldNum" sz="quarter" idx="5"/>
          </p:nvPr>
        </p:nvSpPr>
        <p:spPr/>
        <p:txBody>
          <a:bodyPr/>
          <a:lstStyle/>
          <a:p>
            <a:fld id="{F7561359-79D6-B34F-8DAD-B0DE1BFF55BF}" type="slidenum">
              <a:rPr lang="en-US" smtClean="0"/>
              <a:t>85</a:t>
            </a:fld>
            <a:endParaRPr lang="en-US"/>
          </a:p>
        </p:txBody>
      </p:sp>
    </p:spTree>
    <p:extLst>
      <p:ext uri="{BB962C8B-B14F-4D97-AF65-F5344CB8AC3E}">
        <p14:creationId xmlns:p14="http://schemas.microsoft.com/office/powerpoint/2010/main" val="1412956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B50C-8B36-1BD3-5E6E-DDEC3EB8C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36CB7-F601-56BC-F392-08BC3249B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667C90-6A11-9BBF-6F38-E82FA0A936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5F3773-F680-6564-4E4B-FC044BD9FE93}"/>
              </a:ext>
            </a:extLst>
          </p:cNvPr>
          <p:cNvSpPr>
            <a:spLocks noGrp="1"/>
          </p:cNvSpPr>
          <p:nvPr>
            <p:ph type="sldNum" sz="quarter" idx="5"/>
          </p:nvPr>
        </p:nvSpPr>
        <p:spPr/>
        <p:txBody>
          <a:bodyPr/>
          <a:lstStyle/>
          <a:p>
            <a:fld id="{F7561359-79D6-B34F-8DAD-B0DE1BFF55BF}" type="slidenum">
              <a:rPr lang="en-US" smtClean="0"/>
              <a:t>86</a:t>
            </a:fld>
            <a:endParaRPr lang="en-US"/>
          </a:p>
        </p:txBody>
      </p:sp>
    </p:spTree>
    <p:extLst>
      <p:ext uri="{BB962C8B-B14F-4D97-AF65-F5344CB8AC3E}">
        <p14:creationId xmlns:p14="http://schemas.microsoft.com/office/powerpoint/2010/main" val="1473092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D831A-621A-A068-1DC7-C37230DFC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945F0-232C-4B9D-45AF-B273DE3AD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A54565-7006-6187-F7CA-2A716EBF97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14E667-44ED-F0D6-6E91-69AA184096DD}"/>
              </a:ext>
            </a:extLst>
          </p:cNvPr>
          <p:cNvSpPr>
            <a:spLocks noGrp="1"/>
          </p:cNvSpPr>
          <p:nvPr>
            <p:ph type="sldNum" sz="quarter" idx="5"/>
          </p:nvPr>
        </p:nvSpPr>
        <p:spPr/>
        <p:txBody>
          <a:bodyPr/>
          <a:lstStyle/>
          <a:p>
            <a:fld id="{F7561359-79D6-B34F-8DAD-B0DE1BFF55BF}" type="slidenum">
              <a:rPr lang="en-US" smtClean="0"/>
              <a:t>87</a:t>
            </a:fld>
            <a:endParaRPr lang="en-US"/>
          </a:p>
        </p:txBody>
      </p:sp>
    </p:spTree>
    <p:extLst>
      <p:ext uri="{BB962C8B-B14F-4D97-AF65-F5344CB8AC3E}">
        <p14:creationId xmlns:p14="http://schemas.microsoft.com/office/powerpoint/2010/main" val="3341804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5F6DA-C271-1311-2816-55FF486BC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DDC3E-2330-06E2-CE37-1ADA5EBA1F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5255E-9C8F-E0EE-0A13-B3F754FDFB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050F2E-28ED-7DA8-203A-FE61F9CF6EBE}"/>
              </a:ext>
            </a:extLst>
          </p:cNvPr>
          <p:cNvSpPr>
            <a:spLocks noGrp="1"/>
          </p:cNvSpPr>
          <p:nvPr>
            <p:ph type="sldNum" sz="quarter" idx="5"/>
          </p:nvPr>
        </p:nvSpPr>
        <p:spPr/>
        <p:txBody>
          <a:bodyPr/>
          <a:lstStyle/>
          <a:p>
            <a:fld id="{F7561359-79D6-B34F-8DAD-B0DE1BFF55BF}" type="slidenum">
              <a:rPr lang="en-US" smtClean="0"/>
              <a:t>93</a:t>
            </a:fld>
            <a:endParaRPr lang="en-US"/>
          </a:p>
        </p:txBody>
      </p:sp>
    </p:spTree>
    <p:extLst>
      <p:ext uri="{BB962C8B-B14F-4D97-AF65-F5344CB8AC3E}">
        <p14:creationId xmlns:p14="http://schemas.microsoft.com/office/powerpoint/2010/main" val="18401826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04010-D776-4FB8-535F-839283F79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D7991-9AEE-1197-79D9-725F0FCA4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3F3C2-B417-02BC-9757-45B42BCF3E84}"/>
              </a:ext>
            </a:extLst>
          </p:cNvPr>
          <p:cNvSpPr>
            <a:spLocks noGrp="1"/>
          </p:cNvSpPr>
          <p:nvPr>
            <p:ph type="body" idx="1"/>
          </p:nvPr>
        </p:nvSpPr>
        <p:spPr/>
        <p:txBody>
          <a:bodyPr/>
          <a:lstStyle/>
          <a:p>
            <a:r>
              <a:rPr lang="en-US" dirty="0"/>
              <a:t>UPDATE TO DPS! </a:t>
            </a:r>
          </a:p>
        </p:txBody>
      </p:sp>
      <p:sp>
        <p:nvSpPr>
          <p:cNvPr id="4" name="Slide Number Placeholder 3">
            <a:extLst>
              <a:ext uri="{FF2B5EF4-FFF2-40B4-BE49-F238E27FC236}">
                <a16:creationId xmlns:a16="http://schemas.microsoft.com/office/drawing/2014/main" id="{31DDD743-4B7C-9707-576A-F51467A97C45}"/>
              </a:ext>
            </a:extLst>
          </p:cNvPr>
          <p:cNvSpPr>
            <a:spLocks noGrp="1"/>
          </p:cNvSpPr>
          <p:nvPr>
            <p:ph type="sldNum" sz="quarter" idx="5"/>
          </p:nvPr>
        </p:nvSpPr>
        <p:spPr/>
        <p:txBody>
          <a:bodyPr/>
          <a:lstStyle/>
          <a:p>
            <a:fld id="{FD42DFAE-C6D8-6F47-A464-DB835D778DC0}" type="slidenum">
              <a:rPr lang="en-US" smtClean="0"/>
              <a:t>98</a:t>
            </a:fld>
            <a:endParaRPr lang="en-US"/>
          </a:p>
        </p:txBody>
      </p:sp>
    </p:spTree>
    <p:extLst>
      <p:ext uri="{BB962C8B-B14F-4D97-AF65-F5344CB8AC3E}">
        <p14:creationId xmlns:p14="http://schemas.microsoft.com/office/powerpoint/2010/main" val="1312379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7FCF4-B152-25CB-51EA-6552FBF6B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06960-6A80-5ACF-787E-765C0C1F8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58B04-94AB-38BA-CEBC-5AF37A691C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A2455D-A376-236F-D6C3-A1C820B3F177}"/>
              </a:ext>
            </a:extLst>
          </p:cNvPr>
          <p:cNvSpPr>
            <a:spLocks noGrp="1"/>
          </p:cNvSpPr>
          <p:nvPr>
            <p:ph type="sldNum" sz="quarter" idx="5"/>
          </p:nvPr>
        </p:nvSpPr>
        <p:spPr/>
        <p:txBody>
          <a:bodyPr/>
          <a:lstStyle/>
          <a:p>
            <a:fld id="{F7561359-79D6-B34F-8DAD-B0DE1BFF55BF}" type="slidenum">
              <a:rPr lang="en-US" smtClean="0"/>
              <a:t>99</a:t>
            </a:fld>
            <a:endParaRPr lang="en-US"/>
          </a:p>
        </p:txBody>
      </p:sp>
    </p:spTree>
    <p:extLst>
      <p:ext uri="{BB962C8B-B14F-4D97-AF65-F5344CB8AC3E}">
        <p14:creationId xmlns:p14="http://schemas.microsoft.com/office/powerpoint/2010/main" val="17289986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7699-3F88-D0CE-A234-D15816C13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AE408-BC94-C5A3-70AF-3A6752F64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BECE8-8A8B-81C3-E0D6-7CF602BC3A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LEGAL – See comments. During the live event, we should work in an audio disclosure </a:t>
            </a:r>
            <a:r>
              <a:rPr lang="en-US" sz="1800" dirty="0">
                <a:effectLst/>
                <a:latin typeface="Segoe UI" panose="020B0502040204020203" pitchFamily="34" charset="0"/>
              </a:rPr>
              <a:t>that states: "this is our best analysis based on the data we were able to pull at the time of the back test."</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5545BF5-354D-F654-2D60-E58F6E27C048}"/>
              </a:ext>
            </a:extLst>
          </p:cNvPr>
          <p:cNvSpPr>
            <a:spLocks noGrp="1"/>
          </p:cNvSpPr>
          <p:nvPr>
            <p:ph type="sldNum" sz="quarter" idx="5"/>
          </p:nvPr>
        </p:nvSpPr>
        <p:spPr/>
        <p:txBody>
          <a:bodyPr/>
          <a:lstStyle/>
          <a:p>
            <a:fld id="{FD42DFAE-C6D8-6F47-A464-DB835D778DC0}" type="slidenum">
              <a:rPr lang="en-US" smtClean="0"/>
              <a:t>101</a:t>
            </a:fld>
            <a:endParaRPr lang="en-US"/>
          </a:p>
        </p:txBody>
      </p:sp>
    </p:spTree>
    <p:extLst>
      <p:ext uri="{BB962C8B-B14F-4D97-AF65-F5344CB8AC3E}">
        <p14:creationId xmlns:p14="http://schemas.microsoft.com/office/powerpoint/2010/main" val="3515122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6A80B-6BDD-C42A-2E4C-A27F00830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194E-4D65-D451-D7AA-AA161408B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AA5547-9FC2-AEB4-823E-025D994D68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14E858-AE34-C652-E734-60E20747235D}"/>
              </a:ext>
            </a:extLst>
          </p:cNvPr>
          <p:cNvSpPr>
            <a:spLocks noGrp="1"/>
          </p:cNvSpPr>
          <p:nvPr>
            <p:ph type="sldNum" sz="quarter" idx="5"/>
          </p:nvPr>
        </p:nvSpPr>
        <p:spPr/>
        <p:txBody>
          <a:bodyPr/>
          <a:lstStyle/>
          <a:p>
            <a:fld id="{F7561359-79D6-B34F-8DAD-B0DE1BFF55BF}" type="slidenum">
              <a:rPr lang="en-US" smtClean="0"/>
              <a:t>12</a:t>
            </a:fld>
            <a:endParaRPr lang="en-US"/>
          </a:p>
        </p:txBody>
      </p:sp>
    </p:spTree>
    <p:extLst>
      <p:ext uri="{BB962C8B-B14F-4D97-AF65-F5344CB8AC3E}">
        <p14:creationId xmlns:p14="http://schemas.microsoft.com/office/powerpoint/2010/main" val="25785885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080C8-5BA5-4127-7352-A8055439A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BB5C5-7CF5-5A66-1AE3-C8ED2F40F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1F558-2E39-7D15-988B-4B8023FF69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22DD71-327F-EF02-175D-134EF5E11EFA}"/>
              </a:ext>
            </a:extLst>
          </p:cNvPr>
          <p:cNvSpPr>
            <a:spLocks noGrp="1"/>
          </p:cNvSpPr>
          <p:nvPr>
            <p:ph type="sldNum" sz="quarter" idx="5"/>
          </p:nvPr>
        </p:nvSpPr>
        <p:spPr/>
        <p:txBody>
          <a:bodyPr/>
          <a:lstStyle/>
          <a:p>
            <a:fld id="{F7561359-79D6-B34F-8DAD-B0DE1BFF55BF}" type="slidenum">
              <a:rPr lang="en-US" smtClean="0"/>
              <a:t>106</a:t>
            </a:fld>
            <a:endParaRPr lang="en-US"/>
          </a:p>
        </p:txBody>
      </p:sp>
    </p:spTree>
    <p:extLst>
      <p:ext uri="{BB962C8B-B14F-4D97-AF65-F5344CB8AC3E}">
        <p14:creationId xmlns:p14="http://schemas.microsoft.com/office/powerpoint/2010/main" val="3257087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LEGAL – See comments. During the live event, we should work in an audio disclosure </a:t>
            </a:r>
            <a:r>
              <a:rPr lang="en-US" sz="1800" dirty="0">
                <a:effectLst/>
                <a:latin typeface="Segoe UI" panose="020B0502040204020203" pitchFamily="34" charset="0"/>
              </a:rPr>
              <a:t>that states: "this is our best analysis based on the data we were able to pull at the time of the back test."</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109</a:t>
            </a:fld>
            <a:endParaRPr lang="en-US"/>
          </a:p>
        </p:txBody>
      </p:sp>
    </p:spTree>
    <p:extLst>
      <p:ext uri="{BB962C8B-B14F-4D97-AF65-F5344CB8AC3E}">
        <p14:creationId xmlns:p14="http://schemas.microsoft.com/office/powerpoint/2010/main" val="39501576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9B630-8BB4-5C0F-2D05-2CD6CF1BA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9017F-2781-C577-D539-0BAAE4781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C001A-E218-5BCD-4587-252A24D63237}"/>
              </a:ext>
            </a:extLst>
          </p:cNvPr>
          <p:cNvSpPr>
            <a:spLocks noGrp="1"/>
          </p:cNvSpPr>
          <p:nvPr>
            <p:ph type="body" idx="1"/>
          </p:nvPr>
        </p:nvSpPr>
        <p:spPr/>
        <p:txBody>
          <a:bodyPr/>
          <a:lstStyle/>
          <a:p>
            <a:r>
              <a:rPr lang="en-US" dirty="0"/>
              <a:t>UPDATE TO DPS! </a:t>
            </a:r>
          </a:p>
        </p:txBody>
      </p:sp>
      <p:sp>
        <p:nvSpPr>
          <p:cNvPr id="4" name="Slide Number Placeholder 3">
            <a:extLst>
              <a:ext uri="{FF2B5EF4-FFF2-40B4-BE49-F238E27FC236}">
                <a16:creationId xmlns:a16="http://schemas.microsoft.com/office/drawing/2014/main" id="{D8306623-537C-9781-1B74-455166B2230B}"/>
              </a:ext>
            </a:extLst>
          </p:cNvPr>
          <p:cNvSpPr>
            <a:spLocks noGrp="1"/>
          </p:cNvSpPr>
          <p:nvPr>
            <p:ph type="sldNum" sz="quarter" idx="5"/>
          </p:nvPr>
        </p:nvSpPr>
        <p:spPr/>
        <p:txBody>
          <a:bodyPr/>
          <a:lstStyle/>
          <a:p>
            <a:fld id="{FD42DFAE-C6D8-6F47-A464-DB835D778DC0}" type="slidenum">
              <a:rPr lang="en-US" smtClean="0"/>
              <a:t>113</a:t>
            </a:fld>
            <a:endParaRPr lang="en-US"/>
          </a:p>
        </p:txBody>
      </p:sp>
    </p:spTree>
    <p:extLst>
      <p:ext uri="{BB962C8B-B14F-4D97-AF65-F5344CB8AC3E}">
        <p14:creationId xmlns:p14="http://schemas.microsoft.com/office/powerpoint/2010/main" val="3398026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639E9-7604-147D-7463-4D202119E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6B3FF-95E7-C603-C3DC-91B6FFCAB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D8295-DB3E-557F-350D-766D05FAE7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03E09F-90A5-13DB-B9D0-C435249003F0}"/>
              </a:ext>
            </a:extLst>
          </p:cNvPr>
          <p:cNvSpPr>
            <a:spLocks noGrp="1"/>
          </p:cNvSpPr>
          <p:nvPr>
            <p:ph type="sldNum" sz="quarter" idx="5"/>
          </p:nvPr>
        </p:nvSpPr>
        <p:spPr/>
        <p:txBody>
          <a:bodyPr/>
          <a:lstStyle/>
          <a:p>
            <a:fld id="{F7561359-79D6-B34F-8DAD-B0DE1BFF55BF}" type="slidenum">
              <a:rPr lang="en-US" smtClean="0"/>
              <a:t>116</a:t>
            </a:fld>
            <a:endParaRPr lang="en-US"/>
          </a:p>
        </p:txBody>
      </p:sp>
    </p:spTree>
    <p:extLst>
      <p:ext uri="{BB962C8B-B14F-4D97-AF65-F5344CB8AC3E}">
        <p14:creationId xmlns:p14="http://schemas.microsoft.com/office/powerpoint/2010/main" val="1914106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something to say PROFITSIGHT 2.0</a:t>
            </a:r>
          </a:p>
        </p:txBody>
      </p:sp>
      <p:sp>
        <p:nvSpPr>
          <p:cNvPr id="4" name="Slide Number Placeholder 3"/>
          <p:cNvSpPr>
            <a:spLocks noGrp="1"/>
          </p:cNvSpPr>
          <p:nvPr>
            <p:ph type="sldNum" sz="quarter" idx="5"/>
          </p:nvPr>
        </p:nvSpPr>
        <p:spPr/>
        <p:txBody>
          <a:bodyPr/>
          <a:lstStyle/>
          <a:p>
            <a:fld id="{FD42DFAE-C6D8-6F47-A464-DB835D778DC0}" type="slidenum">
              <a:rPr lang="en-US" smtClean="0"/>
              <a:t>117</a:t>
            </a:fld>
            <a:endParaRPr lang="en-US"/>
          </a:p>
        </p:txBody>
      </p:sp>
    </p:spTree>
    <p:extLst>
      <p:ext uri="{BB962C8B-B14F-4D97-AF65-F5344CB8AC3E}">
        <p14:creationId xmlns:p14="http://schemas.microsoft.com/office/powerpoint/2010/main" val="452838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D896-983C-1FF9-2426-5E12DB233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6A640-85AD-6E4F-7523-312AD391B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312E7-E908-2C74-574C-DF2FD9BDB0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FECFC7-B0FC-677A-B02E-2DFE254AB13A}"/>
              </a:ext>
            </a:extLst>
          </p:cNvPr>
          <p:cNvSpPr>
            <a:spLocks noGrp="1"/>
          </p:cNvSpPr>
          <p:nvPr>
            <p:ph type="sldNum" sz="quarter" idx="5"/>
          </p:nvPr>
        </p:nvSpPr>
        <p:spPr/>
        <p:txBody>
          <a:bodyPr/>
          <a:lstStyle/>
          <a:p>
            <a:fld id="{F7561359-79D6-B34F-8DAD-B0DE1BFF55BF}" type="slidenum">
              <a:rPr lang="en-US" smtClean="0"/>
              <a:t>122</a:t>
            </a:fld>
            <a:endParaRPr lang="en-US"/>
          </a:p>
        </p:txBody>
      </p:sp>
    </p:spTree>
    <p:extLst>
      <p:ext uri="{BB962C8B-B14F-4D97-AF65-F5344CB8AC3E}">
        <p14:creationId xmlns:p14="http://schemas.microsoft.com/office/powerpoint/2010/main" val="26053502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05D90-2B5C-EE50-632D-89042CA6C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8FD3B-4CEE-D81B-95A3-B975B6D7B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50F27-6F00-E373-5B80-D7AA652070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0C19D-FBC5-905C-BCF4-128F5E050F09}"/>
              </a:ext>
            </a:extLst>
          </p:cNvPr>
          <p:cNvSpPr>
            <a:spLocks noGrp="1"/>
          </p:cNvSpPr>
          <p:nvPr>
            <p:ph type="sldNum" sz="quarter" idx="5"/>
          </p:nvPr>
        </p:nvSpPr>
        <p:spPr/>
        <p:txBody>
          <a:bodyPr/>
          <a:lstStyle/>
          <a:p>
            <a:fld id="{FD42DFAE-C6D8-6F47-A464-DB835D778DC0}" type="slidenum">
              <a:rPr lang="en-US" smtClean="0"/>
              <a:t>123</a:t>
            </a:fld>
            <a:endParaRPr lang="en-US"/>
          </a:p>
        </p:txBody>
      </p:sp>
    </p:spTree>
    <p:extLst>
      <p:ext uri="{BB962C8B-B14F-4D97-AF65-F5344CB8AC3E}">
        <p14:creationId xmlns:p14="http://schemas.microsoft.com/office/powerpoint/2010/main" val="458304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C5BB-11CC-F3A7-0766-41A2C0479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D4D56-7687-3E87-7C7D-2ABC2FA692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EA07D-4246-64C7-C865-C222D633C1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1860FA-8DDD-9E3C-E6BF-C81A2CE1CF51}"/>
              </a:ext>
            </a:extLst>
          </p:cNvPr>
          <p:cNvSpPr>
            <a:spLocks noGrp="1"/>
          </p:cNvSpPr>
          <p:nvPr>
            <p:ph type="sldNum" sz="quarter" idx="5"/>
          </p:nvPr>
        </p:nvSpPr>
        <p:spPr/>
        <p:txBody>
          <a:bodyPr/>
          <a:lstStyle/>
          <a:p>
            <a:fld id="{FD42DFAE-C6D8-6F47-A464-DB835D778DC0}" type="slidenum">
              <a:rPr lang="en-US" smtClean="0"/>
              <a:t>124</a:t>
            </a:fld>
            <a:endParaRPr lang="en-US"/>
          </a:p>
        </p:txBody>
      </p:sp>
    </p:spTree>
    <p:extLst>
      <p:ext uri="{BB962C8B-B14F-4D97-AF65-F5344CB8AC3E}">
        <p14:creationId xmlns:p14="http://schemas.microsoft.com/office/powerpoint/2010/main" val="4070347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price to 6,199. We will need an alternate for 6,499</a:t>
            </a:r>
          </a:p>
        </p:txBody>
      </p:sp>
      <p:sp>
        <p:nvSpPr>
          <p:cNvPr id="4" name="Slide Number Placeholder 3"/>
          <p:cNvSpPr>
            <a:spLocks noGrp="1"/>
          </p:cNvSpPr>
          <p:nvPr>
            <p:ph type="sldNum" sz="quarter" idx="5"/>
          </p:nvPr>
        </p:nvSpPr>
        <p:spPr/>
        <p:txBody>
          <a:bodyPr/>
          <a:lstStyle/>
          <a:p>
            <a:fld id="{FD42DFAE-C6D8-6F47-A464-DB835D778DC0}" type="slidenum">
              <a:rPr lang="en-US" smtClean="0"/>
              <a:t>126</a:t>
            </a:fld>
            <a:endParaRPr lang="en-US"/>
          </a:p>
        </p:txBody>
      </p:sp>
    </p:spTree>
    <p:extLst>
      <p:ext uri="{BB962C8B-B14F-4D97-AF65-F5344CB8AC3E}">
        <p14:creationId xmlns:p14="http://schemas.microsoft.com/office/powerpoint/2010/main" val="33534845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127</a:t>
            </a:fld>
            <a:endParaRPr lang="en-US"/>
          </a:p>
        </p:txBody>
      </p:sp>
    </p:spTree>
    <p:extLst>
      <p:ext uri="{BB962C8B-B14F-4D97-AF65-F5344CB8AC3E}">
        <p14:creationId xmlns:p14="http://schemas.microsoft.com/office/powerpoint/2010/main" val="3879074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D7BEB-76CF-05AD-46DD-27C8FC287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433142-2F3E-7CAF-0B03-E2F7CDB3C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748A5-0139-889F-1CD0-1386114679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68CBCC-8EEA-6F1A-561E-DD62B4CC6673}"/>
              </a:ext>
            </a:extLst>
          </p:cNvPr>
          <p:cNvSpPr>
            <a:spLocks noGrp="1"/>
          </p:cNvSpPr>
          <p:nvPr>
            <p:ph type="sldNum" sz="quarter" idx="5"/>
          </p:nvPr>
        </p:nvSpPr>
        <p:spPr/>
        <p:txBody>
          <a:bodyPr/>
          <a:lstStyle/>
          <a:p>
            <a:fld id="{F7561359-79D6-B34F-8DAD-B0DE1BFF55BF}" type="slidenum">
              <a:rPr lang="en-US" smtClean="0"/>
              <a:t>13</a:t>
            </a:fld>
            <a:endParaRPr lang="en-US"/>
          </a:p>
        </p:txBody>
      </p:sp>
    </p:spTree>
    <p:extLst>
      <p:ext uri="{BB962C8B-B14F-4D97-AF65-F5344CB8AC3E}">
        <p14:creationId xmlns:p14="http://schemas.microsoft.com/office/powerpoint/2010/main" val="41023992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130</a:t>
            </a:fld>
            <a:endParaRPr lang="en-US"/>
          </a:p>
        </p:txBody>
      </p:sp>
    </p:spTree>
    <p:extLst>
      <p:ext uri="{BB962C8B-B14F-4D97-AF65-F5344CB8AC3E}">
        <p14:creationId xmlns:p14="http://schemas.microsoft.com/office/powerpoint/2010/main" val="13869011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C1FC7-5EFD-9937-0573-1B96E4FF1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2D5BC1-CC10-0405-28BD-054DA7FCE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BB2FE-140B-D563-A39D-2EA8113A34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8207A-9ED8-5358-E1AB-B97D54174286}"/>
              </a:ext>
            </a:extLst>
          </p:cNvPr>
          <p:cNvSpPr>
            <a:spLocks noGrp="1"/>
          </p:cNvSpPr>
          <p:nvPr>
            <p:ph type="sldNum" sz="quarter" idx="5"/>
          </p:nvPr>
        </p:nvSpPr>
        <p:spPr/>
        <p:txBody>
          <a:bodyPr/>
          <a:lstStyle/>
          <a:p>
            <a:fld id="{7E32239A-F0C4-8B41-B037-A775D0AC8509}" type="slidenum">
              <a:rPr lang="en-US" smtClean="0"/>
              <a:t>133</a:t>
            </a:fld>
            <a:endParaRPr lang="en-US"/>
          </a:p>
        </p:txBody>
      </p:sp>
    </p:spTree>
    <p:extLst>
      <p:ext uri="{BB962C8B-B14F-4D97-AF65-F5344CB8AC3E}">
        <p14:creationId xmlns:p14="http://schemas.microsoft.com/office/powerpoint/2010/main" val="18173052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134</a:t>
            </a:fld>
            <a:endParaRPr lang="en-US"/>
          </a:p>
        </p:txBody>
      </p:sp>
    </p:spTree>
    <p:extLst>
      <p:ext uri="{BB962C8B-B14F-4D97-AF65-F5344CB8AC3E}">
        <p14:creationId xmlns:p14="http://schemas.microsoft.com/office/powerpoint/2010/main" val="39423469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DAA6A-08C3-81AE-DFD7-1B7AF97EF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AD342-ABFA-3710-10DF-01EED4A4A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2C4D4-2DB1-E6BE-A2B5-6020F623FC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F51445-7ED6-D436-9EF8-72011C96B413}"/>
              </a:ext>
            </a:extLst>
          </p:cNvPr>
          <p:cNvSpPr>
            <a:spLocks noGrp="1"/>
          </p:cNvSpPr>
          <p:nvPr>
            <p:ph type="sldNum" sz="quarter" idx="5"/>
          </p:nvPr>
        </p:nvSpPr>
        <p:spPr/>
        <p:txBody>
          <a:bodyPr/>
          <a:lstStyle/>
          <a:p>
            <a:fld id="{7E32239A-F0C4-8B41-B037-A775D0AC8509}" type="slidenum">
              <a:rPr lang="en-US" smtClean="0"/>
              <a:t>135</a:t>
            </a:fld>
            <a:endParaRPr lang="en-US"/>
          </a:p>
        </p:txBody>
      </p:sp>
    </p:spTree>
    <p:extLst>
      <p:ext uri="{BB962C8B-B14F-4D97-AF65-F5344CB8AC3E}">
        <p14:creationId xmlns:p14="http://schemas.microsoft.com/office/powerpoint/2010/main" val="91669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14</a:t>
            </a:fld>
            <a:endParaRPr lang="en-US"/>
          </a:p>
        </p:txBody>
      </p:sp>
    </p:spTree>
    <p:extLst>
      <p:ext uri="{BB962C8B-B14F-4D97-AF65-F5344CB8AC3E}">
        <p14:creationId xmlns:p14="http://schemas.microsoft.com/office/powerpoint/2010/main" val="3213482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15</a:t>
            </a:fld>
            <a:endParaRPr lang="en-US"/>
          </a:p>
        </p:txBody>
      </p:sp>
    </p:spTree>
    <p:extLst>
      <p:ext uri="{BB962C8B-B14F-4D97-AF65-F5344CB8AC3E}">
        <p14:creationId xmlns:p14="http://schemas.microsoft.com/office/powerpoint/2010/main" val="3667079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CB53E-313C-53D8-C1E7-B773CD721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65570-43B9-17B7-2605-CD4F59BD3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0E641-3A70-D892-2433-F17E220625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1BC50F-4C93-8DAE-6E0F-40951D56A09F}"/>
              </a:ext>
            </a:extLst>
          </p:cNvPr>
          <p:cNvSpPr>
            <a:spLocks noGrp="1"/>
          </p:cNvSpPr>
          <p:nvPr>
            <p:ph type="sldNum" sz="quarter" idx="5"/>
          </p:nvPr>
        </p:nvSpPr>
        <p:spPr/>
        <p:txBody>
          <a:bodyPr/>
          <a:lstStyle/>
          <a:p>
            <a:fld id="{F7561359-79D6-B34F-8DAD-B0DE1BFF55BF}" type="slidenum">
              <a:rPr lang="en-US" smtClean="0"/>
              <a:t>16</a:t>
            </a:fld>
            <a:endParaRPr lang="en-US"/>
          </a:p>
        </p:txBody>
      </p:sp>
    </p:spTree>
    <p:extLst>
      <p:ext uri="{BB962C8B-B14F-4D97-AF65-F5344CB8AC3E}">
        <p14:creationId xmlns:p14="http://schemas.microsoft.com/office/powerpoint/2010/main" val="1384936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B59AD-B0ED-4C3A-F76F-A2BF80C61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DEE5F-A7B0-0DAD-627C-5888775DA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EE715-4EB0-1B74-1804-AE4756BDA4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72B988-9256-0121-04A4-E671811FDC99}"/>
              </a:ext>
            </a:extLst>
          </p:cNvPr>
          <p:cNvSpPr>
            <a:spLocks noGrp="1"/>
          </p:cNvSpPr>
          <p:nvPr>
            <p:ph type="sldNum" sz="quarter" idx="5"/>
          </p:nvPr>
        </p:nvSpPr>
        <p:spPr/>
        <p:txBody>
          <a:bodyPr/>
          <a:lstStyle/>
          <a:p>
            <a:fld id="{F7561359-79D6-B34F-8DAD-B0DE1BFF55BF}" type="slidenum">
              <a:rPr lang="en-US" smtClean="0"/>
              <a:t>18</a:t>
            </a:fld>
            <a:endParaRPr lang="en-US"/>
          </a:p>
        </p:txBody>
      </p:sp>
    </p:spTree>
    <p:extLst>
      <p:ext uri="{BB962C8B-B14F-4D97-AF65-F5344CB8AC3E}">
        <p14:creationId xmlns:p14="http://schemas.microsoft.com/office/powerpoint/2010/main" val="3886187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E926DA-9E29-CCF0-0A4B-E60D9662D2D7}"/>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84350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E4EDD-8405-FD40-E251-1EEB076455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76607D-2C3E-D5B7-4F72-121B107DDA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12224C-AAA0-379E-67DE-8649E27CF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56F2FC-D6AE-3C23-B5F5-CE00C1E37B2D}"/>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6" name="Footer Placeholder 5">
            <a:extLst>
              <a:ext uri="{FF2B5EF4-FFF2-40B4-BE49-F238E27FC236}">
                <a16:creationId xmlns:a16="http://schemas.microsoft.com/office/drawing/2014/main" id="{825E1F2E-62EB-058E-9EFE-F83E0E942D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54C8C4-0E17-4C45-0B5F-FEE94D0EA7A8}"/>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645477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B239-81C9-2ADF-D634-05B7AF313D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A925A9-6DB6-6A5F-11CE-7B709A9281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E4F40-75E0-C22F-CE39-17669A13ABB8}"/>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5" name="Footer Placeholder 4">
            <a:extLst>
              <a:ext uri="{FF2B5EF4-FFF2-40B4-BE49-F238E27FC236}">
                <a16:creationId xmlns:a16="http://schemas.microsoft.com/office/drawing/2014/main" id="{F0F2B7EE-DC67-FBA2-1C63-CD7E703F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6F1EE-DC92-8B4D-AAFE-BB9B00790189}"/>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833100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F95FCC-D8D6-5D97-1DFA-F00D96294E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9A993E-A6E3-19EC-97DB-238FEE3268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A85726-C7C5-5F8A-D54A-C05FA3AB61B5}"/>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5" name="Footer Placeholder 4">
            <a:extLst>
              <a:ext uri="{FF2B5EF4-FFF2-40B4-BE49-F238E27FC236}">
                <a16:creationId xmlns:a16="http://schemas.microsoft.com/office/drawing/2014/main" id="{A65CD8B6-C329-F6A6-5D56-BEDAA6B0B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CE0E6-7274-52C7-887C-44C173DDBB44}"/>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83063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F2DE9C3-FCCA-1FD3-7BDE-9F4D5506D4C7}"/>
              </a:ext>
            </a:extLst>
          </p:cNvPr>
          <p:cNvPicPr>
            <a:picLocks noChangeAspect="1"/>
          </p:cNvPicPr>
          <p:nvPr userDrawn="1"/>
        </p:nvPicPr>
        <p:blipFill>
          <a:blip r:embed="rId2"/>
          <a:stretch>
            <a:fillRect/>
          </a:stretch>
        </p:blipFill>
        <p:spPr>
          <a:xfrm>
            <a:off x="-2" y="-2"/>
            <a:ext cx="12192000" cy="6926262"/>
          </a:xfrm>
          <a:prstGeom prst="rect">
            <a:avLst/>
          </a:prstGeom>
        </p:spPr>
      </p:pic>
      <p:sp>
        <p:nvSpPr>
          <p:cNvPr id="2" name="Title 1">
            <a:extLst>
              <a:ext uri="{FF2B5EF4-FFF2-40B4-BE49-F238E27FC236}">
                <a16:creationId xmlns:a16="http://schemas.microsoft.com/office/drawing/2014/main" id="{E3B800EF-0E3A-B251-EFE3-FEFB88F23175}"/>
              </a:ext>
            </a:extLst>
          </p:cNvPr>
          <p:cNvSpPr>
            <a:spLocks noGrp="1"/>
          </p:cNvSpPr>
          <p:nvPr>
            <p:ph type="title"/>
          </p:nvPr>
        </p:nvSpPr>
        <p:spPr/>
        <p:txBody>
          <a:bodyPr/>
          <a:lstStyle>
            <a:lvl1pPr>
              <a:defRPr>
                <a:latin typeface="Rajdhani" panose="02000000000000000000" pitchFamily="2" charset="77"/>
                <a:cs typeface="Rajdhani" panose="02000000000000000000"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10ACD17D-3F95-42F9-5051-D64F57FA3D53}"/>
              </a:ext>
            </a:extLst>
          </p:cNvPr>
          <p:cNvSpPr>
            <a:spLocks noGrp="1"/>
          </p:cNvSpPr>
          <p:nvPr>
            <p:ph idx="1"/>
          </p:nvPr>
        </p:nvSpPr>
        <p:spPr/>
        <p:txBody>
          <a:bodyPr/>
          <a:lstStyle>
            <a:lvl1pPr>
              <a:defRPr b="0" i="0">
                <a:latin typeface="Lato" panose="020F0502020204030203" pitchFamily="34" charset="77"/>
              </a:defRPr>
            </a:lvl1pPr>
            <a:lvl2pPr>
              <a:defRPr b="0" i="0">
                <a:latin typeface="Lato" panose="020F0502020204030203" pitchFamily="34" charset="77"/>
              </a:defRPr>
            </a:lvl2pPr>
            <a:lvl3pPr>
              <a:defRPr b="0" i="0">
                <a:latin typeface="Lato" panose="020F0502020204030203" pitchFamily="34" charset="77"/>
              </a:defRPr>
            </a:lvl3pPr>
            <a:lvl4pPr>
              <a:defRPr b="0" i="0">
                <a:latin typeface="Lato" panose="020F0502020204030203" pitchFamily="34" charset="77"/>
              </a:defRPr>
            </a:lvl4pPr>
            <a:lvl5pPr>
              <a:defRPr b="0" i="0">
                <a:latin typeface="Lato" panose="020F050202020403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A81F4CC5-7456-9B21-B868-C40B6C15D851}"/>
              </a:ext>
            </a:extLst>
          </p:cNvPr>
          <p:cNvPicPr>
            <a:picLocks noChangeAspect="1"/>
          </p:cNvPicPr>
          <p:nvPr userDrawn="1"/>
        </p:nvPicPr>
        <p:blipFill>
          <a:blip r:embed="rId3"/>
          <a:srcRect/>
          <a:stretch/>
        </p:blipFill>
        <p:spPr>
          <a:xfrm>
            <a:off x="7" y="6176961"/>
            <a:ext cx="12191983" cy="749298"/>
          </a:xfrm>
          <a:prstGeom prst="rect">
            <a:avLst/>
          </a:prstGeom>
        </p:spPr>
      </p:pic>
    </p:spTree>
    <p:extLst>
      <p:ext uri="{BB962C8B-B14F-4D97-AF65-F5344CB8AC3E}">
        <p14:creationId xmlns:p14="http://schemas.microsoft.com/office/powerpoint/2010/main" val="208587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A30F5A-ECBD-2952-4E46-84F8892985F4}"/>
              </a:ext>
            </a:extLst>
          </p:cNvPr>
          <p:cNvPicPr>
            <a:picLocks noChangeAspect="1"/>
          </p:cNvPicPr>
          <p:nvPr userDrawn="1"/>
        </p:nvPicPr>
        <p:blipFill>
          <a:blip r:embed="rId2"/>
          <a:stretch>
            <a:fillRect/>
          </a:stretch>
        </p:blipFill>
        <p:spPr>
          <a:xfrm>
            <a:off x="-1" y="-1"/>
            <a:ext cx="12192001" cy="6884895"/>
          </a:xfrm>
          <a:prstGeom prst="rect">
            <a:avLst/>
          </a:prstGeom>
        </p:spPr>
      </p:pic>
    </p:spTree>
    <p:extLst>
      <p:ext uri="{BB962C8B-B14F-4D97-AF65-F5344CB8AC3E}">
        <p14:creationId xmlns:p14="http://schemas.microsoft.com/office/powerpoint/2010/main" val="2681671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D3A8D-4576-D4A8-FB6D-66C98E2000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6B5467-102B-88BC-2B22-36C929C8DC0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3955A2-6D1B-A2AC-D423-F15A51D0899A}"/>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5" name="Footer Placeholder 4">
            <a:extLst>
              <a:ext uri="{FF2B5EF4-FFF2-40B4-BE49-F238E27FC236}">
                <a16:creationId xmlns:a16="http://schemas.microsoft.com/office/drawing/2014/main" id="{D8F94374-4F38-1218-E74E-8E892CD1E8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3CB45-51B6-B85F-B431-52E9A7C2DEF6}"/>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066508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2077-557B-54C4-5983-0AAC73F2B4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64FB92-8A23-6E66-73AC-DBE472945D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A9DAAA-C9D8-F925-A61C-E9FE6980D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A6D996-F997-FAE2-FF68-E0075A8C145C}"/>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6" name="Footer Placeholder 5">
            <a:extLst>
              <a:ext uri="{FF2B5EF4-FFF2-40B4-BE49-F238E27FC236}">
                <a16:creationId xmlns:a16="http://schemas.microsoft.com/office/drawing/2014/main" id="{B9906B11-DA70-AE70-A01F-CC9D768D19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B6AE86-DA04-45F5-5182-76010E5F5D9B}"/>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4213587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39B81-003B-24BD-77F7-3C16472564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1AF067-0A0C-6F0D-E9CB-F6DE80C30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9D05FE-D227-974B-CD5F-F24EFFDBA3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ECA472-BA36-869F-CCF8-A7BAB3878A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DBF3E9-FDC3-55B9-64A7-A0E473FCC6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97EAA8-C7F4-4CB2-5231-8F6CAD1D65B5}"/>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8" name="Footer Placeholder 7">
            <a:extLst>
              <a:ext uri="{FF2B5EF4-FFF2-40B4-BE49-F238E27FC236}">
                <a16:creationId xmlns:a16="http://schemas.microsoft.com/office/drawing/2014/main" id="{5303D261-E485-62D2-104C-5D9D9377D8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8B6CFF-3F7A-4B7B-C9F2-55142170A18D}"/>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561374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CBEC-41B4-C563-7141-B554FCDA69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7A5EC8-D89F-BD3A-5650-C2985DB3838E}"/>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4" name="Footer Placeholder 3">
            <a:extLst>
              <a:ext uri="{FF2B5EF4-FFF2-40B4-BE49-F238E27FC236}">
                <a16:creationId xmlns:a16="http://schemas.microsoft.com/office/drawing/2014/main" id="{49EFB3D1-F2BF-6EA0-64EE-4ECD6C415C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4EAF3D-9A03-4D09-8DEB-B6445D684B17}"/>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12280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862E6E-DF89-7A86-1930-31510FCDB987}"/>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3" name="Footer Placeholder 2">
            <a:extLst>
              <a:ext uri="{FF2B5EF4-FFF2-40B4-BE49-F238E27FC236}">
                <a16:creationId xmlns:a16="http://schemas.microsoft.com/office/drawing/2014/main" id="{43AADC0E-5BF3-B502-065A-13E31249E6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A454D-5413-A499-75DC-19DE76B79189}"/>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236510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3D4AF-4388-4C09-4566-32C6F4EF7B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E3D57E-09DF-3900-98D2-F79E18C9A5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C201A8-D179-96C0-F830-8445C20720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6019CB-633A-7DAA-2DF9-A62E6C8B2C8C}"/>
              </a:ext>
            </a:extLst>
          </p:cNvPr>
          <p:cNvSpPr>
            <a:spLocks noGrp="1"/>
          </p:cNvSpPr>
          <p:nvPr>
            <p:ph type="dt" sz="half" idx="10"/>
          </p:nvPr>
        </p:nvSpPr>
        <p:spPr/>
        <p:txBody>
          <a:bodyPr/>
          <a:lstStyle/>
          <a:p>
            <a:fld id="{A477F9B7-86F8-BE40-9D71-A62303FC7402}" type="datetimeFigureOut">
              <a:rPr lang="en-US" smtClean="0"/>
              <a:t>7/10/2025</a:t>
            </a:fld>
            <a:endParaRPr lang="en-US"/>
          </a:p>
        </p:txBody>
      </p:sp>
      <p:sp>
        <p:nvSpPr>
          <p:cNvPr id="6" name="Footer Placeholder 5">
            <a:extLst>
              <a:ext uri="{FF2B5EF4-FFF2-40B4-BE49-F238E27FC236}">
                <a16:creationId xmlns:a16="http://schemas.microsoft.com/office/drawing/2014/main" id="{6E01E453-A55D-8E8B-A089-A68639AA3B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395F6-9DC8-28BB-4C1D-FBEF55EB76DF}"/>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1485244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A2CE59-5DAA-19DD-5CDC-A543A22986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A48A275-6120-5266-4DF2-AD644952BE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765F465-06E2-8C47-8FD4-21CC8603A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82000"/>
                  </a:schemeClr>
                </a:solidFill>
                <a:latin typeface="Rajdhani" panose="02000000000000000000" pitchFamily="2" charset="77"/>
              </a:defRPr>
            </a:lvl1pPr>
          </a:lstStyle>
          <a:p>
            <a:fld id="{A477F9B7-86F8-BE40-9D71-A62303FC7402}" type="datetimeFigureOut">
              <a:rPr lang="en-US" smtClean="0"/>
              <a:pPr/>
              <a:t>7/10/2025</a:t>
            </a:fld>
            <a:endParaRPr lang="en-US" dirty="0"/>
          </a:p>
        </p:txBody>
      </p:sp>
      <p:sp>
        <p:nvSpPr>
          <p:cNvPr id="5" name="Footer Placeholder 4">
            <a:extLst>
              <a:ext uri="{FF2B5EF4-FFF2-40B4-BE49-F238E27FC236}">
                <a16:creationId xmlns:a16="http://schemas.microsoft.com/office/drawing/2014/main" id="{7D9EC0E2-B138-BB9D-8298-3CBE0DBF98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a:solidFill>
                  <a:schemeClr val="tx1">
                    <a:tint val="82000"/>
                  </a:schemeClr>
                </a:solidFill>
                <a:latin typeface="Rajdhani" panose="02000000000000000000" pitchFamily="2" charset="77"/>
              </a:defRPr>
            </a:lvl1pPr>
          </a:lstStyle>
          <a:p>
            <a:endParaRPr lang="en-US" dirty="0"/>
          </a:p>
        </p:txBody>
      </p:sp>
      <p:sp>
        <p:nvSpPr>
          <p:cNvPr id="6" name="Slide Number Placeholder 5">
            <a:extLst>
              <a:ext uri="{FF2B5EF4-FFF2-40B4-BE49-F238E27FC236}">
                <a16:creationId xmlns:a16="http://schemas.microsoft.com/office/drawing/2014/main" id="{A47CD253-068B-B588-944E-7F200BA56C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chemeClr val="tx1">
                    <a:tint val="82000"/>
                  </a:schemeClr>
                </a:solidFill>
                <a:latin typeface="Rajdhani" panose="02000000000000000000" pitchFamily="2" charset="77"/>
              </a:defRPr>
            </a:lvl1pPr>
          </a:lstStyle>
          <a:p>
            <a:fld id="{7493585F-4362-0F47-BEA9-077D701C1AEB}" type="slidenum">
              <a:rPr lang="en-US" smtClean="0"/>
              <a:pPr/>
              <a:t>‹#›</a:t>
            </a:fld>
            <a:endParaRPr lang="en-US" dirty="0"/>
          </a:p>
        </p:txBody>
      </p:sp>
    </p:spTree>
    <p:extLst>
      <p:ext uri="{BB962C8B-B14F-4D97-AF65-F5344CB8AC3E}">
        <p14:creationId xmlns:p14="http://schemas.microsoft.com/office/powerpoint/2010/main" val="3031960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Rajdhani"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Rajdhani"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Rajdhani"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jdhani"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jdhani"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microsoft.com/office/2018/10/relationships/comments" Target="../comments/modernComment_1ED_F0E75B37.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63.png"/><Relationship Id="rId2" Type="http://schemas.microsoft.com/office/2018/10/relationships/comments" Target="../comments/modernComment_199_840D70AB.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3" Type="http://schemas.microsoft.com/office/2018/10/relationships/comments" Target="../comments/modernComment_1E8_888DCE8C.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3.png"/><Relationship Id="rId2" Type="http://schemas.microsoft.com/office/2018/10/relationships/comments" Target="../comments/modernComment_19A_5171B3ED.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microsoft.com/office/2018/10/relationships/comments" Target="../comments/modernComment_130_AF574AFD.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microsoft.com/office/2018/10/relationships/comments" Target="../comments/modernComment_1EA_F80B96EE.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1.png"/><Relationship Id="rId2" Type="http://schemas.microsoft.com/office/2018/10/relationships/comments" Target="../comments/modernComment_1CD_8646968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1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15.xml.rels><?xml version="1.0" encoding="UTF-8" standalone="yes"?>
<Relationships xmlns="http://schemas.openxmlformats.org/package/2006/relationships"><Relationship Id="rId3" Type="http://schemas.openxmlformats.org/officeDocument/2006/relationships/image" Target="../media/image74.png"/><Relationship Id="rId2" Type="http://schemas.microsoft.com/office/2018/10/relationships/comments" Target="../comments/modernComment_1A2_944D9EF5.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1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microsoft.com/office/2018/10/relationships/comments" Target="../comments/modernComment_187_9FD22C06.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118.xml.rels><?xml version="1.0" encoding="UTF-8" standalone="yes"?>
<Relationships xmlns="http://schemas.openxmlformats.org/package/2006/relationships"><Relationship Id="rId3" Type="http://schemas.openxmlformats.org/officeDocument/2006/relationships/image" Target="../media/image79.png"/><Relationship Id="rId2" Type="http://schemas.microsoft.com/office/2018/10/relationships/comments" Target="../comments/modernComment_1A4_E39724F0.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78.png"/><Relationship Id="rId4" Type="http://schemas.openxmlformats.org/officeDocument/2006/relationships/image" Target="../media/image80.png"/></Relationships>
</file>

<file path=ppt/slides/_rels/slide119.xml.rels><?xml version="1.0" encoding="UTF-8" standalone="yes"?>
<Relationships xmlns="http://schemas.openxmlformats.org/package/2006/relationships"><Relationship Id="rId3" Type="http://schemas.openxmlformats.org/officeDocument/2006/relationships/image" Target="../media/image82.png"/><Relationship Id="rId2" Type="http://schemas.microsoft.com/office/2018/10/relationships/comments" Target="../comments/modernComment_1A8_5922969F.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12.xml.rels><?xml version="1.0" encoding="UTF-8" standalone="yes"?>
<Relationships xmlns="http://schemas.openxmlformats.org/package/2006/relationships"><Relationship Id="rId3" Type="http://schemas.microsoft.com/office/2018/10/relationships/comments" Target="../comments/modernComment_1F2_E89C9328.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74.png"/><Relationship Id="rId2" Type="http://schemas.microsoft.com/office/2018/10/relationships/comments" Target="../comments/modernComment_1C0_7141F585.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54.png"/><Relationship Id="rId10" Type="http://schemas.openxmlformats.org/officeDocument/2006/relationships/image" Target="../media/image85.png"/><Relationship Id="rId4" Type="http://schemas.openxmlformats.org/officeDocument/2006/relationships/image" Target="../media/image78.png"/><Relationship Id="rId9" Type="http://schemas.openxmlformats.org/officeDocument/2006/relationships/image" Target="../media/image60.png"/></Relationships>
</file>

<file path=ppt/slides/_rels/slide122.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123.xml.rels><?xml version="1.0" encoding="UTF-8" standalone="yes"?>
<Relationships xmlns="http://schemas.openxmlformats.org/package/2006/relationships"><Relationship Id="rId3" Type="http://schemas.microsoft.com/office/2018/10/relationships/comments" Target="../comments/modernComment_1C9_B7912CE9.xm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124.xml.rels><?xml version="1.0" encoding="UTF-8" standalone="yes"?>
<Relationships xmlns="http://schemas.openxmlformats.org/package/2006/relationships"><Relationship Id="rId3" Type="http://schemas.microsoft.com/office/2018/10/relationships/comments" Target="../comments/modernComment_1F6_29858E46.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microsoft.com/office/2018/10/relationships/comments" Target="../comments/modernComment_174_2D7F95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27.xml.rels><?xml version="1.0" encoding="UTF-8" standalone="yes"?>
<Relationships xmlns="http://schemas.openxmlformats.org/package/2006/relationships"><Relationship Id="rId3" Type="http://schemas.microsoft.com/office/2018/10/relationships/comments" Target="../comments/modernComment_16F_3CE9C5F7.xm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3.png"/></Relationships>
</file>

<file path=ppt/slides/_rels/slide128.xml.rels><?xml version="1.0" encoding="UTF-8" standalone="yes"?>
<Relationships xmlns="http://schemas.openxmlformats.org/package/2006/relationships"><Relationship Id="rId2" Type="http://schemas.microsoft.com/office/2018/10/relationships/comments" Target="../comments/modernComment_170_BC6F0C8D.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F1_782B00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30.xml.rels><?xml version="1.0" encoding="UTF-8" standalone="yes"?>
<Relationships xmlns="http://schemas.openxmlformats.org/package/2006/relationships"><Relationship Id="rId3" Type="http://schemas.microsoft.com/office/2018/10/relationships/comments" Target="../comments/modernComment_106_4B28F40.xm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6.png"/></Relationships>
</file>

<file path=ppt/slides/_rels/slide13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96.png"/><Relationship Id="rId2" Type="http://schemas.microsoft.com/office/2018/10/relationships/comments" Target="../comments/modernComment_173_A9FA39B5.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50.png"/></Relationships>
</file>

<file path=ppt/slides/_rels/slide134.xml.rels><?xml version="1.0" encoding="UTF-8" standalone="yes"?>
<Relationships xmlns="http://schemas.openxmlformats.org/package/2006/relationships"><Relationship Id="rId3" Type="http://schemas.microsoft.com/office/2018/10/relationships/comments" Target="../comments/modernComment_1E0_D88F1DEA.xm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F4_3AA77AE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microsoft.com/office/2018/10/relationships/comments" Target="../comments/modernComment_1F3_9F1F3D6A.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microsoft.com/office/2018/10/relationships/comments" Target="../comments/modernComment_1F5_7651271B.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05_1740470C.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14_7217F3B5.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microsoft.com/office/2018/10/relationships/comments" Target="../comments/modernComment_1E1_5FBBE3C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microsoft.com/office/2018/10/relationships/comments" Target="../comments/modernComment_1E2_474657F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microsoft.com/office/2018/10/relationships/comments" Target="../comments/modernComment_1E3_155DCC21.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119_1D1A5A1A.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microsoft.com/office/2018/10/relationships/comments" Target="../comments/modernComment_125_ED2BA7E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2.emf"/><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13_7F0B3A4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9_C85EBB94.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03_5979D29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17_5E365D9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10E_33497A21.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ssga.com/"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18/10/relationships/comments" Target="../comments/modernComment_13A_2C3EB2BD.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8/10/relationships/comments" Target="../comments/modernComment_13E_5B03752E.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3F_29823BD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E5_55831289.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140_50185C8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44_3D8E0FE.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42_B19EC15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61_208EF7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11F_39A17156.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microsoft.com/office/2018/10/relationships/comments" Target="../comments/modernComment_146_126CA805.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microsoft.com/office/2018/10/relationships/comments" Target="../comments/modernComment_121_B7318CAE.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microsoft.com/office/2018/10/relationships/comments" Target="../comments/modernComment_10D_21B7B57.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24_E66FAD5.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18/10/relationships/comments" Target="../comments/modernComment_1CF_D1995BF5.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15D_B79704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D2_4A72857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1D3_A4431CD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microsoft.com/office/2018/10/relationships/comments" Target="../comments/modernComment_1D7_E60478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F_2529F2EE.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D1_D26940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18/10/relationships/comments" Target="../comments/modernComment_11C_9220792D.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microsoft.com/office/2018/10/relationships/comments" Target="../comments/modernComment_1D8_D606E36D.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1D9_DD6F7D7B.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microsoft.com/office/2018/10/relationships/comments" Target="../comments/modernComment_1DA_F55EB28F.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microsoft.com/office/2018/10/relationships/comments" Target="../comments/modernComment_1DD_EF9DA2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microsoft.com/office/2018/10/relationships/comments" Target="../comments/modernComment_141_187A5BC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16_81F83DEF.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3.jpg"/><Relationship Id="rId2" Type="http://schemas.microsoft.com/office/2018/10/relationships/comments" Target="../comments/modernComment_1CE_F2738E3C.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AF_6FAF83A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F7_69F796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5.jpg"/><Relationship Id="rId2" Type="http://schemas.microsoft.com/office/2018/10/relationships/comments" Target="../comments/modernComment_1F8_7711CAA.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B0_7EDCDA7C.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79.xml.rels><?xml version="1.0" encoding="UTF-8" standalone="yes"?>
<Relationships xmlns="http://schemas.openxmlformats.org/package/2006/relationships"><Relationship Id="rId3" Type="http://schemas.microsoft.com/office/2018/10/relationships/comments" Target="../comments/modernComment_1B1_34F7763E.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microsoft.com/office/2018/10/relationships/comments" Target="../comments/modernComment_1E9_2E86670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18/10/relationships/comments" Target="../comments/modernComment_1B3_A0ED00B7.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microsoft.com/office/2018/10/relationships/comments" Target="../comments/modernComment_1B4_27B1C5E1.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83.xml.rels><?xml version="1.0" encoding="UTF-8" standalone="yes"?>
<Relationships xmlns="http://schemas.openxmlformats.org/package/2006/relationships"><Relationship Id="rId3" Type="http://schemas.microsoft.com/office/2018/10/relationships/comments" Target="../comments/modernComment_1B2_849BCC29.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6.png"/></Relationships>
</file>

<file path=ppt/slides/_rels/slide84.xml.rels><?xml version="1.0" encoding="UTF-8" standalone="yes"?>
<Relationships xmlns="http://schemas.openxmlformats.org/package/2006/relationships"><Relationship Id="rId3" Type="http://schemas.microsoft.com/office/2018/10/relationships/comments" Target="../comments/modernComment_163_D5F034D7.xm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85.xml.rels><?xml version="1.0" encoding="UTF-8" standalone="yes"?>
<Relationships xmlns="http://schemas.openxmlformats.org/package/2006/relationships"><Relationship Id="rId3" Type="http://schemas.microsoft.com/office/2018/10/relationships/comments" Target="../comments/modernComment_1B5_EAAF65A8.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86.xml.rels><?xml version="1.0" encoding="UTF-8" standalone="yes"?>
<Relationships xmlns="http://schemas.openxmlformats.org/package/2006/relationships"><Relationship Id="rId3" Type="http://schemas.microsoft.com/office/2018/10/relationships/comments" Target="../comments/modernComment_1B6_7A1FBE75.xm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87.xml.rels><?xml version="1.0" encoding="UTF-8" standalone="yes"?>
<Relationships xmlns="http://schemas.openxmlformats.org/package/2006/relationships"><Relationship Id="rId3" Type="http://schemas.microsoft.com/office/2018/10/relationships/comments" Target="../comments/modernComment_1AD_CACB6514.xm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3.emf"/></Relationships>
</file>

<file path=ppt/slides/_rels/slide88.xml.rels><?xml version="1.0" encoding="UTF-8" standalone="yes"?>
<Relationships xmlns="http://schemas.openxmlformats.org/package/2006/relationships"><Relationship Id="rId2" Type="http://schemas.microsoft.com/office/2018/10/relationships/comments" Target="../comments/modernComment_19D_94A898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4.png"/><Relationship Id="rId2" Type="http://schemas.microsoft.com/office/2018/10/relationships/comments" Target="../comments/modernComment_19E_E6BF38F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01_FA67684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91.xml.rels><?xml version="1.0" encoding="UTF-8" standalone="yes"?>
<Relationships xmlns="http://schemas.openxmlformats.org/package/2006/relationships"><Relationship Id="rId3" Type="http://schemas.openxmlformats.org/officeDocument/2006/relationships/image" Target="../media/image57.png"/><Relationship Id="rId2" Type="http://schemas.microsoft.com/office/2018/10/relationships/comments" Target="../comments/modernComment_1A0_AD52C9CF.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92.xml.rels><?xml version="1.0" encoding="UTF-8" standalone="yes"?>
<Relationships xmlns="http://schemas.openxmlformats.org/package/2006/relationships"><Relationship Id="rId2" Type="http://schemas.microsoft.com/office/2018/10/relationships/comments" Target="../comments/modernComment_1EC_7195325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microsoft.com/office/2018/10/relationships/comments" Target="../comments/modernComment_1B7_C9486265.xm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9.emf"/></Relationships>
</file>

<file path=ppt/slides/_rels/slide94.xml.rels><?xml version="1.0" encoding="UTF-8" standalone="yes"?>
<Relationships xmlns="http://schemas.openxmlformats.org/package/2006/relationships"><Relationship Id="rId3" Type="http://schemas.openxmlformats.org/officeDocument/2006/relationships/image" Target="../media/image60.png"/><Relationship Id="rId2" Type="http://schemas.microsoft.com/office/2018/10/relationships/comments" Target="../comments/modernComment_1B8_D3739B6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microsoft.com/office/2018/10/relationships/comments" Target="../comments/modernComment_1BC_B7C69D4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microsoft.com/office/2018/10/relationships/comments" Target="../comments/modernComment_1BB_7D26ABE5.xm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1.png"/></Relationships>
</file>

<file path=ppt/slides/_rels/slide9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694007"/>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39AAE-B876-1A93-1FA7-6B169656207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1DD80BB-1320-1193-E1D5-7ABE687150E8}"/>
              </a:ext>
            </a:extLst>
          </p:cNvPr>
          <p:cNvSpPr txBox="1">
            <a:spLocks/>
          </p:cNvSpPr>
          <p:nvPr/>
        </p:nvSpPr>
        <p:spPr>
          <a:xfrm>
            <a:off x="1452725" y="3084834"/>
            <a:ext cx="9286550"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5000" dirty="0">
                <a:latin typeface="Rajdhani" panose="02000000000000000000" pitchFamily="2" charset="77"/>
                <a:cs typeface="Rajdhani" panose="02000000000000000000" pitchFamily="2" charset="77"/>
              </a:rPr>
              <a:t>Why Are We Doing This Now? </a:t>
            </a:r>
          </a:p>
        </p:txBody>
      </p:sp>
    </p:spTree>
    <p:extLst>
      <p:ext uri="{BB962C8B-B14F-4D97-AF65-F5344CB8AC3E}">
        <p14:creationId xmlns:p14="http://schemas.microsoft.com/office/powerpoint/2010/main" val="37760241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27B6618-2110-B3D4-BB78-26231D1A8FBA}"/>
              </a:ext>
            </a:extLst>
          </p:cNvPr>
          <p:cNvSpPr/>
          <p:nvPr/>
        </p:nvSpPr>
        <p:spPr>
          <a:xfrm>
            <a:off x="7776154" y="0"/>
            <a:ext cx="4415846" cy="2650079"/>
          </a:xfrm>
          <a:prstGeom prst="rect">
            <a:avLst/>
          </a:prstGeom>
          <a:gradFill flip="none" rotWithShape="1">
            <a:gsLst>
              <a:gs pos="0">
                <a:schemeClr val="tx1"/>
              </a:gs>
              <a:gs pos="97000">
                <a:schemeClr val="accent1">
                  <a:lumMod val="70000"/>
                </a:schemeClr>
              </a:gs>
            </a:gsLst>
            <a:path path="circle">
              <a:fillToRect l="50000" t="50000" r="50000" b="50000"/>
            </a:path>
            <a:tileRect/>
          </a:gra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405736" y="2550230"/>
            <a:ext cx="7041666" cy="1757540"/>
          </a:xfrm>
        </p:spPr>
        <p:txBody>
          <a:bodyPr lIns="91440" tIns="91440" rIns="91440" bIns="91440">
            <a:noAutofit/>
          </a:bodyPr>
          <a:lstStyle/>
          <a:p>
            <a:pPr>
              <a:lnSpc>
                <a:spcPct val="100000"/>
              </a:lnSpc>
              <a:spcBef>
                <a:spcPts val="2800"/>
              </a:spcBef>
              <a:buClr>
                <a:schemeClr val="tx1">
                  <a:lumMod val="85000"/>
                  <a:lumOff val="15000"/>
                </a:schemeClr>
              </a:buClr>
            </a:pPr>
            <a:r>
              <a:rPr lang="en-US" sz="2400" dirty="0">
                <a:cs typeface="Rubik" pitchFamily="2" charset="-79"/>
              </a:rPr>
              <a:t>Live Trade Recommendations and Research From Wall Street Legends Bryan Bottarelli and Karim Rahemtulla</a:t>
            </a:r>
          </a:p>
          <a:p>
            <a:pPr>
              <a:lnSpc>
                <a:spcPct val="100000"/>
              </a:lnSpc>
              <a:spcBef>
                <a:spcPts val="2800"/>
              </a:spcBef>
              <a:buClr>
                <a:schemeClr val="tx1">
                  <a:lumMod val="85000"/>
                  <a:lumOff val="15000"/>
                </a:schemeClr>
              </a:buClr>
            </a:pPr>
            <a:r>
              <a:rPr lang="en-US" sz="2400" dirty="0">
                <a:cs typeface="Rubik" pitchFamily="2" charset="-79"/>
              </a:rPr>
              <a:t>Master a mixture of short-term technical trades and long-term fundamental trades inside of the famous War Room chatroom</a:t>
            </a:r>
          </a:p>
          <a:p>
            <a:pPr>
              <a:lnSpc>
                <a:spcPct val="100000"/>
              </a:lnSpc>
              <a:spcBef>
                <a:spcPts val="2800"/>
              </a:spcBef>
              <a:buClr>
                <a:schemeClr val="tx1">
                  <a:lumMod val="85000"/>
                  <a:lumOff val="15000"/>
                </a:schemeClr>
              </a:buClr>
            </a:pPr>
            <a:r>
              <a:rPr lang="en-US" sz="2400" dirty="0">
                <a:cs typeface="Rubik" pitchFamily="2" charset="-79"/>
              </a:rPr>
              <a:t>Chatroom + renown trading education suite </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3"/>
          <a:stretch>
            <a:fillRect/>
          </a:stretch>
        </p:blipFill>
        <p:spPr>
          <a:xfrm>
            <a:off x="626073" y="239238"/>
            <a:ext cx="4474247" cy="757180"/>
          </a:xfrm>
          <a:prstGeom prst="rect">
            <a:avLst/>
          </a:prstGeom>
        </p:spPr>
      </p:pic>
      <p:grpSp>
        <p:nvGrpSpPr>
          <p:cNvPr id="8" name="Group 7">
            <a:extLst>
              <a:ext uri="{FF2B5EF4-FFF2-40B4-BE49-F238E27FC236}">
                <a16:creationId xmlns:a16="http://schemas.microsoft.com/office/drawing/2014/main" id="{493402FD-E726-DA4B-EC15-0EB98A656B16}"/>
              </a:ext>
            </a:extLst>
          </p:cNvPr>
          <p:cNvGrpSpPr/>
          <p:nvPr/>
        </p:nvGrpSpPr>
        <p:grpSpPr>
          <a:xfrm>
            <a:off x="471948" y="1405719"/>
            <a:ext cx="6728952" cy="910369"/>
            <a:chOff x="1304691" y="1402245"/>
            <a:chExt cx="8123156" cy="1098993"/>
          </a:xfrm>
        </p:grpSpPr>
        <p:sp>
          <p:nvSpPr>
            <p:cNvPr id="7" name="Rounded Rectangle 6">
              <a:extLst>
                <a:ext uri="{FF2B5EF4-FFF2-40B4-BE49-F238E27FC236}">
                  <a16:creationId xmlns:a16="http://schemas.microsoft.com/office/drawing/2014/main" id="{C4E29D81-61A8-E77C-4DB8-667E9792D8F7}"/>
                </a:ext>
              </a:extLst>
            </p:cNvPr>
            <p:cNvSpPr/>
            <p:nvPr/>
          </p:nvSpPr>
          <p:spPr>
            <a:xfrm>
              <a:off x="1304691" y="1418617"/>
              <a:ext cx="2124636" cy="1082621"/>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Rajdhani" panose="02000000000000000000" pitchFamily="2" charset="77"/>
                  <a:cs typeface="Rajdhani" panose="02000000000000000000" pitchFamily="2" charset="77"/>
                </a:rPr>
                <a:t>6</a:t>
              </a:r>
              <a:br>
                <a:rPr lang="en-US" sz="4800" b="1" dirty="0">
                  <a:solidFill>
                    <a:schemeClr val="tx1"/>
                  </a:solidFill>
                  <a:latin typeface="Rajdhani" panose="02000000000000000000" pitchFamily="2" charset="77"/>
                  <a:cs typeface="Rajdhani" panose="02000000000000000000" pitchFamily="2" charset="77"/>
                </a:rPr>
              </a:br>
              <a:r>
                <a:rPr lang="en-US" sz="2000" dirty="0">
                  <a:solidFill>
                    <a:schemeClr val="tx1"/>
                  </a:solidFill>
                  <a:latin typeface="Rajdhani" panose="02000000000000000000" pitchFamily="2" charset="77"/>
                  <a:cs typeface="Rajdhani" panose="02000000000000000000" pitchFamily="2" charset="77"/>
                </a:rPr>
                <a:t>YEARS</a:t>
              </a:r>
            </a:p>
          </p:txBody>
        </p:sp>
        <p:sp>
          <p:nvSpPr>
            <p:cNvPr id="10" name="Rounded Rectangle 9">
              <a:extLst>
                <a:ext uri="{FF2B5EF4-FFF2-40B4-BE49-F238E27FC236}">
                  <a16:creationId xmlns:a16="http://schemas.microsoft.com/office/drawing/2014/main" id="{053563AF-4ABB-01B5-ED07-725E0125D4D3}"/>
                </a:ext>
              </a:extLst>
            </p:cNvPr>
            <p:cNvSpPr/>
            <p:nvPr/>
          </p:nvSpPr>
          <p:spPr>
            <a:xfrm>
              <a:off x="3838502" y="1402245"/>
              <a:ext cx="2148288" cy="1082620"/>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Rajdhani" panose="02000000000000000000" pitchFamily="2" charset="77"/>
                  <a:cs typeface="Rajdhani" panose="02000000000000000000" pitchFamily="2" charset="77"/>
                </a:rPr>
                <a:t>76%</a:t>
              </a:r>
            </a:p>
            <a:p>
              <a:pPr algn="ctr"/>
              <a:r>
                <a:rPr lang="en-US" sz="2000" dirty="0">
                  <a:solidFill>
                    <a:schemeClr val="tx1"/>
                  </a:solidFill>
                  <a:latin typeface="Rajdhani" panose="02000000000000000000" pitchFamily="2" charset="77"/>
                  <a:cs typeface="Rajdhani" panose="02000000000000000000" pitchFamily="2" charset="77"/>
                </a:rPr>
                <a:t>WIN RATE</a:t>
              </a:r>
            </a:p>
          </p:txBody>
        </p:sp>
        <p:sp>
          <p:nvSpPr>
            <p:cNvPr id="12" name="Rounded Rectangle 11">
              <a:extLst>
                <a:ext uri="{FF2B5EF4-FFF2-40B4-BE49-F238E27FC236}">
                  <a16:creationId xmlns:a16="http://schemas.microsoft.com/office/drawing/2014/main" id="{8BA48AA1-B581-B29C-5A35-7BAC0BC82543}"/>
                </a:ext>
              </a:extLst>
            </p:cNvPr>
            <p:cNvSpPr/>
            <p:nvPr/>
          </p:nvSpPr>
          <p:spPr>
            <a:xfrm>
              <a:off x="6395963" y="1418617"/>
              <a:ext cx="3031884" cy="1049876"/>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Rajdhani" panose="02000000000000000000" pitchFamily="2" charset="77"/>
                  <a:cs typeface="Rajdhani" panose="02000000000000000000" pitchFamily="2" charset="77"/>
                </a:rPr>
                <a:t>2,279+</a:t>
              </a:r>
            </a:p>
            <a:p>
              <a:pPr algn="ctr"/>
              <a:r>
                <a:rPr lang="en-US" sz="2000" dirty="0">
                  <a:solidFill>
                    <a:schemeClr val="tx1"/>
                  </a:solidFill>
                  <a:latin typeface="Rajdhani" panose="02000000000000000000" pitchFamily="2" charset="77"/>
                  <a:cs typeface="Rajdhani" panose="02000000000000000000" pitchFamily="2" charset="77"/>
                </a:rPr>
                <a:t>WINNING TRADES</a:t>
              </a:r>
            </a:p>
          </p:txBody>
        </p:sp>
      </p:grpSp>
      <p:grpSp>
        <p:nvGrpSpPr>
          <p:cNvPr id="3" name="object 5">
            <a:extLst>
              <a:ext uri="{FF2B5EF4-FFF2-40B4-BE49-F238E27FC236}">
                <a16:creationId xmlns:a16="http://schemas.microsoft.com/office/drawing/2014/main" id="{DBC490C9-BACC-F2CC-D652-7513FDB73FAF}"/>
              </a:ext>
            </a:extLst>
          </p:cNvPr>
          <p:cNvGrpSpPr/>
          <p:nvPr/>
        </p:nvGrpSpPr>
        <p:grpSpPr>
          <a:xfrm>
            <a:off x="8121736" y="407773"/>
            <a:ext cx="3917864" cy="2242507"/>
            <a:chOff x="523544" y="4868961"/>
            <a:chExt cx="11251565" cy="6440170"/>
          </a:xfrm>
        </p:grpSpPr>
        <p:pic>
          <p:nvPicPr>
            <p:cNvPr id="4" name="object 6">
              <a:extLst>
                <a:ext uri="{FF2B5EF4-FFF2-40B4-BE49-F238E27FC236}">
                  <a16:creationId xmlns:a16="http://schemas.microsoft.com/office/drawing/2014/main" id="{B15C6920-2712-26BC-732C-2E7947E57B8F}"/>
                </a:ext>
              </a:extLst>
            </p:cNvPr>
            <p:cNvPicPr/>
            <p:nvPr/>
          </p:nvPicPr>
          <p:blipFill>
            <a:blip r:embed="rId4" cstate="screen">
              <a:extLst>
                <a:ext uri="{28A0092B-C50C-407E-A947-70E740481C1C}">
                  <a14:useLocalDpi xmlns:a14="http://schemas.microsoft.com/office/drawing/2010/main"/>
                </a:ext>
              </a:extLst>
            </a:blip>
            <a:stretch>
              <a:fillRect/>
            </a:stretch>
          </p:blipFill>
          <p:spPr>
            <a:xfrm>
              <a:off x="4675493" y="4989104"/>
              <a:ext cx="7099216" cy="6319451"/>
            </a:xfrm>
            <a:prstGeom prst="rect">
              <a:avLst/>
            </a:prstGeom>
          </p:spPr>
        </p:pic>
        <p:pic>
          <p:nvPicPr>
            <p:cNvPr id="5" name="object 7">
              <a:extLst>
                <a:ext uri="{FF2B5EF4-FFF2-40B4-BE49-F238E27FC236}">
                  <a16:creationId xmlns:a16="http://schemas.microsoft.com/office/drawing/2014/main" id="{47763EA7-015E-10E7-38CC-7B4D33847484}"/>
                </a:ext>
              </a:extLst>
            </p:cNvPr>
            <p:cNvPicPr/>
            <p:nvPr/>
          </p:nvPicPr>
          <p:blipFill>
            <a:blip r:embed="rId5" cstate="screen">
              <a:extLst>
                <a:ext uri="{28A0092B-C50C-407E-A947-70E740481C1C}">
                  <a14:useLocalDpi xmlns:a14="http://schemas.microsoft.com/office/drawing/2010/main"/>
                </a:ext>
              </a:extLst>
            </a:blip>
            <a:stretch>
              <a:fillRect/>
            </a:stretch>
          </p:blipFill>
          <p:spPr>
            <a:xfrm>
              <a:off x="523544" y="4868961"/>
              <a:ext cx="6984614" cy="6439594"/>
            </a:xfrm>
            <a:prstGeom prst="rect">
              <a:avLst/>
            </a:prstGeom>
          </p:spPr>
        </p:pic>
      </p:grpSp>
    </p:spTree>
    <p:extLst>
      <p:ext uri="{BB962C8B-B14F-4D97-AF65-F5344CB8AC3E}">
        <p14:creationId xmlns:p14="http://schemas.microsoft.com/office/powerpoint/2010/main" val="2215473323"/>
      </p:ext>
    </p:extLst>
  </p:cSld>
  <p:clrMapOvr>
    <a:masterClrMapping/>
  </p:clrMapOvr>
  <p:extLst>
    <p:ext uri="{6950BFC3-D8DA-4A85-94F7-54DA5524770B}">
      <p188:commentRel xmlns:p188="http://schemas.microsoft.com/office/powerpoint/2018/8/main" r:id="rId2"/>
    </p:ext>
  </p:extLs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3C9D-6BF3-C890-87EE-A7599CEBAE9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359A59D-D960-B647-9E6C-3E665EC6459B}"/>
              </a:ext>
            </a:extLst>
          </p:cNvPr>
          <p:cNvSpPr>
            <a:spLocks noGrp="1"/>
          </p:cNvSpPr>
          <p:nvPr>
            <p:ph type="title"/>
          </p:nvPr>
        </p:nvSpPr>
        <p:spPr>
          <a:xfrm>
            <a:off x="626074" y="299633"/>
            <a:ext cx="11565926" cy="965696"/>
          </a:xfrm>
        </p:spPr>
        <p:txBody>
          <a:bodyPr>
            <a:normAutofit/>
          </a:bodyPr>
          <a:lstStyle/>
          <a:p>
            <a:r>
              <a:rPr lang="en-US" sz="4400" b="1" dirty="0">
                <a:solidFill>
                  <a:schemeClr val="tx1">
                    <a:lumMod val="85000"/>
                    <a:lumOff val="15000"/>
                  </a:schemeClr>
                </a:solidFill>
              </a:rPr>
              <a:t>Includes Bryan’s </a:t>
            </a:r>
            <a:r>
              <a:rPr lang="en-US" sz="4400" b="1" u="sng" dirty="0"/>
              <a:t>Top</a:t>
            </a:r>
            <a:r>
              <a:rPr lang="en-US" sz="4400" b="1" dirty="0">
                <a:solidFill>
                  <a:schemeClr val="tx1">
                    <a:lumMod val="85000"/>
                    <a:lumOff val="15000"/>
                  </a:schemeClr>
                </a:solidFill>
              </a:rPr>
              <a:t> Overnight Trades!</a:t>
            </a:r>
            <a:endParaRPr lang="en-US" b="1" dirty="0">
              <a:solidFill>
                <a:schemeClr val="tx1">
                  <a:lumMod val="85000"/>
                  <a:lumOff val="15000"/>
                </a:schemeClr>
              </a:solidFill>
            </a:endParaRPr>
          </a:p>
        </p:txBody>
      </p:sp>
      <p:grpSp>
        <p:nvGrpSpPr>
          <p:cNvPr id="5" name="Group 4">
            <a:extLst>
              <a:ext uri="{FF2B5EF4-FFF2-40B4-BE49-F238E27FC236}">
                <a16:creationId xmlns:a16="http://schemas.microsoft.com/office/drawing/2014/main" id="{9D42604D-99C5-2683-4BB8-BC27C260BFF3}"/>
              </a:ext>
            </a:extLst>
          </p:cNvPr>
          <p:cNvGrpSpPr/>
          <p:nvPr/>
        </p:nvGrpSpPr>
        <p:grpSpPr>
          <a:xfrm>
            <a:off x="626075" y="1655689"/>
            <a:ext cx="2115240" cy="1553378"/>
            <a:chOff x="903381" y="2809301"/>
            <a:chExt cx="2115240" cy="1553378"/>
          </a:xfrm>
          <a:effectLst>
            <a:outerShdw blurRad="50800" dist="50800" dir="5400000" algn="ctr" rotWithShape="0">
              <a:schemeClr val="bg2">
                <a:lumMod val="75000"/>
              </a:schemeClr>
            </a:outerShdw>
          </a:effectLst>
        </p:grpSpPr>
        <p:sp>
          <p:nvSpPr>
            <p:cNvPr id="6" name="Rectangle 5">
              <a:extLst>
                <a:ext uri="{FF2B5EF4-FFF2-40B4-BE49-F238E27FC236}">
                  <a16:creationId xmlns:a16="http://schemas.microsoft.com/office/drawing/2014/main" id="{4046CD0C-A7D0-EA7D-BD2C-9B1B810CD00E}"/>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Overnight!</a:t>
              </a:r>
            </a:p>
          </p:txBody>
        </p:sp>
        <p:sp>
          <p:nvSpPr>
            <p:cNvPr id="7" name="Rectangle 6">
              <a:extLst>
                <a:ext uri="{FF2B5EF4-FFF2-40B4-BE49-F238E27FC236}">
                  <a16:creationId xmlns:a16="http://schemas.microsoft.com/office/drawing/2014/main" id="{4ED7B4C9-90EB-C8C7-91FF-619C02A63F67}"/>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292% </a:t>
              </a:r>
            </a:p>
          </p:txBody>
        </p:sp>
      </p:grpSp>
      <p:grpSp>
        <p:nvGrpSpPr>
          <p:cNvPr id="10" name="Group 9">
            <a:extLst>
              <a:ext uri="{FF2B5EF4-FFF2-40B4-BE49-F238E27FC236}">
                <a16:creationId xmlns:a16="http://schemas.microsoft.com/office/drawing/2014/main" id="{050A408A-1E65-5835-C6C1-CAADC70D61FE}"/>
              </a:ext>
            </a:extLst>
          </p:cNvPr>
          <p:cNvGrpSpPr/>
          <p:nvPr/>
        </p:nvGrpSpPr>
        <p:grpSpPr>
          <a:xfrm>
            <a:off x="3276099" y="1669157"/>
            <a:ext cx="2115240" cy="1553378"/>
            <a:chOff x="903381" y="2809301"/>
            <a:chExt cx="2115240" cy="1553378"/>
          </a:xfrm>
          <a:effectLst>
            <a:outerShdw blurRad="50800" dist="50800" dir="5400000" algn="ctr" rotWithShape="0">
              <a:schemeClr val="bg2">
                <a:lumMod val="75000"/>
              </a:schemeClr>
            </a:outerShdw>
          </a:effectLst>
        </p:grpSpPr>
        <p:sp>
          <p:nvSpPr>
            <p:cNvPr id="12" name="Rectangle 11">
              <a:extLst>
                <a:ext uri="{FF2B5EF4-FFF2-40B4-BE49-F238E27FC236}">
                  <a16:creationId xmlns:a16="http://schemas.microsoft.com/office/drawing/2014/main" id="{A9237937-3806-53D4-5C38-E1AFBAEA4D3F}"/>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In Hours!</a:t>
              </a:r>
            </a:p>
          </p:txBody>
        </p:sp>
        <p:sp>
          <p:nvSpPr>
            <p:cNvPr id="13" name="Rectangle 12">
              <a:extLst>
                <a:ext uri="{FF2B5EF4-FFF2-40B4-BE49-F238E27FC236}">
                  <a16:creationId xmlns:a16="http://schemas.microsoft.com/office/drawing/2014/main" id="{0CCBF56E-7D16-E1F8-3B12-B53D6FBF7901}"/>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121% </a:t>
              </a:r>
            </a:p>
          </p:txBody>
        </p:sp>
      </p:grpSp>
      <p:grpSp>
        <p:nvGrpSpPr>
          <p:cNvPr id="14" name="Group 13">
            <a:extLst>
              <a:ext uri="{FF2B5EF4-FFF2-40B4-BE49-F238E27FC236}">
                <a16:creationId xmlns:a16="http://schemas.microsoft.com/office/drawing/2014/main" id="{2FC67FC4-6C6F-7F67-33D6-E31CF0E3250F}"/>
              </a:ext>
            </a:extLst>
          </p:cNvPr>
          <p:cNvGrpSpPr/>
          <p:nvPr/>
        </p:nvGrpSpPr>
        <p:grpSpPr>
          <a:xfrm>
            <a:off x="626074" y="3683089"/>
            <a:ext cx="2115240" cy="1553378"/>
            <a:chOff x="903381" y="2809301"/>
            <a:chExt cx="2115240" cy="1553378"/>
          </a:xfrm>
          <a:effectLst>
            <a:outerShdw blurRad="50800" dist="50800" dir="5400000" algn="ctr" rotWithShape="0">
              <a:schemeClr val="bg2">
                <a:lumMod val="75000"/>
              </a:schemeClr>
            </a:outerShdw>
          </a:effectLst>
        </p:grpSpPr>
        <p:sp>
          <p:nvSpPr>
            <p:cNvPr id="15" name="Rectangle 14">
              <a:extLst>
                <a:ext uri="{FF2B5EF4-FFF2-40B4-BE49-F238E27FC236}">
                  <a16:creationId xmlns:a16="http://schemas.microsoft.com/office/drawing/2014/main" id="{B50BF080-C31C-5DBC-1DC6-08AEF7FD3D7D}"/>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Overnight!</a:t>
              </a:r>
            </a:p>
          </p:txBody>
        </p:sp>
        <p:sp>
          <p:nvSpPr>
            <p:cNvPr id="16" name="Rectangle 15">
              <a:extLst>
                <a:ext uri="{FF2B5EF4-FFF2-40B4-BE49-F238E27FC236}">
                  <a16:creationId xmlns:a16="http://schemas.microsoft.com/office/drawing/2014/main" id="{5ADD4F6D-2893-2286-224D-41888CAB9724}"/>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104% </a:t>
              </a:r>
            </a:p>
          </p:txBody>
        </p:sp>
      </p:grpSp>
      <p:grpSp>
        <p:nvGrpSpPr>
          <p:cNvPr id="17" name="Group 16">
            <a:extLst>
              <a:ext uri="{FF2B5EF4-FFF2-40B4-BE49-F238E27FC236}">
                <a16:creationId xmlns:a16="http://schemas.microsoft.com/office/drawing/2014/main" id="{5788D24B-1064-3EBC-90CD-7AB6B93FBBC1}"/>
              </a:ext>
            </a:extLst>
          </p:cNvPr>
          <p:cNvGrpSpPr/>
          <p:nvPr/>
        </p:nvGrpSpPr>
        <p:grpSpPr>
          <a:xfrm>
            <a:off x="5926121" y="1655689"/>
            <a:ext cx="2115240" cy="1553378"/>
            <a:chOff x="903381" y="2809301"/>
            <a:chExt cx="2115240" cy="1553378"/>
          </a:xfrm>
          <a:solidFill>
            <a:schemeClr val="accent3">
              <a:lumMod val="60000"/>
              <a:lumOff val="40000"/>
            </a:schemeClr>
          </a:solidFill>
          <a:effectLst>
            <a:outerShdw blurRad="50800" dist="50800" dir="5400000" algn="ctr" rotWithShape="0">
              <a:schemeClr val="bg2">
                <a:lumMod val="75000"/>
              </a:schemeClr>
            </a:outerShdw>
          </a:effectLst>
        </p:grpSpPr>
        <p:sp>
          <p:nvSpPr>
            <p:cNvPr id="18" name="Rectangle 17">
              <a:extLst>
                <a:ext uri="{FF2B5EF4-FFF2-40B4-BE49-F238E27FC236}">
                  <a16:creationId xmlns:a16="http://schemas.microsoft.com/office/drawing/2014/main" id="{03DA9CE6-4AC2-CAC4-DE27-153B373F1712}"/>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Overnight!</a:t>
              </a:r>
            </a:p>
          </p:txBody>
        </p:sp>
        <p:sp>
          <p:nvSpPr>
            <p:cNvPr id="19" name="Rectangle 18">
              <a:extLst>
                <a:ext uri="{FF2B5EF4-FFF2-40B4-BE49-F238E27FC236}">
                  <a16:creationId xmlns:a16="http://schemas.microsoft.com/office/drawing/2014/main" id="{01501E68-3422-0C52-58A0-21F96A5537FF}"/>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205% </a:t>
              </a:r>
            </a:p>
          </p:txBody>
        </p:sp>
      </p:grpSp>
      <p:grpSp>
        <p:nvGrpSpPr>
          <p:cNvPr id="20" name="Group 19">
            <a:extLst>
              <a:ext uri="{FF2B5EF4-FFF2-40B4-BE49-F238E27FC236}">
                <a16:creationId xmlns:a16="http://schemas.microsoft.com/office/drawing/2014/main" id="{62497559-8378-8790-F051-03A046DD0933}"/>
              </a:ext>
            </a:extLst>
          </p:cNvPr>
          <p:cNvGrpSpPr/>
          <p:nvPr/>
        </p:nvGrpSpPr>
        <p:grpSpPr>
          <a:xfrm>
            <a:off x="3276097" y="3703720"/>
            <a:ext cx="2115240" cy="1553378"/>
            <a:chOff x="903381" y="2809301"/>
            <a:chExt cx="2115240" cy="1553378"/>
          </a:xfrm>
          <a:solidFill>
            <a:schemeClr val="accent3">
              <a:lumMod val="60000"/>
              <a:lumOff val="40000"/>
            </a:schemeClr>
          </a:solidFill>
          <a:effectLst>
            <a:outerShdw blurRad="50800" dist="50800" dir="5400000" algn="ctr" rotWithShape="0">
              <a:schemeClr val="bg2">
                <a:lumMod val="75000"/>
              </a:schemeClr>
            </a:outerShdw>
          </a:effectLst>
        </p:grpSpPr>
        <p:sp>
          <p:nvSpPr>
            <p:cNvPr id="21" name="Rectangle 20">
              <a:extLst>
                <a:ext uri="{FF2B5EF4-FFF2-40B4-BE49-F238E27FC236}">
                  <a16:creationId xmlns:a16="http://schemas.microsoft.com/office/drawing/2014/main" id="{A5ECDD73-76E0-6624-348A-1A027EA0B6B3}"/>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Overnight!</a:t>
              </a:r>
            </a:p>
          </p:txBody>
        </p:sp>
        <p:sp>
          <p:nvSpPr>
            <p:cNvPr id="22" name="Rectangle 21">
              <a:extLst>
                <a:ext uri="{FF2B5EF4-FFF2-40B4-BE49-F238E27FC236}">
                  <a16:creationId xmlns:a16="http://schemas.microsoft.com/office/drawing/2014/main" id="{A6E07C87-52E6-3464-BBE7-644AB7A07638}"/>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150% </a:t>
              </a:r>
            </a:p>
          </p:txBody>
        </p:sp>
      </p:grpSp>
      <p:grpSp>
        <p:nvGrpSpPr>
          <p:cNvPr id="23" name="Group 22">
            <a:extLst>
              <a:ext uri="{FF2B5EF4-FFF2-40B4-BE49-F238E27FC236}">
                <a16:creationId xmlns:a16="http://schemas.microsoft.com/office/drawing/2014/main" id="{8D2332C5-CA13-4F5F-7328-040E101279FF}"/>
              </a:ext>
            </a:extLst>
          </p:cNvPr>
          <p:cNvGrpSpPr/>
          <p:nvPr/>
        </p:nvGrpSpPr>
        <p:grpSpPr>
          <a:xfrm>
            <a:off x="5926120" y="3703720"/>
            <a:ext cx="2115240" cy="1553378"/>
            <a:chOff x="903381" y="2809301"/>
            <a:chExt cx="2115240" cy="1553378"/>
          </a:xfrm>
          <a:effectLst>
            <a:outerShdw blurRad="50800" dist="50800" dir="5400000" algn="ctr" rotWithShape="0">
              <a:schemeClr val="bg2">
                <a:lumMod val="75000"/>
              </a:schemeClr>
            </a:outerShdw>
          </a:effectLst>
        </p:grpSpPr>
        <p:sp>
          <p:nvSpPr>
            <p:cNvPr id="24" name="Rectangle 23">
              <a:extLst>
                <a:ext uri="{FF2B5EF4-FFF2-40B4-BE49-F238E27FC236}">
                  <a16:creationId xmlns:a16="http://schemas.microsoft.com/office/drawing/2014/main" id="{6A09D393-4F61-D719-E78A-5C560E991AF7}"/>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Lato" panose="020F0502020204030203" pitchFamily="34" charset="77"/>
                  <a:cs typeface="Rajdhani" panose="02000000000000000000" pitchFamily="2" charset="77"/>
                </a:rPr>
                <a:t>Overnight!</a:t>
              </a:r>
            </a:p>
          </p:txBody>
        </p:sp>
        <p:sp>
          <p:nvSpPr>
            <p:cNvPr id="25" name="Rectangle 24">
              <a:extLst>
                <a:ext uri="{FF2B5EF4-FFF2-40B4-BE49-F238E27FC236}">
                  <a16:creationId xmlns:a16="http://schemas.microsoft.com/office/drawing/2014/main" id="{13A464EB-051C-1C30-F07B-ECCC48CE49FF}"/>
                </a:ext>
              </a:extLst>
            </p:cNvPr>
            <p:cNvSpPr/>
            <p:nvPr/>
          </p:nvSpPr>
          <p:spPr>
            <a:xfrm>
              <a:off x="903382" y="2809301"/>
              <a:ext cx="2115239" cy="1013552"/>
            </a:xfrm>
            <a:prstGeom prst="rect">
              <a:avLst/>
            </a:prstGeom>
            <a:solidFill>
              <a:srgbClr val="8F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215% </a:t>
              </a:r>
            </a:p>
          </p:txBody>
        </p:sp>
      </p:grpSp>
    </p:spTree>
    <p:extLst>
      <p:ext uri="{BB962C8B-B14F-4D97-AF65-F5344CB8AC3E}">
        <p14:creationId xmlns:p14="http://schemas.microsoft.com/office/powerpoint/2010/main" val="2290994828"/>
      </p:ext>
    </p:extLst>
  </p:cSld>
  <p:clrMapOvr>
    <a:masterClrMapping/>
  </p:clrMapOvr>
  <p:extLst>
    <p:ext uri="{6950BFC3-D8DA-4A85-94F7-54DA5524770B}">
      <p188:commentRel xmlns:p188="http://schemas.microsoft.com/office/powerpoint/2018/8/main" r:id="rId3"/>
    </p:ext>
  </p:extLs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174007" cy="43247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One of Bryan and Karim’s greatest success stories is from a reader, </a:t>
            </a:r>
            <a:r>
              <a:rPr lang="en-US" b="1" dirty="0">
                <a:cs typeface="Rubik" pitchFamily="2" charset="-79"/>
              </a:rPr>
              <a:t>David D.</a:t>
            </a:r>
            <a:r>
              <a:rPr lang="en-US" dirty="0">
                <a:cs typeface="Rubik" pitchFamily="2" charset="-79"/>
              </a:rPr>
              <a:t>, who took $20,000 and turned it into $185,000 in one year – making more from trading than from his day job.</a:t>
            </a:r>
          </a:p>
          <a:p>
            <a:pPr>
              <a:lnSpc>
                <a:spcPct val="100000"/>
              </a:lnSpc>
              <a:spcBef>
                <a:spcPts val="2800"/>
              </a:spcBef>
              <a:buClr>
                <a:schemeClr val="tx1">
                  <a:lumMod val="85000"/>
                  <a:lumOff val="15000"/>
                </a:schemeClr>
              </a:buClr>
            </a:pPr>
            <a:r>
              <a:rPr lang="en-US" b="1" dirty="0">
                <a:cs typeface="Rubik" pitchFamily="2" charset="-79"/>
              </a:rPr>
              <a:t>He increased the value of his entire account by 9X!</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2"/>
          <a:stretch>
            <a:fillRect/>
          </a:stretch>
        </p:blipFill>
        <p:spPr>
          <a:xfrm>
            <a:off x="626073" y="239238"/>
            <a:ext cx="4474247" cy="757180"/>
          </a:xfrm>
          <a:prstGeom prst="rect">
            <a:avLst/>
          </a:prstGeom>
        </p:spPr>
      </p:pic>
      <p:sp>
        <p:nvSpPr>
          <p:cNvPr id="2" name="Rounded Rectangle 1">
            <a:extLst>
              <a:ext uri="{FF2B5EF4-FFF2-40B4-BE49-F238E27FC236}">
                <a16:creationId xmlns:a16="http://schemas.microsoft.com/office/drawing/2014/main" id="{0DE7695C-9423-3C3C-43C4-99EDB241863F}"/>
              </a:ext>
            </a:extLst>
          </p:cNvPr>
          <p:cNvSpPr/>
          <p:nvPr/>
        </p:nvSpPr>
        <p:spPr>
          <a:xfrm>
            <a:off x="5411432" y="443967"/>
            <a:ext cx="4474248" cy="478258"/>
          </a:xfrm>
          <a:prstGeom prst="roundRect">
            <a:avLst/>
          </a:prstGeom>
          <a:solidFill>
            <a:srgbClr val="88D1F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000" b="1" dirty="0">
                <a:solidFill>
                  <a:schemeClr val="tx1"/>
                </a:solidFill>
                <a:latin typeface="Lato" panose="020F0502020204030203" pitchFamily="34" charset="77"/>
              </a:rPr>
              <a:t>TOP MEMBER SUCCESS STORIES</a:t>
            </a:r>
          </a:p>
        </p:txBody>
      </p:sp>
      <p:sp>
        <p:nvSpPr>
          <p:cNvPr id="3" name="Rounded Rectangle 2">
            <a:extLst>
              <a:ext uri="{FF2B5EF4-FFF2-40B4-BE49-F238E27FC236}">
                <a16:creationId xmlns:a16="http://schemas.microsoft.com/office/drawing/2014/main" id="{F392B79F-517C-4209-FAFB-81981A0DFC7C}"/>
              </a:ext>
            </a:extLst>
          </p:cNvPr>
          <p:cNvSpPr/>
          <p:nvPr/>
        </p:nvSpPr>
        <p:spPr>
          <a:xfrm>
            <a:off x="911215" y="4485586"/>
            <a:ext cx="2898786" cy="858574"/>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Rajdhani" panose="02000000000000000000" pitchFamily="2" charset="77"/>
                <a:cs typeface="Rajdhani" panose="02000000000000000000" pitchFamily="2" charset="77"/>
              </a:rPr>
              <a:t>$185,000</a:t>
            </a:r>
          </a:p>
        </p:txBody>
      </p:sp>
    </p:spTree>
    <p:extLst>
      <p:ext uri="{BB962C8B-B14F-4D97-AF65-F5344CB8AC3E}">
        <p14:creationId xmlns:p14="http://schemas.microsoft.com/office/powerpoint/2010/main" val="42755986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654713"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Another member named </a:t>
            </a:r>
            <a:r>
              <a:rPr lang="en-US" b="1" dirty="0">
                <a:cs typeface="Rubik" pitchFamily="2" charset="-79"/>
              </a:rPr>
              <a:t>Mohammed</a:t>
            </a:r>
            <a:r>
              <a:rPr lang="en-US" dirty="0">
                <a:cs typeface="Rubik" pitchFamily="2" charset="-79"/>
              </a:rPr>
              <a:t> did even better…</a:t>
            </a:r>
          </a:p>
          <a:p>
            <a:pPr>
              <a:lnSpc>
                <a:spcPct val="100000"/>
              </a:lnSpc>
              <a:spcBef>
                <a:spcPts val="2800"/>
              </a:spcBef>
              <a:buClr>
                <a:schemeClr val="tx1">
                  <a:lumMod val="85000"/>
                  <a:lumOff val="15000"/>
                </a:schemeClr>
              </a:buClr>
            </a:pPr>
            <a:r>
              <a:rPr lang="en-US" dirty="0">
                <a:cs typeface="Rubik" pitchFamily="2" charset="-79"/>
              </a:rPr>
              <a:t>He turned a $25,000 portfolio into </a:t>
            </a:r>
            <a:r>
              <a:rPr lang="en-US" b="1" dirty="0">
                <a:cs typeface="Rubik" pitchFamily="2" charset="-79"/>
              </a:rPr>
              <a:t>over $225,000</a:t>
            </a:r>
            <a:r>
              <a:rPr lang="en-US" dirty="0">
                <a:cs typeface="Rubik" pitchFamily="2" charset="-79"/>
              </a:rPr>
              <a:t>… </a:t>
            </a:r>
            <a:br>
              <a:rPr lang="en-US" dirty="0">
                <a:cs typeface="Rubik" pitchFamily="2" charset="-79"/>
              </a:rPr>
            </a:br>
            <a:r>
              <a:rPr lang="en-US" b="1" dirty="0">
                <a:cs typeface="Rubik" pitchFamily="2" charset="-79"/>
              </a:rPr>
              <a:t>In just four months!</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2"/>
          <a:stretch>
            <a:fillRect/>
          </a:stretch>
        </p:blipFill>
        <p:spPr>
          <a:xfrm>
            <a:off x="626073" y="239238"/>
            <a:ext cx="4474247" cy="757180"/>
          </a:xfrm>
          <a:prstGeom prst="rect">
            <a:avLst/>
          </a:prstGeom>
        </p:spPr>
      </p:pic>
      <p:sp>
        <p:nvSpPr>
          <p:cNvPr id="3" name="Rounded Rectangle 2">
            <a:extLst>
              <a:ext uri="{FF2B5EF4-FFF2-40B4-BE49-F238E27FC236}">
                <a16:creationId xmlns:a16="http://schemas.microsoft.com/office/drawing/2014/main" id="{F392B79F-517C-4209-FAFB-81981A0DFC7C}"/>
              </a:ext>
            </a:extLst>
          </p:cNvPr>
          <p:cNvSpPr/>
          <p:nvPr/>
        </p:nvSpPr>
        <p:spPr>
          <a:xfrm>
            <a:off x="911214" y="3669480"/>
            <a:ext cx="4384686" cy="912680"/>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Rajdhani" panose="02000000000000000000" pitchFamily="2" charset="77"/>
                <a:cs typeface="Rajdhani" panose="02000000000000000000" pitchFamily="2" charset="77"/>
              </a:rPr>
              <a:t>OVER $225,000</a:t>
            </a:r>
          </a:p>
        </p:txBody>
      </p:sp>
      <p:sp>
        <p:nvSpPr>
          <p:cNvPr id="5" name="Rounded Rectangle 4">
            <a:extLst>
              <a:ext uri="{FF2B5EF4-FFF2-40B4-BE49-F238E27FC236}">
                <a16:creationId xmlns:a16="http://schemas.microsoft.com/office/drawing/2014/main" id="{E2FCA892-7BDF-178E-6C65-E49D0109A5C1}"/>
              </a:ext>
            </a:extLst>
          </p:cNvPr>
          <p:cNvSpPr/>
          <p:nvPr/>
        </p:nvSpPr>
        <p:spPr>
          <a:xfrm>
            <a:off x="5411432" y="443967"/>
            <a:ext cx="4474248" cy="478258"/>
          </a:xfrm>
          <a:prstGeom prst="roundRect">
            <a:avLst/>
          </a:prstGeom>
          <a:solidFill>
            <a:srgbClr val="88D1F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000" b="1" dirty="0">
                <a:solidFill>
                  <a:schemeClr val="tx1"/>
                </a:solidFill>
                <a:latin typeface="Lato" panose="020F0502020204030203" pitchFamily="34" charset="77"/>
              </a:rPr>
              <a:t>TOP MEMBER SUCCESS STORIES</a:t>
            </a:r>
          </a:p>
        </p:txBody>
      </p:sp>
    </p:spTree>
    <p:extLst>
      <p:ext uri="{BB962C8B-B14F-4D97-AF65-F5344CB8AC3E}">
        <p14:creationId xmlns:p14="http://schemas.microsoft.com/office/powerpoint/2010/main" val="20161365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9208807"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And </a:t>
            </a:r>
            <a:r>
              <a:rPr lang="en-US" b="1" dirty="0">
                <a:cs typeface="Rubik" pitchFamily="2" charset="-79"/>
              </a:rPr>
              <a:t>George</a:t>
            </a:r>
            <a:r>
              <a:rPr lang="en-US" dirty="0">
                <a:cs typeface="Rubik" pitchFamily="2" charset="-79"/>
              </a:rPr>
              <a:t> knocked it our of the park during the worst three months of COVID…</a:t>
            </a:r>
          </a:p>
          <a:p>
            <a:pPr>
              <a:lnSpc>
                <a:spcPct val="100000"/>
              </a:lnSpc>
              <a:spcBef>
                <a:spcPts val="2800"/>
              </a:spcBef>
              <a:buClr>
                <a:schemeClr val="tx1">
                  <a:lumMod val="85000"/>
                  <a:lumOff val="15000"/>
                </a:schemeClr>
              </a:buClr>
            </a:pPr>
            <a:r>
              <a:rPr lang="en-US" b="1" dirty="0">
                <a:cs typeface="Rubik" pitchFamily="2" charset="-79"/>
              </a:rPr>
              <a:t>He took $165,000 and hit peak gains of over </a:t>
            </a:r>
            <a:br>
              <a:rPr lang="en-US" b="1" dirty="0">
                <a:cs typeface="Rubik" pitchFamily="2" charset="-79"/>
              </a:rPr>
            </a:br>
            <a:r>
              <a:rPr lang="en-US" b="1" dirty="0">
                <a:cs typeface="Rubik" pitchFamily="2" charset="-79"/>
              </a:rPr>
              <a:t>$2.3 million!</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3"/>
          <a:stretch>
            <a:fillRect/>
          </a:stretch>
        </p:blipFill>
        <p:spPr>
          <a:xfrm>
            <a:off x="626073" y="239238"/>
            <a:ext cx="4474247" cy="757180"/>
          </a:xfrm>
          <a:prstGeom prst="rect">
            <a:avLst/>
          </a:prstGeom>
        </p:spPr>
      </p:pic>
      <p:sp>
        <p:nvSpPr>
          <p:cNvPr id="3" name="Rounded Rectangle 2">
            <a:extLst>
              <a:ext uri="{FF2B5EF4-FFF2-40B4-BE49-F238E27FC236}">
                <a16:creationId xmlns:a16="http://schemas.microsoft.com/office/drawing/2014/main" id="{F392B79F-517C-4209-FAFB-81981A0DFC7C}"/>
              </a:ext>
            </a:extLst>
          </p:cNvPr>
          <p:cNvSpPr/>
          <p:nvPr/>
        </p:nvSpPr>
        <p:spPr>
          <a:xfrm>
            <a:off x="911214" y="4055560"/>
            <a:ext cx="3940186" cy="912680"/>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Rajdhani" panose="02000000000000000000" pitchFamily="2" charset="77"/>
                <a:cs typeface="Rajdhani" panose="02000000000000000000" pitchFamily="2" charset="77"/>
              </a:rPr>
              <a:t>$2.3 MILLION</a:t>
            </a:r>
          </a:p>
        </p:txBody>
      </p:sp>
      <p:sp>
        <p:nvSpPr>
          <p:cNvPr id="5" name="TextBox 4">
            <a:extLst>
              <a:ext uri="{FF2B5EF4-FFF2-40B4-BE49-F238E27FC236}">
                <a16:creationId xmlns:a16="http://schemas.microsoft.com/office/drawing/2014/main" id="{9014A023-9F2E-484D-82FA-FF0683C9CB58}"/>
              </a:ext>
            </a:extLst>
          </p:cNvPr>
          <p:cNvSpPr txBox="1"/>
          <p:nvPr/>
        </p:nvSpPr>
        <p:spPr>
          <a:xfrm>
            <a:off x="351698" y="5520707"/>
            <a:ext cx="7245927" cy="369332"/>
          </a:xfrm>
          <a:prstGeom prst="rect">
            <a:avLst/>
          </a:prstGeom>
          <a:noFill/>
        </p:spPr>
        <p:txBody>
          <a:bodyPr wrap="square" rtlCol="0">
            <a:spAutoFit/>
          </a:bodyPr>
          <a:lstStyle/>
          <a:p>
            <a:r>
              <a:rPr lang="en-US" b="0" i="0" dirty="0">
                <a:effectLst/>
                <a:latin typeface="Slack-Lato"/>
              </a:rPr>
              <a:t>Top success stories, You shouldn’t expect to easily replicate</a:t>
            </a:r>
            <a:endParaRPr lang="en-US" dirty="0"/>
          </a:p>
        </p:txBody>
      </p:sp>
      <p:sp>
        <p:nvSpPr>
          <p:cNvPr id="7" name="Rounded Rectangle 6">
            <a:extLst>
              <a:ext uri="{FF2B5EF4-FFF2-40B4-BE49-F238E27FC236}">
                <a16:creationId xmlns:a16="http://schemas.microsoft.com/office/drawing/2014/main" id="{8BC02BD1-FAC0-D4B2-B1C4-DE3C0BA6B56B}"/>
              </a:ext>
            </a:extLst>
          </p:cNvPr>
          <p:cNvSpPr/>
          <p:nvPr/>
        </p:nvSpPr>
        <p:spPr>
          <a:xfrm>
            <a:off x="5411432" y="443967"/>
            <a:ext cx="4474248" cy="478258"/>
          </a:xfrm>
          <a:prstGeom prst="roundRect">
            <a:avLst/>
          </a:prstGeom>
          <a:solidFill>
            <a:srgbClr val="88D1F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000" b="1" dirty="0">
                <a:solidFill>
                  <a:schemeClr val="tx1"/>
                </a:solidFill>
                <a:latin typeface="Lato" panose="020F0502020204030203" pitchFamily="34" charset="77"/>
              </a:rPr>
              <a:t>TOP MEMBER SUCCESS STORIES</a:t>
            </a:r>
          </a:p>
        </p:txBody>
      </p:sp>
    </p:spTree>
    <p:extLst>
      <p:ext uri="{BB962C8B-B14F-4D97-AF65-F5344CB8AC3E}">
        <p14:creationId xmlns:p14="http://schemas.microsoft.com/office/powerpoint/2010/main" val="1366406125"/>
      </p:ext>
    </p:extLst>
  </p:cSld>
  <p:clrMapOvr>
    <a:masterClrMapping/>
  </p:clrMapOvr>
  <p:extLst>
    <p:ext uri="{6950BFC3-D8DA-4A85-94F7-54DA5524770B}">
      <p188:commentRel xmlns:p188="http://schemas.microsoft.com/office/powerpoint/2018/8/main" r:id="rId2"/>
    </p:ext>
  </p:extLs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8">
            <a:extLst>
              <a:ext uri="{FF2B5EF4-FFF2-40B4-BE49-F238E27FC236}">
                <a16:creationId xmlns:a16="http://schemas.microsoft.com/office/drawing/2014/main" id="{33B54189-5DFC-BCA2-C6C3-0154C0AE8023}"/>
              </a:ext>
            </a:extLst>
          </p:cNvPr>
          <p:cNvPicPr/>
          <p:nvPr/>
        </p:nvPicPr>
        <p:blipFill>
          <a:blip r:embed="rId2" cstate="screen">
            <a:extLst>
              <a:ext uri="{28A0092B-C50C-407E-A947-70E740481C1C}">
                <a14:useLocalDpi xmlns:a14="http://schemas.microsoft.com/office/drawing/2010/main"/>
              </a:ext>
            </a:extLst>
          </a:blip>
          <a:stretch>
            <a:fillRect/>
          </a:stretch>
        </p:blipFill>
        <p:spPr>
          <a:xfrm>
            <a:off x="512637" y="1821374"/>
            <a:ext cx="4493949" cy="3758664"/>
          </a:xfrm>
          <a:prstGeom prst="rect">
            <a:avLst/>
          </a:prstGeom>
        </p:spPr>
      </p:pic>
      <p:sp>
        <p:nvSpPr>
          <p:cNvPr id="10" name="Title 1">
            <a:extLst>
              <a:ext uri="{FF2B5EF4-FFF2-40B4-BE49-F238E27FC236}">
                <a16:creationId xmlns:a16="http://schemas.microsoft.com/office/drawing/2014/main" id="{6C9655B5-5198-6EF9-AE71-D881E452B787}"/>
              </a:ext>
            </a:extLst>
          </p:cNvPr>
          <p:cNvSpPr>
            <a:spLocks noGrp="1"/>
          </p:cNvSpPr>
          <p:nvPr>
            <p:ph type="title"/>
          </p:nvPr>
        </p:nvSpPr>
        <p:spPr>
          <a:xfrm>
            <a:off x="-785096" y="-123868"/>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7</a:t>
            </a:r>
            <a:r>
              <a:rPr lang="en-US" sz="2800" b="1" dirty="0">
                <a:solidFill>
                  <a:srgbClr val="00B050"/>
                </a:solidFill>
                <a:cs typeface="Rubik" pitchFamily="2" charset="-79"/>
              </a:rPr>
              <a:t>,500 /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12" name="Picture 11">
            <a:extLst>
              <a:ext uri="{FF2B5EF4-FFF2-40B4-BE49-F238E27FC236}">
                <a16:creationId xmlns:a16="http://schemas.microsoft.com/office/drawing/2014/main" id="{E8F578B9-1A02-4A3A-20AB-6D639E71807F}"/>
              </a:ext>
            </a:extLst>
          </p:cNvPr>
          <p:cNvPicPr>
            <a:picLocks noChangeAspect="1"/>
          </p:cNvPicPr>
          <p:nvPr/>
        </p:nvPicPr>
        <p:blipFill>
          <a:blip r:embed="rId3"/>
          <a:stretch>
            <a:fillRect/>
          </a:stretch>
        </p:blipFill>
        <p:spPr>
          <a:xfrm>
            <a:off x="4270236" y="229877"/>
            <a:ext cx="3056384" cy="517234"/>
          </a:xfrm>
          <a:prstGeom prst="rect">
            <a:avLst/>
          </a:prstGeom>
        </p:spPr>
      </p:pic>
      <p:sp>
        <p:nvSpPr>
          <p:cNvPr id="5" name="Content Placeholder 2">
            <a:extLst>
              <a:ext uri="{FF2B5EF4-FFF2-40B4-BE49-F238E27FC236}">
                <a16:creationId xmlns:a16="http://schemas.microsoft.com/office/drawing/2014/main" id="{4D6A7835-B4BB-AF6B-C64B-138D42BAFA0F}"/>
              </a:ext>
            </a:extLst>
          </p:cNvPr>
          <p:cNvSpPr txBox="1">
            <a:spLocks/>
          </p:cNvSpPr>
          <p:nvPr/>
        </p:nvSpPr>
        <p:spPr>
          <a:xfrm>
            <a:off x="5947462" y="2301298"/>
            <a:ext cx="5524592"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2800"/>
              </a:spcBef>
              <a:buClr>
                <a:schemeClr val="tx1">
                  <a:lumMod val="85000"/>
                  <a:lumOff val="15000"/>
                </a:schemeClr>
              </a:buClr>
              <a:buFont typeface="Arial" panose="020B0604020202020204" pitchFamily="34" charset="0"/>
              <a:buNone/>
            </a:pPr>
            <a:r>
              <a:rPr lang="en-US" b="1" dirty="0"/>
              <a:t>MTA Inner Circle Members:</a:t>
            </a:r>
          </a:p>
        </p:txBody>
      </p:sp>
      <p:sp>
        <p:nvSpPr>
          <p:cNvPr id="7" name="Rounded Rectangle 6">
            <a:extLst>
              <a:ext uri="{FF2B5EF4-FFF2-40B4-BE49-F238E27FC236}">
                <a16:creationId xmlns:a16="http://schemas.microsoft.com/office/drawing/2014/main" id="{8C76C27A-F504-8431-EB7A-F0B4DE8ED898}"/>
              </a:ext>
            </a:extLst>
          </p:cNvPr>
          <p:cNvSpPr/>
          <p:nvPr/>
        </p:nvSpPr>
        <p:spPr>
          <a:xfrm>
            <a:off x="6249445" y="2972660"/>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Lato" panose="020F0502020204030203" pitchFamily="34" charset="77"/>
                <a:cs typeface="Rajdhani" panose="02000000000000000000" pitchFamily="2" charset="77"/>
              </a:rPr>
              <a:t>FREE!</a:t>
            </a:r>
          </a:p>
        </p:txBody>
      </p:sp>
    </p:spTree>
    <p:extLst>
      <p:ext uri="{BB962C8B-B14F-4D97-AF65-F5344CB8AC3E}">
        <p14:creationId xmlns:p14="http://schemas.microsoft.com/office/powerpoint/2010/main" val="27698796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37D73-0B79-B392-5B31-E51E32A1E5F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F7ECDA7-D6B2-A338-56D8-FC586236BE4A}"/>
              </a:ext>
            </a:extLst>
          </p:cNvPr>
          <p:cNvSpPr/>
          <p:nvPr/>
        </p:nvSpPr>
        <p:spPr>
          <a:xfrm>
            <a:off x="-8" y="-1"/>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C80910B-A17F-D28B-0A13-C25B364DFE0F}"/>
              </a:ext>
            </a:extLst>
          </p:cNvPr>
          <p:cNvSpPr/>
          <p:nvPr/>
        </p:nvSpPr>
        <p:spPr>
          <a:xfrm>
            <a:off x="-4" y="1041400"/>
            <a:ext cx="12192000" cy="1003299"/>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65300FC9-EB7B-BA61-309D-035DFACB8225}"/>
              </a:ext>
            </a:extLst>
          </p:cNvPr>
          <p:cNvSpPr txBox="1">
            <a:spLocks/>
          </p:cNvSpPr>
          <p:nvPr/>
        </p:nvSpPr>
        <p:spPr>
          <a:xfrm>
            <a:off x="0" y="1308099"/>
            <a:ext cx="12192000" cy="622301"/>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ctr"/>
            <a:r>
              <a:rPr lang="en-US" sz="3000" b="1" dirty="0">
                <a:latin typeface="Rajdhani" panose="02000000000000000000" pitchFamily="2" charset="77"/>
                <a:cs typeface="Rajdhani" panose="02000000000000000000" pitchFamily="2" charset="77"/>
              </a:rPr>
              <a:t>You’ll Get FREE Access To </a:t>
            </a:r>
            <a:r>
              <a:rPr lang="en-US" sz="3000" b="1" i="1" dirty="0">
                <a:latin typeface="Rajdhani" panose="02000000000000000000" pitchFamily="2" charset="77"/>
                <a:cs typeface="Rajdhani" panose="02000000000000000000" pitchFamily="2" charset="77"/>
              </a:rPr>
              <a:t>Post-Market Profits</a:t>
            </a:r>
            <a:r>
              <a:rPr lang="en-US" sz="3000" b="1" dirty="0">
                <a:latin typeface="Rajdhani" panose="02000000000000000000" pitchFamily="2" charset="77"/>
                <a:cs typeface="Rajdhani" panose="02000000000000000000" pitchFamily="2" charset="77"/>
              </a:rPr>
              <a:t>:</a:t>
            </a:r>
            <a:endParaRPr lang="en-US" sz="3000" b="1" i="1" dirty="0">
              <a:latin typeface="Rajdhani" panose="02000000000000000000" pitchFamily="2" charset="77"/>
              <a:cs typeface="Rajdhani" panose="02000000000000000000" pitchFamily="2" charset="77"/>
            </a:endParaRPr>
          </a:p>
        </p:txBody>
      </p:sp>
      <p:pic>
        <p:nvPicPr>
          <p:cNvPr id="2" name="Picture 1">
            <a:extLst>
              <a:ext uri="{FF2B5EF4-FFF2-40B4-BE49-F238E27FC236}">
                <a16:creationId xmlns:a16="http://schemas.microsoft.com/office/drawing/2014/main" id="{FB595C8F-6BEA-66AE-6F9D-84EC7510AF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8460" y="2772308"/>
            <a:ext cx="6355080" cy="1313383"/>
          </a:xfrm>
          <a:prstGeom prst="rect">
            <a:avLst/>
          </a:prstGeom>
        </p:spPr>
      </p:pic>
    </p:spTree>
    <p:extLst>
      <p:ext uri="{BB962C8B-B14F-4D97-AF65-F5344CB8AC3E}">
        <p14:creationId xmlns:p14="http://schemas.microsoft.com/office/powerpoint/2010/main" val="25140711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5366F-843F-5ECA-C6FE-952B62343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C6F5B-C835-7E85-49ED-03389CDD30B1}"/>
              </a:ext>
            </a:extLst>
          </p:cNvPr>
          <p:cNvSpPr>
            <a:spLocks noGrp="1"/>
          </p:cNvSpPr>
          <p:nvPr>
            <p:ph type="title"/>
          </p:nvPr>
        </p:nvSpPr>
        <p:spPr>
          <a:xfrm>
            <a:off x="0" y="2389473"/>
            <a:ext cx="12192000" cy="1325563"/>
          </a:xfrm>
        </p:spPr>
        <p:txBody>
          <a:bodyPr>
            <a:normAutofit/>
          </a:bodyPr>
          <a:lstStyle/>
          <a:p>
            <a:pPr algn="ctr"/>
            <a:r>
              <a:rPr lang="en-US" dirty="0">
                <a:solidFill>
                  <a:schemeClr val="tx1">
                    <a:lumMod val="85000"/>
                    <a:lumOff val="15000"/>
                  </a:schemeClr>
                </a:solidFill>
                <a:cs typeface="Rubik" pitchFamily="2" charset="-79"/>
              </a:rPr>
              <a:t>Bryan’s Dark Ticker strategy is what </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you NEED when the market goes </a:t>
            </a:r>
            <a:r>
              <a:rPr lang="en-US" dirty="0">
                <a:solidFill>
                  <a:srgbClr val="FF0000"/>
                </a:solidFill>
                <a:cs typeface="Rubik" pitchFamily="2" charset="-79"/>
              </a:rPr>
              <a:t>DOWN</a:t>
            </a:r>
            <a:r>
              <a:rPr lang="en-US" dirty="0">
                <a:solidFill>
                  <a:schemeClr val="tx1">
                    <a:lumMod val="85000"/>
                    <a:lumOff val="15000"/>
                  </a:schemeClr>
                </a:solidFill>
                <a:cs typeface="Rubik" pitchFamily="2" charset="-79"/>
              </a:rPr>
              <a:t>!</a:t>
            </a:r>
            <a:endParaRPr lang="en-US" dirty="0"/>
          </a:p>
        </p:txBody>
      </p:sp>
    </p:spTree>
    <p:extLst>
      <p:ext uri="{BB962C8B-B14F-4D97-AF65-F5344CB8AC3E}">
        <p14:creationId xmlns:p14="http://schemas.microsoft.com/office/powerpoint/2010/main" val="24392817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cs typeface="Rubik" pitchFamily="2" charset="-79"/>
              </a:rPr>
              <a:t>What is the Dark Ticker? </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489857"/>
            <a:ext cx="7172605" cy="484484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t>It’s a unique ticker that Bryan trades that allows him to profit take advantage of down markets overnight. </a:t>
            </a:r>
          </a:p>
          <a:p>
            <a:pPr algn="l">
              <a:lnSpc>
                <a:spcPct val="100000"/>
              </a:lnSpc>
              <a:spcBef>
                <a:spcPts val="2800"/>
              </a:spcBef>
              <a:buClr>
                <a:schemeClr val="tx1">
                  <a:lumMod val="85000"/>
                  <a:lumOff val="15000"/>
                </a:schemeClr>
              </a:buClr>
            </a:pPr>
            <a:r>
              <a:rPr lang="en-US" dirty="0"/>
              <a:t>When there is a down day Bryan trades the Dark Ticker between 4 and 4:15 </a:t>
            </a:r>
          </a:p>
          <a:p>
            <a:pPr algn="l">
              <a:lnSpc>
                <a:spcPct val="100000"/>
              </a:lnSpc>
              <a:spcBef>
                <a:spcPts val="2800"/>
              </a:spcBef>
              <a:buClr>
                <a:schemeClr val="tx1">
                  <a:lumMod val="85000"/>
                  <a:lumOff val="15000"/>
                </a:schemeClr>
              </a:buClr>
            </a:pPr>
            <a:r>
              <a:rPr lang="en-US" dirty="0"/>
              <a:t>Works with 0DTE or “Zero Days To Expiration” trades...  </a:t>
            </a:r>
            <a:r>
              <a:rPr lang="en-US" b="1" dirty="0"/>
              <a:t>After the market closes!</a:t>
            </a:r>
          </a:p>
        </p:txBody>
      </p:sp>
      <p:pic>
        <p:nvPicPr>
          <p:cNvPr id="3" name="Picture 2">
            <a:extLst>
              <a:ext uri="{FF2B5EF4-FFF2-40B4-BE49-F238E27FC236}">
                <a16:creationId xmlns:a16="http://schemas.microsoft.com/office/drawing/2014/main" id="{47468AB2-619A-71A7-85C2-2DABA0E472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29238" y="336856"/>
            <a:ext cx="3839737" cy="2558515"/>
          </a:xfrm>
          <a:prstGeom prst="rect">
            <a:avLst/>
          </a:prstGeom>
        </p:spPr>
      </p:pic>
    </p:spTree>
    <p:extLst>
      <p:ext uri="{BB962C8B-B14F-4D97-AF65-F5344CB8AC3E}">
        <p14:creationId xmlns:p14="http://schemas.microsoft.com/office/powerpoint/2010/main" val="1928636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b="1" dirty="0">
                <a:solidFill>
                  <a:schemeClr val="tx1">
                    <a:lumMod val="85000"/>
                    <a:lumOff val="15000"/>
                  </a:schemeClr>
                </a:solidFill>
              </a:rPr>
              <a:t>Post-Market Profits: Since Launch</a:t>
            </a: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5274" y="1318706"/>
            <a:ext cx="5138121" cy="970191"/>
          </a:xfrm>
        </p:spPr>
        <p:txBody>
          <a:bodyPr lIns="91440" tIns="91440" rIns="91440" bIns="91440">
            <a:normAutofit lnSpcReduction="10000"/>
          </a:bodyPr>
          <a:lstStyle/>
          <a:p>
            <a:pPr marL="0" indent="0" algn="ctr">
              <a:lnSpc>
                <a:spcPct val="100000"/>
              </a:lnSpc>
              <a:spcBef>
                <a:spcPts val="1600"/>
              </a:spcBef>
              <a:buClr>
                <a:schemeClr val="tx1">
                  <a:lumMod val="85000"/>
                  <a:lumOff val="15000"/>
                </a:schemeClr>
              </a:buClr>
              <a:buNone/>
            </a:pPr>
            <a:r>
              <a:rPr lang="en-US" sz="2600" dirty="0">
                <a:cs typeface="Rubik" pitchFamily="2" charset="-79"/>
              </a:rPr>
              <a:t>59 Dark Ticker trade setups </a:t>
            </a:r>
            <a:br>
              <a:rPr lang="en-US" sz="2600" dirty="0">
                <a:cs typeface="Rubik" pitchFamily="2" charset="-79"/>
              </a:rPr>
            </a:br>
            <a:r>
              <a:rPr lang="en-US" sz="2600" dirty="0">
                <a:cs typeface="Rubik" pitchFamily="2" charset="-79"/>
              </a:rPr>
              <a:t>over the past year</a:t>
            </a:r>
          </a:p>
          <a:p>
            <a:pPr marL="0" indent="0" algn="l">
              <a:lnSpc>
                <a:spcPct val="100000"/>
              </a:lnSpc>
              <a:spcBef>
                <a:spcPts val="1600"/>
              </a:spcBef>
              <a:buClr>
                <a:schemeClr val="tx1">
                  <a:lumMod val="85000"/>
                  <a:lumOff val="15000"/>
                </a:schemeClr>
              </a:buClr>
              <a:buNone/>
            </a:pPr>
            <a:endParaRPr lang="en-US" sz="2600" dirty="0">
              <a:cs typeface="Rubik" pitchFamily="2" charset="-79"/>
            </a:endParaRPr>
          </a:p>
          <a:p>
            <a:pPr algn="l">
              <a:lnSpc>
                <a:spcPct val="100000"/>
              </a:lnSpc>
              <a:spcBef>
                <a:spcPts val="1600"/>
              </a:spcBef>
              <a:buClr>
                <a:schemeClr val="tx1">
                  <a:lumMod val="85000"/>
                  <a:lumOff val="15000"/>
                </a:schemeClr>
              </a:buClr>
            </a:pPr>
            <a:endParaRPr lang="en-US" sz="2600" dirty="0">
              <a:cs typeface="Rubik" pitchFamily="2" charset="-79"/>
            </a:endParaRPr>
          </a:p>
        </p:txBody>
      </p:sp>
      <p:sp>
        <p:nvSpPr>
          <p:cNvPr id="4" name="Content Placeholder 2">
            <a:extLst>
              <a:ext uri="{FF2B5EF4-FFF2-40B4-BE49-F238E27FC236}">
                <a16:creationId xmlns:a16="http://schemas.microsoft.com/office/drawing/2014/main" id="{F352CEC7-CF64-0426-61DC-4D5E7EF6792B}"/>
              </a:ext>
            </a:extLst>
          </p:cNvPr>
          <p:cNvSpPr txBox="1">
            <a:spLocks/>
          </p:cNvSpPr>
          <p:nvPr/>
        </p:nvSpPr>
        <p:spPr>
          <a:xfrm>
            <a:off x="5994026" y="1216932"/>
            <a:ext cx="5662883" cy="1570584"/>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buClr>
                <a:schemeClr val="tx1">
                  <a:lumMod val="85000"/>
                  <a:lumOff val="15000"/>
                </a:schemeClr>
              </a:buClr>
              <a:buNone/>
            </a:pPr>
            <a:r>
              <a:rPr lang="en-US" sz="2600" dirty="0">
                <a:cs typeface="Rubik" pitchFamily="2" charset="-79"/>
              </a:rPr>
              <a:t>66% of the time,  the Dark Ticker went up after being down during the previous close </a:t>
            </a:r>
          </a:p>
          <a:p>
            <a:pPr>
              <a:lnSpc>
                <a:spcPct val="100000"/>
              </a:lnSpc>
              <a:spcBef>
                <a:spcPts val="1600"/>
              </a:spcBef>
              <a:buClr>
                <a:schemeClr val="tx1">
                  <a:lumMod val="85000"/>
                  <a:lumOff val="15000"/>
                </a:schemeClr>
              </a:buClr>
            </a:pPr>
            <a:endParaRPr lang="en-US" sz="2600" dirty="0">
              <a:cs typeface="Rubik" pitchFamily="2" charset="-79"/>
            </a:endParaRPr>
          </a:p>
        </p:txBody>
      </p:sp>
      <p:grpSp>
        <p:nvGrpSpPr>
          <p:cNvPr id="5" name="Group 4">
            <a:extLst>
              <a:ext uri="{FF2B5EF4-FFF2-40B4-BE49-F238E27FC236}">
                <a16:creationId xmlns:a16="http://schemas.microsoft.com/office/drawing/2014/main" id="{5D53C821-C711-010E-624F-4451048ED090}"/>
              </a:ext>
            </a:extLst>
          </p:cNvPr>
          <p:cNvGrpSpPr/>
          <p:nvPr/>
        </p:nvGrpSpPr>
        <p:grpSpPr>
          <a:xfrm>
            <a:off x="299477" y="2705604"/>
            <a:ext cx="2115240" cy="1553378"/>
            <a:chOff x="903381" y="2809301"/>
            <a:chExt cx="2115240" cy="1553378"/>
          </a:xfrm>
        </p:grpSpPr>
        <p:sp>
          <p:nvSpPr>
            <p:cNvPr id="6" name="Rectangle 5">
              <a:extLst>
                <a:ext uri="{FF2B5EF4-FFF2-40B4-BE49-F238E27FC236}">
                  <a16:creationId xmlns:a16="http://schemas.microsoft.com/office/drawing/2014/main" id="{6EE68A75-83B9-ECB1-87BA-8E92B47ACF7E}"/>
                </a:ext>
              </a:extLst>
            </p:cNvPr>
            <p:cNvSpPr/>
            <p:nvPr/>
          </p:nvSpPr>
          <p:spPr>
            <a:xfrm>
              <a:off x="903381" y="3822853"/>
              <a:ext cx="2115239" cy="539826"/>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7" name="Rectangle 6">
              <a:extLst>
                <a:ext uri="{FF2B5EF4-FFF2-40B4-BE49-F238E27FC236}">
                  <a16:creationId xmlns:a16="http://schemas.microsoft.com/office/drawing/2014/main" id="{4DB58C6E-70BE-AF8D-A761-AE1D50879008}"/>
                </a:ext>
              </a:extLst>
            </p:cNvPr>
            <p:cNvSpPr/>
            <p:nvPr/>
          </p:nvSpPr>
          <p:spPr>
            <a:xfrm>
              <a:off x="903382" y="2809301"/>
              <a:ext cx="2115239" cy="1013552"/>
            </a:xfrm>
            <a:prstGeom prst="rect">
              <a:avLst/>
            </a:prstGeom>
            <a:solidFill>
              <a:srgbClr val="125E7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114% </a:t>
              </a:r>
            </a:p>
          </p:txBody>
        </p:sp>
      </p:grpSp>
      <p:grpSp>
        <p:nvGrpSpPr>
          <p:cNvPr id="10" name="Group 9">
            <a:extLst>
              <a:ext uri="{FF2B5EF4-FFF2-40B4-BE49-F238E27FC236}">
                <a16:creationId xmlns:a16="http://schemas.microsoft.com/office/drawing/2014/main" id="{549BADE8-5DE7-5C34-2D34-FE23F1BCB2E4}"/>
              </a:ext>
            </a:extLst>
          </p:cNvPr>
          <p:cNvGrpSpPr/>
          <p:nvPr/>
        </p:nvGrpSpPr>
        <p:grpSpPr>
          <a:xfrm>
            <a:off x="2969049" y="2702291"/>
            <a:ext cx="2115240" cy="1553378"/>
            <a:chOff x="903381" y="2809301"/>
            <a:chExt cx="2115240" cy="1553378"/>
          </a:xfrm>
        </p:grpSpPr>
        <p:sp>
          <p:nvSpPr>
            <p:cNvPr id="12" name="Rectangle 11">
              <a:extLst>
                <a:ext uri="{FF2B5EF4-FFF2-40B4-BE49-F238E27FC236}">
                  <a16:creationId xmlns:a16="http://schemas.microsoft.com/office/drawing/2014/main" id="{48A4BF98-E6C0-22B5-7424-987605D5938E}"/>
                </a:ext>
              </a:extLst>
            </p:cNvPr>
            <p:cNvSpPr/>
            <p:nvPr/>
          </p:nvSpPr>
          <p:spPr>
            <a:xfrm>
              <a:off x="903381" y="3822853"/>
              <a:ext cx="2115239" cy="5398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13" name="Rectangle 12">
              <a:extLst>
                <a:ext uri="{FF2B5EF4-FFF2-40B4-BE49-F238E27FC236}">
                  <a16:creationId xmlns:a16="http://schemas.microsoft.com/office/drawing/2014/main" id="{9094F48A-5DD6-837D-1F69-E7F79DA149B1}"/>
                </a:ext>
              </a:extLst>
            </p:cNvPr>
            <p:cNvSpPr/>
            <p:nvPr/>
          </p:nvSpPr>
          <p:spPr>
            <a:xfrm>
              <a:off x="903382" y="2809301"/>
              <a:ext cx="2115239" cy="1013552"/>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109% </a:t>
              </a:r>
            </a:p>
          </p:txBody>
        </p:sp>
      </p:grpSp>
      <p:grpSp>
        <p:nvGrpSpPr>
          <p:cNvPr id="14" name="Group 13">
            <a:extLst>
              <a:ext uri="{FF2B5EF4-FFF2-40B4-BE49-F238E27FC236}">
                <a16:creationId xmlns:a16="http://schemas.microsoft.com/office/drawing/2014/main" id="{EE1C55D7-C9DC-FDDC-A361-F396F791F5E8}"/>
              </a:ext>
            </a:extLst>
          </p:cNvPr>
          <p:cNvGrpSpPr/>
          <p:nvPr/>
        </p:nvGrpSpPr>
        <p:grpSpPr>
          <a:xfrm>
            <a:off x="299476" y="4495845"/>
            <a:ext cx="2115240" cy="1553378"/>
            <a:chOff x="903381" y="2809301"/>
            <a:chExt cx="2115240" cy="1553378"/>
          </a:xfrm>
        </p:grpSpPr>
        <p:sp>
          <p:nvSpPr>
            <p:cNvPr id="15" name="Rectangle 14">
              <a:extLst>
                <a:ext uri="{FF2B5EF4-FFF2-40B4-BE49-F238E27FC236}">
                  <a16:creationId xmlns:a16="http://schemas.microsoft.com/office/drawing/2014/main" id="{473F1F7B-CE65-B641-2882-0478490B9B4F}"/>
                </a:ext>
              </a:extLst>
            </p:cNvPr>
            <p:cNvSpPr/>
            <p:nvPr/>
          </p:nvSpPr>
          <p:spPr>
            <a:xfrm>
              <a:off x="903381" y="3822853"/>
              <a:ext cx="2115239" cy="5398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16" name="Rectangle 15">
              <a:extLst>
                <a:ext uri="{FF2B5EF4-FFF2-40B4-BE49-F238E27FC236}">
                  <a16:creationId xmlns:a16="http://schemas.microsoft.com/office/drawing/2014/main" id="{AD9BBD1E-B6B9-D1AF-16DF-515CE087DEF6}"/>
                </a:ext>
              </a:extLst>
            </p:cNvPr>
            <p:cNvSpPr/>
            <p:nvPr/>
          </p:nvSpPr>
          <p:spPr>
            <a:xfrm>
              <a:off x="903382" y="2809301"/>
              <a:ext cx="2115239" cy="1013552"/>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105% </a:t>
              </a:r>
            </a:p>
          </p:txBody>
        </p:sp>
      </p:grpSp>
      <p:grpSp>
        <p:nvGrpSpPr>
          <p:cNvPr id="17" name="Group 16">
            <a:extLst>
              <a:ext uri="{FF2B5EF4-FFF2-40B4-BE49-F238E27FC236}">
                <a16:creationId xmlns:a16="http://schemas.microsoft.com/office/drawing/2014/main" id="{DD6199DC-C9BB-1649-B655-6AE3AED68FDA}"/>
              </a:ext>
            </a:extLst>
          </p:cNvPr>
          <p:cNvGrpSpPr/>
          <p:nvPr/>
        </p:nvGrpSpPr>
        <p:grpSpPr>
          <a:xfrm>
            <a:off x="5599523" y="2726286"/>
            <a:ext cx="2115240" cy="1553378"/>
            <a:chOff x="903381" y="2809301"/>
            <a:chExt cx="2115240" cy="1553378"/>
          </a:xfrm>
          <a:solidFill>
            <a:schemeClr val="accent2">
              <a:lumMod val="20000"/>
              <a:lumOff val="80000"/>
            </a:schemeClr>
          </a:solidFill>
        </p:grpSpPr>
        <p:sp>
          <p:nvSpPr>
            <p:cNvPr id="18" name="Rectangle 17">
              <a:extLst>
                <a:ext uri="{FF2B5EF4-FFF2-40B4-BE49-F238E27FC236}">
                  <a16:creationId xmlns:a16="http://schemas.microsoft.com/office/drawing/2014/main" id="{E5BD012B-F61A-4DEA-D4B2-D586259A4D73}"/>
                </a:ext>
              </a:extLst>
            </p:cNvPr>
            <p:cNvSpPr/>
            <p:nvPr/>
          </p:nvSpPr>
          <p:spPr>
            <a:xfrm>
              <a:off x="903381" y="3822853"/>
              <a:ext cx="2115239" cy="5398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19" name="Rectangle 18">
              <a:extLst>
                <a:ext uri="{FF2B5EF4-FFF2-40B4-BE49-F238E27FC236}">
                  <a16:creationId xmlns:a16="http://schemas.microsoft.com/office/drawing/2014/main" id="{A2A46935-D57F-9A66-E318-682E05F33B28}"/>
                </a:ext>
              </a:extLst>
            </p:cNvPr>
            <p:cNvSpPr/>
            <p:nvPr/>
          </p:nvSpPr>
          <p:spPr>
            <a:xfrm>
              <a:off x="903382" y="2809301"/>
              <a:ext cx="2115239" cy="1013552"/>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92% </a:t>
              </a:r>
            </a:p>
          </p:txBody>
        </p:sp>
      </p:grpSp>
      <p:grpSp>
        <p:nvGrpSpPr>
          <p:cNvPr id="20" name="Group 19">
            <a:extLst>
              <a:ext uri="{FF2B5EF4-FFF2-40B4-BE49-F238E27FC236}">
                <a16:creationId xmlns:a16="http://schemas.microsoft.com/office/drawing/2014/main" id="{1907C14B-FE1A-A4C5-D396-084A20C88EAF}"/>
              </a:ext>
            </a:extLst>
          </p:cNvPr>
          <p:cNvGrpSpPr/>
          <p:nvPr/>
        </p:nvGrpSpPr>
        <p:grpSpPr>
          <a:xfrm>
            <a:off x="2969049" y="4523793"/>
            <a:ext cx="2115240" cy="1553378"/>
            <a:chOff x="903381" y="2809301"/>
            <a:chExt cx="2115240" cy="1553378"/>
          </a:xfrm>
        </p:grpSpPr>
        <p:sp>
          <p:nvSpPr>
            <p:cNvPr id="21" name="Rectangle 20">
              <a:extLst>
                <a:ext uri="{FF2B5EF4-FFF2-40B4-BE49-F238E27FC236}">
                  <a16:creationId xmlns:a16="http://schemas.microsoft.com/office/drawing/2014/main" id="{830A6F33-5167-F8CF-7982-E8D60E438591}"/>
                </a:ext>
              </a:extLst>
            </p:cNvPr>
            <p:cNvSpPr/>
            <p:nvPr/>
          </p:nvSpPr>
          <p:spPr>
            <a:xfrm>
              <a:off x="903381" y="3822853"/>
              <a:ext cx="2115239" cy="5398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22" name="Rectangle 21">
              <a:extLst>
                <a:ext uri="{FF2B5EF4-FFF2-40B4-BE49-F238E27FC236}">
                  <a16:creationId xmlns:a16="http://schemas.microsoft.com/office/drawing/2014/main" id="{A2C4EC9E-DE14-61D6-26C3-C9DBD36E7061}"/>
                </a:ext>
              </a:extLst>
            </p:cNvPr>
            <p:cNvSpPr/>
            <p:nvPr/>
          </p:nvSpPr>
          <p:spPr>
            <a:xfrm>
              <a:off x="903382" y="2809301"/>
              <a:ext cx="2115239" cy="1013552"/>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88% </a:t>
              </a:r>
            </a:p>
          </p:txBody>
        </p:sp>
      </p:grpSp>
      <p:grpSp>
        <p:nvGrpSpPr>
          <p:cNvPr id="23" name="Group 22">
            <a:extLst>
              <a:ext uri="{FF2B5EF4-FFF2-40B4-BE49-F238E27FC236}">
                <a16:creationId xmlns:a16="http://schemas.microsoft.com/office/drawing/2014/main" id="{5650DA8D-3690-576B-AD49-E5383E318DD9}"/>
              </a:ext>
            </a:extLst>
          </p:cNvPr>
          <p:cNvGrpSpPr/>
          <p:nvPr/>
        </p:nvGrpSpPr>
        <p:grpSpPr>
          <a:xfrm>
            <a:off x="5599522" y="4569103"/>
            <a:ext cx="2115240" cy="1553378"/>
            <a:chOff x="903381" y="2809301"/>
            <a:chExt cx="2115240" cy="1553378"/>
          </a:xfrm>
        </p:grpSpPr>
        <p:sp>
          <p:nvSpPr>
            <p:cNvPr id="24" name="Rectangle 23">
              <a:extLst>
                <a:ext uri="{FF2B5EF4-FFF2-40B4-BE49-F238E27FC236}">
                  <a16:creationId xmlns:a16="http://schemas.microsoft.com/office/drawing/2014/main" id="{9E71DEFA-9135-9E1B-7CF8-902B09935CC4}"/>
                </a:ext>
              </a:extLst>
            </p:cNvPr>
            <p:cNvSpPr/>
            <p:nvPr/>
          </p:nvSpPr>
          <p:spPr>
            <a:xfrm>
              <a:off x="903381" y="3822853"/>
              <a:ext cx="2115239" cy="5398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Lato" panose="020F0502020204030203" pitchFamily="34" charset="77"/>
                </a:rPr>
                <a:t>Overnight!</a:t>
              </a:r>
            </a:p>
          </p:txBody>
        </p:sp>
        <p:sp>
          <p:nvSpPr>
            <p:cNvPr id="25" name="Rectangle 24">
              <a:extLst>
                <a:ext uri="{FF2B5EF4-FFF2-40B4-BE49-F238E27FC236}">
                  <a16:creationId xmlns:a16="http://schemas.microsoft.com/office/drawing/2014/main" id="{4BA45C58-C51B-8B8B-4AE6-8EBB5C2775FA}"/>
                </a:ext>
              </a:extLst>
            </p:cNvPr>
            <p:cNvSpPr/>
            <p:nvPr/>
          </p:nvSpPr>
          <p:spPr>
            <a:xfrm>
              <a:off x="903382" y="2809301"/>
              <a:ext cx="2115239" cy="1013552"/>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Lato" panose="020F0502020204030203" pitchFamily="34" charset="77"/>
                </a:rPr>
                <a:t>156% </a:t>
              </a:r>
            </a:p>
          </p:txBody>
        </p:sp>
      </p:grpSp>
    </p:spTree>
    <p:extLst>
      <p:ext uri="{BB962C8B-B14F-4D97-AF65-F5344CB8AC3E}">
        <p14:creationId xmlns:p14="http://schemas.microsoft.com/office/powerpoint/2010/main" val="2941733629"/>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FA5D1-9D62-492E-ADF4-5EFAF08F8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B06C74-C35B-BE4F-E76F-10B9F1874AB1}"/>
              </a:ext>
            </a:extLst>
          </p:cNvPr>
          <p:cNvSpPr>
            <a:spLocks noGrp="1"/>
          </p:cNvSpPr>
          <p:nvPr>
            <p:ph type="title"/>
          </p:nvPr>
        </p:nvSpPr>
        <p:spPr>
          <a:xfrm>
            <a:off x="838200" y="2375286"/>
            <a:ext cx="10515600" cy="1325563"/>
          </a:xfrm>
        </p:spPr>
        <p:txBody>
          <a:bodyPr>
            <a:normAutofit fontScale="90000"/>
          </a:bodyPr>
          <a:lstStyle/>
          <a:p>
            <a:pPr algn="ctr"/>
            <a:r>
              <a:rPr lang="en-US" sz="5600" dirty="0">
                <a:solidFill>
                  <a:schemeClr val="tx1">
                    <a:lumMod val="85000"/>
                    <a:lumOff val="15000"/>
                  </a:schemeClr>
                </a:solidFill>
                <a:cs typeface="Rubik" pitchFamily="2" charset="-79"/>
              </a:rPr>
              <a:t>“Epic Sector Rotations Set to </a:t>
            </a:r>
            <a:br>
              <a:rPr lang="en-US" sz="5600" dirty="0">
                <a:solidFill>
                  <a:schemeClr val="tx1">
                    <a:lumMod val="85000"/>
                    <a:lumOff val="15000"/>
                  </a:schemeClr>
                </a:solidFill>
                <a:cs typeface="Rubik" pitchFamily="2" charset="-79"/>
              </a:rPr>
            </a:br>
            <a:r>
              <a:rPr lang="en-US" sz="5600" dirty="0">
                <a:solidFill>
                  <a:schemeClr val="tx1">
                    <a:lumMod val="85000"/>
                    <a:lumOff val="15000"/>
                  </a:schemeClr>
                </a:solidFill>
                <a:cs typeface="Rubik" pitchFamily="2" charset="-79"/>
              </a:rPr>
              <a:t>Dominate 2025”</a:t>
            </a:r>
            <a:br>
              <a:rPr lang="en-US" dirty="0">
                <a:solidFill>
                  <a:schemeClr val="tx1">
                    <a:lumMod val="85000"/>
                    <a:lumOff val="15000"/>
                  </a:schemeClr>
                </a:solidFill>
                <a:cs typeface="Rubik" pitchFamily="2" charset="-79"/>
              </a:rPr>
            </a:br>
            <a:r>
              <a:rPr lang="en-US" sz="3600" dirty="0">
                <a:solidFill>
                  <a:schemeClr val="tx1">
                    <a:lumMod val="85000"/>
                    <a:lumOff val="15000"/>
                  </a:schemeClr>
                </a:solidFill>
                <a:cs typeface="Rubik" pitchFamily="2" charset="-79"/>
              </a:rPr>
              <a:t>-Investor Haven</a:t>
            </a:r>
            <a:endParaRPr lang="en-US" sz="3600" dirty="0"/>
          </a:p>
        </p:txBody>
      </p:sp>
      <p:sp>
        <p:nvSpPr>
          <p:cNvPr id="3" name="Title 1">
            <a:extLst>
              <a:ext uri="{FF2B5EF4-FFF2-40B4-BE49-F238E27FC236}">
                <a16:creationId xmlns:a16="http://schemas.microsoft.com/office/drawing/2014/main" id="{1F7CCA99-5F63-F3FD-7F4C-230280DAEA51}"/>
              </a:ext>
            </a:extLst>
          </p:cNvPr>
          <p:cNvSpPr txBox="1">
            <a:spLocks/>
          </p:cNvSpPr>
          <p:nvPr/>
        </p:nvSpPr>
        <p:spPr>
          <a:xfrm>
            <a:off x="838200" y="416253"/>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Rajdhani" panose="02000000000000000000" pitchFamily="2" charset="77"/>
                <a:ea typeface="+mj-ea"/>
                <a:cs typeface="Rajdhani" panose="02000000000000000000" pitchFamily="2" charset="77"/>
              </a:defRPr>
            </a:lvl1pPr>
          </a:lstStyle>
          <a:p>
            <a:pPr algn="ctr"/>
            <a:r>
              <a:rPr lang="en-US" sz="5600" dirty="0">
                <a:solidFill>
                  <a:schemeClr val="tx1">
                    <a:lumMod val="85000"/>
                    <a:lumOff val="15000"/>
                  </a:schemeClr>
                </a:solidFill>
                <a:cs typeface="Rubik" pitchFamily="2" charset="-79"/>
              </a:rPr>
              <a:t>Going Into 2025....</a:t>
            </a:r>
            <a:endParaRPr lang="en-US" sz="3600" dirty="0"/>
          </a:p>
        </p:txBody>
      </p:sp>
    </p:spTree>
    <p:extLst>
      <p:ext uri="{BB962C8B-B14F-4D97-AF65-F5344CB8AC3E}">
        <p14:creationId xmlns:p14="http://schemas.microsoft.com/office/powerpoint/2010/main" val="31506758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FC7B4-8025-D3F1-FACF-C570ECA578C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FEF835E-F54B-BDCD-839C-C907F8828471}"/>
              </a:ext>
            </a:extLst>
          </p:cNvPr>
          <p:cNvSpPr>
            <a:spLocks noGrp="1"/>
          </p:cNvSpPr>
          <p:nvPr>
            <p:ph type="title"/>
          </p:nvPr>
        </p:nvSpPr>
        <p:spPr>
          <a:xfrm>
            <a:off x="626073" y="340242"/>
            <a:ext cx="11249551" cy="1323609"/>
          </a:xfrm>
        </p:spPr>
        <p:txBody>
          <a:bodyPr>
            <a:normAutofit/>
          </a:bodyPr>
          <a:lstStyle/>
          <a:p>
            <a:r>
              <a:rPr lang="en-US" dirty="0">
                <a:solidFill>
                  <a:schemeClr val="tx1">
                    <a:lumMod val="85000"/>
                    <a:lumOff val="15000"/>
                  </a:schemeClr>
                </a:solidFill>
                <a:cs typeface="Rubik" pitchFamily="2" charset="-79"/>
              </a:rPr>
              <a:t>Inner Circle Members Can’t Stop Talking </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About These Massive Gains...</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4B428F6-BE45-044B-F01E-197262818064}"/>
              </a:ext>
            </a:extLst>
          </p:cNvPr>
          <p:cNvSpPr>
            <a:spLocks noGrp="1"/>
          </p:cNvSpPr>
          <p:nvPr>
            <p:ph idx="1"/>
          </p:nvPr>
        </p:nvSpPr>
        <p:spPr>
          <a:xfrm>
            <a:off x="506802" y="1672917"/>
            <a:ext cx="10598520" cy="2784783"/>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r>
              <a:rPr lang="en-US" dirty="0"/>
              <a:t>“Nice 151% overnight profit on Dark Ticker. Thanks.” – </a:t>
            </a:r>
            <a:r>
              <a:rPr lang="en-US" dirty="0" err="1"/>
              <a:t>Dombe</a:t>
            </a:r>
            <a:r>
              <a:rPr lang="en-US" dirty="0"/>
              <a:t> </a:t>
            </a:r>
          </a:p>
          <a:p>
            <a:pPr marL="0" indent="0" algn="l">
              <a:lnSpc>
                <a:spcPct val="100000"/>
              </a:lnSpc>
              <a:spcBef>
                <a:spcPts val="2800"/>
              </a:spcBef>
              <a:buClr>
                <a:schemeClr val="tx1">
                  <a:lumMod val="85000"/>
                  <a:lumOff val="15000"/>
                </a:schemeClr>
              </a:buClr>
              <a:buNone/>
            </a:pPr>
            <a:r>
              <a:rPr lang="en-US" dirty="0"/>
              <a:t>“Nice Dark Ticker trade.  I jumped in a bit early but </a:t>
            </a:r>
            <a:br>
              <a:rPr lang="en-US" dirty="0"/>
            </a:br>
            <a:r>
              <a:rPr lang="en-US" dirty="0"/>
              <a:t>still closed for 100% winner. ” – Trader G</a:t>
            </a:r>
          </a:p>
          <a:p>
            <a:pPr marL="0" indent="0" algn="l">
              <a:lnSpc>
                <a:spcPct val="100000"/>
              </a:lnSpc>
              <a:spcBef>
                <a:spcPts val="2800"/>
              </a:spcBef>
              <a:buClr>
                <a:schemeClr val="tx1">
                  <a:lumMod val="85000"/>
                  <a:lumOff val="15000"/>
                </a:schemeClr>
              </a:buClr>
              <a:buNone/>
            </a:pPr>
            <a:r>
              <a:rPr lang="en-US" dirty="0"/>
              <a:t>“Took 110% on Dark Ticker. Thanks Bryan” – </a:t>
            </a:r>
            <a:r>
              <a:rPr lang="en-US" dirty="0" err="1"/>
              <a:t>Okiedokie</a:t>
            </a:r>
            <a:r>
              <a:rPr lang="en-US" dirty="0"/>
              <a:t> </a:t>
            </a:r>
          </a:p>
        </p:txBody>
      </p:sp>
    </p:spTree>
    <p:extLst>
      <p:ext uri="{BB962C8B-B14F-4D97-AF65-F5344CB8AC3E}">
        <p14:creationId xmlns:p14="http://schemas.microsoft.com/office/powerpoint/2010/main" val="4161509102"/>
      </p:ext>
    </p:extLst>
  </p:cSld>
  <p:clrMapOvr>
    <a:masterClrMapping/>
  </p:clrMapOvr>
  <p:extLst>
    <p:ext uri="{6950BFC3-D8DA-4A85-94F7-54DA5524770B}">
      <p188:commentRel xmlns:p188="http://schemas.microsoft.com/office/powerpoint/2018/8/main" r:id="rId2"/>
    </p:ext>
  </p:extLs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C9EF-1A03-0488-1AFF-EBEE9752C08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D3B67DA-CEFF-333E-3D8D-AC3FFD341F4B}"/>
              </a:ext>
            </a:extLst>
          </p:cNvPr>
          <p:cNvSpPr>
            <a:spLocks noGrp="1"/>
          </p:cNvSpPr>
          <p:nvPr>
            <p:ph type="title"/>
          </p:nvPr>
        </p:nvSpPr>
        <p:spPr>
          <a:xfrm>
            <a:off x="626073" y="340242"/>
            <a:ext cx="11249551" cy="1323609"/>
          </a:xfrm>
        </p:spPr>
        <p:txBody>
          <a:bodyPr>
            <a:normAutofit/>
          </a:bodyPr>
          <a:lstStyle/>
          <a:p>
            <a:r>
              <a:rPr lang="en-US" dirty="0">
                <a:solidFill>
                  <a:schemeClr val="tx1">
                    <a:lumMod val="85000"/>
                    <a:lumOff val="15000"/>
                  </a:schemeClr>
                </a:solidFill>
                <a:cs typeface="Rubik" pitchFamily="2" charset="-79"/>
              </a:rPr>
              <a:t>Inner Circle Members Can’t Stop Talking </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About These Massive Gains...</a:t>
            </a:r>
            <a:endParaRPr lang="en-US" b="1" dirty="0">
              <a:solidFill>
                <a:schemeClr val="tx1">
                  <a:lumMod val="85000"/>
                  <a:lumOff val="15000"/>
                </a:schemeClr>
              </a:solidFill>
            </a:endParaRPr>
          </a:p>
        </p:txBody>
      </p:sp>
      <p:pic>
        <p:nvPicPr>
          <p:cNvPr id="3074" name="Picture 2">
            <a:extLst>
              <a:ext uri="{FF2B5EF4-FFF2-40B4-BE49-F238E27FC236}">
                <a16:creationId xmlns:a16="http://schemas.microsoft.com/office/drawing/2014/main" id="{F0BA4071-7C05-3D6C-3F75-B73ED84D3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73" y="1869126"/>
            <a:ext cx="6889178" cy="181176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97F4EDF-86E8-8314-8EC6-0619D564F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073" y="3886166"/>
            <a:ext cx="6889178" cy="140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1999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CAD9F-E64E-5964-8AC1-0ACC5782B2B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D3ABCA9D-A6BA-81C8-F900-E6B7D973DD64}"/>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cs typeface="Rubik" pitchFamily="2" charset="-79"/>
              </a:rPr>
              <a:t>How Bryan’s </a:t>
            </a:r>
            <a:r>
              <a:rPr lang="en-US" sz="4400" b="1" i="1" dirty="0">
                <a:solidFill>
                  <a:schemeClr val="tx1">
                    <a:lumMod val="85000"/>
                    <a:lumOff val="15000"/>
                  </a:schemeClr>
                </a:solidFill>
                <a:cs typeface="Rubik" pitchFamily="2" charset="-79"/>
              </a:rPr>
              <a:t>Post-Market Profits </a:t>
            </a:r>
            <a:r>
              <a:rPr lang="en-US" sz="4400" b="1" dirty="0">
                <a:solidFill>
                  <a:schemeClr val="tx1">
                    <a:lumMod val="85000"/>
                    <a:lumOff val="15000"/>
                  </a:schemeClr>
                </a:solidFill>
                <a:cs typeface="Rubik" pitchFamily="2" charset="-79"/>
              </a:rPr>
              <a:t>Works:</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FFF6D839-918A-0B53-4531-AA668CD15F98}"/>
              </a:ext>
            </a:extLst>
          </p:cNvPr>
          <p:cNvSpPr>
            <a:spLocks noGrp="1"/>
          </p:cNvSpPr>
          <p:nvPr>
            <p:ph idx="1"/>
          </p:nvPr>
        </p:nvSpPr>
        <p:spPr>
          <a:xfrm>
            <a:off x="626072" y="1489857"/>
            <a:ext cx="7172605" cy="484484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t>The markets are down big… </a:t>
            </a:r>
            <a:br>
              <a:rPr lang="en-US" dirty="0"/>
            </a:br>
            <a:r>
              <a:rPr lang="en-US" dirty="0"/>
              <a:t>Everyone’s been freaking out.</a:t>
            </a:r>
          </a:p>
          <a:p>
            <a:pPr algn="l">
              <a:lnSpc>
                <a:spcPct val="100000"/>
              </a:lnSpc>
              <a:spcBef>
                <a:spcPts val="2800"/>
              </a:spcBef>
              <a:buClr>
                <a:schemeClr val="tx1">
                  <a:lumMod val="85000"/>
                  <a:lumOff val="15000"/>
                </a:schemeClr>
              </a:buClr>
            </a:pPr>
            <a:r>
              <a:rPr lang="en-US" dirty="0"/>
              <a:t>You get an alert…</a:t>
            </a:r>
          </a:p>
          <a:p>
            <a:pPr algn="l">
              <a:lnSpc>
                <a:spcPct val="100000"/>
              </a:lnSpc>
              <a:spcBef>
                <a:spcPts val="2800"/>
              </a:spcBef>
              <a:buClr>
                <a:schemeClr val="tx1">
                  <a:lumMod val="85000"/>
                  <a:lumOff val="15000"/>
                </a:schemeClr>
              </a:buClr>
            </a:pPr>
            <a:r>
              <a:rPr lang="en-US" dirty="0"/>
              <a:t>You make your Dark Ticker trade…</a:t>
            </a:r>
          </a:p>
          <a:p>
            <a:pPr algn="l">
              <a:lnSpc>
                <a:spcPct val="100000"/>
              </a:lnSpc>
              <a:spcBef>
                <a:spcPts val="2800"/>
              </a:spcBef>
              <a:buClr>
                <a:schemeClr val="tx1">
                  <a:lumMod val="85000"/>
                  <a:lumOff val="15000"/>
                </a:schemeClr>
              </a:buClr>
            </a:pPr>
            <a:r>
              <a:rPr lang="en-US" dirty="0"/>
              <a:t>The next morning… You make up, check </a:t>
            </a:r>
            <a:br>
              <a:rPr lang="en-US" dirty="0"/>
            </a:br>
            <a:r>
              <a:rPr lang="en-US" dirty="0"/>
              <a:t>the market… and cash out for as much as </a:t>
            </a:r>
            <a:r>
              <a:rPr lang="en-US" b="1" dirty="0"/>
              <a:t>100% gains</a:t>
            </a:r>
            <a:r>
              <a:rPr lang="en-US" dirty="0"/>
              <a:t>.</a:t>
            </a:r>
          </a:p>
        </p:txBody>
      </p:sp>
      <p:pic>
        <p:nvPicPr>
          <p:cNvPr id="4" name="Picture 3">
            <a:extLst>
              <a:ext uri="{FF2B5EF4-FFF2-40B4-BE49-F238E27FC236}">
                <a16:creationId xmlns:a16="http://schemas.microsoft.com/office/drawing/2014/main" id="{F1FBB96D-1D42-8D45-AED8-89C946E755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4615" y="1736788"/>
            <a:ext cx="5209732" cy="1076678"/>
          </a:xfrm>
          <a:prstGeom prst="rect">
            <a:avLst/>
          </a:prstGeom>
        </p:spPr>
      </p:pic>
    </p:spTree>
    <p:extLst>
      <p:ext uri="{BB962C8B-B14F-4D97-AF65-F5344CB8AC3E}">
        <p14:creationId xmlns:p14="http://schemas.microsoft.com/office/powerpoint/2010/main" val="2252772994"/>
      </p:ext>
    </p:extLst>
  </p:cSld>
  <p:clrMapOvr>
    <a:masterClrMapping/>
  </p:clrMapOvr>
  <p:extLst>
    <p:ext uri="{6950BFC3-D8DA-4A85-94F7-54DA5524770B}">
      <p188:commentRel xmlns:p188="http://schemas.microsoft.com/office/powerpoint/2018/8/main" r:id="rId2"/>
    </p:ext>
  </p:extLs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BD63-0996-B2D8-4A05-76E454CB7E3A}"/>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A479296B-3DBE-1B88-549C-F015342F3259}"/>
              </a:ext>
            </a:extLst>
          </p:cNvPr>
          <p:cNvSpPr>
            <a:spLocks noGrp="1"/>
          </p:cNvSpPr>
          <p:nvPr>
            <p:ph idx="1"/>
          </p:nvPr>
        </p:nvSpPr>
        <p:spPr>
          <a:xfrm>
            <a:off x="6365423" y="1858381"/>
            <a:ext cx="5843095" cy="763460"/>
          </a:xfrm>
        </p:spPr>
        <p:txBody>
          <a:bodyPr lIns="91440" tIns="91440" rIns="91440" bIns="91440">
            <a:normAutofit fontScale="77500" lnSpcReduction="20000"/>
          </a:bodyPr>
          <a:lstStyle/>
          <a:p>
            <a:pPr marL="0" indent="0" algn="ctr">
              <a:lnSpc>
                <a:spcPct val="100000"/>
              </a:lnSpc>
              <a:spcBef>
                <a:spcPts val="2800"/>
              </a:spcBef>
              <a:buClr>
                <a:schemeClr val="tx1">
                  <a:lumMod val="85000"/>
                  <a:lumOff val="15000"/>
                </a:schemeClr>
              </a:buClr>
              <a:buNone/>
            </a:pPr>
            <a:r>
              <a:rPr lang="en-US" b="1" dirty="0">
                <a:latin typeface="Rajdhani" panose="02000000000000000000" pitchFamily="2" charset="77"/>
                <a:cs typeface="Rajdhani" panose="02000000000000000000" pitchFamily="2" charset="77"/>
              </a:rPr>
              <a:t>Only Available To</a:t>
            </a:r>
            <a:br>
              <a:rPr lang="en-US" b="1" dirty="0">
                <a:latin typeface="Rajdhani" panose="02000000000000000000" pitchFamily="2" charset="77"/>
                <a:cs typeface="Rajdhani" panose="02000000000000000000" pitchFamily="2" charset="77"/>
              </a:rPr>
            </a:br>
            <a:r>
              <a:rPr lang="en-US" b="1" dirty="0">
                <a:latin typeface="Rajdhani" panose="02000000000000000000" pitchFamily="2" charset="77"/>
                <a:cs typeface="Rajdhani" panose="02000000000000000000" pitchFamily="2" charset="77"/>
              </a:rPr>
              <a:t> MTA Inner Circle Members!</a:t>
            </a:r>
            <a:endParaRPr lang="en-US" b="1" dirty="0">
              <a:solidFill>
                <a:srgbClr val="FF0000"/>
              </a:solidFill>
              <a:latin typeface="Rajdhani" panose="02000000000000000000" pitchFamily="2" charset="77"/>
              <a:cs typeface="Rajdhani" panose="02000000000000000000" pitchFamily="2" charset="77"/>
            </a:endParaRPr>
          </a:p>
        </p:txBody>
      </p:sp>
      <p:sp>
        <p:nvSpPr>
          <p:cNvPr id="12" name="Title 1">
            <a:extLst>
              <a:ext uri="{FF2B5EF4-FFF2-40B4-BE49-F238E27FC236}">
                <a16:creationId xmlns:a16="http://schemas.microsoft.com/office/drawing/2014/main" id="{F5A12514-2749-4931-4D92-6F06692569E4}"/>
              </a:ext>
            </a:extLst>
          </p:cNvPr>
          <p:cNvSpPr>
            <a:spLocks noGrp="1"/>
          </p:cNvSpPr>
          <p:nvPr>
            <p:ph type="title"/>
          </p:nvPr>
        </p:nvSpPr>
        <p:spPr>
          <a:xfrm>
            <a:off x="-575659" y="44477"/>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b="1" i="1" dirty="0">
                <a:solidFill>
                  <a:schemeClr val="tx1">
                    <a:lumMod val="85000"/>
                    <a:lumOff val="15000"/>
                  </a:schemeClr>
                </a:solidFill>
                <a:cs typeface="Rubik" pitchFamily="2" charset="-79"/>
              </a:rPr>
              <a:t>Value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$5,000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2" name="Picture 1">
            <a:extLst>
              <a:ext uri="{FF2B5EF4-FFF2-40B4-BE49-F238E27FC236}">
                <a16:creationId xmlns:a16="http://schemas.microsoft.com/office/drawing/2014/main" id="{CD991BC7-F9EA-F598-8E4A-5E704CC37D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3659" y="263613"/>
            <a:ext cx="3012338" cy="622550"/>
          </a:xfrm>
          <a:prstGeom prst="rect">
            <a:avLst/>
          </a:prstGeom>
        </p:spPr>
      </p:pic>
      <p:pic>
        <p:nvPicPr>
          <p:cNvPr id="3" name="Picture 2">
            <a:extLst>
              <a:ext uri="{FF2B5EF4-FFF2-40B4-BE49-F238E27FC236}">
                <a16:creationId xmlns:a16="http://schemas.microsoft.com/office/drawing/2014/main" id="{14EFDC5E-7CBB-64F4-D297-14CF2B6798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0346" y="1753746"/>
            <a:ext cx="5843096" cy="2648870"/>
          </a:xfrm>
          <a:prstGeom prst="rect">
            <a:avLst/>
          </a:prstGeom>
        </p:spPr>
      </p:pic>
      <p:sp>
        <p:nvSpPr>
          <p:cNvPr id="7" name="Rounded Rectangle 6">
            <a:extLst>
              <a:ext uri="{FF2B5EF4-FFF2-40B4-BE49-F238E27FC236}">
                <a16:creationId xmlns:a16="http://schemas.microsoft.com/office/drawing/2014/main" id="{3F3EED8F-EF13-026D-F225-4531DEB27444}"/>
              </a:ext>
            </a:extLst>
          </p:cNvPr>
          <p:cNvSpPr/>
          <p:nvPr/>
        </p:nvSpPr>
        <p:spPr>
          <a:xfrm>
            <a:off x="6826657" y="2655796"/>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Lato" panose="020F0502020204030203" pitchFamily="34" charset="77"/>
                <a:cs typeface="Rajdhani" panose="02000000000000000000" pitchFamily="2" charset="77"/>
              </a:rPr>
              <a:t>FREE!</a:t>
            </a:r>
          </a:p>
        </p:txBody>
      </p:sp>
    </p:spTree>
    <p:extLst>
      <p:ext uri="{BB962C8B-B14F-4D97-AF65-F5344CB8AC3E}">
        <p14:creationId xmlns:p14="http://schemas.microsoft.com/office/powerpoint/2010/main" val="40149657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1580"/>
            <a:ext cx="10939852" cy="1220918"/>
          </a:xfrm>
        </p:spPr>
        <p:txBody>
          <a:bodyPr lIns="91440" tIns="91440" rIns="91440" bIns="91440">
            <a:normAutofit/>
          </a:bodyPr>
          <a:lstStyle/>
          <a:p>
            <a:pPr marL="0" indent="0" algn="ctr">
              <a:lnSpc>
                <a:spcPct val="100000"/>
              </a:lnSpc>
              <a:spcBef>
                <a:spcPts val="2800"/>
              </a:spcBef>
              <a:buClr>
                <a:schemeClr val="tx1">
                  <a:lumMod val="85000"/>
                  <a:lumOff val="15000"/>
                </a:schemeClr>
              </a:buClr>
              <a:buNone/>
            </a:pPr>
            <a:r>
              <a:rPr lang="en-US" dirty="0">
                <a:latin typeface="Montserrat Medium" pitchFamily="2" charset="77"/>
                <a:cs typeface="Rubik" pitchFamily="2" charset="-79"/>
              </a:rPr>
              <a:t>There is where Bryan and Karim will give you their </a:t>
            </a:r>
            <a:br>
              <a:rPr lang="en-US" dirty="0">
                <a:latin typeface="Montserrat Medium" pitchFamily="2" charset="77"/>
                <a:cs typeface="Rubik" pitchFamily="2" charset="-79"/>
              </a:rPr>
            </a:br>
            <a:r>
              <a:rPr lang="en-US" b="1" dirty="0">
                <a:latin typeface="Montserrat ExtraBold" pitchFamily="2" charset="77"/>
                <a:cs typeface="Rubik" pitchFamily="2" charset="-79"/>
              </a:rPr>
              <a:t>#1 pick of the week</a:t>
            </a:r>
            <a:r>
              <a:rPr lang="en-US" dirty="0">
                <a:latin typeface="Montserrat Medium" pitchFamily="2" charset="77"/>
                <a:cs typeface="Rubik" pitchFamily="2" charset="-79"/>
              </a:rPr>
              <a:t>, along with </a:t>
            </a:r>
            <a:r>
              <a:rPr lang="en-US" b="1" dirty="0">
                <a:latin typeface="Montserrat ExtraBold" pitchFamily="2" charset="77"/>
                <a:cs typeface="Rubik" pitchFamily="2" charset="-79"/>
              </a:rPr>
              <a:t>specific buy instructions</a:t>
            </a:r>
            <a:r>
              <a:rPr lang="en-US" dirty="0">
                <a:latin typeface="Montserrat Medium" pitchFamily="2" charset="77"/>
                <a:cs typeface="Rubik" pitchFamily="2" charset="-79"/>
              </a:rPr>
              <a:t>.</a:t>
            </a:r>
            <a:endParaRPr lang="en-US" b="1" dirty="0">
              <a:latin typeface="Montserrat ExtraBold" pitchFamily="2" charset="77"/>
              <a:cs typeface="Rubik" pitchFamily="2" charset="-79"/>
            </a:endParaRPr>
          </a:p>
        </p:txBody>
      </p:sp>
      <p:pic>
        <p:nvPicPr>
          <p:cNvPr id="4" name="object 4">
            <a:extLst>
              <a:ext uri="{FF2B5EF4-FFF2-40B4-BE49-F238E27FC236}">
                <a16:creationId xmlns:a16="http://schemas.microsoft.com/office/drawing/2014/main" id="{F9550BC5-9116-FAB0-D80B-A3F4E0FA70E0}"/>
              </a:ext>
            </a:extLst>
          </p:cNvPr>
          <p:cNvPicPr/>
          <p:nvPr/>
        </p:nvPicPr>
        <p:blipFill>
          <a:blip r:embed="rId2" cstate="screen">
            <a:extLst>
              <a:ext uri="{28A0092B-C50C-407E-A947-70E740481C1C}">
                <a14:useLocalDpi xmlns:a14="http://schemas.microsoft.com/office/drawing/2010/main"/>
              </a:ext>
            </a:extLst>
          </a:blip>
          <a:stretch>
            <a:fillRect/>
          </a:stretch>
        </p:blipFill>
        <p:spPr>
          <a:xfrm>
            <a:off x="4391231" y="262396"/>
            <a:ext cx="3407446" cy="757837"/>
          </a:xfrm>
          <a:prstGeom prst="rect">
            <a:avLst/>
          </a:prstGeom>
        </p:spPr>
      </p:pic>
      <p:grpSp>
        <p:nvGrpSpPr>
          <p:cNvPr id="5" name="object 5">
            <a:extLst>
              <a:ext uri="{FF2B5EF4-FFF2-40B4-BE49-F238E27FC236}">
                <a16:creationId xmlns:a16="http://schemas.microsoft.com/office/drawing/2014/main" id="{D93CFEA3-CCDC-0479-9EE2-C6105581B39A}"/>
              </a:ext>
            </a:extLst>
          </p:cNvPr>
          <p:cNvGrpSpPr/>
          <p:nvPr/>
        </p:nvGrpSpPr>
        <p:grpSpPr>
          <a:xfrm>
            <a:off x="-107444" y="2792498"/>
            <a:ext cx="5971231" cy="3417813"/>
            <a:chOff x="523544" y="4868961"/>
            <a:chExt cx="11251565" cy="6440170"/>
          </a:xfrm>
        </p:grpSpPr>
        <p:pic>
          <p:nvPicPr>
            <p:cNvPr id="6" name="object 6">
              <a:extLst>
                <a:ext uri="{FF2B5EF4-FFF2-40B4-BE49-F238E27FC236}">
                  <a16:creationId xmlns:a16="http://schemas.microsoft.com/office/drawing/2014/main" id="{6D0E9011-E8AB-8D0C-9B2C-0CDAA6F6182C}"/>
                </a:ext>
              </a:extLst>
            </p:cNvPr>
            <p:cNvPicPr/>
            <p:nvPr/>
          </p:nvPicPr>
          <p:blipFill>
            <a:blip r:embed="rId3" cstate="screen">
              <a:extLst>
                <a:ext uri="{28A0092B-C50C-407E-A947-70E740481C1C}">
                  <a14:useLocalDpi xmlns:a14="http://schemas.microsoft.com/office/drawing/2010/main"/>
                </a:ext>
              </a:extLst>
            </a:blip>
            <a:stretch>
              <a:fillRect/>
            </a:stretch>
          </p:blipFill>
          <p:spPr>
            <a:xfrm>
              <a:off x="4675493" y="4989104"/>
              <a:ext cx="7099216" cy="6319451"/>
            </a:xfrm>
            <a:prstGeom prst="rect">
              <a:avLst/>
            </a:prstGeom>
          </p:spPr>
        </p:pic>
        <p:pic>
          <p:nvPicPr>
            <p:cNvPr id="7" name="object 7">
              <a:extLst>
                <a:ext uri="{FF2B5EF4-FFF2-40B4-BE49-F238E27FC236}">
                  <a16:creationId xmlns:a16="http://schemas.microsoft.com/office/drawing/2014/main" id="{14DAD7D5-15A6-784E-D2CC-F2F00C781D0E}"/>
                </a:ext>
              </a:extLst>
            </p:cNvPr>
            <p:cNvPicPr/>
            <p:nvPr/>
          </p:nvPicPr>
          <p:blipFill>
            <a:blip r:embed="rId4" cstate="screen">
              <a:extLst>
                <a:ext uri="{28A0092B-C50C-407E-A947-70E740481C1C}">
                  <a14:useLocalDpi xmlns:a14="http://schemas.microsoft.com/office/drawing/2010/main"/>
                </a:ext>
              </a:extLst>
            </a:blip>
            <a:stretch>
              <a:fillRect/>
            </a:stretch>
          </p:blipFill>
          <p:spPr>
            <a:xfrm>
              <a:off x="523544" y="4868961"/>
              <a:ext cx="6984614" cy="6439594"/>
            </a:xfrm>
            <a:prstGeom prst="rect">
              <a:avLst/>
            </a:prstGeom>
          </p:spPr>
        </p:pic>
      </p:grpSp>
      <p:sp>
        <p:nvSpPr>
          <p:cNvPr id="3" name="Title 1">
            <a:extLst>
              <a:ext uri="{FF2B5EF4-FFF2-40B4-BE49-F238E27FC236}">
                <a16:creationId xmlns:a16="http://schemas.microsoft.com/office/drawing/2014/main" id="{82C26E2A-EF17-D1DD-6330-4E0A6DB093D5}"/>
              </a:ext>
            </a:extLst>
          </p:cNvPr>
          <p:cNvSpPr>
            <a:spLocks noGrp="1"/>
          </p:cNvSpPr>
          <p:nvPr>
            <p:ph type="title"/>
          </p:nvPr>
        </p:nvSpPr>
        <p:spPr>
          <a:xfrm>
            <a:off x="3626419" y="1288973"/>
            <a:ext cx="4474737" cy="173320"/>
          </a:xfrm>
        </p:spPr>
        <p:txBody>
          <a:bodyPr>
            <a:normAutofit fontScale="90000"/>
          </a:bodyPr>
          <a:lstStyle/>
          <a:p>
            <a:pPr algn="ct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$997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spTree>
    <p:extLst>
      <p:ext uri="{BB962C8B-B14F-4D97-AF65-F5344CB8AC3E}">
        <p14:creationId xmlns:p14="http://schemas.microsoft.com/office/powerpoint/2010/main" val="24581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286737" y="1689652"/>
            <a:ext cx="11240805" cy="3496179"/>
          </a:xfrm>
        </p:spPr>
        <p:txBody>
          <a:bodyPr lIns="91440" tIns="91440" rIns="91440" bIns="91440">
            <a:normAutofit/>
          </a:bodyPr>
          <a:lstStyle/>
          <a:p>
            <a:pPr>
              <a:lnSpc>
                <a:spcPct val="100000"/>
              </a:lnSpc>
              <a:spcBef>
                <a:spcPts val="2800"/>
              </a:spcBef>
              <a:buClr>
                <a:schemeClr val="tx1">
                  <a:lumMod val="85000"/>
                  <a:lumOff val="15000"/>
                </a:schemeClr>
              </a:buClr>
            </a:pPr>
            <a:r>
              <a:rPr lang="en-US" sz="2000" dirty="0">
                <a:cs typeface="Rubik" pitchFamily="2" charset="-79"/>
              </a:rPr>
              <a:t>Nate Bear’s special livestream session </a:t>
            </a:r>
            <a:br>
              <a:rPr lang="en-US" sz="2000" dirty="0">
                <a:cs typeface="Rubik" pitchFamily="2" charset="-79"/>
              </a:rPr>
            </a:br>
            <a:r>
              <a:rPr lang="en-US" sz="2000" dirty="0">
                <a:cs typeface="Rubik" pitchFamily="2" charset="-79"/>
              </a:rPr>
              <a:t>every Monday @ 12 P.M. ET</a:t>
            </a:r>
          </a:p>
          <a:p>
            <a:pPr>
              <a:lnSpc>
                <a:spcPct val="100000"/>
              </a:lnSpc>
              <a:spcBef>
                <a:spcPts val="2800"/>
              </a:spcBef>
              <a:buClr>
                <a:schemeClr val="tx1">
                  <a:lumMod val="85000"/>
                  <a:lumOff val="15000"/>
                </a:schemeClr>
              </a:buClr>
            </a:pPr>
            <a:r>
              <a:rPr lang="en-US" sz="2000" dirty="0">
                <a:cs typeface="Rubik" pitchFamily="2" charset="-79"/>
              </a:rPr>
              <a:t>Target explosive trade setups on earnings winners</a:t>
            </a:r>
            <a:br>
              <a:rPr lang="en-US" sz="2000" dirty="0">
                <a:cs typeface="Rubik" pitchFamily="2" charset="-79"/>
              </a:rPr>
            </a:br>
            <a:r>
              <a:rPr lang="en-US" sz="2000" dirty="0">
                <a:cs typeface="Rubik" pitchFamily="2" charset="-79"/>
              </a:rPr>
              <a:t>with Nate!</a:t>
            </a:r>
          </a:p>
          <a:p>
            <a:pPr>
              <a:lnSpc>
                <a:spcPct val="100000"/>
              </a:lnSpc>
              <a:spcBef>
                <a:spcPts val="2800"/>
              </a:spcBef>
              <a:buClr>
                <a:schemeClr val="tx1">
                  <a:lumMod val="85000"/>
                  <a:lumOff val="15000"/>
                </a:schemeClr>
              </a:buClr>
            </a:pPr>
            <a:r>
              <a:rPr lang="en-US" sz="2000" dirty="0">
                <a:cs typeface="Rubik" pitchFamily="2" charset="-79"/>
              </a:rPr>
              <a:t>2 trade recommendations per week + Nate’s profit surge research!</a:t>
            </a:r>
          </a:p>
          <a:p>
            <a:pPr>
              <a:lnSpc>
                <a:spcPct val="100000"/>
              </a:lnSpc>
              <a:spcBef>
                <a:spcPts val="2800"/>
              </a:spcBef>
              <a:buClr>
                <a:schemeClr val="tx1">
                  <a:lumMod val="85000"/>
                  <a:lumOff val="15000"/>
                </a:schemeClr>
              </a:buClr>
            </a:pPr>
            <a:endParaRPr lang="en-US" sz="2000" dirty="0">
              <a:cs typeface="Rubik" pitchFamily="2" charset="-79"/>
            </a:endParaRPr>
          </a:p>
          <a:p>
            <a:pPr>
              <a:lnSpc>
                <a:spcPct val="100000"/>
              </a:lnSpc>
              <a:spcBef>
                <a:spcPts val="2800"/>
              </a:spcBef>
              <a:buClr>
                <a:schemeClr val="tx1">
                  <a:lumMod val="85000"/>
                  <a:lumOff val="15000"/>
                </a:schemeClr>
              </a:buClr>
            </a:pPr>
            <a:endParaRPr lang="en-US" sz="2000" dirty="0">
              <a:cs typeface="Rubik" pitchFamily="2" charset="-79"/>
            </a:endParaRPr>
          </a:p>
          <a:p>
            <a:pPr>
              <a:lnSpc>
                <a:spcPct val="100000"/>
              </a:lnSpc>
              <a:spcBef>
                <a:spcPts val="2800"/>
              </a:spcBef>
              <a:buClr>
                <a:schemeClr val="tx1">
                  <a:lumMod val="85000"/>
                  <a:lumOff val="15000"/>
                </a:schemeClr>
              </a:buClr>
            </a:pPr>
            <a:endParaRPr lang="en-US" sz="2000" b="1" dirty="0">
              <a:cs typeface="Rubik" pitchFamily="2" charset="-79"/>
            </a:endParaRPr>
          </a:p>
          <a:p>
            <a:pPr>
              <a:lnSpc>
                <a:spcPct val="100000"/>
              </a:lnSpc>
              <a:spcBef>
                <a:spcPts val="2800"/>
              </a:spcBef>
              <a:buClr>
                <a:schemeClr val="tx1">
                  <a:lumMod val="85000"/>
                  <a:lumOff val="15000"/>
                </a:schemeClr>
              </a:buClr>
            </a:pPr>
            <a:endParaRPr lang="en-US" sz="2000" b="1" dirty="0">
              <a:cs typeface="Rubik" pitchFamily="2" charset="-79"/>
            </a:endParaRPr>
          </a:p>
        </p:txBody>
      </p:sp>
      <p:pic>
        <p:nvPicPr>
          <p:cNvPr id="2" name="object 4">
            <a:extLst>
              <a:ext uri="{FF2B5EF4-FFF2-40B4-BE49-F238E27FC236}">
                <a16:creationId xmlns:a16="http://schemas.microsoft.com/office/drawing/2014/main" id="{9AF5BD48-7C62-7765-2457-089D34756D1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422757" y="115003"/>
            <a:ext cx="3346485" cy="957505"/>
          </a:xfrm>
          <a:prstGeom prst="rect">
            <a:avLst/>
          </a:prstGeom>
        </p:spPr>
      </p:pic>
      <p:sp>
        <p:nvSpPr>
          <p:cNvPr id="3" name="Content Placeholder 2">
            <a:extLst>
              <a:ext uri="{FF2B5EF4-FFF2-40B4-BE49-F238E27FC236}">
                <a16:creationId xmlns:a16="http://schemas.microsoft.com/office/drawing/2014/main" id="{5B3EB762-731F-8B39-A3CA-D39CA431517B}"/>
              </a:ext>
            </a:extLst>
          </p:cNvPr>
          <p:cNvSpPr txBox="1">
            <a:spLocks/>
          </p:cNvSpPr>
          <p:nvPr/>
        </p:nvSpPr>
        <p:spPr>
          <a:xfrm>
            <a:off x="5502006" y="1516532"/>
            <a:ext cx="3595363"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2800"/>
              </a:spcBef>
              <a:buClr>
                <a:schemeClr val="tx1">
                  <a:lumMod val="85000"/>
                  <a:lumOff val="15000"/>
                </a:schemeClr>
              </a:buClr>
              <a:buFont typeface="Arial" panose="020B0604020202020204" pitchFamily="34" charset="0"/>
              <a:buNone/>
            </a:pPr>
            <a:endParaRPr lang="en-US" b="1" dirty="0">
              <a:latin typeface="Montserrat ExtraBold" pitchFamily="2" charset="77"/>
            </a:endParaRPr>
          </a:p>
        </p:txBody>
      </p:sp>
      <p:pic>
        <p:nvPicPr>
          <p:cNvPr id="5" name="Picture 4">
            <a:extLst>
              <a:ext uri="{FF2B5EF4-FFF2-40B4-BE49-F238E27FC236}">
                <a16:creationId xmlns:a16="http://schemas.microsoft.com/office/drawing/2014/main" id="{4CFABAEE-A5CC-6DD1-E6FC-791CF5C79B9E}"/>
              </a:ext>
            </a:extLst>
          </p:cNvPr>
          <p:cNvPicPr>
            <a:picLocks noChangeAspect="1"/>
          </p:cNvPicPr>
          <p:nvPr/>
        </p:nvPicPr>
        <p:blipFill>
          <a:blip r:embed="rId4"/>
          <a:stretch>
            <a:fillRect/>
          </a:stretch>
        </p:blipFill>
        <p:spPr>
          <a:xfrm>
            <a:off x="7293457" y="2451176"/>
            <a:ext cx="4264572" cy="1042022"/>
          </a:xfrm>
          <a:prstGeom prst="rect">
            <a:avLst/>
          </a:prstGeom>
        </p:spPr>
      </p:pic>
      <p:pic>
        <p:nvPicPr>
          <p:cNvPr id="16390" name="Picture 6" descr="Bundle of all the reports and bonuses you will receive with a subscription to Profit Surge Trader">
            <a:extLst>
              <a:ext uri="{FF2B5EF4-FFF2-40B4-BE49-F238E27FC236}">
                <a16:creationId xmlns:a16="http://schemas.microsoft.com/office/drawing/2014/main" id="{59CB6BCA-1C35-517F-F74D-86796596B8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737" y="4195478"/>
            <a:ext cx="5839780" cy="1902491"/>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420CBBEB-412B-44CA-F381-96F9A6D60AD9}"/>
              </a:ext>
            </a:extLst>
          </p:cNvPr>
          <p:cNvSpPr txBox="1">
            <a:spLocks/>
          </p:cNvSpPr>
          <p:nvPr/>
        </p:nvSpPr>
        <p:spPr>
          <a:xfrm>
            <a:off x="-575659" y="140048"/>
            <a:ext cx="13343315" cy="132360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br>
              <a:rPr lang="en-US" sz="2800" i="1" dirty="0">
                <a:solidFill>
                  <a:schemeClr val="tx1">
                    <a:lumMod val="85000"/>
                    <a:lumOff val="15000"/>
                  </a:schemeClr>
                </a:solidFill>
                <a:cs typeface="Rubik" pitchFamily="2" charset="-79"/>
              </a:rPr>
            </a:br>
            <a:br>
              <a:rPr lang="en-US" sz="2800" i="1" dirty="0">
                <a:solidFill>
                  <a:schemeClr val="tx1">
                    <a:lumMod val="85000"/>
                    <a:lumOff val="15000"/>
                  </a:schemeClr>
                </a:solidFill>
                <a:cs typeface="Rubik" pitchFamily="2" charset="-79"/>
              </a:rPr>
            </a:br>
            <a:br>
              <a:rPr lang="en-US" sz="2800"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  </a:t>
            </a:r>
            <a:r>
              <a:rPr lang="en-US" sz="2800" dirty="0">
                <a:solidFill>
                  <a:srgbClr val="00B050"/>
                </a:solidFill>
                <a:cs typeface="Rubik" pitchFamily="2" charset="-79"/>
              </a:rPr>
              <a:t>$997 </a:t>
            </a:r>
            <a:r>
              <a:rPr lang="en-US" sz="2800" dirty="0">
                <a:cs typeface="Rubik" pitchFamily="2" charset="-79"/>
              </a:rPr>
              <a:t>/</a:t>
            </a:r>
            <a:r>
              <a:rPr lang="en-US" sz="2800" dirty="0">
                <a:solidFill>
                  <a:srgbClr val="00B050"/>
                </a:solidFill>
                <a:cs typeface="Rubik" pitchFamily="2" charset="-79"/>
              </a:rPr>
              <a:t> </a:t>
            </a:r>
            <a:r>
              <a:rPr lang="en-US" sz="2800" dirty="0">
                <a:solidFill>
                  <a:schemeClr val="tx1">
                    <a:lumMod val="85000"/>
                    <a:lumOff val="15000"/>
                  </a:schemeClr>
                </a:solidFill>
                <a:cs typeface="Rubik" pitchFamily="2" charset="-79"/>
              </a:rPr>
              <a:t>Year</a:t>
            </a:r>
            <a:endParaRPr lang="en-US" sz="2800" dirty="0">
              <a:solidFill>
                <a:schemeClr val="tx1">
                  <a:lumMod val="85000"/>
                  <a:lumOff val="15000"/>
                </a:schemeClr>
              </a:solidFill>
            </a:endParaRPr>
          </a:p>
        </p:txBody>
      </p:sp>
      <p:sp>
        <p:nvSpPr>
          <p:cNvPr id="7" name="Rounded Rectangle 6">
            <a:extLst>
              <a:ext uri="{FF2B5EF4-FFF2-40B4-BE49-F238E27FC236}">
                <a16:creationId xmlns:a16="http://schemas.microsoft.com/office/drawing/2014/main" id="{DCBF7218-5F44-55F4-B65A-932BB1749361}"/>
              </a:ext>
            </a:extLst>
          </p:cNvPr>
          <p:cNvSpPr/>
          <p:nvPr/>
        </p:nvSpPr>
        <p:spPr>
          <a:xfrm>
            <a:off x="7271922" y="1689652"/>
            <a:ext cx="4255620" cy="674964"/>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F500"/>
                </a:solidFill>
                <a:latin typeface="Montserrat ExtraBold" pitchFamily="2" charset="77"/>
              </a:rPr>
              <a:t>71% </a:t>
            </a:r>
            <a:r>
              <a:rPr lang="en-US" sz="1600" b="1" dirty="0">
                <a:latin typeface="Montserrat ExtraBold" pitchFamily="2" charset="77"/>
              </a:rPr>
              <a:t>Win-Rate Since August 2023</a:t>
            </a:r>
          </a:p>
        </p:txBody>
      </p:sp>
    </p:spTree>
    <p:extLst>
      <p:ext uri="{BB962C8B-B14F-4D97-AF65-F5344CB8AC3E}">
        <p14:creationId xmlns:p14="http://schemas.microsoft.com/office/powerpoint/2010/main" val="2488114933"/>
      </p:ext>
    </p:extLst>
  </p:cSld>
  <p:clrMapOvr>
    <a:masterClrMapping/>
  </p:clrMapOvr>
  <p:extLst>
    <p:ext uri="{6950BFC3-D8DA-4A85-94F7-54DA5524770B}">
      <p188:commentRel xmlns:p188="http://schemas.microsoft.com/office/powerpoint/2018/8/main" r:id="rId2"/>
    </p:ext>
  </p:extLs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6387F-3F78-D4E4-20DF-C5221C3F095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1AD00D4-3B66-8878-7694-D308D22FCB9F}"/>
              </a:ext>
            </a:extLst>
          </p:cNvPr>
          <p:cNvSpPr/>
          <p:nvPr/>
        </p:nvSpPr>
        <p:spPr>
          <a:xfrm>
            <a:off x="-8" y="0"/>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6D4BA988-4CD0-83ED-B818-FE0EAB569947}"/>
              </a:ext>
            </a:extLst>
          </p:cNvPr>
          <p:cNvPicPr>
            <a:picLocks noChangeAspect="1"/>
          </p:cNvPicPr>
          <p:nvPr/>
        </p:nvPicPr>
        <p:blipFill>
          <a:blip r:embed="rId3"/>
          <a:stretch>
            <a:fillRect/>
          </a:stretch>
        </p:blipFill>
        <p:spPr>
          <a:xfrm>
            <a:off x="2679899" y="2977380"/>
            <a:ext cx="6832202" cy="903240"/>
          </a:xfrm>
          <a:prstGeom prst="rect">
            <a:avLst/>
          </a:prstGeom>
        </p:spPr>
      </p:pic>
      <p:sp>
        <p:nvSpPr>
          <p:cNvPr id="9" name="Rectangle 8">
            <a:extLst>
              <a:ext uri="{FF2B5EF4-FFF2-40B4-BE49-F238E27FC236}">
                <a16:creationId xmlns:a16="http://schemas.microsoft.com/office/drawing/2014/main" id="{41C6387F-CFA3-C4F2-7BC5-6158A2A9B61B}"/>
              </a:ext>
            </a:extLst>
          </p:cNvPr>
          <p:cNvSpPr/>
          <p:nvPr/>
        </p:nvSpPr>
        <p:spPr>
          <a:xfrm>
            <a:off x="-4" y="1041400"/>
            <a:ext cx="12192000" cy="1003299"/>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90C070C4-D3F0-8C37-C25A-75B4776B18DA}"/>
              </a:ext>
            </a:extLst>
          </p:cNvPr>
          <p:cNvSpPr txBox="1">
            <a:spLocks/>
          </p:cNvSpPr>
          <p:nvPr/>
        </p:nvSpPr>
        <p:spPr>
          <a:xfrm>
            <a:off x="0" y="1308099"/>
            <a:ext cx="12192000" cy="622301"/>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marL="0" indent="0" algn="ctr">
              <a:buFont typeface="Arial" panose="020B0604020202020204" pitchFamily="34" charset="0"/>
              <a:buNone/>
            </a:pPr>
            <a:r>
              <a:rPr lang="en-US" sz="3000" b="1" dirty="0">
                <a:solidFill>
                  <a:schemeClr val="bg1"/>
                </a:solidFill>
                <a:latin typeface="Rajdhani" panose="02000000000000000000" pitchFamily="2" charset="77"/>
                <a:cs typeface="Rajdhani" panose="02000000000000000000" pitchFamily="2" charset="77"/>
              </a:rPr>
              <a:t>You’ll also receive FREE access to:</a:t>
            </a:r>
          </a:p>
        </p:txBody>
      </p:sp>
    </p:spTree>
    <p:extLst>
      <p:ext uri="{BB962C8B-B14F-4D97-AF65-F5344CB8AC3E}">
        <p14:creationId xmlns:p14="http://schemas.microsoft.com/office/powerpoint/2010/main" val="19206018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123207"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Version 2 of Bryan’s scanner w/ New Gift Gap Setups</a:t>
            </a:r>
          </a:p>
          <a:p>
            <a:pPr>
              <a:lnSpc>
                <a:spcPct val="100000"/>
              </a:lnSpc>
              <a:spcBef>
                <a:spcPts val="2800"/>
              </a:spcBef>
              <a:buClr>
                <a:schemeClr val="tx1">
                  <a:lumMod val="85000"/>
                  <a:lumOff val="15000"/>
                </a:schemeClr>
              </a:buClr>
            </a:pPr>
            <a:r>
              <a:rPr lang="en-US" dirty="0">
                <a:cs typeface="Rubik" pitchFamily="2" charset="-79"/>
              </a:rPr>
              <a:t>Long-term and short-term W and M scans</a:t>
            </a:r>
          </a:p>
          <a:p>
            <a:pPr>
              <a:lnSpc>
                <a:spcPct val="100000"/>
              </a:lnSpc>
              <a:spcBef>
                <a:spcPts val="2800"/>
              </a:spcBef>
              <a:buClr>
                <a:schemeClr val="tx1">
                  <a:lumMod val="85000"/>
                  <a:lumOff val="15000"/>
                </a:schemeClr>
              </a:buClr>
            </a:pPr>
            <a:r>
              <a:rPr lang="en-US" dirty="0">
                <a:cs typeface="Rubik" pitchFamily="2" charset="-79"/>
              </a:rPr>
              <a:t>Earnings Candidates </a:t>
            </a:r>
          </a:p>
          <a:p>
            <a:pPr>
              <a:lnSpc>
                <a:spcPct val="100000"/>
              </a:lnSpc>
              <a:spcBef>
                <a:spcPts val="2800"/>
              </a:spcBef>
              <a:buClr>
                <a:schemeClr val="tx1">
                  <a:lumMod val="85000"/>
                  <a:lumOff val="15000"/>
                </a:schemeClr>
              </a:buClr>
            </a:pPr>
            <a:r>
              <a:rPr lang="en-US" dirty="0">
                <a:cs typeface="Rubik" pitchFamily="2" charset="-79"/>
              </a:rPr>
              <a:t>Power Options </a:t>
            </a:r>
          </a:p>
        </p:txBody>
      </p:sp>
      <p:pic>
        <p:nvPicPr>
          <p:cNvPr id="8" name="Picture 7">
            <a:extLst>
              <a:ext uri="{FF2B5EF4-FFF2-40B4-BE49-F238E27FC236}">
                <a16:creationId xmlns:a16="http://schemas.microsoft.com/office/drawing/2014/main" id="{394FDED8-F9A2-03E6-E8D2-7EA04BA544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073" y="431770"/>
            <a:ext cx="4271048" cy="564647"/>
          </a:xfrm>
          <a:prstGeom prst="rect">
            <a:avLst/>
          </a:prstGeom>
        </p:spPr>
      </p:pic>
    </p:spTree>
    <p:extLst>
      <p:ext uri="{BB962C8B-B14F-4D97-AF65-F5344CB8AC3E}">
        <p14:creationId xmlns:p14="http://schemas.microsoft.com/office/powerpoint/2010/main" val="2681351174"/>
      </p:ext>
    </p:extLst>
  </p:cSld>
  <p:clrMapOvr>
    <a:masterClrMapping/>
  </p:clrMapOvr>
  <p:extLst>
    <p:ext uri="{6950BFC3-D8DA-4A85-94F7-54DA5524770B}">
      <p188:commentRel xmlns:p188="http://schemas.microsoft.com/office/powerpoint/2018/8/main" r:id="rId3"/>
    </p:ext>
  </p:extLs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object 4">
            <a:extLst>
              <a:ext uri="{FF2B5EF4-FFF2-40B4-BE49-F238E27FC236}">
                <a16:creationId xmlns:a16="http://schemas.microsoft.com/office/drawing/2014/main" id="{58F5A2A4-1A6E-7CFC-C791-39E461A7F829}"/>
              </a:ext>
            </a:extLst>
          </p:cNvPr>
          <p:cNvGrpSpPr/>
          <p:nvPr/>
        </p:nvGrpSpPr>
        <p:grpSpPr>
          <a:xfrm>
            <a:off x="498695" y="1509209"/>
            <a:ext cx="4689032" cy="3921828"/>
            <a:chOff x="928557" y="3094746"/>
            <a:chExt cx="8981609" cy="7512068"/>
          </a:xfrm>
        </p:grpSpPr>
        <p:pic>
          <p:nvPicPr>
            <p:cNvPr id="16" name="object 5">
              <a:extLst>
                <a:ext uri="{FF2B5EF4-FFF2-40B4-BE49-F238E27FC236}">
                  <a16:creationId xmlns:a16="http://schemas.microsoft.com/office/drawing/2014/main" id="{188E97CB-9AEF-5AC7-D6B8-BE7F9DD22043}"/>
                </a:ext>
              </a:extLst>
            </p:cNvPr>
            <p:cNvPicPr/>
            <p:nvPr/>
          </p:nvPicPr>
          <p:blipFill>
            <a:blip r:embed="rId3"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17" name="object 6">
              <a:extLst>
                <a:ext uri="{FF2B5EF4-FFF2-40B4-BE49-F238E27FC236}">
                  <a16:creationId xmlns:a16="http://schemas.microsoft.com/office/drawing/2014/main" id="{9CECD54C-68B8-0F42-4E5C-19FBA3FB5A78}"/>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grpSp>
      <p:pic>
        <p:nvPicPr>
          <p:cNvPr id="4" name="Picture 3">
            <a:extLst>
              <a:ext uri="{FF2B5EF4-FFF2-40B4-BE49-F238E27FC236}">
                <a16:creationId xmlns:a16="http://schemas.microsoft.com/office/drawing/2014/main" id="{35E103F9-798E-0BF3-FDE7-83F234ACE8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5756" y="380843"/>
            <a:ext cx="3200488" cy="423115"/>
          </a:xfrm>
          <a:prstGeom prst="rect">
            <a:avLst/>
          </a:prstGeom>
        </p:spPr>
      </p:pic>
      <p:sp>
        <p:nvSpPr>
          <p:cNvPr id="7" name="Title 1">
            <a:extLst>
              <a:ext uri="{FF2B5EF4-FFF2-40B4-BE49-F238E27FC236}">
                <a16:creationId xmlns:a16="http://schemas.microsoft.com/office/drawing/2014/main" id="{E6761B5E-5C54-9A14-24FE-1EC924E286D0}"/>
              </a:ext>
            </a:extLst>
          </p:cNvPr>
          <p:cNvSpPr>
            <a:spLocks noGrp="1"/>
          </p:cNvSpPr>
          <p:nvPr>
            <p:ph type="title"/>
          </p:nvPr>
        </p:nvSpPr>
        <p:spPr>
          <a:xfrm>
            <a:off x="3754787" y="990184"/>
            <a:ext cx="4474737" cy="173320"/>
          </a:xfrm>
        </p:spPr>
        <p:txBody>
          <a:bodyPr>
            <a:normAutofit fontScale="90000"/>
          </a:bodyPr>
          <a:lstStyle/>
          <a:p>
            <a:pPr algn="ct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5,000</a:t>
            </a:r>
            <a:r>
              <a:rPr lang="en-US" sz="2800" b="1" dirty="0">
                <a:solidFill>
                  <a:srgbClr val="00B050"/>
                </a:solidFill>
                <a:cs typeface="Rubik" pitchFamily="2" charset="-79"/>
              </a:rPr>
              <a:t>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3" name="Picture 2" descr="A screenshot of a computer&#10;&#10;Description automatically generated">
            <a:extLst>
              <a:ext uri="{FF2B5EF4-FFF2-40B4-BE49-F238E27FC236}">
                <a16:creationId xmlns:a16="http://schemas.microsoft.com/office/drawing/2014/main" id="{4EBE9663-7285-CDEF-58C5-2AD5CEE728A9}"/>
              </a:ext>
            </a:extLst>
          </p:cNvPr>
          <p:cNvPicPr>
            <a:picLocks noChangeAspect="1"/>
          </p:cNvPicPr>
          <p:nvPr/>
        </p:nvPicPr>
        <p:blipFill>
          <a:blip r:embed="rId6"/>
          <a:stretch>
            <a:fillRect/>
          </a:stretch>
        </p:blipFill>
        <p:spPr>
          <a:xfrm>
            <a:off x="817961" y="1858995"/>
            <a:ext cx="4148017" cy="1925707"/>
          </a:xfrm>
          <a:prstGeom prst="rect">
            <a:avLst/>
          </a:prstGeom>
        </p:spPr>
      </p:pic>
      <p:sp>
        <p:nvSpPr>
          <p:cNvPr id="2" name="Rectangle 1">
            <a:extLst>
              <a:ext uri="{FF2B5EF4-FFF2-40B4-BE49-F238E27FC236}">
                <a16:creationId xmlns:a16="http://schemas.microsoft.com/office/drawing/2014/main" id="{3D078D1A-39CF-8915-637E-0A3A42C57936}"/>
              </a:ext>
            </a:extLst>
          </p:cNvPr>
          <p:cNvSpPr/>
          <p:nvPr/>
        </p:nvSpPr>
        <p:spPr>
          <a:xfrm>
            <a:off x="817961" y="3683000"/>
            <a:ext cx="4095473" cy="4474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FCF8D635-E08C-7407-ED3B-54854853C9DD}"/>
              </a:ext>
            </a:extLst>
          </p:cNvPr>
          <p:cNvSpPr txBox="1">
            <a:spLocks/>
          </p:cNvSpPr>
          <p:nvPr/>
        </p:nvSpPr>
        <p:spPr>
          <a:xfrm>
            <a:off x="5947462" y="1871695"/>
            <a:ext cx="5524592"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2800"/>
              </a:spcBef>
              <a:buClr>
                <a:schemeClr val="tx1">
                  <a:lumMod val="85000"/>
                  <a:lumOff val="15000"/>
                </a:schemeClr>
              </a:buClr>
              <a:buFont typeface="Arial" panose="020B0604020202020204" pitchFamily="34" charset="0"/>
              <a:buNone/>
            </a:pPr>
            <a:r>
              <a:rPr lang="en-US" b="1" dirty="0"/>
              <a:t>MTA Inner Circle Members:</a:t>
            </a:r>
          </a:p>
        </p:txBody>
      </p:sp>
      <p:sp>
        <p:nvSpPr>
          <p:cNvPr id="11" name="Rounded Rectangle 10">
            <a:extLst>
              <a:ext uri="{FF2B5EF4-FFF2-40B4-BE49-F238E27FC236}">
                <a16:creationId xmlns:a16="http://schemas.microsoft.com/office/drawing/2014/main" id="{47CFA210-3E38-5604-42F8-854B86CBCF40}"/>
              </a:ext>
            </a:extLst>
          </p:cNvPr>
          <p:cNvSpPr/>
          <p:nvPr/>
        </p:nvSpPr>
        <p:spPr>
          <a:xfrm>
            <a:off x="6249445" y="2543057"/>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Lato" panose="020F0502020204030203" pitchFamily="34" charset="77"/>
                <a:cs typeface="Rajdhani" panose="02000000000000000000" pitchFamily="2" charset="77"/>
              </a:rPr>
              <a:t>FREE!</a:t>
            </a:r>
          </a:p>
        </p:txBody>
      </p:sp>
    </p:spTree>
    <p:extLst>
      <p:ext uri="{BB962C8B-B14F-4D97-AF65-F5344CB8AC3E}">
        <p14:creationId xmlns:p14="http://schemas.microsoft.com/office/powerpoint/2010/main" val="3818333424"/>
      </p:ext>
    </p:extLst>
  </p:cSld>
  <p:clrMapOvr>
    <a:masterClrMapping/>
  </p:clrMapOvr>
  <p:extLst>
    <p:ext uri="{6950BFC3-D8DA-4A85-94F7-54DA5524770B}">
      <p188:commentRel xmlns:p188="http://schemas.microsoft.com/office/powerpoint/2018/8/main" r:id="rId2"/>
    </p:ext>
  </p:extLs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rPr>
              <a:t>All Accessible Through Our “Command Center”</a:t>
            </a:r>
          </a:p>
        </p:txBody>
      </p:sp>
      <p:grpSp>
        <p:nvGrpSpPr>
          <p:cNvPr id="12" name="object 4">
            <a:extLst>
              <a:ext uri="{FF2B5EF4-FFF2-40B4-BE49-F238E27FC236}">
                <a16:creationId xmlns:a16="http://schemas.microsoft.com/office/drawing/2014/main" id="{72B60A8E-C8FF-4A46-D4F0-EAFE55699369}"/>
              </a:ext>
            </a:extLst>
          </p:cNvPr>
          <p:cNvGrpSpPr/>
          <p:nvPr/>
        </p:nvGrpSpPr>
        <p:grpSpPr>
          <a:xfrm>
            <a:off x="790262" y="1663851"/>
            <a:ext cx="4743698" cy="3967545"/>
            <a:chOff x="1031204" y="4109141"/>
            <a:chExt cx="7682888" cy="6425831"/>
          </a:xfrm>
        </p:grpSpPr>
        <p:pic>
          <p:nvPicPr>
            <p:cNvPr id="13" name="object 5">
              <a:extLst>
                <a:ext uri="{FF2B5EF4-FFF2-40B4-BE49-F238E27FC236}">
                  <a16:creationId xmlns:a16="http://schemas.microsoft.com/office/drawing/2014/main" id="{41067739-5B39-A84B-4A9C-5F3265ABBA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31204" y="4109141"/>
              <a:ext cx="7682888" cy="6425831"/>
            </a:xfrm>
            <a:prstGeom prst="rect">
              <a:avLst/>
            </a:prstGeom>
          </p:spPr>
        </p:pic>
        <p:pic>
          <p:nvPicPr>
            <p:cNvPr id="14" name="object 6">
              <a:extLst>
                <a:ext uri="{FF2B5EF4-FFF2-40B4-BE49-F238E27FC236}">
                  <a16:creationId xmlns:a16="http://schemas.microsoft.com/office/drawing/2014/main" id="{4E8473B8-EFA8-B699-1A35-B1E898655A3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15331" y="4441519"/>
              <a:ext cx="7089543" cy="3959052"/>
            </a:xfrm>
            <a:prstGeom prst="rect">
              <a:avLst/>
            </a:prstGeom>
          </p:spPr>
        </p:pic>
      </p:grpSp>
    </p:spTree>
    <p:extLst>
      <p:ext uri="{BB962C8B-B14F-4D97-AF65-F5344CB8AC3E}">
        <p14:creationId xmlns:p14="http://schemas.microsoft.com/office/powerpoint/2010/main" val="1495439007"/>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4A514-8D8B-63E9-225A-FB32B1335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1C998-1910-10C9-ECE6-0DBE9269F543}"/>
              </a:ext>
            </a:extLst>
          </p:cNvPr>
          <p:cNvSpPr>
            <a:spLocks noGrp="1"/>
          </p:cNvSpPr>
          <p:nvPr>
            <p:ph type="title"/>
          </p:nvPr>
        </p:nvSpPr>
        <p:spPr>
          <a:xfrm>
            <a:off x="384863" y="104660"/>
            <a:ext cx="11422273" cy="1325563"/>
          </a:xfrm>
        </p:spPr>
        <p:txBody>
          <a:bodyPr>
            <a:normAutofit/>
          </a:bodyPr>
          <a:lstStyle/>
          <a:p>
            <a:pPr algn="ctr"/>
            <a:r>
              <a:rPr lang="en-US" sz="4000" dirty="0"/>
              <a:t>And despite all of the market unpredictability so far</a:t>
            </a:r>
            <a:br>
              <a:rPr lang="en-US" sz="4000" dirty="0"/>
            </a:br>
            <a:r>
              <a:rPr lang="en-US" sz="4000" dirty="0"/>
              <a:t>... we’ve seen exactly that!</a:t>
            </a:r>
          </a:p>
        </p:txBody>
      </p:sp>
      <p:pic>
        <p:nvPicPr>
          <p:cNvPr id="9" name="Picture 8" descr="A screenshot of a graph&#10;&#10;AI-generated content may be incorrect.">
            <a:extLst>
              <a:ext uri="{FF2B5EF4-FFF2-40B4-BE49-F238E27FC236}">
                <a16:creationId xmlns:a16="http://schemas.microsoft.com/office/drawing/2014/main" id="{9D4A469C-5062-EFCD-EF10-BDAD5D8DA701}"/>
              </a:ext>
            </a:extLst>
          </p:cNvPr>
          <p:cNvPicPr>
            <a:picLocks noChangeAspect="1"/>
          </p:cNvPicPr>
          <p:nvPr/>
        </p:nvPicPr>
        <p:blipFill>
          <a:blip r:embed="rId4"/>
          <a:stretch>
            <a:fillRect/>
          </a:stretch>
        </p:blipFill>
        <p:spPr>
          <a:xfrm>
            <a:off x="128752" y="1338943"/>
            <a:ext cx="6786891" cy="4751615"/>
          </a:xfrm>
          <a:prstGeom prst="rect">
            <a:avLst/>
          </a:prstGeom>
        </p:spPr>
      </p:pic>
    </p:spTree>
    <p:extLst>
      <p:ext uri="{BB962C8B-B14F-4D97-AF65-F5344CB8AC3E}">
        <p14:creationId xmlns:p14="http://schemas.microsoft.com/office/powerpoint/2010/main" val="3902575400"/>
      </p:ext>
    </p:extLst>
  </p:cSld>
  <p:clrMapOvr>
    <a:masterClrMapping/>
  </p:clrMapOvr>
  <p:extLst>
    <p:ext uri="{6950BFC3-D8DA-4A85-94F7-54DA5524770B}">
      <p188:commentRel xmlns:p188="http://schemas.microsoft.com/office/powerpoint/2018/8/main" r:id="rId3"/>
    </p:ext>
  </p:extLs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CBF4DEA-67AB-4C04-B483-0466875874DA}"/>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rPr>
              <a:t>MTA Suite Trade Feed</a:t>
            </a:r>
            <a:endParaRPr lang="en-US" b="1" dirty="0">
              <a:solidFill>
                <a:schemeClr val="tx1">
                  <a:lumMod val="85000"/>
                  <a:lumOff val="15000"/>
                </a:schemeClr>
              </a:solidFill>
            </a:endParaRPr>
          </a:p>
        </p:txBody>
      </p:sp>
      <p:sp>
        <p:nvSpPr>
          <p:cNvPr id="14" name="object 2">
            <a:extLst>
              <a:ext uri="{FF2B5EF4-FFF2-40B4-BE49-F238E27FC236}">
                <a16:creationId xmlns:a16="http://schemas.microsoft.com/office/drawing/2014/main" id="{1C5A8620-27B4-0500-4D18-6922ADDD5F60}"/>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object 4">
            <a:extLst>
              <a:ext uri="{FF2B5EF4-FFF2-40B4-BE49-F238E27FC236}">
                <a16:creationId xmlns:a16="http://schemas.microsoft.com/office/drawing/2014/main" id="{8EE9C547-B263-0788-E98A-2EB1937CA771}"/>
              </a:ext>
            </a:extLst>
          </p:cNvPr>
          <p:cNvPicPr/>
          <p:nvPr/>
        </p:nvPicPr>
        <p:blipFill>
          <a:blip r:embed="rId2" cstate="screen">
            <a:extLst>
              <a:ext uri="{28A0092B-C50C-407E-A947-70E740481C1C}">
                <a14:useLocalDpi xmlns:a14="http://schemas.microsoft.com/office/drawing/2010/main"/>
              </a:ext>
            </a:extLst>
          </a:blip>
          <a:stretch>
            <a:fillRect/>
          </a:stretch>
        </p:blipFill>
        <p:spPr>
          <a:xfrm>
            <a:off x="626074" y="2254895"/>
            <a:ext cx="8372953" cy="3142605"/>
          </a:xfrm>
          <a:prstGeom prst="rect">
            <a:avLst/>
          </a:prstGeom>
        </p:spPr>
      </p:pic>
      <p:sp>
        <p:nvSpPr>
          <p:cNvPr id="3" name="Content Placeholder 2">
            <a:extLst>
              <a:ext uri="{FF2B5EF4-FFF2-40B4-BE49-F238E27FC236}">
                <a16:creationId xmlns:a16="http://schemas.microsoft.com/office/drawing/2014/main" id="{7268FA24-8FD0-B9C9-C3D3-716D4AE77307}"/>
              </a:ext>
            </a:extLst>
          </p:cNvPr>
          <p:cNvSpPr>
            <a:spLocks noGrp="1"/>
          </p:cNvSpPr>
          <p:nvPr>
            <p:ph idx="1"/>
          </p:nvPr>
        </p:nvSpPr>
        <p:spPr>
          <a:xfrm>
            <a:off x="626074" y="1619556"/>
            <a:ext cx="10939850" cy="536989"/>
          </a:xfrm>
        </p:spPr>
        <p:txBody>
          <a:bodyPr lIns="91440" tIns="91440" rIns="91440" bIns="91440">
            <a:normAutofit fontScale="92500" lnSpcReduction="20000"/>
          </a:bodyPr>
          <a:lstStyle/>
          <a:p>
            <a:pPr marL="0" indent="0">
              <a:lnSpc>
                <a:spcPct val="100000"/>
              </a:lnSpc>
              <a:spcBef>
                <a:spcPts val="2800"/>
              </a:spcBef>
              <a:buClr>
                <a:schemeClr val="tx1">
                  <a:lumMod val="85000"/>
                  <a:lumOff val="15000"/>
                </a:schemeClr>
              </a:buClr>
              <a:buNone/>
            </a:pPr>
            <a:r>
              <a:rPr lang="en-US" dirty="0">
                <a:latin typeface="Montserrat Medium" pitchFamily="2" charset="77"/>
              </a:rPr>
              <a:t>Monitor all your trades in one spot!</a:t>
            </a:r>
          </a:p>
        </p:txBody>
      </p:sp>
    </p:spTree>
    <p:extLst>
      <p:ext uri="{BB962C8B-B14F-4D97-AF65-F5344CB8AC3E}">
        <p14:creationId xmlns:p14="http://schemas.microsoft.com/office/powerpoint/2010/main" val="12066344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A2F37-FDB3-57DD-51D7-DEA989690053}"/>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BA0DF70-6530-A9DB-A734-526B8345259D}"/>
              </a:ext>
            </a:extLst>
          </p:cNvPr>
          <p:cNvSpPr>
            <a:spLocks noGrp="1"/>
          </p:cNvSpPr>
          <p:nvPr>
            <p:ph type="title"/>
          </p:nvPr>
        </p:nvSpPr>
        <p:spPr>
          <a:xfrm>
            <a:off x="626074" y="543321"/>
            <a:ext cx="10939851" cy="965696"/>
          </a:xfrm>
        </p:spPr>
        <p:txBody>
          <a:bodyPr>
            <a:normAutofit/>
          </a:bodyPr>
          <a:lstStyle/>
          <a:p>
            <a:r>
              <a:rPr lang="en-US" sz="4400" b="1" dirty="0">
                <a:solidFill>
                  <a:schemeClr val="tx1">
                    <a:lumMod val="85000"/>
                    <a:lumOff val="15000"/>
                  </a:schemeClr>
                </a:solidFill>
              </a:rPr>
              <a:t>One-Year Retail Value: $30,750</a:t>
            </a:r>
            <a:endParaRPr lang="en-US" b="1" dirty="0">
              <a:solidFill>
                <a:schemeClr val="tx1">
                  <a:lumMod val="85000"/>
                  <a:lumOff val="15000"/>
                </a:schemeClr>
              </a:solidFill>
            </a:endParaRPr>
          </a:p>
        </p:txBody>
      </p:sp>
      <p:sp>
        <p:nvSpPr>
          <p:cNvPr id="4" name="Rectangle 3">
            <a:extLst>
              <a:ext uri="{FF2B5EF4-FFF2-40B4-BE49-F238E27FC236}">
                <a16:creationId xmlns:a16="http://schemas.microsoft.com/office/drawing/2014/main" id="{7AD90145-A801-23D1-375D-40824202BBF3}"/>
              </a:ext>
            </a:extLst>
          </p:cNvPr>
          <p:cNvSpPr/>
          <p:nvPr/>
        </p:nvSpPr>
        <p:spPr>
          <a:xfrm>
            <a:off x="0" y="115006"/>
            <a:ext cx="2428240" cy="459043"/>
          </a:xfrm>
          <a:custGeom>
            <a:avLst/>
            <a:gdLst>
              <a:gd name="connsiteX0" fmla="*/ 0 w 2428240"/>
              <a:gd name="connsiteY0" fmla="*/ 0 h 459043"/>
              <a:gd name="connsiteX1" fmla="*/ 2428240 w 2428240"/>
              <a:gd name="connsiteY1" fmla="*/ 0 h 459043"/>
              <a:gd name="connsiteX2" fmla="*/ 2428240 w 2428240"/>
              <a:gd name="connsiteY2" fmla="*/ 459043 h 459043"/>
              <a:gd name="connsiteX3" fmla="*/ 0 w 2428240"/>
              <a:gd name="connsiteY3" fmla="*/ 459043 h 459043"/>
              <a:gd name="connsiteX4" fmla="*/ 0 w 2428240"/>
              <a:gd name="connsiteY4" fmla="*/ 0 h 459043"/>
              <a:gd name="connsiteX0" fmla="*/ 0 w 2428240"/>
              <a:gd name="connsiteY0" fmla="*/ 0 h 459043"/>
              <a:gd name="connsiteX1" fmla="*/ 2428240 w 2428240"/>
              <a:gd name="connsiteY1" fmla="*/ 0 h 459043"/>
              <a:gd name="connsiteX2" fmla="*/ 2245360 w 2428240"/>
              <a:gd name="connsiteY2" fmla="*/ 459043 h 459043"/>
              <a:gd name="connsiteX3" fmla="*/ 0 w 2428240"/>
              <a:gd name="connsiteY3" fmla="*/ 459043 h 459043"/>
              <a:gd name="connsiteX4" fmla="*/ 0 w 2428240"/>
              <a:gd name="connsiteY4" fmla="*/ 0 h 45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8240" h="459043">
                <a:moveTo>
                  <a:pt x="0" y="0"/>
                </a:moveTo>
                <a:lnTo>
                  <a:pt x="2428240" y="0"/>
                </a:lnTo>
                <a:lnTo>
                  <a:pt x="2245360" y="459043"/>
                </a:lnTo>
                <a:lnTo>
                  <a:pt x="0" y="459043"/>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ABBA4C8-3A16-1ECE-7D3F-CAE10739CEA6}"/>
              </a:ext>
            </a:extLst>
          </p:cNvPr>
          <p:cNvSpPr txBox="1"/>
          <p:nvPr/>
        </p:nvSpPr>
        <p:spPr>
          <a:xfrm>
            <a:off x="626073" y="149320"/>
            <a:ext cx="1802167" cy="400110"/>
          </a:xfrm>
          <a:prstGeom prst="rect">
            <a:avLst/>
          </a:prstGeom>
          <a:noFill/>
        </p:spPr>
        <p:txBody>
          <a:bodyPr wrap="square" rtlCol="0">
            <a:spAutoFit/>
          </a:bodyPr>
          <a:lstStyle/>
          <a:p>
            <a:r>
              <a:rPr lang="en-US" sz="2000" b="1" dirty="0">
                <a:solidFill>
                  <a:schemeClr val="bg1"/>
                </a:solidFill>
                <a:latin typeface="Montserrat ExtraBold" pitchFamily="2" charset="77"/>
              </a:rPr>
              <a:t>SUMMARY</a:t>
            </a:r>
          </a:p>
        </p:txBody>
      </p:sp>
      <p:pic>
        <p:nvPicPr>
          <p:cNvPr id="10" name="Picture 9">
            <a:extLst>
              <a:ext uri="{FF2B5EF4-FFF2-40B4-BE49-F238E27FC236}">
                <a16:creationId xmlns:a16="http://schemas.microsoft.com/office/drawing/2014/main" id="{56A4E1C3-3E21-B6B8-49E0-3611C63BBB51}"/>
              </a:ext>
            </a:extLst>
          </p:cNvPr>
          <p:cNvPicPr>
            <a:picLocks noChangeAspect="1"/>
          </p:cNvPicPr>
          <p:nvPr/>
        </p:nvPicPr>
        <p:blipFill>
          <a:blip r:embed="rId3"/>
          <a:stretch>
            <a:fillRect/>
          </a:stretch>
        </p:blipFill>
        <p:spPr>
          <a:xfrm>
            <a:off x="416664" y="3149232"/>
            <a:ext cx="2712527" cy="459043"/>
          </a:xfrm>
          <a:prstGeom prst="rect">
            <a:avLst/>
          </a:prstGeom>
        </p:spPr>
      </p:pic>
      <p:pic>
        <p:nvPicPr>
          <p:cNvPr id="13" name="Picture 12">
            <a:extLst>
              <a:ext uri="{FF2B5EF4-FFF2-40B4-BE49-F238E27FC236}">
                <a16:creationId xmlns:a16="http://schemas.microsoft.com/office/drawing/2014/main" id="{02996B09-22C8-0892-6952-37CAC57B96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937" y="3964556"/>
            <a:ext cx="2561075" cy="338583"/>
          </a:xfrm>
          <a:prstGeom prst="rect">
            <a:avLst/>
          </a:prstGeom>
        </p:spPr>
      </p:pic>
      <p:pic>
        <p:nvPicPr>
          <p:cNvPr id="14" name="Picture 13">
            <a:extLst>
              <a:ext uri="{FF2B5EF4-FFF2-40B4-BE49-F238E27FC236}">
                <a16:creationId xmlns:a16="http://schemas.microsoft.com/office/drawing/2014/main" id="{72C8D840-9D28-C4D1-DED4-4464A6BF06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5988" y="1429717"/>
            <a:ext cx="2689034" cy="598795"/>
          </a:xfrm>
          <a:prstGeom prst="rect">
            <a:avLst/>
          </a:prstGeom>
        </p:spPr>
      </p:pic>
      <p:pic>
        <p:nvPicPr>
          <p:cNvPr id="15" name="Picture 14">
            <a:extLst>
              <a:ext uri="{FF2B5EF4-FFF2-40B4-BE49-F238E27FC236}">
                <a16:creationId xmlns:a16="http://schemas.microsoft.com/office/drawing/2014/main" id="{A631EC6C-8D42-6EB3-F99B-4A0A63AC92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21129" y="3320875"/>
            <a:ext cx="3457433" cy="714536"/>
          </a:xfrm>
          <a:prstGeom prst="rect">
            <a:avLst/>
          </a:prstGeom>
        </p:spPr>
      </p:pic>
      <p:pic>
        <p:nvPicPr>
          <p:cNvPr id="16" name="object 4">
            <a:extLst>
              <a:ext uri="{FF2B5EF4-FFF2-40B4-BE49-F238E27FC236}">
                <a16:creationId xmlns:a16="http://schemas.microsoft.com/office/drawing/2014/main" id="{AD8A2848-824C-4CB5-EBFC-E50F0153651A}"/>
              </a:ext>
            </a:extLst>
          </p:cNvPr>
          <p:cNvPicPr/>
          <p:nvPr/>
        </p:nvPicPr>
        <p:blipFill>
          <a:blip r:embed="rId7" cstate="screen">
            <a:extLst>
              <a:ext uri="{28A0092B-C50C-407E-A947-70E740481C1C}">
                <a14:useLocalDpi xmlns:a14="http://schemas.microsoft.com/office/drawing/2010/main"/>
              </a:ext>
            </a:extLst>
          </a:blip>
          <a:stretch>
            <a:fillRect/>
          </a:stretch>
        </p:blipFill>
        <p:spPr>
          <a:xfrm>
            <a:off x="475937" y="4540470"/>
            <a:ext cx="2175816" cy="622550"/>
          </a:xfrm>
          <a:prstGeom prst="rect">
            <a:avLst/>
          </a:prstGeom>
        </p:spPr>
      </p:pic>
      <p:sp>
        <p:nvSpPr>
          <p:cNvPr id="17" name="Rounded Rectangle 16">
            <a:extLst>
              <a:ext uri="{FF2B5EF4-FFF2-40B4-BE49-F238E27FC236}">
                <a16:creationId xmlns:a16="http://schemas.microsoft.com/office/drawing/2014/main" id="{6EFAEC1A-D685-55E2-75C0-5E9A41908E5D}"/>
              </a:ext>
            </a:extLst>
          </p:cNvPr>
          <p:cNvSpPr/>
          <p:nvPr/>
        </p:nvSpPr>
        <p:spPr>
          <a:xfrm>
            <a:off x="3609276" y="3069185"/>
            <a:ext cx="1562826"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$7,500</a:t>
            </a:r>
          </a:p>
        </p:txBody>
      </p:sp>
      <p:sp>
        <p:nvSpPr>
          <p:cNvPr id="18" name="Rounded Rectangle 17">
            <a:extLst>
              <a:ext uri="{FF2B5EF4-FFF2-40B4-BE49-F238E27FC236}">
                <a16:creationId xmlns:a16="http://schemas.microsoft.com/office/drawing/2014/main" id="{46AF727C-9723-F92F-4BF9-C7799FD7FED4}"/>
              </a:ext>
            </a:extLst>
          </p:cNvPr>
          <p:cNvSpPr/>
          <p:nvPr/>
        </p:nvSpPr>
        <p:spPr>
          <a:xfrm>
            <a:off x="3609277" y="1384516"/>
            <a:ext cx="1562827"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$5,000</a:t>
            </a:r>
          </a:p>
        </p:txBody>
      </p:sp>
      <p:sp>
        <p:nvSpPr>
          <p:cNvPr id="19" name="Rounded Rectangle 18">
            <a:extLst>
              <a:ext uri="{FF2B5EF4-FFF2-40B4-BE49-F238E27FC236}">
                <a16:creationId xmlns:a16="http://schemas.microsoft.com/office/drawing/2014/main" id="{5453DE73-86C0-A5DC-19C4-97C0AB26BC62}"/>
              </a:ext>
            </a:extLst>
          </p:cNvPr>
          <p:cNvSpPr/>
          <p:nvPr/>
        </p:nvSpPr>
        <p:spPr>
          <a:xfrm>
            <a:off x="3609274" y="3876365"/>
            <a:ext cx="1562828"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$5,000</a:t>
            </a:r>
          </a:p>
        </p:txBody>
      </p:sp>
      <p:sp>
        <p:nvSpPr>
          <p:cNvPr id="20" name="Rounded Rectangle 19">
            <a:extLst>
              <a:ext uri="{FF2B5EF4-FFF2-40B4-BE49-F238E27FC236}">
                <a16:creationId xmlns:a16="http://schemas.microsoft.com/office/drawing/2014/main" id="{B19E6BE5-7036-271E-F815-2880DFE388BC}"/>
              </a:ext>
            </a:extLst>
          </p:cNvPr>
          <p:cNvSpPr/>
          <p:nvPr/>
        </p:nvSpPr>
        <p:spPr>
          <a:xfrm>
            <a:off x="3609276" y="2262005"/>
            <a:ext cx="1562827"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$6,000</a:t>
            </a:r>
          </a:p>
        </p:txBody>
      </p:sp>
      <p:sp>
        <p:nvSpPr>
          <p:cNvPr id="21" name="Rounded Rectangle 20">
            <a:extLst>
              <a:ext uri="{FF2B5EF4-FFF2-40B4-BE49-F238E27FC236}">
                <a16:creationId xmlns:a16="http://schemas.microsoft.com/office/drawing/2014/main" id="{39B8BA3E-14F7-AB90-F742-81071AA72FC6}"/>
              </a:ext>
            </a:extLst>
          </p:cNvPr>
          <p:cNvSpPr/>
          <p:nvPr/>
        </p:nvSpPr>
        <p:spPr>
          <a:xfrm>
            <a:off x="3609274" y="4656931"/>
            <a:ext cx="1562828"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$997</a:t>
            </a:r>
          </a:p>
        </p:txBody>
      </p:sp>
      <p:sp>
        <p:nvSpPr>
          <p:cNvPr id="22" name="Rounded Rectangle 21">
            <a:extLst>
              <a:ext uri="{FF2B5EF4-FFF2-40B4-BE49-F238E27FC236}">
                <a16:creationId xmlns:a16="http://schemas.microsoft.com/office/drawing/2014/main" id="{9BED4E7E-20E1-30F4-0A89-0B185F592281}"/>
              </a:ext>
            </a:extLst>
          </p:cNvPr>
          <p:cNvSpPr/>
          <p:nvPr/>
        </p:nvSpPr>
        <p:spPr>
          <a:xfrm>
            <a:off x="6638314" y="1599902"/>
            <a:ext cx="4349549" cy="62255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Lato" panose="020F0502020204030203" pitchFamily="34" charset="77"/>
              </a:rPr>
              <a:t>INNER CIRCLE ACCESS ONLY</a:t>
            </a:r>
          </a:p>
        </p:txBody>
      </p:sp>
      <p:pic>
        <p:nvPicPr>
          <p:cNvPr id="2" name="object 4">
            <a:extLst>
              <a:ext uri="{FF2B5EF4-FFF2-40B4-BE49-F238E27FC236}">
                <a16:creationId xmlns:a16="http://schemas.microsoft.com/office/drawing/2014/main" id="{77EA0E99-3090-4C17-8DC6-B72EBB7A012E}"/>
              </a:ext>
            </a:extLst>
          </p:cNvPr>
          <p:cNvPicPr/>
          <p:nvPr/>
        </p:nvPicPr>
        <p:blipFill>
          <a:blip r:embed="rId8" cstate="screen">
            <a:extLst>
              <a:ext uri="{28A0092B-C50C-407E-A947-70E740481C1C}">
                <a14:useLocalDpi xmlns:a14="http://schemas.microsoft.com/office/drawing/2010/main"/>
              </a:ext>
            </a:extLst>
          </a:blip>
          <a:stretch>
            <a:fillRect/>
          </a:stretch>
        </p:blipFill>
        <p:spPr>
          <a:xfrm>
            <a:off x="475937" y="5458549"/>
            <a:ext cx="2091572" cy="465178"/>
          </a:xfrm>
          <a:prstGeom prst="rect">
            <a:avLst/>
          </a:prstGeom>
        </p:spPr>
      </p:pic>
      <p:pic>
        <p:nvPicPr>
          <p:cNvPr id="6" name="Picture 5">
            <a:extLst>
              <a:ext uri="{FF2B5EF4-FFF2-40B4-BE49-F238E27FC236}">
                <a16:creationId xmlns:a16="http://schemas.microsoft.com/office/drawing/2014/main" id="{BCC36CCC-A104-444E-A6A9-25F852426DE1}"/>
              </a:ext>
            </a:extLst>
          </p:cNvPr>
          <p:cNvPicPr>
            <a:picLocks noChangeAspect="1"/>
          </p:cNvPicPr>
          <p:nvPr/>
        </p:nvPicPr>
        <p:blipFill>
          <a:blip r:embed="rId9"/>
          <a:stretch>
            <a:fillRect/>
          </a:stretch>
        </p:blipFill>
        <p:spPr>
          <a:xfrm>
            <a:off x="398359" y="2250127"/>
            <a:ext cx="2676965" cy="622550"/>
          </a:xfrm>
          <a:prstGeom prst="rect">
            <a:avLst/>
          </a:prstGeom>
        </p:spPr>
      </p:pic>
      <p:sp>
        <p:nvSpPr>
          <p:cNvPr id="7" name="Rounded Rectangle 6">
            <a:extLst>
              <a:ext uri="{FF2B5EF4-FFF2-40B4-BE49-F238E27FC236}">
                <a16:creationId xmlns:a16="http://schemas.microsoft.com/office/drawing/2014/main" id="{C65C3C02-133A-7FB4-0E5B-3B9FC3BAC4F7}"/>
              </a:ext>
            </a:extLst>
          </p:cNvPr>
          <p:cNvSpPr/>
          <p:nvPr/>
        </p:nvSpPr>
        <p:spPr>
          <a:xfrm>
            <a:off x="3609274" y="5372561"/>
            <a:ext cx="1562828" cy="637154"/>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Lato" panose="020F0502020204030203" pitchFamily="34" charset="77"/>
              </a:rPr>
              <a:t>$997</a:t>
            </a:r>
          </a:p>
        </p:txBody>
      </p:sp>
      <p:pic>
        <p:nvPicPr>
          <p:cNvPr id="12" name="Picture 11" descr="A black background with blue and yellow lightning bolt and letters&#10;&#10;Description automatically generated">
            <a:extLst>
              <a:ext uri="{FF2B5EF4-FFF2-40B4-BE49-F238E27FC236}">
                <a16:creationId xmlns:a16="http://schemas.microsoft.com/office/drawing/2014/main" id="{E8483D03-9171-B4A9-928D-07FFFA82BBD0}"/>
              </a:ext>
            </a:extLst>
          </p:cNvPr>
          <p:cNvPicPr>
            <a:picLocks noChangeAspect="1"/>
          </p:cNvPicPr>
          <p:nvPr/>
        </p:nvPicPr>
        <p:blipFill>
          <a:blip r:embed="rId10"/>
          <a:stretch>
            <a:fillRect/>
          </a:stretch>
        </p:blipFill>
        <p:spPr>
          <a:xfrm>
            <a:off x="6983140" y="2401705"/>
            <a:ext cx="3659895" cy="677081"/>
          </a:xfrm>
          <a:prstGeom prst="rect">
            <a:avLst/>
          </a:prstGeom>
        </p:spPr>
      </p:pic>
      <p:sp>
        <p:nvSpPr>
          <p:cNvPr id="9" name="TextBox 8">
            <a:extLst>
              <a:ext uri="{FF2B5EF4-FFF2-40B4-BE49-F238E27FC236}">
                <a16:creationId xmlns:a16="http://schemas.microsoft.com/office/drawing/2014/main" id="{83003557-B5F3-8BF5-3360-391CD4BC986D}"/>
              </a:ext>
            </a:extLst>
          </p:cNvPr>
          <p:cNvSpPr txBox="1"/>
          <p:nvPr/>
        </p:nvSpPr>
        <p:spPr>
          <a:xfrm rot="679002">
            <a:off x="10469727" y="2324637"/>
            <a:ext cx="816249" cy="369332"/>
          </a:xfrm>
          <a:prstGeom prst="rect">
            <a:avLst/>
          </a:prstGeom>
          <a:noFill/>
        </p:spPr>
        <p:txBody>
          <a:bodyPr wrap="none" rtlCol="0">
            <a:spAutoFit/>
          </a:bodyPr>
          <a:lstStyle/>
          <a:p>
            <a:r>
              <a:rPr lang="en-US" b="1" dirty="0">
                <a:solidFill>
                  <a:srgbClr val="00B050"/>
                </a:solidFill>
                <a:effectLst>
                  <a:outerShdw blurRad="50800" dist="38100" dir="2700000" algn="tl" rotWithShape="0">
                    <a:prstClr val="black">
                      <a:alpha val="40000"/>
                    </a:prstClr>
                  </a:outerShdw>
                </a:effectLst>
                <a:latin typeface="Magistral" panose="02000003030000020004" pitchFamily="2" charset="77"/>
              </a:rPr>
              <a:t>NEW!</a:t>
            </a:r>
          </a:p>
        </p:txBody>
      </p:sp>
    </p:spTree>
    <p:extLst>
      <p:ext uri="{BB962C8B-B14F-4D97-AF65-F5344CB8AC3E}">
        <p14:creationId xmlns:p14="http://schemas.microsoft.com/office/powerpoint/2010/main" val="1900148101"/>
      </p:ext>
    </p:extLst>
  </p:cSld>
  <p:clrMapOvr>
    <a:masterClrMapping/>
  </p:clrMapOvr>
  <p:extLst>
    <p:ext uri="{6950BFC3-D8DA-4A85-94F7-54DA5524770B}">
      <p188:commentRel xmlns:p188="http://schemas.microsoft.com/office/powerpoint/2018/8/main" r:id="rId2"/>
    </p:ext>
  </p:extLs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A6C6A-A4AF-0399-3FF1-2631F4B9AEA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3DA85F0-A2E1-B782-C346-119EFE5D4137}"/>
              </a:ext>
            </a:extLst>
          </p:cNvPr>
          <p:cNvPicPr>
            <a:picLocks noChangeAspect="1"/>
          </p:cNvPicPr>
          <p:nvPr/>
        </p:nvPicPr>
        <p:blipFill>
          <a:blip r:embed="rId3"/>
          <a:stretch>
            <a:fillRect/>
          </a:stretch>
        </p:blipFill>
        <p:spPr>
          <a:xfrm>
            <a:off x="10994" y="0"/>
            <a:ext cx="12181006" cy="6864193"/>
          </a:xfrm>
          <a:prstGeom prst="rect">
            <a:avLst/>
          </a:prstGeom>
        </p:spPr>
      </p:pic>
      <p:sp>
        <p:nvSpPr>
          <p:cNvPr id="3" name="Title 1">
            <a:extLst>
              <a:ext uri="{FF2B5EF4-FFF2-40B4-BE49-F238E27FC236}">
                <a16:creationId xmlns:a16="http://schemas.microsoft.com/office/drawing/2014/main" id="{30A78699-E275-F67F-0230-BA7F6374FA8E}"/>
              </a:ext>
            </a:extLst>
          </p:cNvPr>
          <p:cNvSpPr txBox="1">
            <a:spLocks/>
          </p:cNvSpPr>
          <p:nvPr/>
        </p:nvSpPr>
        <p:spPr>
          <a:xfrm>
            <a:off x="85855" y="62080"/>
            <a:ext cx="12020289" cy="142382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00000"/>
              </a:lnSpc>
            </a:pPr>
            <a:r>
              <a:rPr lang="en-US" dirty="0">
                <a:latin typeface="Rajdhani" panose="02000000000000000000" pitchFamily="2" charset="77"/>
                <a:cs typeface="Rajdhani" panose="02000000000000000000" pitchFamily="2" charset="77"/>
              </a:rPr>
              <a:t>Plus... You get </a:t>
            </a:r>
            <a:r>
              <a:rPr lang="en-US" u="sng" dirty="0">
                <a:latin typeface="Rajdhani" panose="02000000000000000000" pitchFamily="2" charset="77"/>
                <a:cs typeface="Rajdhani" panose="02000000000000000000" pitchFamily="2" charset="77"/>
              </a:rPr>
              <a:t>every</a:t>
            </a:r>
            <a:r>
              <a:rPr lang="en-US" dirty="0">
                <a:latin typeface="Rajdhani" panose="02000000000000000000" pitchFamily="2" charset="77"/>
                <a:cs typeface="Rajdhani" panose="02000000000000000000" pitchFamily="2" charset="77"/>
              </a:rPr>
              <a:t> new </a:t>
            </a:r>
            <a:br>
              <a:rPr lang="en-US" dirty="0">
                <a:latin typeface="Rajdhani" panose="02000000000000000000" pitchFamily="2" charset="77"/>
                <a:cs typeface="Rajdhani" panose="02000000000000000000" pitchFamily="2" charset="77"/>
              </a:rPr>
            </a:br>
            <a:r>
              <a:rPr lang="en-US" dirty="0">
                <a:latin typeface="Rajdhani" panose="02000000000000000000" pitchFamily="2" charset="77"/>
                <a:cs typeface="Rajdhani" panose="02000000000000000000" pitchFamily="2" charset="77"/>
              </a:rPr>
              <a:t>membership that we introduce! </a:t>
            </a:r>
          </a:p>
        </p:txBody>
      </p:sp>
      <p:pic>
        <p:nvPicPr>
          <p:cNvPr id="12" name="Picture 11">
            <a:extLst>
              <a:ext uri="{FF2B5EF4-FFF2-40B4-BE49-F238E27FC236}">
                <a16:creationId xmlns:a16="http://schemas.microsoft.com/office/drawing/2014/main" id="{01B945A8-4768-C473-00B1-D613633CD25F}"/>
              </a:ext>
            </a:extLst>
          </p:cNvPr>
          <p:cNvPicPr>
            <a:picLocks noChangeAspect="1"/>
          </p:cNvPicPr>
          <p:nvPr/>
        </p:nvPicPr>
        <p:blipFill>
          <a:blip r:embed="rId4"/>
          <a:stretch>
            <a:fillRect/>
          </a:stretch>
        </p:blipFill>
        <p:spPr>
          <a:xfrm>
            <a:off x="177800" y="1616253"/>
            <a:ext cx="9440036" cy="5310020"/>
          </a:xfrm>
          <a:prstGeom prst="rect">
            <a:avLst/>
          </a:prstGeom>
        </p:spPr>
      </p:pic>
    </p:spTree>
    <p:extLst>
      <p:ext uri="{BB962C8B-B14F-4D97-AF65-F5344CB8AC3E}">
        <p14:creationId xmlns:p14="http://schemas.microsoft.com/office/powerpoint/2010/main" val="20412160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D1747-80C3-43F4-F563-E9D4DDD5BBBD}"/>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7EA1CD4C-BFF1-B14C-9FDC-1E497AC07946}"/>
              </a:ext>
            </a:extLst>
          </p:cNvPr>
          <p:cNvSpPr>
            <a:spLocks noGrp="1"/>
          </p:cNvSpPr>
          <p:nvPr>
            <p:ph idx="1"/>
          </p:nvPr>
        </p:nvSpPr>
        <p:spPr>
          <a:xfrm>
            <a:off x="626073" y="1497330"/>
            <a:ext cx="7197766" cy="4689332"/>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cs typeface="Rubik" pitchFamily="2" charset="-79"/>
              </a:rPr>
              <a:t>$6,000 in each of the back-tested 38 Sector Strike peak trades between Oct 2023 and June 2025 could have turned into $990,265.</a:t>
            </a:r>
          </a:p>
          <a:p>
            <a:pPr>
              <a:lnSpc>
                <a:spcPct val="100000"/>
              </a:lnSpc>
              <a:spcBef>
                <a:spcPts val="2800"/>
              </a:spcBef>
              <a:buClr>
                <a:schemeClr val="tx1">
                  <a:lumMod val="85000"/>
                  <a:lumOff val="15000"/>
                </a:schemeClr>
              </a:buClr>
            </a:pPr>
            <a:r>
              <a:rPr lang="en-US" dirty="0">
                <a:cs typeface="Rubik" pitchFamily="2" charset="-79"/>
              </a:rPr>
              <a:t>Even if someone didn’t have </a:t>
            </a:r>
            <a:br>
              <a:rPr lang="en-US" dirty="0">
                <a:cs typeface="Rubik" pitchFamily="2" charset="-79"/>
              </a:rPr>
            </a:br>
            <a:r>
              <a:rPr lang="en-US" dirty="0">
                <a:cs typeface="Rubik" pitchFamily="2" charset="-79"/>
              </a:rPr>
              <a:t>perfect timing and made just </a:t>
            </a:r>
            <a:br>
              <a:rPr lang="en-US" dirty="0">
                <a:cs typeface="Rubik" pitchFamily="2" charset="-79"/>
              </a:rPr>
            </a:br>
            <a:r>
              <a:rPr lang="en-US" dirty="0">
                <a:cs typeface="Rubik" pitchFamily="2" charset="-79"/>
              </a:rPr>
              <a:t>1/20th of that...  </a:t>
            </a:r>
          </a:p>
          <a:p>
            <a:pPr>
              <a:lnSpc>
                <a:spcPct val="100000"/>
              </a:lnSpc>
              <a:spcBef>
                <a:spcPts val="2800"/>
              </a:spcBef>
              <a:buClr>
                <a:schemeClr val="tx1">
                  <a:lumMod val="85000"/>
                  <a:lumOff val="15000"/>
                </a:schemeClr>
              </a:buClr>
            </a:pPr>
            <a:r>
              <a:rPr lang="en-US" dirty="0">
                <a:cs typeface="Rubik" pitchFamily="2" charset="-79"/>
              </a:rPr>
              <a:t>They’d be THRILLED if they only paid $40,000 per year!</a:t>
            </a:r>
          </a:p>
        </p:txBody>
      </p:sp>
      <p:sp>
        <p:nvSpPr>
          <p:cNvPr id="8" name="Title 1">
            <a:extLst>
              <a:ext uri="{FF2B5EF4-FFF2-40B4-BE49-F238E27FC236}">
                <a16:creationId xmlns:a16="http://schemas.microsoft.com/office/drawing/2014/main" id="{E9C81170-4842-A009-2904-A878B67DEAC0}"/>
              </a:ext>
            </a:extLst>
          </p:cNvPr>
          <p:cNvSpPr>
            <a:spLocks noGrp="1"/>
          </p:cNvSpPr>
          <p:nvPr>
            <p:ph type="title"/>
          </p:nvPr>
        </p:nvSpPr>
        <p:spPr>
          <a:xfrm>
            <a:off x="36459" y="335259"/>
            <a:ext cx="12119082" cy="965696"/>
          </a:xfrm>
        </p:spPr>
        <p:txBody>
          <a:bodyPr>
            <a:normAutofit/>
          </a:bodyPr>
          <a:lstStyle/>
          <a:p>
            <a:pPr algn="ctr"/>
            <a:r>
              <a:rPr lang="en-US" sz="4400" b="1" dirty="0">
                <a:solidFill>
                  <a:schemeClr val="tx1">
                    <a:lumMod val="85000"/>
                    <a:lumOff val="15000"/>
                  </a:schemeClr>
                </a:solidFill>
                <a:cs typeface="Rubik" pitchFamily="2" charset="-79"/>
              </a:rPr>
              <a:t>Sector Strike ALONE is worth $40,000... </a:t>
            </a:r>
            <a:r>
              <a:rPr lang="en-US" sz="4400" b="1" i="1" dirty="0">
                <a:solidFill>
                  <a:schemeClr val="tx1">
                    <a:lumMod val="85000"/>
                    <a:lumOff val="15000"/>
                  </a:schemeClr>
                </a:solidFill>
                <a:cs typeface="Rubik" pitchFamily="2" charset="-79"/>
              </a:rPr>
              <a:t>Per Year</a:t>
            </a:r>
            <a:r>
              <a:rPr lang="en-US" sz="4400" b="1" dirty="0">
                <a:solidFill>
                  <a:schemeClr val="tx1">
                    <a:lumMod val="85000"/>
                    <a:lumOff val="15000"/>
                  </a:schemeClr>
                </a:solidFill>
                <a:cs typeface="Rubik" pitchFamily="2" charset="-79"/>
              </a:rPr>
              <a:t>!</a:t>
            </a:r>
            <a:endParaRPr lang="en-US" b="1" dirty="0">
              <a:solidFill>
                <a:schemeClr val="tx1">
                  <a:lumMod val="85000"/>
                  <a:lumOff val="15000"/>
                </a:schemeClr>
              </a:solidFill>
            </a:endParaRPr>
          </a:p>
        </p:txBody>
      </p:sp>
      <p:pic>
        <p:nvPicPr>
          <p:cNvPr id="2" name="Picture 1">
            <a:extLst>
              <a:ext uri="{FF2B5EF4-FFF2-40B4-BE49-F238E27FC236}">
                <a16:creationId xmlns:a16="http://schemas.microsoft.com/office/drawing/2014/main" id="{6B6FFE47-E8BF-9D2B-E5FF-02B35F9C6F20}"/>
              </a:ext>
            </a:extLst>
          </p:cNvPr>
          <p:cNvPicPr>
            <a:picLocks noChangeAspect="1"/>
          </p:cNvPicPr>
          <p:nvPr/>
        </p:nvPicPr>
        <p:blipFill>
          <a:blip r:embed="rId4"/>
          <a:srcRect/>
          <a:stretch/>
        </p:blipFill>
        <p:spPr>
          <a:xfrm>
            <a:off x="7491710" y="1300955"/>
            <a:ext cx="4122864" cy="2454603"/>
          </a:xfrm>
          <a:prstGeom prst="rect">
            <a:avLst/>
          </a:prstGeom>
        </p:spPr>
      </p:pic>
      <p:pic>
        <p:nvPicPr>
          <p:cNvPr id="4" name="object 5">
            <a:extLst>
              <a:ext uri="{FF2B5EF4-FFF2-40B4-BE49-F238E27FC236}">
                <a16:creationId xmlns:a16="http://schemas.microsoft.com/office/drawing/2014/main" id="{74306EA8-7617-8B78-ECE9-D0CA257DA3C7}"/>
              </a:ext>
            </a:extLst>
          </p:cNvPr>
          <p:cNvPicPr/>
          <p:nvPr/>
        </p:nvPicPr>
        <p:blipFill>
          <a:blip r:embed="rId5" cstate="screen">
            <a:extLst>
              <a:ext uri="{28A0092B-C50C-407E-A947-70E740481C1C}">
                <a14:useLocalDpi xmlns:a14="http://schemas.microsoft.com/office/drawing/2010/main"/>
              </a:ext>
            </a:extLst>
          </a:blip>
          <a:stretch>
            <a:fillRect/>
          </a:stretch>
        </p:blipFill>
        <p:spPr>
          <a:xfrm>
            <a:off x="11062775" y="1775506"/>
            <a:ext cx="1129225" cy="982290"/>
          </a:xfrm>
          <a:prstGeom prst="rect">
            <a:avLst/>
          </a:prstGeom>
        </p:spPr>
      </p:pic>
    </p:spTree>
    <p:extLst>
      <p:ext uri="{BB962C8B-B14F-4D97-AF65-F5344CB8AC3E}">
        <p14:creationId xmlns:p14="http://schemas.microsoft.com/office/powerpoint/2010/main" val="3079744745"/>
      </p:ext>
    </p:extLst>
  </p:cSld>
  <p:clrMapOvr>
    <a:masterClrMapping/>
  </p:clrMapOvr>
  <p:extLst>
    <p:ext uri="{6950BFC3-D8DA-4A85-94F7-54DA5524770B}">
      <p188:commentRel xmlns:p188="http://schemas.microsoft.com/office/powerpoint/2018/8/main" r:id="rId3"/>
    </p:ext>
  </p:extLs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A80B-0095-EDF1-C6EA-AB7419943EA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B27C53D-7F84-E100-99F1-1FA6907696B7}"/>
              </a:ext>
            </a:extLst>
          </p:cNvPr>
          <p:cNvSpPr>
            <a:spLocks noGrp="1"/>
          </p:cNvSpPr>
          <p:nvPr>
            <p:ph type="title"/>
          </p:nvPr>
        </p:nvSpPr>
        <p:spPr>
          <a:xfrm>
            <a:off x="36459" y="335259"/>
            <a:ext cx="12119082" cy="965696"/>
          </a:xfrm>
        </p:spPr>
        <p:txBody>
          <a:bodyPr>
            <a:normAutofit/>
          </a:bodyPr>
          <a:lstStyle/>
          <a:p>
            <a:pPr algn="ctr"/>
            <a:r>
              <a:rPr lang="en-US" sz="4400" b="1" dirty="0">
                <a:solidFill>
                  <a:schemeClr val="tx1">
                    <a:lumMod val="85000"/>
                    <a:lumOff val="15000"/>
                  </a:schemeClr>
                </a:solidFill>
                <a:cs typeface="Rubik" pitchFamily="2" charset="-79"/>
              </a:rPr>
              <a:t>What Inner Circle Members Are Saying: </a:t>
            </a:r>
            <a:endParaRPr lang="en-US" b="1" dirty="0">
              <a:solidFill>
                <a:schemeClr val="tx1">
                  <a:lumMod val="85000"/>
                  <a:lumOff val="15000"/>
                </a:schemeClr>
              </a:solidFill>
            </a:endParaRPr>
          </a:p>
        </p:txBody>
      </p:sp>
      <p:sp>
        <p:nvSpPr>
          <p:cNvPr id="7" name="TextBox 6">
            <a:extLst>
              <a:ext uri="{FF2B5EF4-FFF2-40B4-BE49-F238E27FC236}">
                <a16:creationId xmlns:a16="http://schemas.microsoft.com/office/drawing/2014/main" id="{6142B227-6AFA-9A10-1276-386826844530}"/>
              </a:ext>
            </a:extLst>
          </p:cNvPr>
          <p:cNvSpPr txBox="1"/>
          <p:nvPr/>
        </p:nvSpPr>
        <p:spPr>
          <a:xfrm>
            <a:off x="577426" y="1476248"/>
            <a:ext cx="9564101" cy="4247317"/>
          </a:xfrm>
          <a:prstGeom prst="rect">
            <a:avLst/>
          </a:prstGeom>
          <a:noFill/>
        </p:spPr>
        <p:txBody>
          <a:bodyPr wrap="square">
            <a:spAutoFit/>
          </a:bodyPr>
          <a:lstStyle/>
          <a:p>
            <a:r>
              <a:rPr lang="en-US" b="0" i="1" dirty="0">
                <a:solidFill>
                  <a:srgbClr val="1D1F25"/>
                </a:solidFill>
                <a:effectLst/>
                <a:latin typeface="-apple-system"/>
              </a:rPr>
              <a:t>“Go Inner Circle then methodically train yourself in each of the areas versus losing out.</a:t>
            </a:r>
            <a:br>
              <a:rPr lang="en-US" i="1" dirty="0"/>
            </a:br>
            <a:br>
              <a:rPr lang="en-US" i="1" dirty="0"/>
            </a:br>
            <a:r>
              <a:rPr lang="en-US" b="0" i="1" dirty="0">
                <a:solidFill>
                  <a:srgbClr val="1D1F25"/>
                </a:solidFill>
                <a:effectLst/>
                <a:latin typeface="-apple-system"/>
              </a:rPr>
              <a:t>You will stop worrying about not getting all opportunities and focus on training yourself</a:t>
            </a:r>
            <a:br>
              <a:rPr lang="en-US" i="1" dirty="0"/>
            </a:br>
            <a:r>
              <a:rPr lang="en-US" b="0" i="1" dirty="0">
                <a:solidFill>
                  <a:srgbClr val="1D1F25"/>
                </a:solidFill>
                <a:effectLst/>
                <a:latin typeface="-apple-system"/>
              </a:rPr>
              <a:t>Nate makes it way to easy to win, learn and build teamwork in the Inner Circle </a:t>
            </a:r>
            <a:r>
              <a:rPr lang="en-US" i="1" dirty="0">
                <a:solidFill>
                  <a:srgbClr val="1D1F25"/>
                </a:solidFill>
                <a:latin typeface="-apple-system"/>
              </a:rPr>
              <a:t>community.” </a:t>
            </a:r>
            <a:br>
              <a:rPr lang="en-US" b="0" i="0" dirty="0">
                <a:solidFill>
                  <a:srgbClr val="1D1F25"/>
                </a:solidFill>
                <a:effectLst/>
                <a:latin typeface="-apple-system"/>
              </a:rPr>
            </a:br>
            <a:r>
              <a:rPr lang="en-US" b="1" i="0" dirty="0">
                <a:solidFill>
                  <a:srgbClr val="1D1F25"/>
                </a:solidFill>
                <a:effectLst/>
                <a:latin typeface="-apple-system"/>
              </a:rPr>
              <a:t>– Quinton </a:t>
            </a:r>
            <a:br>
              <a:rPr lang="en-US" b="1" i="0" dirty="0">
                <a:solidFill>
                  <a:srgbClr val="1D1F25"/>
                </a:solidFill>
                <a:effectLst/>
                <a:latin typeface="-apple-system"/>
              </a:rPr>
            </a:br>
            <a:br>
              <a:rPr lang="en-US" b="1" i="0" dirty="0">
                <a:solidFill>
                  <a:srgbClr val="1D1F25"/>
                </a:solidFill>
                <a:effectLst/>
                <a:latin typeface="-apple-system"/>
              </a:rPr>
            </a:br>
            <a:r>
              <a:rPr lang="en-US" b="1" i="1" dirty="0">
                <a:solidFill>
                  <a:srgbClr val="1D1F25"/>
                </a:solidFill>
                <a:effectLst/>
                <a:latin typeface="-apple-system"/>
              </a:rPr>
              <a:t>“</a:t>
            </a:r>
            <a:r>
              <a:rPr lang="en-US" i="1" dirty="0"/>
              <a:t>The Inner Circle is the best value for your money if you are going to purchase multiple MTA products. And once you purchase one of NATE Bear's products, you will DEFINITELY want to join all of his services.” </a:t>
            </a:r>
            <a:r>
              <a:rPr lang="en-US" dirty="0"/>
              <a:t>– </a:t>
            </a:r>
            <a:r>
              <a:rPr lang="en-US" b="1" dirty="0"/>
              <a:t>Sandra</a:t>
            </a:r>
          </a:p>
          <a:p>
            <a:endParaRPr lang="en-US" dirty="0"/>
          </a:p>
          <a:p>
            <a:r>
              <a:rPr lang="en-US" i="1" dirty="0"/>
              <a:t>“The best value for your money is to join the Inner Circle so you get the best of all services to include the updates that will be sure to come in the future. Always something new and exciting coming from MTA.” </a:t>
            </a:r>
            <a:r>
              <a:rPr lang="en-US" b="1" dirty="0"/>
              <a:t>- Bettie </a:t>
            </a:r>
          </a:p>
          <a:p>
            <a:endParaRPr lang="en-US" b="1" dirty="0"/>
          </a:p>
          <a:p>
            <a:endParaRPr lang="en-US" b="1" dirty="0"/>
          </a:p>
        </p:txBody>
      </p:sp>
    </p:spTree>
    <p:extLst>
      <p:ext uri="{BB962C8B-B14F-4D97-AF65-F5344CB8AC3E}">
        <p14:creationId xmlns:p14="http://schemas.microsoft.com/office/powerpoint/2010/main" val="696618566"/>
      </p:ext>
    </p:extLst>
  </p:cSld>
  <p:clrMapOvr>
    <a:masterClrMapping/>
  </p:clrMapOvr>
  <p:extLst>
    <p:ext uri="{6950BFC3-D8DA-4A85-94F7-54DA5524770B}">
      <p188:commentRel xmlns:p188="http://schemas.microsoft.com/office/powerpoint/2018/8/main" r:id="rId3"/>
    </p:ext>
  </p:extLs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DCEFA-0DA7-C0B8-5396-0B162BA41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BE789-1E2B-1CFE-B6AB-F4E481B149C4}"/>
              </a:ext>
            </a:extLst>
          </p:cNvPr>
          <p:cNvSpPr>
            <a:spLocks noGrp="1"/>
          </p:cNvSpPr>
          <p:nvPr>
            <p:ph type="title"/>
          </p:nvPr>
        </p:nvSpPr>
        <p:spPr>
          <a:xfrm>
            <a:off x="483475" y="2422926"/>
            <a:ext cx="11225049" cy="1325563"/>
          </a:xfrm>
        </p:spPr>
        <p:txBody>
          <a:bodyPr>
            <a:normAutofit/>
          </a:bodyPr>
          <a:lstStyle/>
          <a:p>
            <a:pPr algn="ctr"/>
            <a:r>
              <a:rPr lang="en-US" sz="4400" b="1" dirty="0">
                <a:solidFill>
                  <a:schemeClr val="tx1">
                    <a:lumMod val="85000"/>
                    <a:lumOff val="15000"/>
                  </a:schemeClr>
                </a:solidFill>
              </a:rPr>
              <a:t>But we’re going to give you a deal </a:t>
            </a:r>
            <a:br>
              <a:rPr lang="en-US" sz="4400" b="1" dirty="0">
                <a:solidFill>
                  <a:schemeClr val="tx1">
                    <a:lumMod val="85000"/>
                    <a:lumOff val="15000"/>
                  </a:schemeClr>
                </a:solidFill>
              </a:rPr>
            </a:br>
            <a:r>
              <a:rPr lang="en-US" sz="4400" b="1" dirty="0">
                <a:solidFill>
                  <a:schemeClr val="tx1">
                    <a:lumMod val="85000"/>
                    <a:lumOff val="15000"/>
                  </a:schemeClr>
                </a:solidFill>
              </a:rPr>
              <a:t>of a LIFETIME today... </a:t>
            </a:r>
            <a:endParaRPr lang="en-US" dirty="0"/>
          </a:p>
        </p:txBody>
      </p:sp>
    </p:spTree>
    <p:extLst>
      <p:ext uri="{BB962C8B-B14F-4D97-AF65-F5344CB8AC3E}">
        <p14:creationId xmlns:p14="http://schemas.microsoft.com/office/powerpoint/2010/main" val="30153571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910FCD-604A-2A9F-8E8E-397DEE977D05}"/>
              </a:ext>
            </a:extLst>
          </p:cNvPr>
          <p:cNvSpPr/>
          <p:nvPr/>
        </p:nvSpPr>
        <p:spPr>
          <a:xfrm>
            <a:off x="0" y="0"/>
            <a:ext cx="12192000" cy="68072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118">
            <a:extLst>
              <a:ext uri="{FF2B5EF4-FFF2-40B4-BE49-F238E27FC236}">
                <a16:creationId xmlns:a16="http://schemas.microsoft.com/office/drawing/2014/main" id="{D7C9DE68-F83F-F2C1-9149-AA1EBAC68095}"/>
              </a:ext>
            </a:extLst>
          </p:cNvPr>
          <p:cNvSpPr txBox="1">
            <a:spLocks noGrp="1"/>
          </p:cNvSpPr>
          <p:nvPr>
            <p:ph type="title"/>
          </p:nvPr>
        </p:nvSpPr>
        <p:spPr>
          <a:xfrm>
            <a:off x="1605597" y="118504"/>
            <a:ext cx="8980805" cy="443711"/>
          </a:xfrm>
          <a:prstGeom prst="rect">
            <a:avLst/>
          </a:prstGeom>
        </p:spPr>
        <p:txBody>
          <a:bodyPr vert="horz" wrap="square" lIns="0" tIns="12700" rIns="0" bIns="0" rtlCol="0">
            <a:spAutoFit/>
          </a:bodyPr>
          <a:lstStyle/>
          <a:p>
            <a:pPr marL="12700" algn="ctr">
              <a:lnSpc>
                <a:spcPct val="100000"/>
              </a:lnSpc>
              <a:spcBef>
                <a:spcPts val="100"/>
              </a:spcBef>
            </a:pPr>
            <a:r>
              <a:rPr sz="2800" b="1" dirty="0">
                <a:solidFill>
                  <a:srgbClr val="FFFFFF"/>
                </a:solidFill>
                <a:latin typeface="Montserrat ExtraBold" pitchFamily="2" charset="77"/>
              </a:rPr>
              <a:t>MUST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ACT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BEFORE</a:t>
            </a:r>
            <a:r>
              <a:rPr sz="2800" b="1" spc="-105" dirty="0">
                <a:solidFill>
                  <a:srgbClr val="FFFFFF"/>
                </a:solidFill>
                <a:latin typeface="Montserrat ExtraBold" pitchFamily="2" charset="77"/>
              </a:rPr>
              <a:t> </a:t>
            </a:r>
            <a:r>
              <a:rPr sz="2800" b="1" spc="-10" dirty="0">
                <a:solidFill>
                  <a:srgbClr val="FFFFFF"/>
                </a:solidFill>
                <a:latin typeface="Montserrat ExtraBold" pitchFamily="2" charset="77"/>
              </a:rPr>
              <a:t>MIDNIGHT</a:t>
            </a:r>
            <a:endParaRPr sz="2800" b="1" dirty="0">
              <a:latin typeface="Montserrat ExtraBold" pitchFamily="2" charset="77"/>
            </a:endParaRPr>
          </a:p>
        </p:txBody>
      </p:sp>
      <p:pic>
        <p:nvPicPr>
          <p:cNvPr id="12" name="Picture 11">
            <a:extLst>
              <a:ext uri="{FF2B5EF4-FFF2-40B4-BE49-F238E27FC236}">
                <a16:creationId xmlns:a16="http://schemas.microsoft.com/office/drawing/2014/main" id="{812EDDC1-E753-716E-1ECD-0F42CD4827B1}"/>
              </a:ext>
            </a:extLst>
          </p:cNvPr>
          <p:cNvPicPr>
            <a:picLocks noChangeAspect="1"/>
          </p:cNvPicPr>
          <p:nvPr/>
        </p:nvPicPr>
        <p:blipFill>
          <a:blip r:embed="rId4"/>
          <a:stretch>
            <a:fillRect/>
          </a:stretch>
        </p:blipFill>
        <p:spPr>
          <a:xfrm>
            <a:off x="0" y="118504"/>
            <a:ext cx="12192000" cy="6858000"/>
          </a:xfrm>
          <a:prstGeom prst="rect">
            <a:avLst/>
          </a:prstGeom>
        </p:spPr>
      </p:pic>
      <p:sp>
        <p:nvSpPr>
          <p:cNvPr id="15" name="Rounded Rectangle 14">
            <a:extLst>
              <a:ext uri="{FF2B5EF4-FFF2-40B4-BE49-F238E27FC236}">
                <a16:creationId xmlns:a16="http://schemas.microsoft.com/office/drawing/2014/main" id="{B40DEE0D-6CF8-8EE8-4798-DCD7BEF598AA}"/>
              </a:ext>
            </a:extLst>
          </p:cNvPr>
          <p:cNvSpPr/>
          <p:nvPr/>
        </p:nvSpPr>
        <p:spPr>
          <a:xfrm>
            <a:off x="8344108" y="2007708"/>
            <a:ext cx="3379262" cy="598795"/>
          </a:xfrm>
          <a:prstGeom prst="roundRect">
            <a:avLst/>
          </a:prstGeom>
          <a:solidFill>
            <a:srgbClr val="00F5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Rajdhani" panose="02000000000000000000" pitchFamily="2" charset="77"/>
                <a:cs typeface="Rajdhani" panose="02000000000000000000" pitchFamily="2" charset="77"/>
              </a:rPr>
              <a:t>LIFETIME ACCESS</a:t>
            </a:r>
          </a:p>
        </p:txBody>
      </p:sp>
      <p:pic>
        <p:nvPicPr>
          <p:cNvPr id="8" name="Picture 7">
            <a:extLst>
              <a:ext uri="{FF2B5EF4-FFF2-40B4-BE49-F238E27FC236}">
                <a16:creationId xmlns:a16="http://schemas.microsoft.com/office/drawing/2014/main" id="{1E4738AC-FF6D-3388-6F9E-DB057902117A}"/>
              </a:ext>
            </a:extLst>
          </p:cNvPr>
          <p:cNvPicPr>
            <a:picLocks noChangeAspect="1"/>
          </p:cNvPicPr>
          <p:nvPr/>
        </p:nvPicPr>
        <p:blipFill>
          <a:blip r:embed="rId5"/>
          <a:srcRect/>
          <a:stretch/>
        </p:blipFill>
        <p:spPr>
          <a:xfrm rot="19967693">
            <a:off x="262354" y="766066"/>
            <a:ext cx="2483283" cy="2483283"/>
          </a:xfrm>
          <a:prstGeom prst="rect">
            <a:avLst/>
          </a:prstGeom>
        </p:spPr>
      </p:pic>
      <p:pic>
        <p:nvPicPr>
          <p:cNvPr id="3" name="Picture 2">
            <a:extLst>
              <a:ext uri="{FF2B5EF4-FFF2-40B4-BE49-F238E27FC236}">
                <a16:creationId xmlns:a16="http://schemas.microsoft.com/office/drawing/2014/main" id="{526DD3A2-41CF-72F6-65DC-8881B06619DC}"/>
              </a:ext>
            </a:extLst>
          </p:cNvPr>
          <p:cNvPicPr>
            <a:picLocks noChangeAspect="1"/>
          </p:cNvPicPr>
          <p:nvPr/>
        </p:nvPicPr>
        <p:blipFill>
          <a:blip r:embed="rId6"/>
          <a:stretch>
            <a:fillRect/>
          </a:stretch>
        </p:blipFill>
        <p:spPr>
          <a:xfrm>
            <a:off x="8344108" y="1000878"/>
            <a:ext cx="2984500" cy="631719"/>
          </a:xfrm>
          <a:prstGeom prst="rect">
            <a:avLst/>
          </a:prstGeom>
        </p:spPr>
      </p:pic>
    </p:spTree>
    <p:extLst>
      <p:ext uri="{BB962C8B-B14F-4D97-AF65-F5344CB8AC3E}">
        <p14:creationId xmlns:p14="http://schemas.microsoft.com/office/powerpoint/2010/main" val="47708498"/>
      </p:ext>
    </p:extLst>
  </p:cSld>
  <p:clrMapOvr>
    <a:masterClrMapping/>
  </p:clrMapOvr>
  <p:extLst>
    <p:ext uri="{6950BFC3-D8DA-4A85-94F7-54DA5524770B}">
      <p188:commentRel xmlns:p188="http://schemas.microsoft.com/office/powerpoint/2018/8/main" r:id="rId3"/>
    </p:ext>
  </p:extLs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24474" y="1167824"/>
            <a:ext cx="6968526" cy="4824448"/>
          </a:xfrm>
        </p:spPr>
        <p:txBody>
          <a:bodyPr lIns="91440" tIns="91440" rIns="91440" bIns="91440">
            <a:noAutofit/>
          </a:bodyPr>
          <a:lstStyle/>
          <a:p>
            <a:pPr>
              <a:lnSpc>
                <a:spcPct val="100000"/>
              </a:lnSpc>
              <a:spcBef>
                <a:spcPts val="2800"/>
              </a:spcBef>
              <a:buClr>
                <a:schemeClr val="tx1">
                  <a:lumMod val="85000"/>
                  <a:lumOff val="15000"/>
                </a:schemeClr>
              </a:buClr>
            </a:pPr>
            <a:r>
              <a:rPr lang="en-US" sz="1900" dirty="0">
                <a:latin typeface="Montserrat Medium" pitchFamily="2" charset="77"/>
                <a:cs typeface="Rubik" pitchFamily="2" charset="-79"/>
              </a:rPr>
              <a:t>To celebrate the launch of Nate’s </a:t>
            </a:r>
            <a:r>
              <a:rPr lang="en-US" sz="1900" i="1" dirty="0">
                <a:latin typeface="Montserrat Medium" pitchFamily="2" charset="77"/>
                <a:cs typeface="Rubik" pitchFamily="2" charset="-79"/>
              </a:rPr>
              <a:t>Sector Strike </a:t>
            </a:r>
            <a:r>
              <a:rPr lang="en-US" sz="1900" dirty="0">
                <a:latin typeface="Montserrat Medium" pitchFamily="2" charset="77"/>
                <a:cs typeface="Rubik" pitchFamily="2" charset="-79"/>
              </a:rPr>
              <a:t>and to say thank you for being a Monument Traders Alliance member... we’re offering a lifetime deal to join MTA Inner Circle...Which gives you EVERYTHING we do... And all future </a:t>
            </a:r>
            <a:r>
              <a:rPr lang="en-US" sz="1900" b="1" dirty="0">
                <a:latin typeface="Montserrat Medium" pitchFamily="2" charset="77"/>
                <a:cs typeface="Rubik" pitchFamily="2" charset="-79"/>
              </a:rPr>
              <a:t>NEW</a:t>
            </a:r>
            <a:r>
              <a:rPr lang="en-US" sz="1900" dirty="0">
                <a:latin typeface="Montserrat Medium" pitchFamily="2" charset="77"/>
                <a:cs typeface="Rubik" pitchFamily="2" charset="-79"/>
              </a:rPr>
              <a:t> services in the works. </a:t>
            </a:r>
          </a:p>
          <a:p>
            <a:pPr>
              <a:lnSpc>
                <a:spcPct val="100000"/>
              </a:lnSpc>
              <a:spcBef>
                <a:spcPts val="2800"/>
              </a:spcBef>
              <a:buClr>
                <a:schemeClr val="tx1">
                  <a:lumMod val="85000"/>
                  <a:lumOff val="15000"/>
                </a:schemeClr>
              </a:buClr>
            </a:pPr>
            <a:r>
              <a:rPr lang="en-US" sz="1900" dirty="0">
                <a:latin typeface="Montserrat Medium" pitchFamily="2" charset="77"/>
                <a:cs typeface="Rubik" pitchFamily="2" charset="-79"/>
              </a:rPr>
              <a:t>To credit everyone who has purchased a service from us, we’re making it simple by lowering the $30,750 per year price to a one-time fee of $7,997.</a:t>
            </a:r>
          </a:p>
          <a:p>
            <a:pPr>
              <a:lnSpc>
                <a:spcPct val="100000"/>
              </a:lnSpc>
              <a:spcBef>
                <a:spcPts val="2800"/>
              </a:spcBef>
              <a:buClr>
                <a:schemeClr val="tx1">
                  <a:lumMod val="85000"/>
                  <a:lumOff val="15000"/>
                </a:schemeClr>
              </a:buClr>
            </a:pPr>
            <a:r>
              <a:rPr lang="en-US" sz="1900" b="1" dirty="0">
                <a:highlight>
                  <a:srgbClr val="FFFF00"/>
                </a:highlight>
                <a:latin typeface="Montserrat Medium" pitchFamily="2" charset="77"/>
                <a:cs typeface="Rubik" pitchFamily="2" charset="-79"/>
              </a:rPr>
              <a:t>UNTIL MIDNIGHT: </a:t>
            </a:r>
            <a:r>
              <a:rPr lang="en-US" sz="1900" dirty="0">
                <a:latin typeface="Montserrat Medium" pitchFamily="2" charset="77"/>
                <a:cs typeface="Rubik" pitchFamily="2" charset="-79"/>
              </a:rPr>
              <a:t>you can save </a:t>
            </a:r>
            <a:r>
              <a:rPr lang="en-US" sz="1900" i="1" u="sng" dirty="0">
                <a:latin typeface="Montserrat Medium" pitchFamily="2" charset="77"/>
                <a:cs typeface="Rubik" pitchFamily="2" charset="-79"/>
              </a:rPr>
              <a:t>TWICE</a:t>
            </a:r>
            <a:r>
              <a:rPr lang="en-US" sz="1900" dirty="0">
                <a:latin typeface="Montserrat Medium" pitchFamily="2" charset="77"/>
                <a:cs typeface="Rubik" pitchFamily="2" charset="-79"/>
              </a:rPr>
              <a:t>!  Take an additional $500 off today with the double savings discount code “</a:t>
            </a:r>
            <a:r>
              <a:rPr lang="en-US" sz="1900" b="1" dirty="0">
                <a:solidFill>
                  <a:srgbClr val="00B050"/>
                </a:solidFill>
                <a:latin typeface="Montserrat Medium" pitchFamily="2" charset="77"/>
                <a:cs typeface="Rubik" pitchFamily="2" charset="-79"/>
              </a:rPr>
              <a:t>STRIKE500”</a:t>
            </a:r>
            <a:endParaRPr lang="en-US" sz="1900" dirty="0">
              <a:latin typeface="Montserrat Medium"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pPr algn="ctr"/>
            <a:r>
              <a:rPr lang="en-US" sz="4400" b="1" dirty="0">
                <a:solidFill>
                  <a:schemeClr val="tx1">
                    <a:lumMod val="85000"/>
                    <a:lumOff val="15000"/>
                  </a:schemeClr>
                </a:solidFill>
                <a:cs typeface="Rubik" pitchFamily="2" charset="-79"/>
              </a:rPr>
              <a:t>🚨  Double Savings Until Midnight! 🚨</a:t>
            </a:r>
            <a:endParaRPr lang="en-US" b="1" dirty="0">
              <a:solidFill>
                <a:schemeClr val="tx1">
                  <a:lumMod val="85000"/>
                  <a:lumOff val="15000"/>
                </a:schemeClr>
              </a:solidFill>
            </a:endParaRPr>
          </a:p>
        </p:txBody>
      </p:sp>
      <p:pic>
        <p:nvPicPr>
          <p:cNvPr id="3" name="Picture 2">
            <a:extLst>
              <a:ext uri="{FF2B5EF4-FFF2-40B4-BE49-F238E27FC236}">
                <a16:creationId xmlns:a16="http://schemas.microsoft.com/office/drawing/2014/main" id="{2797B1D8-DCA9-83F4-B9F7-38C13ECF23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85818" y="1283598"/>
            <a:ext cx="4181708" cy="2090854"/>
          </a:xfrm>
          <a:prstGeom prst="rect">
            <a:avLst/>
          </a:prstGeom>
        </p:spPr>
      </p:pic>
      <p:sp>
        <p:nvSpPr>
          <p:cNvPr id="5" name="Rounded Rectangle 4">
            <a:extLst>
              <a:ext uri="{FF2B5EF4-FFF2-40B4-BE49-F238E27FC236}">
                <a16:creationId xmlns:a16="http://schemas.microsoft.com/office/drawing/2014/main" id="{FE99D214-C917-C832-7EE8-D38246F85B94}"/>
              </a:ext>
            </a:extLst>
          </p:cNvPr>
          <p:cNvSpPr/>
          <p:nvPr/>
        </p:nvSpPr>
        <p:spPr>
          <a:xfrm rot="21233444">
            <a:off x="9397059" y="3127117"/>
            <a:ext cx="2607430" cy="598795"/>
          </a:xfrm>
          <a:prstGeom prst="roundRect">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Rajdhani" panose="02000000000000000000" pitchFamily="2" charset="77"/>
                <a:cs typeface="Rajdhani" panose="02000000000000000000" pitchFamily="2" charset="77"/>
              </a:rPr>
              <a:t>FOR LIFE!</a:t>
            </a:r>
          </a:p>
        </p:txBody>
      </p:sp>
      <p:pic>
        <p:nvPicPr>
          <p:cNvPr id="4" name="Picture 3">
            <a:extLst>
              <a:ext uri="{FF2B5EF4-FFF2-40B4-BE49-F238E27FC236}">
                <a16:creationId xmlns:a16="http://schemas.microsoft.com/office/drawing/2014/main" id="{3087D980-FC32-FEF6-B267-8FCEBD37EA78}"/>
              </a:ext>
            </a:extLst>
          </p:cNvPr>
          <p:cNvPicPr>
            <a:picLocks noChangeAspect="1"/>
          </p:cNvPicPr>
          <p:nvPr/>
        </p:nvPicPr>
        <p:blipFill>
          <a:blip r:embed="rId5"/>
          <a:srcRect/>
          <a:stretch/>
        </p:blipFill>
        <p:spPr>
          <a:xfrm>
            <a:off x="9976874" y="1167824"/>
            <a:ext cx="1447800" cy="1447800"/>
          </a:xfrm>
          <a:prstGeom prst="rect">
            <a:avLst/>
          </a:prstGeom>
        </p:spPr>
      </p:pic>
    </p:spTree>
    <p:extLst>
      <p:ext uri="{BB962C8B-B14F-4D97-AF65-F5344CB8AC3E}">
        <p14:creationId xmlns:p14="http://schemas.microsoft.com/office/powerpoint/2010/main" val="1021953527"/>
      </p:ext>
    </p:extLst>
  </p:cSld>
  <p:clrMapOvr>
    <a:masterClrMapping/>
  </p:clrMapOvr>
  <p:extLst>
    <p:ext uri="{6950BFC3-D8DA-4A85-94F7-54DA5524770B}">
      <p188:commentRel xmlns:p188="http://schemas.microsoft.com/office/powerpoint/2018/8/main" r:id="rId3"/>
    </p:ext>
  </p:extLs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cs typeface="Rubik" pitchFamily="2" charset="-79"/>
              </a:rPr>
              <a:t>One Sector Strike Trade Could Cover </a:t>
            </a:r>
            <a:br>
              <a:rPr lang="en-US" b="1" dirty="0">
                <a:solidFill>
                  <a:schemeClr val="tx1">
                    <a:lumMod val="85000"/>
                    <a:lumOff val="15000"/>
                  </a:schemeClr>
                </a:solidFill>
                <a:cs typeface="Rubik" pitchFamily="2" charset="-79"/>
              </a:rPr>
            </a:br>
            <a:r>
              <a:rPr lang="en-US" b="1" dirty="0">
                <a:solidFill>
                  <a:schemeClr val="tx1">
                    <a:lumMod val="85000"/>
                    <a:lumOff val="15000"/>
                  </a:schemeClr>
                </a:solidFill>
                <a:cs typeface="Rubik" pitchFamily="2" charset="-79"/>
              </a:rPr>
              <a:t>the Entire Cost of Membership</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799400"/>
            <a:ext cx="8022625" cy="4084204"/>
          </a:xfrm>
        </p:spPr>
        <p:txBody>
          <a:bodyPr lIns="91440" tIns="91440" rIns="91440" bIns="91440">
            <a:normAutofit fontScale="77500" lnSpcReduction="20000"/>
          </a:bodyPr>
          <a:lstStyle/>
          <a:p>
            <a:pPr algn="l">
              <a:lnSpc>
                <a:spcPct val="110000"/>
              </a:lnSpc>
              <a:spcBef>
                <a:spcPts val="2800"/>
              </a:spcBef>
              <a:buClr>
                <a:schemeClr val="tx1">
                  <a:lumMod val="85000"/>
                  <a:lumOff val="15000"/>
                </a:schemeClr>
              </a:buClr>
            </a:pPr>
            <a:r>
              <a:rPr lang="en-US" dirty="0"/>
              <a:t>$6,000 in one Sector Strike trade could turn into as much as $15,900! (average peak) </a:t>
            </a:r>
          </a:p>
          <a:p>
            <a:pPr>
              <a:lnSpc>
                <a:spcPct val="110000"/>
              </a:lnSpc>
              <a:spcBef>
                <a:spcPts val="2800"/>
              </a:spcBef>
              <a:buClr>
                <a:schemeClr val="tx1">
                  <a:lumMod val="85000"/>
                  <a:lumOff val="15000"/>
                </a:schemeClr>
              </a:buClr>
            </a:pPr>
            <a:r>
              <a:rPr lang="en-US" dirty="0"/>
              <a:t>Plus… a $6,000 investment in each of the 65 peak Sector Strike trades from the Oct 2023- June 2025 back test </a:t>
            </a:r>
            <a:r>
              <a:rPr lang="en-US" b="1" dirty="0"/>
              <a:t>could have turned into as much as $990,265 in one year</a:t>
            </a:r>
            <a:r>
              <a:rPr lang="en-US" dirty="0"/>
              <a:t>!</a:t>
            </a:r>
          </a:p>
          <a:p>
            <a:pPr algn="l">
              <a:lnSpc>
                <a:spcPct val="110000"/>
              </a:lnSpc>
              <a:spcBef>
                <a:spcPts val="2800"/>
              </a:spcBef>
              <a:buClr>
                <a:schemeClr val="tx1">
                  <a:lumMod val="85000"/>
                  <a:lumOff val="15000"/>
                </a:schemeClr>
              </a:buClr>
            </a:pPr>
            <a:r>
              <a:rPr lang="en-US" dirty="0"/>
              <a:t>Now this is based off peaks, but that’s about 123 times the cost to join!</a:t>
            </a:r>
          </a:p>
          <a:p>
            <a:pPr algn="l">
              <a:lnSpc>
                <a:spcPct val="110000"/>
              </a:lnSpc>
              <a:spcBef>
                <a:spcPts val="2800"/>
              </a:spcBef>
              <a:buClr>
                <a:schemeClr val="tx1">
                  <a:lumMod val="85000"/>
                  <a:lumOff val="15000"/>
                </a:schemeClr>
              </a:buClr>
            </a:pPr>
            <a:r>
              <a:rPr lang="en-US" dirty="0"/>
              <a:t>And that’s just from </a:t>
            </a:r>
            <a:r>
              <a:rPr lang="en-US" b="1" i="1" dirty="0"/>
              <a:t>one strategy </a:t>
            </a:r>
            <a:r>
              <a:rPr lang="en-US" dirty="0"/>
              <a:t>from one service... you get them all when you are in the MTA Inner Circle!</a:t>
            </a:r>
          </a:p>
        </p:txBody>
      </p:sp>
    </p:spTree>
    <p:extLst>
      <p:ext uri="{BB962C8B-B14F-4D97-AF65-F5344CB8AC3E}">
        <p14:creationId xmlns:p14="http://schemas.microsoft.com/office/powerpoint/2010/main" val="3161394317"/>
      </p:ext>
    </p:extLst>
  </p:cSld>
  <p:clrMapOvr>
    <a:masterClrMapping/>
  </p:clrMapOvr>
  <p:extLst>
    <p:ext uri="{6950BFC3-D8DA-4A85-94F7-54DA5524770B}">
      <p188:commentRel xmlns:p188="http://schemas.microsoft.com/office/powerpoint/2018/8/main" r:id="rId2"/>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485085"/>
            <a:ext cx="8467125" cy="4441711"/>
          </a:xfrm>
        </p:spPr>
        <p:txBody>
          <a:bodyPr lIns="91440" tIns="91440" rIns="91440" bIns="91440">
            <a:normAutofit fontScale="85000" lnSpcReduction="20000"/>
          </a:bodyPr>
          <a:lstStyle/>
          <a:p>
            <a:pPr>
              <a:lnSpc>
                <a:spcPct val="110000"/>
              </a:lnSpc>
              <a:spcBef>
                <a:spcPts val="2800"/>
              </a:spcBef>
              <a:buClr>
                <a:schemeClr val="tx1">
                  <a:lumMod val="85000"/>
                  <a:lumOff val="15000"/>
                </a:schemeClr>
              </a:buClr>
            </a:pPr>
            <a:r>
              <a:rPr lang="en-US" dirty="0">
                <a:cs typeface="Rubik" pitchFamily="2" charset="-79"/>
              </a:rPr>
              <a:t>Give everything a genuine chance for the next </a:t>
            </a:r>
            <a:br>
              <a:rPr lang="en-US" dirty="0">
                <a:cs typeface="Rubik" pitchFamily="2" charset="-79"/>
              </a:rPr>
            </a:br>
            <a:r>
              <a:rPr lang="en-US" dirty="0">
                <a:cs typeface="Rubik" pitchFamily="2" charset="-79"/>
              </a:rPr>
              <a:t>90 days…</a:t>
            </a:r>
          </a:p>
          <a:p>
            <a:pPr>
              <a:lnSpc>
                <a:spcPct val="110000"/>
              </a:lnSpc>
              <a:spcBef>
                <a:spcPts val="2800"/>
              </a:spcBef>
              <a:buClr>
                <a:schemeClr val="tx1">
                  <a:lumMod val="85000"/>
                  <a:lumOff val="15000"/>
                </a:schemeClr>
              </a:buClr>
            </a:pPr>
            <a:r>
              <a:rPr lang="en-US" dirty="0">
                <a:cs typeface="Rubik" pitchFamily="2" charset="-79"/>
              </a:rPr>
              <a:t>Experience each service… check out each live chat</a:t>
            </a:r>
            <a:br>
              <a:rPr lang="en-US" dirty="0">
                <a:cs typeface="Rubik" pitchFamily="2" charset="-79"/>
              </a:rPr>
            </a:br>
            <a:r>
              <a:rPr lang="en-US" dirty="0">
                <a:cs typeface="Rubik" pitchFamily="2" charset="-79"/>
              </a:rPr>
              <a:t>room… Review the </a:t>
            </a:r>
            <a:r>
              <a:rPr lang="en-US" i="1" dirty="0">
                <a:cs typeface="Rubik" pitchFamily="2" charset="-79"/>
              </a:rPr>
              <a:t>Sector Strike Plan </a:t>
            </a:r>
            <a:r>
              <a:rPr lang="en-US" dirty="0">
                <a:cs typeface="Rubik" pitchFamily="2" charset="-79"/>
              </a:rPr>
              <a:t>report…</a:t>
            </a:r>
          </a:p>
          <a:p>
            <a:pPr>
              <a:lnSpc>
                <a:spcPct val="110000"/>
              </a:lnSpc>
              <a:spcBef>
                <a:spcPts val="2800"/>
              </a:spcBef>
              <a:buClr>
                <a:schemeClr val="tx1">
                  <a:lumMod val="85000"/>
                  <a:lumOff val="15000"/>
                </a:schemeClr>
              </a:buClr>
            </a:pPr>
            <a:r>
              <a:rPr lang="en-US" dirty="0">
                <a:cs typeface="Rubik" pitchFamily="2" charset="-79"/>
              </a:rPr>
              <a:t>And check out our training videos (they’re extremely helpful!).</a:t>
            </a:r>
          </a:p>
          <a:p>
            <a:pPr>
              <a:lnSpc>
                <a:spcPct val="110000"/>
              </a:lnSpc>
              <a:spcBef>
                <a:spcPts val="2800"/>
              </a:spcBef>
              <a:buClr>
                <a:schemeClr val="tx1">
                  <a:lumMod val="85000"/>
                  <a:lumOff val="15000"/>
                </a:schemeClr>
              </a:buClr>
            </a:pPr>
            <a:r>
              <a:rPr lang="en-US" dirty="0">
                <a:cs typeface="Rubik" pitchFamily="2" charset="-79"/>
              </a:rPr>
              <a:t>If after, 90 days you still feel it’s not right for you… </a:t>
            </a:r>
            <a:br>
              <a:rPr lang="en-US" dirty="0">
                <a:cs typeface="Rubik" pitchFamily="2" charset="-79"/>
              </a:rPr>
            </a:br>
            <a:r>
              <a:rPr lang="en-US" dirty="0">
                <a:cs typeface="Rubik" pitchFamily="2" charset="-79"/>
              </a:rPr>
              <a:t>give you a call. </a:t>
            </a:r>
            <a:r>
              <a:rPr lang="en-US" b="1" dirty="0">
                <a:cs typeface="Rubik" pitchFamily="2" charset="-79"/>
              </a:rPr>
              <a:t>We’ll refund the price of membership </a:t>
            </a:r>
            <a:br>
              <a:rPr lang="en-US" dirty="0">
                <a:cs typeface="Rubik" pitchFamily="2" charset="-79"/>
              </a:rPr>
            </a:br>
            <a:r>
              <a:rPr lang="en-US" dirty="0">
                <a:cs typeface="Rubik" pitchFamily="2" charset="-79"/>
              </a:rPr>
              <a:t>(minus a 10% service fee).</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90-Day Guarantee</a:t>
            </a:r>
            <a:endParaRPr lang="en-US" b="1" dirty="0">
              <a:solidFill>
                <a:schemeClr val="tx1">
                  <a:lumMod val="85000"/>
                  <a:lumOff val="15000"/>
                </a:schemeClr>
              </a:solidFill>
            </a:endParaRPr>
          </a:p>
        </p:txBody>
      </p:sp>
      <p:pic>
        <p:nvPicPr>
          <p:cNvPr id="3" name="object 5">
            <a:extLst>
              <a:ext uri="{FF2B5EF4-FFF2-40B4-BE49-F238E27FC236}">
                <a16:creationId xmlns:a16="http://schemas.microsoft.com/office/drawing/2014/main" id="{B027A90E-C4D8-2778-F8E3-A390E1C07658}"/>
              </a:ext>
            </a:extLst>
          </p:cNvPr>
          <p:cNvPicPr/>
          <p:nvPr/>
        </p:nvPicPr>
        <p:blipFill>
          <a:blip r:embed="rId2" cstate="screen">
            <a:extLst>
              <a:ext uri="{28A0092B-C50C-407E-A947-70E740481C1C}">
                <a14:useLocalDpi xmlns:a14="http://schemas.microsoft.com/office/drawing/2010/main"/>
              </a:ext>
            </a:extLst>
          </a:blip>
          <a:stretch>
            <a:fillRect/>
          </a:stretch>
        </p:blipFill>
        <p:spPr>
          <a:xfrm>
            <a:off x="9384983" y="260718"/>
            <a:ext cx="2351332" cy="2223315"/>
          </a:xfrm>
          <a:prstGeom prst="rect">
            <a:avLst/>
          </a:prstGeom>
        </p:spPr>
      </p:pic>
    </p:spTree>
    <p:extLst>
      <p:ext uri="{BB962C8B-B14F-4D97-AF65-F5344CB8AC3E}">
        <p14:creationId xmlns:p14="http://schemas.microsoft.com/office/powerpoint/2010/main" val="2573208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2D634-6237-2F03-BDFD-16CC2422A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1604A-E6F3-D80C-6683-31DE1390CD37}"/>
              </a:ext>
            </a:extLst>
          </p:cNvPr>
          <p:cNvSpPr>
            <a:spLocks noGrp="1"/>
          </p:cNvSpPr>
          <p:nvPr>
            <p:ph type="title"/>
          </p:nvPr>
        </p:nvSpPr>
        <p:spPr>
          <a:xfrm>
            <a:off x="640975" y="365125"/>
            <a:ext cx="11422273" cy="1325563"/>
          </a:xfrm>
        </p:spPr>
        <p:txBody>
          <a:bodyPr>
            <a:normAutofit/>
          </a:bodyPr>
          <a:lstStyle/>
          <a:p>
            <a:r>
              <a:rPr lang="en-US" sz="4000" dirty="0"/>
              <a:t>What Wells Fargo Is Telling Clients For The Rest 2025:</a:t>
            </a:r>
          </a:p>
        </p:txBody>
      </p:sp>
      <p:pic>
        <p:nvPicPr>
          <p:cNvPr id="11" name="Picture 10" descr="A screenshot of a website&#10;&#10;AI-generated content may be incorrect.">
            <a:extLst>
              <a:ext uri="{FF2B5EF4-FFF2-40B4-BE49-F238E27FC236}">
                <a16:creationId xmlns:a16="http://schemas.microsoft.com/office/drawing/2014/main" id="{5540720A-61BA-1028-EAD3-7A2C48F0EA81}"/>
              </a:ext>
            </a:extLst>
          </p:cNvPr>
          <p:cNvPicPr>
            <a:picLocks noChangeAspect="1"/>
          </p:cNvPicPr>
          <p:nvPr/>
        </p:nvPicPr>
        <p:blipFill>
          <a:blip r:embed="rId4"/>
          <a:stretch>
            <a:fillRect/>
          </a:stretch>
        </p:blipFill>
        <p:spPr>
          <a:xfrm>
            <a:off x="640975" y="1851253"/>
            <a:ext cx="8763000" cy="3520848"/>
          </a:xfrm>
          <a:prstGeom prst="rect">
            <a:avLst/>
          </a:prstGeom>
        </p:spPr>
      </p:pic>
      <p:sp>
        <p:nvSpPr>
          <p:cNvPr id="12" name="TextBox 11">
            <a:extLst>
              <a:ext uri="{FF2B5EF4-FFF2-40B4-BE49-F238E27FC236}">
                <a16:creationId xmlns:a16="http://schemas.microsoft.com/office/drawing/2014/main" id="{FDDE8FBB-58F0-DA7B-362D-7EF2B9C7EFE3}"/>
              </a:ext>
            </a:extLst>
          </p:cNvPr>
          <p:cNvSpPr txBox="1"/>
          <p:nvPr/>
        </p:nvSpPr>
        <p:spPr>
          <a:xfrm>
            <a:off x="640975" y="5532666"/>
            <a:ext cx="3273653" cy="369332"/>
          </a:xfrm>
          <a:prstGeom prst="rect">
            <a:avLst/>
          </a:prstGeom>
          <a:noFill/>
        </p:spPr>
        <p:txBody>
          <a:bodyPr wrap="none" rtlCol="0">
            <a:spAutoFit/>
          </a:bodyPr>
          <a:lstStyle/>
          <a:p>
            <a:r>
              <a:rPr lang="en-US" dirty="0"/>
              <a:t>Source: 2025 Mid Year Outlook </a:t>
            </a:r>
          </a:p>
        </p:txBody>
      </p:sp>
      <p:sp>
        <p:nvSpPr>
          <p:cNvPr id="13" name="Rectangle 12">
            <a:extLst>
              <a:ext uri="{FF2B5EF4-FFF2-40B4-BE49-F238E27FC236}">
                <a16:creationId xmlns:a16="http://schemas.microsoft.com/office/drawing/2014/main" id="{0931FE4A-DBE7-2BE2-3FC6-0934FCF6ABCF}"/>
              </a:ext>
            </a:extLst>
          </p:cNvPr>
          <p:cNvSpPr/>
          <p:nvPr/>
        </p:nvSpPr>
        <p:spPr>
          <a:xfrm>
            <a:off x="800100" y="3755571"/>
            <a:ext cx="8360229" cy="244929"/>
          </a:xfrm>
          <a:prstGeom prst="rect">
            <a:avLst/>
          </a:prstGeom>
          <a:noFill/>
          <a:ln w="38100">
            <a:solidFill>
              <a:srgbClr val="E34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6084195"/>
      </p:ext>
    </p:extLst>
  </p:cSld>
  <p:clrMapOvr>
    <a:masterClrMapping/>
  </p:clrMapOvr>
  <p:extLst>
    <p:ext uri="{6950BFC3-D8DA-4A85-94F7-54DA5524770B}">
      <p188:commentRel xmlns:p188="http://schemas.microsoft.com/office/powerpoint/2018/8/main" r:id="rId3"/>
    </p:ext>
  </p:extLs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61CD-AB2C-5B58-930E-2061657D0713}"/>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063AFBCE-2A41-1BF1-D454-CE1D7778AC99}"/>
              </a:ext>
            </a:extLst>
          </p:cNvPr>
          <p:cNvSpPr/>
          <p:nvPr/>
        </p:nvSpPr>
        <p:spPr>
          <a:xfrm>
            <a:off x="455822" y="1358786"/>
            <a:ext cx="5424278" cy="622550"/>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Lato" panose="020F0502020204030203" pitchFamily="34" charset="77"/>
              </a:rPr>
              <a:t>Introducing Our Partnership With</a:t>
            </a:r>
          </a:p>
        </p:txBody>
      </p:sp>
      <p:sp>
        <p:nvSpPr>
          <p:cNvPr id="3" name="Content Placeholder 2">
            <a:extLst>
              <a:ext uri="{FF2B5EF4-FFF2-40B4-BE49-F238E27FC236}">
                <a16:creationId xmlns:a16="http://schemas.microsoft.com/office/drawing/2014/main" id="{0EEC9B4A-A82A-8B91-CF2B-C2DFE28C5D61}"/>
              </a:ext>
            </a:extLst>
          </p:cNvPr>
          <p:cNvSpPr>
            <a:spLocks noGrp="1"/>
          </p:cNvSpPr>
          <p:nvPr>
            <p:ph idx="1"/>
          </p:nvPr>
        </p:nvSpPr>
        <p:spPr>
          <a:xfrm>
            <a:off x="306677" y="1589386"/>
            <a:ext cx="11756572" cy="4959139"/>
          </a:xfrm>
        </p:spPr>
        <p:txBody>
          <a:bodyPr>
            <a:normAutofit/>
          </a:bodyPr>
          <a:lstStyle/>
          <a:p>
            <a:pPr marL="320040" indent="-320040">
              <a:lnSpc>
                <a:spcPct val="100000"/>
              </a:lnSpc>
              <a:spcBef>
                <a:spcPts val="1600"/>
              </a:spcBef>
              <a:spcAft>
                <a:spcPts val="600"/>
              </a:spcAft>
              <a:buBlip>
                <a:blip r:embed="rId4"/>
              </a:buBlip>
            </a:pPr>
            <a:endParaRPr lang="en-US" sz="1800" dirty="0">
              <a:cs typeface="Arial" panose="020B0604020202020204" pitchFamily="34" charset="0"/>
            </a:endParaRPr>
          </a:p>
          <a:p>
            <a:pPr marL="320040" indent="-320040">
              <a:lnSpc>
                <a:spcPct val="100000"/>
              </a:lnSpc>
              <a:spcBef>
                <a:spcPts val="1600"/>
              </a:spcBef>
              <a:spcAft>
                <a:spcPts val="600"/>
              </a:spcAft>
              <a:buBlip>
                <a:blip r:embed="rId4"/>
              </a:buBlip>
            </a:pPr>
            <a:r>
              <a:rPr lang="en-US" sz="1800" dirty="0">
                <a:cs typeface="Arial" panose="020B0604020202020204" pitchFamily="34" charset="0"/>
              </a:rPr>
              <a:t>Learn how you could potentially write off your Inner Circle Membership from your taxes!</a:t>
            </a:r>
            <a:endParaRPr lang="en-US" sz="1800" b="1" dirty="0"/>
          </a:p>
          <a:p>
            <a:pPr marL="320040" indent="-320040">
              <a:lnSpc>
                <a:spcPct val="100000"/>
              </a:lnSpc>
              <a:spcBef>
                <a:spcPts val="1600"/>
              </a:spcBef>
              <a:spcAft>
                <a:spcPts val="600"/>
              </a:spcAft>
              <a:buBlip>
                <a:blip r:embed="rId4"/>
              </a:buBlip>
            </a:pPr>
            <a:r>
              <a:rPr lang="en-US" sz="1800" b="1" dirty="0"/>
              <a:t>FREE: </a:t>
            </a:r>
            <a:r>
              <a:rPr lang="en-US" sz="1800" dirty="0"/>
              <a:t>45-minute strategy session around trading LLCs, tax savings and business credit! ($595 Value)</a:t>
            </a:r>
          </a:p>
          <a:p>
            <a:pPr marL="320040" indent="-320040">
              <a:lnSpc>
                <a:spcPct val="100000"/>
              </a:lnSpc>
              <a:spcBef>
                <a:spcPts val="1600"/>
              </a:spcBef>
              <a:spcAft>
                <a:spcPts val="600"/>
              </a:spcAft>
              <a:buBlip>
                <a:blip r:embed="rId4"/>
              </a:buBlip>
            </a:pPr>
            <a:r>
              <a:rPr lang="en-US" sz="1800" b="1" dirty="0"/>
              <a:t>FREE: </a:t>
            </a:r>
            <a:r>
              <a:rPr lang="en-US" sz="1800" dirty="0"/>
              <a:t>Lifetime of support from a Corporate Advisor  ($595 value)</a:t>
            </a:r>
          </a:p>
          <a:p>
            <a:pPr marL="320040" indent="-320040">
              <a:lnSpc>
                <a:spcPct val="100000"/>
              </a:lnSpc>
              <a:spcBef>
                <a:spcPts val="1600"/>
              </a:spcBef>
              <a:spcAft>
                <a:spcPts val="600"/>
              </a:spcAft>
              <a:buBlip>
                <a:blip r:embed="rId4"/>
              </a:buBlip>
            </a:pPr>
            <a:r>
              <a:rPr lang="en-US" sz="1800" b="1" dirty="0"/>
              <a:t>FREE: </a:t>
            </a:r>
            <a:r>
              <a:rPr lang="en-US" sz="1800" dirty="0"/>
              <a:t>List of 250+ Tax Deductions </a:t>
            </a:r>
          </a:p>
          <a:p>
            <a:pPr marL="320040" indent="-320040">
              <a:lnSpc>
                <a:spcPct val="100000"/>
              </a:lnSpc>
              <a:spcBef>
                <a:spcPts val="1600"/>
              </a:spcBef>
              <a:spcAft>
                <a:spcPts val="600"/>
              </a:spcAft>
              <a:buBlip>
                <a:blip r:embed="rId4"/>
              </a:buBlip>
            </a:pPr>
            <a:r>
              <a:rPr lang="en-US" sz="1800" dirty="0">
                <a:cs typeface="Arial" panose="020B0604020202020204" pitchFamily="34" charset="0"/>
              </a:rPr>
              <a:t>Entity creation @  hard costs + fees (Estimate Cost: $400-$800 depending on State)</a:t>
            </a:r>
          </a:p>
          <a:p>
            <a:pPr marL="320040" indent="-320040">
              <a:lnSpc>
                <a:spcPct val="100000"/>
              </a:lnSpc>
              <a:spcBef>
                <a:spcPts val="1600"/>
              </a:spcBef>
              <a:spcAft>
                <a:spcPts val="600"/>
              </a:spcAft>
              <a:buBlip>
                <a:blip r:embed="rId4"/>
              </a:buBlip>
            </a:pPr>
            <a:r>
              <a:rPr lang="en-US" sz="1800" b="1" dirty="0"/>
              <a:t>FREE:  </a:t>
            </a:r>
            <a:r>
              <a:rPr lang="en-US" sz="1800" dirty="0">
                <a:cs typeface="Arial" panose="020B0604020202020204" pitchFamily="34" charset="0"/>
              </a:rPr>
              <a:t>BONUS REPORT:  </a:t>
            </a:r>
            <a:r>
              <a:rPr lang="en-US" sz="1800" i="1" dirty="0">
                <a:cs typeface="Arial" panose="020B0604020202020204" pitchFamily="34" charset="0"/>
              </a:rPr>
              <a:t>How To Protect Your Trading Profits:  </a:t>
            </a:r>
            <a:r>
              <a:rPr lang="en-US" sz="1800" dirty="0">
                <a:cs typeface="Arial" panose="020B0604020202020204" pitchFamily="34" charset="0"/>
              </a:rPr>
              <a:t>($299 Value)</a:t>
            </a:r>
          </a:p>
          <a:p>
            <a:pPr marL="0" indent="0">
              <a:lnSpc>
                <a:spcPct val="100000"/>
              </a:lnSpc>
              <a:spcBef>
                <a:spcPts val="1600"/>
              </a:spcBef>
              <a:spcAft>
                <a:spcPts val="600"/>
              </a:spcAft>
              <a:buNone/>
            </a:pPr>
            <a:r>
              <a:rPr lang="en-US" sz="2400" dirty="0">
                <a:cs typeface="Arial" panose="020B0604020202020204" pitchFamily="34" charset="0"/>
              </a:rPr>
              <a:t>Available To Inner Circle Members!</a:t>
            </a:r>
          </a:p>
          <a:p>
            <a:pPr marL="0" indent="0">
              <a:lnSpc>
                <a:spcPts val="3080"/>
              </a:lnSpc>
              <a:spcBef>
                <a:spcPts val="1600"/>
              </a:spcBef>
              <a:spcAft>
                <a:spcPts val="600"/>
              </a:spcAft>
              <a:buNone/>
            </a:pPr>
            <a:endParaRPr lang="en-US" sz="2400" b="0" dirty="0">
              <a:cs typeface="Arial" panose="020B0604020202020204" pitchFamily="34" charset="0"/>
            </a:endParaRPr>
          </a:p>
          <a:p>
            <a:pPr marL="320040" indent="-320040">
              <a:lnSpc>
                <a:spcPts val="3080"/>
              </a:lnSpc>
              <a:spcBef>
                <a:spcPts val="1600"/>
              </a:spcBef>
              <a:spcAft>
                <a:spcPts val="600"/>
              </a:spcAft>
              <a:buBlip>
                <a:blip r:embed="rId4"/>
              </a:buBlip>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C9C065DD-FA1F-4A88-14B8-2397DAAF2C63}"/>
              </a:ext>
            </a:extLst>
          </p:cNvPr>
          <p:cNvSpPr>
            <a:spLocks noGrp="1"/>
          </p:cNvSpPr>
          <p:nvPr>
            <p:ph type="title"/>
          </p:nvPr>
        </p:nvSpPr>
        <p:spPr>
          <a:xfrm>
            <a:off x="-275719" y="58041"/>
            <a:ext cx="12546214" cy="1325563"/>
          </a:xfrm>
        </p:spPr>
        <p:txBody>
          <a:bodyPr>
            <a:normAutofit/>
          </a:bodyPr>
          <a:lstStyle/>
          <a:p>
            <a:pPr algn="ctr"/>
            <a:r>
              <a:rPr lang="en-US" sz="4000" dirty="0">
                <a:solidFill>
                  <a:srgbClr val="00B050"/>
                </a:solidFill>
              </a:rPr>
              <a:t>New Benefit: </a:t>
            </a:r>
            <a:r>
              <a:rPr lang="en-US" sz="4000" dirty="0"/>
              <a:t>Learn How To Lower Your Tax </a:t>
            </a:r>
            <a:br>
              <a:rPr lang="en-US" sz="4000" dirty="0"/>
            </a:br>
            <a:r>
              <a:rPr lang="en-US" sz="4000" dirty="0"/>
              <a:t>Burden From Trading!</a:t>
            </a:r>
          </a:p>
        </p:txBody>
      </p:sp>
      <p:pic>
        <p:nvPicPr>
          <p:cNvPr id="1026" name="Picture 2" descr="Company logo">
            <a:extLst>
              <a:ext uri="{FF2B5EF4-FFF2-40B4-BE49-F238E27FC236}">
                <a16:creationId xmlns:a16="http://schemas.microsoft.com/office/drawing/2014/main" id="{5414BBC3-DF06-EC8D-4C77-8C76E05C95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4955" y="1405225"/>
            <a:ext cx="1345145" cy="449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10944"/>
      </p:ext>
    </p:extLst>
  </p:cSld>
  <p:clrMapOvr>
    <a:masterClrMapping/>
  </p:clrMapOvr>
  <p:extLst>
    <p:ext uri="{6950BFC3-D8DA-4A85-94F7-54DA5524770B}">
      <p188:commentRel xmlns:p188="http://schemas.microsoft.com/office/powerpoint/2018/8/main" r:id="rId3"/>
    </p:ext>
  </p:extLs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1580"/>
            <a:ext cx="5469926" cy="4605452"/>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This is a benefit gives you the ability to pass on to a spouse, child or grandchild…</a:t>
            </a:r>
          </a:p>
          <a:p>
            <a:pPr>
              <a:lnSpc>
                <a:spcPct val="100000"/>
              </a:lnSpc>
              <a:spcBef>
                <a:spcPts val="2800"/>
              </a:spcBef>
              <a:buClr>
                <a:schemeClr val="tx1">
                  <a:lumMod val="85000"/>
                  <a:lumOff val="15000"/>
                </a:schemeClr>
              </a:buClr>
            </a:pPr>
            <a:r>
              <a:rPr lang="en-US" b="1" dirty="0">
                <a:cs typeface="Rubik" pitchFamily="2" charset="-79"/>
              </a:rPr>
              <a:t>They get FREE access because of your decision today.</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Legacy Benefit</a:t>
            </a:r>
            <a:endParaRPr lang="en-US" b="1" dirty="0">
              <a:solidFill>
                <a:schemeClr val="tx1">
                  <a:lumMod val="85000"/>
                  <a:lumOff val="15000"/>
                </a:schemeClr>
              </a:solidFill>
            </a:endParaRPr>
          </a:p>
        </p:txBody>
      </p:sp>
      <p:pic>
        <p:nvPicPr>
          <p:cNvPr id="2" name="object 5">
            <a:extLst>
              <a:ext uri="{FF2B5EF4-FFF2-40B4-BE49-F238E27FC236}">
                <a16:creationId xmlns:a16="http://schemas.microsoft.com/office/drawing/2014/main" id="{B2B250BB-1CD1-A02F-23E8-4B632B5CCB79}"/>
              </a:ext>
            </a:extLst>
          </p:cNvPr>
          <p:cNvPicPr/>
          <p:nvPr/>
        </p:nvPicPr>
        <p:blipFill>
          <a:blip r:embed="rId2" cstate="screen">
            <a:extLst>
              <a:ext uri="{28A0092B-C50C-407E-A947-70E740481C1C}">
                <a14:useLocalDpi xmlns:a14="http://schemas.microsoft.com/office/drawing/2010/main"/>
              </a:ext>
            </a:extLst>
          </a:blip>
          <a:stretch>
            <a:fillRect/>
          </a:stretch>
        </p:blipFill>
        <p:spPr>
          <a:xfrm>
            <a:off x="6430887" y="440542"/>
            <a:ext cx="5135038" cy="3242458"/>
          </a:xfrm>
          <a:prstGeom prst="rect">
            <a:avLst/>
          </a:prstGeom>
        </p:spPr>
      </p:pic>
    </p:spTree>
    <p:extLst>
      <p:ext uri="{BB962C8B-B14F-4D97-AF65-F5344CB8AC3E}">
        <p14:creationId xmlns:p14="http://schemas.microsoft.com/office/powerpoint/2010/main" val="21664756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317715"/>
            <a:ext cx="8187725" cy="4549955"/>
          </a:xfrm>
        </p:spPr>
        <p:txBody>
          <a:bodyPr lIns="91440" tIns="91440" rIns="91440" bIns="91440">
            <a:noAutofit/>
          </a:bodyPr>
          <a:lstStyle/>
          <a:p>
            <a:pPr>
              <a:lnSpc>
                <a:spcPct val="100000"/>
              </a:lnSpc>
              <a:spcBef>
                <a:spcPts val="2800"/>
              </a:spcBef>
              <a:buClr>
                <a:schemeClr val="tx1">
                  <a:lumMod val="85000"/>
                  <a:lumOff val="15000"/>
                </a:schemeClr>
              </a:buClr>
            </a:pPr>
            <a:r>
              <a:rPr lang="en-US" sz="2500" dirty="0">
                <a:cs typeface="Rubik" pitchFamily="2" charset="-79"/>
              </a:rPr>
              <a:t>We’ve shown you the data. The Sector Strike could have produced an </a:t>
            </a:r>
            <a:r>
              <a:rPr lang="en-US" sz="2500" b="1" dirty="0">
                <a:cs typeface="Rubik" pitchFamily="2" charset="-79"/>
              </a:rPr>
              <a:t>85%</a:t>
            </a:r>
            <a:r>
              <a:rPr lang="en-US" sz="2500" dirty="0">
                <a:cs typeface="Rubik" pitchFamily="2" charset="-79"/>
              </a:rPr>
              <a:t> success rate with an average peak gain of </a:t>
            </a:r>
            <a:r>
              <a:rPr lang="en-US" sz="2500" b="1" dirty="0">
                <a:cs typeface="Rubik" pitchFamily="2" charset="-79"/>
              </a:rPr>
              <a:t>165% </a:t>
            </a:r>
          </a:p>
          <a:p>
            <a:pPr>
              <a:lnSpc>
                <a:spcPct val="100000"/>
              </a:lnSpc>
              <a:spcBef>
                <a:spcPts val="2800"/>
              </a:spcBef>
              <a:buClr>
                <a:schemeClr val="tx1">
                  <a:lumMod val="85000"/>
                  <a:lumOff val="15000"/>
                </a:schemeClr>
              </a:buClr>
            </a:pPr>
            <a:r>
              <a:rPr lang="en-US" sz="2500" dirty="0">
                <a:cs typeface="Rubik" pitchFamily="2" charset="-79"/>
              </a:rPr>
              <a:t>$6,000 in each of the 65 trades from the Oct 2023 and June 2025 </a:t>
            </a:r>
            <a:r>
              <a:rPr lang="en-US" sz="2500" dirty="0" err="1">
                <a:cs typeface="Rubik" pitchFamily="2" charset="-79"/>
              </a:rPr>
              <a:t>backtest</a:t>
            </a:r>
            <a:r>
              <a:rPr lang="en-US" sz="2500" dirty="0">
                <a:cs typeface="Rubik" pitchFamily="2" charset="-79"/>
              </a:rPr>
              <a:t> could have turned into as much as $990,265</a:t>
            </a:r>
          </a:p>
          <a:p>
            <a:pPr>
              <a:lnSpc>
                <a:spcPct val="100000"/>
              </a:lnSpc>
              <a:spcBef>
                <a:spcPts val="2800"/>
              </a:spcBef>
              <a:buClr>
                <a:schemeClr val="tx1">
                  <a:lumMod val="85000"/>
                  <a:lumOff val="15000"/>
                </a:schemeClr>
              </a:buClr>
            </a:pPr>
            <a:r>
              <a:rPr lang="en-US" sz="2500" dirty="0">
                <a:cs typeface="Rubik" pitchFamily="2" charset="-79"/>
              </a:rPr>
              <a:t>By taking advantage of this double-savings deal before midnight... You’re </a:t>
            </a:r>
            <a:r>
              <a:rPr lang="en-US" sz="2500" b="1" dirty="0">
                <a:solidFill>
                  <a:srgbClr val="00B050"/>
                </a:solidFill>
                <a:cs typeface="Rubik" pitchFamily="2" charset="-79"/>
              </a:rPr>
              <a:t>SAVING</a:t>
            </a:r>
            <a:r>
              <a:rPr lang="en-US" sz="2500" dirty="0">
                <a:cs typeface="Rubik" pitchFamily="2" charset="-79"/>
              </a:rPr>
              <a:t> at least </a:t>
            </a:r>
            <a:r>
              <a:rPr lang="en-US" sz="2500" b="1" dirty="0">
                <a:solidFill>
                  <a:srgbClr val="00B050"/>
                </a:solidFill>
                <a:cs typeface="Rubik" pitchFamily="2" charset="-79"/>
              </a:rPr>
              <a:t>$53,504 </a:t>
            </a:r>
            <a:r>
              <a:rPr lang="en-US" sz="2500" dirty="0">
                <a:cs typeface="Rubik" pitchFamily="2" charset="-79"/>
              </a:rPr>
              <a:t>after your second year... </a:t>
            </a:r>
            <a:r>
              <a:rPr lang="en-US" sz="2500" b="1" dirty="0">
                <a:solidFill>
                  <a:srgbClr val="00B050"/>
                </a:solidFill>
                <a:cs typeface="Rubik" pitchFamily="2" charset="-79"/>
              </a:rPr>
              <a:t>$144,257 </a:t>
            </a:r>
            <a:r>
              <a:rPr lang="en-US" sz="2500" dirty="0">
                <a:cs typeface="Rubik" pitchFamily="2" charset="-79"/>
              </a:rPr>
              <a:t>after year 5... And </a:t>
            </a:r>
            <a:r>
              <a:rPr lang="en-US" sz="2500" b="1" dirty="0">
                <a:solidFill>
                  <a:srgbClr val="00B050"/>
                </a:solidFill>
                <a:cs typeface="Rubik" pitchFamily="2" charset="-79"/>
              </a:rPr>
              <a:t>$295,510 </a:t>
            </a:r>
            <a:r>
              <a:rPr lang="en-US" sz="2500" dirty="0">
                <a:cs typeface="Rubik" pitchFamily="2" charset="-79"/>
              </a:rPr>
              <a:t>after 10 years!!</a:t>
            </a:r>
            <a:br>
              <a:rPr lang="en-US" sz="2500" dirty="0">
                <a:cs typeface="Rubik" pitchFamily="2" charset="-79"/>
              </a:rPr>
            </a:br>
            <a:br>
              <a:rPr lang="en-US" sz="2500" dirty="0">
                <a:cs typeface="Rubik" pitchFamily="2" charset="-79"/>
              </a:rPr>
            </a:br>
            <a:endParaRPr lang="en-US" sz="2500" dirty="0">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The Ball Is In Your Court...</a:t>
            </a:r>
            <a:endParaRPr lang="en-US" b="1" dirty="0">
              <a:solidFill>
                <a:schemeClr val="tx1">
                  <a:lumMod val="85000"/>
                  <a:lumOff val="15000"/>
                </a:schemeClr>
              </a:solidFill>
            </a:endParaRPr>
          </a:p>
        </p:txBody>
      </p:sp>
      <p:pic>
        <p:nvPicPr>
          <p:cNvPr id="5" name="Picture 4">
            <a:extLst>
              <a:ext uri="{FF2B5EF4-FFF2-40B4-BE49-F238E27FC236}">
                <a16:creationId xmlns:a16="http://schemas.microsoft.com/office/drawing/2014/main" id="{30F7EAA4-F51A-DCCD-CF91-2F36778C0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22640" y="352019"/>
            <a:ext cx="3143284" cy="665328"/>
          </a:xfrm>
          <a:prstGeom prst="rect">
            <a:avLst/>
          </a:prstGeom>
        </p:spPr>
      </p:pic>
    </p:spTree>
    <p:extLst>
      <p:ext uri="{BB962C8B-B14F-4D97-AF65-F5344CB8AC3E}">
        <p14:creationId xmlns:p14="http://schemas.microsoft.com/office/powerpoint/2010/main" val="2851748277"/>
      </p:ext>
    </p:extLst>
  </p:cSld>
  <p:clrMapOvr>
    <a:masterClrMapping/>
  </p:clrMapOvr>
  <p:extLst>
    <p:ext uri="{6950BFC3-D8DA-4A85-94F7-54DA5524770B}">
      <p188:commentRel xmlns:p188="http://schemas.microsoft.com/office/powerpoint/2018/8/main" r:id="rId2"/>
    </p:ext>
  </p:extLs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8320-B806-7ADD-29F1-56BA94A6181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0BD4AA3-5FDC-B213-7EE8-CBADF0F6F317}"/>
              </a:ext>
            </a:extLst>
          </p:cNvPr>
          <p:cNvSpPr/>
          <p:nvPr/>
        </p:nvSpPr>
        <p:spPr>
          <a:xfrm>
            <a:off x="0" y="5457554"/>
            <a:ext cx="12192000" cy="1474452"/>
          </a:xfrm>
          <a:prstGeom prst="rect">
            <a:avLst/>
          </a:prstGeom>
          <a:solidFill>
            <a:srgbClr val="125E76"/>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3200" b="1" dirty="0">
              <a:latin typeface="Magistral" panose="02000003030000020004" pitchFamily="2" charset="77"/>
            </a:endParaRPr>
          </a:p>
        </p:txBody>
      </p:sp>
      <p:sp>
        <p:nvSpPr>
          <p:cNvPr id="20" name="Rectangle 19">
            <a:extLst>
              <a:ext uri="{FF2B5EF4-FFF2-40B4-BE49-F238E27FC236}">
                <a16:creationId xmlns:a16="http://schemas.microsoft.com/office/drawing/2014/main" id="{38493CF9-084B-7508-B806-A86B76372911}"/>
              </a:ext>
            </a:extLst>
          </p:cNvPr>
          <p:cNvSpPr/>
          <p:nvPr/>
        </p:nvSpPr>
        <p:spPr>
          <a:xfrm>
            <a:off x="0" y="0"/>
            <a:ext cx="12192000" cy="53208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7E5BA4-286E-070B-874B-A86D38E1264A}"/>
              </a:ext>
            </a:extLst>
          </p:cNvPr>
          <p:cNvSpPr txBox="1"/>
          <p:nvPr/>
        </p:nvSpPr>
        <p:spPr>
          <a:xfrm>
            <a:off x="320511" y="56559"/>
            <a:ext cx="11462994" cy="461665"/>
          </a:xfrm>
          <a:prstGeom prst="rect">
            <a:avLst/>
          </a:prstGeom>
          <a:noFill/>
        </p:spPr>
        <p:txBody>
          <a:bodyPr wrap="square" lIns="91440" tIns="45720" rIns="91440" bIns="45720" rtlCol="0" anchor="t">
            <a:spAutoFit/>
          </a:bodyPr>
          <a:lstStyle/>
          <a:p>
            <a:pPr algn="ctr"/>
            <a:r>
              <a:rPr lang="en-US" sz="2400" b="1" dirty="0">
                <a:latin typeface="Rajdhani" panose="02000000000000000000" pitchFamily="2" charset="77"/>
                <a:cs typeface="Rajdhani" panose="02000000000000000000" pitchFamily="2" charset="77"/>
              </a:rPr>
              <a:t>DOUBLE SAVINGS </a:t>
            </a:r>
            <a:r>
              <a:rPr lang="en-US" sz="2400" b="1" u="sng" dirty="0">
                <a:latin typeface="Rajdhani" panose="02000000000000000000" pitchFamily="2" charset="77"/>
                <a:cs typeface="Rajdhani" panose="02000000000000000000" pitchFamily="2" charset="77"/>
              </a:rPr>
              <a:t>UNTIL MIDNIGHT</a:t>
            </a:r>
            <a:r>
              <a:rPr lang="en-US" sz="2400" b="1" dirty="0">
                <a:latin typeface="Rajdhani" panose="02000000000000000000" pitchFamily="2" charset="77"/>
                <a:cs typeface="Rajdhani" panose="02000000000000000000" pitchFamily="2" charset="77"/>
              </a:rPr>
              <a:t>!!! USE DISCOUNT CODE:  </a:t>
            </a:r>
            <a:r>
              <a:rPr lang="en-US" sz="2400" b="1" dirty="0">
                <a:solidFill>
                  <a:schemeClr val="bg1"/>
                </a:solidFill>
                <a:highlight>
                  <a:srgbClr val="125E76"/>
                </a:highlight>
                <a:latin typeface="Rajdhani" panose="02000000000000000000" pitchFamily="2" charset="77"/>
                <a:cs typeface="Rajdhani" panose="02000000000000000000" pitchFamily="2" charset="77"/>
              </a:rPr>
              <a:t>STRIKE500</a:t>
            </a:r>
            <a:r>
              <a:rPr lang="en-US" sz="2400" b="1" dirty="0">
                <a:solidFill>
                  <a:schemeClr val="bg1"/>
                </a:solidFill>
                <a:latin typeface="Rajdhani" panose="02000000000000000000" pitchFamily="2" charset="77"/>
                <a:cs typeface="Rajdhani" panose="02000000000000000000" pitchFamily="2" charset="77"/>
              </a:rPr>
              <a:t> </a:t>
            </a:r>
            <a:r>
              <a:rPr lang="en-US" sz="2400" b="1" dirty="0">
                <a:solidFill>
                  <a:schemeClr val="bg1"/>
                </a:solidFill>
                <a:highlight>
                  <a:srgbClr val="125E76"/>
                </a:highlight>
                <a:latin typeface="Rajdhani" panose="02000000000000000000" pitchFamily="2" charset="77"/>
                <a:cs typeface="Rajdhani" panose="02000000000000000000" pitchFamily="2" charset="77"/>
              </a:rPr>
              <a:t> </a:t>
            </a:r>
          </a:p>
        </p:txBody>
      </p:sp>
      <p:sp>
        <p:nvSpPr>
          <p:cNvPr id="26" name="Content Placeholder 2">
            <a:extLst>
              <a:ext uri="{FF2B5EF4-FFF2-40B4-BE49-F238E27FC236}">
                <a16:creationId xmlns:a16="http://schemas.microsoft.com/office/drawing/2014/main" id="{43DCECB3-B788-BD1E-558F-45A52F9DB597}"/>
              </a:ext>
            </a:extLst>
          </p:cNvPr>
          <p:cNvSpPr txBox="1">
            <a:spLocks/>
          </p:cNvSpPr>
          <p:nvPr/>
        </p:nvSpPr>
        <p:spPr>
          <a:xfrm>
            <a:off x="103589" y="3810230"/>
            <a:ext cx="8467534" cy="15816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1600"/>
              </a:spcBef>
              <a:spcAft>
                <a:spcPts val="600"/>
              </a:spcAft>
              <a:buBlip>
                <a:blip r:embed="rId3"/>
              </a:buBlip>
            </a:pPr>
            <a:r>
              <a:rPr lang="en-US" sz="1900" dirty="0">
                <a:cs typeface="Rajdhani" panose="02000000000000000000" pitchFamily="2" charset="77"/>
              </a:rPr>
              <a:t>Take an additional $500 off TODAY ONLY with discount code “</a:t>
            </a:r>
            <a:r>
              <a:rPr lang="en-US" sz="1900" dirty="0">
                <a:solidFill>
                  <a:srgbClr val="C00000"/>
                </a:solidFill>
                <a:cs typeface="Rajdhani" panose="02000000000000000000" pitchFamily="2" charset="77"/>
              </a:rPr>
              <a:t>STRIKE500</a:t>
            </a:r>
            <a:r>
              <a:rPr lang="en-US" sz="1900" dirty="0">
                <a:cs typeface="Rajdhani" panose="02000000000000000000" pitchFamily="2" charset="77"/>
              </a:rPr>
              <a:t>”</a:t>
            </a:r>
          </a:p>
          <a:p>
            <a:pPr marL="320040" indent="-320040">
              <a:lnSpc>
                <a:spcPct val="100000"/>
              </a:lnSpc>
              <a:spcBef>
                <a:spcPts val="1600"/>
              </a:spcBef>
              <a:spcAft>
                <a:spcPts val="600"/>
              </a:spcAft>
              <a:buBlip>
                <a:blip r:embed="rId3"/>
              </a:buBlip>
            </a:pPr>
            <a:r>
              <a:rPr lang="en-US" sz="1900" dirty="0">
                <a:solidFill>
                  <a:srgbClr val="00B050"/>
                </a:solidFill>
                <a:cs typeface="Rajdhani" panose="02000000000000000000" pitchFamily="2" charset="77"/>
              </a:rPr>
              <a:t>*EXCLUSIVE* </a:t>
            </a:r>
            <a:r>
              <a:rPr lang="en-US" sz="1900" dirty="0">
                <a:cs typeface="Rajdhani" panose="02000000000000000000" pitchFamily="2" charset="77"/>
              </a:rPr>
              <a:t>Access To New </a:t>
            </a:r>
            <a:r>
              <a:rPr lang="en-US" sz="1900" i="1" dirty="0">
                <a:cs typeface="Rajdhani" panose="02000000000000000000" pitchFamily="2" charset="77"/>
              </a:rPr>
              <a:t>Sector Strike</a:t>
            </a:r>
            <a:r>
              <a:rPr lang="en-US" sz="1900" dirty="0">
                <a:cs typeface="Rajdhani" panose="02000000000000000000" pitchFamily="2" charset="77"/>
              </a:rPr>
              <a:t>  service</a:t>
            </a:r>
          </a:p>
          <a:p>
            <a:pPr marL="320040" indent="-320040">
              <a:lnSpc>
                <a:spcPct val="100000"/>
              </a:lnSpc>
              <a:spcBef>
                <a:spcPts val="1600"/>
              </a:spcBef>
              <a:spcAft>
                <a:spcPts val="600"/>
              </a:spcAft>
              <a:buBlip>
                <a:blip r:embed="rId3"/>
              </a:buBlip>
            </a:pPr>
            <a:r>
              <a:rPr lang="en-US" sz="1900" dirty="0">
                <a:cs typeface="Rajdhani" panose="02000000000000000000" pitchFamily="2" charset="77"/>
              </a:rPr>
              <a:t>Every Current + Future Monument Traders Alliance service... For LIFE</a:t>
            </a:r>
          </a:p>
        </p:txBody>
      </p:sp>
      <p:sp>
        <p:nvSpPr>
          <p:cNvPr id="27" name="Content Placeholder 2">
            <a:extLst>
              <a:ext uri="{FF2B5EF4-FFF2-40B4-BE49-F238E27FC236}">
                <a16:creationId xmlns:a16="http://schemas.microsoft.com/office/drawing/2014/main" id="{81ECC110-FFB7-BB77-D9E8-2AB093128192}"/>
              </a:ext>
            </a:extLst>
          </p:cNvPr>
          <p:cNvSpPr txBox="1">
            <a:spLocks/>
          </p:cNvSpPr>
          <p:nvPr/>
        </p:nvSpPr>
        <p:spPr>
          <a:xfrm>
            <a:off x="6542293" y="2981306"/>
            <a:ext cx="6419161" cy="457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spcAft>
                <a:spcPts val="600"/>
              </a:spcAft>
              <a:buNone/>
            </a:pPr>
            <a:r>
              <a:rPr lang="en-US" sz="1600" b="1" dirty="0">
                <a:cs typeface="Rubik" pitchFamily="2" charset="-79"/>
              </a:rPr>
              <a:t>Backed By 90-Day Credit Guarantee</a:t>
            </a:r>
          </a:p>
        </p:txBody>
      </p:sp>
      <p:sp>
        <p:nvSpPr>
          <p:cNvPr id="7" name="TextBox 6">
            <a:extLst>
              <a:ext uri="{FF2B5EF4-FFF2-40B4-BE49-F238E27FC236}">
                <a16:creationId xmlns:a16="http://schemas.microsoft.com/office/drawing/2014/main" id="{5BDE5D83-9E38-451C-9193-E61BEF0B8773}"/>
              </a:ext>
            </a:extLst>
          </p:cNvPr>
          <p:cNvSpPr txBox="1"/>
          <p:nvPr/>
        </p:nvSpPr>
        <p:spPr>
          <a:xfrm>
            <a:off x="320511" y="5797261"/>
            <a:ext cx="7424347" cy="1384995"/>
          </a:xfrm>
          <a:prstGeom prst="rect">
            <a:avLst/>
          </a:prstGeom>
          <a:noFill/>
        </p:spPr>
        <p:txBody>
          <a:bodyPr wrap="square" rtlCol="0">
            <a:spAutoFit/>
          </a:bodyPr>
          <a:lstStyle/>
          <a:p>
            <a:r>
              <a:rPr lang="en-US" sz="2800" b="1" dirty="0">
                <a:solidFill>
                  <a:schemeClr val="bg1"/>
                </a:solidFill>
                <a:latin typeface="Rajdhani" panose="02000000000000000000" pitchFamily="2" charset="77"/>
                <a:cs typeface="Rajdhani" panose="02000000000000000000" pitchFamily="2" charset="77"/>
              </a:rPr>
              <a:t>Click the button below or call </a:t>
            </a:r>
            <a:r>
              <a:rPr lang="en-US" sz="2800" b="1" dirty="0">
                <a:solidFill>
                  <a:srgbClr val="88D1F4"/>
                </a:solidFill>
                <a:latin typeface="Rajdhani" panose="02000000000000000000" pitchFamily="2" charset="77"/>
                <a:cs typeface="Rajdhani" panose="02000000000000000000" pitchFamily="2" charset="77"/>
              </a:rPr>
              <a:t>888.215.5311</a:t>
            </a:r>
            <a:r>
              <a:rPr lang="en-US" sz="2800" b="1" dirty="0">
                <a:latin typeface="Rajdhani" panose="02000000000000000000" pitchFamily="2" charset="77"/>
                <a:cs typeface="Rajdhani" panose="02000000000000000000" pitchFamily="2" charset="77"/>
              </a:rPr>
              <a:t> </a:t>
            </a:r>
            <a:r>
              <a:rPr lang="en-US" sz="2800" b="1" dirty="0">
                <a:solidFill>
                  <a:schemeClr val="bg1"/>
                </a:solidFill>
                <a:latin typeface="Rajdhani" panose="02000000000000000000" pitchFamily="2" charset="77"/>
                <a:cs typeface="Rajdhani" panose="02000000000000000000" pitchFamily="2" charset="77"/>
              </a:rPr>
              <a:t>or</a:t>
            </a:r>
            <a:r>
              <a:rPr lang="en-US" sz="2800" b="1" dirty="0">
                <a:latin typeface="Rajdhani" panose="02000000000000000000" pitchFamily="2" charset="77"/>
                <a:cs typeface="Rajdhani" panose="02000000000000000000" pitchFamily="2" charset="77"/>
              </a:rPr>
              <a:t> </a:t>
            </a:r>
            <a:br>
              <a:rPr lang="en-US" sz="2800" b="1" dirty="0">
                <a:latin typeface="Rajdhani" panose="02000000000000000000" pitchFamily="2" charset="77"/>
                <a:cs typeface="Rajdhani" panose="02000000000000000000" pitchFamily="2" charset="77"/>
              </a:rPr>
            </a:br>
            <a:r>
              <a:rPr lang="en-US" sz="2800" b="1" dirty="0">
                <a:solidFill>
                  <a:srgbClr val="88D1F4"/>
                </a:solidFill>
                <a:latin typeface="Rajdhani" panose="02000000000000000000" pitchFamily="2" charset="77"/>
                <a:cs typeface="Rajdhani" panose="02000000000000000000" pitchFamily="2" charset="77"/>
              </a:rPr>
              <a:t>410.864.3083</a:t>
            </a:r>
            <a:r>
              <a:rPr lang="en-US" sz="2800" b="1" dirty="0">
                <a:latin typeface="Rajdhani" panose="02000000000000000000" pitchFamily="2" charset="77"/>
                <a:cs typeface="Rajdhani" panose="02000000000000000000" pitchFamily="2" charset="77"/>
              </a:rPr>
              <a:t> </a:t>
            </a:r>
            <a:r>
              <a:rPr lang="en-US" sz="2800" b="1" dirty="0">
                <a:solidFill>
                  <a:schemeClr val="bg1"/>
                </a:solidFill>
                <a:latin typeface="Rajdhani" panose="02000000000000000000" pitchFamily="2" charset="77"/>
                <a:cs typeface="Rajdhani" panose="02000000000000000000" pitchFamily="2" charset="77"/>
              </a:rPr>
              <a:t>to order by phone or ask questions!</a:t>
            </a:r>
          </a:p>
          <a:p>
            <a:endParaRPr lang="en-US" sz="2800" dirty="0">
              <a:latin typeface="Rajdhani" panose="02000000000000000000" pitchFamily="2" charset="77"/>
              <a:cs typeface="Rajdhani" panose="02000000000000000000" pitchFamily="2" charset="77"/>
            </a:endParaRPr>
          </a:p>
        </p:txBody>
      </p:sp>
      <p:graphicFrame>
        <p:nvGraphicFramePr>
          <p:cNvPr id="10" name="Table 9">
            <a:extLst>
              <a:ext uri="{FF2B5EF4-FFF2-40B4-BE49-F238E27FC236}">
                <a16:creationId xmlns:a16="http://schemas.microsoft.com/office/drawing/2014/main" id="{EB3D8AD6-B062-0695-0403-8F4426B3D074}"/>
              </a:ext>
            </a:extLst>
          </p:cNvPr>
          <p:cNvGraphicFramePr>
            <a:graphicFrameLocks noGrp="1"/>
          </p:cNvGraphicFramePr>
          <p:nvPr>
            <p:extLst>
              <p:ext uri="{D42A27DB-BD31-4B8C-83A1-F6EECF244321}">
                <p14:modId xmlns:p14="http://schemas.microsoft.com/office/powerpoint/2010/main" val="3493154519"/>
              </p:ext>
            </p:extLst>
          </p:nvPr>
        </p:nvGraphicFramePr>
        <p:xfrm>
          <a:off x="7770618" y="728128"/>
          <a:ext cx="3962514" cy="2200170"/>
        </p:xfrm>
        <a:graphic>
          <a:graphicData uri="http://schemas.openxmlformats.org/drawingml/2006/table">
            <a:tbl>
              <a:tblPr firstRow="1" bandRow="1">
                <a:tableStyleId>{10A1B5D5-9B99-4C35-A422-299274C87663}</a:tableStyleId>
              </a:tblPr>
              <a:tblGrid>
                <a:gridCol w="3962514">
                  <a:extLst>
                    <a:ext uri="{9D8B030D-6E8A-4147-A177-3AD203B41FA5}">
                      <a16:colId xmlns:a16="http://schemas.microsoft.com/office/drawing/2014/main" val="1845963555"/>
                    </a:ext>
                  </a:extLst>
                </a:gridCol>
              </a:tblGrid>
              <a:tr h="486540">
                <a:tc>
                  <a:txBody>
                    <a:bodyPr/>
                    <a:lstStyle/>
                    <a:p>
                      <a:pPr algn="ctr"/>
                      <a:r>
                        <a:rPr lang="en-US" sz="2400" b="1" dirty="0">
                          <a:solidFill>
                            <a:schemeClr val="bg1"/>
                          </a:solidFill>
                        </a:rPr>
                        <a:t>LIFETIME-ACCESS</a:t>
                      </a:r>
                      <a:endParaRPr lang="en-US" sz="2400" b="1" i="0" dirty="0">
                        <a:solidFill>
                          <a:schemeClr val="bg1"/>
                        </a:solidFill>
                        <a:latin typeface="Rajdhani" panose="02000000000000000000" pitchFamily="2" charset="77"/>
                        <a:cs typeface="Rajdhani" panose="02000000000000000000" pitchFamily="2" charset="77"/>
                      </a:endParaRPr>
                    </a:p>
                  </a:txBody>
                  <a:tcPr anchor="ctr"/>
                </a:tc>
                <a:extLst>
                  <a:ext uri="{0D108BD9-81ED-4DB2-BD59-A6C34878D82A}">
                    <a16:rowId xmlns:a16="http://schemas.microsoft.com/office/drawing/2014/main" val="3996910520"/>
                  </a:ext>
                </a:extLst>
              </a:tr>
              <a:tr h="17136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Normally $30,750</a:t>
                      </a:r>
                      <a:endParaRPr lang="en-US" sz="20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$7,997 </a:t>
                      </a:r>
                      <a:r>
                        <a:rPr lang="en-US" sz="2000" b="1" kern="1200" dirty="0">
                          <a:solidFill>
                            <a:schemeClr val="tx1"/>
                          </a:solidFill>
                        </a:rPr>
                        <a:t>Event Discount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125E76"/>
                          </a:solidFill>
                        </a:rPr>
                        <a:t>$7,497 TODAY ONLY!</a:t>
                      </a:r>
                      <a:br>
                        <a:rPr lang="en-US" sz="3600" b="1" dirty="0">
                          <a:solidFill>
                            <a:schemeClr val="tx1"/>
                          </a:solidFill>
                        </a:rPr>
                      </a:br>
                      <a:r>
                        <a:rPr lang="en-US" sz="1200" b="1" dirty="0">
                          <a:solidFill>
                            <a:schemeClr val="tx1"/>
                          </a:solidFill>
                        </a:rPr>
                        <a:t>+$</a:t>
                      </a:r>
                      <a:r>
                        <a:rPr lang="en-US" sz="1200" dirty="0">
                          <a:solidFill>
                            <a:schemeClr val="tx1"/>
                          </a:solidFill>
                        </a:rPr>
                        <a:t>499 annual maintenance fee</a:t>
                      </a:r>
                      <a:endParaRPr lang="en-US" sz="1200" b="1" dirty="0">
                        <a:solidFill>
                          <a:schemeClr val="tx1"/>
                        </a:solidFill>
                      </a:endParaRPr>
                    </a:p>
                  </a:txBody>
                  <a:tcPr anchor="ctr"/>
                </a:tc>
                <a:extLst>
                  <a:ext uri="{0D108BD9-81ED-4DB2-BD59-A6C34878D82A}">
                    <a16:rowId xmlns:a16="http://schemas.microsoft.com/office/drawing/2014/main" val="3725739377"/>
                  </a:ext>
                </a:extLst>
              </a:tr>
            </a:tbl>
          </a:graphicData>
        </a:graphic>
      </p:graphicFrame>
      <p:cxnSp>
        <p:nvCxnSpPr>
          <p:cNvPr id="2" name="Straight Connector 1">
            <a:extLst>
              <a:ext uri="{FF2B5EF4-FFF2-40B4-BE49-F238E27FC236}">
                <a16:creationId xmlns:a16="http://schemas.microsoft.com/office/drawing/2014/main" id="{0DE79B78-8A18-C796-6C48-77BB1786E10D}"/>
              </a:ext>
            </a:extLst>
          </p:cNvPr>
          <p:cNvCxnSpPr>
            <a:cxnSpLocks/>
          </p:cNvCxnSpPr>
          <p:nvPr/>
        </p:nvCxnSpPr>
        <p:spPr>
          <a:xfrm>
            <a:off x="8394700" y="1903862"/>
            <a:ext cx="889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317DFD1-A865-E342-CD60-BC94257B7399}"/>
              </a:ext>
            </a:extLst>
          </p:cNvPr>
          <p:cNvCxnSpPr>
            <a:cxnSpLocks/>
          </p:cNvCxnSpPr>
          <p:nvPr/>
        </p:nvCxnSpPr>
        <p:spPr>
          <a:xfrm>
            <a:off x="9880943" y="1621034"/>
            <a:ext cx="9017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C319BBD-0A84-3817-A904-6265C47DE7C5}"/>
              </a:ext>
            </a:extLst>
          </p:cNvPr>
          <p:cNvPicPr>
            <a:picLocks noChangeAspect="1"/>
          </p:cNvPicPr>
          <p:nvPr/>
        </p:nvPicPr>
        <p:blipFill>
          <a:blip r:embed="rId4"/>
          <a:srcRect/>
          <a:stretch/>
        </p:blipFill>
        <p:spPr>
          <a:xfrm>
            <a:off x="1037262" y="703501"/>
            <a:ext cx="4987613" cy="2964336"/>
          </a:xfrm>
          <a:prstGeom prst="rect">
            <a:avLst/>
          </a:prstGeom>
        </p:spPr>
      </p:pic>
      <p:pic>
        <p:nvPicPr>
          <p:cNvPr id="17" name="object 5">
            <a:extLst>
              <a:ext uri="{FF2B5EF4-FFF2-40B4-BE49-F238E27FC236}">
                <a16:creationId xmlns:a16="http://schemas.microsoft.com/office/drawing/2014/main" id="{F4A164E0-D14B-D736-F1DC-E784DEFA5BD0}"/>
              </a:ext>
            </a:extLst>
          </p:cNvPr>
          <p:cNvPicPr/>
          <p:nvPr/>
        </p:nvPicPr>
        <p:blipFill>
          <a:blip r:embed="rId5" cstate="screen">
            <a:extLst>
              <a:ext uri="{28A0092B-C50C-407E-A947-70E740481C1C}">
                <a14:useLocalDpi xmlns:a14="http://schemas.microsoft.com/office/drawing/2010/main"/>
              </a:ext>
            </a:extLst>
          </a:blip>
          <a:stretch>
            <a:fillRect/>
          </a:stretch>
        </p:blipFill>
        <p:spPr>
          <a:xfrm>
            <a:off x="5412963" y="1447109"/>
            <a:ext cx="1366074" cy="1291699"/>
          </a:xfrm>
          <a:prstGeom prst="rect">
            <a:avLst/>
          </a:prstGeom>
        </p:spPr>
      </p:pic>
    </p:spTree>
    <p:extLst>
      <p:ext uri="{BB962C8B-B14F-4D97-AF65-F5344CB8AC3E}">
        <p14:creationId xmlns:p14="http://schemas.microsoft.com/office/powerpoint/2010/main" val="42625208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3F24-AD7E-44AB-B238-2F2C5205BC8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A80FE0-2386-1927-560E-0BC01F4DD083}"/>
              </a:ext>
            </a:extLst>
          </p:cNvPr>
          <p:cNvSpPr>
            <a:spLocks noGrp="1"/>
          </p:cNvSpPr>
          <p:nvPr>
            <p:ph type="title"/>
          </p:nvPr>
        </p:nvSpPr>
        <p:spPr>
          <a:xfrm>
            <a:off x="626074" y="299633"/>
            <a:ext cx="10939850" cy="965696"/>
          </a:xfrm>
        </p:spPr>
        <p:txBody>
          <a:bodyPr>
            <a:normAutofit fontScale="90000"/>
          </a:bodyPr>
          <a:lstStyle/>
          <a:p>
            <a:pPr algn="ctr"/>
            <a:r>
              <a:rPr lang="en-US" sz="4400" b="1" dirty="0">
                <a:solidFill>
                  <a:schemeClr val="tx1">
                    <a:lumMod val="85000"/>
                    <a:lumOff val="15000"/>
                  </a:schemeClr>
                </a:solidFill>
                <a:cs typeface="Rubik" pitchFamily="2" charset="-79"/>
              </a:rPr>
              <a:t>AUGUST Sector Strike Plan: </a:t>
            </a:r>
            <a:br>
              <a:rPr lang="en-US" sz="4400" b="1" dirty="0">
                <a:solidFill>
                  <a:schemeClr val="tx1">
                    <a:lumMod val="85000"/>
                    <a:lumOff val="15000"/>
                  </a:schemeClr>
                </a:solidFill>
                <a:cs typeface="Rubik" pitchFamily="2" charset="-79"/>
              </a:rPr>
            </a:br>
            <a:r>
              <a:rPr lang="en-US" sz="3600" b="1" i="1" u="sng" dirty="0">
                <a:solidFill>
                  <a:srgbClr val="00B050"/>
                </a:solidFill>
                <a:cs typeface="Rubik" pitchFamily="2" charset="-79"/>
              </a:rPr>
              <a:t>SIX</a:t>
            </a:r>
            <a:r>
              <a:rPr lang="en-US" sz="3600" b="1" dirty="0">
                <a:solidFill>
                  <a:srgbClr val="00B050"/>
                </a:solidFill>
                <a:cs typeface="Rubik" pitchFamily="2" charset="-79"/>
              </a:rPr>
              <a:t> </a:t>
            </a:r>
            <a:r>
              <a:rPr lang="en-US" sz="3600" b="1" dirty="0">
                <a:solidFill>
                  <a:srgbClr val="125E76"/>
                </a:solidFill>
                <a:cs typeface="Rubik" pitchFamily="2" charset="-79"/>
              </a:rPr>
              <a:t> Sector Strike Targets!  </a:t>
            </a:r>
            <a:endParaRPr lang="en-US" sz="3600" b="1" dirty="0">
              <a:solidFill>
                <a:srgbClr val="125E76"/>
              </a:solidFill>
            </a:endParaRPr>
          </a:p>
        </p:txBody>
      </p:sp>
      <p:sp>
        <p:nvSpPr>
          <p:cNvPr id="4" name="Content Placeholder 3">
            <a:extLst>
              <a:ext uri="{FF2B5EF4-FFF2-40B4-BE49-F238E27FC236}">
                <a16:creationId xmlns:a16="http://schemas.microsoft.com/office/drawing/2014/main" id="{BAB1D6A6-AB60-031F-E752-4DE45FE619B7}"/>
              </a:ext>
            </a:extLst>
          </p:cNvPr>
          <p:cNvSpPr>
            <a:spLocks noGrp="1"/>
          </p:cNvSpPr>
          <p:nvPr>
            <p:ph idx="1"/>
          </p:nvPr>
        </p:nvSpPr>
        <p:spPr>
          <a:xfrm>
            <a:off x="857507" y="1581088"/>
            <a:ext cx="1647092" cy="2641510"/>
          </a:xfrm>
        </p:spPr>
        <p:txBody>
          <a:bodyPr>
            <a:normAutofit fontScale="92500" lnSpcReduction="20000"/>
          </a:bodyPr>
          <a:lstStyle/>
          <a:p>
            <a:pPr marL="0" indent="0" algn="ctr">
              <a:buNone/>
            </a:pPr>
            <a:r>
              <a:rPr lang="en-US" b="1" dirty="0">
                <a:solidFill>
                  <a:srgbClr val="125E76"/>
                </a:solidFill>
              </a:rPr>
              <a:t>XLP</a:t>
            </a:r>
            <a:br>
              <a:rPr lang="en-US" b="1" dirty="0">
                <a:solidFill>
                  <a:srgbClr val="125E76"/>
                </a:solidFill>
              </a:rPr>
            </a:br>
            <a:br>
              <a:rPr lang="en-US" b="1" dirty="0">
                <a:solidFill>
                  <a:srgbClr val="125E76"/>
                </a:solidFill>
              </a:rPr>
            </a:br>
            <a:r>
              <a:rPr lang="en-US" sz="1700" b="1" u="sng" dirty="0"/>
              <a:t>Top 5 Tickers: </a:t>
            </a:r>
            <a:endParaRPr lang="en-US" sz="1700" dirty="0"/>
          </a:p>
          <a:p>
            <a:pPr>
              <a:buBlip>
                <a:blip r:embed="rId4"/>
              </a:buBlip>
            </a:pPr>
            <a:r>
              <a:rPr lang="en-US" sz="2200" dirty="0"/>
              <a:t>Cost</a:t>
            </a:r>
          </a:p>
          <a:p>
            <a:pPr>
              <a:buBlip>
                <a:blip r:embed="rId4"/>
              </a:buBlip>
            </a:pPr>
            <a:r>
              <a:rPr lang="en-US" sz="2200" dirty="0"/>
              <a:t>PG</a:t>
            </a:r>
          </a:p>
          <a:p>
            <a:pPr>
              <a:buBlip>
                <a:blip r:embed="rId4"/>
              </a:buBlip>
            </a:pPr>
            <a:r>
              <a:rPr lang="en-US" sz="2200" dirty="0"/>
              <a:t>WMT</a:t>
            </a:r>
          </a:p>
          <a:p>
            <a:pPr>
              <a:buBlip>
                <a:blip r:embed="rId4"/>
              </a:buBlip>
            </a:pPr>
            <a:r>
              <a:rPr lang="en-US" sz="2200" dirty="0"/>
              <a:t>KO</a:t>
            </a:r>
          </a:p>
          <a:p>
            <a:pPr>
              <a:buBlip>
                <a:blip r:embed="rId4"/>
              </a:buBlip>
            </a:pPr>
            <a:r>
              <a:rPr lang="en-US" sz="2200" dirty="0"/>
              <a:t>PEP</a:t>
            </a:r>
          </a:p>
        </p:txBody>
      </p:sp>
      <p:sp>
        <p:nvSpPr>
          <p:cNvPr id="2" name="Content Placeholder 3">
            <a:extLst>
              <a:ext uri="{FF2B5EF4-FFF2-40B4-BE49-F238E27FC236}">
                <a16:creationId xmlns:a16="http://schemas.microsoft.com/office/drawing/2014/main" id="{B4F9D7A2-B312-93E4-432F-F0BCF6F3FAFE}"/>
              </a:ext>
            </a:extLst>
          </p:cNvPr>
          <p:cNvSpPr txBox="1">
            <a:spLocks/>
          </p:cNvSpPr>
          <p:nvPr/>
        </p:nvSpPr>
        <p:spPr>
          <a:xfrm>
            <a:off x="2714098" y="1594633"/>
            <a:ext cx="1647092" cy="264151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rgbClr val="125E76"/>
                </a:solidFill>
              </a:rPr>
              <a:t>XLV</a:t>
            </a:r>
          </a:p>
          <a:p>
            <a:pPr marL="0" indent="0" algn="ctr">
              <a:buNone/>
            </a:pPr>
            <a:br>
              <a:rPr lang="en-US" sz="1900" b="1" u="sng" dirty="0"/>
            </a:br>
            <a:r>
              <a:rPr lang="en-US" sz="1900" b="1" u="sng" dirty="0"/>
              <a:t>Top 5 Tickers:</a:t>
            </a:r>
            <a:endParaRPr lang="en-US" sz="1900" b="1" dirty="0">
              <a:solidFill>
                <a:srgbClr val="125E76"/>
              </a:solidFill>
            </a:endParaRPr>
          </a:p>
          <a:p>
            <a:pPr>
              <a:buFont typeface="Arial" panose="020B0604020202020204" pitchFamily="34" charset="0"/>
              <a:buBlip>
                <a:blip r:embed="rId4"/>
              </a:buBlip>
            </a:pPr>
            <a:r>
              <a:rPr lang="en-US" sz="2400" dirty="0"/>
              <a:t>LLY</a:t>
            </a:r>
          </a:p>
          <a:p>
            <a:pPr>
              <a:buFont typeface="Arial" panose="020B0604020202020204" pitchFamily="34" charset="0"/>
              <a:buBlip>
                <a:blip r:embed="rId4"/>
              </a:buBlip>
            </a:pPr>
            <a:r>
              <a:rPr lang="en-US" sz="2400" dirty="0"/>
              <a:t>UNH</a:t>
            </a:r>
          </a:p>
          <a:p>
            <a:pPr>
              <a:buFont typeface="Arial" panose="020B0604020202020204" pitchFamily="34" charset="0"/>
              <a:buBlip>
                <a:blip r:embed="rId4"/>
              </a:buBlip>
            </a:pPr>
            <a:r>
              <a:rPr lang="en-US" sz="2400" dirty="0"/>
              <a:t>JNJ</a:t>
            </a:r>
          </a:p>
          <a:p>
            <a:pPr>
              <a:buFont typeface="Arial" panose="020B0604020202020204" pitchFamily="34" charset="0"/>
              <a:buBlip>
                <a:blip r:embed="rId4"/>
              </a:buBlip>
            </a:pPr>
            <a:r>
              <a:rPr lang="en-US" sz="2400" dirty="0"/>
              <a:t>ABBV</a:t>
            </a:r>
          </a:p>
          <a:p>
            <a:pPr>
              <a:buFont typeface="Arial" panose="020B0604020202020204" pitchFamily="34" charset="0"/>
              <a:buBlip>
                <a:blip r:embed="rId4"/>
              </a:buBlip>
            </a:pPr>
            <a:r>
              <a:rPr lang="en-US" sz="2400" dirty="0"/>
              <a:t>MRK</a:t>
            </a:r>
          </a:p>
          <a:p>
            <a:pPr marL="0" indent="0" algn="ctr">
              <a:buNone/>
            </a:pPr>
            <a:endParaRPr lang="en-US" sz="2400" dirty="0"/>
          </a:p>
        </p:txBody>
      </p:sp>
      <p:sp>
        <p:nvSpPr>
          <p:cNvPr id="3" name="Content Placeholder 3">
            <a:extLst>
              <a:ext uri="{FF2B5EF4-FFF2-40B4-BE49-F238E27FC236}">
                <a16:creationId xmlns:a16="http://schemas.microsoft.com/office/drawing/2014/main" id="{C65C53A5-5628-77B8-BBDC-C4AAD60EF2D1}"/>
              </a:ext>
            </a:extLst>
          </p:cNvPr>
          <p:cNvSpPr txBox="1">
            <a:spLocks/>
          </p:cNvSpPr>
          <p:nvPr/>
        </p:nvSpPr>
        <p:spPr>
          <a:xfrm>
            <a:off x="4570689" y="1581088"/>
            <a:ext cx="1647092" cy="264151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rgbClr val="125E76"/>
                </a:solidFill>
              </a:rPr>
              <a:t> XLK</a:t>
            </a:r>
          </a:p>
          <a:p>
            <a:pPr marL="0" indent="0" algn="ctr">
              <a:buNone/>
            </a:pPr>
            <a:br>
              <a:rPr lang="en-US" sz="1700" b="1" u="sng" dirty="0"/>
            </a:br>
            <a:r>
              <a:rPr lang="en-US" sz="1700" b="1" u="sng" dirty="0"/>
              <a:t>Top 5 Tickers:</a:t>
            </a:r>
            <a:endParaRPr lang="en-US" sz="1700" b="1" dirty="0">
              <a:solidFill>
                <a:srgbClr val="125E76"/>
              </a:solidFill>
            </a:endParaRPr>
          </a:p>
          <a:p>
            <a:pPr>
              <a:buFont typeface="Arial" panose="020B0604020202020204" pitchFamily="34" charset="0"/>
              <a:buBlip>
                <a:blip r:embed="rId4"/>
              </a:buBlip>
            </a:pPr>
            <a:r>
              <a:rPr lang="en-US" sz="2200" dirty="0"/>
              <a:t>AAPL</a:t>
            </a:r>
          </a:p>
          <a:p>
            <a:pPr>
              <a:buFont typeface="Arial" panose="020B0604020202020204" pitchFamily="34" charset="0"/>
              <a:buBlip>
                <a:blip r:embed="rId4"/>
              </a:buBlip>
            </a:pPr>
            <a:r>
              <a:rPr lang="en-US" sz="2200" dirty="0"/>
              <a:t>NVDA</a:t>
            </a:r>
          </a:p>
          <a:p>
            <a:pPr>
              <a:buFont typeface="Arial" panose="020B0604020202020204" pitchFamily="34" charset="0"/>
              <a:buBlip>
                <a:blip r:embed="rId4"/>
              </a:buBlip>
            </a:pPr>
            <a:r>
              <a:rPr lang="en-US" sz="2200" dirty="0"/>
              <a:t>MSFT</a:t>
            </a:r>
          </a:p>
          <a:p>
            <a:pPr>
              <a:buFont typeface="Arial" panose="020B0604020202020204" pitchFamily="34" charset="0"/>
              <a:buBlip>
                <a:blip r:embed="rId4"/>
              </a:buBlip>
            </a:pPr>
            <a:r>
              <a:rPr lang="en-US" sz="2200" dirty="0"/>
              <a:t>AVGO</a:t>
            </a:r>
          </a:p>
          <a:p>
            <a:pPr>
              <a:buFont typeface="Arial" panose="020B0604020202020204" pitchFamily="34" charset="0"/>
              <a:buBlip>
                <a:blip r:embed="rId4"/>
              </a:buBlip>
            </a:pPr>
            <a:r>
              <a:rPr lang="en-US" sz="2200" dirty="0"/>
              <a:t>CRM</a:t>
            </a:r>
          </a:p>
        </p:txBody>
      </p:sp>
      <p:sp>
        <p:nvSpPr>
          <p:cNvPr id="5" name="Content Placeholder 3">
            <a:extLst>
              <a:ext uri="{FF2B5EF4-FFF2-40B4-BE49-F238E27FC236}">
                <a16:creationId xmlns:a16="http://schemas.microsoft.com/office/drawing/2014/main" id="{80AC2D6E-D2CA-7BA7-73AE-15036CFD4AEA}"/>
              </a:ext>
            </a:extLst>
          </p:cNvPr>
          <p:cNvSpPr txBox="1">
            <a:spLocks/>
          </p:cNvSpPr>
          <p:nvPr/>
        </p:nvSpPr>
        <p:spPr>
          <a:xfrm>
            <a:off x="6427280" y="1534913"/>
            <a:ext cx="1647092" cy="264151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00" b="1" dirty="0">
                <a:solidFill>
                  <a:srgbClr val="125E76"/>
                </a:solidFill>
              </a:rPr>
              <a:t>XLB</a:t>
            </a:r>
          </a:p>
          <a:p>
            <a:pPr marL="0" indent="0" algn="ctr">
              <a:buNone/>
            </a:pPr>
            <a:br>
              <a:rPr lang="en-US" sz="1900" b="1" u="sng" dirty="0"/>
            </a:br>
            <a:r>
              <a:rPr lang="en-US" sz="1900" b="1" u="sng" dirty="0"/>
              <a:t>Top 5 Tickers:</a:t>
            </a:r>
            <a:endParaRPr lang="en-US" sz="1900" b="1" dirty="0">
              <a:solidFill>
                <a:srgbClr val="125E76"/>
              </a:solidFill>
            </a:endParaRPr>
          </a:p>
          <a:p>
            <a:pPr>
              <a:buFont typeface="Arial" panose="020B0604020202020204" pitchFamily="34" charset="0"/>
              <a:buBlip>
                <a:blip r:embed="rId4"/>
              </a:buBlip>
            </a:pPr>
            <a:r>
              <a:rPr lang="en-US" sz="2400" dirty="0"/>
              <a:t> LIN</a:t>
            </a:r>
          </a:p>
          <a:p>
            <a:pPr>
              <a:buFont typeface="Arial" panose="020B0604020202020204" pitchFamily="34" charset="0"/>
              <a:buBlip>
                <a:blip r:embed="rId4"/>
              </a:buBlip>
            </a:pPr>
            <a:r>
              <a:rPr lang="en-US" sz="2400" dirty="0"/>
              <a:t>SHW</a:t>
            </a:r>
          </a:p>
          <a:p>
            <a:pPr>
              <a:buFont typeface="Arial" panose="020B0604020202020204" pitchFamily="34" charset="0"/>
              <a:buBlip>
                <a:blip r:embed="rId4"/>
              </a:buBlip>
            </a:pPr>
            <a:r>
              <a:rPr lang="en-US" sz="2400" dirty="0"/>
              <a:t>APD</a:t>
            </a:r>
          </a:p>
          <a:p>
            <a:pPr>
              <a:buFont typeface="Arial" panose="020B0604020202020204" pitchFamily="34" charset="0"/>
              <a:buBlip>
                <a:blip r:embed="rId4"/>
              </a:buBlip>
            </a:pPr>
            <a:r>
              <a:rPr lang="en-US" sz="2400" dirty="0"/>
              <a:t>FCX</a:t>
            </a:r>
          </a:p>
          <a:p>
            <a:pPr>
              <a:buFont typeface="Arial" panose="020B0604020202020204" pitchFamily="34" charset="0"/>
              <a:buBlip>
                <a:blip r:embed="rId4"/>
              </a:buBlip>
            </a:pPr>
            <a:r>
              <a:rPr lang="en-US" sz="2400" dirty="0"/>
              <a:t>ECL</a:t>
            </a:r>
          </a:p>
        </p:txBody>
      </p:sp>
      <p:sp>
        <p:nvSpPr>
          <p:cNvPr id="6" name="Content Placeholder 3">
            <a:extLst>
              <a:ext uri="{FF2B5EF4-FFF2-40B4-BE49-F238E27FC236}">
                <a16:creationId xmlns:a16="http://schemas.microsoft.com/office/drawing/2014/main" id="{4E73929F-8FB0-2417-FE96-21C4D51FE614}"/>
              </a:ext>
            </a:extLst>
          </p:cNvPr>
          <p:cNvSpPr txBox="1">
            <a:spLocks/>
          </p:cNvSpPr>
          <p:nvPr/>
        </p:nvSpPr>
        <p:spPr>
          <a:xfrm>
            <a:off x="8283871" y="1471619"/>
            <a:ext cx="1647092" cy="264151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200" b="1" dirty="0">
                <a:solidFill>
                  <a:srgbClr val="125E76"/>
                </a:solidFill>
              </a:rPr>
              <a:t>XLRE</a:t>
            </a:r>
          </a:p>
          <a:p>
            <a:pPr marL="0" indent="0" algn="ctr">
              <a:buFont typeface="Arial" panose="020B0604020202020204" pitchFamily="34" charset="0"/>
              <a:buNone/>
            </a:pPr>
            <a:br>
              <a:rPr lang="en-US" sz="2900" b="1" dirty="0">
                <a:solidFill>
                  <a:srgbClr val="125E76"/>
                </a:solidFill>
              </a:rPr>
            </a:br>
            <a:r>
              <a:rPr lang="en-US" sz="2600" b="1" u="sng" dirty="0"/>
              <a:t>Top 5 Tickers:</a:t>
            </a:r>
            <a:endParaRPr lang="en-US" sz="2600" b="1" dirty="0">
              <a:solidFill>
                <a:srgbClr val="125E76"/>
              </a:solidFill>
            </a:endParaRPr>
          </a:p>
          <a:p>
            <a:pPr>
              <a:buFont typeface="Arial" panose="020B0604020202020204" pitchFamily="34" charset="0"/>
              <a:buBlip>
                <a:blip r:embed="rId4"/>
              </a:buBlip>
            </a:pPr>
            <a:r>
              <a:rPr lang="en-US" sz="3200" dirty="0"/>
              <a:t> PLD</a:t>
            </a:r>
          </a:p>
          <a:p>
            <a:pPr>
              <a:buFont typeface="Arial" panose="020B0604020202020204" pitchFamily="34" charset="0"/>
              <a:buBlip>
                <a:blip r:embed="rId4"/>
              </a:buBlip>
            </a:pPr>
            <a:r>
              <a:rPr lang="en-US" sz="3200" dirty="0"/>
              <a:t>AMT</a:t>
            </a:r>
          </a:p>
          <a:p>
            <a:pPr>
              <a:buFont typeface="Arial" panose="020B0604020202020204" pitchFamily="34" charset="0"/>
              <a:buBlip>
                <a:blip r:embed="rId4"/>
              </a:buBlip>
            </a:pPr>
            <a:r>
              <a:rPr lang="en-US" sz="3200" dirty="0"/>
              <a:t>EQIX</a:t>
            </a:r>
          </a:p>
          <a:p>
            <a:pPr>
              <a:buFont typeface="Arial" panose="020B0604020202020204" pitchFamily="34" charset="0"/>
              <a:buBlip>
                <a:blip r:embed="rId4"/>
              </a:buBlip>
            </a:pPr>
            <a:r>
              <a:rPr lang="en-US" sz="3200" dirty="0"/>
              <a:t>WELL</a:t>
            </a:r>
          </a:p>
          <a:p>
            <a:pPr>
              <a:buFont typeface="Arial" panose="020B0604020202020204" pitchFamily="34" charset="0"/>
              <a:buBlip>
                <a:blip r:embed="rId4"/>
              </a:buBlip>
            </a:pPr>
            <a:r>
              <a:rPr lang="en-US" sz="3200" dirty="0"/>
              <a:t>DLR</a:t>
            </a:r>
          </a:p>
        </p:txBody>
      </p:sp>
      <p:sp>
        <p:nvSpPr>
          <p:cNvPr id="7" name="Content Placeholder 3">
            <a:extLst>
              <a:ext uri="{FF2B5EF4-FFF2-40B4-BE49-F238E27FC236}">
                <a16:creationId xmlns:a16="http://schemas.microsoft.com/office/drawing/2014/main" id="{0A41245E-39DB-8F17-D211-A27AF97BE3E4}"/>
              </a:ext>
            </a:extLst>
          </p:cNvPr>
          <p:cNvSpPr txBox="1">
            <a:spLocks/>
          </p:cNvSpPr>
          <p:nvPr/>
        </p:nvSpPr>
        <p:spPr>
          <a:xfrm>
            <a:off x="10140462" y="1471619"/>
            <a:ext cx="1647092" cy="264151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700" b="1" dirty="0">
                <a:solidFill>
                  <a:srgbClr val="125E76"/>
                </a:solidFill>
              </a:rPr>
              <a:t>XLU</a:t>
            </a:r>
          </a:p>
          <a:p>
            <a:pPr marL="0" indent="0" algn="ctr">
              <a:buNone/>
            </a:pPr>
            <a:br>
              <a:rPr lang="en-US" sz="2300" b="1" dirty="0">
                <a:solidFill>
                  <a:srgbClr val="125E76"/>
                </a:solidFill>
              </a:rPr>
            </a:br>
            <a:r>
              <a:rPr lang="en-US" sz="2300" b="1" u="sng" dirty="0"/>
              <a:t>Top 5 Tickers:</a:t>
            </a:r>
            <a:endParaRPr lang="en-US" sz="2300" b="1" dirty="0">
              <a:solidFill>
                <a:srgbClr val="125E76"/>
              </a:solidFill>
            </a:endParaRPr>
          </a:p>
          <a:p>
            <a:pPr>
              <a:buFont typeface="Arial" panose="020B0604020202020204" pitchFamily="34" charset="0"/>
              <a:buBlip>
                <a:blip r:embed="rId4"/>
              </a:buBlip>
            </a:pPr>
            <a:r>
              <a:rPr lang="en-US" sz="2900" dirty="0"/>
              <a:t> NEE</a:t>
            </a:r>
          </a:p>
          <a:p>
            <a:pPr>
              <a:buFont typeface="Arial" panose="020B0604020202020204" pitchFamily="34" charset="0"/>
              <a:buBlip>
                <a:blip r:embed="rId4"/>
              </a:buBlip>
            </a:pPr>
            <a:r>
              <a:rPr lang="en-US" sz="2900" dirty="0"/>
              <a:t>SO</a:t>
            </a:r>
          </a:p>
          <a:p>
            <a:pPr>
              <a:buFont typeface="Arial" panose="020B0604020202020204" pitchFamily="34" charset="0"/>
              <a:buBlip>
                <a:blip r:embed="rId4"/>
              </a:buBlip>
            </a:pPr>
            <a:r>
              <a:rPr lang="en-US" sz="2900" dirty="0"/>
              <a:t>DUK</a:t>
            </a:r>
          </a:p>
          <a:p>
            <a:pPr>
              <a:buFont typeface="Arial" panose="020B0604020202020204" pitchFamily="34" charset="0"/>
              <a:buBlip>
                <a:blip r:embed="rId4"/>
              </a:buBlip>
            </a:pPr>
            <a:r>
              <a:rPr lang="en-US" sz="2900" dirty="0"/>
              <a:t>CEG</a:t>
            </a:r>
          </a:p>
          <a:p>
            <a:pPr>
              <a:buFont typeface="Arial" panose="020B0604020202020204" pitchFamily="34" charset="0"/>
              <a:buBlip>
                <a:blip r:embed="rId4"/>
              </a:buBlip>
            </a:pPr>
            <a:r>
              <a:rPr lang="en-US" sz="2900" dirty="0"/>
              <a:t>SRE</a:t>
            </a:r>
          </a:p>
        </p:txBody>
      </p:sp>
      <p:sp>
        <p:nvSpPr>
          <p:cNvPr id="11" name="TextBox 10">
            <a:extLst>
              <a:ext uri="{FF2B5EF4-FFF2-40B4-BE49-F238E27FC236}">
                <a16:creationId xmlns:a16="http://schemas.microsoft.com/office/drawing/2014/main" id="{3E6B02BD-7527-72E4-5DC5-AC4CE7B6277B}"/>
              </a:ext>
            </a:extLst>
          </p:cNvPr>
          <p:cNvSpPr txBox="1"/>
          <p:nvPr/>
        </p:nvSpPr>
        <p:spPr>
          <a:xfrm>
            <a:off x="183543" y="5520707"/>
            <a:ext cx="7845553" cy="461665"/>
          </a:xfrm>
          <a:prstGeom prst="rect">
            <a:avLst/>
          </a:prstGeom>
          <a:noFill/>
        </p:spPr>
        <p:txBody>
          <a:bodyPr wrap="square">
            <a:spAutoFit/>
          </a:bodyPr>
          <a:lstStyle/>
          <a:p>
            <a:r>
              <a:rPr lang="en-US" sz="2400" b="1" dirty="0">
                <a:solidFill>
                  <a:srgbClr val="125E76"/>
                </a:solidFill>
                <a:cs typeface="Rubik" pitchFamily="2" charset="-79"/>
              </a:rPr>
              <a:t>Join us LIVE @ 12 P.M. tomorrow for the first trades!</a:t>
            </a:r>
            <a:endParaRPr lang="en-US" sz="2400" dirty="0"/>
          </a:p>
        </p:txBody>
      </p:sp>
    </p:spTree>
    <p:extLst>
      <p:ext uri="{BB962C8B-B14F-4D97-AF65-F5344CB8AC3E}">
        <p14:creationId xmlns:p14="http://schemas.microsoft.com/office/powerpoint/2010/main" val="3633257962"/>
      </p:ext>
    </p:extLst>
  </p:cSld>
  <p:clrMapOvr>
    <a:masterClrMapping/>
  </p:clrMapOvr>
  <p:extLst>
    <p:ext uri="{6950BFC3-D8DA-4A85-94F7-54DA5524770B}">
      <p188:commentRel xmlns:p188="http://schemas.microsoft.com/office/powerpoint/2018/8/main" r:id="rId3"/>
    </p:ext>
  </p:extLs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4AF9E-941E-3390-3D45-60C518F82DA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0D4B3A0-0CE4-B7DF-0439-051DD3D90D22}"/>
              </a:ext>
            </a:extLst>
          </p:cNvPr>
          <p:cNvSpPr/>
          <p:nvPr/>
        </p:nvSpPr>
        <p:spPr>
          <a:xfrm>
            <a:off x="0" y="5457554"/>
            <a:ext cx="12192000" cy="1474452"/>
          </a:xfrm>
          <a:prstGeom prst="rect">
            <a:avLst/>
          </a:prstGeom>
          <a:solidFill>
            <a:srgbClr val="125E76"/>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3200" b="1" dirty="0">
              <a:latin typeface="Magistral" panose="02000003030000020004" pitchFamily="2" charset="77"/>
            </a:endParaRPr>
          </a:p>
        </p:txBody>
      </p:sp>
      <p:sp>
        <p:nvSpPr>
          <p:cNvPr id="20" name="Rectangle 19">
            <a:extLst>
              <a:ext uri="{FF2B5EF4-FFF2-40B4-BE49-F238E27FC236}">
                <a16:creationId xmlns:a16="http://schemas.microsoft.com/office/drawing/2014/main" id="{42205DC5-0F12-630F-5E17-6CF25F194FC1}"/>
              </a:ext>
            </a:extLst>
          </p:cNvPr>
          <p:cNvSpPr/>
          <p:nvPr/>
        </p:nvSpPr>
        <p:spPr>
          <a:xfrm>
            <a:off x="0" y="0"/>
            <a:ext cx="12192000" cy="53208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B96EBA1-C87D-FDDA-C4BC-2952AE53718E}"/>
              </a:ext>
            </a:extLst>
          </p:cNvPr>
          <p:cNvSpPr txBox="1"/>
          <p:nvPr/>
        </p:nvSpPr>
        <p:spPr>
          <a:xfrm>
            <a:off x="320511" y="56559"/>
            <a:ext cx="11462994" cy="461665"/>
          </a:xfrm>
          <a:prstGeom prst="rect">
            <a:avLst/>
          </a:prstGeom>
          <a:noFill/>
        </p:spPr>
        <p:txBody>
          <a:bodyPr wrap="square" lIns="91440" tIns="45720" rIns="91440" bIns="45720" rtlCol="0" anchor="t">
            <a:spAutoFit/>
          </a:bodyPr>
          <a:lstStyle/>
          <a:p>
            <a:pPr algn="ctr"/>
            <a:r>
              <a:rPr lang="en-US" sz="2400" b="1" dirty="0">
                <a:latin typeface="Rajdhani" panose="02000000000000000000" pitchFamily="2" charset="77"/>
                <a:cs typeface="Rajdhani" panose="02000000000000000000" pitchFamily="2" charset="77"/>
              </a:rPr>
              <a:t>DOUBLE SAVINGS </a:t>
            </a:r>
            <a:r>
              <a:rPr lang="en-US" sz="2400" b="1" u="sng" dirty="0">
                <a:latin typeface="Rajdhani" panose="02000000000000000000" pitchFamily="2" charset="77"/>
                <a:cs typeface="Rajdhani" panose="02000000000000000000" pitchFamily="2" charset="77"/>
              </a:rPr>
              <a:t>UNTIL MIDNIGHT</a:t>
            </a:r>
            <a:r>
              <a:rPr lang="en-US" sz="2400" b="1" dirty="0">
                <a:latin typeface="Rajdhani" panose="02000000000000000000" pitchFamily="2" charset="77"/>
                <a:cs typeface="Rajdhani" panose="02000000000000000000" pitchFamily="2" charset="77"/>
              </a:rPr>
              <a:t>!!! USE DISCOUNT CODE:  </a:t>
            </a:r>
            <a:r>
              <a:rPr lang="en-US" sz="2400" b="1" dirty="0">
                <a:solidFill>
                  <a:schemeClr val="bg1"/>
                </a:solidFill>
                <a:highlight>
                  <a:srgbClr val="125E76"/>
                </a:highlight>
                <a:latin typeface="Rajdhani" panose="02000000000000000000" pitchFamily="2" charset="77"/>
                <a:cs typeface="Rajdhani" panose="02000000000000000000" pitchFamily="2" charset="77"/>
              </a:rPr>
              <a:t>STRIKE500</a:t>
            </a:r>
            <a:r>
              <a:rPr lang="en-US" sz="2400" b="1" dirty="0">
                <a:solidFill>
                  <a:schemeClr val="bg1"/>
                </a:solidFill>
                <a:latin typeface="Rajdhani" panose="02000000000000000000" pitchFamily="2" charset="77"/>
                <a:cs typeface="Rajdhani" panose="02000000000000000000" pitchFamily="2" charset="77"/>
              </a:rPr>
              <a:t> </a:t>
            </a:r>
            <a:r>
              <a:rPr lang="en-US" sz="2400" b="1" dirty="0">
                <a:solidFill>
                  <a:schemeClr val="bg1"/>
                </a:solidFill>
                <a:highlight>
                  <a:srgbClr val="125E76"/>
                </a:highlight>
                <a:latin typeface="Rajdhani" panose="02000000000000000000" pitchFamily="2" charset="77"/>
                <a:cs typeface="Rajdhani" panose="02000000000000000000" pitchFamily="2" charset="77"/>
              </a:rPr>
              <a:t> </a:t>
            </a:r>
          </a:p>
        </p:txBody>
      </p:sp>
      <p:sp>
        <p:nvSpPr>
          <p:cNvPr id="26" name="Content Placeholder 2">
            <a:extLst>
              <a:ext uri="{FF2B5EF4-FFF2-40B4-BE49-F238E27FC236}">
                <a16:creationId xmlns:a16="http://schemas.microsoft.com/office/drawing/2014/main" id="{B86BE68E-7FB1-3B69-D193-693B3AF54AAA}"/>
              </a:ext>
            </a:extLst>
          </p:cNvPr>
          <p:cNvSpPr txBox="1">
            <a:spLocks/>
          </p:cNvSpPr>
          <p:nvPr/>
        </p:nvSpPr>
        <p:spPr>
          <a:xfrm>
            <a:off x="103589" y="3810230"/>
            <a:ext cx="8467534" cy="15816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1600"/>
              </a:spcBef>
              <a:spcAft>
                <a:spcPts val="600"/>
              </a:spcAft>
              <a:buBlip>
                <a:blip r:embed="rId3"/>
              </a:buBlip>
            </a:pPr>
            <a:r>
              <a:rPr lang="en-US" sz="1900" dirty="0">
                <a:cs typeface="Rajdhani" panose="02000000000000000000" pitchFamily="2" charset="77"/>
              </a:rPr>
              <a:t>Take an additional $500 off TODAY ONLY with discount code “</a:t>
            </a:r>
            <a:r>
              <a:rPr lang="en-US" sz="1900" dirty="0">
                <a:solidFill>
                  <a:srgbClr val="C00000"/>
                </a:solidFill>
                <a:cs typeface="Rajdhani" panose="02000000000000000000" pitchFamily="2" charset="77"/>
              </a:rPr>
              <a:t>STRIKE500</a:t>
            </a:r>
            <a:r>
              <a:rPr lang="en-US" sz="1900" dirty="0">
                <a:cs typeface="Rajdhani" panose="02000000000000000000" pitchFamily="2" charset="77"/>
              </a:rPr>
              <a:t>”</a:t>
            </a:r>
          </a:p>
          <a:p>
            <a:pPr marL="320040" indent="-320040">
              <a:lnSpc>
                <a:spcPct val="100000"/>
              </a:lnSpc>
              <a:spcBef>
                <a:spcPts val="1600"/>
              </a:spcBef>
              <a:spcAft>
                <a:spcPts val="600"/>
              </a:spcAft>
              <a:buBlip>
                <a:blip r:embed="rId3"/>
              </a:buBlip>
            </a:pPr>
            <a:r>
              <a:rPr lang="en-US" sz="1900" dirty="0">
                <a:solidFill>
                  <a:srgbClr val="00B050"/>
                </a:solidFill>
                <a:cs typeface="Rajdhani" panose="02000000000000000000" pitchFamily="2" charset="77"/>
              </a:rPr>
              <a:t>*EXCLUSIVE* </a:t>
            </a:r>
            <a:r>
              <a:rPr lang="en-US" sz="1900" dirty="0">
                <a:cs typeface="Rajdhani" panose="02000000000000000000" pitchFamily="2" charset="77"/>
              </a:rPr>
              <a:t>Access To New </a:t>
            </a:r>
            <a:r>
              <a:rPr lang="en-US" sz="1900" i="1" dirty="0">
                <a:cs typeface="Rajdhani" panose="02000000000000000000" pitchFamily="2" charset="77"/>
              </a:rPr>
              <a:t>Sector Strike</a:t>
            </a:r>
            <a:r>
              <a:rPr lang="en-US" sz="1900" dirty="0">
                <a:cs typeface="Rajdhani" panose="02000000000000000000" pitchFamily="2" charset="77"/>
              </a:rPr>
              <a:t>  service</a:t>
            </a:r>
          </a:p>
          <a:p>
            <a:pPr marL="320040" indent="-320040">
              <a:lnSpc>
                <a:spcPct val="100000"/>
              </a:lnSpc>
              <a:spcBef>
                <a:spcPts val="1600"/>
              </a:spcBef>
              <a:spcAft>
                <a:spcPts val="600"/>
              </a:spcAft>
              <a:buBlip>
                <a:blip r:embed="rId3"/>
              </a:buBlip>
            </a:pPr>
            <a:r>
              <a:rPr lang="en-US" sz="1900" dirty="0">
                <a:cs typeface="Rajdhani" panose="02000000000000000000" pitchFamily="2" charset="77"/>
              </a:rPr>
              <a:t>Every Current + Future Monument Traders Alliance service... For LIFE</a:t>
            </a:r>
          </a:p>
        </p:txBody>
      </p:sp>
      <p:sp>
        <p:nvSpPr>
          <p:cNvPr id="27" name="Content Placeholder 2">
            <a:extLst>
              <a:ext uri="{FF2B5EF4-FFF2-40B4-BE49-F238E27FC236}">
                <a16:creationId xmlns:a16="http://schemas.microsoft.com/office/drawing/2014/main" id="{1CA41DC4-01CF-227C-23AF-5718AE2FBCCD}"/>
              </a:ext>
            </a:extLst>
          </p:cNvPr>
          <p:cNvSpPr txBox="1">
            <a:spLocks/>
          </p:cNvSpPr>
          <p:nvPr/>
        </p:nvSpPr>
        <p:spPr>
          <a:xfrm>
            <a:off x="6542293" y="2981306"/>
            <a:ext cx="6419161" cy="457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spcAft>
                <a:spcPts val="600"/>
              </a:spcAft>
              <a:buNone/>
            </a:pPr>
            <a:r>
              <a:rPr lang="en-US" sz="1600" b="1" dirty="0">
                <a:cs typeface="Rubik" pitchFamily="2" charset="-79"/>
              </a:rPr>
              <a:t>Backed By 90-Day Credit Guarantee</a:t>
            </a:r>
          </a:p>
        </p:txBody>
      </p:sp>
      <p:sp>
        <p:nvSpPr>
          <p:cNvPr id="7" name="TextBox 6">
            <a:extLst>
              <a:ext uri="{FF2B5EF4-FFF2-40B4-BE49-F238E27FC236}">
                <a16:creationId xmlns:a16="http://schemas.microsoft.com/office/drawing/2014/main" id="{25059D86-B1CE-AB3A-7478-2DB0660288F3}"/>
              </a:ext>
            </a:extLst>
          </p:cNvPr>
          <p:cNvSpPr txBox="1"/>
          <p:nvPr/>
        </p:nvSpPr>
        <p:spPr>
          <a:xfrm>
            <a:off x="320511" y="5797261"/>
            <a:ext cx="7424347" cy="1384995"/>
          </a:xfrm>
          <a:prstGeom prst="rect">
            <a:avLst/>
          </a:prstGeom>
          <a:noFill/>
        </p:spPr>
        <p:txBody>
          <a:bodyPr wrap="square" rtlCol="0">
            <a:spAutoFit/>
          </a:bodyPr>
          <a:lstStyle/>
          <a:p>
            <a:r>
              <a:rPr lang="en-US" sz="2800" b="1" dirty="0">
                <a:solidFill>
                  <a:schemeClr val="bg1"/>
                </a:solidFill>
                <a:latin typeface="Rajdhani" panose="02000000000000000000" pitchFamily="2" charset="77"/>
                <a:cs typeface="Rajdhani" panose="02000000000000000000" pitchFamily="2" charset="77"/>
              </a:rPr>
              <a:t>Click the button below or call </a:t>
            </a:r>
            <a:r>
              <a:rPr lang="en-US" sz="2800" b="1" dirty="0">
                <a:solidFill>
                  <a:srgbClr val="88D1F4"/>
                </a:solidFill>
                <a:latin typeface="Rajdhani" panose="02000000000000000000" pitchFamily="2" charset="77"/>
                <a:cs typeface="Rajdhani" panose="02000000000000000000" pitchFamily="2" charset="77"/>
              </a:rPr>
              <a:t>888.215.5311</a:t>
            </a:r>
            <a:r>
              <a:rPr lang="en-US" sz="2800" b="1" dirty="0">
                <a:latin typeface="Rajdhani" panose="02000000000000000000" pitchFamily="2" charset="77"/>
                <a:cs typeface="Rajdhani" panose="02000000000000000000" pitchFamily="2" charset="77"/>
              </a:rPr>
              <a:t> </a:t>
            </a:r>
            <a:r>
              <a:rPr lang="en-US" sz="2800" b="1" dirty="0">
                <a:solidFill>
                  <a:schemeClr val="bg1"/>
                </a:solidFill>
                <a:latin typeface="Rajdhani" panose="02000000000000000000" pitchFamily="2" charset="77"/>
                <a:cs typeface="Rajdhani" panose="02000000000000000000" pitchFamily="2" charset="77"/>
              </a:rPr>
              <a:t>or</a:t>
            </a:r>
            <a:r>
              <a:rPr lang="en-US" sz="2800" b="1" dirty="0">
                <a:latin typeface="Rajdhani" panose="02000000000000000000" pitchFamily="2" charset="77"/>
                <a:cs typeface="Rajdhani" panose="02000000000000000000" pitchFamily="2" charset="77"/>
              </a:rPr>
              <a:t> </a:t>
            </a:r>
            <a:br>
              <a:rPr lang="en-US" sz="2800" b="1" dirty="0">
                <a:latin typeface="Rajdhani" panose="02000000000000000000" pitchFamily="2" charset="77"/>
                <a:cs typeface="Rajdhani" panose="02000000000000000000" pitchFamily="2" charset="77"/>
              </a:rPr>
            </a:br>
            <a:r>
              <a:rPr lang="en-US" sz="2800" b="1" dirty="0">
                <a:solidFill>
                  <a:srgbClr val="88D1F4"/>
                </a:solidFill>
                <a:latin typeface="Rajdhani" panose="02000000000000000000" pitchFamily="2" charset="77"/>
                <a:cs typeface="Rajdhani" panose="02000000000000000000" pitchFamily="2" charset="77"/>
              </a:rPr>
              <a:t>410.864.3083</a:t>
            </a:r>
            <a:r>
              <a:rPr lang="en-US" sz="2800" b="1" dirty="0">
                <a:latin typeface="Rajdhani" panose="02000000000000000000" pitchFamily="2" charset="77"/>
                <a:cs typeface="Rajdhani" panose="02000000000000000000" pitchFamily="2" charset="77"/>
              </a:rPr>
              <a:t> </a:t>
            </a:r>
            <a:r>
              <a:rPr lang="en-US" sz="2800" b="1" dirty="0">
                <a:solidFill>
                  <a:schemeClr val="bg1"/>
                </a:solidFill>
                <a:latin typeface="Rajdhani" panose="02000000000000000000" pitchFamily="2" charset="77"/>
                <a:cs typeface="Rajdhani" panose="02000000000000000000" pitchFamily="2" charset="77"/>
              </a:rPr>
              <a:t>to order by phone or ask questions!</a:t>
            </a:r>
          </a:p>
          <a:p>
            <a:endParaRPr lang="en-US" sz="2800" dirty="0">
              <a:latin typeface="Rajdhani" panose="02000000000000000000" pitchFamily="2" charset="77"/>
              <a:cs typeface="Rajdhani" panose="02000000000000000000" pitchFamily="2" charset="77"/>
            </a:endParaRPr>
          </a:p>
        </p:txBody>
      </p:sp>
      <p:graphicFrame>
        <p:nvGraphicFramePr>
          <p:cNvPr id="10" name="Table 9">
            <a:extLst>
              <a:ext uri="{FF2B5EF4-FFF2-40B4-BE49-F238E27FC236}">
                <a16:creationId xmlns:a16="http://schemas.microsoft.com/office/drawing/2014/main" id="{93B7B56B-E0D0-F8D0-C317-05EB8CE66A25}"/>
              </a:ext>
            </a:extLst>
          </p:cNvPr>
          <p:cNvGraphicFramePr>
            <a:graphicFrameLocks noGrp="1"/>
          </p:cNvGraphicFramePr>
          <p:nvPr/>
        </p:nvGraphicFramePr>
        <p:xfrm>
          <a:off x="7770618" y="728128"/>
          <a:ext cx="3962514" cy="2200170"/>
        </p:xfrm>
        <a:graphic>
          <a:graphicData uri="http://schemas.openxmlformats.org/drawingml/2006/table">
            <a:tbl>
              <a:tblPr firstRow="1" bandRow="1">
                <a:tableStyleId>{10A1B5D5-9B99-4C35-A422-299274C87663}</a:tableStyleId>
              </a:tblPr>
              <a:tblGrid>
                <a:gridCol w="3962514">
                  <a:extLst>
                    <a:ext uri="{9D8B030D-6E8A-4147-A177-3AD203B41FA5}">
                      <a16:colId xmlns:a16="http://schemas.microsoft.com/office/drawing/2014/main" val="1845963555"/>
                    </a:ext>
                  </a:extLst>
                </a:gridCol>
              </a:tblGrid>
              <a:tr h="486540">
                <a:tc>
                  <a:txBody>
                    <a:bodyPr/>
                    <a:lstStyle/>
                    <a:p>
                      <a:pPr algn="ctr"/>
                      <a:r>
                        <a:rPr lang="en-US" sz="2400" b="1" dirty="0">
                          <a:solidFill>
                            <a:schemeClr val="bg1"/>
                          </a:solidFill>
                        </a:rPr>
                        <a:t>LIFETIME-ACCESS</a:t>
                      </a:r>
                      <a:endParaRPr lang="en-US" sz="2400" b="1" i="0" dirty="0">
                        <a:solidFill>
                          <a:schemeClr val="bg1"/>
                        </a:solidFill>
                        <a:latin typeface="Rajdhani" panose="02000000000000000000" pitchFamily="2" charset="77"/>
                        <a:cs typeface="Rajdhani" panose="02000000000000000000" pitchFamily="2" charset="77"/>
                      </a:endParaRPr>
                    </a:p>
                  </a:txBody>
                  <a:tcPr anchor="ctr"/>
                </a:tc>
                <a:extLst>
                  <a:ext uri="{0D108BD9-81ED-4DB2-BD59-A6C34878D82A}">
                    <a16:rowId xmlns:a16="http://schemas.microsoft.com/office/drawing/2014/main" val="3996910520"/>
                  </a:ext>
                </a:extLst>
              </a:tr>
              <a:tr h="17136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Normally $30,750</a:t>
                      </a:r>
                      <a:endParaRPr lang="en-US" sz="20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$7,997 </a:t>
                      </a:r>
                      <a:r>
                        <a:rPr lang="en-US" sz="2000" b="1" kern="1200" dirty="0">
                          <a:solidFill>
                            <a:schemeClr val="tx1"/>
                          </a:solidFill>
                        </a:rPr>
                        <a:t>Event Discount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125E76"/>
                          </a:solidFill>
                        </a:rPr>
                        <a:t>$7,497 TODAY ONLY!</a:t>
                      </a:r>
                      <a:br>
                        <a:rPr lang="en-US" sz="3600" b="1" dirty="0">
                          <a:solidFill>
                            <a:schemeClr val="tx1"/>
                          </a:solidFill>
                        </a:rPr>
                      </a:br>
                      <a:r>
                        <a:rPr lang="en-US" sz="1200" b="1" dirty="0">
                          <a:solidFill>
                            <a:schemeClr val="tx1"/>
                          </a:solidFill>
                        </a:rPr>
                        <a:t>+$</a:t>
                      </a:r>
                      <a:r>
                        <a:rPr lang="en-US" sz="1200" dirty="0">
                          <a:solidFill>
                            <a:schemeClr val="tx1"/>
                          </a:solidFill>
                        </a:rPr>
                        <a:t>499 annual maintenance fee</a:t>
                      </a:r>
                      <a:endParaRPr lang="en-US" sz="1200" b="1" dirty="0">
                        <a:solidFill>
                          <a:schemeClr val="tx1"/>
                        </a:solidFill>
                      </a:endParaRPr>
                    </a:p>
                  </a:txBody>
                  <a:tcPr anchor="ctr"/>
                </a:tc>
                <a:extLst>
                  <a:ext uri="{0D108BD9-81ED-4DB2-BD59-A6C34878D82A}">
                    <a16:rowId xmlns:a16="http://schemas.microsoft.com/office/drawing/2014/main" val="3725739377"/>
                  </a:ext>
                </a:extLst>
              </a:tr>
            </a:tbl>
          </a:graphicData>
        </a:graphic>
      </p:graphicFrame>
      <p:cxnSp>
        <p:nvCxnSpPr>
          <p:cNvPr id="2" name="Straight Connector 1">
            <a:extLst>
              <a:ext uri="{FF2B5EF4-FFF2-40B4-BE49-F238E27FC236}">
                <a16:creationId xmlns:a16="http://schemas.microsoft.com/office/drawing/2014/main" id="{FF6D736E-EFA1-B0FC-674C-77F7DF641672}"/>
              </a:ext>
            </a:extLst>
          </p:cNvPr>
          <p:cNvCxnSpPr>
            <a:cxnSpLocks/>
          </p:cNvCxnSpPr>
          <p:nvPr/>
        </p:nvCxnSpPr>
        <p:spPr>
          <a:xfrm>
            <a:off x="8394700" y="1903862"/>
            <a:ext cx="889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154949B-5131-7D6A-7F35-083DAF13D878}"/>
              </a:ext>
            </a:extLst>
          </p:cNvPr>
          <p:cNvCxnSpPr>
            <a:cxnSpLocks/>
          </p:cNvCxnSpPr>
          <p:nvPr/>
        </p:nvCxnSpPr>
        <p:spPr>
          <a:xfrm>
            <a:off x="9893300" y="1596320"/>
            <a:ext cx="9017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CFAB7BD-B7F6-95C8-0288-FE4B85BCC164}"/>
              </a:ext>
            </a:extLst>
          </p:cNvPr>
          <p:cNvPicPr>
            <a:picLocks noChangeAspect="1"/>
          </p:cNvPicPr>
          <p:nvPr/>
        </p:nvPicPr>
        <p:blipFill>
          <a:blip r:embed="rId4"/>
          <a:srcRect/>
          <a:stretch/>
        </p:blipFill>
        <p:spPr>
          <a:xfrm>
            <a:off x="1037262" y="703501"/>
            <a:ext cx="4987613" cy="2964336"/>
          </a:xfrm>
          <a:prstGeom prst="rect">
            <a:avLst/>
          </a:prstGeom>
        </p:spPr>
      </p:pic>
      <p:pic>
        <p:nvPicPr>
          <p:cNvPr id="17" name="object 5">
            <a:extLst>
              <a:ext uri="{FF2B5EF4-FFF2-40B4-BE49-F238E27FC236}">
                <a16:creationId xmlns:a16="http://schemas.microsoft.com/office/drawing/2014/main" id="{95E19E45-25EF-5F1C-EB03-973542E3D6B0}"/>
              </a:ext>
            </a:extLst>
          </p:cNvPr>
          <p:cNvPicPr/>
          <p:nvPr/>
        </p:nvPicPr>
        <p:blipFill>
          <a:blip r:embed="rId5" cstate="screen">
            <a:extLst>
              <a:ext uri="{28A0092B-C50C-407E-A947-70E740481C1C}">
                <a14:useLocalDpi xmlns:a14="http://schemas.microsoft.com/office/drawing/2010/main"/>
              </a:ext>
            </a:extLst>
          </a:blip>
          <a:stretch>
            <a:fillRect/>
          </a:stretch>
        </p:blipFill>
        <p:spPr>
          <a:xfrm>
            <a:off x="5412963" y="1447109"/>
            <a:ext cx="1366074" cy="1291699"/>
          </a:xfrm>
          <a:prstGeom prst="rect">
            <a:avLst/>
          </a:prstGeom>
        </p:spPr>
      </p:pic>
    </p:spTree>
    <p:extLst>
      <p:ext uri="{BB962C8B-B14F-4D97-AF65-F5344CB8AC3E}">
        <p14:creationId xmlns:p14="http://schemas.microsoft.com/office/powerpoint/2010/main" val="3795073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2CEE-12D5-167F-9733-2FFE50F92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50F96-5951-E0DB-0C29-50BE2154E106}"/>
              </a:ext>
            </a:extLst>
          </p:cNvPr>
          <p:cNvSpPr>
            <a:spLocks noGrp="1"/>
          </p:cNvSpPr>
          <p:nvPr>
            <p:ph type="title"/>
          </p:nvPr>
        </p:nvSpPr>
        <p:spPr>
          <a:xfrm>
            <a:off x="-3003394" y="167269"/>
            <a:ext cx="10515600" cy="1325563"/>
          </a:xfrm>
        </p:spPr>
        <p:txBody>
          <a:bodyPr>
            <a:normAutofit/>
          </a:bodyPr>
          <a:lstStyle/>
          <a:p>
            <a:pPr algn="ctr"/>
            <a:r>
              <a:rPr lang="en-US" sz="5600" dirty="0">
                <a:solidFill>
                  <a:schemeClr val="tx1">
                    <a:lumMod val="85000"/>
                    <a:lumOff val="15000"/>
                  </a:schemeClr>
                </a:solidFill>
                <a:cs typeface="Rubik" pitchFamily="2" charset="-79"/>
              </a:rPr>
              <a:t>Rate Cuts?</a:t>
            </a:r>
            <a:endParaRPr lang="en-US" sz="3600" dirty="0"/>
          </a:p>
        </p:txBody>
      </p:sp>
      <p:sp>
        <p:nvSpPr>
          <p:cNvPr id="3" name="Title 1">
            <a:extLst>
              <a:ext uri="{FF2B5EF4-FFF2-40B4-BE49-F238E27FC236}">
                <a16:creationId xmlns:a16="http://schemas.microsoft.com/office/drawing/2014/main" id="{82978AAD-5072-B3EE-EC5F-63FFA0A477F1}"/>
              </a:ext>
            </a:extLst>
          </p:cNvPr>
          <p:cNvSpPr txBox="1">
            <a:spLocks/>
          </p:cNvSpPr>
          <p:nvPr/>
        </p:nvSpPr>
        <p:spPr>
          <a:xfrm>
            <a:off x="838200" y="416253"/>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Rajdhani" panose="02000000000000000000" pitchFamily="2" charset="77"/>
                <a:ea typeface="+mj-ea"/>
                <a:cs typeface="Rajdhani" panose="02000000000000000000" pitchFamily="2" charset="77"/>
              </a:defRPr>
            </a:lvl1pPr>
          </a:lstStyle>
          <a:p>
            <a:pPr algn="ctr"/>
            <a:endParaRPr lang="en-US" sz="3600" dirty="0"/>
          </a:p>
        </p:txBody>
      </p:sp>
      <p:pic>
        <p:nvPicPr>
          <p:cNvPr id="5" name="Picture 4" descr="A building with columns and a flag on the front&#10;&#10;AI-generated content may be incorrect.">
            <a:extLst>
              <a:ext uri="{FF2B5EF4-FFF2-40B4-BE49-F238E27FC236}">
                <a16:creationId xmlns:a16="http://schemas.microsoft.com/office/drawing/2014/main" id="{747CF60A-F82E-00B8-DC95-415A3D3260E7}"/>
              </a:ext>
            </a:extLst>
          </p:cNvPr>
          <p:cNvPicPr>
            <a:picLocks noChangeAspect="1"/>
          </p:cNvPicPr>
          <p:nvPr/>
        </p:nvPicPr>
        <p:blipFill>
          <a:blip r:embed="rId4"/>
          <a:stretch>
            <a:fillRect/>
          </a:stretch>
        </p:blipFill>
        <p:spPr>
          <a:xfrm>
            <a:off x="528358" y="1335512"/>
            <a:ext cx="4879984" cy="4584973"/>
          </a:xfrm>
          <a:prstGeom prst="rect">
            <a:avLst/>
          </a:prstGeom>
        </p:spPr>
      </p:pic>
    </p:spTree>
    <p:extLst>
      <p:ext uri="{BB962C8B-B14F-4D97-AF65-F5344CB8AC3E}">
        <p14:creationId xmlns:p14="http://schemas.microsoft.com/office/powerpoint/2010/main" val="984054497"/>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697DD-B0E7-324B-A25D-80BF0FC56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458B1-B074-1484-F70B-ABA7FF11C3AF}"/>
              </a:ext>
            </a:extLst>
          </p:cNvPr>
          <p:cNvSpPr>
            <a:spLocks noGrp="1"/>
          </p:cNvSpPr>
          <p:nvPr>
            <p:ph type="title"/>
          </p:nvPr>
        </p:nvSpPr>
        <p:spPr>
          <a:xfrm>
            <a:off x="0" y="0"/>
            <a:ext cx="12158546" cy="1325563"/>
          </a:xfrm>
        </p:spPr>
        <p:txBody>
          <a:bodyPr>
            <a:normAutofit fontScale="90000"/>
          </a:bodyPr>
          <a:lstStyle/>
          <a:p>
            <a:pPr algn="ctr"/>
            <a:r>
              <a:rPr lang="en-US" sz="5600" dirty="0">
                <a:solidFill>
                  <a:schemeClr val="tx1">
                    <a:lumMod val="85000"/>
                    <a:lumOff val="15000"/>
                  </a:schemeClr>
                </a:solidFill>
                <a:cs typeface="Rubik" pitchFamily="2" charset="-79"/>
              </a:rPr>
              <a:t>Energy Market Rebound After Iran Conflict? </a:t>
            </a:r>
            <a:endParaRPr lang="en-US" sz="3600" dirty="0"/>
          </a:p>
        </p:txBody>
      </p:sp>
      <p:sp>
        <p:nvSpPr>
          <p:cNvPr id="3" name="Title 1">
            <a:extLst>
              <a:ext uri="{FF2B5EF4-FFF2-40B4-BE49-F238E27FC236}">
                <a16:creationId xmlns:a16="http://schemas.microsoft.com/office/drawing/2014/main" id="{C337A366-4C4E-E076-9879-5B6D208A890F}"/>
              </a:ext>
            </a:extLst>
          </p:cNvPr>
          <p:cNvSpPr txBox="1">
            <a:spLocks/>
          </p:cNvSpPr>
          <p:nvPr/>
        </p:nvSpPr>
        <p:spPr>
          <a:xfrm>
            <a:off x="1116981" y="405102"/>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Rajdhani" panose="02000000000000000000" pitchFamily="2" charset="77"/>
                <a:ea typeface="+mj-ea"/>
                <a:cs typeface="Rajdhani" panose="02000000000000000000" pitchFamily="2" charset="77"/>
              </a:defRPr>
            </a:lvl1pPr>
          </a:lstStyle>
          <a:p>
            <a:pPr algn="ctr"/>
            <a:endParaRPr lang="en-US" sz="3600" dirty="0"/>
          </a:p>
        </p:txBody>
      </p:sp>
      <p:pic>
        <p:nvPicPr>
          <p:cNvPr id="8" name="Picture 7" descr="A screenshot of a website&#10;&#10;AI-generated content may be incorrect.">
            <a:extLst>
              <a:ext uri="{FF2B5EF4-FFF2-40B4-BE49-F238E27FC236}">
                <a16:creationId xmlns:a16="http://schemas.microsoft.com/office/drawing/2014/main" id="{50181741-3AE8-E3BE-62BC-211B93069606}"/>
              </a:ext>
            </a:extLst>
          </p:cNvPr>
          <p:cNvPicPr>
            <a:picLocks noChangeAspect="1"/>
          </p:cNvPicPr>
          <p:nvPr/>
        </p:nvPicPr>
        <p:blipFill>
          <a:blip r:embed="rId4"/>
          <a:stretch>
            <a:fillRect/>
          </a:stretch>
        </p:blipFill>
        <p:spPr>
          <a:xfrm>
            <a:off x="469897" y="1373826"/>
            <a:ext cx="4369732" cy="4673258"/>
          </a:xfrm>
          <a:prstGeom prst="rect">
            <a:avLst/>
          </a:prstGeom>
        </p:spPr>
      </p:pic>
    </p:spTree>
    <p:extLst>
      <p:ext uri="{BB962C8B-B14F-4D97-AF65-F5344CB8AC3E}">
        <p14:creationId xmlns:p14="http://schemas.microsoft.com/office/powerpoint/2010/main" val="266962468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2A38D-01C7-FB6C-E731-4321908D4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12D8E-C992-BA54-9EB6-38A3A95EF703}"/>
              </a:ext>
            </a:extLst>
          </p:cNvPr>
          <p:cNvSpPr>
            <a:spLocks noGrp="1"/>
          </p:cNvSpPr>
          <p:nvPr>
            <p:ph type="title"/>
          </p:nvPr>
        </p:nvSpPr>
        <p:spPr>
          <a:xfrm>
            <a:off x="-1633654" y="0"/>
            <a:ext cx="12158546" cy="1325563"/>
          </a:xfrm>
        </p:spPr>
        <p:txBody>
          <a:bodyPr>
            <a:normAutofit/>
          </a:bodyPr>
          <a:lstStyle/>
          <a:p>
            <a:pPr algn="ctr"/>
            <a:r>
              <a:rPr lang="en-US" sz="5600" dirty="0">
                <a:solidFill>
                  <a:schemeClr val="tx1">
                    <a:lumMod val="85000"/>
                    <a:lumOff val="15000"/>
                  </a:schemeClr>
                </a:solidFill>
                <a:cs typeface="Rubik" pitchFamily="2" charset="-79"/>
              </a:rPr>
              <a:t>Trump’s “Big Beautiful Bill”</a:t>
            </a:r>
            <a:endParaRPr lang="en-US" sz="3600" dirty="0"/>
          </a:p>
        </p:txBody>
      </p:sp>
      <p:sp>
        <p:nvSpPr>
          <p:cNvPr id="3" name="Title 1">
            <a:extLst>
              <a:ext uri="{FF2B5EF4-FFF2-40B4-BE49-F238E27FC236}">
                <a16:creationId xmlns:a16="http://schemas.microsoft.com/office/drawing/2014/main" id="{7CEFC74B-AAC9-907B-1592-81FBDF4AF0CE}"/>
              </a:ext>
            </a:extLst>
          </p:cNvPr>
          <p:cNvSpPr txBox="1">
            <a:spLocks/>
          </p:cNvSpPr>
          <p:nvPr/>
        </p:nvSpPr>
        <p:spPr>
          <a:xfrm>
            <a:off x="1116981" y="405102"/>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Rajdhani" panose="02000000000000000000" pitchFamily="2" charset="77"/>
                <a:ea typeface="+mj-ea"/>
                <a:cs typeface="Rajdhani" panose="02000000000000000000" pitchFamily="2" charset="77"/>
              </a:defRPr>
            </a:lvl1pPr>
          </a:lstStyle>
          <a:p>
            <a:pPr algn="ctr"/>
            <a:endParaRPr lang="en-US" sz="3600" dirty="0"/>
          </a:p>
        </p:txBody>
      </p:sp>
      <p:pic>
        <p:nvPicPr>
          <p:cNvPr id="5" name="Picture 4" descr="A close-up of a newspaper&#10;&#10;AI-generated content may be incorrect.">
            <a:extLst>
              <a:ext uri="{FF2B5EF4-FFF2-40B4-BE49-F238E27FC236}">
                <a16:creationId xmlns:a16="http://schemas.microsoft.com/office/drawing/2014/main" id="{C949E64D-5D64-172C-62C7-00110E2BB2A8}"/>
              </a:ext>
            </a:extLst>
          </p:cNvPr>
          <p:cNvPicPr>
            <a:picLocks noChangeAspect="1"/>
          </p:cNvPicPr>
          <p:nvPr/>
        </p:nvPicPr>
        <p:blipFill>
          <a:blip r:embed="rId4"/>
          <a:stretch>
            <a:fillRect/>
          </a:stretch>
        </p:blipFill>
        <p:spPr>
          <a:xfrm>
            <a:off x="559419" y="1564026"/>
            <a:ext cx="7772400" cy="3563310"/>
          </a:xfrm>
          <a:prstGeom prst="rect">
            <a:avLst/>
          </a:prstGeom>
        </p:spPr>
      </p:pic>
    </p:spTree>
    <p:extLst>
      <p:ext uri="{BB962C8B-B14F-4D97-AF65-F5344CB8AC3E}">
        <p14:creationId xmlns:p14="http://schemas.microsoft.com/office/powerpoint/2010/main" val="1985029915"/>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10EE7-AC7B-7B8C-8182-045CF9C4C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A048E-ECF4-D9C3-0168-63569CFC8C06}"/>
              </a:ext>
            </a:extLst>
          </p:cNvPr>
          <p:cNvSpPr>
            <a:spLocks noGrp="1"/>
          </p:cNvSpPr>
          <p:nvPr>
            <p:ph type="title"/>
          </p:nvPr>
        </p:nvSpPr>
        <p:spPr>
          <a:xfrm>
            <a:off x="838200" y="949889"/>
            <a:ext cx="10515600" cy="3486187"/>
          </a:xfrm>
        </p:spPr>
        <p:txBody>
          <a:bodyPr>
            <a:normAutofit/>
          </a:bodyPr>
          <a:lstStyle/>
          <a:p>
            <a:pPr algn="ctr"/>
            <a:r>
              <a:rPr lang="en-US" dirty="0">
                <a:solidFill>
                  <a:schemeClr val="tx1">
                    <a:lumMod val="85000"/>
                    <a:lumOff val="15000"/>
                  </a:schemeClr>
                </a:solidFill>
              </a:rPr>
              <a:t>You </a:t>
            </a:r>
            <a:r>
              <a:rPr lang="en-US" u="sng" dirty="0">
                <a:solidFill>
                  <a:srgbClr val="00B050"/>
                </a:solidFill>
              </a:rPr>
              <a:t>WANT</a:t>
            </a:r>
            <a:r>
              <a:rPr lang="en-US" dirty="0">
                <a:solidFill>
                  <a:schemeClr val="tx1">
                    <a:lumMod val="85000"/>
                    <a:lumOff val="15000"/>
                  </a:schemeClr>
                </a:solidFill>
              </a:rPr>
              <a:t> to have </a:t>
            </a:r>
            <a:r>
              <a:rPr lang="en-US" sz="4400" b="1" dirty="0">
                <a:solidFill>
                  <a:schemeClr val="tx1">
                    <a:lumMod val="85000"/>
                    <a:lumOff val="15000"/>
                  </a:schemeClr>
                </a:solidFill>
              </a:rPr>
              <a:t>a sector </a:t>
            </a:r>
            <a:r>
              <a:rPr lang="en-US" dirty="0">
                <a:solidFill>
                  <a:schemeClr val="tx1">
                    <a:lumMod val="85000"/>
                    <a:lumOff val="15000"/>
                  </a:schemeClr>
                </a:solidFill>
              </a:rPr>
              <a:t>r</a:t>
            </a:r>
            <a:r>
              <a:rPr lang="en-US" sz="4400" b="1" dirty="0">
                <a:solidFill>
                  <a:schemeClr val="tx1">
                    <a:lumMod val="85000"/>
                    <a:lumOff val="15000"/>
                  </a:schemeClr>
                </a:solidFill>
              </a:rPr>
              <a:t>otation strategy “</a:t>
            </a:r>
            <a:r>
              <a:rPr lang="en-US" dirty="0">
                <a:solidFill>
                  <a:schemeClr val="tx1">
                    <a:lumMod val="85000"/>
                    <a:lumOff val="15000"/>
                  </a:schemeClr>
                </a:solidFill>
              </a:rPr>
              <a:t>ready-to-go” for the remainder of 2025...</a:t>
            </a:r>
            <a:br>
              <a:rPr lang="en-US" dirty="0">
                <a:solidFill>
                  <a:schemeClr val="tx1">
                    <a:lumMod val="85000"/>
                    <a:lumOff val="15000"/>
                  </a:schemeClr>
                </a:solidFill>
              </a:rPr>
            </a:br>
            <a:br>
              <a:rPr lang="en-US" dirty="0">
                <a:solidFill>
                  <a:schemeClr val="tx1">
                    <a:lumMod val="85000"/>
                    <a:lumOff val="15000"/>
                  </a:schemeClr>
                </a:solidFill>
              </a:rPr>
            </a:br>
            <a:r>
              <a:rPr lang="en-US" dirty="0">
                <a:solidFill>
                  <a:schemeClr val="tx1">
                    <a:lumMod val="85000"/>
                    <a:lumOff val="15000"/>
                  </a:schemeClr>
                </a:solidFill>
              </a:rPr>
              <a:t>You </a:t>
            </a:r>
            <a:r>
              <a:rPr lang="en-US" u="sng" dirty="0">
                <a:solidFill>
                  <a:srgbClr val="FF0000"/>
                </a:solidFill>
              </a:rPr>
              <a:t>DON’T</a:t>
            </a:r>
            <a:r>
              <a:rPr lang="en-US" dirty="0">
                <a:solidFill>
                  <a:srgbClr val="FF0000"/>
                </a:solidFill>
              </a:rPr>
              <a:t> WANT</a:t>
            </a:r>
            <a:r>
              <a:rPr lang="en-US" b="0" dirty="0">
                <a:solidFill>
                  <a:srgbClr val="FF0000"/>
                </a:solidFill>
              </a:rPr>
              <a:t> </a:t>
            </a:r>
            <a:r>
              <a:rPr lang="en-US" dirty="0">
                <a:solidFill>
                  <a:schemeClr val="tx1">
                    <a:lumMod val="85000"/>
                    <a:lumOff val="15000"/>
                  </a:schemeClr>
                </a:solidFill>
              </a:rPr>
              <a:t>to</a:t>
            </a:r>
            <a:r>
              <a:rPr lang="en-US" b="0" dirty="0">
                <a:solidFill>
                  <a:schemeClr val="tx1">
                    <a:lumMod val="85000"/>
                    <a:lumOff val="15000"/>
                  </a:schemeClr>
                </a:solidFill>
              </a:rPr>
              <a:t> </a:t>
            </a:r>
            <a:r>
              <a:rPr lang="en-US" dirty="0">
                <a:solidFill>
                  <a:schemeClr val="tx1">
                    <a:lumMod val="85000"/>
                    <a:lumOff val="15000"/>
                  </a:schemeClr>
                </a:solidFill>
              </a:rPr>
              <a:t>be on the WRONG side </a:t>
            </a:r>
            <a:br>
              <a:rPr lang="en-US" dirty="0">
                <a:solidFill>
                  <a:schemeClr val="tx1">
                    <a:lumMod val="85000"/>
                    <a:lumOff val="15000"/>
                  </a:schemeClr>
                </a:solidFill>
              </a:rPr>
            </a:br>
            <a:r>
              <a:rPr lang="en-US" dirty="0">
                <a:solidFill>
                  <a:schemeClr val="tx1">
                    <a:lumMod val="85000"/>
                    <a:lumOff val="15000"/>
                  </a:schemeClr>
                </a:solidFill>
              </a:rPr>
              <a:t>of a sector rotation!  </a:t>
            </a:r>
            <a:endParaRPr lang="en-US" dirty="0"/>
          </a:p>
        </p:txBody>
      </p:sp>
    </p:spTree>
    <p:extLst>
      <p:ext uri="{BB962C8B-B14F-4D97-AF65-F5344CB8AC3E}">
        <p14:creationId xmlns:p14="http://schemas.microsoft.com/office/powerpoint/2010/main" val="1968474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2CFCA-A611-2CFD-71C5-D43C6FF50F8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00A3482-E8A8-0ADA-ABAC-F842A29483B1}"/>
              </a:ext>
            </a:extLst>
          </p:cNvPr>
          <p:cNvSpPr txBox="1">
            <a:spLocks/>
          </p:cNvSpPr>
          <p:nvPr/>
        </p:nvSpPr>
        <p:spPr>
          <a:xfrm>
            <a:off x="2026219" y="2370895"/>
            <a:ext cx="8618132" cy="1768619"/>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500" dirty="0">
                <a:latin typeface="Rajdhani" panose="02000000000000000000" pitchFamily="2" charset="77"/>
                <a:cs typeface="Rajdhani" panose="02000000000000000000" pitchFamily="2" charset="77"/>
              </a:rPr>
              <a:t>Introducing </a:t>
            </a:r>
            <a:br>
              <a:rPr lang="en-US" sz="6000" dirty="0">
                <a:latin typeface="Rajdhani" panose="02000000000000000000" pitchFamily="2" charset="77"/>
                <a:cs typeface="Rajdhani" panose="02000000000000000000" pitchFamily="2" charset="77"/>
              </a:rPr>
            </a:br>
            <a:r>
              <a:rPr lang="en-US" sz="6000" dirty="0">
                <a:latin typeface="Rajdhani" panose="02000000000000000000" pitchFamily="2" charset="77"/>
                <a:cs typeface="Rajdhani" panose="02000000000000000000" pitchFamily="2" charset="77"/>
              </a:rPr>
              <a:t>The Sector Strike Strategy! </a:t>
            </a:r>
          </a:p>
        </p:txBody>
      </p:sp>
      <p:sp>
        <p:nvSpPr>
          <p:cNvPr id="4" name="Rectangle 3">
            <a:extLst>
              <a:ext uri="{FF2B5EF4-FFF2-40B4-BE49-F238E27FC236}">
                <a16:creationId xmlns:a16="http://schemas.microsoft.com/office/drawing/2014/main" id="{E2FC4528-81EA-0D73-DEC0-D8F8396B4D54}"/>
              </a:ext>
            </a:extLst>
          </p:cNvPr>
          <p:cNvSpPr/>
          <p:nvPr/>
        </p:nvSpPr>
        <p:spPr>
          <a:xfrm>
            <a:off x="0" y="5835914"/>
            <a:ext cx="3997569" cy="10449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FF00"/>
              </a:highlight>
            </a:endParaRPr>
          </a:p>
        </p:txBody>
      </p:sp>
      <p:sp>
        <p:nvSpPr>
          <p:cNvPr id="2" name="Title 1">
            <a:extLst>
              <a:ext uri="{FF2B5EF4-FFF2-40B4-BE49-F238E27FC236}">
                <a16:creationId xmlns:a16="http://schemas.microsoft.com/office/drawing/2014/main" id="{CC35B69A-E3AD-A108-0D7D-7B76078BD325}"/>
              </a:ext>
            </a:extLst>
          </p:cNvPr>
          <p:cNvSpPr txBox="1">
            <a:spLocks/>
          </p:cNvSpPr>
          <p:nvPr/>
        </p:nvSpPr>
        <p:spPr>
          <a:xfrm>
            <a:off x="239657" y="5816779"/>
            <a:ext cx="5216972" cy="11061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r>
              <a:rPr lang="en-US" sz="2800" dirty="0">
                <a:solidFill>
                  <a:schemeClr val="bg1"/>
                </a:solidFill>
                <a:latin typeface="Rajdhani" panose="02000000000000000000" pitchFamily="2" charset="77"/>
                <a:cs typeface="Rajdhani" panose="02000000000000000000" pitchFamily="2" charset="77"/>
              </a:rPr>
              <a:t>Next Sector Strike: </a:t>
            </a:r>
            <a:br>
              <a:rPr lang="en-US" sz="2800" dirty="0">
                <a:solidFill>
                  <a:schemeClr val="bg1"/>
                </a:solidFill>
                <a:latin typeface="Rajdhani" panose="02000000000000000000" pitchFamily="2" charset="77"/>
                <a:cs typeface="Rajdhani" panose="02000000000000000000" pitchFamily="2" charset="77"/>
              </a:rPr>
            </a:br>
            <a:r>
              <a:rPr lang="en-US" sz="2800" dirty="0">
                <a:solidFill>
                  <a:srgbClr val="FFFF00"/>
                </a:solidFill>
                <a:latin typeface="Rajdhani" panose="02000000000000000000" pitchFamily="2" charset="77"/>
                <a:cs typeface="Rajdhani" panose="02000000000000000000" pitchFamily="2" charset="77"/>
              </a:rPr>
              <a:t>Friday, August 1st </a:t>
            </a:r>
          </a:p>
        </p:txBody>
      </p:sp>
    </p:spTree>
    <p:extLst>
      <p:ext uri="{BB962C8B-B14F-4D97-AF65-F5344CB8AC3E}">
        <p14:creationId xmlns:p14="http://schemas.microsoft.com/office/powerpoint/2010/main" val="21939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DF360-CE5F-A6E3-1E25-C54BD3C6F6B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D9E3DB0-AE15-0F0E-28B4-2CD8255CB56F}"/>
              </a:ext>
            </a:extLst>
          </p:cNvPr>
          <p:cNvSpPr/>
          <p:nvPr/>
        </p:nvSpPr>
        <p:spPr>
          <a:xfrm>
            <a:off x="838200" y="1379047"/>
            <a:ext cx="3499691" cy="760165"/>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22626D-C903-80F7-F9E1-B830C230242C}"/>
              </a:ext>
            </a:extLst>
          </p:cNvPr>
          <p:cNvSpPr>
            <a:spLocks noGrp="1"/>
          </p:cNvSpPr>
          <p:nvPr>
            <p:ph type="title"/>
          </p:nvPr>
        </p:nvSpPr>
        <p:spPr>
          <a:xfrm>
            <a:off x="982338" y="1218995"/>
            <a:ext cx="4836404" cy="1151572"/>
          </a:xfrm>
        </p:spPr>
        <p:txBody>
          <a:bodyPr>
            <a:normAutofit/>
          </a:bodyPr>
          <a:lstStyle/>
          <a:p>
            <a:r>
              <a:rPr lang="en-US" sz="3000" dirty="0">
                <a:solidFill>
                  <a:schemeClr val="bg1"/>
                </a:solidFill>
              </a:rPr>
              <a:t>WRITE THIS DOWN!!!</a:t>
            </a:r>
          </a:p>
        </p:txBody>
      </p:sp>
      <p:sp>
        <p:nvSpPr>
          <p:cNvPr id="3" name="Title 1">
            <a:extLst>
              <a:ext uri="{FF2B5EF4-FFF2-40B4-BE49-F238E27FC236}">
                <a16:creationId xmlns:a16="http://schemas.microsoft.com/office/drawing/2014/main" id="{4B929949-57A1-A949-A1E0-3B23A2643FE5}"/>
              </a:ext>
            </a:extLst>
          </p:cNvPr>
          <p:cNvSpPr txBox="1">
            <a:spLocks/>
          </p:cNvSpPr>
          <p:nvPr/>
        </p:nvSpPr>
        <p:spPr>
          <a:xfrm>
            <a:off x="838200" y="2889786"/>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sz="6000" dirty="0">
                <a:latin typeface="Rajdhani" panose="02000000000000000000" pitchFamily="2" charset="77"/>
                <a:cs typeface="Rajdhani" panose="02000000000000000000" pitchFamily="2" charset="77"/>
              </a:rPr>
              <a:t>The 3-Step “Battle Plan”</a:t>
            </a:r>
          </a:p>
        </p:txBody>
      </p:sp>
      <p:pic>
        <p:nvPicPr>
          <p:cNvPr id="6" name="Picture 5">
            <a:extLst>
              <a:ext uri="{FF2B5EF4-FFF2-40B4-BE49-F238E27FC236}">
                <a16:creationId xmlns:a16="http://schemas.microsoft.com/office/drawing/2014/main" id="{5C98133C-D1CF-631E-9137-9FE43E83EAED}"/>
              </a:ext>
            </a:extLst>
          </p:cNvPr>
          <p:cNvPicPr>
            <a:picLocks noChangeAspect="1"/>
          </p:cNvPicPr>
          <p:nvPr/>
        </p:nvPicPr>
        <p:blipFill>
          <a:blip r:embed="rId2"/>
          <a:stretch>
            <a:fillRect/>
          </a:stretch>
        </p:blipFill>
        <p:spPr>
          <a:xfrm>
            <a:off x="4538949" y="1783764"/>
            <a:ext cx="1480851" cy="1106022"/>
          </a:xfrm>
          <a:prstGeom prst="rect">
            <a:avLst/>
          </a:prstGeom>
        </p:spPr>
      </p:pic>
    </p:spTree>
    <p:extLst>
      <p:ext uri="{BB962C8B-B14F-4D97-AF65-F5344CB8AC3E}">
        <p14:creationId xmlns:p14="http://schemas.microsoft.com/office/powerpoint/2010/main" val="2777464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9EC23-4EF3-F777-7215-5AA92DA869C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7316BB1-7848-4089-1B9D-C246A2534DE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2E19A8-689C-569F-B960-1A72367F5D2B}"/>
              </a:ext>
            </a:extLst>
          </p:cNvPr>
          <p:cNvSpPr>
            <a:spLocks noGrp="1"/>
          </p:cNvSpPr>
          <p:nvPr>
            <p:ph type="title"/>
          </p:nvPr>
        </p:nvSpPr>
        <p:spPr>
          <a:xfrm>
            <a:off x="838199" y="93334"/>
            <a:ext cx="11225049" cy="1325563"/>
          </a:xfrm>
        </p:spPr>
        <p:txBody>
          <a:bodyPr/>
          <a:lstStyle/>
          <a:p>
            <a:r>
              <a:rPr lang="en-US" sz="4400" dirty="0">
                <a:solidFill>
                  <a:schemeClr val="bg1"/>
                </a:solidFill>
              </a:rPr>
              <a:t>Today’s Special Mission Briefing</a:t>
            </a:r>
            <a:endParaRPr lang="en-US" dirty="0">
              <a:solidFill>
                <a:schemeClr val="bg1"/>
              </a:solidFill>
            </a:endParaRPr>
          </a:p>
        </p:txBody>
      </p:sp>
      <p:sp>
        <p:nvSpPr>
          <p:cNvPr id="8" name="Content Placeholder 2">
            <a:extLst>
              <a:ext uri="{FF2B5EF4-FFF2-40B4-BE49-F238E27FC236}">
                <a16:creationId xmlns:a16="http://schemas.microsoft.com/office/drawing/2014/main" id="{355E0E2B-2608-FAA7-0032-C360D2562D64}"/>
              </a:ext>
            </a:extLst>
          </p:cNvPr>
          <p:cNvSpPr txBox="1">
            <a:spLocks/>
          </p:cNvSpPr>
          <p:nvPr/>
        </p:nvSpPr>
        <p:spPr>
          <a:xfrm>
            <a:off x="493644" y="1690688"/>
            <a:ext cx="10712824" cy="39341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2400" dirty="0">
                <a:cs typeface="Arial" panose="020B0604020202020204" pitchFamily="34" charset="0"/>
              </a:rPr>
              <a:t>We’re going to show you a brand-new way to target massive trading opportunities... spending as little less as 30 minutes per month!</a:t>
            </a:r>
          </a:p>
          <a:p>
            <a:pPr marL="320040" indent="-320040">
              <a:lnSpc>
                <a:spcPts val="3080"/>
              </a:lnSpc>
              <a:spcBef>
                <a:spcPts val="1600"/>
              </a:spcBef>
              <a:spcAft>
                <a:spcPts val="600"/>
              </a:spcAft>
              <a:buFont typeface="Arial" panose="020B0604020202020204" pitchFamily="34" charset="0"/>
              <a:buBlip>
                <a:blip r:embed="rId3"/>
              </a:buBlip>
            </a:pPr>
            <a:r>
              <a:rPr lang="en-US" sz="2400" dirty="0">
                <a:cs typeface="Arial" panose="020B0604020202020204" pitchFamily="34" charset="0"/>
              </a:rPr>
              <a:t>This simple strategy targets powerful sector rotations in the market </a:t>
            </a:r>
          </a:p>
          <a:p>
            <a:pPr marL="320040" indent="-320040">
              <a:lnSpc>
                <a:spcPts val="3080"/>
              </a:lnSpc>
              <a:spcBef>
                <a:spcPts val="1600"/>
              </a:spcBef>
              <a:spcAft>
                <a:spcPts val="600"/>
              </a:spcAft>
              <a:buFont typeface="Arial" panose="020B0604020202020204" pitchFamily="34" charset="0"/>
              <a:buBlip>
                <a:blip r:embed="rId3"/>
              </a:buBlip>
            </a:pPr>
            <a:r>
              <a:rPr lang="en-US" sz="2400" dirty="0">
                <a:cs typeface="Arial" panose="020B0604020202020204" pitchFamily="34" charset="0"/>
              </a:rPr>
              <a:t>You’re going to see historical data from our research AND Nate’s recent Sector Strikes </a:t>
            </a:r>
          </a:p>
          <a:p>
            <a:pPr marL="320040" indent="-320040">
              <a:lnSpc>
                <a:spcPts val="3080"/>
              </a:lnSpc>
              <a:spcBef>
                <a:spcPts val="1600"/>
              </a:spcBef>
              <a:spcAft>
                <a:spcPts val="600"/>
              </a:spcAft>
              <a:buFont typeface="Arial" panose="020B0604020202020204" pitchFamily="34" charset="0"/>
              <a:buBlip>
                <a:blip r:embed="rId3"/>
              </a:buBlip>
            </a:pPr>
            <a:r>
              <a:rPr lang="en-US" sz="2400" dirty="0">
                <a:cs typeface="Arial" panose="020B0604020202020204" pitchFamily="34" charset="0"/>
              </a:rPr>
              <a:t>How to follow along with Nate during next Sector Strike... </a:t>
            </a:r>
            <a:r>
              <a:rPr lang="en-US" sz="2400" i="1" dirty="0">
                <a:cs typeface="Arial" panose="020B0604020202020204" pitchFamily="34" charset="0"/>
              </a:rPr>
              <a:t>NEXT week  (August 1st) </a:t>
            </a:r>
          </a:p>
          <a:p>
            <a:pPr marL="320040" indent="-320040">
              <a:lnSpc>
                <a:spcPts val="3080"/>
              </a:lnSpc>
              <a:spcBef>
                <a:spcPts val="1600"/>
              </a:spcBef>
              <a:spcAft>
                <a:spcPts val="600"/>
              </a:spcAft>
              <a:buFont typeface="Arial" panose="020B0604020202020204" pitchFamily="34" charset="0"/>
              <a:buBlip>
                <a:blip r:embed="rId3"/>
              </a:buBlip>
            </a:pPr>
            <a:r>
              <a:rPr lang="en-US" sz="2400" dirty="0">
                <a:latin typeface="Arial" panose="020B0604020202020204" pitchFamily="34" charset="0"/>
                <a:cs typeface="Arial" panose="020B0604020202020204" pitchFamily="34" charset="0"/>
              </a:rPr>
              <a:t>At the end... We’ll give you the sector and stocks Nate is watching for August’s Sector Strike!</a:t>
            </a:r>
          </a:p>
        </p:txBody>
      </p:sp>
    </p:spTree>
    <p:extLst>
      <p:ext uri="{BB962C8B-B14F-4D97-AF65-F5344CB8AC3E}">
        <p14:creationId xmlns:p14="http://schemas.microsoft.com/office/powerpoint/2010/main" val="390088460"/>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37AE1-AF8E-5956-ED1C-24D2FD12C6A8}"/>
              </a:ext>
            </a:extLst>
          </p:cNvPr>
          <p:cNvSpPr>
            <a:spLocks noGrp="1"/>
          </p:cNvSpPr>
          <p:nvPr>
            <p:ph type="title"/>
          </p:nvPr>
        </p:nvSpPr>
        <p:spPr>
          <a:xfrm>
            <a:off x="838200" y="365125"/>
            <a:ext cx="11147854" cy="1325563"/>
          </a:xfrm>
        </p:spPr>
        <p:txBody>
          <a:bodyPr/>
          <a:lstStyle/>
          <a:p>
            <a:r>
              <a:rPr lang="en-US" b="1" dirty="0">
                <a:highlight>
                  <a:srgbClr val="FFFF00"/>
                </a:highlight>
              </a:rPr>
              <a:t>Step 1:</a:t>
            </a:r>
            <a:r>
              <a:rPr lang="en-US" b="1" dirty="0"/>
              <a:t>  </a:t>
            </a:r>
            <a:r>
              <a:rPr lang="en-US" dirty="0"/>
              <a:t>Identify Underperforming Sectors</a:t>
            </a:r>
          </a:p>
        </p:txBody>
      </p:sp>
      <p:sp>
        <p:nvSpPr>
          <p:cNvPr id="6" name="Content Placeholder 2">
            <a:extLst>
              <a:ext uri="{FF2B5EF4-FFF2-40B4-BE49-F238E27FC236}">
                <a16:creationId xmlns:a16="http://schemas.microsoft.com/office/drawing/2014/main" id="{E0A997AE-99FF-F516-47BD-9FE47C72388A}"/>
              </a:ext>
            </a:extLst>
          </p:cNvPr>
          <p:cNvSpPr>
            <a:spLocks noGrp="1"/>
          </p:cNvSpPr>
          <p:nvPr>
            <p:ph idx="1"/>
          </p:nvPr>
        </p:nvSpPr>
        <p:spPr/>
        <p:txBody>
          <a:bodyPr>
            <a:normAutofit/>
          </a:bodyPr>
          <a:lstStyle/>
          <a:p>
            <a:pPr marL="320040" indent="-320040">
              <a:lnSpc>
                <a:spcPts val="3080"/>
              </a:lnSpc>
              <a:spcBef>
                <a:spcPts val="1600"/>
              </a:spcBef>
              <a:spcAft>
                <a:spcPts val="600"/>
              </a:spcAft>
              <a:buBlip>
                <a:blip r:embed="rId2"/>
              </a:buBlip>
            </a:pPr>
            <a:r>
              <a:rPr lang="en-US" sz="2400" dirty="0"/>
              <a:t>We’re looking for sectors that underperformed the overall S&amp;P 500 for </a:t>
            </a:r>
            <a:br>
              <a:rPr lang="en-US" sz="2400" dirty="0"/>
            </a:br>
            <a:r>
              <a:rPr lang="en-US" sz="2400" dirty="0"/>
              <a:t>2 months in a row</a:t>
            </a:r>
            <a:br>
              <a:rPr lang="en-US" sz="2400" dirty="0"/>
            </a:br>
            <a:endParaRPr lang="en-US" sz="2400" dirty="0"/>
          </a:p>
          <a:p>
            <a:pPr marL="320040" indent="-320040">
              <a:lnSpc>
                <a:spcPts val="3080"/>
              </a:lnSpc>
              <a:spcBef>
                <a:spcPts val="1600"/>
              </a:spcBef>
              <a:spcAft>
                <a:spcPts val="600"/>
              </a:spcAft>
              <a:buBlip>
                <a:blip r:embed="rId2"/>
              </a:buBlip>
            </a:pPr>
            <a:r>
              <a:rPr lang="en-US" sz="2400" dirty="0"/>
              <a:t>We start off by using the SPDR Select Sector ETFs</a:t>
            </a:r>
            <a:endParaRPr lang="en-US" sz="2400" b="0" dirty="0">
              <a:cs typeface="Arial" panose="020B0604020202020204" pitchFamily="34" charset="0"/>
            </a:endParaRPr>
          </a:p>
          <a:p>
            <a:pPr marL="320040" indent="-320040">
              <a:lnSpc>
                <a:spcPts val="3080"/>
              </a:lnSpc>
              <a:spcBef>
                <a:spcPts val="1600"/>
              </a:spcBef>
              <a:spcAft>
                <a:spcPts val="600"/>
              </a:spcAft>
              <a:buBlip>
                <a:blip r:embed="rId2"/>
              </a:buBlip>
            </a:pPr>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9850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7C9A-0957-C057-C01D-072BECAE5E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8780DC-F49B-FA38-B165-93982216B16B}"/>
              </a:ext>
            </a:extLst>
          </p:cNvPr>
          <p:cNvSpPr>
            <a:spLocks noGrp="1"/>
          </p:cNvSpPr>
          <p:nvPr>
            <p:ph idx="1"/>
          </p:nvPr>
        </p:nvSpPr>
        <p:spPr>
          <a:xfrm>
            <a:off x="838200" y="1892458"/>
            <a:ext cx="4994189" cy="3909706"/>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XLY – Consumer Discretionary</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XLP – Consumer Staples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XLE – Energy</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XLF – Financials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XLV – Healthcare</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XLI – Industrial </a:t>
            </a:r>
          </a:p>
        </p:txBody>
      </p:sp>
      <p:sp>
        <p:nvSpPr>
          <p:cNvPr id="6" name="Content Placeholder 2">
            <a:extLst>
              <a:ext uri="{FF2B5EF4-FFF2-40B4-BE49-F238E27FC236}">
                <a16:creationId xmlns:a16="http://schemas.microsoft.com/office/drawing/2014/main" id="{611568CB-5741-5615-2F36-F377056D4053}"/>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7" name="Content Placeholder 2">
            <a:extLst>
              <a:ext uri="{FF2B5EF4-FFF2-40B4-BE49-F238E27FC236}">
                <a16:creationId xmlns:a16="http://schemas.microsoft.com/office/drawing/2014/main" id="{E20EF949-A6AD-BC42-ADD6-63C9EF4BB03C}"/>
              </a:ext>
            </a:extLst>
          </p:cNvPr>
          <p:cNvSpPr txBox="1">
            <a:spLocks/>
          </p:cNvSpPr>
          <p:nvPr/>
        </p:nvSpPr>
        <p:spPr>
          <a:xfrm>
            <a:off x="5832389" y="1868012"/>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XLK – Technology </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XLB – Materials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XLRE – Real Estate</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XLC – Communications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XLU – Utilities </a:t>
            </a:r>
          </a:p>
          <a:p>
            <a:pPr marL="0" indent="0">
              <a:lnSpc>
                <a:spcPts val="3080"/>
              </a:lnSpc>
              <a:spcBef>
                <a:spcPts val="1600"/>
              </a:spcBef>
              <a:spcAft>
                <a:spcPts val="600"/>
              </a:spcAft>
              <a:buNone/>
            </a:pPr>
            <a:r>
              <a:rPr lang="en-US" sz="2400" dirty="0">
                <a:cs typeface="Arial" panose="020B0604020202020204" pitchFamily="34" charset="0"/>
              </a:rPr>
              <a:t> </a:t>
            </a:r>
          </a:p>
          <a:p>
            <a:pPr>
              <a:buFont typeface="Wingdings" pitchFamily="2" charset="2"/>
              <a:buChar char="q"/>
            </a:pPr>
            <a:endParaRPr lang="en-US" sz="1100" dirty="0"/>
          </a:p>
          <a:p>
            <a:endParaRPr lang="en-US" sz="2400" dirty="0">
              <a:cs typeface="Arial" panose="020B0604020202020204" pitchFamily="34" charset="0"/>
            </a:endParaRPr>
          </a:p>
          <a:p>
            <a:endParaRPr lang="en-US" sz="2400" dirty="0"/>
          </a:p>
        </p:txBody>
      </p:sp>
      <p:sp>
        <p:nvSpPr>
          <p:cNvPr id="8" name="Title 1">
            <a:extLst>
              <a:ext uri="{FF2B5EF4-FFF2-40B4-BE49-F238E27FC236}">
                <a16:creationId xmlns:a16="http://schemas.microsoft.com/office/drawing/2014/main" id="{F1314E96-A7C6-FD91-49BE-BA46F32729C7}"/>
              </a:ext>
            </a:extLst>
          </p:cNvPr>
          <p:cNvSpPr txBox="1">
            <a:spLocks/>
          </p:cNvSpPr>
          <p:nvPr/>
        </p:nvSpPr>
        <p:spPr>
          <a:xfrm>
            <a:off x="838200" y="365125"/>
            <a:ext cx="111478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Rajdhani" panose="02000000000000000000" pitchFamily="2" charset="77"/>
                <a:ea typeface="+mj-ea"/>
                <a:cs typeface="Rajdhani" panose="02000000000000000000" pitchFamily="2" charset="77"/>
              </a:defRPr>
            </a:lvl1pPr>
          </a:lstStyle>
          <a:p>
            <a:r>
              <a:rPr lang="en-US" dirty="0">
                <a:highlight>
                  <a:srgbClr val="FFFF00"/>
                </a:highlight>
              </a:rPr>
              <a:t>Step 1:</a:t>
            </a:r>
            <a:r>
              <a:rPr lang="en-US" dirty="0"/>
              <a:t>  Identify Underperforming Sectors</a:t>
            </a:r>
          </a:p>
          <a:p>
            <a:pPr>
              <a:lnSpc>
                <a:spcPct val="100000"/>
              </a:lnSpc>
              <a:spcBef>
                <a:spcPts val="600"/>
              </a:spcBef>
            </a:pPr>
            <a:r>
              <a:rPr lang="en-US" sz="3000" dirty="0">
                <a:solidFill>
                  <a:srgbClr val="121212"/>
                </a:solidFill>
                <a:effectLst/>
                <a:latin typeface="Rajdhani SemiBold" panose="02000000000000000000" pitchFamily="2" charset="77"/>
                <a:cs typeface="Rajdhani SemiBold" panose="02000000000000000000" pitchFamily="2" charset="77"/>
              </a:rPr>
              <a:t>11 Major S&amp;P 500 Sector ETFs</a:t>
            </a:r>
            <a:endParaRPr lang="en-US" sz="3000" dirty="0">
              <a:latin typeface="Rajdhani SemiBold" panose="02000000000000000000" pitchFamily="2" charset="77"/>
              <a:cs typeface="Rajdhani SemiBold" panose="02000000000000000000" pitchFamily="2" charset="77"/>
            </a:endParaRPr>
          </a:p>
        </p:txBody>
      </p:sp>
    </p:spTree>
    <p:extLst>
      <p:ext uri="{BB962C8B-B14F-4D97-AF65-F5344CB8AC3E}">
        <p14:creationId xmlns:p14="http://schemas.microsoft.com/office/powerpoint/2010/main" val="191417234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4A9B9-9132-3F98-6FEC-2D3D16E4B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6E957-3C18-89B7-577B-9B859A61360E}"/>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XLP Example: December 2024 </a:t>
            </a:r>
            <a:endParaRPr lang="en-US" dirty="0"/>
          </a:p>
        </p:txBody>
      </p:sp>
      <p:pic>
        <p:nvPicPr>
          <p:cNvPr id="11" name="Picture 10" descr="A graph showing a red square and blue square&#10;&#10;AI-generated content may be incorrect.">
            <a:extLst>
              <a:ext uri="{FF2B5EF4-FFF2-40B4-BE49-F238E27FC236}">
                <a16:creationId xmlns:a16="http://schemas.microsoft.com/office/drawing/2014/main" id="{82B96026-315F-25DD-9CB0-866943D7D1F2}"/>
              </a:ext>
            </a:extLst>
          </p:cNvPr>
          <p:cNvPicPr>
            <a:picLocks noChangeAspect="1"/>
          </p:cNvPicPr>
          <p:nvPr/>
        </p:nvPicPr>
        <p:blipFill>
          <a:blip r:embed="rId3"/>
          <a:stretch>
            <a:fillRect/>
          </a:stretch>
        </p:blipFill>
        <p:spPr>
          <a:xfrm>
            <a:off x="563336" y="1333091"/>
            <a:ext cx="6719207" cy="4698236"/>
          </a:xfrm>
          <a:prstGeom prst="rect">
            <a:avLst/>
          </a:prstGeom>
        </p:spPr>
      </p:pic>
    </p:spTree>
    <p:extLst>
      <p:ext uri="{BB962C8B-B14F-4D97-AF65-F5344CB8AC3E}">
        <p14:creationId xmlns:p14="http://schemas.microsoft.com/office/powerpoint/2010/main" val="1606149064"/>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A5679-FE74-8DBF-D667-95BA9F723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48E64B-9FA7-4726-586C-689B2381851E}"/>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XLP Example: January 2025</a:t>
            </a:r>
            <a:endParaRPr lang="en-US" dirty="0"/>
          </a:p>
        </p:txBody>
      </p:sp>
      <p:pic>
        <p:nvPicPr>
          <p:cNvPr id="9" name="Picture 8" descr="A graph with a red rectangle and blue squares&#10;&#10;AI-generated content may be incorrect.">
            <a:extLst>
              <a:ext uri="{FF2B5EF4-FFF2-40B4-BE49-F238E27FC236}">
                <a16:creationId xmlns:a16="http://schemas.microsoft.com/office/drawing/2014/main" id="{343A00F3-E6FB-C6E3-F2AC-79DBA54B8571}"/>
              </a:ext>
            </a:extLst>
          </p:cNvPr>
          <p:cNvPicPr>
            <a:picLocks noChangeAspect="1"/>
          </p:cNvPicPr>
          <p:nvPr/>
        </p:nvPicPr>
        <p:blipFill>
          <a:blip r:embed="rId3"/>
          <a:stretch>
            <a:fillRect/>
          </a:stretch>
        </p:blipFill>
        <p:spPr>
          <a:xfrm>
            <a:off x="838199" y="1318080"/>
            <a:ext cx="6888843" cy="4724083"/>
          </a:xfrm>
          <a:prstGeom prst="rect">
            <a:avLst/>
          </a:prstGeom>
        </p:spPr>
      </p:pic>
    </p:spTree>
    <p:extLst>
      <p:ext uri="{BB962C8B-B14F-4D97-AF65-F5344CB8AC3E}">
        <p14:creationId xmlns:p14="http://schemas.microsoft.com/office/powerpoint/2010/main" val="1195792375"/>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E6AE7-AD82-6ACB-982B-1AC3262D9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8AC82-F70D-4048-1383-112570AF3DE6}"/>
              </a:ext>
            </a:extLst>
          </p:cNvPr>
          <p:cNvSpPr>
            <a:spLocks noGrp="1"/>
          </p:cNvSpPr>
          <p:nvPr>
            <p:ph type="title"/>
          </p:nvPr>
        </p:nvSpPr>
        <p:spPr>
          <a:xfrm>
            <a:off x="838199" y="365125"/>
            <a:ext cx="10954407" cy="1325563"/>
          </a:xfrm>
        </p:spPr>
        <p:txBody>
          <a:bodyPr/>
          <a:lstStyle/>
          <a:p>
            <a:r>
              <a:rPr lang="en-US" sz="4400" b="1" dirty="0">
                <a:solidFill>
                  <a:schemeClr val="tx1">
                    <a:lumMod val="85000"/>
                    <a:lumOff val="15000"/>
                  </a:schemeClr>
                </a:solidFill>
              </a:rPr>
              <a:t>XLP Example: Feb 2025  </a:t>
            </a:r>
            <a:endParaRPr lang="en-US" dirty="0"/>
          </a:p>
        </p:txBody>
      </p:sp>
      <p:sp>
        <p:nvSpPr>
          <p:cNvPr id="9" name="Rounded Rectangle 8">
            <a:extLst>
              <a:ext uri="{FF2B5EF4-FFF2-40B4-BE49-F238E27FC236}">
                <a16:creationId xmlns:a16="http://schemas.microsoft.com/office/drawing/2014/main" id="{66DA165A-14DF-3B27-45ED-694595F0DCDD}"/>
              </a:ext>
            </a:extLst>
          </p:cNvPr>
          <p:cNvSpPr/>
          <p:nvPr/>
        </p:nvSpPr>
        <p:spPr>
          <a:xfrm>
            <a:off x="8549211" y="1619431"/>
            <a:ext cx="3040534" cy="989085"/>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XLP Outperformed The S&amp;P 500!</a:t>
            </a:r>
          </a:p>
        </p:txBody>
      </p:sp>
      <p:pic>
        <p:nvPicPr>
          <p:cNvPr id="11" name="Picture 10" descr="A graph showing a number of sales&#10;&#10;AI-generated content may be incorrect.">
            <a:extLst>
              <a:ext uri="{FF2B5EF4-FFF2-40B4-BE49-F238E27FC236}">
                <a16:creationId xmlns:a16="http://schemas.microsoft.com/office/drawing/2014/main" id="{FB9F8D67-6F86-4C64-8013-1CBDB1CEA5BC}"/>
              </a:ext>
            </a:extLst>
          </p:cNvPr>
          <p:cNvPicPr>
            <a:picLocks noChangeAspect="1"/>
          </p:cNvPicPr>
          <p:nvPr/>
        </p:nvPicPr>
        <p:blipFill>
          <a:blip r:embed="rId3"/>
          <a:stretch>
            <a:fillRect/>
          </a:stretch>
        </p:blipFill>
        <p:spPr>
          <a:xfrm>
            <a:off x="602255" y="1337911"/>
            <a:ext cx="6980464" cy="4826801"/>
          </a:xfrm>
          <a:prstGeom prst="rect">
            <a:avLst/>
          </a:prstGeom>
        </p:spPr>
      </p:pic>
      <p:pic>
        <p:nvPicPr>
          <p:cNvPr id="5" name="Picture 4">
            <a:extLst>
              <a:ext uri="{FF2B5EF4-FFF2-40B4-BE49-F238E27FC236}">
                <a16:creationId xmlns:a16="http://schemas.microsoft.com/office/drawing/2014/main" id="{66CEC633-0080-EED8-8979-4CA3C4EE1A46}"/>
              </a:ext>
            </a:extLst>
          </p:cNvPr>
          <p:cNvPicPr>
            <a:picLocks noChangeAspect="1"/>
          </p:cNvPicPr>
          <p:nvPr/>
        </p:nvPicPr>
        <p:blipFill>
          <a:blip r:embed="rId4"/>
          <a:stretch>
            <a:fillRect/>
          </a:stretch>
        </p:blipFill>
        <p:spPr>
          <a:xfrm rot="900000" flipH="1">
            <a:off x="6874853" y="1810050"/>
            <a:ext cx="1618594" cy="1106022"/>
          </a:xfrm>
          <a:prstGeom prst="rect">
            <a:avLst/>
          </a:prstGeom>
        </p:spPr>
      </p:pic>
    </p:spTree>
    <p:extLst>
      <p:ext uri="{BB962C8B-B14F-4D97-AF65-F5344CB8AC3E}">
        <p14:creationId xmlns:p14="http://schemas.microsoft.com/office/powerpoint/2010/main" val="358468641"/>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8435B-3AD8-09B6-7AB9-7A09FB9337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52BE690-CEE1-8DD1-7A1C-18670D6A9D4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595107-0A4A-877A-6D1C-39C06B0B1C0A}"/>
              </a:ext>
            </a:extLst>
          </p:cNvPr>
          <p:cNvSpPr>
            <a:spLocks noGrp="1"/>
          </p:cNvSpPr>
          <p:nvPr>
            <p:ph type="title"/>
          </p:nvPr>
        </p:nvSpPr>
        <p:spPr>
          <a:xfrm>
            <a:off x="838200" y="185513"/>
            <a:ext cx="11225049" cy="1325563"/>
          </a:xfrm>
        </p:spPr>
        <p:txBody>
          <a:bodyPr/>
          <a:lstStyle/>
          <a:p>
            <a:r>
              <a:rPr lang="en-US" dirty="0">
                <a:solidFill>
                  <a:schemeClr val="bg1"/>
                </a:solidFill>
              </a:rPr>
              <a:t>Key</a:t>
            </a:r>
            <a:r>
              <a:rPr lang="en-US" sz="4400" dirty="0">
                <a:solidFill>
                  <a:schemeClr val="bg1"/>
                </a:solidFill>
              </a:rPr>
              <a:t> Takeaway</a:t>
            </a:r>
            <a:endParaRPr lang="en-US" dirty="0">
              <a:solidFill>
                <a:schemeClr val="bg1"/>
              </a:solidFill>
            </a:endParaRPr>
          </a:p>
        </p:txBody>
      </p:sp>
      <p:sp>
        <p:nvSpPr>
          <p:cNvPr id="3" name="Title 1">
            <a:extLst>
              <a:ext uri="{FF2B5EF4-FFF2-40B4-BE49-F238E27FC236}">
                <a16:creationId xmlns:a16="http://schemas.microsoft.com/office/drawing/2014/main" id="{B63EFF27-A446-5357-9FA4-02E547EDAD60}"/>
              </a:ext>
            </a:extLst>
          </p:cNvPr>
          <p:cNvSpPr txBox="1">
            <a:spLocks/>
          </p:cNvSpPr>
          <p:nvPr/>
        </p:nvSpPr>
        <p:spPr>
          <a:xfrm>
            <a:off x="838199" y="2221080"/>
            <a:ext cx="10905782"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r>
              <a:rPr lang="en-US" sz="3000" dirty="0">
                <a:solidFill>
                  <a:schemeClr val="tx1">
                    <a:lumMod val="85000"/>
                    <a:lumOff val="15000"/>
                  </a:schemeClr>
                </a:solidFill>
                <a:latin typeface="Lato" panose="020F0502020204030203" pitchFamily="34" charset="77"/>
                <a:cs typeface="Rubik" pitchFamily="2" charset="-79"/>
              </a:rPr>
              <a:t>W</a:t>
            </a:r>
            <a:r>
              <a:rPr lang="en-US" sz="3000" b="1" dirty="0">
                <a:solidFill>
                  <a:schemeClr val="tx1">
                    <a:lumMod val="85000"/>
                    <a:lumOff val="15000"/>
                  </a:schemeClr>
                </a:solidFill>
                <a:latin typeface="Lato" panose="020F0502020204030203" pitchFamily="34" charset="77"/>
                <a:cs typeface="Rubik" pitchFamily="2" charset="-79"/>
              </a:rPr>
              <a:t>hen a sector underperforms the S&amp;P 500 in TWO consecutive months...</a:t>
            </a:r>
            <a:br>
              <a:rPr lang="en-US" sz="3000" b="1" dirty="0">
                <a:solidFill>
                  <a:schemeClr val="tx1">
                    <a:lumMod val="85000"/>
                    <a:lumOff val="15000"/>
                  </a:schemeClr>
                </a:solidFill>
                <a:latin typeface="Lato" panose="020F0502020204030203" pitchFamily="34" charset="77"/>
                <a:cs typeface="Rubik" pitchFamily="2" charset="-79"/>
              </a:rPr>
            </a:br>
            <a:endParaRPr lang="en-US" sz="3000" dirty="0">
              <a:solidFill>
                <a:schemeClr val="tx1">
                  <a:lumMod val="85000"/>
                  <a:lumOff val="15000"/>
                </a:schemeClr>
              </a:solidFill>
              <a:latin typeface="Lato" panose="020F0502020204030203" pitchFamily="34" charset="77"/>
              <a:cs typeface="Rubik" pitchFamily="2" charset="-79"/>
            </a:endParaRPr>
          </a:p>
          <a:p>
            <a:r>
              <a:rPr lang="en-US" sz="3000" dirty="0">
                <a:solidFill>
                  <a:schemeClr val="tx1">
                    <a:lumMod val="85000"/>
                    <a:lumOff val="15000"/>
                  </a:schemeClr>
                </a:solidFill>
                <a:latin typeface="Lato" panose="020F0502020204030203" pitchFamily="34" charset="77"/>
                <a:cs typeface="Rubik" pitchFamily="2" charset="-79"/>
              </a:rPr>
              <a:t>It’s likely to outperform during the </a:t>
            </a:r>
            <a:r>
              <a:rPr lang="en-US" sz="3000" dirty="0">
                <a:solidFill>
                  <a:srgbClr val="C00000"/>
                </a:solidFill>
                <a:latin typeface="Lato" panose="020F0502020204030203" pitchFamily="34" charset="77"/>
                <a:cs typeface="Rubik" pitchFamily="2" charset="-79"/>
              </a:rPr>
              <a:t>third</a:t>
            </a:r>
            <a:r>
              <a:rPr lang="en-US" sz="3000" dirty="0">
                <a:solidFill>
                  <a:schemeClr val="tx1">
                    <a:lumMod val="85000"/>
                    <a:lumOff val="15000"/>
                  </a:schemeClr>
                </a:solidFill>
                <a:latin typeface="Lato" panose="020F0502020204030203" pitchFamily="34" charset="77"/>
                <a:cs typeface="Rubik" pitchFamily="2" charset="-79"/>
              </a:rPr>
              <a:t> month! </a:t>
            </a:r>
            <a:endParaRPr lang="en-US" sz="3000" dirty="0">
              <a:latin typeface="Lato" panose="020F0502020204030203" pitchFamily="34" charset="77"/>
            </a:endParaRPr>
          </a:p>
        </p:txBody>
      </p:sp>
    </p:spTree>
    <p:extLst>
      <p:ext uri="{BB962C8B-B14F-4D97-AF65-F5344CB8AC3E}">
        <p14:creationId xmlns:p14="http://schemas.microsoft.com/office/powerpoint/2010/main" val="21784687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BC5B-C9EC-7CB0-2012-568C0B3303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6B953-ED11-D7F6-6976-313CBD6320F7}"/>
              </a:ext>
            </a:extLst>
          </p:cNvPr>
          <p:cNvSpPr>
            <a:spLocks noGrp="1"/>
          </p:cNvSpPr>
          <p:nvPr>
            <p:ph type="title"/>
          </p:nvPr>
        </p:nvSpPr>
        <p:spPr>
          <a:xfrm>
            <a:off x="318186" y="136005"/>
            <a:ext cx="11555627" cy="1325563"/>
          </a:xfrm>
        </p:spPr>
        <p:txBody>
          <a:bodyPr>
            <a:normAutofit/>
          </a:bodyPr>
          <a:lstStyle/>
          <a:p>
            <a:pPr algn="ctr"/>
            <a:r>
              <a:rPr lang="en-US" sz="4000" dirty="0"/>
              <a:t>T</a:t>
            </a:r>
            <a:r>
              <a:rPr lang="en-US" sz="4000" b="1" dirty="0"/>
              <a:t>ested Over 5 Years of Data</a:t>
            </a:r>
            <a:br>
              <a:rPr lang="en-US" sz="4000" b="1" dirty="0"/>
            </a:br>
            <a:r>
              <a:rPr lang="en-US" sz="2800" b="1" dirty="0"/>
              <a:t>If you stopped at </a:t>
            </a:r>
            <a:r>
              <a:rPr lang="en-US" sz="2800" b="1" dirty="0">
                <a:highlight>
                  <a:srgbClr val="FFFF00"/>
                </a:highlight>
              </a:rPr>
              <a:t>Step 1</a:t>
            </a:r>
            <a:r>
              <a:rPr lang="en-US" sz="2800" dirty="0"/>
              <a:t> </a:t>
            </a:r>
            <a:r>
              <a:rPr lang="en-US" sz="2800" b="1" dirty="0"/>
              <a:t>&amp; bought these ETFs:</a:t>
            </a:r>
            <a:endParaRPr lang="en-US" sz="2800" dirty="0"/>
          </a:p>
        </p:txBody>
      </p:sp>
      <p:sp>
        <p:nvSpPr>
          <p:cNvPr id="6" name="Content Placeholder 2">
            <a:extLst>
              <a:ext uri="{FF2B5EF4-FFF2-40B4-BE49-F238E27FC236}">
                <a16:creationId xmlns:a16="http://schemas.microsoft.com/office/drawing/2014/main" id="{5FCD9082-9704-26B1-D74E-3A99EC4EF072}"/>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10" name="Picture 9">
            <a:extLst>
              <a:ext uri="{FF2B5EF4-FFF2-40B4-BE49-F238E27FC236}">
                <a16:creationId xmlns:a16="http://schemas.microsoft.com/office/drawing/2014/main" id="{9C1B6FF0-E026-98F7-AE3F-62F87A452A8F}"/>
              </a:ext>
            </a:extLst>
          </p:cNvPr>
          <p:cNvPicPr>
            <a:picLocks noChangeAspect="1"/>
          </p:cNvPicPr>
          <p:nvPr/>
        </p:nvPicPr>
        <p:blipFill>
          <a:blip r:embed="rId4"/>
          <a:srcRect/>
          <a:stretch/>
        </p:blipFill>
        <p:spPr>
          <a:xfrm>
            <a:off x="740884" y="1461568"/>
            <a:ext cx="4224814" cy="4599596"/>
          </a:xfrm>
          <a:prstGeom prst="rect">
            <a:avLst/>
          </a:prstGeom>
          <a:ln>
            <a:solidFill>
              <a:schemeClr val="bg2">
                <a:lumMod val="75000"/>
              </a:schemeClr>
            </a:solidFill>
          </a:ln>
        </p:spPr>
      </p:pic>
      <p:pic>
        <p:nvPicPr>
          <p:cNvPr id="4" name="Picture 3" descr="A table with numbers and percentages&#10;&#10;AI-generated content may be incorrect.">
            <a:extLst>
              <a:ext uri="{FF2B5EF4-FFF2-40B4-BE49-F238E27FC236}">
                <a16:creationId xmlns:a16="http://schemas.microsoft.com/office/drawing/2014/main" id="{7ED74B1D-6614-3B14-149F-8572D8669E86}"/>
              </a:ext>
            </a:extLst>
          </p:cNvPr>
          <p:cNvPicPr>
            <a:picLocks noChangeAspect="1"/>
          </p:cNvPicPr>
          <p:nvPr/>
        </p:nvPicPr>
        <p:blipFill>
          <a:blip r:embed="rId5"/>
          <a:stretch>
            <a:fillRect/>
          </a:stretch>
        </p:blipFill>
        <p:spPr>
          <a:xfrm>
            <a:off x="1173660" y="2427543"/>
            <a:ext cx="4224814" cy="3681026"/>
          </a:xfrm>
          <a:prstGeom prst="rect">
            <a:avLst/>
          </a:prstGeom>
        </p:spPr>
      </p:pic>
    </p:spTree>
    <p:extLst>
      <p:ext uri="{BB962C8B-B14F-4D97-AF65-F5344CB8AC3E}">
        <p14:creationId xmlns:p14="http://schemas.microsoft.com/office/powerpoint/2010/main" val="488266266"/>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EDA5-1C8B-29A3-2885-4597A1094D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04359-25A4-CF04-F014-3DA12E266DC8}"/>
              </a:ext>
            </a:extLst>
          </p:cNvPr>
          <p:cNvSpPr>
            <a:spLocks noGrp="1"/>
          </p:cNvSpPr>
          <p:nvPr>
            <p:ph type="title"/>
          </p:nvPr>
        </p:nvSpPr>
        <p:spPr>
          <a:xfrm>
            <a:off x="318186" y="136005"/>
            <a:ext cx="11555627" cy="1325563"/>
          </a:xfrm>
        </p:spPr>
        <p:txBody>
          <a:bodyPr>
            <a:normAutofit/>
          </a:bodyPr>
          <a:lstStyle/>
          <a:p>
            <a:pPr algn="ctr"/>
            <a:r>
              <a:rPr lang="en-US" sz="4000" dirty="0"/>
              <a:t>Most Recent Data (Since Jan 23)</a:t>
            </a:r>
            <a:r>
              <a:rPr lang="en-US" sz="4000" b="1" dirty="0"/>
              <a:t>: </a:t>
            </a:r>
            <a:br>
              <a:rPr lang="en-US" sz="4000" b="1" dirty="0"/>
            </a:br>
            <a:r>
              <a:rPr lang="en-US" sz="2800" b="1" dirty="0"/>
              <a:t>If you stopped at </a:t>
            </a:r>
            <a:r>
              <a:rPr lang="en-US" sz="2800" b="1" dirty="0">
                <a:highlight>
                  <a:srgbClr val="FFFF00"/>
                </a:highlight>
              </a:rPr>
              <a:t>Step 1 </a:t>
            </a:r>
            <a:r>
              <a:rPr lang="en-US" sz="2800" b="1" dirty="0"/>
              <a:t>&amp; bought these ETFs:</a:t>
            </a:r>
            <a:endParaRPr lang="en-US" sz="2800" dirty="0"/>
          </a:p>
        </p:txBody>
      </p:sp>
      <p:sp>
        <p:nvSpPr>
          <p:cNvPr id="6" name="Content Placeholder 2">
            <a:extLst>
              <a:ext uri="{FF2B5EF4-FFF2-40B4-BE49-F238E27FC236}">
                <a16:creationId xmlns:a16="http://schemas.microsoft.com/office/drawing/2014/main" id="{9ABB350B-BECF-3DAD-2E09-3D9E97F6293C}"/>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3" name="Rounded Rectangle 2">
            <a:extLst>
              <a:ext uri="{FF2B5EF4-FFF2-40B4-BE49-F238E27FC236}">
                <a16:creationId xmlns:a16="http://schemas.microsoft.com/office/drawing/2014/main" id="{5D2271C7-8F70-8C44-C4BA-B575EF7D1439}"/>
              </a:ext>
            </a:extLst>
          </p:cNvPr>
          <p:cNvSpPr/>
          <p:nvPr/>
        </p:nvSpPr>
        <p:spPr>
          <a:xfrm>
            <a:off x="6979853" y="1854731"/>
            <a:ext cx="4383018" cy="1444550"/>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There is only a 25% chance that </a:t>
            </a:r>
            <a:br>
              <a:rPr lang="en-US" b="1" dirty="0">
                <a:latin typeface="Montserrat ExtraBold" pitchFamily="2" charset="77"/>
              </a:rPr>
            </a:br>
            <a:r>
              <a:rPr lang="en-US" b="1" dirty="0">
                <a:latin typeface="Montserrat ExtraBold" pitchFamily="2" charset="77"/>
              </a:rPr>
              <a:t>a sector will underperform the S&amp;P 500 3 months in a row!</a:t>
            </a:r>
          </a:p>
        </p:txBody>
      </p:sp>
      <p:pic>
        <p:nvPicPr>
          <p:cNvPr id="7" name="Picture 6">
            <a:extLst>
              <a:ext uri="{FF2B5EF4-FFF2-40B4-BE49-F238E27FC236}">
                <a16:creationId xmlns:a16="http://schemas.microsoft.com/office/drawing/2014/main" id="{25B77EBD-5FD7-7C0C-8D81-B73C89580A52}"/>
              </a:ext>
            </a:extLst>
          </p:cNvPr>
          <p:cNvPicPr>
            <a:picLocks noChangeAspect="1"/>
          </p:cNvPicPr>
          <p:nvPr/>
        </p:nvPicPr>
        <p:blipFill>
          <a:blip r:embed="rId4"/>
          <a:srcRect/>
          <a:stretch/>
        </p:blipFill>
        <p:spPr>
          <a:xfrm>
            <a:off x="829129" y="1461568"/>
            <a:ext cx="4101387" cy="4501523"/>
          </a:xfrm>
          <a:prstGeom prst="rect">
            <a:avLst/>
          </a:prstGeom>
          <a:ln>
            <a:solidFill>
              <a:schemeClr val="bg2">
                <a:lumMod val="75000"/>
              </a:schemeClr>
            </a:solidFill>
          </a:ln>
        </p:spPr>
      </p:pic>
      <p:pic>
        <p:nvPicPr>
          <p:cNvPr id="10" name="Picture 9">
            <a:extLst>
              <a:ext uri="{FF2B5EF4-FFF2-40B4-BE49-F238E27FC236}">
                <a16:creationId xmlns:a16="http://schemas.microsoft.com/office/drawing/2014/main" id="{24269647-8617-7DA7-722B-74BC81C02B77}"/>
              </a:ext>
            </a:extLst>
          </p:cNvPr>
          <p:cNvPicPr>
            <a:picLocks noChangeAspect="1"/>
          </p:cNvPicPr>
          <p:nvPr/>
        </p:nvPicPr>
        <p:blipFill>
          <a:blip r:embed="rId5"/>
          <a:stretch>
            <a:fillRect/>
          </a:stretch>
        </p:blipFill>
        <p:spPr>
          <a:xfrm rot="1800000" flipH="1">
            <a:off x="5077909" y="2185291"/>
            <a:ext cx="1618594" cy="1106022"/>
          </a:xfrm>
          <a:prstGeom prst="rect">
            <a:avLst/>
          </a:prstGeom>
        </p:spPr>
      </p:pic>
      <p:pic>
        <p:nvPicPr>
          <p:cNvPr id="9" name="Picture 8" descr="A screenshot of a data report&#10;&#10;AI-generated content may be incorrect.">
            <a:extLst>
              <a:ext uri="{FF2B5EF4-FFF2-40B4-BE49-F238E27FC236}">
                <a16:creationId xmlns:a16="http://schemas.microsoft.com/office/drawing/2014/main" id="{74D15056-66C9-9F8E-0AE1-6D7923796341}"/>
              </a:ext>
            </a:extLst>
          </p:cNvPr>
          <p:cNvPicPr>
            <a:picLocks noChangeAspect="1"/>
          </p:cNvPicPr>
          <p:nvPr/>
        </p:nvPicPr>
        <p:blipFill>
          <a:blip r:embed="rId6"/>
          <a:stretch>
            <a:fillRect/>
          </a:stretch>
        </p:blipFill>
        <p:spPr>
          <a:xfrm>
            <a:off x="1378959" y="1637169"/>
            <a:ext cx="4265227" cy="4218866"/>
          </a:xfrm>
          <a:prstGeom prst="rect">
            <a:avLst/>
          </a:prstGeom>
        </p:spPr>
      </p:pic>
    </p:spTree>
    <p:extLst>
      <p:ext uri="{BB962C8B-B14F-4D97-AF65-F5344CB8AC3E}">
        <p14:creationId xmlns:p14="http://schemas.microsoft.com/office/powerpoint/2010/main" val="3979061224"/>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A684-DC6C-9190-07ED-B91EB51C31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2E49B4-24A0-A50F-0A86-DC6C2BF68C31}"/>
              </a:ext>
            </a:extLst>
          </p:cNvPr>
          <p:cNvSpPr>
            <a:spLocks noGrp="1"/>
          </p:cNvSpPr>
          <p:nvPr>
            <p:ph idx="1"/>
          </p:nvPr>
        </p:nvSpPr>
        <p:spPr>
          <a:xfrm>
            <a:off x="838200" y="1599382"/>
            <a:ext cx="10712824" cy="3934152"/>
          </a:xfrm>
        </p:spPr>
        <p:txBody>
          <a:bodyPr>
            <a:normAutofit/>
          </a:bodyPr>
          <a:lstStyle/>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436% </a:t>
            </a:r>
            <a:r>
              <a:rPr lang="en-US" sz="2400" b="0" dirty="0">
                <a:cs typeface="Arial" panose="020B0604020202020204" pitchFamily="34" charset="0"/>
              </a:rPr>
              <a:t>in 16 days...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128% </a:t>
            </a:r>
            <a:r>
              <a:rPr lang="en-US" sz="2400" b="0" dirty="0">
                <a:cs typeface="Arial" panose="020B0604020202020204" pitchFamily="34" charset="0"/>
              </a:rPr>
              <a:t>in 16 days...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261% </a:t>
            </a:r>
            <a:r>
              <a:rPr lang="en-US" sz="2400" dirty="0">
                <a:cs typeface="Arial" panose="020B0604020202020204" pitchFamily="34" charset="0"/>
              </a:rPr>
              <a:t>in 2 weeks...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277% </a:t>
            </a:r>
            <a:r>
              <a:rPr lang="en-US" sz="2400" dirty="0">
                <a:cs typeface="Arial" panose="020B0604020202020204" pitchFamily="34" charset="0"/>
              </a:rPr>
              <a:t>in 1 month...</a:t>
            </a: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460% </a:t>
            </a:r>
            <a:r>
              <a:rPr lang="en-US" sz="2400" dirty="0">
                <a:cs typeface="Arial" panose="020B0604020202020204" pitchFamily="34" charset="0"/>
              </a:rPr>
              <a:t>in less than a month...</a:t>
            </a:r>
          </a:p>
          <a:p>
            <a:pPr marL="0" indent="0">
              <a:lnSpc>
                <a:spcPts val="3080"/>
              </a:lnSpc>
              <a:spcBef>
                <a:spcPts val="1600"/>
              </a:spcBef>
              <a:spcAft>
                <a:spcPts val="600"/>
              </a:spcAft>
              <a:buNone/>
            </a:pP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03333D49-97A5-F544-9507-6617A6616035}"/>
              </a:ext>
            </a:extLst>
          </p:cNvPr>
          <p:cNvSpPr>
            <a:spLocks noGrp="1"/>
          </p:cNvSpPr>
          <p:nvPr>
            <p:ph type="title"/>
          </p:nvPr>
        </p:nvSpPr>
        <p:spPr/>
        <p:txBody>
          <a:bodyPr>
            <a:normAutofit/>
          </a:bodyPr>
          <a:lstStyle/>
          <a:p>
            <a:r>
              <a:rPr lang="en-US" sz="4000" dirty="0"/>
              <a:t>But We’re Targeting MUCH Bigger Profits!</a:t>
            </a:r>
          </a:p>
        </p:txBody>
      </p:sp>
      <p:sp>
        <p:nvSpPr>
          <p:cNvPr id="6" name="Content Placeholder 2">
            <a:extLst>
              <a:ext uri="{FF2B5EF4-FFF2-40B4-BE49-F238E27FC236}">
                <a16:creationId xmlns:a16="http://schemas.microsoft.com/office/drawing/2014/main" id="{4F83ED7C-DEA5-C6A0-D3CF-85188ADD3A5A}"/>
              </a:ext>
            </a:extLst>
          </p:cNvPr>
          <p:cNvSpPr txBox="1">
            <a:spLocks/>
          </p:cNvSpPr>
          <p:nvPr/>
        </p:nvSpPr>
        <p:spPr>
          <a:xfrm>
            <a:off x="640976" y="5675870"/>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r>
              <a:rPr lang="en-US" sz="1600" dirty="0">
                <a:cs typeface="Arial" panose="020B0604020202020204" pitchFamily="34" charset="0"/>
              </a:rPr>
              <a:t>*Peak gains</a:t>
            </a:r>
          </a:p>
        </p:txBody>
      </p:sp>
      <p:sp>
        <p:nvSpPr>
          <p:cNvPr id="7" name="Content Placeholder 2">
            <a:extLst>
              <a:ext uri="{FF2B5EF4-FFF2-40B4-BE49-F238E27FC236}">
                <a16:creationId xmlns:a16="http://schemas.microsoft.com/office/drawing/2014/main" id="{FE705568-25E6-025E-FECB-022ABB60342A}"/>
              </a:ext>
            </a:extLst>
          </p:cNvPr>
          <p:cNvSpPr txBox="1">
            <a:spLocks/>
          </p:cNvSpPr>
          <p:nvPr/>
        </p:nvSpPr>
        <p:spPr>
          <a:xfrm>
            <a:off x="5031260" y="1599382"/>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86% </a:t>
            </a:r>
            <a:r>
              <a:rPr lang="en-US" sz="2400" dirty="0">
                <a:cs typeface="Arial" panose="020B0604020202020204" pitchFamily="34" charset="0"/>
              </a:rPr>
              <a:t>in 4 days...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340% </a:t>
            </a:r>
            <a:r>
              <a:rPr lang="en-US" sz="2400" dirty="0">
                <a:cs typeface="Arial" panose="020B0604020202020204" pitchFamily="34" charset="0"/>
              </a:rPr>
              <a:t>in 6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577% </a:t>
            </a:r>
            <a:r>
              <a:rPr lang="en-US" sz="2400" dirty="0">
                <a:cs typeface="Arial" panose="020B0604020202020204" pitchFamily="34" charset="0"/>
              </a:rPr>
              <a:t>in 5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96% </a:t>
            </a:r>
            <a:r>
              <a:rPr lang="en-US" sz="2400" dirty="0">
                <a:cs typeface="Arial" panose="020B0604020202020204" pitchFamily="34" charset="0"/>
              </a:rPr>
              <a:t>in 3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723% </a:t>
            </a:r>
            <a:r>
              <a:rPr lang="en-US" sz="2400" dirty="0">
                <a:cs typeface="Arial" panose="020B0604020202020204" pitchFamily="34" charset="0"/>
              </a:rPr>
              <a:t>in 6 weeks...</a:t>
            </a:r>
          </a:p>
          <a:p>
            <a:pPr marL="320040" indent="-320040">
              <a:lnSpc>
                <a:spcPts val="3080"/>
              </a:lnSpc>
              <a:spcBef>
                <a:spcPts val="1600"/>
              </a:spcBef>
              <a:spcAft>
                <a:spcPts val="600"/>
              </a:spcAft>
              <a:buFont typeface="Arial" panose="020B0604020202020204" pitchFamily="34" charset="0"/>
              <a:buBlip>
                <a:blip r:embed="rId3"/>
              </a:buBlip>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3"/>
              </a:buBlip>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1442245"/>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55D8A-A13C-9ABA-012B-212E98EF67A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1CBCC0-5B97-8491-DE67-1C7F29F501BE}"/>
              </a:ext>
            </a:extLst>
          </p:cNvPr>
          <p:cNvSpPr txBox="1">
            <a:spLocks/>
          </p:cNvSpPr>
          <p:nvPr/>
        </p:nvSpPr>
        <p:spPr>
          <a:xfrm>
            <a:off x="807308" y="2370895"/>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500" dirty="0">
                <a:latin typeface="Rajdhani" panose="02000000000000000000" pitchFamily="2" charset="77"/>
                <a:cs typeface="Rajdhani" panose="02000000000000000000" pitchFamily="2" charset="77"/>
              </a:rPr>
              <a:t>HISTORICAL EXAMPLE:  </a:t>
            </a:r>
            <a:br>
              <a:rPr lang="en-US" dirty="0">
                <a:latin typeface="Rajdhani" panose="02000000000000000000" pitchFamily="2" charset="77"/>
                <a:cs typeface="Rajdhani" panose="02000000000000000000" pitchFamily="2" charset="77"/>
              </a:rPr>
            </a:br>
            <a:r>
              <a:rPr lang="en-US" sz="6000" dirty="0">
                <a:solidFill>
                  <a:srgbClr val="88D1F4"/>
                </a:solidFill>
                <a:latin typeface="Rajdhani" panose="02000000000000000000" pitchFamily="2" charset="77"/>
                <a:cs typeface="Rajdhani" panose="02000000000000000000" pitchFamily="2" charset="77"/>
              </a:rPr>
              <a:t>XLF (Financial Sector) </a:t>
            </a:r>
          </a:p>
        </p:txBody>
      </p:sp>
    </p:spTree>
    <p:extLst>
      <p:ext uri="{BB962C8B-B14F-4D97-AF65-F5344CB8AC3E}">
        <p14:creationId xmlns:p14="http://schemas.microsoft.com/office/powerpoint/2010/main" val="2888793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1DE6-A3E2-2297-3170-CA97B8C70AF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374EFFE-4239-B6E5-7847-2B48D0CF5F93}"/>
              </a:ext>
            </a:extLst>
          </p:cNvPr>
          <p:cNvSpPr txBox="1">
            <a:spLocks/>
          </p:cNvSpPr>
          <p:nvPr/>
        </p:nvSpPr>
        <p:spPr>
          <a:xfrm>
            <a:off x="446314" y="2538580"/>
            <a:ext cx="10938377"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900" dirty="0">
                <a:latin typeface="Rajdhani" panose="02000000000000000000" pitchFamily="2" charset="77"/>
                <a:cs typeface="Rajdhani" panose="02000000000000000000" pitchFamily="2" charset="77"/>
              </a:rPr>
              <a:t>This is a </a:t>
            </a:r>
            <a:r>
              <a:rPr lang="en-US" sz="3900" dirty="0">
                <a:solidFill>
                  <a:srgbClr val="88D1F4"/>
                </a:solidFill>
                <a:latin typeface="Rajdhani" panose="02000000000000000000" pitchFamily="2" charset="77"/>
                <a:cs typeface="Rajdhani" panose="02000000000000000000" pitchFamily="2" charset="77"/>
              </a:rPr>
              <a:t>BRAND-NEW </a:t>
            </a:r>
            <a:r>
              <a:rPr lang="en-US" sz="3900" dirty="0">
                <a:latin typeface="Rajdhani" panose="02000000000000000000" pitchFamily="2" charset="77"/>
                <a:cs typeface="Rajdhani" panose="02000000000000000000" pitchFamily="2" charset="77"/>
              </a:rPr>
              <a:t>low-maintenance trading strategy to </a:t>
            </a:r>
            <a:r>
              <a:rPr lang="en-US" sz="3900" i="1" dirty="0">
                <a:solidFill>
                  <a:srgbClr val="88D1F4"/>
                </a:solidFill>
                <a:latin typeface="Rajdhani" panose="02000000000000000000" pitchFamily="2" charset="77"/>
                <a:cs typeface="Rajdhani" panose="02000000000000000000" pitchFamily="2" charset="77"/>
              </a:rPr>
              <a:t>ADD  </a:t>
            </a:r>
            <a:r>
              <a:rPr lang="en-US" sz="3900" dirty="0">
                <a:latin typeface="Rajdhani" panose="02000000000000000000" pitchFamily="2" charset="77"/>
                <a:cs typeface="Rajdhani" panose="02000000000000000000" pitchFamily="2" charset="77"/>
              </a:rPr>
              <a:t>to your investing arsenal for the rest of 2025!</a:t>
            </a:r>
          </a:p>
        </p:txBody>
      </p:sp>
    </p:spTree>
    <p:extLst>
      <p:ext uri="{BB962C8B-B14F-4D97-AF65-F5344CB8AC3E}">
        <p14:creationId xmlns:p14="http://schemas.microsoft.com/office/powerpoint/2010/main" val="3361651604"/>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28BF8-C813-6B48-1984-C47754360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CB4C9-C425-08B9-F39B-15912CE44287}"/>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May 2024 </a:t>
            </a:r>
            <a:endParaRPr lang="en-US" dirty="0"/>
          </a:p>
        </p:txBody>
      </p:sp>
      <p:pic>
        <p:nvPicPr>
          <p:cNvPr id="4" name="Content Placeholder 5">
            <a:extLst>
              <a:ext uri="{FF2B5EF4-FFF2-40B4-BE49-F238E27FC236}">
                <a16:creationId xmlns:a16="http://schemas.microsoft.com/office/drawing/2014/main" id="{7AC823AE-D216-0D5D-C2B7-62E4B056CADF}"/>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spTree>
    <p:extLst>
      <p:ext uri="{BB962C8B-B14F-4D97-AF65-F5344CB8AC3E}">
        <p14:creationId xmlns:p14="http://schemas.microsoft.com/office/powerpoint/2010/main" val="1501155989"/>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CA854-0C02-4C2B-1AFA-8C935DBE3A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78F51-A77E-C09F-D9A5-50089D96D523}"/>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June 2024 </a:t>
            </a:r>
            <a:endParaRPr lang="en-US" dirty="0"/>
          </a:p>
        </p:txBody>
      </p:sp>
      <p:pic>
        <p:nvPicPr>
          <p:cNvPr id="5" name="Content Placeholder 5">
            <a:extLst>
              <a:ext uri="{FF2B5EF4-FFF2-40B4-BE49-F238E27FC236}">
                <a16:creationId xmlns:a16="http://schemas.microsoft.com/office/drawing/2014/main" id="{4890C987-A695-97A3-2176-592075CE8DBB}"/>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spTree>
    <p:extLst>
      <p:ext uri="{BB962C8B-B14F-4D97-AF65-F5344CB8AC3E}">
        <p14:creationId xmlns:p14="http://schemas.microsoft.com/office/powerpoint/2010/main" val="1580621200"/>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9359-ADA4-91B5-2F68-4FD3271FD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6A176C-ADFE-8F84-B7B6-613C251ED7F4}"/>
              </a:ext>
            </a:extLst>
          </p:cNvPr>
          <p:cNvSpPr>
            <a:spLocks noGrp="1"/>
          </p:cNvSpPr>
          <p:nvPr>
            <p:ph type="title"/>
          </p:nvPr>
        </p:nvSpPr>
        <p:spPr>
          <a:xfrm>
            <a:off x="838199" y="365125"/>
            <a:ext cx="10954407" cy="1325563"/>
          </a:xfrm>
        </p:spPr>
        <p:txBody>
          <a:bodyPr/>
          <a:lstStyle/>
          <a:p>
            <a:r>
              <a:rPr lang="en-US" sz="4400" b="1" dirty="0">
                <a:solidFill>
                  <a:schemeClr val="tx1">
                    <a:lumMod val="85000"/>
                    <a:lumOff val="15000"/>
                  </a:schemeClr>
                </a:solidFill>
              </a:rPr>
              <a:t>XLF Example: July 2024   </a:t>
            </a:r>
            <a:endParaRPr lang="en-US" dirty="0"/>
          </a:p>
        </p:txBody>
      </p:sp>
      <p:sp>
        <p:nvSpPr>
          <p:cNvPr id="9" name="Rounded Rectangle 8">
            <a:extLst>
              <a:ext uri="{FF2B5EF4-FFF2-40B4-BE49-F238E27FC236}">
                <a16:creationId xmlns:a16="http://schemas.microsoft.com/office/drawing/2014/main" id="{CB06EE3A-CC12-CF4D-E801-944063E88015}"/>
              </a:ext>
            </a:extLst>
          </p:cNvPr>
          <p:cNvSpPr/>
          <p:nvPr/>
        </p:nvSpPr>
        <p:spPr>
          <a:xfrm>
            <a:off x="8549211" y="1619431"/>
            <a:ext cx="3040534" cy="989085"/>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XLF Outperformed The S&amp;P 500 By </a:t>
            </a:r>
            <a:r>
              <a:rPr lang="en-US" b="1" dirty="0">
                <a:solidFill>
                  <a:srgbClr val="00F500"/>
                </a:solidFill>
                <a:latin typeface="Montserrat ExtraBold" pitchFamily="2" charset="77"/>
              </a:rPr>
              <a:t>566%</a:t>
            </a:r>
            <a:r>
              <a:rPr lang="en-US" b="1" dirty="0">
                <a:latin typeface="Montserrat ExtraBold" pitchFamily="2" charset="77"/>
              </a:rPr>
              <a:t>!</a:t>
            </a:r>
          </a:p>
        </p:txBody>
      </p:sp>
      <p:pic>
        <p:nvPicPr>
          <p:cNvPr id="4" name="Content Placeholder 5">
            <a:extLst>
              <a:ext uri="{FF2B5EF4-FFF2-40B4-BE49-F238E27FC236}">
                <a16:creationId xmlns:a16="http://schemas.microsoft.com/office/drawing/2014/main" id="{9FF83029-5001-A54D-1F89-365C6ABDB68B}"/>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pic>
        <p:nvPicPr>
          <p:cNvPr id="7" name="Picture 6">
            <a:extLst>
              <a:ext uri="{FF2B5EF4-FFF2-40B4-BE49-F238E27FC236}">
                <a16:creationId xmlns:a16="http://schemas.microsoft.com/office/drawing/2014/main" id="{6F38ABA2-371A-6C29-E977-37D0B667FC62}"/>
              </a:ext>
            </a:extLst>
          </p:cNvPr>
          <p:cNvPicPr>
            <a:picLocks noChangeAspect="1"/>
          </p:cNvPicPr>
          <p:nvPr/>
        </p:nvPicPr>
        <p:blipFill>
          <a:blip r:embed="rId4"/>
          <a:stretch>
            <a:fillRect/>
          </a:stretch>
        </p:blipFill>
        <p:spPr>
          <a:xfrm rot="1800000" flipH="1">
            <a:off x="6559676" y="1689531"/>
            <a:ext cx="1618594" cy="1106022"/>
          </a:xfrm>
          <a:prstGeom prst="rect">
            <a:avLst/>
          </a:prstGeom>
        </p:spPr>
      </p:pic>
    </p:spTree>
    <p:extLst>
      <p:ext uri="{BB962C8B-B14F-4D97-AF65-F5344CB8AC3E}">
        <p14:creationId xmlns:p14="http://schemas.microsoft.com/office/powerpoint/2010/main" val="860453409"/>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E6EEB-53C1-073C-DAEC-5714E764C3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ACE27-A004-8D57-A321-12D765131786}"/>
              </a:ext>
            </a:extLst>
          </p:cNvPr>
          <p:cNvSpPr>
            <a:spLocks noGrp="1"/>
          </p:cNvSpPr>
          <p:nvPr>
            <p:ph idx="1"/>
          </p:nvPr>
        </p:nvSpPr>
        <p:spPr>
          <a:xfrm>
            <a:off x="836141" y="1895944"/>
            <a:ext cx="10712824" cy="3934152"/>
          </a:xfrm>
          <a:ln>
            <a:noFill/>
          </a:ln>
        </p:spPr>
        <p:txBody>
          <a:bodyPr>
            <a:normAutofit/>
          </a:bodyPr>
          <a:lstStyle/>
          <a:p>
            <a:pPr marL="320040" indent="-320040">
              <a:lnSpc>
                <a:spcPts val="3080"/>
              </a:lnSpc>
              <a:spcBef>
                <a:spcPts val="1600"/>
              </a:spcBef>
              <a:spcAft>
                <a:spcPts val="600"/>
              </a:spcAft>
              <a:buBlip>
                <a:blip r:embed="rId3"/>
              </a:buBlip>
            </a:pPr>
            <a:r>
              <a:rPr lang="en-US" sz="2400" dirty="0">
                <a:cs typeface="Arial" panose="020B0604020202020204" pitchFamily="34" charset="0"/>
              </a:rPr>
              <a:t>Once </a:t>
            </a:r>
            <a:r>
              <a:rPr lang="en-US" sz="2400" dirty="0"/>
              <a:t>we’ve found a sector that has underperformed the S&amp;P 500 for two consecutive months...  It’s then a target for a sector strike. </a:t>
            </a:r>
          </a:p>
          <a:p>
            <a:pPr marL="320040" indent="-320040">
              <a:lnSpc>
                <a:spcPts val="3080"/>
              </a:lnSpc>
              <a:spcBef>
                <a:spcPts val="1600"/>
              </a:spcBef>
              <a:spcAft>
                <a:spcPts val="600"/>
              </a:spcAft>
              <a:buBlip>
                <a:blip r:embed="rId3"/>
              </a:buBlip>
            </a:pPr>
            <a:r>
              <a:rPr lang="en-US" sz="2400" dirty="0"/>
              <a:t>We </a:t>
            </a:r>
            <a:r>
              <a:rPr lang="en-US" sz="2400" b="1" u="sng" dirty="0"/>
              <a:t>ONLY</a:t>
            </a:r>
            <a:r>
              <a:rPr lang="en-US" sz="2400" dirty="0"/>
              <a:t> focus on the top 5 within the fund as potential trade setups</a:t>
            </a:r>
          </a:p>
          <a:p>
            <a:pPr marL="320040" indent="-320040">
              <a:lnSpc>
                <a:spcPts val="3080"/>
              </a:lnSpc>
              <a:spcBef>
                <a:spcPts val="1600"/>
              </a:spcBef>
              <a:spcAft>
                <a:spcPts val="600"/>
              </a:spcAft>
              <a:buBlip>
                <a:blip r:embed="rId3"/>
              </a:buBlip>
            </a:pPr>
            <a:r>
              <a:rPr lang="en-US" sz="2400" dirty="0"/>
              <a:t>See holdings from State Street’s website:  </a:t>
            </a:r>
            <a:r>
              <a:rPr lang="en-US" sz="2400" dirty="0">
                <a:hlinkClick r:id="rId4"/>
              </a:rPr>
              <a:t>https://www.ssga.com/</a:t>
            </a:r>
            <a:r>
              <a:rPr lang="en-US" sz="2400" dirty="0"/>
              <a:t> </a:t>
            </a: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5E1548D4-6978-98D8-C9C2-8F737CD20966}"/>
              </a:ext>
            </a:extLst>
          </p:cNvPr>
          <p:cNvSpPr>
            <a:spLocks noGrp="1"/>
          </p:cNvSpPr>
          <p:nvPr>
            <p:ph type="title"/>
          </p:nvPr>
        </p:nvSpPr>
        <p:spPr>
          <a:xfrm>
            <a:off x="427382" y="365458"/>
            <a:ext cx="12161108" cy="1325563"/>
          </a:xfrm>
        </p:spPr>
        <p:txBody>
          <a:bodyPr>
            <a:normAutofit/>
          </a:bodyPr>
          <a:lstStyle/>
          <a:p>
            <a:r>
              <a:rPr lang="en-US" sz="4000" b="1" dirty="0">
                <a:highlight>
                  <a:srgbClr val="FFFF00"/>
                </a:highlight>
              </a:rPr>
              <a:t>Step 2:</a:t>
            </a:r>
            <a:r>
              <a:rPr lang="en-US" sz="4000" dirty="0"/>
              <a:t> Find The Top 5 Stocks In That Sector</a:t>
            </a:r>
          </a:p>
        </p:txBody>
      </p:sp>
      <p:sp>
        <p:nvSpPr>
          <p:cNvPr id="6" name="Content Placeholder 2">
            <a:extLst>
              <a:ext uri="{FF2B5EF4-FFF2-40B4-BE49-F238E27FC236}">
                <a16:creationId xmlns:a16="http://schemas.microsoft.com/office/drawing/2014/main" id="{F4699E31-2B4B-E438-0187-0AA6C54CCA5D}"/>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Tree>
    <p:extLst>
      <p:ext uri="{BB962C8B-B14F-4D97-AF65-F5344CB8AC3E}">
        <p14:creationId xmlns:p14="http://schemas.microsoft.com/office/powerpoint/2010/main" val="1502534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7114E-7DB6-6232-6A36-506056279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769C0-BCA5-B4ED-8F38-4A1AEDF372F7}"/>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July 2024</a:t>
            </a:r>
            <a:endParaRPr lang="en-US" dirty="0"/>
          </a:p>
        </p:txBody>
      </p:sp>
      <p:pic>
        <p:nvPicPr>
          <p:cNvPr id="6" name="Picture 5">
            <a:extLst>
              <a:ext uri="{FF2B5EF4-FFF2-40B4-BE49-F238E27FC236}">
                <a16:creationId xmlns:a16="http://schemas.microsoft.com/office/drawing/2014/main" id="{F878E802-61CA-9999-2370-B6A59F8ECB87}"/>
              </a:ext>
            </a:extLst>
          </p:cNvPr>
          <p:cNvPicPr>
            <a:picLocks noChangeAspect="1"/>
          </p:cNvPicPr>
          <p:nvPr/>
        </p:nvPicPr>
        <p:blipFill>
          <a:blip r:embed="rId2"/>
          <a:srcRect/>
          <a:stretch/>
        </p:blipFill>
        <p:spPr>
          <a:xfrm>
            <a:off x="838199" y="1892985"/>
            <a:ext cx="7480301" cy="3592901"/>
          </a:xfrm>
          <a:prstGeom prst="rect">
            <a:avLst/>
          </a:prstGeom>
          <a:ln>
            <a:solidFill>
              <a:schemeClr val="bg2">
                <a:lumMod val="75000"/>
              </a:schemeClr>
            </a:solidFill>
          </a:ln>
        </p:spPr>
      </p:pic>
    </p:spTree>
    <p:extLst>
      <p:ext uri="{BB962C8B-B14F-4D97-AF65-F5344CB8AC3E}">
        <p14:creationId xmlns:p14="http://schemas.microsoft.com/office/powerpoint/2010/main" val="1730624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044A6-FC37-2FA7-F500-59249FC9077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AA76CA-1261-8744-92CE-7DBF54356020}"/>
              </a:ext>
            </a:extLst>
          </p:cNvPr>
          <p:cNvSpPr>
            <a:spLocks noGrp="1"/>
          </p:cNvSpPr>
          <p:nvPr>
            <p:ph idx="1"/>
          </p:nvPr>
        </p:nvSpPr>
        <p:spPr>
          <a:xfrm>
            <a:off x="838200" y="1887352"/>
            <a:ext cx="5747951" cy="3354440"/>
          </a:xfrm>
        </p:spPr>
        <p:txBody>
          <a:bodyPr>
            <a:normAutofit/>
          </a:bodyPr>
          <a:lstStyle/>
          <a:p>
            <a:pPr marL="320040" indent="-320040">
              <a:lnSpc>
                <a:spcPts val="3080"/>
              </a:lnSpc>
              <a:spcBef>
                <a:spcPts val="1600"/>
              </a:spcBef>
              <a:spcAft>
                <a:spcPts val="600"/>
              </a:spcAft>
              <a:buBlip>
                <a:blip r:embed="rId4"/>
              </a:buBlip>
            </a:pPr>
            <a:r>
              <a:rPr lang="en-US" sz="3400" b="1" dirty="0">
                <a:solidFill>
                  <a:srgbClr val="00B050"/>
                </a:solidFill>
                <a:cs typeface="Arial" panose="020B0604020202020204" pitchFamily="34" charset="0"/>
              </a:rPr>
              <a:t> 261%</a:t>
            </a:r>
            <a:r>
              <a:rPr lang="en-US" sz="3400" dirty="0">
                <a:solidFill>
                  <a:srgbClr val="00B050"/>
                </a:solidFill>
                <a:cs typeface="Arial" panose="020B0604020202020204" pitchFamily="34" charset="0"/>
              </a:rPr>
              <a:t> </a:t>
            </a:r>
            <a:r>
              <a:rPr lang="en-US" sz="3400" dirty="0">
                <a:cs typeface="Arial" panose="020B0604020202020204" pitchFamily="34" charset="0"/>
              </a:rPr>
              <a:t>in 15 days</a:t>
            </a:r>
          </a:p>
          <a:p>
            <a:pPr marL="320040" indent="-320040">
              <a:lnSpc>
                <a:spcPts val="3080"/>
              </a:lnSpc>
              <a:spcBef>
                <a:spcPts val="1600"/>
              </a:spcBef>
              <a:spcAft>
                <a:spcPts val="600"/>
              </a:spcAft>
              <a:buBlip>
                <a:blip r:embed="rId4"/>
              </a:buBlip>
            </a:pPr>
            <a:r>
              <a:rPr lang="en-US" sz="3400" b="1" dirty="0">
                <a:solidFill>
                  <a:srgbClr val="00B050"/>
                </a:solidFill>
                <a:cs typeface="Arial" panose="020B0604020202020204" pitchFamily="34" charset="0"/>
              </a:rPr>
              <a:t> 155% </a:t>
            </a:r>
            <a:r>
              <a:rPr lang="en-US" sz="3400" dirty="0">
                <a:cs typeface="Arial" panose="020B0604020202020204" pitchFamily="34" charset="0"/>
              </a:rPr>
              <a:t>in 30 days</a:t>
            </a:r>
          </a:p>
          <a:p>
            <a:pPr marL="320040" indent="-320040">
              <a:lnSpc>
                <a:spcPts val="3080"/>
              </a:lnSpc>
              <a:spcBef>
                <a:spcPts val="1600"/>
              </a:spcBef>
              <a:spcAft>
                <a:spcPts val="600"/>
              </a:spcAft>
              <a:buBlip>
                <a:blip r:embed="rId4"/>
              </a:buBlip>
            </a:pPr>
            <a:r>
              <a:rPr lang="en-US" sz="3400" b="1" dirty="0">
                <a:solidFill>
                  <a:srgbClr val="00B050"/>
                </a:solidFill>
                <a:cs typeface="Arial" panose="020B0604020202020204" pitchFamily="34" charset="0"/>
              </a:rPr>
              <a:t> 80% </a:t>
            </a:r>
            <a:r>
              <a:rPr lang="en-US" sz="3400" dirty="0">
                <a:cs typeface="Arial" panose="020B0604020202020204" pitchFamily="34" charset="0"/>
              </a:rPr>
              <a:t>in 16 days</a:t>
            </a:r>
          </a:p>
          <a:p>
            <a:pPr marL="320040" indent="-320040">
              <a:lnSpc>
                <a:spcPts val="3080"/>
              </a:lnSpc>
              <a:spcBef>
                <a:spcPts val="1600"/>
              </a:spcBef>
              <a:spcAft>
                <a:spcPts val="600"/>
              </a:spcAft>
              <a:buBlip>
                <a:blip r:embed="rId4"/>
              </a:buBlip>
            </a:pPr>
            <a:r>
              <a:rPr lang="en-US" sz="3400" b="1" dirty="0">
                <a:solidFill>
                  <a:srgbClr val="00B050"/>
                </a:solidFill>
                <a:cs typeface="Arial" panose="020B0604020202020204" pitchFamily="34" charset="0"/>
              </a:rPr>
              <a:t> 436%</a:t>
            </a:r>
            <a:r>
              <a:rPr lang="en-US" sz="3400" dirty="0">
                <a:cs typeface="Arial" panose="020B0604020202020204" pitchFamily="34" charset="0"/>
              </a:rPr>
              <a:t> in 16 days</a:t>
            </a:r>
          </a:p>
          <a:p>
            <a:pPr>
              <a:buFont typeface="Wingdings" pitchFamily="2" charset="2"/>
              <a:buChar char="q"/>
            </a:pPr>
            <a:endParaRPr lang="en-US" sz="3400" dirty="0"/>
          </a:p>
        </p:txBody>
      </p:sp>
      <p:sp>
        <p:nvSpPr>
          <p:cNvPr id="2" name="Title 1">
            <a:extLst>
              <a:ext uri="{FF2B5EF4-FFF2-40B4-BE49-F238E27FC236}">
                <a16:creationId xmlns:a16="http://schemas.microsoft.com/office/drawing/2014/main" id="{DFD85462-AE37-8FD8-8D14-7787CF500FBE}"/>
              </a:ext>
            </a:extLst>
          </p:cNvPr>
          <p:cNvSpPr>
            <a:spLocks noGrp="1"/>
          </p:cNvSpPr>
          <p:nvPr>
            <p:ph type="title"/>
          </p:nvPr>
        </p:nvSpPr>
        <p:spPr/>
        <p:txBody>
          <a:bodyPr>
            <a:normAutofit/>
          </a:bodyPr>
          <a:lstStyle/>
          <a:p>
            <a:r>
              <a:rPr lang="en-US" sz="4000" dirty="0"/>
              <a:t>Sector Strikes On XLF in July (2025) Could </a:t>
            </a:r>
            <a:br>
              <a:rPr lang="en-US" sz="4000" dirty="0"/>
            </a:br>
            <a:r>
              <a:rPr lang="en-US" sz="4000" dirty="0"/>
              <a:t>Have Produced Gains As High As: </a:t>
            </a:r>
          </a:p>
        </p:txBody>
      </p:sp>
      <p:sp>
        <p:nvSpPr>
          <p:cNvPr id="6" name="Content Placeholder 2">
            <a:extLst>
              <a:ext uri="{FF2B5EF4-FFF2-40B4-BE49-F238E27FC236}">
                <a16:creationId xmlns:a16="http://schemas.microsoft.com/office/drawing/2014/main" id="{4431BC13-49F1-420B-7A99-B6F4015A9914}"/>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7" name="TextBox 6">
            <a:extLst>
              <a:ext uri="{FF2B5EF4-FFF2-40B4-BE49-F238E27FC236}">
                <a16:creationId xmlns:a16="http://schemas.microsoft.com/office/drawing/2014/main" id="{C9E39676-383C-460A-B2A7-1D2CDCADA8DF}"/>
              </a:ext>
            </a:extLst>
          </p:cNvPr>
          <p:cNvSpPr txBox="1"/>
          <p:nvPr/>
        </p:nvSpPr>
        <p:spPr>
          <a:xfrm>
            <a:off x="268313" y="5438457"/>
            <a:ext cx="7135022" cy="523220"/>
          </a:xfrm>
          <a:prstGeom prst="rect">
            <a:avLst/>
          </a:prstGeom>
          <a:noFill/>
        </p:spPr>
        <p:txBody>
          <a:bodyPr wrap="square" rtlCol="0">
            <a:spAutoFit/>
          </a:bodyPr>
          <a:lstStyle/>
          <a:p>
            <a:r>
              <a:rPr lang="en-US" sz="1400" dirty="0"/>
              <a:t>Historical testing is a powerful tool but not a guarantee of future results. And remember these gains are based on getting out at the peak, which is a difficult feat for even one trade.</a:t>
            </a:r>
          </a:p>
        </p:txBody>
      </p:sp>
      <p:sp>
        <p:nvSpPr>
          <p:cNvPr id="8" name="Rounded Rectangle 7">
            <a:extLst>
              <a:ext uri="{FF2B5EF4-FFF2-40B4-BE49-F238E27FC236}">
                <a16:creationId xmlns:a16="http://schemas.microsoft.com/office/drawing/2014/main" id="{FFAC35A8-9CCE-56DE-9F1D-BE84E9589FAE}"/>
              </a:ext>
            </a:extLst>
          </p:cNvPr>
          <p:cNvSpPr/>
          <p:nvPr/>
        </p:nvSpPr>
        <p:spPr>
          <a:xfrm>
            <a:off x="838200" y="4606449"/>
            <a:ext cx="4394812" cy="701203"/>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F500"/>
                </a:solidFill>
                <a:latin typeface="Montserrat ExtraBold" pitchFamily="2" charset="77"/>
              </a:rPr>
              <a:t>100%</a:t>
            </a:r>
            <a:r>
              <a:rPr lang="en-US" b="1" dirty="0">
                <a:latin typeface="Montserrat ExtraBold" pitchFamily="2" charset="77"/>
              </a:rPr>
              <a:t> Win-rate on 4 Trade Setups!</a:t>
            </a:r>
          </a:p>
        </p:txBody>
      </p:sp>
    </p:spTree>
    <p:extLst>
      <p:ext uri="{BB962C8B-B14F-4D97-AF65-F5344CB8AC3E}">
        <p14:creationId xmlns:p14="http://schemas.microsoft.com/office/powerpoint/2010/main" val="742306493"/>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00694-FE14-9E11-943E-A61E469A8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D06CB-A0F4-9553-C385-9A62D921728F}"/>
              </a:ext>
            </a:extLst>
          </p:cNvPr>
          <p:cNvSpPr>
            <a:spLocks noGrp="1"/>
          </p:cNvSpPr>
          <p:nvPr>
            <p:ph type="title"/>
          </p:nvPr>
        </p:nvSpPr>
        <p:spPr>
          <a:xfrm>
            <a:off x="838200" y="2538580"/>
            <a:ext cx="10515600" cy="1325563"/>
          </a:xfrm>
        </p:spPr>
        <p:txBody>
          <a:bodyPr>
            <a:normAutofit/>
          </a:bodyPr>
          <a:lstStyle/>
          <a:p>
            <a:pPr algn="ctr"/>
            <a:r>
              <a:rPr lang="en-US" dirty="0">
                <a:solidFill>
                  <a:schemeClr val="tx1">
                    <a:lumMod val="85000"/>
                    <a:lumOff val="15000"/>
                  </a:schemeClr>
                </a:solidFill>
                <a:cs typeface="Rubik" pitchFamily="2" charset="-79"/>
              </a:rPr>
              <a:t>And that is just </a:t>
            </a:r>
            <a:r>
              <a:rPr lang="en-US" i="1" dirty="0">
                <a:solidFill>
                  <a:schemeClr val="tx1">
                    <a:lumMod val="85000"/>
                    <a:lumOff val="15000"/>
                  </a:schemeClr>
                </a:solidFill>
                <a:cs typeface="Rubik" pitchFamily="2" charset="-79"/>
              </a:rPr>
              <a:t>ONE</a:t>
            </a:r>
            <a:r>
              <a:rPr lang="en-US" dirty="0">
                <a:solidFill>
                  <a:schemeClr val="tx1">
                    <a:lumMod val="85000"/>
                    <a:lumOff val="15000"/>
                  </a:schemeClr>
                </a:solidFill>
                <a:cs typeface="Rubik" pitchFamily="2" charset="-79"/>
              </a:rPr>
              <a:t> sector...</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Some months we can target multiple!</a:t>
            </a:r>
            <a:endParaRPr lang="en-US" dirty="0"/>
          </a:p>
        </p:txBody>
      </p:sp>
    </p:spTree>
    <p:extLst>
      <p:ext uri="{BB962C8B-B14F-4D97-AF65-F5344CB8AC3E}">
        <p14:creationId xmlns:p14="http://schemas.microsoft.com/office/powerpoint/2010/main" val="3089875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06871-DE80-B280-5C2F-68EB8BAC0DC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94A535A-3416-4692-3EE4-F16F18C4880D}"/>
              </a:ext>
            </a:extLst>
          </p:cNvPr>
          <p:cNvSpPr txBox="1">
            <a:spLocks/>
          </p:cNvSpPr>
          <p:nvPr/>
        </p:nvSpPr>
        <p:spPr>
          <a:xfrm>
            <a:off x="807308" y="2370895"/>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500" dirty="0">
                <a:latin typeface="Rajdhani" panose="02000000000000000000" pitchFamily="2" charset="77"/>
                <a:cs typeface="Rajdhani" panose="02000000000000000000" pitchFamily="2" charset="77"/>
              </a:rPr>
              <a:t>HISTORICAL EXAMPLE:  </a:t>
            </a:r>
            <a:br>
              <a:rPr lang="en-US" dirty="0">
                <a:latin typeface="Rajdhani" panose="02000000000000000000" pitchFamily="2" charset="77"/>
                <a:cs typeface="Rajdhani" panose="02000000000000000000" pitchFamily="2" charset="77"/>
              </a:rPr>
            </a:br>
            <a:r>
              <a:rPr lang="en-US" sz="6000" dirty="0">
                <a:solidFill>
                  <a:srgbClr val="88D1F4"/>
                </a:solidFill>
                <a:latin typeface="Rajdhani" panose="02000000000000000000" pitchFamily="2" charset="77"/>
                <a:cs typeface="Rajdhani" panose="02000000000000000000" pitchFamily="2" charset="77"/>
              </a:rPr>
              <a:t>XLB (Materials) </a:t>
            </a:r>
          </a:p>
        </p:txBody>
      </p:sp>
    </p:spTree>
    <p:extLst>
      <p:ext uri="{BB962C8B-B14F-4D97-AF65-F5344CB8AC3E}">
        <p14:creationId xmlns:p14="http://schemas.microsoft.com/office/powerpoint/2010/main" val="3540171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FF8EA-C107-D775-B678-569C8281F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95490-C659-72BC-66B7-AC930EDE08DF}"/>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May 2024 </a:t>
            </a:r>
            <a:endParaRPr lang="en-US" dirty="0"/>
          </a:p>
        </p:txBody>
      </p:sp>
      <p:pic>
        <p:nvPicPr>
          <p:cNvPr id="4" name="Content Placeholder 5">
            <a:extLst>
              <a:ext uri="{FF2B5EF4-FFF2-40B4-BE49-F238E27FC236}">
                <a16:creationId xmlns:a16="http://schemas.microsoft.com/office/drawing/2014/main" id="{922A3B3F-299A-712F-C87D-FC00700F49D7}"/>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spTree>
    <p:extLst>
      <p:ext uri="{BB962C8B-B14F-4D97-AF65-F5344CB8AC3E}">
        <p14:creationId xmlns:p14="http://schemas.microsoft.com/office/powerpoint/2010/main" val="1526953262"/>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EA73-170B-867A-0379-1A3B5FFB8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4EDB6-2C73-8104-EB80-981223838A49}"/>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June 2024 </a:t>
            </a:r>
            <a:endParaRPr lang="en-US" dirty="0"/>
          </a:p>
        </p:txBody>
      </p:sp>
      <p:pic>
        <p:nvPicPr>
          <p:cNvPr id="4" name="Content Placeholder 5">
            <a:extLst>
              <a:ext uri="{FF2B5EF4-FFF2-40B4-BE49-F238E27FC236}">
                <a16:creationId xmlns:a16="http://schemas.microsoft.com/office/drawing/2014/main" id="{6DBE0783-AA74-99F3-61E3-D44A1AB74A5F}"/>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spTree>
    <p:extLst>
      <p:ext uri="{BB962C8B-B14F-4D97-AF65-F5344CB8AC3E}">
        <p14:creationId xmlns:p14="http://schemas.microsoft.com/office/powerpoint/2010/main" val="696400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1D4B3-1E8A-5EC7-1F27-CA92B28C0FA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558B22D-EC46-02F1-1965-41D8CADB00EA}"/>
              </a:ext>
            </a:extLst>
          </p:cNvPr>
          <p:cNvSpPr txBox="1">
            <a:spLocks/>
          </p:cNvSpPr>
          <p:nvPr/>
        </p:nvSpPr>
        <p:spPr>
          <a:xfrm>
            <a:off x="618796" y="2103437"/>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latin typeface="Rajdhani" panose="02000000000000000000" pitchFamily="2" charset="77"/>
                <a:cs typeface="Rajdhani" panose="02000000000000000000" pitchFamily="2" charset="77"/>
              </a:rPr>
              <a:t>June 2025:</a:t>
            </a:r>
            <a:br>
              <a:rPr lang="en-US" sz="6600" dirty="0">
                <a:solidFill>
                  <a:schemeClr val="tx1">
                    <a:lumMod val="85000"/>
                    <a:lumOff val="15000"/>
                  </a:schemeClr>
                </a:solidFill>
                <a:latin typeface="Rajdhani" panose="02000000000000000000" pitchFamily="2" charset="77"/>
                <a:cs typeface="Rajdhani" panose="02000000000000000000" pitchFamily="2" charset="77"/>
              </a:rPr>
            </a:br>
            <a:r>
              <a:rPr lang="en-US" sz="6600" dirty="0">
                <a:solidFill>
                  <a:srgbClr val="00B050"/>
                </a:solidFill>
                <a:latin typeface="Rajdhani" panose="02000000000000000000" pitchFamily="2" charset="77"/>
                <a:cs typeface="Rajdhani" panose="02000000000000000000" pitchFamily="2" charset="77"/>
              </a:rPr>
              <a:t>210% </a:t>
            </a:r>
            <a:r>
              <a:rPr lang="en-US" sz="6600" dirty="0">
                <a:solidFill>
                  <a:schemeClr val="tx1">
                    <a:lumMod val="85000"/>
                    <a:lumOff val="15000"/>
                  </a:schemeClr>
                </a:solidFill>
                <a:latin typeface="Rajdhani" panose="02000000000000000000" pitchFamily="2" charset="77"/>
                <a:cs typeface="Rajdhani" panose="02000000000000000000" pitchFamily="2" charset="77"/>
              </a:rPr>
              <a:t>in 11 days</a:t>
            </a:r>
            <a:endParaRPr lang="en-US" sz="6600" dirty="0">
              <a:latin typeface="Rajdhani" panose="02000000000000000000" pitchFamily="2" charset="77"/>
              <a:cs typeface="Rajdhani" panose="02000000000000000000" pitchFamily="2" charset="77"/>
            </a:endParaRPr>
          </a:p>
        </p:txBody>
      </p:sp>
    </p:spTree>
    <p:extLst>
      <p:ext uri="{BB962C8B-B14F-4D97-AF65-F5344CB8AC3E}">
        <p14:creationId xmlns:p14="http://schemas.microsoft.com/office/powerpoint/2010/main" val="1434653321"/>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8FE8B-3D8E-33C2-B678-4765537BE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8B358-78F4-B0D7-5898-93555114DC59}"/>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July 2024 </a:t>
            </a:r>
            <a:endParaRPr lang="en-US" dirty="0"/>
          </a:p>
        </p:txBody>
      </p:sp>
      <p:pic>
        <p:nvPicPr>
          <p:cNvPr id="4" name="Content Placeholder 5">
            <a:extLst>
              <a:ext uri="{FF2B5EF4-FFF2-40B4-BE49-F238E27FC236}">
                <a16:creationId xmlns:a16="http://schemas.microsoft.com/office/drawing/2014/main" id="{BC416150-6EFB-8A94-8BE2-ECAC70DA9FBE}"/>
              </a:ext>
            </a:extLst>
          </p:cNvPr>
          <p:cNvPicPr>
            <a:picLocks noGrp="1" noChangeAspect="1"/>
          </p:cNvPicPr>
          <p:nvPr>
            <p:ph idx="1"/>
          </p:nvPr>
        </p:nvPicPr>
        <p:blipFill>
          <a:blip r:embed="rId3"/>
          <a:srcRect t="265" b="265"/>
          <a:stretch/>
        </p:blipFill>
        <p:spPr>
          <a:xfrm>
            <a:off x="893285" y="1711954"/>
            <a:ext cx="6981014" cy="3906004"/>
          </a:xfrm>
          <a:ln>
            <a:solidFill>
              <a:schemeClr val="bg2">
                <a:lumMod val="75000"/>
              </a:schemeClr>
            </a:solidFill>
          </a:ln>
        </p:spPr>
      </p:pic>
      <p:sp>
        <p:nvSpPr>
          <p:cNvPr id="5" name="Rounded Rectangle 4">
            <a:extLst>
              <a:ext uri="{FF2B5EF4-FFF2-40B4-BE49-F238E27FC236}">
                <a16:creationId xmlns:a16="http://schemas.microsoft.com/office/drawing/2014/main" id="{7EEAC0E9-8D6B-04B0-AADA-D088F2FDC243}"/>
              </a:ext>
            </a:extLst>
          </p:cNvPr>
          <p:cNvSpPr/>
          <p:nvPr/>
        </p:nvSpPr>
        <p:spPr>
          <a:xfrm>
            <a:off x="8549211" y="1913858"/>
            <a:ext cx="3040534" cy="989085"/>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XLB Outperformed The S&amp;P 500 By </a:t>
            </a:r>
            <a:r>
              <a:rPr lang="en-US" b="1" dirty="0">
                <a:solidFill>
                  <a:srgbClr val="00F500"/>
                </a:solidFill>
                <a:latin typeface="Montserrat ExtraBold" pitchFamily="2" charset="77"/>
              </a:rPr>
              <a:t>284%</a:t>
            </a:r>
            <a:r>
              <a:rPr lang="en-US" b="1" dirty="0">
                <a:latin typeface="Montserrat ExtraBold" pitchFamily="2" charset="77"/>
              </a:rPr>
              <a:t>!</a:t>
            </a:r>
          </a:p>
        </p:txBody>
      </p:sp>
      <p:pic>
        <p:nvPicPr>
          <p:cNvPr id="9" name="Picture 8">
            <a:extLst>
              <a:ext uri="{FF2B5EF4-FFF2-40B4-BE49-F238E27FC236}">
                <a16:creationId xmlns:a16="http://schemas.microsoft.com/office/drawing/2014/main" id="{3C5B6F1B-AA46-FC99-684D-CF8617A100F6}"/>
              </a:ext>
            </a:extLst>
          </p:cNvPr>
          <p:cNvPicPr>
            <a:picLocks noChangeAspect="1"/>
          </p:cNvPicPr>
          <p:nvPr/>
        </p:nvPicPr>
        <p:blipFill>
          <a:blip r:embed="rId4"/>
          <a:stretch>
            <a:fillRect/>
          </a:stretch>
        </p:blipFill>
        <p:spPr>
          <a:xfrm rot="1800000" flipH="1">
            <a:off x="6559676" y="1689531"/>
            <a:ext cx="1618594" cy="1106022"/>
          </a:xfrm>
          <a:prstGeom prst="rect">
            <a:avLst/>
          </a:prstGeom>
        </p:spPr>
      </p:pic>
    </p:spTree>
    <p:extLst>
      <p:ext uri="{BB962C8B-B14F-4D97-AF65-F5344CB8AC3E}">
        <p14:creationId xmlns:p14="http://schemas.microsoft.com/office/powerpoint/2010/main" val="1343773824"/>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C63A-5916-6B18-7F9D-C99804672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D44A5-D028-9D2B-8873-A9D720B72FA1}"/>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July 2024</a:t>
            </a:r>
            <a:endParaRPr lang="en-US" dirty="0"/>
          </a:p>
        </p:txBody>
      </p:sp>
      <p:pic>
        <p:nvPicPr>
          <p:cNvPr id="5" name="Picture 4">
            <a:extLst>
              <a:ext uri="{FF2B5EF4-FFF2-40B4-BE49-F238E27FC236}">
                <a16:creationId xmlns:a16="http://schemas.microsoft.com/office/drawing/2014/main" id="{8B60B35B-8D23-B043-8D4C-0FA605C4B466}"/>
              </a:ext>
            </a:extLst>
          </p:cNvPr>
          <p:cNvPicPr>
            <a:picLocks noChangeAspect="1"/>
          </p:cNvPicPr>
          <p:nvPr/>
        </p:nvPicPr>
        <p:blipFill>
          <a:blip r:embed="rId2"/>
          <a:srcRect/>
          <a:stretch/>
        </p:blipFill>
        <p:spPr>
          <a:xfrm>
            <a:off x="838199" y="1929708"/>
            <a:ext cx="7244358" cy="3479574"/>
          </a:xfrm>
          <a:prstGeom prst="rect">
            <a:avLst/>
          </a:prstGeom>
          <a:ln>
            <a:solidFill>
              <a:schemeClr val="bg2">
                <a:lumMod val="75000"/>
              </a:schemeClr>
            </a:solidFill>
          </a:ln>
        </p:spPr>
      </p:pic>
    </p:spTree>
    <p:extLst>
      <p:ext uri="{BB962C8B-B14F-4D97-AF65-F5344CB8AC3E}">
        <p14:creationId xmlns:p14="http://schemas.microsoft.com/office/powerpoint/2010/main" val="43729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39E9C-15E9-C8B1-6B9B-28F3B113C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A600E-83FB-20BE-EEDC-54B74D3C8123}"/>
              </a:ext>
            </a:extLst>
          </p:cNvPr>
          <p:cNvSpPr>
            <a:spLocks noGrp="1"/>
          </p:cNvSpPr>
          <p:nvPr>
            <p:ph type="title"/>
          </p:nvPr>
        </p:nvSpPr>
        <p:spPr/>
        <p:txBody>
          <a:bodyPr>
            <a:normAutofit/>
          </a:bodyPr>
          <a:lstStyle/>
          <a:p>
            <a:r>
              <a:rPr lang="en-US" sz="4000" dirty="0"/>
              <a:t>Sector Strikes On XLB in July Could Have Produced Gains As High As: </a:t>
            </a:r>
          </a:p>
        </p:txBody>
      </p:sp>
      <p:sp>
        <p:nvSpPr>
          <p:cNvPr id="6" name="Content Placeholder 2">
            <a:extLst>
              <a:ext uri="{FF2B5EF4-FFF2-40B4-BE49-F238E27FC236}">
                <a16:creationId xmlns:a16="http://schemas.microsoft.com/office/drawing/2014/main" id="{FFE3D968-1A21-9268-4F1E-1BD667725FD3}"/>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9" name="Content Placeholder 2">
            <a:extLst>
              <a:ext uri="{FF2B5EF4-FFF2-40B4-BE49-F238E27FC236}">
                <a16:creationId xmlns:a16="http://schemas.microsoft.com/office/drawing/2014/main" id="{6A1CFC4A-656A-7689-0678-EA20620DDF23}"/>
              </a:ext>
            </a:extLst>
          </p:cNvPr>
          <p:cNvSpPr txBox="1">
            <a:spLocks/>
          </p:cNvSpPr>
          <p:nvPr/>
        </p:nvSpPr>
        <p:spPr>
          <a:xfrm>
            <a:off x="838200" y="2012437"/>
            <a:ext cx="5797378" cy="19852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4"/>
              </a:buBlip>
            </a:pPr>
            <a:r>
              <a:rPr lang="en-US" sz="3600" b="1" dirty="0">
                <a:solidFill>
                  <a:srgbClr val="00B050"/>
                </a:solidFill>
                <a:cs typeface="Arial" panose="020B0604020202020204" pitchFamily="34" charset="0"/>
              </a:rPr>
              <a:t> 191%</a:t>
            </a:r>
            <a:r>
              <a:rPr lang="en-US" sz="3600" dirty="0">
                <a:solidFill>
                  <a:srgbClr val="00B050"/>
                </a:solidFill>
                <a:cs typeface="Arial" panose="020B0604020202020204" pitchFamily="34" charset="0"/>
              </a:rPr>
              <a:t> </a:t>
            </a:r>
            <a:r>
              <a:rPr lang="en-US" sz="3600" dirty="0">
                <a:cs typeface="Arial" panose="020B0604020202020204" pitchFamily="34" charset="0"/>
              </a:rPr>
              <a:t>on LIN in 30 days</a:t>
            </a:r>
          </a:p>
          <a:p>
            <a:pPr marL="320040" indent="-320040">
              <a:lnSpc>
                <a:spcPts val="3080"/>
              </a:lnSpc>
              <a:spcBef>
                <a:spcPts val="1600"/>
              </a:spcBef>
              <a:spcAft>
                <a:spcPts val="600"/>
              </a:spcAft>
              <a:buFont typeface="Arial" panose="020B0604020202020204" pitchFamily="34" charset="0"/>
              <a:buBlip>
                <a:blip r:embed="rId4"/>
              </a:buBlip>
            </a:pPr>
            <a:r>
              <a:rPr lang="en-US" sz="3600" b="1" dirty="0">
                <a:solidFill>
                  <a:srgbClr val="00B050"/>
                </a:solidFill>
                <a:cs typeface="Arial" panose="020B0604020202020204" pitchFamily="34" charset="0"/>
              </a:rPr>
              <a:t> 86% </a:t>
            </a:r>
            <a:r>
              <a:rPr lang="en-US" sz="3600" dirty="0">
                <a:cs typeface="Arial" panose="020B0604020202020204" pitchFamily="34" charset="0"/>
              </a:rPr>
              <a:t>on</a:t>
            </a:r>
            <a:r>
              <a:rPr lang="en-US" sz="3600" b="1" dirty="0">
                <a:solidFill>
                  <a:srgbClr val="00B050"/>
                </a:solidFill>
                <a:cs typeface="Arial" panose="020B0604020202020204" pitchFamily="34" charset="0"/>
              </a:rPr>
              <a:t> </a:t>
            </a:r>
            <a:r>
              <a:rPr lang="en-US" sz="3600" dirty="0">
                <a:cs typeface="Arial" panose="020B0604020202020204" pitchFamily="34" charset="0"/>
              </a:rPr>
              <a:t>FCX in 4 Days</a:t>
            </a:r>
          </a:p>
          <a:p>
            <a:pPr marL="320040" indent="-320040">
              <a:lnSpc>
                <a:spcPts val="3080"/>
              </a:lnSpc>
              <a:spcBef>
                <a:spcPts val="1600"/>
              </a:spcBef>
              <a:spcAft>
                <a:spcPts val="600"/>
              </a:spcAft>
              <a:buFont typeface="Arial" panose="020B0604020202020204" pitchFamily="34" charset="0"/>
              <a:buBlip>
                <a:blip r:embed="rId4"/>
              </a:buBlip>
            </a:pPr>
            <a:r>
              <a:rPr lang="en-US" sz="3600" b="1" dirty="0">
                <a:solidFill>
                  <a:srgbClr val="00B050"/>
                </a:solidFill>
                <a:cs typeface="Arial" panose="020B0604020202020204" pitchFamily="34" charset="0"/>
              </a:rPr>
              <a:t> 460% </a:t>
            </a:r>
            <a:r>
              <a:rPr lang="en-US" sz="3600" dirty="0">
                <a:cs typeface="Arial" panose="020B0604020202020204" pitchFamily="34" charset="0"/>
              </a:rPr>
              <a:t>on SHW in 29 Days</a:t>
            </a:r>
          </a:p>
          <a:p>
            <a:pPr marL="0" indent="0">
              <a:buFont typeface="Arial" panose="020B0604020202020204" pitchFamily="34" charset="0"/>
              <a:buNone/>
            </a:pPr>
            <a:endParaRPr lang="en-US" sz="3600" dirty="0"/>
          </a:p>
        </p:txBody>
      </p:sp>
      <p:sp>
        <p:nvSpPr>
          <p:cNvPr id="10" name="Rounded Rectangle 9">
            <a:extLst>
              <a:ext uri="{FF2B5EF4-FFF2-40B4-BE49-F238E27FC236}">
                <a16:creationId xmlns:a16="http://schemas.microsoft.com/office/drawing/2014/main" id="{51322C15-C772-0C4D-383B-2EE78D9579C4}"/>
              </a:ext>
            </a:extLst>
          </p:cNvPr>
          <p:cNvSpPr/>
          <p:nvPr/>
        </p:nvSpPr>
        <p:spPr>
          <a:xfrm>
            <a:off x="838199" y="3997671"/>
            <a:ext cx="5797377" cy="690407"/>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F500"/>
                </a:solidFill>
                <a:latin typeface="Montserrat ExtraBold" pitchFamily="2" charset="77"/>
              </a:rPr>
              <a:t>100% </a:t>
            </a:r>
            <a:r>
              <a:rPr lang="en-US" b="1" dirty="0">
                <a:latin typeface="Montserrat ExtraBold" pitchFamily="2" charset="77"/>
              </a:rPr>
              <a:t>Win-Rate On 3 Trade Setups!</a:t>
            </a:r>
          </a:p>
        </p:txBody>
      </p:sp>
    </p:spTree>
    <p:extLst>
      <p:ext uri="{BB962C8B-B14F-4D97-AF65-F5344CB8AC3E}">
        <p14:creationId xmlns:p14="http://schemas.microsoft.com/office/powerpoint/2010/main" val="64545022"/>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4A4FF-220D-E498-FF1D-1A4658503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86BF5-0584-FDD9-8502-E5E47DC9793D}"/>
              </a:ext>
            </a:extLst>
          </p:cNvPr>
          <p:cNvSpPr>
            <a:spLocks noGrp="1"/>
          </p:cNvSpPr>
          <p:nvPr>
            <p:ph type="title"/>
          </p:nvPr>
        </p:nvSpPr>
        <p:spPr>
          <a:xfrm>
            <a:off x="0" y="1618737"/>
            <a:ext cx="12192000" cy="3325662"/>
          </a:xfrm>
        </p:spPr>
        <p:txBody>
          <a:bodyPr>
            <a:normAutofit/>
          </a:bodyPr>
          <a:lstStyle/>
          <a:p>
            <a:pPr algn="ctr"/>
            <a:r>
              <a:rPr lang="en-US" dirty="0">
                <a:solidFill>
                  <a:schemeClr val="tx1">
                    <a:lumMod val="85000"/>
                    <a:lumOff val="15000"/>
                  </a:schemeClr>
                </a:solidFill>
                <a:cs typeface="Rubik" pitchFamily="2" charset="-79"/>
              </a:rPr>
              <a:t>But when you have multiple </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Sector Strikes in a month... </a:t>
            </a:r>
            <a:endParaRPr lang="en-US" dirty="0"/>
          </a:p>
        </p:txBody>
      </p:sp>
    </p:spTree>
    <p:extLst>
      <p:ext uri="{BB962C8B-B14F-4D97-AF65-F5344CB8AC3E}">
        <p14:creationId xmlns:p14="http://schemas.microsoft.com/office/powerpoint/2010/main" val="1471024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DC492-AF77-75D9-12F9-422086E8BC8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D29437-E6C7-5582-75F8-EFEDF2CDBFA8}"/>
              </a:ext>
            </a:extLst>
          </p:cNvPr>
          <p:cNvSpPr>
            <a:spLocks noGrp="1"/>
          </p:cNvSpPr>
          <p:nvPr>
            <p:ph idx="1"/>
          </p:nvPr>
        </p:nvSpPr>
        <p:spPr>
          <a:xfrm>
            <a:off x="6460524" y="1560700"/>
            <a:ext cx="8923638" cy="3354440"/>
          </a:xfrm>
        </p:spPr>
        <p:txBody>
          <a:bodyPr>
            <a:normAutofit/>
          </a:bodyPr>
          <a:lstStyle/>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277% </a:t>
            </a:r>
            <a:r>
              <a:rPr lang="en-US" sz="3200" dirty="0">
                <a:cs typeface="Arial" panose="020B0604020202020204" pitchFamily="34" charset="0"/>
              </a:rPr>
              <a:t>on UNP in 30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191%</a:t>
            </a:r>
            <a:r>
              <a:rPr lang="en-US" sz="3200" dirty="0">
                <a:solidFill>
                  <a:srgbClr val="00B050"/>
                </a:solidFill>
                <a:cs typeface="Arial" panose="020B0604020202020204" pitchFamily="34" charset="0"/>
              </a:rPr>
              <a:t> </a:t>
            </a:r>
            <a:r>
              <a:rPr lang="en-US" sz="3200" dirty="0">
                <a:cs typeface="Arial" panose="020B0604020202020204" pitchFamily="34" charset="0"/>
              </a:rPr>
              <a:t>on LIN in 30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86% </a:t>
            </a:r>
            <a:r>
              <a:rPr lang="en-US" sz="3200" dirty="0">
                <a:cs typeface="Arial" panose="020B0604020202020204" pitchFamily="34" charset="0"/>
              </a:rPr>
              <a:t>on</a:t>
            </a:r>
            <a:r>
              <a:rPr lang="en-US" sz="3200" b="1" dirty="0">
                <a:solidFill>
                  <a:srgbClr val="00B050"/>
                </a:solidFill>
                <a:cs typeface="Arial" panose="020B0604020202020204" pitchFamily="34" charset="0"/>
              </a:rPr>
              <a:t> </a:t>
            </a:r>
            <a:r>
              <a:rPr lang="en-US" sz="3200" dirty="0">
                <a:cs typeface="Arial" panose="020B0604020202020204" pitchFamily="34" charset="0"/>
              </a:rPr>
              <a:t>FCX in 4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460% </a:t>
            </a:r>
            <a:r>
              <a:rPr lang="en-US" sz="3200" dirty="0">
                <a:cs typeface="Arial" panose="020B0604020202020204" pitchFamily="34" charset="0"/>
              </a:rPr>
              <a:t>on SHW in 29 days</a:t>
            </a:r>
          </a:p>
          <a:p>
            <a:pPr marL="0" indent="0">
              <a:buNone/>
            </a:pPr>
            <a:endParaRPr lang="en-US" sz="3200" dirty="0"/>
          </a:p>
        </p:txBody>
      </p:sp>
      <p:sp>
        <p:nvSpPr>
          <p:cNvPr id="2" name="Title 1">
            <a:extLst>
              <a:ext uri="{FF2B5EF4-FFF2-40B4-BE49-F238E27FC236}">
                <a16:creationId xmlns:a16="http://schemas.microsoft.com/office/drawing/2014/main" id="{377041C1-CBB4-183B-4EF7-CBF94703F07A}"/>
              </a:ext>
            </a:extLst>
          </p:cNvPr>
          <p:cNvSpPr>
            <a:spLocks noGrp="1"/>
          </p:cNvSpPr>
          <p:nvPr>
            <p:ph type="title"/>
          </p:nvPr>
        </p:nvSpPr>
        <p:spPr>
          <a:xfrm>
            <a:off x="717539" y="290105"/>
            <a:ext cx="12247605" cy="1325563"/>
          </a:xfrm>
        </p:spPr>
        <p:txBody>
          <a:bodyPr>
            <a:normAutofit/>
          </a:bodyPr>
          <a:lstStyle/>
          <a:p>
            <a:r>
              <a:rPr lang="en-US" sz="4000" dirty="0"/>
              <a:t>July Sector Strikes On XLF, XLB, XLI, and XLP:</a:t>
            </a:r>
          </a:p>
        </p:txBody>
      </p:sp>
      <p:sp>
        <p:nvSpPr>
          <p:cNvPr id="6" name="Content Placeholder 2">
            <a:extLst>
              <a:ext uri="{FF2B5EF4-FFF2-40B4-BE49-F238E27FC236}">
                <a16:creationId xmlns:a16="http://schemas.microsoft.com/office/drawing/2014/main" id="{5635DB91-2A3C-7F1B-A041-18EC95AB75D2}"/>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7" name="Content Placeholder 2">
            <a:extLst>
              <a:ext uri="{FF2B5EF4-FFF2-40B4-BE49-F238E27FC236}">
                <a16:creationId xmlns:a16="http://schemas.microsoft.com/office/drawing/2014/main" id="{08DBBD33-810F-965B-0843-BD13CC236A51}"/>
              </a:ext>
            </a:extLst>
          </p:cNvPr>
          <p:cNvSpPr txBox="1">
            <a:spLocks/>
          </p:cNvSpPr>
          <p:nvPr/>
        </p:nvSpPr>
        <p:spPr>
          <a:xfrm>
            <a:off x="717539" y="1618126"/>
            <a:ext cx="6479059" cy="4179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261%</a:t>
            </a:r>
            <a:r>
              <a:rPr lang="en-US" sz="3200" dirty="0">
                <a:solidFill>
                  <a:srgbClr val="00B050"/>
                </a:solidFill>
                <a:cs typeface="Arial" panose="020B0604020202020204" pitchFamily="34" charset="0"/>
              </a:rPr>
              <a:t> </a:t>
            </a:r>
            <a:r>
              <a:rPr lang="en-US" sz="3200" dirty="0">
                <a:cs typeface="Arial" panose="020B0604020202020204" pitchFamily="34" charset="0"/>
              </a:rPr>
              <a:t>on BAC</a:t>
            </a:r>
            <a:r>
              <a:rPr lang="en-US" sz="3200" dirty="0">
                <a:solidFill>
                  <a:srgbClr val="00B050"/>
                </a:solidFill>
                <a:cs typeface="Arial" panose="020B0604020202020204" pitchFamily="34" charset="0"/>
              </a:rPr>
              <a:t> </a:t>
            </a:r>
            <a:r>
              <a:rPr lang="en-US" sz="3200" dirty="0">
                <a:cs typeface="Arial" panose="020B0604020202020204" pitchFamily="34" charset="0"/>
              </a:rPr>
              <a:t>in 15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155% </a:t>
            </a:r>
            <a:r>
              <a:rPr lang="en-US" sz="3200" dirty="0">
                <a:cs typeface="Arial" panose="020B0604020202020204" pitchFamily="34" charset="0"/>
              </a:rPr>
              <a:t>on MA in 30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80% </a:t>
            </a:r>
            <a:r>
              <a:rPr lang="en-US" sz="3200" dirty="0">
                <a:cs typeface="Arial" panose="020B0604020202020204" pitchFamily="34" charset="0"/>
              </a:rPr>
              <a:t>on</a:t>
            </a:r>
            <a:r>
              <a:rPr lang="en-US" sz="3200" b="1" dirty="0">
                <a:solidFill>
                  <a:srgbClr val="00B050"/>
                </a:solidFill>
                <a:cs typeface="Arial" panose="020B0604020202020204" pitchFamily="34" charset="0"/>
              </a:rPr>
              <a:t> </a:t>
            </a:r>
            <a:r>
              <a:rPr lang="en-US" sz="3200" dirty="0">
                <a:cs typeface="Arial" panose="020B0604020202020204" pitchFamily="34" charset="0"/>
              </a:rPr>
              <a:t>V</a:t>
            </a:r>
            <a:r>
              <a:rPr lang="en-US" sz="3200" b="1" dirty="0">
                <a:solidFill>
                  <a:srgbClr val="00B050"/>
                </a:solidFill>
                <a:cs typeface="Arial" panose="020B0604020202020204" pitchFamily="34" charset="0"/>
              </a:rPr>
              <a:t> </a:t>
            </a:r>
            <a:r>
              <a:rPr lang="en-US" sz="3200" dirty="0">
                <a:cs typeface="Arial" panose="020B0604020202020204" pitchFamily="34" charset="0"/>
              </a:rPr>
              <a:t>in 16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436%</a:t>
            </a:r>
            <a:r>
              <a:rPr lang="en-US" sz="3200" dirty="0">
                <a:cs typeface="Arial" panose="020B0604020202020204" pitchFamily="34" charset="0"/>
              </a:rPr>
              <a:t> on BRK.B in 16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144% </a:t>
            </a:r>
            <a:r>
              <a:rPr lang="en-US" sz="3200" dirty="0">
                <a:cs typeface="Arial" panose="020B0604020202020204" pitchFamily="34" charset="0"/>
              </a:rPr>
              <a:t>on PG in 28 days </a:t>
            </a:r>
          </a:p>
          <a:p>
            <a:pPr marL="320040" indent="-320040">
              <a:lnSpc>
                <a:spcPts val="3080"/>
              </a:lnSpc>
              <a:spcBef>
                <a:spcPts val="1600"/>
              </a:spcBef>
              <a:spcAft>
                <a:spcPts val="600"/>
              </a:spcAft>
              <a:buFont typeface="Arial" panose="020B0604020202020204" pitchFamily="34" charset="0"/>
              <a:buBlip>
                <a:blip r:embed="rId4"/>
              </a:buBlip>
            </a:pPr>
            <a:r>
              <a:rPr lang="en-US" sz="3200" dirty="0">
                <a:cs typeface="Arial" panose="020B0604020202020204" pitchFamily="34" charset="0"/>
              </a:rPr>
              <a:t> </a:t>
            </a:r>
            <a:r>
              <a:rPr lang="en-US" sz="3200" b="1" dirty="0">
                <a:solidFill>
                  <a:srgbClr val="00B050"/>
                </a:solidFill>
                <a:cs typeface="Arial" panose="020B0604020202020204" pitchFamily="34" charset="0"/>
              </a:rPr>
              <a:t>96% </a:t>
            </a:r>
            <a:r>
              <a:rPr lang="en-US" sz="3200" dirty="0">
                <a:cs typeface="Arial" panose="020B0604020202020204" pitchFamily="34" charset="0"/>
              </a:rPr>
              <a:t>on GE in 22 days</a:t>
            </a:r>
          </a:p>
          <a:p>
            <a:pPr marL="320040" indent="-320040">
              <a:lnSpc>
                <a:spcPts val="3080"/>
              </a:lnSpc>
              <a:spcBef>
                <a:spcPts val="1600"/>
              </a:spcBef>
              <a:spcAft>
                <a:spcPts val="600"/>
              </a:spcAft>
              <a:buFont typeface="Arial" panose="020B0604020202020204" pitchFamily="34" charset="0"/>
              <a:buBlip>
                <a:blip r:embed="rId4"/>
              </a:buBlip>
            </a:pPr>
            <a:endParaRPr lang="en-US" sz="3200" dirty="0">
              <a:cs typeface="Arial" panose="020B0604020202020204" pitchFamily="34" charset="0"/>
            </a:endParaRPr>
          </a:p>
          <a:p>
            <a:pPr>
              <a:buFont typeface="Wingdings" pitchFamily="2" charset="2"/>
              <a:buChar char="q"/>
            </a:pPr>
            <a:endParaRPr lang="en-US" sz="3200" dirty="0"/>
          </a:p>
        </p:txBody>
      </p:sp>
    </p:spTree>
    <p:extLst>
      <p:ext uri="{BB962C8B-B14F-4D97-AF65-F5344CB8AC3E}">
        <p14:creationId xmlns:p14="http://schemas.microsoft.com/office/powerpoint/2010/main" val="2979971417"/>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48CB2-EEE0-94AB-EF41-7414D38BAF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C94029-9FFA-1E2B-D2FB-EB6ECA04AEF8}"/>
              </a:ext>
            </a:extLst>
          </p:cNvPr>
          <p:cNvSpPr>
            <a:spLocks noGrp="1"/>
          </p:cNvSpPr>
          <p:nvPr>
            <p:ph idx="1"/>
          </p:nvPr>
        </p:nvSpPr>
        <p:spPr>
          <a:xfrm>
            <a:off x="739588" y="1690688"/>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10 Wins </a:t>
            </a:r>
            <a:r>
              <a:rPr lang="en-US" sz="3200" dirty="0">
                <a:cs typeface="Arial" panose="020B0604020202020204" pitchFamily="34" charset="0"/>
              </a:rPr>
              <a:t>(100% win-rate!)</a:t>
            </a: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Peak Gain: </a:t>
            </a:r>
            <a:r>
              <a:rPr lang="en-US" sz="3200" b="1" dirty="0">
                <a:solidFill>
                  <a:srgbClr val="00B050"/>
                </a:solidFill>
                <a:cs typeface="Arial" panose="020B0604020202020204" pitchFamily="34" charset="0"/>
              </a:rPr>
              <a:t>219%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Duration: </a:t>
            </a:r>
            <a:r>
              <a:rPr lang="en-US" sz="3200" b="1" dirty="0">
                <a:solidFill>
                  <a:srgbClr val="00B050"/>
                </a:solidFill>
                <a:cs typeface="Arial" panose="020B0604020202020204" pitchFamily="34" charset="0"/>
              </a:rPr>
              <a:t>22 days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Largest Win:</a:t>
            </a:r>
            <a:r>
              <a:rPr lang="en-US" sz="3200" b="1" dirty="0">
                <a:solidFill>
                  <a:srgbClr val="00B050"/>
                </a:solidFill>
                <a:cs typeface="Arial" panose="020B0604020202020204" pitchFamily="34" charset="0"/>
              </a:rPr>
              <a:t> 460% in 29 days </a:t>
            </a:r>
          </a:p>
        </p:txBody>
      </p:sp>
      <p:sp>
        <p:nvSpPr>
          <p:cNvPr id="2" name="Title 1">
            <a:extLst>
              <a:ext uri="{FF2B5EF4-FFF2-40B4-BE49-F238E27FC236}">
                <a16:creationId xmlns:a16="http://schemas.microsoft.com/office/drawing/2014/main" id="{4D9DAE7D-EE67-52D8-A24C-91C0630422A3}"/>
              </a:ext>
            </a:extLst>
          </p:cNvPr>
          <p:cNvSpPr>
            <a:spLocks noGrp="1"/>
          </p:cNvSpPr>
          <p:nvPr>
            <p:ph type="title"/>
          </p:nvPr>
        </p:nvSpPr>
        <p:spPr>
          <a:xfrm>
            <a:off x="640975" y="365125"/>
            <a:ext cx="11422273" cy="1325563"/>
          </a:xfrm>
        </p:spPr>
        <p:txBody>
          <a:bodyPr>
            <a:normAutofit/>
          </a:bodyPr>
          <a:lstStyle/>
          <a:p>
            <a:r>
              <a:rPr lang="en-US" sz="4000" dirty="0"/>
              <a:t>July 2024: BIG PROFIT POTENTIAL </a:t>
            </a:r>
          </a:p>
        </p:txBody>
      </p:sp>
      <p:sp>
        <p:nvSpPr>
          <p:cNvPr id="5" name="Rounded Rectangle 4">
            <a:extLst>
              <a:ext uri="{FF2B5EF4-FFF2-40B4-BE49-F238E27FC236}">
                <a16:creationId xmlns:a16="http://schemas.microsoft.com/office/drawing/2014/main" id="{7EBAA2A3-DDED-AFD7-C8AC-70875BB6974A}"/>
              </a:ext>
            </a:extLst>
          </p:cNvPr>
          <p:cNvSpPr/>
          <p:nvPr/>
        </p:nvSpPr>
        <p:spPr>
          <a:xfrm>
            <a:off x="739588" y="4504530"/>
            <a:ext cx="4757290" cy="1325563"/>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$6,000 In 10 Trades</a:t>
            </a:r>
            <a:br>
              <a:rPr lang="en-US" b="1" dirty="0">
                <a:latin typeface="Montserrat ExtraBold" pitchFamily="2" charset="77"/>
              </a:rPr>
            </a:br>
            <a:r>
              <a:rPr lang="en-US" b="1" dirty="0">
                <a:latin typeface="Montserrat ExtraBold" pitchFamily="2" charset="77"/>
              </a:rPr>
              <a:t>Turns Into As Much As: </a:t>
            </a:r>
            <a:br>
              <a:rPr lang="en-US" b="1" dirty="0">
                <a:latin typeface="Montserrat ExtraBold" pitchFamily="2" charset="77"/>
              </a:rPr>
            </a:br>
            <a:r>
              <a:rPr lang="en-US" sz="2800" b="1" dirty="0">
                <a:solidFill>
                  <a:srgbClr val="00F500"/>
                </a:solidFill>
                <a:latin typeface="Montserrat ExtraBold" pitchFamily="2" charset="77"/>
              </a:rPr>
              <a:t>$191,176</a:t>
            </a:r>
          </a:p>
          <a:p>
            <a:pPr algn="ctr"/>
            <a:r>
              <a:rPr lang="en-US" sz="1400" dirty="0">
                <a:latin typeface="Montserrat ExtraBold" pitchFamily="2" charset="77"/>
              </a:rPr>
              <a:t>(Perfect Timing)</a:t>
            </a:r>
          </a:p>
        </p:txBody>
      </p:sp>
    </p:spTree>
    <p:extLst>
      <p:ext uri="{BB962C8B-B14F-4D97-AF65-F5344CB8AC3E}">
        <p14:creationId xmlns:p14="http://schemas.microsoft.com/office/powerpoint/2010/main" val="546240280"/>
      </p:ext>
    </p:extLst>
  </p:cSld>
  <p:clrMapOvr>
    <a:masterClrMapping/>
  </p:clrMapOvr>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3B986-DB9B-301D-44AE-F232C06250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0CF97-6C82-BAB4-66B0-8F2A797BC9CC}"/>
              </a:ext>
            </a:extLst>
          </p:cNvPr>
          <p:cNvSpPr>
            <a:spLocks noGrp="1"/>
          </p:cNvSpPr>
          <p:nvPr>
            <p:ph type="title"/>
          </p:nvPr>
        </p:nvSpPr>
        <p:spPr>
          <a:xfrm>
            <a:off x="838200" y="1618737"/>
            <a:ext cx="10515600" cy="3325662"/>
          </a:xfrm>
        </p:spPr>
        <p:txBody>
          <a:bodyPr>
            <a:normAutofit/>
          </a:bodyPr>
          <a:lstStyle/>
          <a:p>
            <a:pPr algn="ctr"/>
            <a:r>
              <a:rPr lang="en-US" dirty="0">
                <a:solidFill>
                  <a:schemeClr val="tx1">
                    <a:lumMod val="85000"/>
                    <a:lumOff val="15000"/>
                  </a:schemeClr>
                </a:solidFill>
                <a:cs typeface="Rubik" pitchFamily="2" charset="-79"/>
              </a:rPr>
              <a:t>All From a Strategy that Takes Less Than </a:t>
            </a:r>
            <a:br>
              <a:rPr lang="en-US" dirty="0">
                <a:solidFill>
                  <a:schemeClr val="tx1">
                    <a:lumMod val="85000"/>
                    <a:lumOff val="15000"/>
                  </a:schemeClr>
                </a:solidFill>
                <a:cs typeface="Rubik" pitchFamily="2" charset="-79"/>
              </a:rPr>
            </a:br>
            <a:r>
              <a:rPr lang="en-US" dirty="0">
                <a:solidFill>
                  <a:schemeClr val="tx1">
                    <a:lumMod val="85000"/>
                    <a:lumOff val="15000"/>
                  </a:schemeClr>
                </a:solidFill>
                <a:highlight>
                  <a:srgbClr val="FFFF00"/>
                </a:highlight>
                <a:cs typeface="Rubik" pitchFamily="2" charset="-79"/>
              </a:rPr>
              <a:t>30 MINUTES</a:t>
            </a:r>
            <a:r>
              <a:rPr lang="en-US" dirty="0">
                <a:solidFill>
                  <a:schemeClr val="tx1">
                    <a:lumMod val="85000"/>
                    <a:lumOff val="15000"/>
                  </a:schemeClr>
                </a:solidFill>
                <a:cs typeface="Rubik" pitchFamily="2" charset="-79"/>
              </a:rPr>
              <a:t> Per Month to Execute! </a:t>
            </a:r>
            <a:br>
              <a:rPr lang="en-US" dirty="0">
                <a:solidFill>
                  <a:schemeClr val="tx1">
                    <a:lumMod val="85000"/>
                    <a:lumOff val="15000"/>
                  </a:schemeClr>
                </a:solidFill>
                <a:cs typeface="Rubik" pitchFamily="2" charset="-79"/>
              </a:rPr>
            </a:b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 So How? </a:t>
            </a:r>
            <a:endParaRPr lang="en-US" dirty="0"/>
          </a:p>
        </p:txBody>
      </p:sp>
    </p:spTree>
    <p:extLst>
      <p:ext uri="{BB962C8B-B14F-4D97-AF65-F5344CB8AC3E}">
        <p14:creationId xmlns:p14="http://schemas.microsoft.com/office/powerpoint/2010/main" val="7413445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D62C2-31C3-0519-B9E6-F3627D0583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321429-11F8-D6E2-B2C9-FC772E6F5EBD}"/>
              </a:ext>
            </a:extLst>
          </p:cNvPr>
          <p:cNvSpPr>
            <a:spLocks noGrp="1"/>
          </p:cNvSpPr>
          <p:nvPr>
            <p:ph idx="1"/>
          </p:nvPr>
        </p:nvSpPr>
        <p:spPr>
          <a:xfrm>
            <a:off x="838200" y="1599382"/>
            <a:ext cx="10712824" cy="3934152"/>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After we’ve found a sector that has underperformed the S&amp;P 500 for </a:t>
            </a:r>
            <a:br>
              <a:rPr lang="en-US" sz="2400" dirty="0">
                <a:cs typeface="Arial" panose="020B0604020202020204" pitchFamily="34" charset="0"/>
              </a:rPr>
            </a:br>
            <a:r>
              <a:rPr lang="en-US" sz="2400" dirty="0">
                <a:cs typeface="Arial" panose="020B0604020202020204" pitchFamily="34" charset="0"/>
              </a:rPr>
              <a:t>two consecutive months and it’s five largest holdings... We trade! </a:t>
            </a:r>
            <a:endParaRPr lang="en-US" sz="2400" dirty="0"/>
          </a:p>
          <a:p>
            <a:pPr marL="320040" indent="-320040">
              <a:lnSpc>
                <a:spcPts val="3080"/>
              </a:lnSpc>
              <a:spcBef>
                <a:spcPts val="1600"/>
              </a:spcBef>
              <a:spcAft>
                <a:spcPts val="600"/>
              </a:spcAft>
              <a:buBlip>
                <a:blip r:embed="rId4"/>
              </a:buBlip>
            </a:pPr>
            <a:r>
              <a:rPr lang="en-US" sz="2400" dirty="0"/>
              <a:t>Leveraging the power of options (high risk = high reward) </a:t>
            </a:r>
          </a:p>
          <a:p>
            <a:pPr marL="320040" indent="-320040">
              <a:lnSpc>
                <a:spcPts val="3080"/>
              </a:lnSpc>
              <a:spcBef>
                <a:spcPts val="1600"/>
              </a:spcBef>
              <a:spcAft>
                <a:spcPts val="600"/>
              </a:spcAft>
              <a:buBlip>
                <a:blip r:embed="rId4"/>
              </a:buBlip>
            </a:pPr>
            <a:r>
              <a:rPr lang="en-US" sz="2400" dirty="0"/>
              <a:t>This is the future of the “TPS System” that I used to help turn $37k into </a:t>
            </a:r>
            <a:br>
              <a:rPr lang="en-US" sz="2400" dirty="0"/>
            </a:br>
            <a:r>
              <a:rPr lang="en-US" sz="2400" dirty="0"/>
              <a:t>$2.4 Million in 4 years</a:t>
            </a:r>
          </a:p>
          <a:p>
            <a:pPr marL="320040" indent="-320040">
              <a:lnSpc>
                <a:spcPts val="3080"/>
              </a:lnSpc>
              <a:spcBef>
                <a:spcPts val="1600"/>
              </a:spcBef>
              <a:spcAft>
                <a:spcPts val="600"/>
              </a:spcAft>
              <a:buBlip>
                <a:blip r:embed="rId4"/>
              </a:buBlip>
            </a:pPr>
            <a:r>
              <a:rPr lang="en-US" sz="2400" dirty="0"/>
              <a:t>The Entry = The Squeeze</a:t>
            </a:r>
          </a:p>
          <a:p>
            <a:pPr marL="0" indent="0">
              <a:lnSpc>
                <a:spcPts val="3080"/>
              </a:lnSpc>
              <a:spcBef>
                <a:spcPts val="1600"/>
              </a:spcBef>
              <a:spcAft>
                <a:spcPts val="600"/>
              </a:spcAft>
              <a:buNone/>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D9EEB28F-1DF5-1081-51BF-E84FD4035546}"/>
              </a:ext>
            </a:extLst>
          </p:cNvPr>
          <p:cNvSpPr>
            <a:spLocks noGrp="1"/>
          </p:cNvSpPr>
          <p:nvPr>
            <p:ph type="title"/>
          </p:nvPr>
        </p:nvSpPr>
        <p:spPr>
          <a:xfrm>
            <a:off x="838200" y="365125"/>
            <a:ext cx="12161108" cy="1325563"/>
          </a:xfrm>
        </p:spPr>
        <p:txBody>
          <a:bodyPr>
            <a:normAutofit/>
          </a:bodyPr>
          <a:lstStyle/>
          <a:p>
            <a:r>
              <a:rPr lang="en-US" sz="4000" b="1" dirty="0">
                <a:highlight>
                  <a:srgbClr val="FFFF00"/>
                </a:highlight>
              </a:rPr>
              <a:t>Step 3:</a:t>
            </a:r>
            <a:r>
              <a:rPr lang="en-US" sz="4000" b="1" dirty="0"/>
              <a:t>  </a:t>
            </a:r>
            <a:r>
              <a:rPr lang="en-US" sz="4000" dirty="0"/>
              <a:t>Trade </a:t>
            </a:r>
          </a:p>
        </p:txBody>
      </p:sp>
      <p:sp>
        <p:nvSpPr>
          <p:cNvPr id="6" name="Content Placeholder 2">
            <a:extLst>
              <a:ext uri="{FF2B5EF4-FFF2-40B4-BE49-F238E27FC236}">
                <a16:creationId xmlns:a16="http://schemas.microsoft.com/office/drawing/2014/main" id="{80D18F3C-7497-0F92-6963-23DB823239E7}"/>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Tree>
    <p:extLst>
      <p:ext uri="{BB962C8B-B14F-4D97-AF65-F5344CB8AC3E}">
        <p14:creationId xmlns:p14="http://schemas.microsoft.com/office/powerpoint/2010/main" val="966881622"/>
      </p:ext>
    </p:extLst>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9EC3-7A7E-C466-4A27-76EC1FFA6E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E9D113-4C9B-A280-E128-4449E0AC1FDB}"/>
              </a:ext>
            </a:extLst>
          </p:cNvPr>
          <p:cNvSpPr>
            <a:spLocks noGrp="1"/>
          </p:cNvSpPr>
          <p:nvPr>
            <p:ph idx="1"/>
          </p:nvPr>
        </p:nvSpPr>
        <p:spPr>
          <a:xfrm>
            <a:off x="838200" y="1599381"/>
            <a:ext cx="6960477" cy="4426845"/>
          </a:xfrm>
        </p:spPr>
        <p:txBody>
          <a:bodyPr>
            <a:normAutofit/>
          </a:bodyPr>
          <a:lstStyle/>
          <a:p>
            <a:pPr marL="320040" indent="-320040">
              <a:lnSpc>
                <a:spcPts val="3080"/>
              </a:lnSpc>
              <a:spcBef>
                <a:spcPts val="1600"/>
              </a:spcBef>
              <a:spcAft>
                <a:spcPts val="600"/>
              </a:spcAft>
              <a:buBlip>
                <a:blip r:embed="rId4"/>
              </a:buBlip>
            </a:pPr>
            <a:r>
              <a:rPr lang="en-US" sz="2400" dirty="0">
                <a:cs typeface="Rubik" pitchFamily="2" charset="-79"/>
              </a:rPr>
              <a:t>Developed by Trader John Carter </a:t>
            </a:r>
            <a:br>
              <a:rPr lang="en-US" sz="2400" dirty="0">
                <a:cs typeface="Rubik" pitchFamily="2" charset="-79"/>
              </a:rPr>
            </a:br>
            <a:r>
              <a:rPr lang="en-US" sz="2400" dirty="0">
                <a:cs typeface="Rubik" pitchFamily="2" charset="-79"/>
              </a:rPr>
              <a:t>20 years ago. </a:t>
            </a:r>
          </a:p>
          <a:p>
            <a:pPr marL="320040" indent="-320040">
              <a:lnSpc>
                <a:spcPts val="3080"/>
              </a:lnSpc>
              <a:spcBef>
                <a:spcPts val="1600"/>
              </a:spcBef>
              <a:spcAft>
                <a:spcPts val="600"/>
              </a:spcAft>
              <a:buBlip>
                <a:blip r:embed="rId4"/>
              </a:buBlip>
            </a:pPr>
            <a:r>
              <a:rPr lang="en-US" sz="2400" dirty="0">
                <a:cs typeface="Rubik" pitchFamily="2" charset="-79"/>
              </a:rPr>
              <a:t>It’s an indicator that measures whether a stock’s price is compressed and poised to break out.</a:t>
            </a:r>
          </a:p>
          <a:p>
            <a:pPr marL="320040" indent="-320040">
              <a:lnSpc>
                <a:spcPts val="3080"/>
              </a:lnSpc>
              <a:spcBef>
                <a:spcPts val="1600"/>
              </a:spcBef>
              <a:spcAft>
                <a:spcPts val="600"/>
              </a:spcAft>
              <a:buBlip>
                <a:blip r:embed="rId4"/>
              </a:buBlip>
            </a:pPr>
            <a:r>
              <a:rPr lang="en-US" sz="2400" dirty="0">
                <a:cs typeface="Rubik" pitchFamily="2" charset="-79"/>
              </a:rPr>
              <a:t>Think of a compressed air rocket… When enough pressure builds… eventually the stock’s price will </a:t>
            </a:r>
            <a:br>
              <a:rPr lang="en-US" sz="2400" dirty="0">
                <a:cs typeface="Rubik" pitchFamily="2" charset="-79"/>
              </a:rPr>
            </a:br>
            <a:r>
              <a:rPr lang="en-US" sz="2400" dirty="0">
                <a:cs typeface="Rubik" pitchFamily="2" charset="-79"/>
              </a:rPr>
              <a:t>explode upwards.</a:t>
            </a:r>
            <a:endParaRPr lang="en-US" sz="2400" dirty="0"/>
          </a:p>
          <a:p>
            <a:pPr marL="0" indent="0">
              <a:lnSpc>
                <a:spcPts val="3080"/>
              </a:lnSpc>
              <a:spcBef>
                <a:spcPts val="1600"/>
              </a:spcBef>
              <a:spcAft>
                <a:spcPts val="600"/>
              </a:spcAft>
              <a:buNone/>
            </a:pPr>
            <a:endParaRPr lang="en-US" sz="2400" dirty="0"/>
          </a:p>
          <a:p>
            <a:pPr marL="320040" indent="-320040">
              <a:lnSpc>
                <a:spcPts val="3080"/>
              </a:lnSpc>
              <a:spcBef>
                <a:spcPts val="1600"/>
              </a:spcBef>
              <a:spcAft>
                <a:spcPts val="600"/>
              </a:spcAft>
              <a:buBlip>
                <a:blip r:embed="rId4"/>
              </a:buBlip>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7060D99C-2777-93FE-E7FB-AD3C0A626C03}"/>
              </a:ext>
            </a:extLst>
          </p:cNvPr>
          <p:cNvSpPr>
            <a:spLocks noGrp="1"/>
          </p:cNvSpPr>
          <p:nvPr>
            <p:ph type="title"/>
          </p:nvPr>
        </p:nvSpPr>
        <p:spPr>
          <a:xfrm>
            <a:off x="838200" y="365125"/>
            <a:ext cx="12161108" cy="1325563"/>
          </a:xfrm>
        </p:spPr>
        <p:txBody>
          <a:bodyPr>
            <a:normAutofit/>
          </a:bodyPr>
          <a:lstStyle/>
          <a:p>
            <a:r>
              <a:rPr lang="en-US" sz="4000" b="1" dirty="0"/>
              <a:t>The Squeeze</a:t>
            </a:r>
            <a:endParaRPr lang="en-US" sz="4000" dirty="0"/>
          </a:p>
        </p:txBody>
      </p:sp>
      <p:sp>
        <p:nvSpPr>
          <p:cNvPr id="6" name="Content Placeholder 2">
            <a:extLst>
              <a:ext uri="{FF2B5EF4-FFF2-40B4-BE49-F238E27FC236}">
                <a16:creationId xmlns:a16="http://schemas.microsoft.com/office/drawing/2014/main" id="{2986D78C-2748-8F93-4171-2067A55D42B0}"/>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5" name="Picture 4">
            <a:extLst>
              <a:ext uri="{FF2B5EF4-FFF2-40B4-BE49-F238E27FC236}">
                <a16:creationId xmlns:a16="http://schemas.microsoft.com/office/drawing/2014/main" id="{740845B5-DAD4-810F-9591-B7A816C8E9A0}"/>
              </a:ext>
            </a:extLst>
          </p:cNvPr>
          <p:cNvPicPr>
            <a:picLocks noChangeAspect="1"/>
          </p:cNvPicPr>
          <p:nvPr/>
        </p:nvPicPr>
        <p:blipFill>
          <a:blip r:embed="rId5"/>
          <a:stretch>
            <a:fillRect/>
          </a:stretch>
        </p:blipFill>
        <p:spPr>
          <a:xfrm>
            <a:off x="8566151" y="340928"/>
            <a:ext cx="3187007" cy="3473668"/>
          </a:xfrm>
          <a:prstGeom prst="rect">
            <a:avLst/>
          </a:prstGeom>
        </p:spPr>
      </p:pic>
    </p:spTree>
    <p:extLst>
      <p:ext uri="{BB962C8B-B14F-4D97-AF65-F5344CB8AC3E}">
        <p14:creationId xmlns:p14="http://schemas.microsoft.com/office/powerpoint/2010/main" val="309110789"/>
      </p:ext>
    </p:extLst>
  </p:cSld>
  <p:clrMapOvr>
    <a:masterClrMapping/>
  </p:clrMapOvr>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AC5D-5D0B-07BB-E21D-DC72A3C24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1CC6EE-D616-A5E4-97F2-D0F095669FB5}"/>
              </a:ext>
            </a:extLst>
          </p:cNvPr>
          <p:cNvSpPr>
            <a:spLocks noGrp="1"/>
          </p:cNvSpPr>
          <p:nvPr>
            <p:ph type="title"/>
          </p:nvPr>
        </p:nvSpPr>
        <p:spPr>
          <a:xfrm>
            <a:off x="245075" y="340928"/>
            <a:ext cx="12161108" cy="1325563"/>
          </a:xfrm>
        </p:spPr>
        <p:txBody>
          <a:bodyPr>
            <a:normAutofit/>
          </a:bodyPr>
          <a:lstStyle/>
          <a:p>
            <a:r>
              <a:rPr lang="en-US" sz="4000" b="1" dirty="0">
                <a:cs typeface="Rubik" pitchFamily="2" charset="-79"/>
              </a:rPr>
              <a:t>Helped Turn $37k Into </a:t>
            </a:r>
            <a:r>
              <a:rPr lang="en-US" sz="4000" b="1" dirty="0">
                <a:solidFill>
                  <a:srgbClr val="00B050"/>
                </a:solidFill>
                <a:cs typeface="Rubik" pitchFamily="2" charset="-79"/>
              </a:rPr>
              <a:t>$2.7M </a:t>
            </a:r>
            <a:r>
              <a:rPr lang="en-US" sz="4000" b="1" dirty="0">
                <a:cs typeface="Rubik" pitchFamily="2" charset="-79"/>
              </a:rPr>
              <a:t>With The Squeeze!</a:t>
            </a:r>
            <a:endParaRPr lang="en-US" sz="4000" dirty="0"/>
          </a:p>
        </p:txBody>
      </p:sp>
      <p:sp>
        <p:nvSpPr>
          <p:cNvPr id="6" name="Content Placeholder 2">
            <a:extLst>
              <a:ext uri="{FF2B5EF4-FFF2-40B4-BE49-F238E27FC236}">
                <a16:creationId xmlns:a16="http://schemas.microsoft.com/office/drawing/2014/main" id="{F05BB2C1-CD1E-1C48-0D57-AE1DBD072640}"/>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10" name="Picture 9">
            <a:extLst>
              <a:ext uri="{FF2B5EF4-FFF2-40B4-BE49-F238E27FC236}">
                <a16:creationId xmlns:a16="http://schemas.microsoft.com/office/drawing/2014/main" id="{B188C1BB-D0B8-A298-2A8D-E17CB3C36C06}"/>
              </a:ext>
            </a:extLst>
          </p:cNvPr>
          <p:cNvPicPr>
            <a:picLocks noChangeAspect="1"/>
          </p:cNvPicPr>
          <p:nvPr/>
        </p:nvPicPr>
        <p:blipFill>
          <a:blip r:embed="rId4"/>
          <a:stretch>
            <a:fillRect/>
          </a:stretch>
        </p:blipFill>
        <p:spPr>
          <a:xfrm>
            <a:off x="167196" y="1619431"/>
            <a:ext cx="7084016" cy="4020219"/>
          </a:xfrm>
          <a:prstGeom prst="rect">
            <a:avLst/>
          </a:prstGeom>
        </p:spPr>
      </p:pic>
      <p:sp>
        <p:nvSpPr>
          <p:cNvPr id="11" name="Rounded Rectangle 10">
            <a:extLst>
              <a:ext uri="{FF2B5EF4-FFF2-40B4-BE49-F238E27FC236}">
                <a16:creationId xmlns:a16="http://schemas.microsoft.com/office/drawing/2014/main" id="{0F265F52-81E1-A253-7FA0-2EAC460989A7}"/>
              </a:ext>
            </a:extLst>
          </p:cNvPr>
          <p:cNvSpPr/>
          <p:nvPr/>
        </p:nvSpPr>
        <p:spPr>
          <a:xfrm>
            <a:off x="8549211" y="1619431"/>
            <a:ext cx="2529137" cy="989085"/>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4 years of verified </a:t>
            </a:r>
            <a:br>
              <a:rPr lang="en-US" b="1" dirty="0">
                <a:latin typeface="Montserrat ExtraBold" pitchFamily="2" charset="77"/>
              </a:rPr>
            </a:br>
            <a:r>
              <a:rPr lang="en-US" b="1" dirty="0">
                <a:latin typeface="Montserrat ExtraBold" pitchFamily="2" charset="77"/>
              </a:rPr>
              <a:t>tax returns!</a:t>
            </a:r>
          </a:p>
        </p:txBody>
      </p:sp>
      <p:pic>
        <p:nvPicPr>
          <p:cNvPr id="3" name="Picture 2">
            <a:extLst>
              <a:ext uri="{FF2B5EF4-FFF2-40B4-BE49-F238E27FC236}">
                <a16:creationId xmlns:a16="http://schemas.microsoft.com/office/drawing/2014/main" id="{C4C30FBF-E861-B1F3-84D1-4D076F6E60EE}"/>
              </a:ext>
            </a:extLst>
          </p:cNvPr>
          <p:cNvPicPr>
            <a:picLocks noChangeAspect="1"/>
          </p:cNvPicPr>
          <p:nvPr/>
        </p:nvPicPr>
        <p:blipFill>
          <a:blip r:embed="rId5"/>
          <a:stretch>
            <a:fillRect/>
          </a:stretch>
        </p:blipFill>
        <p:spPr>
          <a:xfrm rot="960000" flipH="1">
            <a:off x="6669979" y="1760665"/>
            <a:ext cx="1618594" cy="1106022"/>
          </a:xfrm>
          <a:prstGeom prst="rect">
            <a:avLst/>
          </a:prstGeom>
        </p:spPr>
      </p:pic>
    </p:spTree>
    <p:extLst>
      <p:ext uri="{BB962C8B-B14F-4D97-AF65-F5344CB8AC3E}">
        <p14:creationId xmlns:p14="http://schemas.microsoft.com/office/powerpoint/2010/main" val="3073477806"/>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38F44-5484-55DA-4847-18C204F3C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7E496-323D-A100-C53E-7947810A26D5}"/>
              </a:ext>
            </a:extLst>
          </p:cNvPr>
          <p:cNvSpPr>
            <a:spLocks noGrp="1"/>
          </p:cNvSpPr>
          <p:nvPr>
            <p:ph type="title"/>
          </p:nvPr>
        </p:nvSpPr>
        <p:spPr>
          <a:xfrm>
            <a:off x="618796" y="2103437"/>
            <a:ext cx="10954407" cy="1325563"/>
          </a:xfrm>
        </p:spPr>
        <p:txBody>
          <a:bodyPr>
            <a:noAutofit/>
          </a:bodyPr>
          <a:lstStyle/>
          <a:p>
            <a:pPr algn="ctr"/>
            <a:r>
              <a:rPr lang="en-US" b="1" dirty="0">
                <a:solidFill>
                  <a:schemeClr val="tx1">
                    <a:lumMod val="85000"/>
                    <a:lumOff val="15000"/>
                  </a:schemeClr>
                </a:solidFill>
              </a:rPr>
              <a:t>August 2024:</a:t>
            </a:r>
            <a:br>
              <a:rPr lang="en-US" sz="6600" b="1" dirty="0">
                <a:solidFill>
                  <a:schemeClr val="tx1">
                    <a:lumMod val="85000"/>
                    <a:lumOff val="15000"/>
                  </a:schemeClr>
                </a:solidFill>
              </a:rPr>
            </a:br>
            <a:r>
              <a:rPr lang="en-US" sz="6600" b="1" dirty="0">
                <a:solidFill>
                  <a:srgbClr val="00B050"/>
                </a:solidFill>
              </a:rPr>
              <a:t>101% </a:t>
            </a:r>
            <a:r>
              <a:rPr lang="en-US" sz="6600" b="1" dirty="0">
                <a:solidFill>
                  <a:schemeClr val="tx1">
                    <a:lumMod val="85000"/>
                    <a:lumOff val="15000"/>
                  </a:schemeClr>
                </a:solidFill>
              </a:rPr>
              <a:t>in 6 weeks</a:t>
            </a:r>
            <a:endParaRPr lang="en-US" sz="6600" dirty="0"/>
          </a:p>
        </p:txBody>
      </p:sp>
    </p:spTree>
    <p:extLst>
      <p:ext uri="{BB962C8B-B14F-4D97-AF65-F5344CB8AC3E}">
        <p14:creationId xmlns:p14="http://schemas.microsoft.com/office/powerpoint/2010/main" val="35355479"/>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05C4-D817-2284-4E34-3C2B9B027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A7FB8-73B3-E1C0-B33E-D872446B068C}"/>
              </a:ext>
            </a:extLst>
          </p:cNvPr>
          <p:cNvSpPr>
            <a:spLocks noGrp="1"/>
          </p:cNvSpPr>
          <p:nvPr>
            <p:ph type="title"/>
          </p:nvPr>
        </p:nvSpPr>
        <p:spPr>
          <a:xfrm>
            <a:off x="893285" y="340928"/>
            <a:ext cx="12161108" cy="1325563"/>
          </a:xfrm>
        </p:spPr>
        <p:txBody>
          <a:bodyPr>
            <a:normAutofit/>
          </a:bodyPr>
          <a:lstStyle/>
          <a:p>
            <a:r>
              <a:rPr lang="en-US" sz="3000" dirty="0">
                <a:cs typeface="Rubik" pitchFamily="2" charset="-79"/>
              </a:rPr>
              <a:t>Real-Money Squeeze Example:  </a:t>
            </a:r>
            <a:br>
              <a:rPr lang="en-US" sz="4000" dirty="0">
                <a:cs typeface="Rubik" pitchFamily="2" charset="-79"/>
              </a:rPr>
            </a:br>
            <a:r>
              <a:rPr lang="en-US" sz="4000" dirty="0">
                <a:cs typeface="Rubik" pitchFamily="2" charset="-79"/>
              </a:rPr>
              <a:t>RILY </a:t>
            </a:r>
            <a:r>
              <a:rPr lang="en-US" sz="4000" i="1" dirty="0">
                <a:cs typeface="Rubik" pitchFamily="2" charset="-79"/>
              </a:rPr>
              <a:t>Daily Profits Live  </a:t>
            </a:r>
            <a:r>
              <a:rPr lang="en-US" sz="4000" dirty="0">
                <a:cs typeface="Rubik" pitchFamily="2" charset="-79"/>
              </a:rPr>
              <a:t>Open House Trade </a:t>
            </a:r>
            <a:endParaRPr lang="en-US" sz="4000" dirty="0"/>
          </a:p>
        </p:txBody>
      </p:sp>
      <p:sp>
        <p:nvSpPr>
          <p:cNvPr id="6" name="Content Placeholder 2">
            <a:extLst>
              <a:ext uri="{FF2B5EF4-FFF2-40B4-BE49-F238E27FC236}">
                <a16:creationId xmlns:a16="http://schemas.microsoft.com/office/drawing/2014/main" id="{E1D16924-6622-6EDB-EFBE-183D70782464}"/>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3" name="Content Placeholder 5">
            <a:extLst>
              <a:ext uri="{FF2B5EF4-FFF2-40B4-BE49-F238E27FC236}">
                <a16:creationId xmlns:a16="http://schemas.microsoft.com/office/drawing/2014/main" id="{2BFCFDC7-32E9-B5AA-388B-96A126F37800}"/>
              </a:ext>
            </a:extLst>
          </p:cNvPr>
          <p:cNvPicPr>
            <a:picLocks noGrp="1" noChangeAspect="1"/>
          </p:cNvPicPr>
          <p:nvPr>
            <p:ph idx="1"/>
          </p:nvPr>
        </p:nvPicPr>
        <p:blipFill>
          <a:blip r:embed="rId4"/>
          <a:srcRect t="265" b="265"/>
          <a:stretch/>
        </p:blipFill>
        <p:spPr>
          <a:xfrm>
            <a:off x="893285" y="1711954"/>
            <a:ext cx="6981014" cy="3906004"/>
          </a:xfrm>
          <a:ln>
            <a:solidFill>
              <a:schemeClr val="bg2">
                <a:lumMod val="75000"/>
              </a:schemeClr>
            </a:solidFill>
          </a:ln>
        </p:spPr>
      </p:pic>
    </p:spTree>
    <p:extLst>
      <p:ext uri="{BB962C8B-B14F-4D97-AF65-F5344CB8AC3E}">
        <p14:creationId xmlns:p14="http://schemas.microsoft.com/office/powerpoint/2010/main" val="241629909"/>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02485-A980-520E-049A-43F16B4C57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14BD85-40E4-F1E1-EE17-C896C565D97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051734-151C-50F9-735D-A509BDCA62DB}"/>
              </a:ext>
            </a:extLst>
          </p:cNvPr>
          <p:cNvSpPr>
            <a:spLocks noGrp="1"/>
          </p:cNvSpPr>
          <p:nvPr>
            <p:ph type="title"/>
          </p:nvPr>
        </p:nvSpPr>
        <p:spPr>
          <a:xfrm>
            <a:off x="838199" y="93334"/>
            <a:ext cx="11225049" cy="1325563"/>
          </a:xfrm>
        </p:spPr>
        <p:txBody>
          <a:bodyPr/>
          <a:lstStyle/>
          <a:p>
            <a:r>
              <a:rPr lang="en-US" sz="4400" dirty="0">
                <a:solidFill>
                  <a:schemeClr val="bg1"/>
                </a:solidFill>
              </a:rPr>
              <a:t>WRITE THIS DOWN!!!</a:t>
            </a:r>
            <a:endParaRPr lang="en-US" dirty="0">
              <a:solidFill>
                <a:schemeClr val="bg1"/>
              </a:solidFill>
            </a:endParaRPr>
          </a:p>
        </p:txBody>
      </p:sp>
      <p:sp>
        <p:nvSpPr>
          <p:cNvPr id="6" name="Content Placeholder 2">
            <a:extLst>
              <a:ext uri="{FF2B5EF4-FFF2-40B4-BE49-F238E27FC236}">
                <a16:creationId xmlns:a16="http://schemas.microsoft.com/office/drawing/2014/main" id="{A84A0476-B108-513D-E698-D0CE4539970B}"/>
              </a:ext>
            </a:extLst>
          </p:cNvPr>
          <p:cNvSpPr>
            <a:spLocks noGrp="1"/>
          </p:cNvSpPr>
          <p:nvPr>
            <p:ph idx="1"/>
          </p:nvPr>
        </p:nvSpPr>
        <p:spPr>
          <a:xfrm>
            <a:off x="739588" y="1955737"/>
            <a:ext cx="10712824" cy="3934152"/>
          </a:xfrm>
        </p:spPr>
        <p:txBody>
          <a:bodyPr>
            <a:normAutofit/>
          </a:bodyPr>
          <a:lstStyle/>
          <a:p>
            <a:pPr marL="320040" indent="-320040">
              <a:lnSpc>
                <a:spcPts val="3080"/>
              </a:lnSpc>
              <a:spcBef>
                <a:spcPts val="1600"/>
              </a:spcBef>
              <a:spcAft>
                <a:spcPts val="600"/>
              </a:spcAft>
              <a:buBlip>
                <a:blip r:embed="rId2"/>
              </a:buBlip>
            </a:pPr>
            <a:r>
              <a:rPr lang="en-US" sz="3200" b="1" dirty="0">
                <a:highlight>
                  <a:srgbClr val="FFFF00"/>
                </a:highlight>
                <a:cs typeface="Arial" panose="020B0604020202020204" pitchFamily="34" charset="0"/>
              </a:rPr>
              <a:t>STEP 1:</a:t>
            </a:r>
            <a:r>
              <a:rPr lang="en-US" sz="3200" b="1" dirty="0">
                <a:cs typeface="Arial" panose="020B0604020202020204" pitchFamily="34" charset="0"/>
              </a:rPr>
              <a:t> </a:t>
            </a:r>
            <a:r>
              <a:rPr lang="en-US" sz="3200" b="1" dirty="0">
                <a:solidFill>
                  <a:schemeClr val="tx1">
                    <a:lumMod val="85000"/>
                    <a:lumOff val="15000"/>
                  </a:schemeClr>
                </a:solidFill>
                <a:cs typeface="Rubik" pitchFamily="2" charset="-79"/>
              </a:rPr>
              <a:t>Identify Underperforming Sectors</a:t>
            </a:r>
            <a:br>
              <a:rPr lang="en-US" sz="3200" b="1" dirty="0">
                <a:solidFill>
                  <a:srgbClr val="00B050"/>
                </a:solidFill>
                <a:cs typeface="Arial" panose="020B0604020202020204" pitchFamily="34" charset="0"/>
              </a:rPr>
            </a:b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2"/>
              </a:buBlip>
            </a:pPr>
            <a:r>
              <a:rPr lang="en-US" sz="3200" b="1" dirty="0">
                <a:highlight>
                  <a:srgbClr val="FFFF00"/>
                </a:highlight>
                <a:cs typeface="Arial" panose="020B0604020202020204" pitchFamily="34" charset="0"/>
              </a:rPr>
              <a:t>STEP 2:</a:t>
            </a:r>
            <a:r>
              <a:rPr lang="en-US" sz="3200" b="1" dirty="0">
                <a:cs typeface="Arial" panose="020B0604020202020204" pitchFamily="34" charset="0"/>
              </a:rPr>
              <a:t> </a:t>
            </a:r>
            <a:r>
              <a:rPr lang="en-US" sz="3200" b="1" dirty="0">
                <a:solidFill>
                  <a:schemeClr val="tx1">
                    <a:lumMod val="85000"/>
                    <a:lumOff val="15000"/>
                  </a:schemeClr>
                </a:solidFill>
                <a:cs typeface="Rubik" pitchFamily="2" charset="-79"/>
              </a:rPr>
              <a:t>Find Top 5 Stocks in Sector</a:t>
            </a:r>
            <a:br>
              <a:rPr lang="en-US" sz="3200" b="1" dirty="0">
                <a:solidFill>
                  <a:srgbClr val="00B050"/>
                </a:solidFill>
                <a:cs typeface="Arial" panose="020B0604020202020204" pitchFamily="34" charset="0"/>
              </a:rPr>
            </a:b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2"/>
              </a:buBlip>
            </a:pPr>
            <a:r>
              <a:rPr lang="en-US" sz="3200" b="1" dirty="0">
                <a:highlight>
                  <a:srgbClr val="FFFF00"/>
                </a:highlight>
                <a:cs typeface="Arial" panose="020B0604020202020204" pitchFamily="34" charset="0"/>
              </a:rPr>
              <a:t>STEP 3:</a:t>
            </a:r>
            <a:r>
              <a:rPr lang="en-US" sz="3200" b="1" dirty="0">
                <a:cs typeface="Arial" panose="020B0604020202020204" pitchFamily="34" charset="0"/>
              </a:rPr>
              <a:t> TRADE! </a:t>
            </a:r>
          </a:p>
          <a:p>
            <a:pPr marL="320040" indent="-320040">
              <a:lnSpc>
                <a:spcPts val="3080"/>
              </a:lnSpc>
              <a:spcBef>
                <a:spcPts val="1600"/>
              </a:spcBef>
              <a:spcAft>
                <a:spcPts val="600"/>
              </a:spcAft>
              <a:buBlip>
                <a:blip r:embed="rId2"/>
              </a:buBlip>
            </a:pPr>
            <a:endParaRPr lang="en-US" sz="3200" b="1" dirty="0">
              <a:solidFill>
                <a:srgbClr val="00B050"/>
              </a:solidFill>
              <a:cs typeface="Arial" panose="020B0604020202020204" pitchFamily="34" charset="0"/>
            </a:endParaRPr>
          </a:p>
        </p:txBody>
      </p:sp>
    </p:spTree>
    <p:extLst>
      <p:ext uri="{BB962C8B-B14F-4D97-AF65-F5344CB8AC3E}">
        <p14:creationId xmlns:p14="http://schemas.microsoft.com/office/powerpoint/2010/main" val="2624983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DE32-B15F-65FE-4866-A16B1F6B40E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65E58E3-BFCE-4CA1-6205-2AE175683FD9}"/>
              </a:ext>
            </a:extLst>
          </p:cNvPr>
          <p:cNvSpPr txBox="1">
            <a:spLocks/>
          </p:cNvSpPr>
          <p:nvPr/>
        </p:nvSpPr>
        <p:spPr>
          <a:xfrm>
            <a:off x="807308" y="1696597"/>
            <a:ext cx="10577383" cy="2963537"/>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endParaRPr lang="en-US" dirty="0">
              <a:latin typeface="Rajdhani" panose="02000000000000000000" pitchFamily="2" charset="77"/>
              <a:cs typeface="Rajdhani" panose="02000000000000000000" pitchFamily="2" charset="77"/>
            </a:endParaRPr>
          </a:p>
          <a:p>
            <a:pPr>
              <a:lnSpc>
                <a:spcPct val="110000"/>
              </a:lnSpc>
            </a:pPr>
            <a:r>
              <a:rPr lang="en-US" sz="3500" dirty="0">
                <a:latin typeface="Rajdhani" panose="02000000000000000000" pitchFamily="2" charset="77"/>
                <a:cs typeface="Rajdhani" panose="02000000000000000000" pitchFamily="2" charset="77"/>
              </a:rPr>
              <a:t>HISTORICAL EXAMPLE:</a:t>
            </a:r>
            <a:br>
              <a:rPr lang="en-US" dirty="0">
                <a:latin typeface="Rajdhani" panose="02000000000000000000" pitchFamily="2" charset="77"/>
                <a:cs typeface="Rajdhani" panose="02000000000000000000" pitchFamily="2" charset="77"/>
              </a:rPr>
            </a:br>
            <a:r>
              <a:rPr lang="en-US" sz="6000" dirty="0">
                <a:solidFill>
                  <a:srgbClr val="88D1F4"/>
                </a:solidFill>
                <a:latin typeface="Rajdhani" panose="02000000000000000000" pitchFamily="2" charset="77"/>
                <a:cs typeface="Rajdhani" panose="02000000000000000000" pitchFamily="2" charset="77"/>
              </a:rPr>
              <a:t>XLE (Energy) </a:t>
            </a:r>
          </a:p>
        </p:txBody>
      </p:sp>
      <p:sp>
        <p:nvSpPr>
          <p:cNvPr id="4" name="Title 1">
            <a:extLst>
              <a:ext uri="{FF2B5EF4-FFF2-40B4-BE49-F238E27FC236}">
                <a16:creationId xmlns:a16="http://schemas.microsoft.com/office/drawing/2014/main" id="{93642EE9-FF05-909B-614B-2531F2747662}"/>
              </a:ext>
            </a:extLst>
          </p:cNvPr>
          <p:cNvSpPr txBox="1">
            <a:spLocks/>
          </p:cNvSpPr>
          <p:nvPr/>
        </p:nvSpPr>
        <p:spPr>
          <a:xfrm>
            <a:off x="597988" y="5950892"/>
            <a:ext cx="10577383" cy="626178"/>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l">
              <a:lnSpc>
                <a:spcPct val="110000"/>
              </a:lnSpc>
            </a:pPr>
            <a:r>
              <a:rPr lang="en-US" sz="2500" dirty="0">
                <a:latin typeface="Lato" panose="020F0502020204030203" pitchFamily="34" charset="77"/>
                <a:cs typeface="Rajdhani" panose="02000000000000000000" pitchFamily="2" charset="77"/>
              </a:rPr>
              <a:t>Let’s See How This Plays Out…</a:t>
            </a:r>
          </a:p>
        </p:txBody>
      </p:sp>
    </p:spTree>
    <p:extLst>
      <p:ext uri="{BB962C8B-B14F-4D97-AF65-F5344CB8AC3E}">
        <p14:creationId xmlns:p14="http://schemas.microsoft.com/office/powerpoint/2010/main" val="3516488693"/>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DED2-D279-A7D0-815C-8158BFDCD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D9DFA-25C3-18E0-BD50-285DA7F759D1}"/>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January 2024</a:t>
            </a:r>
          </a:p>
        </p:txBody>
      </p:sp>
      <p:pic>
        <p:nvPicPr>
          <p:cNvPr id="3" name="Content Placeholder 5">
            <a:extLst>
              <a:ext uri="{FF2B5EF4-FFF2-40B4-BE49-F238E27FC236}">
                <a16:creationId xmlns:a16="http://schemas.microsoft.com/office/drawing/2014/main" id="{A26A1DAE-B510-5609-5895-A1107F372E76}"/>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3080127719"/>
      </p:ext>
    </p:extLst>
  </p:cSld>
  <p:clrMapOvr>
    <a:masterClrMapping/>
  </p:clrMapOvr>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F211A-8B41-C064-BE49-06DF1AD06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8A163-874D-BEB7-041E-CD0E003D2987}"/>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February 2024</a:t>
            </a:r>
          </a:p>
        </p:txBody>
      </p:sp>
      <p:pic>
        <p:nvPicPr>
          <p:cNvPr id="3" name="Content Placeholder 5">
            <a:extLst>
              <a:ext uri="{FF2B5EF4-FFF2-40B4-BE49-F238E27FC236}">
                <a16:creationId xmlns:a16="http://schemas.microsoft.com/office/drawing/2014/main" id="{4E9C9742-6170-5AF4-3995-BEDBC8F6759A}"/>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1249019251"/>
      </p:ext>
    </p:extLst>
  </p:cSld>
  <p:clrMapOvr>
    <a:masterClrMapping/>
  </p:clrMapOvr>
  <p:extLst>
    <p:ext uri="{6950BFC3-D8DA-4A85-94F7-54DA5524770B}">
      <p188:commentRel xmlns:p188="http://schemas.microsoft.com/office/powerpoint/2018/8/main" r:id="rId2"/>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5F067-C5DB-B3F1-8B8F-882A9C149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898760-1695-1F76-D807-E939B1DA9AB0}"/>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March 2024</a:t>
            </a:r>
          </a:p>
        </p:txBody>
      </p:sp>
      <p:sp>
        <p:nvSpPr>
          <p:cNvPr id="7" name="Rounded Rectangle 6">
            <a:extLst>
              <a:ext uri="{FF2B5EF4-FFF2-40B4-BE49-F238E27FC236}">
                <a16:creationId xmlns:a16="http://schemas.microsoft.com/office/drawing/2014/main" id="{7592D686-E3A2-BDD8-DAC8-5F458481838F}"/>
              </a:ext>
            </a:extLst>
          </p:cNvPr>
          <p:cNvSpPr/>
          <p:nvPr/>
        </p:nvSpPr>
        <p:spPr>
          <a:xfrm>
            <a:off x="8549211" y="1619431"/>
            <a:ext cx="3040534" cy="989085"/>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XLE Outperformed The S&amp;P 500 By </a:t>
            </a:r>
            <a:r>
              <a:rPr lang="en-US" b="1" dirty="0">
                <a:solidFill>
                  <a:srgbClr val="00F500"/>
                </a:solidFill>
                <a:latin typeface="Montserrat ExtraBold" pitchFamily="2" charset="77"/>
              </a:rPr>
              <a:t>284%</a:t>
            </a:r>
            <a:r>
              <a:rPr lang="en-US" b="1" dirty="0">
                <a:latin typeface="Montserrat ExtraBold" pitchFamily="2" charset="77"/>
              </a:rPr>
              <a:t>!</a:t>
            </a:r>
          </a:p>
        </p:txBody>
      </p:sp>
      <p:pic>
        <p:nvPicPr>
          <p:cNvPr id="3" name="Content Placeholder 5">
            <a:extLst>
              <a:ext uri="{FF2B5EF4-FFF2-40B4-BE49-F238E27FC236}">
                <a16:creationId xmlns:a16="http://schemas.microsoft.com/office/drawing/2014/main" id="{11448CA6-D351-D57F-DDE3-A4A8BBF71B2C}"/>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pic>
        <p:nvPicPr>
          <p:cNvPr id="5" name="Picture 4">
            <a:extLst>
              <a:ext uri="{FF2B5EF4-FFF2-40B4-BE49-F238E27FC236}">
                <a16:creationId xmlns:a16="http://schemas.microsoft.com/office/drawing/2014/main" id="{70ED774D-0CEF-7F37-C62D-143A0961377D}"/>
              </a:ext>
            </a:extLst>
          </p:cNvPr>
          <p:cNvPicPr>
            <a:picLocks noChangeAspect="1"/>
          </p:cNvPicPr>
          <p:nvPr/>
        </p:nvPicPr>
        <p:blipFill>
          <a:blip r:embed="rId4"/>
          <a:stretch>
            <a:fillRect/>
          </a:stretch>
        </p:blipFill>
        <p:spPr>
          <a:xfrm rot="960000" flipH="1">
            <a:off x="6647944" y="1892339"/>
            <a:ext cx="1618594" cy="1106022"/>
          </a:xfrm>
          <a:prstGeom prst="rect">
            <a:avLst/>
          </a:prstGeom>
        </p:spPr>
      </p:pic>
    </p:spTree>
    <p:extLst>
      <p:ext uri="{BB962C8B-B14F-4D97-AF65-F5344CB8AC3E}">
        <p14:creationId xmlns:p14="http://schemas.microsoft.com/office/powerpoint/2010/main" val="2755861712"/>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FAAD-9B36-2DF8-8FE6-8C700EAD9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F88BF-0570-A1AC-C2F3-E5B47C96EB71}"/>
              </a:ext>
            </a:extLst>
          </p:cNvPr>
          <p:cNvSpPr>
            <a:spLocks noGrp="1"/>
          </p:cNvSpPr>
          <p:nvPr>
            <p:ph type="title"/>
          </p:nvPr>
        </p:nvSpPr>
        <p:spPr>
          <a:xfrm>
            <a:off x="838199"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2:</a:t>
            </a:r>
            <a:r>
              <a:rPr lang="en-US" sz="2800" dirty="0">
                <a:solidFill>
                  <a:schemeClr val="tx1">
                    <a:lumMod val="85000"/>
                    <a:lumOff val="15000"/>
                  </a:schemeClr>
                </a:solidFill>
                <a:cs typeface="Rubik" pitchFamily="2" charset="-79"/>
              </a:rPr>
              <a:t> Find Top 5 Stocks in Sector</a:t>
            </a:r>
            <a:br>
              <a:rPr lang="en-US" sz="4000" dirty="0">
                <a:solidFill>
                  <a:schemeClr val="tx1">
                    <a:lumMod val="85000"/>
                    <a:lumOff val="15000"/>
                  </a:schemeClr>
                </a:solidFill>
                <a:cs typeface="Rubik" pitchFamily="2" charset="-79"/>
              </a:rPr>
            </a:br>
            <a:r>
              <a:rPr lang="en-US" sz="4000" dirty="0"/>
              <a:t>XLE Example: March 2024</a:t>
            </a:r>
          </a:p>
        </p:txBody>
      </p:sp>
      <p:pic>
        <p:nvPicPr>
          <p:cNvPr id="7" name="Picture 6">
            <a:extLst>
              <a:ext uri="{FF2B5EF4-FFF2-40B4-BE49-F238E27FC236}">
                <a16:creationId xmlns:a16="http://schemas.microsoft.com/office/drawing/2014/main" id="{787FAD02-56DC-BFF9-EFA9-265EB5AF0682}"/>
              </a:ext>
            </a:extLst>
          </p:cNvPr>
          <p:cNvPicPr>
            <a:picLocks noChangeAspect="1"/>
          </p:cNvPicPr>
          <p:nvPr/>
        </p:nvPicPr>
        <p:blipFill>
          <a:blip r:embed="rId2"/>
          <a:srcRect/>
          <a:stretch/>
        </p:blipFill>
        <p:spPr>
          <a:xfrm>
            <a:off x="838199" y="1940725"/>
            <a:ext cx="7244361" cy="3479574"/>
          </a:xfrm>
          <a:prstGeom prst="rect">
            <a:avLst/>
          </a:prstGeom>
          <a:ln>
            <a:solidFill>
              <a:schemeClr val="bg2">
                <a:lumMod val="75000"/>
              </a:schemeClr>
            </a:solidFill>
          </a:ln>
        </p:spPr>
      </p:pic>
    </p:spTree>
    <p:extLst>
      <p:ext uri="{BB962C8B-B14F-4D97-AF65-F5344CB8AC3E}">
        <p14:creationId xmlns:p14="http://schemas.microsoft.com/office/powerpoint/2010/main" val="41590100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120CF-B758-6700-C4EA-79739C09A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B0842-5B74-DFE5-E918-AC0D4D8FC07B}"/>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XOM Trade</a:t>
            </a:r>
          </a:p>
        </p:txBody>
      </p:sp>
      <p:pic>
        <p:nvPicPr>
          <p:cNvPr id="5" name="Content Placeholder 5">
            <a:extLst>
              <a:ext uri="{FF2B5EF4-FFF2-40B4-BE49-F238E27FC236}">
                <a16:creationId xmlns:a16="http://schemas.microsoft.com/office/drawing/2014/main" id="{51943FBF-4C2C-36F9-2532-0970C8FD9432}"/>
              </a:ext>
            </a:extLst>
          </p:cNvPr>
          <p:cNvPicPr>
            <a:picLocks noGrp="1" noChangeAspect="1"/>
          </p:cNvPicPr>
          <p:nvPr>
            <p:ph idx="1"/>
          </p:nvPr>
        </p:nvPicPr>
        <p:blipFill>
          <a:blip r:embed="rId2"/>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25792774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CC82F-4CA5-9194-ED83-BEB0A9E41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2CED9-039A-EA56-70FD-8CFB3A51AC77}"/>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XOM Trade</a:t>
            </a:r>
          </a:p>
        </p:txBody>
      </p:sp>
      <p:pic>
        <p:nvPicPr>
          <p:cNvPr id="3" name="Content Placeholder 5">
            <a:extLst>
              <a:ext uri="{FF2B5EF4-FFF2-40B4-BE49-F238E27FC236}">
                <a16:creationId xmlns:a16="http://schemas.microsoft.com/office/drawing/2014/main" id="{222896FE-96A1-D049-F163-E8DF580FD80D}"/>
              </a:ext>
            </a:extLst>
          </p:cNvPr>
          <p:cNvPicPr>
            <a:picLocks noGrp="1" noChangeAspect="1"/>
          </p:cNvPicPr>
          <p:nvPr>
            <p:ph idx="1"/>
          </p:nvPr>
        </p:nvPicPr>
        <p:blipFill>
          <a:blip r:embed="rId2"/>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425343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E16E9-3612-9A33-D92D-8AC48D3B6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807C2-DA6D-D931-5518-966EFDA7F02C}"/>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a:t>
            </a:r>
            <a:r>
              <a:rPr lang="en-US" sz="4000" dirty="0">
                <a:solidFill>
                  <a:srgbClr val="00B050"/>
                </a:solidFill>
              </a:rPr>
              <a:t>586%</a:t>
            </a:r>
            <a:r>
              <a:rPr lang="en-US" sz="4000" dirty="0"/>
              <a:t> Gain on XOM! </a:t>
            </a:r>
          </a:p>
        </p:txBody>
      </p:sp>
      <p:pic>
        <p:nvPicPr>
          <p:cNvPr id="3" name="Content Placeholder 5">
            <a:extLst>
              <a:ext uri="{FF2B5EF4-FFF2-40B4-BE49-F238E27FC236}">
                <a16:creationId xmlns:a16="http://schemas.microsoft.com/office/drawing/2014/main" id="{D695CD37-400E-0A74-AA87-8F541C5C018F}"/>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3859052596"/>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BA2F3-D418-B111-FF21-B1B9FA22EA1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FAC6612-6656-1EF9-0F6D-88FBCDB13607}"/>
              </a:ext>
            </a:extLst>
          </p:cNvPr>
          <p:cNvSpPr txBox="1">
            <a:spLocks/>
          </p:cNvSpPr>
          <p:nvPr/>
        </p:nvSpPr>
        <p:spPr>
          <a:xfrm>
            <a:off x="618796" y="2103437"/>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latin typeface="Rajdhani" panose="02000000000000000000" pitchFamily="2" charset="77"/>
                <a:cs typeface="Rajdhani" panose="02000000000000000000" pitchFamily="2" charset="77"/>
              </a:rPr>
              <a:t>February 2025:</a:t>
            </a:r>
            <a:br>
              <a:rPr lang="en-US" sz="6600" dirty="0">
                <a:solidFill>
                  <a:schemeClr val="tx1">
                    <a:lumMod val="85000"/>
                    <a:lumOff val="15000"/>
                  </a:schemeClr>
                </a:solidFill>
                <a:latin typeface="Rajdhani" panose="02000000000000000000" pitchFamily="2" charset="77"/>
                <a:cs typeface="Rajdhani" panose="02000000000000000000" pitchFamily="2" charset="77"/>
              </a:rPr>
            </a:br>
            <a:r>
              <a:rPr lang="en-US" sz="6600" dirty="0">
                <a:solidFill>
                  <a:srgbClr val="00B050"/>
                </a:solidFill>
                <a:latin typeface="Rajdhani" panose="02000000000000000000" pitchFamily="2" charset="77"/>
                <a:cs typeface="Rajdhani" panose="02000000000000000000" pitchFamily="2" charset="77"/>
              </a:rPr>
              <a:t>553% </a:t>
            </a:r>
            <a:r>
              <a:rPr lang="en-US" sz="6600" dirty="0">
                <a:solidFill>
                  <a:schemeClr val="tx1">
                    <a:lumMod val="85000"/>
                    <a:lumOff val="15000"/>
                  </a:schemeClr>
                </a:solidFill>
                <a:latin typeface="Rajdhani" panose="02000000000000000000" pitchFamily="2" charset="77"/>
                <a:cs typeface="Rajdhani" panose="02000000000000000000" pitchFamily="2" charset="77"/>
              </a:rPr>
              <a:t>in 28 days</a:t>
            </a:r>
            <a:endParaRPr lang="en-US" sz="6600" dirty="0">
              <a:latin typeface="Rajdhani" panose="02000000000000000000" pitchFamily="2" charset="77"/>
              <a:cs typeface="Rajdhani" panose="02000000000000000000" pitchFamily="2" charset="77"/>
            </a:endParaRPr>
          </a:p>
        </p:txBody>
      </p:sp>
    </p:spTree>
    <p:extLst>
      <p:ext uri="{BB962C8B-B14F-4D97-AF65-F5344CB8AC3E}">
        <p14:creationId xmlns:p14="http://schemas.microsoft.com/office/powerpoint/2010/main" val="623506158"/>
      </p:ext>
    </p:extLst>
  </p:cSld>
  <p:clrMapOvr>
    <a:masterClrMapping/>
  </p:clrMapOvr>
  <p:extLst>
    <p:ext uri="{6950BFC3-D8DA-4A85-94F7-54DA5524770B}">
      <p188:commentRel xmlns:p188="http://schemas.microsoft.com/office/powerpoint/2018/8/main" r:id="rId3"/>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6D19-A80F-74C1-52A3-BF8489998C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18487-5A44-7602-2806-809D598EAAD2}"/>
              </a:ext>
            </a:extLst>
          </p:cNvPr>
          <p:cNvSpPr>
            <a:spLocks noGrp="1"/>
          </p:cNvSpPr>
          <p:nvPr>
            <p:ph idx="1"/>
          </p:nvPr>
        </p:nvSpPr>
        <p:spPr>
          <a:xfrm>
            <a:off x="739588" y="1779467"/>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3 Wins </a:t>
            </a:r>
            <a:r>
              <a:rPr lang="en-US" sz="3200" dirty="0">
                <a:cs typeface="Arial" panose="020B0604020202020204" pitchFamily="34" charset="0"/>
              </a:rPr>
              <a:t>(100% win-rate!)</a:t>
            </a: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Peak Gain: </a:t>
            </a:r>
            <a:r>
              <a:rPr lang="en-US" sz="3200" b="1" dirty="0">
                <a:solidFill>
                  <a:srgbClr val="00B050"/>
                </a:solidFill>
                <a:cs typeface="Arial" panose="020B0604020202020204" pitchFamily="34" charset="0"/>
              </a:rPr>
              <a:t>562%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Duration: </a:t>
            </a:r>
            <a:r>
              <a:rPr lang="en-US" sz="3200" b="1" dirty="0">
                <a:solidFill>
                  <a:srgbClr val="00B050"/>
                </a:solidFill>
                <a:cs typeface="Arial" panose="020B0604020202020204" pitchFamily="34" charset="0"/>
              </a:rPr>
              <a:t>38 days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Largest Win</a:t>
            </a:r>
            <a:r>
              <a:rPr lang="en-US" sz="3200" b="1" dirty="0">
                <a:solidFill>
                  <a:srgbClr val="00B050"/>
                </a:solidFill>
                <a:cs typeface="Arial" panose="020B0604020202020204" pitchFamily="34" charset="0"/>
              </a:rPr>
              <a:t>: 586% in 40 days </a:t>
            </a:r>
          </a:p>
        </p:txBody>
      </p:sp>
      <p:sp>
        <p:nvSpPr>
          <p:cNvPr id="2" name="Title 1">
            <a:extLst>
              <a:ext uri="{FF2B5EF4-FFF2-40B4-BE49-F238E27FC236}">
                <a16:creationId xmlns:a16="http://schemas.microsoft.com/office/drawing/2014/main" id="{E7142F13-1E82-EB17-4AC5-B843E816C75D}"/>
              </a:ext>
            </a:extLst>
          </p:cNvPr>
          <p:cNvSpPr>
            <a:spLocks noGrp="1"/>
          </p:cNvSpPr>
          <p:nvPr>
            <p:ph type="title"/>
          </p:nvPr>
        </p:nvSpPr>
        <p:spPr>
          <a:xfrm>
            <a:off x="640975" y="365125"/>
            <a:ext cx="11422273" cy="1325563"/>
          </a:xfrm>
        </p:spPr>
        <p:txBody>
          <a:bodyPr>
            <a:normAutofit/>
          </a:bodyPr>
          <a:lstStyle/>
          <a:p>
            <a:r>
              <a:rPr lang="en-US" sz="4000" dirty="0"/>
              <a:t>XLE: March 2024 Sector Strikes:</a:t>
            </a:r>
          </a:p>
        </p:txBody>
      </p:sp>
      <p:sp>
        <p:nvSpPr>
          <p:cNvPr id="5" name="Rounded Rectangle 4">
            <a:extLst>
              <a:ext uri="{FF2B5EF4-FFF2-40B4-BE49-F238E27FC236}">
                <a16:creationId xmlns:a16="http://schemas.microsoft.com/office/drawing/2014/main" id="{C3CBA6FF-5E08-492D-43E7-11036385669A}"/>
              </a:ext>
            </a:extLst>
          </p:cNvPr>
          <p:cNvSpPr/>
          <p:nvPr/>
        </p:nvSpPr>
        <p:spPr>
          <a:xfrm>
            <a:off x="739588" y="4476835"/>
            <a:ext cx="5969684" cy="1325563"/>
          </a:xfrm>
          <a:prstGeom prst="roundRect">
            <a:avLst/>
          </a:prstGeom>
          <a:solidFill>
            <a:srgbClr val="125E7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$6,000 In 3 Trades </a:t>
            </a:r>
            <a:br>
              <a:rPr lang="en-US" b="1" dirty="0">
                <a:latin typeface="Montserrat ExtraBold" pitchFamily="2" charset="77"/>
              </a:rPr>
            </a:br>
            <a:r>
              <a:rPr lang="en-US" b="1" dirty="0">
                <a:latin typeface="Montserrat ExtraBold" pitchFamily="2" charset="77"/>
              </a:rPr>
              <a:t>Turns Into As Much As: </a:t>
            </a:r>
            <a:br>
              <a:rPr lang="en-US" b="1" dirty="0">
                <a:latin typeface="Montserrat ExtraBold" pitchFamily="2" charset="77"/>
              </a:rPr>
            </a:br>
            <a:r>
              <a:rPr lang="en-US" sz="2800" b="1" dirty="0">
                <a:solidFill>
                  <a:srgbClr val="00F500"/>
                </a:solidFill>
                <a:latin typeface="Montserrat ExtraBold" pitchFamily="2" charset="77"/>
              </a:rPr>
              <a:t>$119,082</a:t>
            </a:r>
          </a:p>
          <a:p>
            <a:pPr algn="ctr"/>
            <a:r>
              <a:rPr lang="en-US" sz="1400" dirty="0">
                <a:latin typeface="Montserrat ExtraBold" pitchFamily="2" charset="77"/>
              </a:rPr>
              <a:t>(Perfect Timing)</a:t>
            </a:r>
          </a:p>
        </p:txBody>
      </p:sp>
    </p:spTree>
    <p:extLst>
      <p:ext uri="{BB962C8B-B14F-4D97-AF65-F5344CB8AC3E}">
        <p14:creationId xmlns:p14="http://schemas.microsoft.com/office/powerpoint/2010/main" val="3530113072"/>
      </p:ext>
    </p:extLst>
  </p:cSld>
  <p:clrMapOvr>
    <a:masterClrMapping/>
  </p:clrMapOvr>
  <p:extLst>
    <p:ext uri="{6950BFC3-D8DA-4A85-94F7-54DA5524770B}">
      <p188:commentRel xmlns:p188="http://schemas.microsoft.com/office/powerpoint/2018/8/main" r:id="rId2"/>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83A10-A070-59DB-4717-5B433F91C5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2300A8-65AF-D0CC-0236-325A2FE8A11E}"/>
              </a:ext>
            </a:extLst>
          </p:cNvPr>
          <p:cNvSpPr>
            <a:spLocks noGrp="1"/>
          </p:cNvSpPr>
          <p:nvPr>
            <p:ph idx="1"/>
          </p:nvPr>
        </p:nvSpPr>
        <p:spPr>
          <a:xfrm>
            <a:off x="739588" y="1858875"/>
            <a:ext cx="10712824" cy="3934152"/>
          </a:xfrm>
        </p:spPr>
        <p:txBody>
          <a:bodyPr>
            <a:normAutofit/>
          </a:bodyPr>
          <a:lstStyle/>
          <a:p>
            <a:pPr marL="320040" indent="-320040">
              <a:lnSpc>
                <a:spcPts val="3080"/>
              </a:lnSpc>
              <a:spcBef>
                <a:spcPts val="1600"/>
              </a:spcBef>
              <a:spcAft>
                <a:spcPts val="600"/>
              </a:spcAft>
              <a:buBlip>
                <a:blip r:embed="rId4"/>
              </a:buBlip>
            </a:pPr>
            <a:r>
              <a:rPr lang="en-US" sz="3200" dirty="0">
                <a:cs typeface="Arial" panose="020B0604020202020204" pitchFamily="34" charset="0"/>
              </a:rPr>
              <a:t>Win-Rate: </a:t>
            </a:r>
            <a:r>
              <a:rPr lang="en-US" sz="3200" b="1" dirty="0">
                <a:solidFill>
                  <a:srgbClr val="00B050"/>
                </a:solidFill>
                <a:cs typeface="Arial" panose="020B0604020202020204" pitchFamily="34" charset="0"/>
              </a:rPr>
              <a:t>85% </a:t>
            </a:r>
          </a:p>
          <a:p>
            <a:pPr marL="320040" indent="-320040">
              <a:lnSpc>
                <a:spcPts val="3080"/>
              </a:lnSpc>
              <a:spcBef>
                <a:spcPts val="1600"/>
              </a:spcBef>
              <a:spcAft>
                <a:spcPts val="600"/>
              </a:spcAft>
              <a:buBlip>
                <a:blip r:embed="rId4"/>
              </a:buBlip>
            </a:pPr>
            <a:r>
              <a:rPr lang="en-US" sz="3200" dirty="0">
                <a:cs typeface="Arial" panose="020B0604020202020204" pitchFamily="34" charset="0"/>
              </a:rPr>
              <a:t>Number of Trades: </a:t>
            </a:r>
            <a:r>
              <a:rPr lang="en-US" sz="3200" b="1" dirty="0">
                <a:solidFill>
                  <a:srgbClr val="00B050"/>
                </a:solidFill>
                <a:cs typeface="Arial" panose="020B0604020202020204" pitchFamily="34" charset="0"/>
              </a:rPr>
              <a:t>65</a:t>
            </a:r>
            <a:r>
              <a:rPr lang="en-US" sz="3200" dirty="0">
                <a:cs typeface="Arial" panose="020B0604020202020204" pitchFamily="34" charset="0"/>
              </a:rPr>
              <a:t> (3-4 Per Month) </a:t>
            </a:r>
          </a:p>
          <a:p>
            <a:pPr marL="320040" indent="-320040">
              <a:lnSpc>
                <a:spcPts val="3080"/>
              </a:lnSpc>
              <a:spcBef>
                <a:spcPts val="1600"/>
              </a:spcBef>
              <a:spcAft>
                <a:spcPts val="600"/>
              </a:spcAft>
              <a:buBlip>
                <a:blip r:embed="rId4"/>
              </a:buBlip>
            </a:pPr>
            <a:r>
              <a:rPr lang="en-US" sz="3200" dirty="0">
                <a:cs typeface="Arial" panose="020B0604020202020204" pitchFamily="34" charset="0"/>
              </a:rPr>
              <a:t>Average Peak Gain: </a:t>
            </a:r>
            <a:r>
              <a:rPr lang="en-US" sz="3200" b="1" dirty="0">
                <a:solidFill>
                  <a:srgbClr val="00B050"/>
                </a:solidFill>
                <a:cs typeface="Arial" panose="020B0604020202020204" pitchFamily="34" charset="0"/>
              </a:rPr>
              <a:t>165% </a:t>
            </a:r>
          </a:p>
          <a:p>
            <a:pPr marL="320040" indent="-320040">
              <a:lnSpc>
                <a:spcPts val="3080"/>
              </a:lnSpc>
              <a:spcBef>
                <a:spcPts val="1600"/>
              </a:spcBef>
              <a:spcAft>
                <a:spcPts val="600"/>
              </a:spcAft>
              <a:buBlip>
                <a:blip r:embed="rId4"/>
              </a:buBlip>
            </a:pPr>
            <a:r>
              <a:rPr lang="en-US" sz="3200" dirty="0">
                <a:cs typeface="Arial" panose="020B0604020202020204" pitchFamily="34" charset="0"/>
              </a:rPr>
              <a:t>Average Duration:  </a:t>
            </a:r>
            <a:r>
              <a:rPr lang="en-US" sz="3200" b="1" dirty="0">
                <a:solidFill>
                  <a:srgbClr val="00B050"/>
                </a:solidFill>
                <a:cs typeface="Arial" panose="020B0604020202020204" pitchFamily="34" charset="0"/>
              </a:rPr>
              <a:t>21</a:t>
            </a:r>
            <a:r>
              <a:rPr lang="en-US" sz="3200" dirty="0">
                <a:cs typeface="Arial" panose="020B0604020202020204" pitchFamily="34" charset="0"/>
              </a:rPr>
              <a:t> Days </a:t>
            </a:r>
          </a:p>
          <a:p>
            <a:pPr marL="320040" indent="-320040">
              <a:lnSpc>
                <a:spcPts val="3080"/>
              </a:lnSpc>
              <a:spcBef>
                <a:spcPts val="1600"/>
              </a:spcBef>
              <a:spcAft>
                <a:spcPts val="600"/>
              </a:spcAft>
              <a:buBlip>
                <a:blip r:embed="rId4"/>
              </a:buBlip>
            </a:pPr>
            <a:endParaRPr lang="en-US" sz="3200" b="0" dirty="0">
              <a:cs typeface="Arial" panose="020B0604020202020204" pitchFamily="34" charset="0"/>
            </a:endParaRPr>
          </a:p>
          <a:p>
            <a:pPr marL="320040" indent="-320040">
              <a:lnSpc>
                <a:spcPts val="3080"/>
              </a:lnSpc>
              <a:spcBef>
                <a:spcPts val="1600"/>
              </a:spcBef>
              <a:spcAft>
                <a:spcPts val="600"/>
              </a:spcAft>
              <a:buBlip>
                <a:blip r:embed="rId4"/>
              </a:buBlip>
            </a:pPr>
            <a:endParaRPr lang="en-US" sz="32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B410591-D1BB-5A9D-B66C-6682F712352C}"/>
              </a:ext>
            </a:extLst>
          </p:cNvPr>
          <p:cNvSpPr>
            <a:spLocks noGrp="1"/>
          </p:cNvSpPr>
          <p:nvPr>
            <p:ph type="title"/>
          </p:nvPr>
        </p:nvSpPr>
        <p:spPr>
          <a:xfrm>
            <a:off x="640975" y="365125"/>
            <a:ext cx="11422273" cy="1325563"/>
          </a:xfrm>
        </p:spPr>
        <p:txBody>
          <a:bodyPr>
            <a:normAutofit/>
          </a:bodyPr>
          <a:lstStyle/>
          <a:p>
            <a:r>
              <a:rPr lang="en-US" sz="4000" dirty="0"/>
              <a:t>What The Data Says (October 2023- June 2025) </a:t>
            </a:r>
          </a:p>
        </p:txBody>
      </p:sp>
    </p:spTree>
    <p:extLst>
      <p:ext uri="{BB962C8B-B14F-4D97-AF65-F5344CB8AC3E}">
        <p14:creationId xmlns:p14="http://schemas.microsoft.com/office/powerpoint/2010/main" val="2451601709"/>
      </p:ext>
    </p:extLst>
  </p:cSld>
  <p:clrMapOvr>
    <a:masterClrMapping/>
  </p:clrMapOvr>
  <p:extLst>
    <p:ext uri="{6950BFC3-D8DA-4A85-94F7-54DA5524770B}">
      <p188:commentRel xmlns:p188="http://schemas.microsoft.com/office/powerpoint/2018/8/main" r:id="rId3"/>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7339-536E-E039-984F-0747DF3D973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5090B0F-896D-69AF-629D-1C959B1BCD0C}"/>
              </a:ext>
            </a:extLst>
          </p:cNvPr>
          <p:cNvSpPr txBox="1">
            <a:spLocks/>
          </p:cNvSpPr>
          <p:nvPr/>
        </p:nvSpPr>
        <p:spPr>
          <a:xfrm>
            <a:off x="807308" y="1312790"/>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br>
              <a:rPr lang="en-US" dirty="0">
                <a:latin typeface="Rajdhani" panose="02000000000000000000" pitchFamily="2" charset="77"/>
                <a:cs typeface="Rajdhani" panose="02000000000000000000" pitchFamily="2" charset="77"/>
              </a:rPr>
            </a:br>
            <a:r>
              <a:rPr lang="en-US" sz="3500" dirty="0">
                <a:latin typeface="Rajdhani" panose="02000000000000000000" pitchFamily="2" charset="77"/>
                <a:cs typeface="Rajdhani" panose="02000000000000000000" pitchFamily="2" charset="77"/>
              </a:rPr>
              <a:t>HISTORICAL EXAMPLE:</a:t>
            </a:r>
            <a:br>
              <a:rPr lang="en-US" sz="3600" dirty="0">
                <a:latin typeface="Rajdhani" panose="02000000000000000000" pitchFamily="2" charset="77"/>
                <a:cs typeface="Rajdhani" panose="02000000000000000000" pitchFamily="2" charset="77"/>
              </a:rPr>
            </a:br>
            <a:r>
              <a:rPr lang="en-US" sz="6000" dirty="0">
                <a:solidFill>
                  <a:srgbClr val="88D1F4"/>
                </a:solidFill>
                <a:latin typeface="Rajdhani" panose="02000000000000000000" pitchFamily="2" charset="77"/>
                <a:cs typeface="Rajdhani" panose="02000000000000000000" pitchFamily="2" charset="77"/>
              </a:rPr>
              <a:t>XLP (Consumer Staples) </a:t>
            </a:r>
          </a:p>
        </p:txBody>
      </p:sp>
      <p:sp>
        <p:nvSpPr>
          <p:cNvPr id="2" name="Title 1">
            <a:extLst>
              <a:ext uri="{FF2B5EF4-FFF2-40B4-BE49-F238E27FC236}">
                <a16:creationId xmlns:a16="http://schemas.microsoft.com/office/drawing/2014/main" id="{2BFC90EB-698A-3883-3E01-CA589A904F07}"/>
              </a:ext>
            </a:extLst>
          </p:cNvPr>
          <p:cNvSpPr txBox="1">
            <a:spLocks/>
          </p:cNvSpPr>
          <p:nvPr/>
        </p:nvSpPr>
        <p:spPr>
          <a:xfrm>
            <a:off x="597988" y="6094111"/>
            <a:ext cx="10577383" cy="626178"/>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l">
              <a:lnSpc>
                <a:spcPct val="110000"/>
              </a:lnSpc>
            </a:pPr>
            <a:r>
              <a:rPr lang="en-US" sz="2500" dirty="0">
                <a:latin typeface="Lato" panose="020F0502020204030203" pitchFamily="34" charset="77"/>
                <a:cs typeface="Rajdhani" panose="02000000000000000000" pitchFamily="2" charset="77"/>
              </a:rPr>
              <a:t>What Happened Last Month? </a:t>
            </a:r>
          </a:p>
        </p:txBody>
      </p:sp>
    </p:spTree>
    <p:extLst>
      <p:ext uri="{BB962C8B-B14F-4D97-AF65-F5344CB8AC3E}">
        <p14:creationId xmlns:p14="http://schemas.microsoft.com/office/powerpoint/2010/main" val="3590775661"/>
      </p:ext>
    </p:extLst>
  </p:cSld>
  <p:clrMapOvr>
    <a:masterClrMapping/>
  </p:clrMapOvr>
  <p:extLst>
    <p:ext uri="{6950BFC3-D8DA-4A85-94F7-54DA5524770B}">
      <p188:commentRel xmlns:p188="http://schemas.microsoft.com/office/powerpoint/2018/8/main" r:id="rId3"/>
    </p:ext>
  </p:extLs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E54E-FAB3-5B80-D31F-E12A6A534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64DAB-59A3-8DE7-1082-6322D60A0050}"/>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a:t>
            </a:r>
            <a:br>
              <a:rPr lang="en-US" sz="4000" dirty="0">
                <a:solidFill>
                  <a:schemeClr val="tx1">
                    <a:lumMod val="85000"/>
                    <a:lumOff val="15000"/>
                  </a:schemeClr>
                </a:solidFill>
                <a:cs typeface="Rubik" pitchFamily="2" charset="-79"/>
              </a:rPr>
            </a:br>
            <a:r>
              <a:rPr lang="en-US" sz="4000" dirty="0"/>
              <a:t>XLP Example: September</a:t>
            </a:r>
          </a:p>
        </p:txBody>
      </p:sp>
      <p:pic>
        <p:nvPicPr>
          <p:cNvPr id="3" name="Content Placeholder 5">
            <a:extLst>
              <a:ext uri="{FF2B5EF4-FFF2-40B4-BE49-F238E27FC236}">
                <a16:creationId xmlns:a16="http://schemas.microsoft.com/office/drawing/2014/main" id="{8B106F28-A894-72DA-7D71-2E106069FCAD}"/>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3715071355"/>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FAB2-5B26-3F0E-F19D-2D1661C9D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A4B8F-4AD3-5DDC-BFDC-D2963453A91F}"/>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a:t>
            </a:r>
            <a:br>
              <a:rPr lang="en-US" sz="4000" dirty="0">
                <a:solidFill>
                  <a:schemeClr val="tx1">
                    <a:lumMod val="85000"/>
                    <a:lumOff val="15000"/>
                  </a:schemeClr>
                </a:solidFill>
                <a:cs typeface="Rubik" pitchFamily="2" charset="-79"/>
              </a:rPr>
            </a:br>
            <a:r>
              <a:rPr lang="en-US" sz="4000" dirty="0"/>
              <a:t>XLP Example: October</a:t>
            </a:r>
          </a:p>
        </p:txBody>
      </p:sp>
      <p:pic>
        <p:nvPicPr>
          <p:cNvPr id="3" name="Content Placeholder 5">
            <a:extLst>
              <a:ext uri="{FF2B5EF4-FFF2-40B4-BE49-F238E27FC236}">
                <a16:creationId xmlns:a16="http://schemas.microsoft.com/office/drawing/2014/main" id="{E957B14B-E95F-9308-B696-A3F1AE07F745}"/>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4116624015"/>
      </p:ext>
    </p:extLst>
  </p:cSld>
  <p:clrMapOvr>
    <a:masterClrMapping/>
  </p:clrMapOvr>
  <p:extLst>
    <p:ext uri="{6950BFC3-D8DA-4A85-94F7-54DA5524770B}">
      <p188:commentRel xmlns:p188="http://schemas.microsoft.com/office/powerpoint/2018/8/main" r:id="rId2"/>
    </p:ext>
  </p:extLs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ADE42-619B-C9F2-F7A6-60356C82BD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DF18D7-C7F4-C65D-5FF9-D9124E33261F}"/>
              </a:ext>
            </a:extLst>
          </p:cNvPr>
          <p:cNvSpPr>
            <a:spLocks noGrp="1"/>
          </p:cNvSpPr>
          <p:nvPr>
            <p:ph type="title"/>
          </p:nvPr>
        </p:nvSpPr>
        <p:spPr>
          <a:xfrm>
            <a:off x="838200"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2:</a:t>
            </a:r>
            <a:r>
              <a:rPr lang="en-US" sz="2800" dirty="0">
                <a:solidFill>
                  <a:schemeClr val="tx1">
                    <a:lumMod val="85000"/>
                    <a:lumOff val="15000"/>
                  </a:schemeClr>
                </a:solidFill>
                <a:cs typeface="Rubik" pitchFamily="2" charset="-79"/>
              </a:rPr>
              <a:t> Find Top 5 Stocks in Sector</a:t>
            </a:r>
            <a:br>
              <a:rPr lang="en-US" sz="4000" dirty="0">
                <a:solidFill>
                  <a:schemeClr val="tx1">
                    <a:lumMod val="85000"/>
                    <a:lumOff val="15000"/>
                  </a:schemeClr>
                </a:solidFill>
                <a:cs typeface="Rubik" pitchFamily="2" charset="-79"/>
              </a:rPr>
            </a:br>
            <a:r>
              <a:rPr lang="en-US" sz="4000" dirty="0"/>
              <a:t>XLP Example: November</a:t>
            </a:r>
          </a:p>
        </p:txBody>
      </p:sp>
      <p:pic>
        <p:nvPicPr>
          <p:cNvPr id="3" name="Picture 2">
            <a:extLst>
              <a:ext uri="{FF2B5EF4-FFF2-40B4-BE49-F238E27FC236}">
                <a16:creationId xmlns:a16="http://schemas.microsoft.com/office/drawing/2014/main" id="{80BE2FD4-8674-32C0-0373-7208B274C93B}"/>
              </a:ext>
            </a:extLst>
          </p:cNvPr>
          <p:cNvPicPr>
            <a:picLocks noChangeAspect="1"/>
          </p:cNvPicPr>
          <p:nvPr/>
        </p:nvPicPr>
        <p:blipFill>
          <a:blip r:embed="rId2"/>
          <a:srcRect/>
          <a:stretch/>
        </p:blipFill>
        <p:spPr>
          <a:xfrm>
            <a:off x="838200" y="1940725"/>
            <a:ext cx="7244358" cy="3479574"/>
          </a:xfrm>
          <a:prstGeom prst="rect">
            <a:avLst/>
          </a:prstGeom>
          <a:ln>
            <a:solidFill>
              <a:schemeClr val="bg2">
                <a:lumMod val="75000"/>
              </a:schemeClr>
            </a:solidFill>
          </a:ln>
        </p:spPr>
      </p:pic>
    </p:spTree>
    <p:extLst>
      <p:ext uri="{BB962C8B-B14F-4D97-AF65-F5344CB8AC3E}">
        <p14:creationId xmlns:p14="http://schemas.microsoft.com/office/powerpoint/2010/main" val="33284054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6517B-F4D5-FE46-4AC5-C40EBE9F22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97016-12B9-BA61-2339-52C63DC9A0B9}"/>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COST Trade</a:t>
            </a:r>
          </a:p>
        </p:txBody>
      </p:sp>
      <p:pic>
        <p:nvPicPr>
          <p:cNvPr id="5" name="Content Placeholder 5">
            <a:extLst>
              <a:ext uri="{FF2B5EF4-FFF2-40B4-BE49-F238E27FC236}">
                <a16:creationId xmlns:a16="http://schemas.microsoft.com/office/drawing/2014/main" id="{CFF6585A-C06B-86FC-A45D-38FF2A3A834B}"/>
              </a:ext>
            </a:extLst>
          </p:cNvPr>
          <p:cNvPicPr>
            <a:picLocks noGrp="1" noChangeAspect="1"/>
          </p:cNvPicPr>
          <p:nvPr>
            <p:ph idx="1"/>
          </p:nvPr>
        </p:nvPicPr>
        <p:blipFill>
          <a:blip r:embed="rId3"/>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4020085348"/>
      </p:ext>
    </p:extLst>
  </p:cSld>
  <p:clrMapOvr>
    <a:masterClrMapping/>
  </p:clrMapOvr>
  <p:extLst>
    <p:ext uri="{6950BFC3-D8DA-4A85-94F7-54DA5524770B}">
      <p188:commentRel xmlns:p188="http://schemas.microsoft.com/office/powerpoint/2018/8/main" r:id="rId2"/>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742E-2AD4-DB07-3D04-39DA4AF74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5099C-3508-97D5-A8A7-2FE1B6A90D79}"/>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COST Trade</a:t>
            </a:r>
          </a:p>
        </p:txBody>
      </p:sp>
      <p:pic>
        <p:nvPicPr>
          <p:cNvPr id="3" name="Content Placeholder 5">
            <a:extLst>
              <a:ext uri="{FF2B5EF4-FFF2-40B4-BE49-F238E27FC236}">
                <a16:creationId xmlns:a16="http://schemas.microsoft.com/office/drawing/2014/main" id="{5A5E8EBB-887A-EC68-6500-2866401F2A38}"/>
              </a:ext>
            </a:extLst>
          </p:cNvPr>
          <p:cNvPicPr>
            <a:picLocks noGrp="1" noChangeAspect="1"/>
          </p:cNvPicPr>
          <p:nvPr>
            <p:ph idx="1"/>
          </p:nvPr>
        </p:nvPicPr>
        <p:blipFill>
          <a:blip r:embed="rId2"/>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18450471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EA9E9-BE0C-F0A1-1610-222C9A855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31EF4-A8E0-D4EB-2ACD-C57AA9146A2B}"/>
              </a:ext>
            </a:extLst>
          </p:cNvPr>
          <p:cNvSpPr>
            <a:spLocks noGrp="1"/>
          </p:cNvSpPr>
          <p:nvPr>
            <p:ph type="title"/>
          </p:nvPr>
        </p:nvSpPr>
        <p:spPr>
          <a:xfrm>
            <a:off x="89328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a:t>
            </a:r>
            <a:r>
              <a:rPr lang="en-US" sz="4000" dirty="0">
                <a:solidFill>
                  <a:srgbClr val="00B050"/>
                </a:solidFill>
              </a:rPr>
              <a:t>+188%</a:t>
            </a:r>
            <a:r>
              <a:rPr lang="en-US" sz="4000" dirty="0"/>
              <a:t> Gain on COST! </a:t>
            </a:r>
          </a:p>
        </p:txBody>
      </p:sp>
      <p:pic>
        <p:nvPicPr>
          <p:cNvPr id="3" name="Content Placeholder 5">
            <a:extLst>
              <a:ext uri="{FF2B5EF4-FFF2-40B4-BE49-F238E27FC236}">
                <a16:creationId xmlns:a16="http://schemas.microsoft.com/office/drawing/2014/main" id="{761A2C26-2C95-7AB9-3D8A-415B8CC5BAFB}"/>
              </a:ext>
            </a:extLst>
          </p:cNvPr>
          <p:cNvPicPr>
            <a:picLocks noGrp="1" noChangeAspect="1"/>
          </p:cNvPicPr>
          <p:nvPr>
            <p:ph idx="1"/>
          </p:nvPr>
        </p:nvPicPr>
        <p:blipFill>
          <a:blip r:embed="rId2"/>
          <a:srcRect t="265" b="265"/>
          <a:stretch/>
        </p:blipFill>
        <p:spPr>
          <a:xfrm>
            <a:off x="893285" y="1789072"/>
            <a:ext cx="6981014" cy="3906004"/>
          </a:xfrm>
          <a:ln>
            <a:solidFill>
              <a:schemeClr val="bg2">
                <a:lumMod val="75000"/>
              </a:schemeClr>
            </a:solidFill>
          </a:ln>
        </p:spPr>
      </p:pic>
    </p:spTree>
    <p:extLst>
      <p:ext uri="{BB962C8B-B14F-4D97-AF65-F5344CB8AC3E}">
        <p14:creationId xmlns:p14="http://schemas.microsoft.com/office/powerpoint/2010/main" val="32567748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E03EA-B240-47D4-CE7E-9107BF308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0F74-08C3-C3F4-7BAE-422CEC1747D5}"/>
              </a:ext>
            </a:extLst>
          </p:cNvPr>
          <p:cNvSpPr>
            <a:spLocks noGrp="1"/>
          </p:cNvSpPr>
          <p:nvPr>
            <p:ph type="title"/>
          </p:nvPr>
        </p:nvSpPr>
        <p:spPr>
          <a:xfrm>
            <a:off x="433504" y="1013863"/>
            <a:ext cx="11324992" cy="4830274"/>
          </a:xfrm>
        </p:spPr>
        <p:txBody>
          <a:bodyPr>
            <a:normAutofit/>
          </a:bodyPr>
          <a:lstStyle/>
          <a:p>
            <a:pPr algn="ctr">
              <a:lnSpc>
                <a:spcPct val="100000"/>
              </a:lnSpc>
            </a:pPr>
            <a:r>
              <a:rPr lang="en-US" sz="3200" dirty="0">
                <a:solidFill>
                  <a:schemeClr val="tx1">
                    <a:lumMod val="85000"/>
                    <a:lumOff val="15000"/>
                  </a:schemeClr>
                </a:solidFill>
                <a:cs typeface="Rubik" pitchFamily="2" charset="-79"/>
              </a:rPr>
              <a:t>$6,000 in each of the 65 trade setups between Oct 2023 and </a:t>
            </a:r>
            <a:br>
              <a:rPr lang="en-US" sz="3200" dirty="0">
                <a:solidFill>
                  <a:schemeClr val="tx1">
                    <a:lumMod val="85000"/>
                    <a:lumOff val="15000"/>
                  </a:schemeClr>
                </a:solidFill>
                <a:cs typeface="Rubik" pitchFamily="2" charset="-79"/>
              </a:rPr>
            </a:br>
            <a:r>
              <a:rPr lang="en-US" sz="3200" dirty="0">
                <a:solidFill>
                  <a:schemeClr val="tx1">
                    <a:lumMod val="85000"/>
                    <a:lumOff val="15000"/>
                  </a:schemeClr>
                </a:solidFill>
                <a:cs typeface="Rubik" pitchFamily="2" charset="-79"/>
              </a:rPr>
              <a:t>June 2025 could have turned into </a:t>
            </a:r>
            <a:r>
              <a:rPr lang="en-US" sz="3200" dirty="0">
                <a:cs typeface="Rubik" pitchFamily="2" charset="-79"/>
              </a:rPr>
              <a:t>as much as</a:t>
            </a:r>
            <a:r>
              <a:rPr lang="en-US" sz="3200" dirty="0">
                <a:solidFill>
                  <a:schemeClr val="tx1">
                    <a:lumMod val="85000"/>
                    <a:lumOff val="15000"/>
                  </a:schemeClr>
                </a:solidFill>
                <a:cs typeface="Rubik" pitchFamily="2" charset="-79"/>
              </a:rPr>
              <a:t>:</a:t>
            </a:r>
            <a:br>
              <a:rPr lang="en-US" sz="3200" dirty="0">
                <a:solidFill>
                  <a:schemeClr val="tx1">
                    <a:lumMod val="85000"/>
                    <a:lumOff val="15000"/>
                  </a:schemeClr>
                </a:solidFill>
                <a:cs typeface="Rubik" pitchFamily="2" charset="-79"/>
              </a:rPr>
            </a:br>
            <a:r>
              <a:rPr lang="en-US" sz="8800" dirty="0">
                <a:solidFill>
                  <a:srgbClr val="00B050"/>
                </a:solidFill>
                <a:cs typeface="Rubik" pitchFamily="2" charset="-79"/>
              </a:rPr>
              <a:t>$990,265</a:t>
            </a:r>
            <a:br>
              <a:rPr lang="en-US" sz="7200" dirty="0">
                <a:solidFill>
                  <a:srgbClr val="00B050"/>
                </a:solidFill>
                <a:cs typeface="Rubik" pitchFamily="2" charset="-79"/>
              </a:rPr>
            </a:br>
            <a:r>
              <a:rPr lang="en-US" sz="4000" dirty="0">
                <a:cs typeface="Rubik" pitchFamily="2" charset="-79"/>
              </a:rPr>
              <a:t>(Including Losers)</a:t>
            </a:r>
            <a:br>
              <a:rPr lang="en-US" sz="2800" dirty="0">
                <a:solidFill>
                  <a:srgbClr val="00B050"/>
                </a:solidFill>
                <a:cs typeface="Rubik" pitchFamily="2" charset="-79"/>
              </a:rPr>
            </a:br>
            <a:r>
              <a:rPr lang="en-US" sz="2800" u="sng" dirty="0">
                <a:solidFill>
                  <a:schemeClr val="tx1">
                    <a:lumMod val="85000"/>
                    <a:lumOff val="15000"/>
                  </a:schemeClr>
                </a:solidFill>
                <a:cs typeface="Rubik" pitchFamily="2" charset="-79"/>
              </a:rPr>
              <a:t> </a:t>
            </a:r>
            <a:br>
              <a:rPr lang="en-US" sz="2800" u="sng" dirty="0">
                <a:solidFill>
                  <a:schemeClr val="tx1">
                    <a:lumMod val="85000"/>
                    <a:lumOff val="15000"/>
                  </a:schemeClr>
                </a:solidFill>
                <a:cs typeface="Rubik" pitchFamily="2" charset="-79"/>
              </a:rPr>
            </a:br>
            <a:endParaRPr lang="en-US" sz="2800" dirty="0"/>
          </a:p>
        </p:txBody>
      </p:sp>
      <p:sp>
        <p:nvSpPr>
          <p:cNvPr id="4" name="TextBox 3">
            <a:extLst>
              <a:ext uri="{FF2B5EF4-FFF2-40B4-BE49-F238E27FC236}">
                <a16:creationId xmlns:a16="http://schemas.microsoft.com/office/drawing/2014/main" id="{4AC9E9ED-BFD5-7375-B9A3-8B4131274DBD}"/>
              </a:ext>
            </a:extLst>
          </p:cNvPr>
          <p:cNvSpPr txBox="1"/>
          <p:nvPr/>
        </p:nvSpPr>
        <p:spPr>
          <a:xfrm>
            <a:off x="433504" y="5659471"/>
            <a:ext cx="5721374" cy="369332"/>
          </a:xfrm>
          <a:prstGeom prst="rect">
            <a:avLst/>
          </a:prstGeom>
          <a:noFill/>
        </p:spPr>
        <p:txBody>
          <a:bodyPr wrap="none" rtlCol="0">
            <a:spAutoFit/>
          </a:bodyPr>
          <a:lstStyle/>
          <a:p>
            <a:r>
              <a:rPr lang="en-US" sz="1800" dirty="0">
                <a:solidFill>
                  <a:schemeClr val="tx1">
                    <a:lumMod val="85000"/>
                    <a:lumOff val="15000"/>
                  </a:schemeClr>
                </a:solidFill>
                <a:cs typeface="Rubik" pitchFamily="2" charset="-79"/>
              </a:rPr>
              <a:t>*Ceiling of strategy based on perfect timing over </a:t>
            </a:r>
            <a:r>
              <a:rPr lang="en-US" dirty="0">
                <a:solidFill>
                  <a:schemeClr val="tx1">
                    <a:lumMod val="85000"/>
                    <a:lumOff val="15000"/>
                  </a:schemeClr>
                </a:solidFill>
                <a:cs typeface="Rubik" pitchFamily="2" charset="-79"/>
              </a:rPr>
              <a:t>38</a:t>
            </a:r>
            <a:r>
              <a:rPr lang="en-US" sz="1800" dirty="0">
                <a:solidFill>
                  <a:schemeClr val="tx1">
                    <a:lumMod val="85000"/>
                    <a:lumOff val="15000"/>
                  </a:schemeClr>
                </a:solidFill>
                <a:cs typeface="Rubik" pitchFamily="2" charset="-79"/>
              </a:rPr>
              <a:t> trades.</a:t>
            </a:r>
            <a:endParaRPr lang="en-US" dirty="0"/>
          </a:p>
        </p:txBody>
      </p:sp>
    </p:spTree>
    <p:extLst>
      <p:ext uri="{BB962C8B-B14F-4D97-AF65-F5344CB8AC3E}">
        <p14:creationId xmlns:p14="http://schemas.microsoft.com/office/powerpoint/2010/main" val="41067207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5B19C-7FF9-5386-2CCE-FF5C1B28046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98E7EE5-3060-B2A5-F024-261D47D5BA70}"/>
              </a:ext>
            </a:extLst>
          </p:cNvPr>
          <p:cNvSpPr txBox="1">
            <a:spLocks/>
          </p:cNvSpPr>
          <p:nvPr/>
        </p:nvSpPr>
        <p:spPr>
          <a:xfrm>
            <a:off x="618796" y="2275715"/>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latin typeface="Rajdhani" panose="02000000000000000000" pitchFamily="2" charset="77"/>
                <a:cs typeface="Rajdhani" panose="02000000000000000000" pitchFamily="2" charset="77"/>
              </a:rPr>
              <a:t>November 2023:</a:t>
            </a:r>
            <a:br>
              <a:rPr lang="en-US" sz="6600" dirty="0">
                <a:solidFill>
                  <a:schemeClr val="tx1">
                    <a:lumMod val="85000"/>
                    <a:lumOff val="15000"/>
                  </a:schemeClr>
                </a:solidFill>
                <a:latin typeface="Rajdhani" panose="02000000000000000000" pitchFamily="2" charset="77"/>
                <a:cs typeface="Rajdhani" panose="02000000000000000000" pitchFamily="2" charset="77"/>
              </a:rPr>
            </a:br>
            <a:r>
              <a:rPr lang="en-US" sz="6600" dirty="0">
                <a:solidFill>
                  <a:srgbClr val="00B050"/>
                </a:solidFill>
                <a:latin typeface="Rajdhani" panose="02000000000000000000" pitchFamily="2" charset="77"/>
                <a:cs typeface="Rajdhani" panose="02000000000000000000" pitchFamily="2" charset="77"/>
              </a:rPr>
              <a:t>723% </a:t>
            </a:r>
            <a:r>
              <a:rPr lang="en-US" sz="6600" dirty="0">
                <a:solidFill>
                  <a:schemeClr val="tx1">
                    <a:lumMod val="85000"/>
                    <a:lumOff val="15000"/>
                  </a:schemeClr>
                </a:solidFill>
                <a:latin typeface="Rajdhani" panose="02000000000000000000" pitchFamily="2" charset="77"/>
                <a:cs typeface="Rajdhani" panose="02000000000000000000" pitchFamily="2" charset="77"/>
              </a:rPr>
              <a:t>in 6 weeks</a:t>
            </a:r>
            <a:endParaRPr lang="en-US" sz="6600" dirty="0">
              <a:latin typeface="Rajdhani" panose="02000000000000000000" pitchFamily="2" charset="77"/>
              <a:cs typeface="Rajdhani" panose="02000000000000000000" pitchFamily="2" charset="77"/>
            </a:endParaRPr>
          </a:p>
        </p:txBody>
      </p:sp>
    </p:spTree>
    <p:extLst>
      <p:ext uri="{BB962C8B-B14F-4D97-AF65-F5344CB8AC3E}">
        <p14:creationId xmlns:p14="http://schemas.microsoft.com/office/powerpoint/2010/main" val="2180529647"/>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7F9AA-B89F-1CC3-1440-BD3DF223EC12}"/>
            </a:ext>
          </a:extLst>
        </p:cNvPr>
        <p:cNvGrpSpPr/>
        <p:nvPr/>
      </p:nvGrpSpPr>
      <p:grpSpPr>
        <a:xfrm>
          <a:off x="0" y="0"/>
          <a:ext cx="0" cy="0"/>
          <a:chOff x="0" y="0"/>
          <a:chExt cx="0" cy="0"/>
        </a:xfrm>
      </p:grpSpPr>
      <p:pic>
        <p:nvPicPr>
          <p:cNvPr id="12" name="Picture 11" descr="A screenshot of a website&#10;&#10;Description automatically generated">
            <a:extLst>
              <a:ext uri="{FF2B5EF4-FFF2-40B4-BE49-F238E27FC236}">
                <a16:creationId xmlns:a16="http://schemas.microsoft.com/office/drawing/2014/main" id="{26DAE48E-95C5-707B-3C6D-68511B2873A4}"/>
              </a:ext>
            </a:extLst>
          </p:cNvPr>
          <p:cNvPicPr>
            <a:picLocks noChangeAspect="1"/>
          </p:cNvPicPr>
          <p:nvPr/>
        </p:nvPicPr>
        <p:blipFill>
          <a:blip r:embed="rId3"/>
          <a:stretch>
            <a:fillRect/>
          </a:stretch>
        </p:blipFill>
        <p:spPr>
          <a:xfrm>
            <a:off x="2811200" y="1731183"/>
            <a:ext cx="6569595" cy="2258298"/>
          </a:xfrm>
          <a:prstGeom prst="rect">
            <a:avLst/>
          </a:prstGeom>
        </p:spPr>
      </p:pic>
      <p:sp>
        <p:nvSpPr>
          <p:cNvPr id="13" name="Title 1">
            <a:extLst>
              <a:ext uri="{FF2B5EF4-FFF2-40B4-BE49-F238E27FC236}">
                <a16:creationId xmlns:a16="http://schemas.microsoft.com/office/drawing/2014/main" id="{9C17197A-2C63-1D76-758C-44CBFDD1D944}"/>
              </a:ext>
            </a:extLst>
          </p:cNvPr>
          <p:cNvSpPr>
            <a:spLocks noGrp="1"/>
          </p:cNvSpPr>
          <p:nvPr>
            <p:ph type="title"/>
          </p:nvPr>
        </p:nvSpPr>
        <p:spPr>
          <a:xfrm>
            <a:off x="-237068" y="282760"/>
            <a:ext cx="12666133" cy="1325563"/>
          </a:xfrm>
        </p:spPr>
        <p:txBody>
          <a:bodyPr>
            <a:normAutofit/>
          </a:bodyPr>
          <a:lstStyle/>
          <a:p>
            <a:pPr algn="ctr"/>
            <a:r>
              <a:rPr lang="en-US" dirty="0">
                <a:solidFill>
                  <a:schemeClr val="tx1">
                    <a:lumMod val="85000"/>
                    <a:lumOff val="15000"/>
                  </a:schemeClr>
                </a:solidFill>
                <a:cs typeface="Rubik" pitchFamily="2" charset="-79"/>
              </a:rPr>
              <a:t>2025 is the year of sector rotations!</a:t>
            </a:r>
            <a:endParaRPr lang="en-US" dirty="0"/>
          </a:p>
        </p:txBody>
      </p:sp>
    </p:spTree>
    <p:extLst>
      <p:ext uri="{BB962C8B-B14F-4D97-AF65-F5344CB8AC3E}">
        <p14:creationId xmlns:p14="http://schemas.microsoft.com/office/powerpoint/2010/main" val="4067659324"/>
      </p:ext>
    </p:extLst>
  </p:cSld>
  <p:clrMapOvr>
    <a:masterClrMapping/>
  </p:clrMapOvr>
  <p:extLst>
    <p:ext uri="{6950BFC3-D8DA-4A85-94F7-54DA5524770B}">
      <p188:commentRel xmlns:p188="http://schemas.microsoft.com/office/powerpoint/2018/8/main" r:id="rId2"/>
    </p:ext>
  </p:extLs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CE4A9-0274-563E-2147-5BB345763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BC7C6-019A-0EFE-9255-0778F9214AC5}"/>
              </a:ext>
            </a:extLst>
          </p:cNvPr>
          <p:cNvSpPr>
            <a:spLocks noGrp="1"/>
          </p:cNvSpPr>
          <p:nvPr>
            <p:ph type="title"/>
          </p:nvPr>
        </p:nvSpPr>
        <p:spPr>
          <a:xfrm>
            <a:off x="483475" y="2422926"/>
            <a:ext cx="11225049" cy="1325563"/>
          </a:xfrm>
        </p:spPr>
        <p:txBody>
          <a:bodyPr>
            <a:normAutofit/>
          </a:bodyPr>
          <a:lstStyle/>
          <a:p>
            <a:pPr algn="ctr"/>
            <a:r>
              <a:rPr lang="en-US" sz="4400" b="1" dirty="0">
                <a:solidFill>
                  <a:schemeClr val="tx1">
                    <a:lumMod val="85000"/>
                    <a:lumOff val="15000"/>
                  </a:schemeClr>
                </a:solidFill>
              </a:rPr>
              <a:t>Nate is going LIVE to conduct </a:t>
            </a:r>
            <a:r>
              <a:rPr lang="en-US" dirty="0">
                <a:solidFill>
                  <a:schemeClr val="tx1">
                    <a:lumMod val="85000"/>
                    <a:lumOff val="15000"/>
                  </a:schemeClr>
                </a:solidFill>
              </a:rPr>
              <a:t>a </a:t>
            </a:r>
            <a:r>
              <a:rPr lang="en-US" sz="4400" b="1" dirty="0">
                <a:solidFill>
                  <a:schemeClr val="tx1">
                    <a:lumMod val="85000"/>
                    <a:lumOff val="15000"/>
                  </a:schemeClr>
                </a:solidFill>
              </a:rPr>
              <a:t>Sector Strike trade... </a:t>
            </a:r>
            <a:r>
              <a:rPr lang="en-US" u="sng" dirty="0">
                <a:solidFill>
                  <a:srgbClr val="00B050"/>
                </a:solidFill>
              </a:rPr>
              <a:t>Friday, August 1st </a:t>
            </a:r>
            <a:r>
              <a:rPr lang="en-US" i="0" u="sng" dirty="0">
                <a:solidFill>
                  <a:srgbClr val="00B050"/>
                </a:solidFill>
                <a:effectLst/>
                <a:latin typeface="matter"/>
              </a:rPr>
              <a:t>@ 12 P.M. ET</a:t>
            </a:r>
            <a:r>
              <a:rPr lang="en-US" sz="4400" b="1" u="sng" dirty="0">
                <a:solidFill>
                  <a:srgbClr val="00B050"/>
                </a:solidFill>
              </a:rPr>
              <a:t>! </a:t>
            </a:r>
            <a:endParaRPr lang="en-US" u="sng" dirty="0">
              <a:solidFill>
                <a:srgbClr val="00B050"/>
              </a:solidFill>
            </a:endParaRPr>
          </a:p>
        </p:txBody>
      </p:sp>
    </p:spTree>
    <p:extLst>
      <p:ext uri="{BB962C8B-B14F-4D97-AF65-F5344CB8AC3E}">
        <p14:creationId xmlns:p14="http://schemas.microsoft.com/office/powerpoint/2010/main" val="2308715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AEDC-0B19-4956-1B25-31EE74711ED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46C13E-3DAE-E20E-D41A-88D174C5E8A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E9BA7F-CDA9-31B9-B9E6-7FD9546B08E8}"/>
              </a:ext>
            </a:extLst>
          </p:cNvPr>
          <p:cNvSpPr>
            <a:spLocks noGrp="1"/>
          </p:cNvSpPr>
          <p:nvPr>
            <p:ph type="title"/>
          </p:nvPr>
        </p:nvSpPr>
        <p:spPr>
          <a:xfrm>
            <a:off x="452610" y="132153"/>
            <a:ext cx="12192000" cy="1325563"/>
          </a:xfrm>
        </p:spPr>
        <p:txBody>
          <a:bodyPr>
            <a:normAutofit/>
          </a:bodyPr>
          <a:lstStyle/>
          <a:p>
            <a:r>
              <a:rPr lang="en-US" sz="3600" dirty="0">
                <a:solidFill>
                  <a:schemeClr val="bg1"/>
                </a:solidFill>
              </a:rPr>
              <a:t>This 30-Min / Month Trading Strategy Is Perfect For... </a:t>
            </a:r>
          </a:p>
        </p:txBody>
      </p:sp>
      <p:sp>
        <p:nvSpPr>
          <p:cNvPr id="7" name="Content Placeholder 2">
            <a:extLst>
              <a:ext uri="{FF2B5EF4-FFF2-40B4-BE49-F238E27FC236}">
                <a16:creationId xmlns:a16="http://schemas.microsoft.com/office/drawing/2014/main" id="{324B497C-5B7A-E596-FE0A-765688C856E9}"/>
              </a:ext>
            </a:extLst>
          </p:cNvPr>
          <p:cNvSpPr txBox="1">
            <a:spLocks/>
          </p:cNvSpPr>
          <p:nvPr/>
        </p:nvSpPr>
        <p:spPr>
          <a:xfrm>
            <a:off x="452610" y="2021522"/>
            <a:ext cx="7346067" cy="46160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2"/>
              </a:buBlip>
            </a:pPr>
            <a:r>
              <a:rPr lang="en-US" sz="2400" dirty="0">
                <a:cs typeface="Arial" panose="020B0604020202020204" pitchFamily="34" charset="0"/>
              </a:rPr>
              <a:t>Daily Profits Live Members</a:t>
            </a:r>
            <a:endParaRPr lang="en-US" sz="2400" dirty="0"/>
          </a:p>
          <a:p>
            <a:pPr marL="320040" indent="-320040">
              <a:lnSpc>
                <a:spcPts val="3080"/>
              </a:lnSpc>
              <a:spcBef>
                <a:spcPts val="1600"/>
              </a:spcBef>
              <a:spcAft>
                <a:spcPts val="600"/>
              </a:spcAft>
              <a:buFont typeface="Arial" panose="020B0604020202020204" pitchFamily="34" charset="0"/>
              <a:buBlip>
                <a:blip r:embed="rId2"/>
              </a:buBlip>
            </a:pPr>
            <a:r>
              <a:rPr lang="en-US" sz="2400" dirty="0"/>
              <a:t>Profit Surge Trader Members</a:t>
            </a:r>
          </a:p>
          <a:p>
            <a:pPr marL="320040" indent="-320040">
              <a:lnSpc>
                <a:spcPts val="3080"/>
              </a:lnSpc>
              <a:spcBef>
                <a:spcPts val="1600"/>
              </a:spcBef>
              <a:spcAft>
                <a:spcPts val="600"/>
              </a:spcAft>
              <a:buFont typeface="Arial" panose="020B0604020202020204" pitchFamily="34" charset="0"/>
              <a:buBlip>
                <a:blip r:embed="rId2"/>
              </a:buBlip>
            </a:pPr>
            <a:r>
              <a:rPr lang="en-US" sz="2400" dirty="0"/>
              <a:t>War Room Members</a:t>
            </a:r>
          </a:p>
          <a:p>
            <a:pPr marL="320040" indent="-320040">
              <a:lnSpc>
                <a:spcPts val="3080"/>
              </a:lnSpc>
              <a:spcBef>
                <a:spcPts val="1600"/>
              </a:spcBef>
              <a:spcAft>
                <a:spcPts val="600"/>
              </a:spcAft>
              <a:buBlip>
                <a:blip r:embed="rId2"/>
              </a:buBlip>
            </a:pPr>
            <a:r>
              <a:rPr lang="en-US" sz="2400" dirty="0"/>
              <a:t>Catalyst Cashouts Live Members</a:t>
            </a:r>
            <a:endParaRPr lang="en-US" sz="2400" dirty="0">
              <a:cs typeface="Arial" panose="020B0604020202020204" pitchFamily="34" charset="0"/>
            </a:endParaRP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a:buFont typeface="Wingdings" pitchFamily="2" charset="2"/>
              <a:buChar char="q"/>
            </a:pPr>
            <a:endParaRPr lang="en-US" sz="1100" dirty="0"/>
          </a:p>
        </p:txBody>
      </p:sp>
      <p:sp>
        <p:nvSpPr>
          <p:cNvPr id="10" name="Content Placeholder 2">
            <a:extLst>
              <a:ext uri="{FF2B5EF4-FFF2-40B4-BE49-F238E27FC236}">
                <a16:creationId xmlns:a16="http://schemas.microsoft.com/office/drawing/2014/main" id="{06172060-35C1-40FD-A160-23AAA57C3808}"/>
              </a:ext>
            </a:extLst>
          </p:cNvPr>
          <p:cNvSpPr txBox="1">
            <a:spLocks/>
          </p:cNvSpPr>
          <p:nvPr/>
        </p:nvSpPr>
        <p:spPr>
          <a:xfrm>
            <a:off x="5880254" y="1919203"/>
            <a:ext cx="7346067" cy="46160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2"/>
              </a:buBlip>
            </a:pPr>
            <a:r>
              <a:rPr lang="en-US" sz="2400" dirty="0"/>
              <a:t>Monument Traders LIVE Viewers</a:t>
            </a:r>
          </a:p>
          <a:p>
            <a:pPr marL="320040" indent="-320040">
              <a:lnSpc>
                <a:spcPts val="3080"/>
              </a:lnSpc>
              <a:spcBef>
                <a:spcPts val="1600"/>
              </a:spcBef>
              <a:spcAft>
                <a:spcPts val="600"/>
              </a:spcAft>
              <a:buFont typeface="Arial" panose="020B0604020202020204" pitchFamily="34" charset="0"/>
              <a:buBlip>
                <a:blip r:embed="rId2"/>
              </a:buBlip>
            </a:pPr>
            <a:r>
              <a:rPr lang="en-US" sz="2400" dirty="0"/>
              <a:t>Any financial publication readers</a:t>
            </a:r>
          </a:p>
          <a:p>
            <a:pPr marL="320040" indent="-320040">
              <a:lnSpc>
                <a:spcPts val="3080"/>
              </a:lnSpc>
              <a:spcBef>
                <a:spcPts val="1600"/>
              </a:spcBef>
              <a:spcAft>
                <a:spcPts val="600"/>
              </a:spcAft>
              <a:buFont typeface="Arial" panose="020B0604020202020204" pitchFamily="34" charset="0"/>
              <a:buBlip>
                <a:blip r:embed="rId2"/>
              </a:buBlip>
            </a:pPr>
            <a:r>
              <a:rPr lang="en-US" sz="2400" dirty="0"/>
              <a:t>Any investor who wants to take advantage </a:t>
            </a:r>
            <a:br>
              <a:rPr lang="en-US" sz="2400" dirty="0"/>
            </a:br>
            <a:r>
              <a:rPr lang="en-US" sz="2400" dirty="0"/>
              <a:t>of powerful sector rotations in 2025!</a:t>
            </a: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a:buFont typeface="Wingdings" pitchFamily="2" charset="2"/>
              <a:buChar char="q"/>
            </a:pPr>
            <a:endParaRPr lang="en-US" sz="1100" dirty="0"/>
          </a:p>
        </p:txBody>
      </p:sp>
    </p:spTree>
    <p:extLst>
      <p:ext uri="{BB962C8B-B14F-4D97-AF65-F5344CB8AC3E}">
        <p14:creationId xmlns:p14="http://schemas.microsoft.com/office/powerpoint/2010/main" val="22300882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2FA8F-0222-2A9D-A038-FF785A8AB6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942380-5E4F-6582-E1FF-A60A167AE929}"/>
              </a:ext>
            </a:extLst>
          </p:cNvPr>
          <p:cNvSpPr>
            <a:spLocks noGrp="1"/>
          </p:cNvSpPr>
          <p:nvPr>
            <p:ph idx="1"/>
          </p:nvPr>
        </p:nvSpPr>
        <p:spPr>
          <a:xfrm>
            <a:off x="471249" y="1801225"/>
            <a:ext cx="10712824" cy="4384587"/>
          </a:xfrm>
        </p:spPr>
        <p:txBody>
          <a:bodyPr>
            <a:normAutofit fontScale="70000" lnSpcReduction="20000"/>
          </a:bodyPr>
          <a:lstStyle/>
          <a:p>
            <a:pPr marL="320040" indent="-320040">
              <a:lnSpc>
                <a:spcPts val="3080"/>
              </a:lnSpc>
              <a:spcBef>
                <a:spcPts val="1600"/>
              </a:spcBef>
              <a:spcAft>
                <a:spcPts val="600"/>
              </a:spcAft>
              <a:buBlip>
                <a:blip r:embed="rId3"/>
              </a:buBlip>
            </a:pPr>
            <a:r>
              <a:rPr lang="en-US" sz="3200" dirty="0">
                <a:cs typeface="Arial" panose="020B0604020202020204" pitchFamily="34" charset="0"/>
              </a:rPr>
              <a:t>A few months ago we launched brand-new service aimed at targeting these MASSIVE Sector Rotations in the market </a:t>
            </a:r>
          </a:p>
          <a:p>
            <a:pPr marL="320040" indent="-320040">
              <a:lnSpc>
                <a:spcPts val="3080"/>
              </a:lnSpc>
              <a:spcBef>
                <a:spcPts val="1600"/>
              </a:spcBef>
              <a:spcAft>
                <a:spcPts val="600"/>
              </a:spcAft>
              <a:buBlip>
                <a:blip r:embed="rId3"/>
              </a:buBlip>
            </a:pPr>
            <a:r>
              <a:rPr lang="en-US" sz="3200" dirty="0">
                <a:cs typeface="Arial" panose="020B0604020202020204" pitchFamily="34" charset="0"/>
              </a:rPr>
              <a:t>Opened to a small group of elite members</a:t>
            </a:r>
          </a:p>
          <a:p>
            <a:pPr marL="320040" indent="-320040">
              <a:lnSpc>
                <a:spcPts val="3080"/>
              </a:lnSpc>
              <a:spcBef>
                <a:spcPts val="1600"/>
              </a:spcBef>
              <a:spcAft>
                <a:spcPts val="600"/>
              </a:spcAft>
              <a:buBlip>
                <a:blip r:embed="rId3"/>
              </a:buBlip>
            </a:pPr>
            <a:r>
              <a:rPr lang="en-US" sz="3200" dirty="0">
                <a:cs typeface="Arial" panose="020B0604020202020204" pitchFamily="34" charset="0"/>
              </a:rPr>
              <a:t>We’re constantly tracking all of the hottest sector rotations in the market</a:t>
            </a:r>
          </a:p>
          <a:p>
            <a:pPr marL="320040" indent="-320040">
              <a:lnSpc>
                <a:spcPts val="3080"/>
              </a:lnSpc>
              <a:spcBef>
                <a:spcPts val="1600"/>
              </a:spcBef>
              <a:spcAft>
                <a:spcPts val="600"/>
              </a:spcAft>
              <a:buBlip>
                <a:blip r:embed="rId3"/>
              </a:buBlip>
            </a:pPr>
            <a:r>
              <a:rPr lang="en-US" sz="3200" dirty="0">
                <a:cs typeface="Arial" panose="020B0604020202020204" pitchFamily="34" charset="0"/>
              </a:rPr>
              <a:t>When we find a monthly sector rotation... We “attack” and target as many trade</a:t>
            </a:r>
            <a:br>
              <a:rPr lang="en-US" sz="3200" dirty="0">
                <a:cs typeface="Arial" panose="020B0604020202020204" pitchFamily="34" charset="0"/>
              </a:rPr>
            </a:br>
            <a:r>
              <a:rPr lang="en-US" sz="3200" dirty="0">
                <a:cs typeface="Arial" panose="020B0604020202020204" pitchFamily="34" charset="0"/>
              </a:rPr>
              <a:t>setups as we can</a:t>
            </a:r>
          </a:p>
          <a:p>
            <a:pPr marL="320040" indent="-320040">
              <a:lnSpc>
                <a:spcPts val="3080"/>
              </a:lnSpc>
              <a:spcBef>
                <a:spcPts val="1600"/>
              </a:spcBef>
              <a:spcAft>
                <a:spcPts val="600"/>
              </a:spcAft>
              <a:buBlip>
                <a:blip r:embed="rId3"/>
              </a:buBlip>
            </a:pPr>
            <a:r>
              <a:rPr lang="en-US" sz="3200" dirty="0">
                <a:cs typeface="Arial" panose="020B0604020202020204" pitchFamily="34" charset="0"/>
              </a:rPr>
              <a:t>Strategy takes about 30 minutes per month!</a:t>
            </a:r>
          </a:p>
          <a:p>
            <a:pPr marL="320040" indent="-320040">
              <a:lnSpc>
                <a:spcPts val="3080"/>
              </a:lnSpc>
              <a:spcBef>
                <a:spcPts val="1600"/>
              </a:spcBef>
              <a:spcAft>
                <a:spcPts val="600"/>
              </a:spcAft>
              <a:buBlip>
                <a:blip r:embed="rId3"/>
              </a:buBlip>
            </a:pPr>
            <a:endParaRPr lang="en-US" sz="3200" dirty="0">
              <a:cs typeface="Arial" panose="020B0604020202020204" pitchFamily="34" charset="0"/>
            </a:endParaRPr>
          </a:p>
        </p:txBody>
      </p:sp>
      <p:sp>
        <p:nvSpPr>
          <p:cNvPr id="2" name="Title 1">
            <a:extLst>
              <a:ext uri="{FF2B5EF4-FFF2-40B4-BE49-F238E27FC236}">
                <a16:creationId xmlns:a16="http://schemas.microsoft.com/office/drawing/2014/main" id="{0DEE34E8-AE57-C3CD-5521-756273E6749B}"/>
              </a:ext>
            </a:extLst>
          </p:cNvPr>
          <p:cNvSpPr>
            <a:spLocks noGrp="1"/>
          </p:cNvSpPr>
          <p:nvPr>
            <p:ph type="title"/>
          </p:nvPr>
        </p:nvSpPr>
        <p:spPr>
          <a:xfrm>
            <a:off x="640975" y="365125"/>
            <a:ext cx="11422273" cy="1325563"/>
          </a:xfrm>
        </p:spPr>
        <p:txBody>
          <a:bodyPr>
            <a:normAutofit/>
          </a:bodyPr>
          <a:lstStyle/>
          <a:p>
            <a:r>
              <a:rPr lang="en-US" sz="4000" dirty="0"/>
              <a:t>Today Is Your Chance to Get Every </a:t>
            </a:r>
            <a:br>
              <a:rPr lang="en-US" sz="4000" dirty="0"/>
            </a:br>
            <a:r>
              <a:rPr lang="en-US" sz="4000" dirty="0"/>
              <a:t>Sector Strike Trade Going Forward! </a:t>
            </a:r>
          </a:p>
        </p:txBody>
      </p:sp>
    </p:spTree>
    <p:extLst>
      <p:ext uri="{BB962C8B-B14F-4D97-AF65-F5344CB8AC3E}">
        <p14:creationId xmlns:p14="http://schemas.microsoft.com/office/powerpoint/2010/main" val="1873773477"/>
      </p:ext>
    </p:extLst>
  </p:cSld>
  <p:clrMapOvr>
    <a:masterClrMapping/>
  </p:clrMapOvr>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9870F-1499-EC0E-09C4-50F702B6620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4FAA83-EBEB-AB88-C812-F6AF4B2D3B36}"/>
              </a:ext>
            </a:extLst>
          </p:cNvPr>
          <p:cNvSpPr/>
          <p:nvPr/>
        </p:nvSpPr>
        <p:spPr>
          <a:xfrm>
            <a:off x="-4" y="0"/>
            <a:ext cx="12192000" cy="6858000"/>
          </a:xfrm>
          <a:prstGeom prst="rect">
            <a:avLst/>
          </a:prstGeom>
          <a:solidFill>
            <a:srgbClr val="000000">
              <a:alpha val="4014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black background with white letters and a yellow lightning bolt&#10;&#10;Description automatically generated">
            <a:extLst>
              <a:ext uri="{FF2B5EF4-FFF2-40B4-BE49-F238E27FC236}">
                <a16:creationId xmlns:a16="http://schemas.microsoft.com/office/drawing/2014/main" id="{6AAF1BA6-8732-1358-9512-42FD9F9AF960}"/>
              </a:ext>
            </a:extLst>
          </p:cNvPr>
          <p:cNvPicPr>
            <a:picLocks noChangeAspect="1"/>
          </p:cNvPicPr>
          <p:nvPr/>
        </p:nvPicPr>
        <p:blipFill>
          <a:blip r:embed="rId3"/>
          <a:stretch>
            <a:fillRect/>
          </a:stretch>
        </p:blipFill>
        <p:spPr>
          <a:xfrm>
            <a:off x="2500331" y="2904898"/>
            <a:ext cx="7191337" cy="1330398"/>
          </a:xfrm>
          <a:prstGeom prst="rect">
            <a:avLst/>
          </a:prstGeom>
        </p:spPr>
      </p:pic>
      <p:sp>
        <p:nvSpPr>
          <p:cNvPr id="4" name="Rectangle 3">
            <a:extLst>
              <a:ext uri="{FF2B5EF4-FFF2-40B4-BE49-F238E27FC236}">
                <a16:creationId xmlns:a16="http://schemas.microsoft.com/office/drawing/2014/main" id="{A096843C-C249-2CE0-3350-27D303386867}"/>
              </a:ext>
            </a:extLst>
          </p:cNvPr>
          <p:cNvSpPr/>
          <p:nvPr/>
        </p:nvSpPr>
        <p:spPr>
          <a:xfrm>
            <a:off x="-4" y="1606395"/>
            <a:ext cx="12192000" cy="83200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BB7A5259-FD75-F6E9-1240-B96D8140F0CF}"/>
              </a:ext>
            </a:extLst>
          </p:cNvPr>
          <p:cNvSpPr txBox="1">
            <a:spLocks/>
          </p:cNvSpPr>
          <p:nvPr/>
        </p:nvSpPr>
        <p:spPr>
          <a:xfrm>
            <a:off x="0" y="1707995"/>
            <a:ext cx="12192000" cy="832006"/>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500" dirty="0">
                <a:latin typeface="Rajdhani" panose="02000000000000000000" pitchFamily="2" charset="77"/>
                <a:cs typeface="Rajdhani" panose="02000000000000000000" pitchFamily="2" charset="77"/>
              </a:rPr>
              <a:t>These Trades Will Be Exclusive to Our Newest Service... </a:t>
            </a:r>
            <a:br>
              <a:rPr lang="en-US" dirty="0"/>
            </a:br>
            <a:br>
              <a:rPr lang="en-US" dirty="0"/>
            </a:br>
            <a:endParaRPr lang="en-US" dirty="0"/>
          </a:p>
        </p:txBody>
      </p:sp>
    </p:spTree>
    <p:extLst>
      <p:ext uri="{BB962C8B-B14F-4D97-AF65-F5344CB8AC3E}">
        <p14:creationId xmlns:p14="http://schemas.microsoft.com/office/powerpoint/2010/main" val="309281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C8910-D9C0-A0E8-4595-91A8D5FCDA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2148B-34F9-A3D4-DEA3-6B823F1F14C3}"/>
              </a:ext>
            </a:extLst>
          </p:cNvPr>
          <p:cNvSpPr>
            <a:spLocks noGrp="1"/>
          </p:cNvSpPr>
          <p:nvPr>
            <p:ph idx="1"/>
          </p:nvPr>
        </p:nvSpPr>
        <p:spPr>
          <a:xfrm>
            <a:off x="480097" y="2409404"/>
            <a:ext cx="5401720"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100% </a:t>
            </a:r>
            <a:r>
              <a:rPr lang="en-US" sz="3200" dirty="0">
                <a:cs typeface="Arial" panose="020B0604020202020204" pitchFamily="34" charset="0"/>
              </a:rPr>
              <a:t>in 20 days on TTWO</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100% </a:t>
            </a:r>
            <a:r>
              <a:rPr lang="en-US" sz="3200" dirty="0">
                <a:cs typeface="Arial" panose="020B0604020202020204" pitchFamily="34" charset="0"/>
              </a:rPr>
              <a:t>in 21 days on WMT  </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34% </a:t>
            </a:r>
            <a:r>
              <a:rPr lang="en-US" sz="3200" dirty="0">
                <a:cs typeface="Arial" panose="020B0604020202020204" pitchFamily="34" charset="0"/>
              </a:rPr>
              <a:t>in 4 days on MSFT </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87%</a:t>
            </a:r>
            <a:r>
              <a:rPr lang="en-US" sz="3200" dirty="0">
                <a:cs typeface="Arial" panose="020B0604020202020204" pitchFamily="34" charset="0"/>
              </a:rPr>
              <a:t> in 7 days on MCD</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17% </a:t>
            </a:r>
            <a:r>
              <a:rPr lang="en-US" sz="3200" dirty="0">
                <a:cs typeface="Arial" panose="020B0604020202020204" pitchFamily="34" charset="0"/>
              </a:rPr>
              <a:t>in 26 days on SHW</a:t>
            </a:r>
          </a:p>
          <a:p>
            <a:pPr marL="0" indent="0">
              <a:lnSpc>
                <a:spcPts val="3080"/>
              </a:lnSpc>
              <a:spcBef>
                <a:spcPts val="1600"/>
              </a:spcBef>
              <a:spcAft>
                <a:spcPts val="600"/>
              </a:spcAft>
              <a:buNone/>
            </a:pPr>
            <a:endParaRPr lang="en-US" sz="32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32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9D28D31-E251-7D01-B336-A2CD62AC8B3E}"/>
              </a:ext>
            </a:extLst>
          </p:cNvPr>
          <p:cNvSpPr>
            <a:spLocks noGrp="1"/>
          </p:cNvSpPr>
          <p:nvPr>
            <p:ph type="title"/>
          </p:nvPr>
        </p:nvSpPr>
        <p:spPr>
          <a:xfrm>
            <a:off x="640975" y="123567"/>
            <a:ext cx="11422273" cy="1894960"/>
          </a:xfrm>
        </p:spPr>
        <p:txBody>
          <a:bodyPr>
            <a:normAutofit/>
          </a:bodyPr>
          <a:lstStyle/>
          <a:p>
            <a:r>
              <a:rPr lang="en-US" sz="4000" dirty="0"/>
              <a:t>Despite all of the market chaos this year... </a:t>
            </a:r>
            <a:br>
              <a:rPr lang="en-US" sz="4000" dirty="0"/>
            </a:br>
            <a:r>
              <a:rPr lang="en-US" sz="4000" dirty="0"/>
              <a:t>Nate has won nearly</a:t>
            </a:r>
            <a:r>
              <a:rPr lang="en-US" sz="4000" dirty="0">
                <a:solidFill>
                  <a:srgbClr val="00B050"/>
                </a:solidFill>
              </a:rPr>
              <a:t> 7 </a:t>
            </a:r>
            <a:r>
              <a:rPr lang="en-US" sz="4000" dirty="0"/>
              <a:t>out of </a:t>
            </a:r>
            <a:r>
              <a:rPr lang="en-US" sz="4000" dirty="0">
                <a:solidFill>
                  <a:srgbClr val="00B050"/>
                </a:solidFill>
              </a:rPr>
              <a:t>10</a:t>
            </a:r>
            <a:r>
              <a:rPr lang="en-US" sz="4000" dirty="0"/>
              <a:t> of his trades, Including Gains of: </a:t>
            </a:r>
          </a:p>
        </p:txBody>
      </p:sp>
      <p:sp>
        <p:nvSpPr>
          <p:cNvPr id="4" name="Content Placeholder 2">
            <a:extLst>
              <a:ext uri="{FF2B5EF4-FFF2-40B4-BE49-F238E27FC236}">
                <a16:creationId xmlns:a16="http://schemas.microsoft.com/office/drawing/2014/main" id="{5C49B4CE-A3AB-5A23-E4F9-CED3544D7452}"/>
              </a:ext>
            </a:extLst>
          </p:cNvPr>
          <p:cNvSpPr txBox="1">
            <a:spLocks/>
          </p:cNvSpPr>
          <p:nvPr/>
        </p:nvSpPr>
        <p:spPr>
          <a:xfrm>
            <a:off x="6661528" y="2409404"/>
            <a:ext cx="5401720"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3200" b="1" dirty="0">
                <a:solidFill>
                  <a:srgbClr val="00B050"/>
                </a:solidFill>
                <a:cs typeface="Arial" panose="020B0604020202020204" pitchFamily="34" charset="0"/>
              </a:rPr>
              <a:t>57% </a:t>
            </a:r>
            <a:r>
              <a:rPr lang="en-US" sz="3200" dirty="0">
                <a:cs typeface="Arial" panose="020B0604020202020204" pitchFamily="34" charset="0"/>
              </a:rPr>
              <a:t>in 12 days on TJX</a:t>
            </a:r>
          </a:p>
          <a:p>
            <a:pPr marL="320040" indent="-320040">
              <a:lnSpc>
                <a:spcPts val="3080"/>
              </a:lnSpc>
              <a:spcBef>
                <a:spcPts val="1600"/>
              </a:spcBef>
              <a:spcAft>
                <a:spcPts val="600"/>
              </a:spcAft>
              <a:buFont typeface="Arial" panose="020B0604020202020204" pitchFamily="34" charset="0"/>
              <a:buBlip>
                <a:blip r:embed="rId3"/>
              </a:buBlip>
            </a:pPr>
            <a:r>
              <a:rPr lang="en-US" sz="3200" b="1" dirty="0">
                <a:solidFill>
                  <a:srgbClr val="00B050"/>
                </a:solidFill>
                <a:cs typeface="Arial" panose="020B0604020202020204" pitchFamily="34" charset="0"/>
              </a:rPr>
              <a:t>86% </a:t>
            </a:r>
            <a:r>
              <a:rPr lang="en-US" sz="3200" dirty="0">
                <a:cs typeface="Arial" panose="020B0604020202020204" pitchFamily="34" charset="0"/>
              </a:rPr>
              <a:t>in 12 days on AAPL</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75% </a:t>
            </a:r>
            <a:r>
              <a:rPr lang="en-US" sz="3200" dirty="0">
                <a:cs typeface="Arial" panose="020B0604020202020204" pitchFamily="34" charset="0"/>
              </a:rPr>
              <a:t>in 5 days on MSFT  </a:t>
            </a:r>
          </a:p>
          <a:p>
            <a:pPr marL="320040" indent="-320040">
              <a:lnSpc>
                <a:spcPts val="3080"/>
              </a:lnSpc>
              <a:spcBef>
                <a:spcPts val="1600"/>
              </a:spcBef>
              <a:spcAft>
                <a:spcPts val="600"/>
              </a:spcAft>
              <a:buFont typeface="Arial" panose="020B0604020202020204" pitchFamily="34" charset="0"/>
              <a:buBlip>
                <a:blip r:embed="rId3"/>
              </a:buBlip>
            </a:pPr>
            <a:r>
              <a:rPr lang="en-US" sz="3200" b="1" dirty="0">
                <a:solidFill>
                  <a:srgbClr val="00B050"/>
                </a:solidFill>
                <a:cs typeface="Arial" panose="020B0604020202020204" pitchFamily="34" charset="0"/>
              </a:rPr>
              <a:t>100% </a:t>
            </a:r>
            <a:r>
              <a:rPr lang="en-US" sz="3200" dirty="0">
                <a:cs typeface="Arial" panose="020B0604020202020204" pitchFamily="34" charset="0"/>
              </a:rPr>
              <a:t>in 2 days on ISRG </a:t>
            </a: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106% </a:t>
            </a:r>
            <a:r>
              <a:rPr lang="en-US" sz="3200" dirty="0">
                <a:cs typeface="Arial" panose="020B0604020202020204" pitchFamily="34" charset="0"/>
              </a:rPr>
              <a:t>in 8 days on SPG</a:t>
            </a:r>
          </a:p>
          <a:p>
            <a:pPr marL="320040" indent="-320040">
              <a:lnSpc>
                <a:spcPts val="3080"/>
              </a:lnSpc>
              <a:spcBef>
                <a:spcPts val="1600"/>
              </a:spcBef>
              <a:spcAft>
                <a:spcPts val="600"/>
              </a:spcAft>
              <a:buFont typeface="Arial" panose="020B0604020202020204" pitchFamily="34" charset="0"/>
              <a:buBlip>
                <a:blip r:embed="rId3"/>
              </a:buBlip>
            </a:pP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7833553"/>
      </p:ext>
    </p:extLst>
  </p:cSld>
  <p:clrMapOvr>
    <a:masterClrMapping/>
  </p:clrMapOvr>
  <p:extLst>
    <p:ext uri="{6950BFC3-D8DA-4A85-94F7-54DA5524770B}">
      <p188:commentRel xmlns:p188="http://schemas.microsoft.com/office/powerpoint/2018/8/main" r:id="rId2"/>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EA666-049B-3CDA-F162-F211DF560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DC94A-8605-8F0F-767C-DFB3EEEDE495}"/>
              </a:ext>
            </a:extLst>
          </p:cNvPr>
          <p:cNvSpPr>
            <a:spLocks noGrp="1"/>
          </p:cNvSpPr>
          <p:nvPr>
            <p:ph type="title"/>
          </p:nvPr>
        </p:nvSpPr>
        <p:spPr>
          <a:xfrm>
            <a:off x="640975" y="-283764"/>
            <a:ext cx="11033953" cy="1894960"/>
          </a:xfrm>
        </p:spPr>
        <p:txBody>
          <a:bodyPr>
            <a:normAutofit/>
          </a:bodyPr>
          <a:lstStyle/>
          <a:p>
            <a:r>
              <a:rPr lang="en-US" sz="4000" dirty="0"/>
              <a:t>Nate’s Sector Strike strategy has outperformed the S&amp;P 500 by more than </a:t>
            </a:r>
            <a:r>
              <a:rPr lang="en-US" sz="4000" dirty="0">
                <a:solidFill>
                  <a:srgbClr val="00B050"/>
                </a:solidFill>
              </a:rPr>
              <a:t>22X</a:t>
            </a:r>
            <a:r>
              <a:rPr lang="en-US" sz="4000" dirty="0"/>
              <a:t>!</a:t>
            </a:r>
          </a:p>
        </p:txBody>
      </p:sp>
      <p:pic>
        <p:nvPicPr>
          <p:cNvPr id="8" name="Picture 7" descr="A graph with a red line and blue bar&#10;&#10;AI-generated content may be incorrect.">
            <a:extLst>
              <a:ext uri="{FF2B5EF4-FFF2-40B4-BE49-F238E27FC236}">
                <a16:creationId xmlns:a16="http://schemas.microsoft.com/office/drawing/2014/main" id="{C8F46469-CF5E-4162-49AA-5B47C08B1EF1}"/>
              </a:ext>
            </a:extLst>
          </p:cNvPr>
          <p:cNvPicPr>
            <a:picLocks noChangeAspect="1"/>
          </p:cNvPicPr>
          <p:nvPr/>
        </p:nvPicPr>
        <p:blipFill>
          <a:blip r:embed="rId3"/>
          <a:stretch>
            <a:fillRect/>
          </a:stretch>
        </p:blipFill>
        <p:spPr>
          <a:xfrm>
            <a:off x="640975" y="1323841"/>
            <a:ext cx="6853839" cy="4743325"/>
          </a:xfrm>
          <a:prstGeom prst="rect">
            <a:avLst/>
          </a:prstGeom>
        </p:spPr>
      </p:pic>
    </p:spTree>
    <p:extLst>
      <p:ext uri="{BB962C8B-B14F-4D97-AF65-F5344CB8AC3E}">
        <p14:creationId xmlns:p14="http://schemas.microsoft.com/office/powerpoint/2010/main" val="124853418"/>
      </p:ext>
    </p:extLst>
  </p:cSld>
  <p:clrMapOvr>
    <a:masterClrMapping/>
  </p:clrMapOvr>
  <p:extLst>
    <p:ext uri="{6950BFC3-D8DA-4A85-94F7-54DA5524770B}">
      <p188:commentRel xmlns:p188="http://schemas.microsoft.com/office/powerpoint/2018/8/main" r:id="rId2"/>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6C279-24E3-52A8-7FA8-F6C3680A0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42390A-03FF-AF71-A834-C07AD9DA4BF2}"/>
              </a:ext>
            </a:extLst>
          </p:cNvPr>
          <p:cNvSpPr>
            <a:spLocks noGrp="1"/>
          </p:cNvSpPr>
          <p:nvPr>
            <p:ph type="title"/>
          </p:nvPr>
        </p:nvSpPr>
        <p:spPr>
          <a:xfrm>
            <a:off x="483475" y="2422926"/>
            <a:ext cx="11225049" cy="1325563"/>
          </a:xfrm>
        </p:spPr>
        <p:txBody>
          <a:bodyPr>
            <a:noAutofit/>
          </a:bodyPr>
          <a:lstStyle/>
          <a:p>
            <a:pPr algn="ctr"/>
            <a:r>
              <a:rPr lang="en-US" sz="5500" b="1" dirty="0">
                <a:solidFill>
                  <a:schemeClr val="tx1">
                    <a:lumMod val="85000"/>
                    <a:lumOff val="15000"/>
                  </a:schemeClr>
                </a:solidFill>
              </a:rPr>
              <a:t>It’s Now Easier Than Ever To </a:t>
            </a:r>
            <a:br>
              <a:rPr lang="en-US" sz="5500" b="1" dirty="0">
                <a:solidFill>
                  <a:schemeClr val="tx1">
                    <a:lumMod val="85000"/>
                    <a:lumOff val="15000"/>
                  </a:schemeClr>
                </a:solidFill>
              </a:rPr>
            </a:br>
            <a:r>
              <a:rPr lang="en-US" sz="5500" b="1" dirty="0">
                <a:solidFill>
                  <a:schemeClr val="tx1">
                    <a:lumMod val="85000"/>
                    <a:lumOff val="15000"/>
                  </a:schemeClr>
                </a:solidFill>
              </a:rPr>
              <a:t>Conduct Sector Strikes...</a:t>
            </a:r>
            <a:endParaRPr lang="en-US" sz="5500" dirty="0"/>
          </a:p>
        </p:txBody>
      </p:sp>
    </p:spTree>
    <p:extLst>
      <p:ext uri="{BB962C8B-B14F-4D97-AF65-F5344CB8AC3E}">
        <p14:creationId xmlns:p14="http://schemas.microsoft.com/office/powerpoint/2010/main" val="34177971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98AD-A019-60A0-A40D-6335E789BA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4A25A9-60D4-E49C-2136-5344385893DF}"/>
              </a:ext>
            </a:extLst>
          </p:cNvPr>
          <p:cNvSpPr>
            <a:spLocks noGrp="1"/>
          </p:cNvSpPr>
          <p:nvPr>
            <p:ph idx="1"/>
          </p:nvPr>
        </p:nvSpPr>
        <p:spPr>
          <a:xfrm>
            <a:off x="739588" y="1586554"/>
            <a:ext cx="7159506" cy="4384587"/>
          </a:xfrm>
        </p:spPr>
        <p:txBody>
          <a:bodyPr>
            <a:normAutofit/>
          </a:bodyPr>
          <a:lstStyle/>
          <a:p>
            <a:pPr marL="320040" indent="-320040">
              <a:lnSpc>
                <a:spcPts val="3080"/>
              </a:lnSpc>
              <a:spcBef>
                <a:spcPts val="1600"/>
              </a:spcBef>
              <a:spcAft>
                <a:spcPts val="600"/>
              </a:spcAft>
              <a:buBlip>
                <a:blip r:embed="rId3"/>
              </a:buBlip>
            </a:pPr>
            <a:r>
              <a:rPr lang="en-US" sz="2400" dirty="0">
                <a:cs typeface="Arial" panose="020B0604020202020204" pitchFamily="34" charset="0"/>
              </a:rPr>
              <a:t>Real-time trade recommendations from Nate</a:t>
            </a:r>
          </a:p>
          <a:p>
            <a:pPr marL="320040" indent="-320040">
              <a:lnSpc>
                <a:spcPts val="3080"/>
              </a:lnSpc>
              <a:spcBef>
                <a:spcPts val="1600"/>
              </a:spcBef>
              <a:spcAft>
                <a:spcPts val="600"/>
              </a:spcAft>
              <a:buBlip>
                <a:blip r:embed="rId3"/>
              </a:buBlip>
            </a:pPr>
            <a:r>
              <a:rPr lang="en-US" sz="2400" dirty="0">
                <a:cs typeface="Arial" panose="020B0604020202020204" pitchFamily="34" charset="0"/>
              </a:rPr>
              <a:t>Typically, 3-5 trade setups per month </a:t>
            </a:r>
            <a:br>
              <a:rPr lang="en-US" sz="2400" dirty="0">
                <a:cs typeface="Arial" panose="020B0604020202020204" pitchFamily="34" charset="0"/>
              </a:rPr>
            </a:br>
            <a:r>
              <a:rPr lang="en-US" sz="2400" dirty="0">
                <a:cs typeface="Arial" panose="020B0604020202020204" pitchFamily="34" charset="0"/>
              </a:rPr>
              <a:t>(give or take)</a:t>
            </a:r>
          </a:p>
          <a:p>
            <a:pPr marL="320040" indent="-320040">
              <a:lnSpc>
                <a:spcPts val="3080"/>
              </a:lnSpc>
              <a:spcBef>
                <a:spcPts val="1600"/>
              </a:spcBef>
              <a:spcAft>
                <a:spcPts val="600"/>
              </a:spcAft>
              <a:buBlip>
                <a:blip r:embed="rId3"/>
              </a:buBlip>
            </a:pPr>
            <a:r>
              <a:rPr lang="en-US" sz="2400" dirty="0">
                <a:cs typeface="Arial" panose="020B0604020202020204" pitchFamily="34" charset="0"/>
              </a:rPr>
              <a:t>Average Duration: 3-5 weeks  </a:t>
            </a:r>
          </a:p>
          <a:p>
            <a:pPr marL="320040" indent="-320040">
              <a:lnSpc>
                <a:spcPts val="3080"/>
              </a:lnSpc>
              <a:spcBef>
                <a:spcPts val="1600"/>
              </a:spcBef>
              <a:spcAft>
                <a:spcPts val="600"/>
              </a:spcAft>
              <a:buBlip>
                <a:blip r:embed="rId3"/>
              </a:buBlip>
            </a:pPr>
            <a:r>
              <a:rPr lang="en-US" sz="2400" dirty="0">
                <a:cs typeface="Arial" panose="020B0604020202020204" pitchFamily="34" charset="0"/>
              </a:rPr>
              <a:t>The perfect strategy for busy traders who want MORE without a huge time commitment! </a:t>
            </a:r>
          </a:p>
          <a:p>
            <a:pPr marL="320040" indent="-320040">
              <a:lnSpc>
                <a:spcPts val="3080"/>
              </a:lnSpc>
              <a:spcBef>
                <a:spcPts val="1600"/>
              </a:spcBef>
              <a:spcAft>
                <a:spcPts val="600"/>
              </a:spcAft>
              <a:buBlip>
                <a:blip r:embed="rId3"/>
              </a:buBlip>
            </a:pPr>
            <a:r>
              <a:rPr lang="en-US" sz="2400" dirty="0">
                <a:cs typeface="Arial" panose="020B0604020202020204" pitchFamily="34" charset="0"/>
              </a:rPr>
              <a:t>Delivered via email, mobile push alert, and...</a:t>
            </a:r>
          </a:p>
        </p:txBody>
      </p:sp>
      <p:sp>
        <p:nvSpPr>
          <p:cNvPr id="2" name="Title 1">
            <a:extLst>
              <a:ext uri="{FF2B5EF4-FFF2-40B4-BE49-F238E27FC236}">
                <a16:creationId xmlns:a16="http://schemas.microsoft.com/office/drawing/2014/main" id="{F3C89337-C2E5-62B8-5D66-7D90D41105A5}"/>
              </a:ext>
            </a:extLst>
          </p:cNvPr>
          <p:cNvSpPr>
            <a:spLocks noGrp="1"/>
          </p:cNvSpPr>
          <p:nvPr>
            <p:ph type="title"/>
          </p:nvPr>
        </p:nvSpPr>
        <p:spPr>
          <a:xfrm>
            <a:off x="640975" y="365125"/>
            <a:ext cx="11422273" cy="1325563"/>
          </a:xfrm>
        </p:spPr>
        <p:txBody>
          <a:bodyPr>
            <a:normAutofit/>
          </a:bodyPr>
          <a:lstStyle/>
          <a:p>
            <a:r>
              <a:rPr lang="en-US" sz="4000" dirty="0">
                <a:solidFill>
                  <a:srgbClr val="002060"/>
                </a:solidFill>
              </a:rPr>
              <a:t>Sector Strike Trade Recommendations </a:t>
            </a:r>
          </a:p>
        </p:txBody>
      </p:sp>
      <p:pic>
        <p:nvPicPr>
          <p:cNvPr id="5" name="Picture 4">
            <a:extLst>
              <a:ext uri="{FF2B5EF4-FFF2-40B4-BE49-F238E27FC236}">
                <a16:creationId xmlns:a16="http://schemas.microsoft.com/office/drawing/2014/main" id="{D553B4FE-E4FF-6974-6D9C-BBCB8FE729B4}"/>
              </a:ext>
            </a:extLst>
          </p:cNvPr>
          <p:cNvPicPr>
            <a:picLocks noChangeAspect="1"/>
          </p:cNvPicPr>
          <p:nvPr/>
        </p:nvPicPr>
        <p:blipFill>
          <a:blip r:embed="rId4"/>
          <a:stretch>
            <a:fillRect/>
          </a:stretch>
        </p:blipFill>
        <p:spPr>
          <a:xfrm>
            <a:off x="8929235" y="1441976"/>
            <a:ext cx="2000359" cy="3974047"/>
          </a:xfrm>
          <a:prstGeom prst="rect">
            <a:avLst/>
          </a:prstGeom>
        </p:spPr>
      </p:pic>
    </p:spTree>
    <p:extLst>
      <p:ext uri="{BB962C8B-B14F-4D97-AF65-F5344CB8AC3E}">
        <p14:creationId xmlns:p14="http://schemas.microsoft.com/office/powerpoint/2010/main" val="2128403068"/>
      </p:ext>
    </p:extLst>
  </p:cSld>
  <p:clrMapOvr>
    <a:masterClrMapping/>
  </p:clrMapOvr>
  <p:extLst>
    <p:ext uri="{6950BFC3-D8DA-4A85-94F7-54DA5524770B}">
      <p188:commentRel xmlns:p188="http://schemas.microsoft.com/office/powerpoint/2018/8/main" r:id="rId2"/>
    </p:ext>
  </p:extLs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346F-DA14-EE7F-49AA-A58A3C464C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2FEB77-D705-4943-9C94-253F5D222D62}"/>
              </a:ext>
            </a:extLst>
          </p:cNvPr>
          <p:cNvSpPr>
            <a:spLocks noGrp="1"/>
          </p:cNvSpPr>
          <p:nvPr>
            <p:ph idx="1"/>
          </p:nvPr>
        </p:nvSpPr>
        <p:spPr>
          <a:xfrm>
            <a:off x="640975" y="1586554"/>
            <a:ext cx="7721366" cy="4384587"/>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Exclusive chatroom for Sector Strike trades where </a:t>
            </a:r>
            <a:br>
              <a:rPr lang="en-US" sz="2400" dirty="0">
                <a:cs typeface="Arial" panose="020B0604020202020204" pitchFamily="34" charset="0"/>
              </a:rPr>
            </a:br>
            <a:r>
              <a:rPr lang="en-US" sz="2400" dirty="0">
                <a:cs typeface="Arial" panose="020B0604020202020204" pitchFamily="34" charset="0"/>
              </a:rPr>
              <a:t>you can master this powerful trading strategy.</a:t>
            </a:r>
          </a:p>
          <a:p>
            <a:pPr marL="320040" indent="-320040">
              <a:lnSpc>
                <a:spcPts val="3080"/>
              </a:lnSpc>
              <a:spcBef>
                <a:spcPts val="1600"/>
              </a:spcBef>
              <a:spcAft>
                <a:spcPts val="600"/>
              </a:spcAft>
              <a:buBlip>
                <a:blip r:embed="rId4"/>
              </a:buBlip>
            </a:pPr>
            <a:r>
              <a:rPr lang="en-US" sz="2400" dirty="0">
                <a:cs typeface="Arial" panose="020B0604020202020204" pitchFamily="34" charset="0"/>
              </a:rPr>
              <a:t>Nate is going LIVE at 12 p.m. ET on the first Wednesday of every month to go through all of the active sector rotations and trade setups...</a:t>
            </a:r>
          </a:p>
          <a:p>
            <a:pPr marL="320040" indent="-320040">
              <a:lnSpc>
                <a:spcPts val="3080"/>
              </a:lnSpc>
              <a:spcBef>
                <a:spcPts val="1600"/>
              </a:spcBef>
              <a:spcAft>
                <a:spcPts val="600"/>
              </a:spcAft>
              <a:buBlip>
                <a:blip r:embed="rId4"/>
              </a:buBlip>
            </a:pPr>
            <a:r>
              <a:rPr lang="en-US" sz="2400" dirty="0">
                <a:cs typeface="Arial" panose="020B0604020202020204" pitchFamily="34" charset="0"/>
              </a:rPr>
              <a:t>Look over Nate’s shoulder and get his LIVE market analysis and trade recommendations (in real-time)</a:t>
            </a:r>
          </a:p>
          <a:p>
            <a:pPr marL="320040" indent="-320040">
              <a:lnSpc>
                <a:spcPts val="3080"/>
              </a:lnSpc>
              <a:spcBef>
                <a:spcPts val="1600"/>
              </a:spcBef>
              <a:spcAft>
                <a:spcPts val="600"/>
              </a:spcAft>
              <a:buBlip>
                <a:blip r:embed="rId4"/>
              </a:buBlip>
            </a:pPr>
            <a:r>
              <a:rPr lang="en-US" sz="2400" dirty="0">
                <a:cs typeface="Arial" panose="020B0604020202020204" pitchFamily="34" charset="0"/>
              </a:rPr>
              <a:t>Chat with other elite members</a:t>
            </a:r>
            <a:r>
              <a:rPr lang="en-US" sz="2400" dirty="0">
                <a:solidFill>
                  <a:srgbClr val="FF0000"/>
                </a:solidFill>
                <a:cs typeface="Arial" panose="020B0604020202020204" pitchFamily="34" charset="0"/>
              </a:rPr>
              <a:t> </a:t>
            </a:r>
            <a:r>
              <a:rPr lang="en-US" sz="2400" dirty="0">
                <a:cs typeface="Arial" panose="020B0604020202020204" pitchFamily="34" charset="0"/>
              </a:rPr>
              <a:t>and our mod squad</a:t>
            </a:r>
          </a:p>
        </p:txBody>
      </p:sp>
      <p:sp>
        <p:nvSpPr>
          <p:cNvPr id="2" name="Title 1">
            <a:extLst>
              <a:ext uri="{FF2B5EF4-FFF2-40B4-BE49-F238E27FC236}">
                <a16:creationId xmlns:a16="http://schemas.microsoft.com/office/drawing/2014/main" id="{6F30C272-6F6C-E0D0-C2C4-25A12AC9E046}"/>
              </a:ext>
            </a:extLst>
          </p:cNvPr>
          <p:cNvSpPr>
            <a:spLocks noGrp="1"/>
          </p:cNvSpPr>
          <p:nvPr>
            <p:ph type="title"/>
          </p:nvPr>
        </p:nvSpPr>
        <p:spPr>
          <a:xfrm>
            <a:off x="640975" y="365125"/>
            <a:ext cx="11422273" cy="1325563"/>
          </a:xfrm>
        </p:spPr>
        <p:txBody>
          <a:bodyPr>
            <a:normAutofit/>
          </a:bodyPr>
          <a:lstStyle/>
          <a:p>
            <a:r>
              <a:rPr lang="en-US" sz="4000" dirty="0">
                <a:solidFill>
                  <a:srgbClr val="002060"/>
                </a:solidFill>
              </a:rPr>
              <a:t>Sector Strike Trade Situation Room </a:t>
            </a:r>
          </a:p>
        </p:txBody>
      </p:sp>
      <p:pic>
        <p:nvPicPr>
          <p:cNvPr id="8" name="Picture 7">
            <a:extLst>
              <a:ext uri="{FF2B5EF4-FFF2-40B4-BE49-F238E27FC236}">
                <a16:creationId xmlns:a16="http://schemas.microsoft.com/office/drawing/2014/main" id="{F296250F-5D47-8467-D890-E1D040151655}"/>
              </a:ext>
            </a:extLst>
          </p:cNvPr>
          <p:cNvPicPr>
            <a:picLocks noChangeAspect="1"/>
          </p:cNvPicPr>
          <p:nvPr/>
        </p:nvPicPr>
        <p:blipFill>
          <a:blip r:embed="rId5"/>
          <a:stretch>
            <a:fillRect/>
          </a:stretch>
        </p:blipFill>
        <p:spPr>
          <a:xfrm>
            <a:off x="8228364" y="1362532"/>
            <a:ext cx="3503448" cy="2956888"/>
          </a:xfrm>
          <a:prstGeom prst="rect">
            <a:avLst/>
          </a:prstGeom>
        </p:spPr>
      </p:pic>
    </p:spTree>
    <p:extLst>
      <p:ext uri="{BB962C8B-B14F-4D97-AF65-F5344CB8AC3E}">
        <p14:creationId xmlns:p14="http://schemas.microsoft.com/office/powerpoint/2010/main" val="888632894"/>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86EE4-3F12-4A62-D1EF-43BCA7BFAEC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BAFDEAB-DC00-6C32-78BE-5A2A6D38274F}"/>
              </a:ext>
            </a:extLst>
          </p:cNvPr>
          <p:cNvSpPr txBox="1">
            <a:spLocks/>
          </p:cNvSpPr>
          <p:nvPr/>
        </p:nvSpPr>
        <p:spPr>
          <a:xfrm>
            <a:off x="618796" y="2766218"/>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sz="6600" dirty="0">
                <a:solidFill>
                  <a:schemeClr val="tx1">
                    <a:lumMod val="85000"/>
                    <a:lumOff val="15000"/>
                  </a:schemeClr>
                </a:solidFill>
                <a:latin typeface="Rajdhani" panose="02000000000000000000" pitchFamily="2" charset="77"/>
                <a:cs typeface="Rajdhani" panose="02000000000000000000" pitchFamily="2" charset="77"/>
              </a:rPr>
              <a:t>That’s The Power </a:t>
            </a:r>
          </a:p>
          <a:p>
            <a:pPr algn="ctr"/>
            <a:r>
              <a:rPr lang="en-US" sz="6600" dirty="0">
                <a:solidFill>
                  <a:schemeClr val="tx1">
                    <a:lumMod val="85000"/>
                    <a:lumOff val="15000"/>
                  </a:schemeClr>
                </a:solidFill>
                <a:latin typeface="Rajdhani" panose="02000000000000000000" pitchFamily="2" charset="77"/>
                <a:cs typeface="Rajdhani" panose="02000000000000000000" pitchFamily="2" charset="77"/>
              </a:rPr>
              <a:t>Of The Sector Strike!</a:t>
            </a:r>
            <a:br>
              <a:rPr lang="en-US" sz="6600" dirty="0">
                <a:solidFill>
                  <a:schemeClr val="tx1">
                    <a:lumMod val="85000"/>
                    <a:lumOff val="15000"/>
                  </a:schemeClr>
                </a:solidFill>
                <a:latin typeface="Rajdhani" panose="02000000000000000000" pitchFamily="2" charset="77"/>
                <a:cs typeface="Rajdhani" panose="02000000000000000000" pitchFamily="2" charset="77"/>
              </a:rPr>
            </a:br>
            <a:endParaRPr lang="en-US" sz="6600" dirty="0">
              <a:latin typeface="Rajdhani" panose="02000000000000000000" pitchFamily="2" charset="77"/>
              <a:cs typeface="Rajdhani" panose="02000000000000000000" pitchFamily="2" charset="77"/>
            </a:endParaRPr>
          </a:p>
        </p:txBody>
      </p:sp>
    </p:spTree>
    <p:extLst>
      <p:ext uri="{BB962C8B-B14F-4D97-AF65-F5344CB8AC3E}">
        <p14:creationId xmlns:p14="http://schemas.microsoft.com/office/powerpoint/2010/main" val="780560135"/>
      </p:ext>
    </p:extLst>
  </p:cSld>
  <p:clrMapOvr>
    <a:masterClrMapping/>
  </p:clrMapOvr>
  <p:extLst>
    <p:ext uri="{6950BFC3-D8DA-4A85-94F7-54DA5524770B}">
      <p188:commentRel xmlns:p188="http://schemas.microsoft.com/office/powerpoint/2018/8/main" r:id="rId2"/>
    </p:ext>
  </p:extLs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97C67-8D37-81FC-C3B1-0AA369D0D4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8215A-DC21-FBD3-C209-C9160B6CD4C0}"/>
              </a:ext>
            </a:extLst>
          </p:cNvPr>
          <p:cNvSpPr>
            <a:spLocks noGrp="1"/>
          </p:cNvSpPr>
          <p:nvPr>
            <p:ph idx="1"/>
          </p:nvPr>
        </p:nvSpPr>
        <p:spPr>
          <a:xfrm>
            <a:off x="640175" y="1586554"/>
            <a:ext cx="7721366" cy="4384587"/>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Sector Strike Plan – The Complete Guide to </a:t>
            </a:r>
            <a:br>
              <a:rPr lang="en-US" sz="2400" dirty="0">
                <a:cs typeface="Arial" panose="020B0604020202020204" pitchFamily="34" charset="0"/>
              </a:rPr>
            </a:br>
            <a:r>
              <a:rPr lang="en-US" sz="2400" dirty="0">
                <a:cs typeface="Arial" panose="020B0604020202020204" pitchFamily="34" charset="0"/>
              </a:rPr>
              <a:t>Tripling Your Money From Sector Rotations</a:t>
            </a:r>
          </a:p>
          <a:p>
            <a:pPr marL="320040" indent="-320040">
              <a:lnSpc>
                <a:spcPts val="3080"/>
              </a:lnSpc>
              <a:spcBef>
                <a:spcPts val="1600"/>
              </a:spcBef>
              <a:spcAft>
                <a:spcPts val="600"/>
              </a:spcAft>
              <a:buBlip>
                <a:blip r:embed="rId4"/>
              </a:buBlip>
            </a:pPr>
            <a:r>
              <a:rPr lang="en-US" sz="2400" dirty="0">
                <a:cs typeface="Arial" panose="020B0604020202020204" pitchFamily="34" charset="0"/>
              </a:rPr>
              <a:t>Nate’s Sector Intel Sheet –  Complete Guide to Profiting Off All 11 Major Sectors</a:t>
            </a:r>
          </a:p>
          <a:p>
            <a:pPr marL="320040" indent="-320040">
              <a:lnSpc>
                <a:spcPts val="3080"/>
              </a:lnSpc>
              <a:spcBef>
                <a:spcPts val="1600"/>
              </a:spcBef>
              <a:spcAft>
                <a:spcPts val="600"/>
              </a:spcAft>
              <a:buBlip>
                <a:blip r:embed="rId4"/>
              </a:buBlip>
            </a:pPr>
            <a:r>
              <a:rPr lang="en-US" sz="2400" dirty="0">
                <a:cs typeface="Arial" panose="020B0604020202020204" pitchFamily="34" charset="0"/>
              </a:rPr>
              <a:t>3-Part Sector Strike Video Masterclass – </a:t>
            </a:r>
            <a:br>
              <a:rPr lang="en-US" sz="2400" dirty="0">
                <a:cs typeface="Arial" panose="020B0604020202020204" pitchFamily="34" charset="0"/>
              </a:rPr>
            </a:br>
            <a:r>
              <a:rPr lang="en-US" sz="2400" dirty="0">
                <a:cs typeface="Arial" panose="020B0604020202020204" pitchFamily="34" charset="0"/>
              </a:rPr>
              <a:t>Learn how to place Sector Strike trades quickly!</a:t>
            </a:r>
          </a:p>
          <a:p>
            <a:pPr marL="320040" indent="-320040">
              <a:lnSpc>
                <a:spcPts val="3080"/>
              </a:lnSpc>
              <a:spcBef>
                <a:spcPts val="1600"/>
              </a:spcBef>
              <a:spcAft>
                <a:spcPts val="600"/>
              </a:spcAft>
              <a:buBlip>
                <a:blip r:embed="rId4"/>
              </a:buBlip>
            </a:pPr>
            <a:r>
              <a:rPr lang="en-US" sz="2400" dirty="0">
                <a:cs typeface="Arial" panose="020B0604020202020204" pitchFamily="34" charset="0"/>
              </a:rPr>
              <a:t>Only available as a member of Nate’s Sector </a:t>
            </a:r>
            <a:br>
              <a:rPr lang="en-US" sz="2400" dirty="0">
                <a:cs typeface="Arial" panose="020B0604020202020204" pitchFamily="34" charset="0"/>
              </a:rPr>
            </a:br>
            <a:r>
              <a:rPr lang="en-US" sz="2400" dirty="0">
                <a:cs typeface="Arial" panose="020B0604020202020204" pitchFamily="34" charset="0"/>
              </a:rPr>
              <a:t>Strike Research Service</a:t>
            </a:r>
          </a:p>
        </p:txBody>
      </p:sp>
      <p:sp>
        <p:nvSpPr>
          <p:cNvPr id="2" name="Title 1">
            <a:extLst>
              <a:ext uri="{FF2B5EF4-FFF2-40B4-BE49-F238E27FC236}">
                <a16:creationId xmlns:a16="http://schemas.microsoft.com/office/drawing/2014/main" id="{5371B649-73AD-9D84-1C13-3428B779EE74}"/>
              </a:ext>
            </a:extLst>
          </p:cNvPr>
          <p:cNvSpPr>
            <a:spLocks noGrp="1"/>
          </p:cNvSpPr>
          <p:nvPr>
            <p:ph type="title"/>
          </p:nvPr>
        </p:nvSpPr>
        <p:spPr>
          <a:xfrm>
            <a:off x="640975" y="365125"/>
            <a:ext cx="11422273" cy="1325563"/>
          </a:xfrm>
        </p:spPr>
        <p:txBody>
          <a:bodyPr>
            <a:normAutofit/>
          </a:bodyPr>
          <a:lstStyle/>
          <a:p>
            <a:pPr>
              <a:lnSpc>
                <a:spcPts val="3080"/>
              </a:lnSpc>
              <a:spcBef>
                <a:spcPts val="1600"/>
              </a:spcBef>
              <a:spcAft>
                <a:spcPts val="600"/>
              </a:spcAft>
            </a:pPr>
            <a:r>
              <a:rPr lang="en-US" sz="4000" b="1" dirty="0">
                <a:cs typeface="Arial" panose="020B0604020202020204" pitchFamily="34" charset="0"/>
              </a:rPr>
              <a:t>Exclusive Sector Strike Education Suite </a:t>
            </a:r>
          </a:p>
        </p:txBody>
      </p:sp>
      <p:pic>
        <p:nvPicPr>
          <p:cNvPr id="11" name="Picture 10">
            <a:extLst>
              <a:ext uri="{FF2B5EF4-FFF2-40B4-BE49-F238E27FC236}">
                <a16:creationId xmlns:a16="http://schemas.microsoft.com/office/drawing/2014/main" id="{AFBE3E0D-7AA2-DA4D-B144-CAD6028C4737}"/>
              </a:ext>
            </a:extLst>
          </p:cNvPr>
          <p:cNvPicPr>
            <a:picLocks noChangeAspect="1"/>
          </p:cNvPicPr>
          <p:nvPr/>
        </p:nvPicPr>
        <p:blipFill>
          <a:blip r:embed="rId5"/>
          <a:srcRect/>
          <a:stretch/>
        </p:blipFill>
        <p:spPr>
          <a:xfrm>
            <a:off x="7729020" y="1357474"/>
            <a:ext cx="3822005" cy="3613110"/>
          </a:xfrm>
          <a:prstGeom prst="rect">
            <a:avLst/>
          </a:prstGeom>
        </p:spPr>
      </p:pic>
    </p:spTree>
    <p:extLst>
      <p:ext uri="{BB962C8B-B14F-4D97-AF65-F5344CB8AC3E}">
        <p14:creationId xmlns:p14="http://schemas.microsoft.com/office/powerpoint/2010/main" val="2699886775"/>
      </p:ext>
    </p:extLst>
  </p:cSld>
  <p:clrMapOvr>
    <a:masterClrMapping/>
  </p:clrMapOvr>
  <p:extLst>
    <p:ext uri="{6950BFC3-D8DA-4A85-94F7-54DA5524770B}">
      <p188:commentRel xmlns:p188="http://schemas.microsoft.com/office/powerpoint/2018/8/main" r:id="rId3"/>
    </p:ext>
  </p:extLs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ADB8-B813-D996-D7B9-C963EA40F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87A385-80E7-165E-AE74-1B7E1DBC1379}"/>
              </a:ext>
            </a:extLst>
          </p:cNvPr>
          <p:cNvSpPr>
            <a:spLocks noGrp="1"/>
          </p:cNvSpPr>
          <p:nvPr>
            <p:ph type="title"/>
          </p:nvPr>
        </p:nvSpPr>
        <p:spPr>
          <a:xfrm>
            <a:off x="483475" y="2422926"/>
            <a:ext cx="11225049" cy="1325563"/>
          </a:xfrm>
        </p:spPr>
        <p:txBody>
          <a:bodyPr>
            <a:normAutofit fontScale="90000"/>
          </a:bodyPr>
          <a:lstStyle/>
          <a:p>
            <a:pPr algn="ctr"/>
            <a:r>
              <a:rPr lang="en-US" dirty="0">
                <a:solidFill>
                  <a:schemeClr val="tx1">
                    <a:lumMod val="85000"/>
                    <a:lumOff val="15000"/>
                  </a:schemeClr>
                </a:solidFill>
                <a:cs typeface="Rubik" pitchFamily="2" charset="-79"/>
              </a:rPr>
              <a:t>We’ve Even Developed a </a:t>
            </a:r>
            <a:r>
              <a:rPr lang="en-US" dirty="0">
                <a:solidFill>
                  <a:srgbClr val="C00000"/>
                </a:solidFill>
                <a:cs typeface="Rubik" pitchFamily="2" charset="-79"/>
              </a:rPr>
              <a:t>Brand-New Feature </a:t>
            </a:r>
            <a:r>
              <a:rPr lang="en-US" dirty="0">
                <a:solidFill>
                  <a:schemeClr val="tx1">
                    <a:lumMod val="85000"/>
                    <a:lumOff val="15000"/>
                  </a:schemeClr>
                </a:solidFill>
                <a:cs typeface="Rubik" pitchFamily="2" charset="-79"/>
              </a:rPr>
              <a:t>in </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S.A.M. (AI-Powered Scanner) to Identify Target Sectors and Trade Setups! </a:t>
            </a:r>
            <a:endParaRPr lang="en-US" dirty="0"/>
          </a:p>
        </p:txBody>
      </p:sp>
    </p:spTree>
    <p:extLst>
      <p:ext uri="{BB962C8B-B14F-4D97-AF65-F5344CB8AC3E}">
        <p14:creationId xmlns:p14="http://schemas.microsoft.com/office/powerpoint/2010/main" val="23717795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B0F05-CF10-A0DA-37D4-B4A5F3992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BD983-D337-959C-1D5C-F0CE9363DC1C}"/>
              </a:ext>
            </a:extLst>
          </p:cNvPr>
          <p:cNvSpPr>
            <a:spLocks noGrp="1"/>
          </p:cNvSpPr>
          <p:nvPr>
            <p:ph type="title"/>
          </p:nvPr>
        </p:nvSpPr>
        <p:spPr>
          <a:xfrm>
            <a:off x="472810" y="187639"/>
            <a:ext cx="13209223" cy="1325563"/>
          </a:xfrm>
        </p:spPr>
        <p:txBody>
          <a:bodyPr>
            <a:normAutofit/>
          </a:bodyPr>
          <a:lstStyle/>
          <a:p>
            <a:r>
              <a:rPr lang="en-US" sz="2200" dirty="0">
                <a:solidFill>
                  <a:srgbClr val="FF0000"/>
                </a:solidFill>
              </a:rPr>
              <a:t>*EXCLUSIVE!</a:t>
            </a:r>
            <a:br>
              <a:rPr lang="en-US" sz="4000" dirty="0">
                <a:solidFill>
                  <a:srgbClr val="002060"/>
                </a:solidFill>
              </a:rPr>
            </a:br>
            <a:r>
              <a:rPr lang="en-US" sz="3600" dirty="0">
                <a:solidFill>
                  <a:srgbClr val="002060"/>
                </a:solidFill>
              </a:rPr>
              <a:t>SECTOR STRIKE ADD-ON 2.0 FOR S.A.M. (AI SCANNER)</a:t>
            </a:r>
          </a:p>
        </p:txBody>
      </p:sp>
      <p:pic>
        <p:nvPicPr>
          <p:cNvPr id="9" name="Picture 8" descr="A screenshot of a computer&#10;&#10;AI-generated content may be incorrect.">
            <a:extLst>
              <a:ext uri="{FF2B5EF4-FFF2-40B4-BE49-F238E27FC236}">
                <a16:creationId xmlns:a16="http://schemas.microsoft.com/office/drawing/2014/main" id="{60D48580-D1A3-92DE-2249-A51FE8F94E54}"/>
              </a:ext>
            </a:extLst>
          </p:cNvPr>
          <p:cNvPicPr>
            <a:picLocks noChangeAspect="1"/>
          </p:cNvPicPr>
          <p:nvPr/>
        </p:nvPicPr>
        <p:blipFill>
          <a:blip r:embed="rId4"/>
          <a:stretch>
            <a:fillRect/>
          </a:stretch>
        </p:blipFill>
        <p:spPr>
          <a:xfrm>
            <a:off x="472810" y="1304121"/>
            <a:ext cx="9568545" cy="4870011"/>
          </a:xfrm>
          <a:prstGeom prst="rect">
            <a:avLst/>
          </a:prstGeom>
        </p:spPr>
      </p:pic>
    </p:spTree>
    <p:extLst>
      <p:ext uri="{BB962C8B-B14F-4D97-AF65-F5344CB8AC3E}">
        <p14:creationId xmlns:p14="http://schemas.microsoft.com/office/powerpoint/2010/main" val="665961953"/>
      </p:ext>
    </p:extLst>
  </p:cSld>
  <p:clrMapOvr>
    <a:masterClrMapping/>
  </p:clrMapOvr>
  <p:extLst>
    <p:ext uri="{6950BFC3-D8DA-4A85-94F7-54DA5524770B}">
      <p188:commentRel xmlns:p188="http://schemas.microsoft.com/office/powerpoint/2018/8/main" r:id="rId3"/>
    </p:ext>
  </p:extLs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658F5-8CFE-F228-E91A-A6E40D537E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9995BC-0516-286D-D27F-8EDC753B5654}"/>
              </a:ext>
            </a:extLst>
          </p:cNvPr>
          <p:cNvSpPr>
            <a:spLocks noGrp="1"/>
          </p:cNvSpPr>
          <p:nvPr>
            <p:ph idx="1"/>
          </p:nvPr>
        </p:nvSpPr>
        <p:spPr>
          <a:xfrm>
            <a:off x="287897" y="1300288"/>
            <a:ext cx="7776603" cy="4986212"/>
          </a:xfrm>
        </p:spPr>
        <p:txBody>
          <a:bodyPr>
            <a:noAutofit/>
          </a:bodyPr>
          <a:lstStyle/>
          <a:p>
            <a:pPr marL="320040" indent="-320040">
              <a:lnSpc>
                <a:spcPct val="100000"/>
              </a:lnSpc>
              <a:spcBef>
                <a:spcPts val="1600"/>
              </a:spcBef>
              <a:spcAft>
                <a:spcPts val="600"/>
              </a:spcAft>
              <a:buBlip>
                <a:blip r:embed="rId4"/>
              </a:buBlip>
            </a:pPr>
            <a:r>
              <a:rPr lang="en-US" sz="2200" dirty="0">
                <a:cs typeface="Arial" panose="020B0604020202020204" pitchFamily="34" charset="0"/>
              </a:rPr>
              <a:t>Real-time Sector Strike Trade Recommendations + Alerts</a:t>
            </a:r>
          </a:p>
          <a:p>
            <a:pPr marL="320040" indent="-320040">
              <a:lnSpc>
                <a:spcPct val="100000"/>
              </a:lnSpc>
              <a:spcBef>
                <a:spcPts val="1600"/>
              </a:spcBef>
              <a:spcAft>
                <a:spcPts val="600"/>
              </a:spcAft>
              <a:buBlip>
                <a:blip r:embed="rId4"/>
              </a:buBlip>
            </a:pPr>
            <a:r>
              <a:rPr lang="en-US" sz="2200" dirty="0">
                <a:cs typeface="Arial" panose="020B0604020202020204" pitchFamily="34" charset="0"/>
              </a:rPr>
              <a:t>Nate’s Monthly Sector Strike Situation Room + Livestream</a:t>
            </a:r>
          </a:p>
          <a:p>
            <a:pPr marL="320040" indent="-320040">
              <a:lnSpc>
                <a:spcPct val="100000"/>
              </a:lnSpc>
              <a:spcBef>
                <a:spcPts val="1600"/>
              </a:spcBef>
              <a:spcAft>
                <a:spcPts val="600"/>
              </a:spcAft>
              <a:buBlip>
                <a:blip r:embed="rId4"/>
              </a:buBlip>
            </a:pPr>
            <a:r>
              <a:rPr lang="en-US" sz="2200" dirty="0">
                <a:cs typeface="Arial" panose="020B0604020202020204" pitchFamily="34" charset="0"/>
              </a:rPr>
              <a:t>Sector Strike Plan – The Complete Guide To Tripling Your Money From Sector Rotations (REPORT)</a:t>
            </a:r>
          </a:p>
          <a:p>
            <a:pPr marL="320040" indent="-320040">
              <a:lnSpc>
                <a:spcPct val="100000"/>
              </a:lnSpc>
              <a:spcBef>
                <a:spcPts val="1600"/>
              </a:spcBef>
              <a:spcAft>
                <a:spcPts val="600"/>
              </a:spcAft>
              <a:buBlip>
                <a:blip r:embed="rId4"/>
              </a:buBlip>
            </a:pPr>
            <a:r>
              <a:rPr lang="en-US" sz="2200" dirty="0">
                <a:cs typeface="Arial" panose="020B0604020202020204" pitchFamily="34" charset="0"/>
              </a:rPr>
              <a:t>Nate’s Sector Intel Sheet – How To Profit On All 11 Major Sectors (REPORT)</a:t>
            </a:r>
          </a:p>
          <a:p>
            <a:pPr marL="320040" indent="-320040">
              <a:lnSpc>
                <a:spcPct val="100000"/>
              </a:lnSpc>
              <a:spcBef>
                <a:spcPts val="1600"/>
              </a:spcBef>
              <a:spcAft>
                <a:spcPts val="600"/>
              </a:spcAft>
              <a:buBlip>
                <a:blip r:embed="rId4"/>
              </a:buBlip>
            </a:pPr>
            <a:r>
              <a:rPr lang="en-US" sz="2200" dirty="0">
                <a:cs typeface="Arial" panose="020B0604020202020204" pitchFamily="34" charset="0"/>
              </a:rPr>
              <a:t>3-Part  Sector Strike Video Masterclass  </a:t>
            </a:r>
          </a:p>
          <a:p>
            <a:pPr marL="320040" indent="-320040">
              <a:lnSpc>
                <a:spcPct val="100000"/>
              </a:lnSpc>
              <a:spcBef>
                <a:spcPts val="1600"/>
              </a:spcBef>
              <a:spcAft>
                <a:spcPts val="600"/>
              </a:spcAft>
              <a:buBlip>
                <a:blip r:embed="rId4"/>
              </a:buBlip>
            </a:pPr>
            <a:r>
              <a:rPr lang="en-US" sz="2200" dirty="0">
                <a:cs typeface="Arial" panose="020B0604020202020204" pitchFamily="34" charset="0"/>
              </a:rPr>
              <a:t>Exclusive Sector Strike add-on Scanner for S.A.M. </a:t>
            </a:r>
            <a:br>
              <a:rPr lang="en-US" sz="2200" dirty="0">
                <a:cs typeface="Arial" panose="020B0604020202020204" pitchFamily="34" charset="0"/>
              </a:rPr>
            </a:br>
            <a:r>
              <a:rPr lang="en-US" sz="2200" dirty="0">
                <a:cs typeface="Arial" panose="020B0604020202020204" pitchFamily="34" charset="0"/>
              </a:rPr>
              <a:t>(Daily Profit Scanner)</a:t>
            </a:r>
          </a:p>
        </p:txBody>
      </p:sp>
      <p:sp>
        <p:nvSpPr>
          <p:cNvPr id="2" name="Title 1">
            <a:extLst>
              <a:ext uri="{FF2B5EF4-FFF2-40B4-BE49-F238E27FC236}">
                <a16:creationId xmlns:a16="http://schemas.microsoft.com/office/drawing/2014/main" id="{FEB5F949-C6B2-317B-49B7-39DF019E04F6}"/>
              </a:ext>
            </a:extLst>
          </p:cNvPr>
          <p:cNvSpPr>
            <a:spLocks noGrp="1"/>
          </p:cNvSpPr>
          <p:nvPr>
            <p:ph type="title"/>
          </p:nvPr>
        </p:nvSpPr>
        <p:spPr>
          <a:xfrm>
            <a:off x="376797" y="114425"/>
            <a:ext cx="13209223" cy="1325563"/>
          </a:xfrm>
        </p:spPr>
        <p:txBody>
          <a:bodyPr>
            <a:normAutofit/>
          </a:bodyPr>
          <a:lstStyle/>
          <a:p>
            <a:r>
              <a:rPr lang="en-US" sz="2200" dirty="0">
                <a:solidFill>
                  <a:schemeClr val="tx2">
                    <a:lumMod val="75000"/>
                    <a:lumOff val="25000"/>
                  </a:schemeClr>
                </a:solidFill>
              </a:rPr>
              <a:t>The FULL PACKAGE: </a:t>
            </a:r>
            <a:br>
              <a:rPr lang="en-US" sz="4000" dirty="0"/>
            </a:br>
            <a:r>
              <a:rPr lang="en-US" sz="4000" dirty="0"/>
              <a:t>Nate Bear’s </a:t>
            </a:r>
            <a:r>
              <a:rPr lang="en-US" sz="4000" dirty="0">
                <a:solidFill>
                  <a:srgbClr val="00B050"/>
                </a:solidFill>
              </a:rPr>
              <a:t>*NEW*</a:t>
            </a:r>
            <a:r>
              <a:rPr lang="en-US" sz="4000" dirty="0"/>
              <a:t> </a:t>
            </a:r>
            <a:r>
              <a:rPr lang="en-US" sz="3600" dirty="0"/>
              <a:t>Sector Strike Service</a:t>
            </a:r>
          </a:p>
        </p:txBody>
      </p:sp>
      <p:pic>
        <p:nvPicPr>
          <p:cNvPr id="8" name="Picture 7">
            <a:extLst>
              <a:ext uri="{FF2B5EF4-FFF2-40B4-BE49-F238E27FC236}">
                <a16:creationId xmlns:a16="http://schemas.microsoft.com/office/drawing/2014/main" id="{5777FDE4-62BD-79D5-37C7-173F5DA3B9D4}"/>
              </a:ext>
            </a:extLst>
          </p:cNvPr>
          <p:cNvPicPr>
            <a:picLocks noChangeAspect="1"/>
          </p:cNvPicPr>
          <p:nvPr/>
        </p:nvPicPr>
        <p:blipFill>
          <a:blip r:embed="rId5"/>
          <a:srcRect/>
          <a:stretch/>
        </p:blipFill>
        <p:spPr>
          <a:xfrm>
            <a:off x="8163290" y="1441934"/>
            <a:ext cx="3800830" cy="2258983"/>
          </a:xfrm>
          <a:prstGeom prst="rect">
            <a:avLst/>
          </a:prstGeom>
        </p:spPr>
      </p:pic>
    </p:spTree>
    <p:extLst>
      <p:ext uri="{BB962C8B-B14F-4D97-AF65-F5344CB8AC3E}">
        <p14:creationId xmlns:p14="http://schemas.microsoft.com/office/powerpoint/2010/main" val="2224802857"/>
      </p:ext>
    </p:extLst>
  </p:cSld>
  <p:clrMapOvr>
    <a:masterClrMapping/>
  </p:clrMapOvr>
  <p:extLst>
    <p:ext uri="{6950BFC3-D8DA-4A85-94F7-54DA5524770B}">
      <p188:commentRel xmlns:p188="http://schemas.microsoft.com/office/powerpoint/2018/8/main" r:id="rId3"/>
    </p:ext>
  </p:extLs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67EE-EF14-30E1-86F3-097BEA465F7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C449A17-1A0E-45BB-C08E-80458AD5648D}"/>
              </a:ext>
            </a:extLst>
          </p:cNvPr>
          <p:cNvSpPr/>
          <p:nvPr/>
        </p:nvSpPr>
        <p:spPr>
          <a:xfrm>
            <a:off x="-4" y="0"/>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500FB23-26ED-285E-38BB-4C43A7BF70DB}"/>
              </a:ext>
            </a:extLst>
          </p:cNvPr>
          <p:cNvSpPr/>
          <p:nvPr/>
        </p:nvSpPr>
        <p:spPr>
          <a:xfrm>
            <a:off x="-4" y="1606395"/>
            <a:ext cx="12192000" cy="83200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508E04BF-3A3B-CA33-074F-10219269359B}"/>
              </a:ext>
            </a:extLst>
          </p:cNvPr>
          <p:cNvSpPr txBox="1">
            <a:spLocks/>
          </p:cNvSpPr>
          <p:nvPr/>
        </p:nvSpPr>
        <p:spPr>
          <a:xfrm>
            <a:off x="0" y="1707995"/>
            <a:ext cx="12192000" cy="832006"/>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000" dirty="0">
                <a:latin typeface="Rajdhani" panose="02000000000000000000" pitchFamily="2" charset="77"/>
                <a:cs typeface="Rajdhani" panose="02000000000000000000" pitchFamily="2" charset="77"/>
              </a:rPr>
              <a:t>This Service Will Be Sold For $6,000 When It’s Available to the Public!   </a:t>
            </a:r>
          </a:p>
        </p:txBody>
      </p:sp>
      <p:pic>
        <p:nvPicPr>
          <p:cNvPr id="9" name="Picture 8" descr="A black background with white letters and a yellow lightning bolt&#10;&#10;Description automatically generated">
            <a:extLst>
              <a:ext uri="{FF2B5EF4-FFF2-40B4-BE49-F238E27FC236}">
                <a16:creationId xmlns:a16="http://schemas.microsoft.com/office/drawing/2014/main" id="{86292DF3-1E2C-235D-8FDA-5E22E5A9BE7C}"/>
              </a:ext>
            </a:extLst>
          </p:cNvPr>
          <p:cNvPicPr>
            <a:picLocks noChangeAspect="1"/>
          </p:cNvPicPr>
          <p:nvPr/>
        </p:nvPicPr>
        <p:blipFill>
          <a:blip r:embed="rId4"/>
          <a:stretch>
            <a:fillRect/>
          </a:stretch>
        </p:blipFill>
        <p:spPr>
          <a:xfrm>
            <a:off x="2500331" y="2917598"/>
            <a:ext cx="7191337" cy="1330398"/>
          </a:xfrm>
          <a:prstGeom prst="rect">
            <a:avLst/>
          </a:prstGeom>
        </p:spPr>
      </p:pic>
    </p:spTree>
    <p:extLst>
      <p:ext uri="{BB962C8B-B14F-4D97-AF65-F5344CB8AC3E}">
        <p14:creationId xmlns:p14="http://schemas.microsoft.com/office/powerpoint/2010/main" val="3589289175"/>
      </p:ext>
    </p:extLst>
  </p:cSld>
  <p:clrMapOvr>
    <a:masterClrMapping/>
  </p:clrMapOvr>
  <p:extLst>
    <p:ext uri="{6950BFC3-D8DA-4A85-94F7-54DA5524770B}">
      <p188:commentRel xmlns:p188="http://schemas.microsoft.com/office/powerpoint/2018/8/main" r:id="rId3"/>
    </p:ext>
  </p:extLs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C55E-B31D-10DC-42A2-AE48BD9F4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E372B-6FC5-1311-52AA-07CC265AE5F6}"/>
              </a:ext>
            </a:extLst>
          </p:cNvPr>
          <p:cNvSpPr>
            <a:spLocks noGrp="1"/>
          </p:cNvSpPr>
          <p:nvPr>
            <p:ph type="title"/>
          </p:nvPr>
        </p:nvSpPr>
        <p:spPr>
          <a:xfrm>
            <a:off x="445190" y="205782"/>
            <a:ext cx="13209223" cy="1325563"/>
          </a:xfrm>
        </p:spPr>
        <p:txBody>
          <a:bodyPr>
            <a:normAutofit/>
          </a:bodyPr>
          <a:lstStyle/>
          <a:p>
            <a:r>
              <a:rPr lang="en-US" sz="4000" dirty="0"/>
              <a:t>“So How Can I Access?”</a:t>
            </a:r>
            <a:endParaRPr lang="en-US" sz="3600" dirty="0"/>
          </a:p>
        </p:txBody>
      </p:sp>
      <p:sp>
        <p:nvSpPr>
          <p:cNvPr id="7" name="Content Placeholder 6">
            <a:extLst>
              <a:ext uri="{FF2B5EF4-FFF2-40B4-BE49-F238E27FC236}">
                <a16:creationId xmlns:a16="http://schemas.microsoft.com/office/drawing/2014/main" id="{8667FCD8-5450-7739-95B3-CAEF9F0C72A5}"/>
              </a:ext>
            </a:extLst>
          </p:cNvPr>
          <p:cNvSpPr>
            <a:spLocks noGrp="1"/>
          </p:cNvSpPr>
          <p:nvPr>
            <p:ph idx="1"/>
          </p:nvPr>
        </p:nvSpPr>
        <p:spPr>
          <a:xfrm>
            <a:off x="414969" y="1301058"/>
            <a:ext cx="11567711" cy="4351338"/>
          </a:xfrm>
        </p:spPr>
        <p:txBody>
          <a:bodyPr/>
          <a:lstStyle/>
          <a:p>
            <a:pPr marL="0" indent="0">
              <a:buNone/>
            </a:pPr>
            <a:br>
              <a:rPr lang="en-US" dirty="0"/>
            </a:br>
            <a:r>
              <a:rPr lang="en-US" dirty="0"/>
              <a:t>Get exclusive founding-member access to </a:t>
            </a:r>
            <a:r>
              <a:rPr lang="en-US" b="1" dirty="0"/>
              <a:t>Sector Strike FREE</a:t>
            </a:r>
            <a:r>
              <a:rPr lang="en-US" b="1" i="1" dirty="0"/>
              <a:t> </a:t>
            </a:r>
            <a:r>
              <a:rPr lang="en-US" dirty="0"/>
              <a:t>when you become a VIP Member of </a:t>
            </a:r>
            <a:r>
              <a:rPr lang="en-US" i="1" dirty="0"/>
              <a:t>Monument Traders Alliance Inner Circle</a:t>
            </a:r>
          </a:p>
        </p:txBody>
      </p:sp>
      <p:pic>
        <p:nvPicPr>
          <p:cNvPr id="8" name="Picture 7">
            <a:extLst>
              <a:ext uri="{FF2B5EF4-FFF2-40B4-BE49-F238E27FC236}">
                <a16:creationId xmlns:a16="http://schemas.microsoft.com/office/drawing/2014/main" id="{3F39F666-054C-82B9-9BD9-1EDF98ECCBD5}"/>
              </a:ext>
            </a:extLst>
          </p:cNvPr>
          <p:cNvPicPr>
            <a:picLocks noChangeAspect="1"/>
          </p:cNvPicPr>
          <p:nvPr/>
        </p:nvPicPr>
        <p:blipFill>
          <a:blip r:embed="rId4"/>
          <a:stretch>
            <a:fillRect/>
          </a:stretch>
        </p:blipFill>
        <p:spPr>
          <a:xfrm>
            <a:off x="445190" y="3245644"/>
            <a:ext cx="7286248" cy="1542256"/>
          </a:xfrm>
          <a:prstGeom prst="rect">
            <a:avLst/>
          </a:prstGeom>
        </p:spPr>
      </p:pic>
    </p:spTree>
    <p:extLst>
      <p:ext uri="{BB962C8B-B14F-4D97-AF65-F5344CB8AC3E}">
        <p14:creationId xmlns:p14="http://schemas.microsoft.com/office/powerpoint/2010/main" val="3937363368"/>
      </p:ext>
    </p:extLst>
  </p:cSld>
  <p:clrMapOvr>
    <a:masterClrMapping/>
  </p:clrMapOvr>
  <p:extLst>
    <p:ext uri="{6950BFC3-D8DA-4A85-94F7-54DA5524770B}">
      <p188:commentRel xmlns:p188="http://schemas.microsoft.com/office/powerpoint/2018/8/main" r:id="rId3"/>
    </p:ext>
  </p:extLs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7DC19-F7A0-C132-90D8-FFB027BB07F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1482978-50C9-8833-A302-55F45ED90FFB}"/>
              </a:ext>
            </a:extLst>
          </p:cNvPr>
          <p:cNvSpPr txBox="1">
            <a:spLocks/>
          </p:cNvSpPr>
          <p:nvPr/>
        </p:nvSpPr>
        <p:spPr>
          <a:xfrm>
            <a:off x="719326" y="2697091"/>
            <a:ext cx="10753347"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500" dirty="0">
                <a:latin typeface="Rajdhani" panose="02000000000000000000" pitchFamily="2" charset="77"/>
                <a:cs typeface="Rajdhani" panose="02000000000000000000" pitchFamily="2" charset="77"/>
              </a:rPr>
              <a:t>Here’s everything you’re going to get as a </a:t>
            </a:r>
            <a:br>
              <a:rPr lang="en-US" sz="3500" dirty="0">
                <a:latin typeface="Rajdhani" panose="02000000000000000000" pitchFamily="2" charset="77"/>
                <a:cs typeface="Rajdhani" panose="02000000000000000000" pitchFamily="2" charset="77"/>
              </a:rPr>
            </a:br>
            <a:r>
              <a:rPr lang="en-US" sz="3500" dirty="0">
                <a:latin typeface="Rajdhani" panose="02000000000000000000" pitchFamily="2" charset="77"/>
                <a:cs typeface="Rajdhani" panose="02000000000000000000" pitchFamily="2" charset="77"/>
              </a:rPr>
              <a:t>VIP Member of the MTA Inner Circle…</a:t>
            </a:r>
          </a:p>
        </p:txBody>
      </p:sp>
      <p:pic>
        <p:nvPicPr>
          <p:cNvPr id="9" name="Picture 8">
            <a:extLst>
              <a:ext uri="{FF2B5EF4-FFF2-40B4-BE49-F238E27FC236}">
                <a16:creationId xmlns:a16="http://schemas.microsoft.com/office/drawing/2014/main" id="{80CA8D18-35D3-2640-017F-425604A997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99985" y="1301320"/>
            <a:ext cx="5192029" cy="1098980"/>
          </a:xfrm>
          <a:prstGeom prst="rect">
            <a:avLst/>
          </a:prstGeom>
        </p:spPr>
      </p:pic>
    </p:spTree>
    <p:extLst>
      <p:ext uri="{BB962C8B-B14F-4D97-AF65-F5344CB8AC3E}">
        <p14:creationId xmlns:p14="http://schemas.microsoft.com/office/powerpoint/2010/main" val="2048900725"/>
      </p:ext>
    </p:extLst>
  </p:cSld>
  <p:clrMapOvr>
    <a:masterClrMapping/>
  </p:clrMapOvr>
  <p:extLst>
    <p:ext uri="{6950BFC3-D8DA-4A85-94F7-54DA5524770B}">
      <p188:commentRel xmlns:p188="http://schemas.microsoft.com/office/powerpoint/2018/8/main" r:id="rId3"/>
    </p:ext>
  </p:extLs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2D10A-A543-E605-C224-8FD69EF4A6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68AFEAF-9F59-D7F6-6407-A4D49FA84B41}"/>
              </a:ext>
            </a:extLst>
          </p:cNvPr>
          <p:cNvSpPr/>
          <p:nvPr/>
        </p:nvSpPr>
        <p:spPr>
          <a:xfrm>
            <a:off x="0" y="0"/>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024BDB1-75AB-45DD-9157-2DE69DDCFCA9}"/>
              </a:ext>
            </a:extLst>
          </p:cNvPr>
          <p:cNvSpPr/>
          <p:nvPr/>
        </p:nvSpPr>
        <p:spPr>
          <a:xfrm>
            <a:off x="-4" y="882494"/>
            <a:ext cx="12192000" cy="1162205"/>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6BC68C7C-E39D-40E1-3BB8-C2BA585726CD}"/>
              </a:ext>
            </a:extLst>
          </p:cNvPr>
          <p:cNvSpPr txBox="1">
            <a:spLocks/>
          </p:cNvSpPr>
          <p:nvPr/>
        </p:nvSpPr>
        <p:spPr>
          <a:xfrm>
            <a:off x="0" y="1060295"/>
            <a:ext cx="12192000" cy="832006"/>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ctr"/>
            <a:r>
              <a:rPr lang="en-US" sz="3000" b="1" dirty="0">
                <a:latin typeface="Rajdhani" panose="02000000000000000000" pitchFamily="2" charset="77"/>
                <a:cs typeface="Rajdhani" panose="02000000000000000000" pitchFamily="2" charset="77"/>
              </a:rPr>
              <a:t>As An Inner Circle Member, You Can Trade Alongside </a:t>
            </a:r>
            <a:br>
              <a:rPr lang="en-US" sz="3000" b="1" dirty="0">
                <a:latin typeface="Rajdhani" panose="02000000000000000000" pitchFamily="2" charset="77"/>
                <a:cs typeface="Rajdhani" panose="02000000000000000000" pitchFamily="2" charset="77"/>
              </a:rPr>
            </a:br>
            <a:r>
              <a:rPr lang="en-US" sz="3000" b="1" dirty="0">
                <a:latin typeface="Rajdhani" panose="02000000000000000000" pitchFamily="2" charset="77"/>
                <a:cs typeface="Rajdhani" panose="02000000000000000000" pitchFamily="2" charset="77"/>
              </a:rPr>
              <a:t>Nate LIVE Every Day... FOR FREE!</a:t>
            </a:r>
            <a:endParaRPr lang="en-US" sz="3000" b="1" i="1" dirty="0">
              <a:latin typeface="Rajdhani" panose="02000000000000000000" pitchFamily="2" charset="77"/>
              <a:cs typeface="Rajdhani" panose="02000000000000000000" pitchFamily="2" charset="77"/>
            </a:endParaRPr>
          </a:p>
        </p:txBody>
      </p:sp>
      <p:pic>
        <p:nvPicPr>
          <p:cNvPr id="3" name="Picture 2">
            <a:extLst>
              <a:ext uri="{FF2B5EF4-FFF2-40B4-BE49-F238E27FC236}">
                <a16:creationId xmlns:a16="http://schemas.microsoft.com/office/drawing/2014/main" id="{E8DA27E0-EC4D-F22F-2FFF-15883DB676A9}"/>
              </a:ext>
            </a:extLst>
          </p:cNvPr>
          <p:cNvPicPr>
            <a:picLocks noChangeAspect="1"/>
          </p:cNvPicPr>
          <p:nvPr/>
        </p:nvPicPr>
        <p:blipFill>
          <a:blip r:embed="rId4"/>
          <a:stretch>
            <a:fillRect/>
          </a:stretch>
        </p:blipFill>
        <p:spPr>
          <a:xfrm>
            <a:off x="2283158" y="2731916"/>
            <a:ext cx="7625676" cy="1394168"/>
          </a:xfrm>
          <a:prstGeom prst="rect">
            <a:avLst/>
          </a:prstGeom>
        </p:spPr>
      </p:pic>
    </p:spTree>
    <p:extLst>
      <p:ext uri="{BB962C8B-B14F-4D97-AF65-F5344CB8AC3E}">
        <p14:creationId xmlns:p14="http://schemas.microsoft.com/office/powerpoint/2010/main" val="3402327316"/>
      </p:ext>
    </p:extLst>
  </p:cSld>
  <p:clrMapOvr>
    <a:masterClrMapping/>
  </p:clrMapOvr>
  <p:extLst>
    <p:ext uri="{6950BFC3-D8DA-4A85-94F7-54DA5524770B}">
      <p188:commentRel xmlns:p188="http://schemas.microsoft.com/office/powerpoint/2018/8/main" r:id="rId3"/>
    </p:ext>
  </p:extLs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575875"/>
            <a:ext cx="11210326" cy="1102968"/>
          </a:xfrm>
        </p:spPr>
        <p:txBody>
          <a:bodyPr>
            <a:noAutofit/>
          </a:bodyPr>
          <a:lstStyle/>
          <a:p>
            <a:r>
              <a:rPr lang="en-US" sz="3600" b="1" dirty="0">
                <a:solidFill>
                  <a:schemeClr val="tx1">
                    <a:lumMod val="85000"/>
                    <a:lumOff val="15000"/>
                  </a:schemeClr>
                </a:solidFill>
                <a:cs typeface="Rubik" pitchFamily="2" charset="-79"/>
              </a:rPr>
              <a:t>Trade alongside Nate Bear (The Millionaire Trader) Target Explosive Squeeze Trades… </a:t>
            </a:r>
            <a:r>
              <a:rPr lang="en-US" sz="3600" u="sng" dirty="0">
                <a:solidFill>
                  <a:schemeClr val="tx1">
                    <a:lumMod val="85000"/>
                    <a:lumOff val="15000"/>
                  </a:schemeClr>
                </a:solidFill>
                <a:cs typeface="Rubik" pitchFamily="2" charset="-79"/>
              </a:rPr>
              <a:t>Everyday! </a:t>
            </a:r>
            <a:endParaRPr lang="en-US" sz="3600" u="sng"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2017693"/>
            <a:ext cx="8727247" cy="4264432"/>
          </a:xfrm>
        </p:spPr>
        <p:txBody>
          <a:bodyPr lIns="91440" tIns="91440" rIns="91440" bIns="91440">
            <a:normAutofit/>
          </a:bodyPr>
          <a:lstStyle/>
          <a:p>
            <a:pPr>
              <a:lnSpc>
                <a:spcPct val="100000"/>
              </a:lnSpc>
              <a:spcBef>
                <a:spcPts val="2800"/>
              </a:spcBef>
              <a:buClr>
                <a:schemeClr val="tx1">
                  <a:lumMod val="85000"/>
                  <a:lumOff val="15000"/>
                </a:schemeClr>
              </a:buClr>
            </a:pPr>
            <a:r>
              <a:rPr lang="en-US" sz="2400" dirty="0"/>
              <a:t> From construction and $37,000… to generating over </a:t>
            </a:r>
            <a:br>
              <a:rPr lang="en-US" sz="2400" dirty="0"/>
            </a:br>
            <a:r>
              <a:rPr lang="en-US" sz="2400" b="1" dirty="0"/>
              <a:t>$2.7 MILLION </a:t>
            </a:r>
            <a:r>
              <a:rPr lang="en-US" sz="2400" dirty="0"/>
              <a:t>in verified trading profits over just four years!</a:t>
            </a:r>
          </a:p>
          <a:p>
            <a:pPr>
              <a:lnSpc>
                <a:spcPct val="100000"/>
              </a:lnSpc>
              <a:spcBef>
                <a:spcPts val="2800"/>
              </a:spcBef>
              <a:buClr>
                <a:schemeClr val="tx1">
                  <a:lumMod val="85000"/>
                  <a:lumOff val="15000"/>
                </a:schemeClr>
              </a:buClr>
            </a:pPr>
            <a:r>
              <a:rPr lang="en-US" sz="2400" dirty="0"/>
              <a:t> Join Nate everyday inside of the </a:t>
            </a:r>
            <a:r>
              <a:rPr lang="en-US" sz="2400" i="1" dirty="0"/>
              <a:t>Daily Profits Live</a:t>
            </a:r>
            <a:r>
              <a:rPr lang="en-US" sz="2400" dirty="0"/>
              <a:t> chatroom and master profiting from ”The Squeeze” </a:t>
            </a:r>
          </a:p>
          <a:p>
            <a:pPr>
              <a:lnSpc>
                <a:spcPct val="100000"/>
              </a:lnSpc>
              <a:spcBef>
                <a:spcPts val="2800"/>
              </a:spcBef>
              <a:buClr>
                <a:schemeClr val="tx1">
                  <a:lumMod val="85000"/>
                  <a:lumOff val="15000"/>
                </a:schemeClr>
              </a:buClr>
            </a:pPr>
            <a:r>
              <a:rPr lang="en-US" sz="2400" b="1" dirty="0">
                <a:solidFill>
                  <a:srgbClr val="00B050"/>
                </a:solidFill>
              </a:rPr>
              <a:t> 147 </a:t>
            </a:r>
            <a:r>
              <a:rPr lang="en-US" sz="2400" b="1" dirty="0"/>
              <a:t>x</a:t>
            </a:r>
            <a:r>
              <a:rPr lang="en-US" sz="2400" dirty="0"/>
              <a:t> 100%+ winners since March 2023!!</a:t>
            </a:r>
          </a:p>
          <a:p>
            <a:pPr>
              <a:lnSpc>
                <a:spcPct val="100000"/>
              </a:lnSpc>
              <a:spcBef>
                <a:spcPts val="2800"/>
              </a:spcBef>
              <a:buClr>
                <a:schemeClr val="tx1">
                  <a:lumMod val="85000"/>
                  <a:lumOff val="15000"/>
                </a:schemeClr>
              </a:buClr>
            </a:pPr>
            <a:r>
              <a:rPr lang="en-US" sz="2400" b="1" dirty="0"/>
              <a:t> Largest trade: </a:t>
            </a:r>
            <a:r>
              <a:rPr lang="en-US" sz="2400" dirty="0"/>
              <a:t>1,129% in 2 days! </a:t>
            </a:r>
          </a:p>
        </p:txBody>
      </p:sp>
    </p:spTree>
    <p:extLst>
      <p:ext uri="{BB962C8B-B14F-4D97-AF65-F5344CB8AC3E}">
        <p14:creationId xmlns:p14="http://schemas.microsoft.com/office/powerpoint/2010/main" val="2494077062"/>
      </p:ext>
    </p:extLst>
  </p:cSld>
  <p:clrMapOvr>
    <a:masterClrMapping/>
  </p:clrMapOvr>
  <p:extLst>
    <p:ext uri="{6950BFC3-D8DA-4A85-94F7-54DA5524770B}">
      <p188:commentRel xmlns:p188="http://schemas.microsoft.com/office/powerpoint/2018/8/main" r:id="rId2"/>
    </p:ext>
  </p:extLs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480450"/>
            <a:ext cx="9663681" cy="1323609"/>
          </a:xfrm>
        </p:spPr>
        <p:txBody>
          <a:bodyPr>
            <a:normAutofit/>
          </a:bodyPr>
          <a:lstStyle/>
          <a:p>
            <a:r>
              <a:rPr lang="en-US" b="1" dirty="0">
                <a:solidFill>
                  <a:schemeClr val="tx1">
                    <a:lumMod val="85000"/>
                    <a:lumOff val="15000"/>
                  </a:schemeClr>
                </a:solidFill>
                <a:cs typeface="Rubik" pitchFamily="2" charset="-79"/>
              </a:rPr>
              <a:t>The Best </a:t>
            </a:r>
            <a:r>
              <a:rPr lang="en-US" dirty="0">
                <a:solidFill>
                  <a:schemeClr val="tx1">
                    <a:lumMod val="85000"/>
                    <a:lumOff val="15000"/>
                  </a:schemeClr>
                </a:solidFill>
                <a:cs typeface="Rubik" pitchFamily="2" charset="-79"/>
              </a:rPr>
              <a:t>of </a:t>
            </a:r>
            <a:r>
              <a:rPr lang="en-US" b="1" dirty="0">
                <a:solidFill>
                  <a:schemeClr val="tx1">
                    <a:lumMod val="85000"/>
                    <a:lumOff val="15000"/>
                  </a:schemeClr>
                </a:solidFill>
                <a:cs typeface="Rubik" pitchFamily="2" charset="-79"/>
              </a:rPr>
              <a:t>Nate’s</a:t>
            </a:r>
            <a:r>
              <a:rPr lang="en-US" dirty="0">
                <a:solidFill>
                  <a:schemeClr val="tx1">
                    <a:lumMod val="85000"/>
                    <a:lumOff val="15000"/>
                  </a:schemeClr>
                </a:solidFill>
                <a:cs typeface="Rubik" pitchFamily="2" charset="-79"/>
              </a:rPr>
              <a:t> </a:t>
            </a:r>
            <a:br>
              <a:rPr lang="en-US" dirty="0">
                <a:solidFill>
                  <a:schemeClr val="tx1">
                    <a:lumMod val="85000"/>
                    <a:lumOff val="15000"/>
                  </a:schemeClr>
                </a:solidFill>
                <a:cs typeface="Rubik" pitchFamily="2" charset="-79"/>
              </a:rPr>
            </a:br>
            <a:r>
              <a:rPr lang="en-US" b="1" dirty="0">
                <a:solidFill>
                  <a:schemeClr val="tx1">
                    <a:lumMod val="85000"/>
                    <a:lumOff val="15000"/>
                  </a:schemeClr>
                </a:solidFill>
                <a:cs typeface="Rubik" pitchFamily="2" charset="-79"/>
              </a:rPr>
              <a:t>147 x 100% Winners!</a:t>
            </a:r>
            <a:endParaRPr lang="en-US" b="1" dirty="0">
              <a:solidFill>
                <a:schemeClr val="tx1">
                  <a:lumMod val="85000"/>
                  <a:lumOff val="15000"/>
                </a:schemeClr>
              </a:solidFill>
            </a:endParaRPr>
          </a:p>
        </p:txBody>
      </p:sp>
      <p:pic>
        <p:nvPicPr>
          <p:cNvPr id="4" name="Picture 3">
            <a:extLst>
              <a:ext uri="{FF2B5EF4-FFF2-40B4-BE49-F238E27FC236}">
                <a16:creationId xmlns:a16="http://schemas.microsoft.com/office/drawing/2014/main" id="{7BCD82AB-2241-CC3B-73AA-C96F535A17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6812" y="577698"/>
            <a:ext cx="3811270" cy="848695"/>
          </a:xfrm>
          <a:prstGeom prst="rect">
            <a:avLst/>
          </a:prstGeom>
        </p:spPr>
      </p:pic>
      <p:grpSp>
        <p:nvGrpSpPr>
          <p:cNvPr id="10" name="Group 9">
            <a:extLst>
              <a:ext uri="{FF2B5EF4-FFF2-40B4-BE49-F238E27FC236}">
                <a16:creationId xmlns:a16="http://schemas.microsoft.com/office/drawing/2014/main" id="{33EC0263-9A7C-EB57-B203-B75F32F80753}"/>
              </a:ext>
            </a:extLst>
          </p:cNvPr>
          <p:cNvGrpSpPr/>
          <p:nvPr/>
        </p:nvGrpSpPr>
        <p:grpSpPr>
          <a:xfrm>
            <a:off x="7980977" y="2196535"/>
            <a:ext cx="2115240" cy="1553378"/>
            <a:chOff x="903381" y="2809301"/>
            <a:chExt cx="2115240" cy="1553378"/>
          </a:xfrm>
          <a:effectLst>
            <a:outerShdw blurRad="50800" dist="50800" dir="5400000" algn="ctr" rotWithShape="0">
              <a:schemeClr val="bg2">
                <a:lumMod val="75000"/>
              </a:schemeClr>
            </a:outerShdw>
          </a:effectLst>
        </p:grpSpPr>
        <p:sp>
          <p:nvSpPr>
            <p:cNvPr id="12" name="Rectangle 11">
              <a:extLst>
                <a:ext uri="{FF2B5EF4-FFF2-40B4-BE49-F238E27FC236}">
                  <a16:creationId xmlns:a16="http://schemas.microsoft.com/office/drawing/2014/main" id="{2067FEAE-528A-B13A-000F-6D321F904458}"/>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Lato" panose="020F0502020204030203" pitchFamily="34" charset="77"/>
                </a:rPr>
                <a:t>In Hours!</a:t>
              </a:r>
            </a:p>
          </p:txBody>
        </p:sp>
        <p:sp>
          <p:nvSpPr>
            <p:cNvPr id="13" name="Rectangle 12">
              <a:extLst>
                <a:ext uri="{FF2B5EF4-FFF2-40B4-BE49-F238E27FC236}">
                  <a16:creationId xmlns:a16="http://schemas.microsoft.com/office/drawing/2014/main" id="{787D0DB9-B92D-EF51-D204-4412250E32FE}"/>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420% </a:t>
              </a:r>
            </a:p>
          </p:txBody>
        </p:sp>
      </p:grpSp>
      <p:grpSp>
        <p:nvGrpSpPr>
          <p:cNvPr id="14" name="Group 13">
            <a:extLst>
              <a:ext uri="{FF2B5EF4-FFF2-40B4-BE49-F238E27FC236}">
                <a16:creationId xmlns:a16="http://schemas.microsoft.com/office/drawing/2014/main" id="{15B19C43-FD01-1150-499D-D1FE4CE23438}"/>
              </a:ext>
            </a:extLst>
          </p:cNvPr>
          <p:cNvGrpSpPr/>
          <p:nvPr/>
        </p:nvGrpSpPr>
        <p:grpSpPr>
          <a:xfrm>
            <a:off x="538324" y="4124852"/>
            <a:ext cx="2115240" cy="1553378"/>
            <a:chOff x="903381" y="2809301"/>
            <a:chExt cx="2115240" cy="1553378"/>
          </a:xfrm>
          <a:effectLst>
            <a:outerShdw blurRad="50800" dist="50800" dir="5400000" algn="ctr" rotWithShape="0">
              <a:schemeClr val="bg2">
                <a:lumMod val="75000"/>
              </a:schemeClr>
            </a:outerShdw>
          </a:effectLst>
        </p:grpSpPr>
        <p:sp>
          <p:nvSpPr>
            <p:cNvPr id="15" name="Rectangle 14">
              <a:extLst>
                <a:ext uri="{FF2B5EF4-FFF2-40B4-BE49-F238E27FC236}">
                  <a16:creationId xmlns:a16="http://schemas.microsoft.com/office/drawing/2014/main" id="{FAD3EE36-7D90-3044-2D3F-DA18F17A6134}"/>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rPr>
                <a:t>In 2 Days!</a:t>
              </a:r>
            </a:p>
          </p:txBody>
        </p:sp>
        <p:sp>
          <p:nvSpPr>
            <p:cNvPr id="16" name="Rectangle 15">
              <a:extLst>
                <a:ext uri="{FF2B5EF4-FFF2-40B4-BE49-F238E27FC236}">
                  <a16:creationId xmlns:a16="http://schemas.microsoft.com/office/drawing/2014/main" id="{9C9D6CFD-476E-7D1F-ED20-5767CBD9BD8E}"/>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250% </a:t>
              </a:r>
            </a:p>
          </p:txBody>
        </p:sp>
      </p:grpSp>
      <p:grpSp>
        <p:nvGrpSpPr>
          <p:cNvPr id="20" name="Group 19">
            <a:extLst>
              <a:ext uri="{FF2B5EF4-FFF2-40B4-BE49-F238E27FC236}">
                <a16:creationId xmlns:a16="http://schemas.microsoft.com/office/drawing/2014/main" id="{94026785-A662-BC84-63C3-E33108179175}"/>
              </a:ext>
            </a:extLst>
          </p:cNvPr>
          <p:cNvGrpSpPr/>
          <p:nvPr/>
        </p:nvGrpSpPr>
        <p:grpSpPr>
          <a:xfrm>
            <a:off x="3047945" y="4124852"/>
            <a:ext cx="2115240" cy="1553378"/>
            <a:chOff x="903381" y="2809301"/>
            <a:chExt cx="2115240" cy="1553378"/>
          </a:xfrm>
          <a:effectLst>
            <a:outerShdw blurRad="50800" dist="50800" dir="5400000" algn="ctr" rotWithShape="0">
              <a:schemeClr val="bg2">
                <a:lumMod val="75000"/>
              </a:schemeClr>
            </a:outerShdw>
          </a:effectLst>
        </p:grpSpPr>
        <p:sp>
          <p:nvSpPr>
            <p:cNvPr id="21" name="Rectangle 20">
              <a:extLst>
                <a:ext uri="{FF2B5EF4-FFF2-40B4-BE49-F238E27FC236}">
                  <a16:creationId xmlns:a16="http://schemas.microsoft.com/office/drawing/2014/main" id="{DC80CAA7-B449-3A1D-99B2-5375184BBD32}"/>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rPr>
                <a:t>In 2 Days!</a:t>
              </a:r>
            </a:p>
          </p:txBody>
        </p:sp>
        <p:sp>
          <p:nvSpPr>
            <p:cNvPr id="22" name="Rectangle 21">
              <a:extLst>
                <a:ext uri="{FF2B5EF4-FFF2-40B4-BE49-F238E27FC236}">
                  <a16:creationId xmlns:a16="http://schemas.microsoft.com/office/drawing/2014/main" id="{57109F75-A788-B7CD-99B1-49922FDEE259}"/>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500% </a:t>
              </a:r>
            </a:p>
          </p:txBody>
        </p:sp>
      </p:grpSp>
      <p:grpSp>
        <p:nvGrpSpPr>
          <p:cNvPr id="23" name="Group 22">
            <a:extLst>
              <a:ext uri="{FF2B5EF4-FFF2-40B4-BE49-F238E27FC236}">
                <a16:creationId xmlns:a16="http://schemas.microsoft.com/office/drawing/2014/main" id="{D5B7647A-854B-56DF-E7F8-61ABE2E57446}"/>
              </a:ext>
            </a:extLst>
          </p:cNvPr>
          <p:cNvGrpSpPr/>
          <p:nvPr/>
        </p:nvGrpSpPr>
        <p:grpSpPr>
          <a:xfrm>
            <a:off x="5469820" y="4124852"/>
            <a:ext cx="2115240" cy="1553378"/>
            <a:chOff x="903381" y="2809301"/>
            <a:chExt cx="2115240" cy="1553378"/>
          </a:xfrm>
          <a:effectLst>
            <a:outerShdw blurRad="50800" dist="50800" dir="5400000" algn="ctr" rotWithShape="0">
              <a:schemeClr val="bg2">
                <a:lumMod val="75000"/>
              </a:schemeClr>
            </a:outerShdw>
          </a:effectLst>
        </p:grpSpPr>
        <p:sp>
          <p:nvSpPr>
            <p:cNvPr id="24" name="Rectangle 23">
              <a:extLst>
                <a:ext uri="{FF2B5EF4-FFF2-40B4-BE49-F238E27FC236}">
                  <a16:creationId xmlns:a16="http://schemas.microsoft.com/office/drawing/2014/main" id="{A050E379-3852-C3C4-DE95-3D9D48A63173}"/>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rPr>
                <a:t>In 2 Days!</a:t>
              </a:r>
            </a:p>
          </p:txBody>
        </p:sp>
        <p:sp>
          <p:nvSpPr>
            <p:cNvPr id="25" name="Rectangle 24">
              <a:extLst>
                <a:ext uri="{FF2B5EF4-FFF2-40B4-BE49-F238E27FC236}">
                  <a16:creationId xmlns:a16="http://schemas.microsoft.com/office/drawing/2014/main" id="{62494590-BFBB-B281-DDF7-CB91E9F01C42}"/>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1,129% </a:t>
              </a:r>
            </a:p>
          </p:txBody>
        </p:sp>
      </p:grpSp>
      <p:grpSp>
        <p:nvGrpSpPr>
          <p:cNvPr id="26" name="Group 25">
            <a:extLst>
              <a:ext uri="{FF2B5EF4-FFF2-40B4-BE49-F238E27FC236}">
                <a16:creationId xmlns:a16="http://schemas.microsoft.com/office/drawing/2014/main" id="{D66F1631-ECDC-C160-19D3-206CEC99C025}"/>
              </a:ext>
            </a:extLst>
          </p:cNvPr>
          <p:cNvGrpSpPr/>
          <p:nvPr/>
        </p:nvGrpSpPr>
        <p:grpSpPr>
          <a:xfrm>
            <a:off x="3047945" y="2196535"/>
            <a:ext cx="2115240" cy="1553378"/>
            <a:chOff x="903381" y="2809301"/>
            <a:chExt cx="2115240" cy="1553378"/>
          </a:xfrm>
          <a:effectLst>
            <a:outerShdw blurRad="50800" dist="50800" dir="5400000" algn="ctr" rotWithShape="0">
              <a:schemeClr val="bg2">
                <a:lumMod val="75000"/>
              </a:schemeClr>
            </a:outerShdw>
          </a:effectLst>
        </p:grpSpPr>
        <p:sp>
          <p:nvSpPr>
            <p:cNvPr id="27" name="Rectangle 26">
              <a:extLst>
                <a:ext uri="{FF2B5EF4-FFF2-40B4-BE49-F238E27FC236}">
                  <a16:creationId xmlns:a16="http://schemas.microsoft.com/office/drawing/2014/main" id="{CEA13BB7-D5E7-1384-0679-71E40350BB39}"/>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rPr>
                <a:t>In Hours!</a:t>
              </a:r>
            </a:p>
          </p:txBody>
        </p:sp>
        <p:sp>
          <p:nvSpPr>
            <p:cNvPr id="28" name="Rectangle 27">
              <a:extLst>
                <a:ext uri="{FF2B5EF4-FFF2-40B4-BE49-F238E27FC236}">
                  <a16:creationId xmlns:a16="http://schemas.microsoft.com/office/drawing/2014/main" id="{95798DF7-4C47-41CB-E5CD-1F0E9F91AA91}"/>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334% </a:t>
              </a:r>
            </a:p>
          </p:txBody>
        </p:sp>
      </p:grpSp>
      <p:grpSp>
        <p:nvGrpSpPr>
          <p:cNvPr id="29" name="Group 28">
            <a:extLst>
              <a:ext uri="{FF2B5EF4-FFF2-40B4-BE49-F238E27FC236}">
                <a16:creationId xmlns:a16="http://schemas.microsoft.com/office/drawing/2014/main" id="{9F6EE89B-47EE-7C41-F129-DAB7D088326A}"/>
              </a:ext>
            </a:extLst>
          </p:cNvPr>
          <p:cNvGrpSpPr/>
          <p:nvPr/>
        </p:nvGrpSpPr>
        <p:grpSpPr>
          <a:xfrm>
            <a:off x="5469820" y="2196535"/>
            <a:ext cx="2115240" cy="1553378"/>
            <a:chOff x="903381" y="2809301"/>
            <a:chExt cx="2115240" cy="1553378"/>
          </a:xfrm>
          <a:effectLst>
            <a:outerShdw blurRad="50800" dist="50800" dir="5400000" algn="ctr" rotWithShape="0">
              <a:schemeClr val="bg2">
                <a:lumMod val="75000"/>
              </a:schemeClr>
            </a:outerShdw>
          </a:effectLst>
        </p:grpSpPr>
        <p:sp>
          <p:nvSpPr>
            <p:cNvPr id="30" name="Rectangle 29">
              <a:extLst>
                <a:ext uri="{FF2B5EF4-FFF2-40B4-BE49-F238E27FC236}">
                  <a16:creationId xmlns:a16="http://schemas.microsoft.com/office/drawing/2014/main" id="{21C2E3FC-A11C-7053-19EB-6CF753DC350E}"/>
                </a:ext>
              </a:extLst>
            </p:cNvPr>
            <p:cNvSpPr/>
            <p:nvPr/>
          </p:nvSpPr>
          <p:spPr>
            <a:xfrm>
              <a:off x="903381" y="3822853"/>
              <a:ext cx="2115239" cy="539826"/>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cs typeface="Latha" panose="020B0604020202020204" pitchFamily="34" charset="0"/>
                </a:rPr>
                <a:t>Overnight!</a:t>
              </a:r>
            </a:p>
          </p:txBody>
        </p:sp>
        <p:sp>
          <p:nvSpPr>
            <p:cNvPr id="31" name="Rectangle 30">
              <a:extLst>
                <a:ext uri="{FF2B5EF4-FFF2-40B4-BE49-F238E27FC236}">
                  <a16:creationId xmlns:a16="http://schemas.microsoft.com/office/drawing/2014/main" id="{D5ADB543-5E69-A56F-D167-9EFFE5C9ECF9}"/>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368%</a:t>
              </a:r>
            </a:p>
          </p:txBody>
        </p:sp>
      </p:grpSp>
      <p:grpSp>
        <p:nvGrpSpPr>
          <p:cNvPr id="35" name="Group 34">
            <a:extLst>
              <a:ext uri="{FF2B5EF4-FFF2-40B4-BE49-F238E27FC236}">
                <a16:creationId xmlns:a16="http://schemas.microsoft.com/office/drawing/2014/main" id="{A733F900-E013-5111-2E7F-92D91FAB092D}"/>
              </a:ext>
            </a:extLst>
          </p:cNvPr>
          <p:cNvGrpSpPr/>
          <p:nvPr/>
        </p:nvGrpSpPr>
        <p:grpSpPr>
          <a:xfrm>
            <a:off x="536787" y="2196535"/>
            <a:ext cx="2115240" cy="1553378"/>
            <a:chOff x="903381" y="2809301"/>
            <a:chExt cx="2115240" cy="1553378"/>
          </a:xfrm>
          <a:effectLst>
            <a:outerShdw blurRad="50800" dist="50800" dir="5400000" algn="ctr" rotWithShape="0">
              <a:schemeClr val="bg2">
                <a:lumMod val="75000"/>
              </a:schemeClr>
            </a:outerShdw>
          </a:effectLst>
        </p:grpSpPr>
        <p:sp>
          <p:nvSpPr>
            <p:cNvPr id="36" name="Rectangle 35">
              <a:extLst>
                <a:ext uri="{FF2B5EF4-FFF2-40B4-BE49-F238E27FC236}">
                  <a16:creationId xmlns:a16="http://schemas.microsoft.com/office/drawing/2014/main" id="{BB7F56A3-8B68-0142-186E-0A07EA2AF01C}"/>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Lato" panose="020F0502020204030203" pitchFamily="34" charset="77"/>
                  <a:cs typeface="Rajdhani" panose="02000000000000000000" pitchFamily="2" charset="77"/>
                </a:rPr>
                <a:t>Overnight!</a:t>
              </a:r>
            </a:p>
          </p:txBody>
        </p:sp>
        <p:sp>
          <p:nvSpPr>
            <p:cNvPr id="37" name="Rectangle 36">
              <a:extLst>
                <a:ext uri="{FF2B5EF4-FFF2-40B4-BE49-F238E27FC236}">
                  <a16:creationId xmlns:a16="http://schemas.microsoft.com/office/drawing/2014/main" id="{DE7B3BDC-C834-6F11-C8D7-DC2FABAE49CF}"/>
                </a:ext>
              </a:extLst>
            </p:cNvPr>
            <p:cNvSpPr/>
            <p:nvPr/>
          </p:nvSpPr>
          <p:spPr>
            <a:xfrm>
              <a:off x="903382" y="2809301"/>
              <a:ext cx="2115239" cy="1013552"/>
            </a:xfrm>
            <a:prstGeom prst="rect">
              <a:avLst/>
            </a:prstGeom>
            <a:solidFill>
              <a:srgbClr val="EBF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295% </a:t>
              </a:r>
            </a:p>
          </p:txBody>
        </p:sp>
      </p:grpSp>
    </p:spTree>
    <p:extLst>
      <p:ext uri="{BB962C8B-B14F-4D97-AF65-F5344CB8AC3E}">
        <p14:creationId xmlns:p14="http://schemas.microsoft.com/office/powerpoint/2010/main" val="3871291638"/>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B9492E-94C7-B3E5-BEA9-C01EBD671753}"/>
              </a:ext>
            </a:extLst>
          </p:cNvPr>
          <p:cNvSpPr>
            <a:spLocks noGrp="1"/>
          </p:cNvSpPr>
          <p:nvPr>
            <p:ph idx="1"/>
          </p:nvPr>
        </p:nvSpPr>
        <p:spPr>
          <a:xfrm>
            <a:off x="838200" y="1455674"/>
            <a:ext cx="10712824" cy="4373626"/>
          </a:xfrm>
        </p:spPr>
        <p:txBody>
          <a:bodyPr>
            <a:normAutofit/>
          </a:bodyPr>
          <a:lstStyle/>
          <a:p>
            <a:pPr>
              <a:lnSpc>
                <a:spcPct val="100000"/>
              </a:lnSpc>
              <a:spcBef>
                <a:spcPts val="1800"/>
              </a:spcBef>
              <a:buClr>
                <a:schemeClr val="tx1">
                  <a:lumMod val="85000"/>
                  <a:lumOff val="15000"/>
                </a:schemeClr>
              </a:buClr>
            </a:pPr>
            <a:r>
              <a:rPr lang="en-US" sz="2400" dirty="0">
                <a:cs typeface="Rubik" pitchFamily="2" charset="-79"/>
              </a:rPr>
              <a:t>We’re going to show you results from our extensive back test </a:t>
            </a:r>
            <a:br>
              <a:rPr lang="en-US" sz="2400" dirty="0">
                <a:cs typeface="Rubik" pitchFamily="2" charset="-79"/>
              </a:rPr>
            </a:br>
            <a:r>
              <a:rPr lang="en-US" sz="2400" dirty="0">
                <a:cs typeface="Rubik" pitchFamily="2" charset="-79"/>
              </a:rPr>
              <a:t>using data that goes back five years where we looked at the maximum returns that could have been achieved with perfectly timed peak exits... As well as data from Nate’s recent Sector Strikes.</a:t>
            </a:r>
          </a:p>
          <a:p>
            <a:pPr>
              <a:lnSpc>
                <a:spcPct val="100000"/>
              </a:lnSpc>
              <a:spcBef>
                <a:spcPts val="1800"/>
              </a:spcBef>
              <a:buClr>
                <a:schemeClr val="tx1">
                  <a:lumMod val="85000"/>
                  <a:lumOff val="15000"/>
                </a:schemeClr>
              </a:buClr>
            </a:pPr>
            <a:r>
              <a:rPr lang="en-US" sz="2400" dirty="0">
                <a:cs typeface="Rubik" pitchFamily="2" charset="-79"/>
              </a:rPr>
              <a:t>Your actual results depend on when you choose to get out (and we’ll show you different ways to approach that). Nobody should expect to hit the peaks every time.</a:t>
            </a:r>
          </a:p>
          <a:p>
            <a:pPr>
              <a:lnSpc>
                <a:spcPct val="100000"/>
              </a:lnSpc>
              <a:spcBef>
                <a:spcPts val="1800"/>
              </a:spcBef>
              <a:buClr>
                <a:schemeClr val="tx1">
                  <a:lumMod val="85000"/>
                  <a:lumOff val="15000"/>
                </a:schemeClr>
              </a:buClr>
            </a:pPr>
            <a:r>
              <a:rPr lang="en-US" sz="2400" b="1" dirty="0">
                <a:cs typeface="Rubik" pitchFamily="2" charset="-79"/>
              </a:rPr>
              <a:t>Nothing is guaranteed... You should never invest more than you can afford to lose.</a:t>
            </a:r>
          </a:p>
        </p:txBody>
      </p:sp>
      <p:sp>
        <p:nvSpPr>
          <p:cNvPr id="2" name="Title 1">
            <a:extLst>
              <a:ext uri="{FF2B5EF4-FFF2-40B4-BE49-F238E27FC236}">
                <a16:creationId xmlns:a16="http://schemas.microsoft.com/office/drawing/2014/main" id="{5F5E394C-19E7-F2D5-213D-909CC48AD4A1}"/>
              </a:ext>
            </a:extLst>
          </p:cNvPr>
          <p:cNvSpPr>
            <a:spLocks noGrp="1"/>
          </p:cNvSpPr>
          <p:nvPr>
            <p:ph type="title"/>
          </p:nvPr>
        </p:nvSpPr>
        <p:spPr/>
        <p:txBody>
          <a:bodyPr>
            <a:normAutofit/>
          </a:bodyPr>
          <a:lstStyle/>
          <a:p>
            <a:r>
              <a:rPr lang="en-US" sz="4000" dirty="0"/>
              <a:t>DISCLAIMER </a:t>
            </a:r>
          </a:p>
        </p:txBody>
      </p:sp>
    </p:spTree>
    <p:extLst>
      <p:ext uri="{BB962C8B-B14F-4D97-AF65-F5344CB8AC3E}">
        <p14:creationId xmlns:p14="http://schemas.microsoft.com/office/powerpoint/2010/main" val="4201080899"/>
      </p:ext>
    </p:extLst>
  </p:cSld>
  <p:clrMapOvr>
    <a:masterClrMapping/>
  </p:clrMapOvr>
  <p:extLst>
    <p:ext uri="{6950BFC3-D8DA-4A85-94F7-54DA5524770B}">
      <p188:commentRel xmlns:p188="http://schemas.microsoft.com/office/powerpoint/2018/8/main" r:id="rId2"/>
    </p:ext>
  </p:extLs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088407" cy="1323609"/>
          </a:xfrm>
        </p:spPr>
        <p:txBody>
          <a:bodyPr>
            <a:noAutofit/>
          </a:bodyPr>
          <a:lstStyle/>
          <a:p>
            <a:r>
              <a:rPr lang="en-US" sz="3500" b="1" dirty="0">
                <a:solidFill>
                  <a:schemeClr val="tx1">
                    <a:lumMod val="85000"/>
                    <a:lumOff val="15000"/>
                  </a:schemeClr>
                </a:solidFill>
                <a:cs typeface="Rubik" pitchFamily="2" charset="-79"/>
              </a:rPr>
              <a:t>He Trains His People So Well… </a:t>
            </a:r>
            <a:br>
              <a:rPr lang="en-US" sz="3500" b="1" dirty="0">
                <a:solidFill>
                  <a:schemeClr val="tx1">
                    <a:lumMod val="85000"/>
                    <a:lumOff val="15000"/>
                  </a:schemeClr>
                </a:solidFill>
                <a:cs typeface="Rubik" pitchFamily="2" charset="-79"/>
              </a:rPr>
            </a:br>
            <a:r>
              <a:rPr lang="en-US" sz="3500" b="1" dirty="0">
                <a:solidFill>
                  <a:schemeClr val="tx1">
                    <a:lumMod val="85000"/>
                    <a:lumOff val="15000"/>
                  </a:schemeClr>
                </a:solidFill>
                <a:cs typeface="Rubik" pitchFamily="2" charset="-79"/>
              </a:rPr>
              <a:t>His Happiest Streamers Are Even Beating His Official Stats</a:t>
            </a:r>
            <a:endParaRPr lang="en-US" sz="3500" b="1" dirty="0">
              <a:solidFill>
                <a:schemeClr val="tx1">
                  <a:lumMod val="85000"/>
                  <a:lumOff val="15000"/>
                </a:schemeClr>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7BCD82AB-2241-CC3B-73AA-C96F535A17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7520" y="4440812"/>
            <a:ext cx="4688092" cy="1043946"/>
          </a:xfrm>
          <a:prstGeom prst="rect">
            <a:avLst/>
          </a:prstGeom>
        </p:spPr>
      </p:pic>
      <p:pic>
        <p:nvPicPr>
          <p:cNvPr id="6" name="Picture 5">
            <a:extLst>
              <a:ext uri="{FF2B5EF4-FFF2-40B4-BE49-F238E27FC236}">
                <a16:creationId xmlns:a16="http://schemas.microsoft.com/office/drawing/2014/main" id="{7C102D75-510A-EF0D-C0C2-B9DFA1B43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6073" y="2042608"/>
            <a:ext cx="5212942" cy="1839861"/>
          </a:xfrm>
          <a:prstGeom prst="rect">
            <a:avLst/>
          </a:prstGeom>
        </p:spPr>
      </p:pic>
      <p:pic>
        <p:nvPicPr>
          <p:cNvPr id="10" name="Picture 9">
            <a:extLst>
              <a:ext uri="{FF2B5EF4-FFF2-40B4-BE49-F238E27FC236}">
                <a16:creationId xmlns:a16="http://schemas.microsoft.com/office/drawing/2014/main" id="{60010B47-031F-E4A6-2916-6FB1497D60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7914" y="2040701"/>
            <a:ext cx="5846566" cy="2430199"/>
          </a:xfrm>
          <a:prstGeom prst="rect">
            <a:avLst/>
          </a:prstGeom>
        </p:spPr>
      </p:pic>
    </p:spTree>
    <p:extLst>
      <p:ext uri="{BB962C8B-B14F-4D97-AF65-F5344CB8AC3E}">
        <p14:creationId xmlns:p14="http://schemas.microsoft.com/office/powerpoint/2010/main" val="37493302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1" y="233307"/>
            <a:ext cx="12192001"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$5,000 /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14338" name="Picture 2" descr="Bundle of all the reports and bonuses you receive with your order">
            <a:extLst>
              <a:ext uri="{FF2B5EF4-FFF2-40B4-BE49-F238E27FC236}">
                <a16:creationId xmlns:a16="http://schemas.microsoft.com/office/drawing/2014/main" id="{5C486282-B6A1-4B8A-DAFB-1F982AF7A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27" y="1933369"/>
            <a:ext cx="4925452" cy="263075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Daily Profits Live">
            <a:extLst>
              <a:ext uri="{FF2B5EF4-FFF2-40B4-BE49-F238E27FC236}">
                <a16:creationId xmlns:a16="http://schemas.microsoft.com/office/drawing/2014/main" id="{DC3FF093-A2F2-699E-FA6C-16A49D4646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811" y="221888"/>
            <a:ext cx="3896299" cy="87159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4CF5AB88-E74B-97F7-478E-DA9B11F0A038}"/>
              </a:ext>
            </a:extLst>
          </p:cNvPr>
          <p:cNvSpPr txBox="1">
            <a:spLocks/>
          </p:cNvSpPr>
          <p:nvPr/>
        </p:nvSpPr>
        <p:spPr>
          <a:xfrm>
            <a:off x="5947462" y="2301298"/>
            <a:ext cx="5524592"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2800"/>
              </a:spcBef>
              <a:buClr>
                <a:schemeClr val="tx1">
                  <a:lumMod val="85000"/>
                  <a:lumOff val="15000"/>
                </a:schemeClr>
              </a:buClr>
              <a:buFont typeface="Arial" panose="020B0604020202020204" pitchFamily="34" charset="0"/>
              <a:buNone/>
            </a:pPr>
            <a:r>
              <a:rPr lang="en-US" b="1" dirty="0"/>
              <a:t>MTA Inner Circle Members:</a:t>
            </a:r>
          </a:p>
        </p:txBody>
      </p:sp>
      <p:sp>
        <p:nvSpPr>
          <p:cNvPr id="7" name="Rounded Rectangle 6">
            <a:extLst>
              <a:ext uri="{FF2B5EF4-FFF2-40B4-BE49-F238E27FC236}">
                <a16:creationId xmlns:a16="http://schemas.microsoft.com/office/drawing/2014/main" id="{915C1824-EB5E-4488-87BC-B8F58CB7DAD1}"/>
              </a:ext>
            </a:extLst>
          </p:cNvPr>
          <p:cNvSpPr/>
          <p:nvPr/>
        </p:nvSpPr>
        <p:spPr>
          <a:xfrm>
            <a:off x="6249445" y="2972660"/>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Lato" panose="020F0502020204030203" pitchFamily="34" charset="77"/>
                <a:cs typeface="Rajdhani" panose="02000000000000000000" pitchFamily="2" charset="77"/>
              </a:rPr>
              <a:t>FREE!</a:t>
            </a:r>
          </a:p>
        </p:txBody>
      </p:sp>
    </p:spTree>
    <p:extLst>
      <p:ext uri="{BB962C8B-B14F-4D97-AF65-F5344CB8AC3E}">
        <p14:creationId xmlns:p14="http://schemas.microsoft.com/office/powerpoint/2010/main" val="2907883983"/>
      </p:ext>
    </p:extLst>
  </p:cSld>
  <p:clrMapOvr>
    <a:masterClrMapping/>
  </p:clrMapOvr>
  <p:extLst>
    <p:ext uri="{6950BFC3-D8DA-4A85-94F7-54DA5524770B}">
      <p188:commentRel xmlns:p188="http://schemas.microsoft.com/office/powerpoint/2018/8/main" r:id="rId2"/>
    </p:ext>
  </p:extLs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16027-2EBB-4BEC-AEB1-25E702D7A198}"/>
              </a:ext>
            </a:extLst>
          </p:cNvPr>
          <p:cNvSpPr>
            <a:spLocks noGrp="1"/>
          </p:cNvSpPr>
          <p:nvPr>
            <p:ph type="title"/>
          </p:nvPr>
        </p:nvSpPr>
        <p:spPr/>
        <p:txBody>
          <a:bodyPr/>
          <a:lstStyle/>
          <a:p>
            <a:r>
              <a:rPr lang="en-US" dirty="0"/>
              <a:t>Remember... </a:t>
            </a:r>
          </a:p>
        </p:txBody>
      </p:sp>
      <p:sp>
        <p:nvSpPr>
          <p:cNvPr id="3" name="Content Placeholder 2">
            <a:extLst>
              <a:ext uri="{FF2B5EF4-FFF2-40B4-BE49-F238E27FC236}">
                <a16:creationId xmlns:a16="http://schemas.microsoft.com/office/drawing/2014/main" id="{074567DE-661B-4262-BEBC-90662FC00D5C}"/>
              </a:ext>
            </a:extLst>
          </p:cNvPr>
          <p:cNvSpPr>
            <a:spLocks noGrp="1"/>
          </p:cNvSpPr>
          <p:nvPr>
            <p:ph idx="1"/>
          </p:nvPr>
        </p:nvSpPr>
        <p:spPr>
          <a:xfrm>
            <a:off x="838200" y="1562100"/>
            <a:ext cx="10515600" cy="4472443"/>
          </a:xfrm>
        </p:spPr>
        <p:txBody>
          <a:bodyPr>
            <a:normAutofit/>
          </a:bodyPr>
          <a:lstStyle/>
          <a:p>
            <a:pPr>
              <a:lnSpc>
                <a:spcPct val="110000"/>
              </a:lnSpc>
            </a:pPr>
            <a:r>
              <a:rPr lang="en-US" sz="2600" dirty="0"/>
              <a:t>You’re getting access to A LOT of trade recommendations...  </a:t>
            </a:r>
            <a:br>
              <a:rPr lang="en-US" sz="2600" dirty="0"/>
            </a:br>
            <a:r>
              <a:rPr lang="en-US" sz="2600" dirty="0"/>
              <a:t>And you don’t need to take everyone! </a:t>
            </a:r>
          </a:p>
          <a:p>
            <a:pPr>
              <a:lnSpc>
                <a:spcPct val="110000"/>
              </a:lnSpc>
            </a:pPr>
            <a:r>
              <a:rPr lang="en-US" sz="2600" dirty="0"/>
              <a:t>Not every trade recommendation will be a massive triple digit winner... </a:t>
            </a:r>
            <a:br>
              <a:rPr lang="en-US" sz="2600" dirty="0"/>
            </a:br>
            <a:r>
              <a:rPr lang="en-US" sz="2600" dirty="0"/>
              <a:t>and of course  some plays don't work out. But we’re always 100% committed to giving you the best education and the giving you the best market intel we have! </a:t>
            </a:r>
          </a:p>
          <a:p>
            <a:pPr>
              <a:lnSpc>
                <a:spcPct val="110000"/>
              </a:lnSpc>
            </a:pPr>
            <a:r>
              <a:rPr lang="en-US" sz="2600" dirty="0"/>
              <a:t>We’ve made it easier than ever for Inner </a:t>
            </a:r>
            <a:br>
              <a:rPr lang="en-US" sz="2600" dirty="0"/>
            </a:br>
            <a:r>
              <a:rPr lang="en-US" sz="2600" dirty="0"/>
              <a:t>Circle members to review all of the trade </a:t>
            </a:r>
            <a:br>
              <a:rPr lang="en-US" sz="2600" dirty="0"/>
            </a:br>
            <a:r>
              <a:rPr lang="en-US" sz="2600" dirty="0"/>
              <a:t>recommendations we send out... </a:t>
            </a:r>
          </a:p>
        </p:txBody>
      </p:sp>
    </p:spTree>
    <p:extLst>
      <p:ext uri="{BB962C8B-B14F-4D97-AF65-F5344CB8AC3E}">
        <p14:creationId xmlns:p14="http://schemas.microsoft.com/office/powerpoint/2010/main" val="1905603161"/>
      </p:ext>
    </p:extLst>
  </p:cSld>
  <p:clrMapOvr>
    <a:masterClrMapping/>
  </p:clrMapOvr>
  <p:extLst>
    <p:ext uri="{6950BFC3-D8DA-4A85-94F7-54DA5524770B}">
      <p188:commentRel xmlns:p188="http://schemas.microsoft.com/office/powerpoint/2018/8/main" r:id="rId2"/>
    </p:ext>
  </p:extLs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0CD7E-B7B6-D546-443C-CE1849ABA6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C28CE9-7419-7B17-EB66-5F428019129A}"/>
              </a:ext>
            </a:extLst>
          </p:cNvPr>
          <p:cNvSpPr/>
          <p:nvPr/>
        </p:nvSpPr>
        <p:spPr>
          <a:xfrm>
            <a:off x="-8" y="0"/>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67D4A3D-C63A-D1E0-ED73-4065327FB33E}"/>
              </a:ext>
            </a:extLst>
          </p:cNvPr>
          <p:cNvSpPr/>
          <p:nvPr/>
        </p:nvSpPr>
        <p:spPr>
          <a:xfrm>
            <a:off x="-4" y="1041400"/>
            <a:ext cx="12192000" cy="1003299"/>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DF45BAD-A0BA-DD37-0325-9552D3F330F9}"/>
              </a:ext>
            </a:extLst>
          </p:cNvPr>
          <p:cNvSpPr txBox="1">
            <a:spLocks/>
          </p:cNvSpPr>
          <p:nvPr/>
        </p:nvSpPr>
        <p:spPr>
          <a:xfrm>
            <a:off x="0" y="1308099"/>
            <a:ext cx="12192000" cy="622301"/>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ctr"/>
            <a:r>
              <a:rPr lang="en-US" sz="3000" b="1" dirty="0">
                <a:latin typeface="Rajdhani" panose="02000000000000000000" pitchFamily="2" charset="77"/>
                <a:cs typeface="Rajdhani" panose="02000000000000000000" pitchFamily="2" charset="77"/>
              </a:rPr>
              <a:t>You’ll get FREE Access To S.A.M. 2.0 (Nate’s AI-Powered Scanner)</a:t>
            </a:r>
            <a:endParaRPr lang="en-US" sz="3000" b="1" i="1" dirty="0">
              <a:latin typeface="Rajdhani" panose="02000000000000000000" pitchFamily="2" charset="77"/>
              <a:cs typeface="Rajdhani" panose="02000000000000000000" pitchFamily="2" charset="77"/>
            </a:endParaRPr>
          </a:p>
        </p:txBody>
      </p:sp>
      <p:pic>
        <p:nvPicPr>
          <p:cNvPr id="6" name="Picture 5">
            <a:extLst>
              <a:ext uri="{FF2B5EF4-FFF2-40B4-BE49-F238E27FC236}">
                <a16:creationId xmlns:a16="http://schemas.microsoft.com/office/drawing/2014/main" id="{9AA56029-E6C0-9BDA-2B04-5E0F7D95D78D}"/>
              </a:ext>
            </a:extLst>
          </p:cNvPr>
          <p:cNvPicPr>
            <a:picLocks noChangeAspect="1"/>
          </p:cNvPicPr>
          <p:nvPr/>
        </p:nvPicPr>
        <p:blipFill>
          <a:blip r:embed="rId4"/>
          <a:stretch>
            <a:fillRect/>
          </a:stretch>
        </p:blipFill>
        <p:spPr>
          <a:xfrm>
            <a:off x="1733550" y="1841499"/>
            <a:ext cx="7967262" cy="2971803"/>
          </a:xfrm>
          <a:prstGeom prst="rect">
            <a:avLst/>
          </a:prstGeom>
        </p:spPr>
      </p:pic>
    </p:spTree>
    <p:extLst>
      <p:ext uri="{BB962C8B-B14F-4D97-AF65-F5344CB8AC3E}">
        <p14:creationId xmlns:p14="http://schemas.microsoft.com/office/powerpoint/2010/main" val="3376964197"/>
      </p:ext>
    </p:extLst>
  </p:cSld>
  <p:clrMapOvr>
    <a:masterClrMapping/>
  </p:clrMapOvr>
  <p:extLst>
    <p:ext uri="{6950BFC3-D8DA-4A85-94F7-54DA5524770B}">
      <p188:commentRel xmlns:p188="http://schemas.microsoft.com/office/powerpoint/2018/8/main" r:id="rId3"/>
    </p:ext>
  </p:extLs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6EB57-8BBA-40BD-20BE-62E12B03586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14E3435-C390-72D4-2409-1E6FF7397B9F}"/>
              </a:ext>
            </a:extLst>
          </p:cNvPr>
          <p:cNvSpPr>
            <a:spLocks noGrp="1"/>
          </p:cNvSpPr>
          <p:nvPr>
            <p:ph type="title"/>
          </p:nvPr>
        </p:nvSpPr>
        <p:spPr>
          <a:xfrm>
            <a:off x="626073" y="299633"/>
            <a:ext cx="11437175" cy="965696"/>
          </a:xfrm>
        </p:spPr>
        <p:txBody>
          <a:bodyPr>
            <a:normAutofit/>
          </a:bodyPr>
          <a:lstStyle/>
          <a:p>
            <a:r>
              <a:rPr lang="en-US" sz="4400" b="1" dirty="0">
                <a:solidFill>
                  <a:schemeClr val="tx1">
                    <a:lumMod val="85000"/>
                    <a:lumOff val="15000"/>
                  </a:schemeClr>
                </a:solidFill>
                <a:cs typeface="Rubik" pitchFamily="2" charset="-79"/>
              </a:rPr>
              <a:t>Direct Acces</a:t>
            </a:r>
            <a:r>
              <a:rPr lang="en-US" dirty="0">
                <a:solidFill>
                  <a:schemeClr val="tx1">
                    <a:lumMod val="85000"/>
                    <a:lumOff val="15000"/>
                  </a:schemeClr>
                </a:solidFill>
                <a:cs typeface="Rubik" pitchFamily="2" charset="-79"/>
              </a:rPr>
              <a:t>s To </a:t>
            </a:r>
            <a:r>
              <a:rPr lang="en-US" sz="4400" b="1" dirty="0">
                <a:solidFill>
                  <a:schemeClr val="tx1">
                    <a:lumMod val="85000"/>
                    <a:lumOff val="15000"/>
                  </a:schemeClr>
                </a:solidFill>
                <a:cs typeface="Rubik" pitchFamily="2" charset="-79"/>
              </a:rPr>
              <a:t>Nate’s AI-Powered Scanner: </a:t>
            </a:r>
            <a:endParaRPr lang="en-US" b="1"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23C1045B-9412-597E-36CE-8D91E07697C6}"/>
              </a:ext>
            </a:extLst>
          </p:cNvPr>
          <p:cNvSpPr>
            <a:spLocks noGrp="1"/>
          </p:cNvSpPr>
          <p:nvPr>
            <p:ph idx="1"/>
          </p:nvPr>
        </p:nvSpPr>
        <p:spPr>
          <a:xfrm>
            <a:off x="537940" y="2681861"/>
            <a:ext cx="10939850" cy="2928209"/>
          </a:xfrm>
        </p:spPr>
        <p:txBody>
          <a:bodyPr lIns="91440" tIns="91440" rIns="91440" bIns="91440">
            <a:noAutofit/>
          </a:bodyPr>
          <a:lstStyle/>
          <a:p>
            <a:pPr marL="0" indent="0">
              <a:lnSpc>
                <a:spcPct val="100000"/>
              </a:lnSpc>
              <a:spcBef>
                <a:spcPts val="2800"/>
              </a:spcBef>
              <a:buClr>
                <a:schemeClr val="tx1">
                  <a:lumMod val="85000"/>
                  <a:lumOff val="15000"/>
                </a:schemeClr>
              </a:buClr>
              <a:buNone/>
            </a:pPr>
            <a:r>
              <a:rPr lang="en-US" sz="2200" dirty="0"/>
              <a:t>Proprietary technology designed to supercharge  trading Nate’s favorite strategies:</a:t>
            </a:r>
          </a:p>
          <a:p>
            <a:pPr marL="0" indent="0">
              <a:lnSpc>
                <a:spcPct val="100000"/>
              </a:lnSpc>
              <a:spcBef>
                <a:spcPts val="2800"/>
              </a:spcBef>
              <a:buClr>
                <a:schemeClr val="tx1">
                  <a:lumMod val="85000"/>
                  <a:lumOff val="15000"/>
                </a:schemeClr>
              </a:buClr>
              <a:buNone/>
            </a:pPr>
            <a:r>
              <a:rPr lang="en-US" sz="2200" b="1" dirty="0"/>
              <a:t>The Squeeze! </a:t>
            </a:r>
          </a:p>
          <a:p>
            <a:pPr marL="0" indent="0">
              <a:lnSpc>
                <a:spcPct val="100000"/>
              </a:lnSpc>
              <a:spcBef>
                <a:spcPts val="2800"/>
              </a:spcBef>
              <a:buClr>
                <a:schemeClr val="tx1">
                  <a:lumMod val="85000"/>
                  <a:lumOff val="15000"/>
                </a:schemeClr>
              </a:buClr>
              <a:buNone/>
            </a:pPr>
            <a:r>
              <a:rPr lang="en-US" sz="2200" b="1" dirty="0"/>
              <a:t>Earnings Profit Surge</a:t>
            </a:r>
          </a:p>
          <a:p>
            <a:pPr marL="0" indent="0">
              <a:lnSpc>
                <a:spcPct val="100000"/>
              </a:lnSpc>
              <a:spcBef>
                <a:spcPts val="2800"/>
              </a:spcBef>
              <a:buClr>
                <a:schemeClr val="tx1">
                  <a:lumMod val="85000"/>
                  <a:lumOff val="15000"/>
                </a:schemeClr>
              </a:buClr>
              <a:buNone/>
            </a:pPr>
            <a:r>
              <a:rPr lang="en-US" sz="2200" b="1" dirty="0">
                <a:solidFill>
                  <a:srgbClr val="0070C0"/>
                </a:solidFill>
              </a:rPr>
              <a:t>Starting Today:  </a:t>
            </a:r>
            <a:r>
              <a:rPr lang="en-US" sz="2200" b="1" dirty="0"/>
              <a:t>The Sector Strike!</a:t>
            </a:r>
          </a:p>
          <a:p>
            <a:pPr marL="0" indent="0">
              <a:lnSpc>
                <a:spcPct val="100000"/>
              </a:lnSpc>
              <a:spcBef>
                <a:spcPts val="2800"/>
              </a:spcBef>
              <a:buClr>
                <a:schemeClr val="tx1">
                  <a:lumMod val="85000"/>
                  <a:lumOff val="15000"/>
                </a:schemeClr>
              </a:buClr>
              <a:buNone/>
            </a:pPr>
            <a:r>
              <a:rPr lang="en-US" sz="2200" b="1" dirty="0"/>
              <a:t>More features added regularly!  </a:t>
            </a:r>
          </a:p>
          <a:p>
            <a:pPr marL="274320" indent="0">
              <a:lnSpc>
                <a:spcPct val="100000"/>
              </a:lnSpc>
              <a:spcBef>
                <a:spcPts val="2800"/>
              </a:spcBef>
              <a:buClr>
                <a:schemeClr val="tx1">
                  <a:lumMod val="85000"/>
                  <a:lumOff val="15000"/>
                </a:schemeClr>
              </a:buClr>
              <a:buNone/>
            </a:pPr>
            <a:endParaRPr lang="en-US" sz="2200" b="1" dirty="0"/>
          </a:p>
        </p:txBody>
      </p:sp>
      <p:pic>
        <p:nvPicPr>
          <p:cNvPr id="4" name="Picture 3">
            <a:extLst>
              <a:ext uri="{FF2B5EF4-FFF2-40B4-BE49-F238E27FC236}">
                <a16:creationId xmlns:a16="http://schemas.microsoft.com/office/drawing/2014/main" id="{17A9F0E1-017F-E1A6-FB3A-FFB5067D15A3}"/>
              </a:ext>
            </a:extLst>
          </p:cNvPr>
          <p:cNvPicPr>
            <a:picLocks noChangeAspect="1"/>
          </p:cNvPicPr>
          <p:nvPr/>
        </p:nvPicPr>
        <p:blipFill>
          <a:blip r:embed="rId3"/>
          <a:stretch>
            <a:fillRect/>
          </a:stretch>
        </p:blipFill>
        <p:spPr>
          <a:xfrm>
            <a:off x="626075" y="1265329"/>
            <a:ext cx="4543432" cy="1056612"/>
          </a:xfrm>
          <a:prstGeom prst="rect">
            <a:avLst/>
          </a:prstGeom>
        </p:spPr>
      </p:pic>
    </p:spTree>
    <p:extLst>
      <p:ext uri="{BB962C8B-B14F-4D97-AF65-F5344CB8AC3E}">
        <p14:creationId xmlns:p14="http://schemas.microsoft.com/office/powerpoint/2010/main" val="3547568996"/>
      </p:ext>
    </p:extLst>
  </p:cSld>
  <p:clrMapOvr>
    <a:masterClrMapping/>
  </p:clrMapOvr>
  <p:extLst>
    <p:ext uri="{6950BFC3-D8DA-4A85-94F7-54DA5524770B}">
      <p188:commentRel xmlns:p188="http://schemas.microsoft.com/office/powerpoint/2018/8/main" r:id="rId2"/>
    </p:ext>
  </p:extLs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873B2-223D-0178-F216-F1DD4A14874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A7161-4635-409A-0AD0-0B9055D8B68D}"/>
              </a:ext>
            </a:extLst>
          </p:cNvPr>
          <p:cNvSpPr txBox="1"/>
          <p:nvPr/>
        </p:nvSpPr>
        <p:spPr>
          <a:xfrm>
            <a:off x="1172700" y="1645987"/>
            <a:ext cx="9846600" cy="3170099"/>
          </a:xfrm>
          <a:prstGeom prst="rect">
            <a:avLst/>
          </a:prstGeom>
          <a:noFill/>
        </p:spPr>
        <p:txBody>
          <a:bodyPr wrap="square" rtlCol="0" anchor="ctr">
            <a:spAutoFit/>
          </a:bodyPr>
          <a:lstStyle/>
          <a:p>
            <a:pPr algn="ctr"/>
            <a:r>
              <a:rPr lang="en-US" sz="5000" b="1" dirty="0">
                <a:latin typeface="Rajdhani" panose="02000000000000000000" pitchFamily="2" charset="77"/>
                <a:cs typeface="Rajdhani" panose="02000000000000000000" pitchFamily="2" charset="77"/>
              </a:rPr>
              <a:t>We Built </a:t>
            </a:r>
            <a:r>
              <a:rPr lang="en-US" sz="5000" b="1" dirty="0">
                <a:solidFill>
                  <a:schemeClr val="accent1"/>
                </a:solidFill>
                <a:latin typeface="Rajdhani" panose="02000000000000000000" pitchFamily="2" charset="77"/>
                <a:cs typeface="Rajdhani" panose="02000000000000000000" pitchFamily="2" charset="77"/>
              </a:rPr>
              <a:t>S.A.M.</a:t>
            </a:r>
            <a:r>
              <a:rPr lang="en-US" sz="5000" b="1" dirty="0">
                <a:latin typeface="Rajdhani" panose="02000000000000000000" pitchFamily="2" charset="77"/>
                <a:cs typeface="Rajdhani" panose="02000000000000000000" pitchFamily="2" charset="77"/>
              </a:rPr>
              <a:t> To Search For Squeeze Setups </a:t>
            </a:r>
            <a:r>
              <a:rPr lang="en-US" sz="5000" b="1" i="1" dirty="0">
                <a:latin typeface="Rajdhani" panose="02000000000000000000" pitchFamily="2" charset="77"/>
                <a:cs typeface="Rajdhani" panose="02000000000000000000" pitchFamily="2" charset="77"/>
              </a:rPr>
              <a:t>Automatically</a:t>
            </a:r>
            <a:r>
              <a:rPr lang="en-US" sz="5000" b="1" dirty="0">
                <a:latin typeface="Rajdhani" panose="02000000000000000000" pitchFamily="2" charset="77"/>
                <a:cs typeface="Rajdhani" panose="02000000000000000000" pitchFamily="2" charset="77"/>
              </a:rPr>
              <a:t> By Using The Power of AI!</a:t>
            </a:r>
          </a:p>
          <a:p>
            <a:endParaRPr lang="en-US" sz="5000" dirty="0">
              <a:latin typeface="Rajdhani" panose="02000000000000000000" pitchFamily="2" charset="77"/>
              <a:cs typeface="Rajdhani" panose="02000000000000000000" pitchFamily="2" charset="77"/>
            </a:endParaRPr>
          </a:p>
        </p:txBody>
      </p:sp>
    </p:spTree>
    <p:extLst>
      <p:ext uri="{BB962C8B-B14F-4D97-AF65-F5344CB8AC3E}">
        <p14:creationId xmlns:p14="http://schemas.microsoft.com/office/powerpoint/2010/main" val="10472701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59E13-00BE-4193-A78D-A09ACA32FA88}"/>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19203977-20D0-EBB4-2DAB-9631AB165E1C}"/>
              </a:ext>
            </a:extLst>
          </p:cNvPr>
          <p:cNvSpPr>
            <a:spLocks noGrp="1"/>
          </p:cNvSpPr>
          <p:nvPr>
            <p:ph idx="1"/>
          </p:nvPr>
        </p:nvSpPr>
        <p:spPr>
          <a:xfrm>
            <a:off x="383592" y="1525720"/>
            <a:ext cx="8980746" cy="4437043"/>
          </a:xfrm>
        </p:spPr>
        <p:txBody>
          <a:bodyPr vert="horz" lIns="91440" tIns="45720" rIns="91440" bIns="45720" rtlCol="0" anchor="t">
            <a:normAutofit fontScale="92500" lnSpcReduction="10000"/>
          </a:bodyPr>
          <a:lstStyle/>
          <a:p>
            <a:pPr>
              <a:lnSpc>
                <a:spcPct val="100000"/>
              </a:lnSpc>
              <a:spcBef>
                <a:spcPts val="2800"/>
              </a:spcBef>
              <a:buClr>
                <a:srgbClr val="161B6D"/>
              </a:buClr>
              <a:buSzPct val="85000"/>
            </a:pPr>
            <a:r>
              <a:rPr lang="en-US" dirty="0">
                <a:cs typeface="Rubik"/>
              </a:rPr>
              <a:t>Ultimate AI-Powered Research tool with the processing power to scan </a:t>
            </a:r>
            <a:r>
              <a:rPr lang="en-US" b="1" dirty="0">
                <a:cs typeface="Rubik"/>
              </a:rPr>
              <a:t>5 million market updates per second</a:t>
            </a:r>
            <a:r>
              <a:rPr lang="en-US" dirty="0">
                <a:cs typeface="Rubik"/>
              </a:rPr>
              <a:t>!</a:t>
            </a:r>
          </a:p>
          <a:p>
            <a:pPr>
              <a:lnSpc>
                <a:spcPct val="100000"/>
              </a:lnSpc>
              <a:spcBef>
                <a:spcPts val="2800"/>
              </a:spcBef>
              <a:buClr>
                <a:srgbClr val="161B6D"/>
              </a:buClr>
              <a:buSzPct val="85000"/>
            </a:pPr>
            <a:r>
              <a:rPr lang="en-US" b="0" i="0" dirty="0">
                <a:solidFill>
                  <a:srgbClr val="000000"/>
                </a:solidFill>
                <a:effectLst/>
                <a:cs typeface="Rubik"/>
              </a:rPr>
              <a:t>Scan the S&amp;P 500 </a:t>
            </a:r>
            <a:r>
              <a:rPr lang="en-US" dirty="0">
                <a:solidFill>
                  <a:srgbClr val="000000"/>
                </a:solidFill>
                <a:cs typeface="Rubik"/>
              </a:rPr>
              <a:t>&amp; NASDAQ 100 to find</a:t>
            </a:r>
            <a:r>
              <a:rPr lang="en-US" b="0" i="0" dirty="0">
                <a:solidFill>
                  <a:srgbClr val="000000"/>
                </a:solidFill>
                <a:effectLst/>
                <a:cs typeface="Rubik"/>
              </a:rPr>
              <a:t> explosive  </a:t>
            </a:r>
            <a:r>
              <a:rPr lang="en-US" dirty="0">
                <a:solidFill>
                  <a:srgbClr val="000000"/>
                </a:solidFill>
                <a:cs typeface="Rubik"/>
              </a:rPr>
              <a:t>squeeze</a:t>
            </a:r>
            <a:r>
              <a:rPr lang="en-US" b="0" i="0" dirty="0">
                <a:solidFill>
                  <a:srgbClr val="000000"/>
                </a:solidFill>
                <a:effectLst/>
                <a:cs typeface="Rubik"/>
              </a:rPr>
              <a:t> </a:t>
            </a:r>
            <a:r>
              <a:rPr lang="en-US" dirty="0">
                <a:solidFill>
                  <a:srgbClr val="000000"/>
                </a:solidFill>
                <a:cs typeface="Rubik"/>
              </a:rPr>
              <a:t>setups</a:t>
            </a:r>
          </a:p>
          <a:p>
            <a:pPr>
              <a:lnSpc>
                <a:spcPct val="100000"/>
              </a:lnSpc>
              <a:spcBef>
                <a:spcPts val="2800"/>
              </a:spcBef>
              <a:buClr>
                <a:srgbClr val="161B6D"/>
              </a:buClr>
              <a:buSzPct val="85000"/>
            </a:pPr>
            <a:r>
              <a:rPr lang="en-US" dirty="0">
                <a:solidFill>
                  <a:srgbClr val="000000"/>
                </a:solidFill>
                <a:cs typeface="Rubik"/>
              </a:rPr>
              <a:t>Identify “A+ Setups” using a proprietary algorithm</a:t>
            </a:r>
          </a:p>
          <a:p>
            <a:pPr>
              <a:lnSpc>
                <a:spcPct val="100000"/>
              </a:lnSpc>
              <a:spcBef>
                <a:spcPts val="2800"/>
              </a:spcBef>
              <a:buClr>
                <a:srgbClr val="161B6D"/>
              </a:buClr>
              <a:buSzPct val="85000"/>
            </a:pPr>
            <a:r>
              <a:rPr lang="en-US" dirty="0">
                <a:solidFill>
                  <a:srgbClr val="000000"/>
                </a:solidFill>
                <a:cs typeface="Rubik"/>
              </a:rPr>
              <a:t>Monitor Nate’s watchlists and create </a:t>
            </a:r>
            <a:br>
              <a:rPr lang="en-US" dirty="0">
                <a:solidFill>
                  <a:srgbClr val="000000"/>
                </a:solidFill>
                <a:cs typeface="Rubik"/>
              </a:rPr>
            </a:br>
            <a:r>
              <a:rPr lang="en-US" dirty="0">
                <a:solidFill>
                  <a:srgbClr val="000000"/>
                </a:solidFill>
                <a:cs typeface="Rubik"/>
              </a:rPr>
              <a:t>your own! </a:t>
            </a:r>
          </a:p>
          <a:p>
            <a:pPr>
              <a:lnSpc>
                <a:spcPct val="100000"/>
              </a:lnSpc>
              <a:spcBef>
                <a:spcPts val="2800"/>
              </a:spcBef>
              <a:buClr>
                <a:srgbClr val="161B6D"/>
              </a:buClr>
              <a:buSzPct val="85000"/>
            </a:pPr>
            <a:r>
              <a:rPr lang="en-US" b="0" i="0" dirty="0">
                <a:solidFill>
                  <a:srgbClr val="000000"/>
                </a:solidFill>
                <a:effectLst/>
                <a:cs typeface="Rubik"/>
              </a:rPr>
              <a:t>Scans across 10 different time frames</a:t>
            </a:r>
          </a:p>
          <a:p>
            <a:pPr algn="l">
              <a:lnSpc>
                <a:spcPct val="100000"/>
              </a:lnSpc>
              <a:spcBef>
                <a:spcPts val="2800"/>
              </a:spcBef>
              <a:buClr>
                <a:srgbClr val="76B900"/>
              </a:buClr>
            </a:pPr>
            <a:endParaRPr lang="en-US" dirty="0">
              <a:cs typeface="Rubik" pitchFamily="2" charset="-79"/>
            </a:endParaRPr>
          </a:p>
          <a:p>
            <a:endParaRPr lang="en-US" dirty="0"/>
          </a:p>
        </p:txBody>
      </p:sp>
      <p:sp>
        <p:nvSpPr>
          <p:cNvPr id="2" name="Title 1">
            <a:extLst>
              <a:ext uri="{FF2B5EF4-FFF2-40B4-BE49-F238E27FC236}">
                <a16:creationId xmlns:a16="http://schemas.microsoft.com/office/drawing/2014/main" id="{C1B289DD-EB4B-02B5-B288-B6C6A9024F2F}"/>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cs typeface="Rubik" pitchFamily="2" charset="-79"/>
              </a:rPr>
              <a:t>What S.A.M. Can Do Thanks to AI:</a:t>
            </a:r>
            <a:endParaRPr lang="en-US" b="1" dirty="0">
              <a:solidFill>
                <a:schemeClr val="tx1">
                  <a:lumMod val="85000"/>
                  <a:lumOff val="15000"/>
                </a:schemeClr>
              </a:solidFill>
            </a:endParaRPr>
          </a:p>
        </p:txBody>
      </p:sp>
    </p:spTree>
    <p:extLst>
      <p:ext uri="{BB962C8B-B14F-4D97-AF65-F5344CB8AC3E}">
        <p14:creationId xmlns:p14="http://schemas.microsoft.com/office/powerpoint/2010/main" val="395830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37D2C-5D5C-269E-7AB9-40673AAA71B3}"/>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FA6FD5C-2A85-BDBB-1C9E-E4339FA9CE53}"/>
              </a:ext>
            </a:extLst>
          </p:cNvPr>
          <p:cNvSpPr>
            <a:spLocks noGrp="1"/>
          </p:cNvSpPr>
          <p:nvPr>
            <p:ph idx="1"/>
          </p:nvPr>
        </p:nvSpPr>
        <p:spPr>
          <a:xfrm>
            <a:off x="383591" y="1525720"/>
            <a:ext cx="11424817" cy="4437043"/>
          </a:xfrm>
        </p:spPr>
        <p:txBody>
          <a:bodyPr vert="horz" lIns="91440" tIns="45720" rIns="91440" bIns="45720" rtlCol="0" anchor="t">
            <a:normAutofit lnSpcReduction="10000"/>
          </a:bodyPr>
          <a:lstStyle/>
          <a:p>
            <a:pPr>
              <a:lnSpc>
                <a:spcPct val="100000"/>
              </a:lnSpc>
              <a:spcBef>
                <a:spcPts val="2800"/>
              </a:spcBef>
              <a:buClr>
                <a:srgbClr val="161B6D"/>
              </a:buClr>
              <a:buSzPct val="85000"/>
            </a:pPr>
            <a:r>
              <a:rPr lang="en-US" dirty="0">
                <a:solidFill>
                  <a:srgbClr val="000000"/>
                </a:solidFill>
                <a:cs typeface="Rubik"/>
              </a:rPr>
              <a:t>Power Options - </a:t>
            </a:r>
            <a:r>
              <a:rPr lang="en-US" b="0" i="0" dirty="0">
                <a:solidFill>
                  <a:srgbClr val="000000"/>
                </a:solidFill>
                <a:effectLst/>
                <a:cs typeface="Rubik" pitchFamily="2" charset="-79"/>
              </a:rPr>
              <a:t>to consider for each daily play.</a:t>
            </a:r>
            <a:r>
              <a:rPr lang="en-US" dirty="0">
                <a:solidFill>
                  <a:srgbClr val="000000"/>
                </a:solidFill>
                <a:cs typeface="Rubik" pitchFamily="2" charset="-79"/>
              </a:rPr>
              <a:t> Includes 3 contracts to fit your risk tolerance..</a:t>
            </a:r>
            <a:r>
              <a:rPr lang="en-US" dirty="0">
                <a:solidFill>
                  <a:srgbClr val="000000"/>
                </a:solidFill>
                <a:cs typeface="Rubik"/>
              </a:rPr>
              <a:t>.</a:t>
            </a:r>
          </a:p>
          <a:p>
            <a:pPr>
              <a:lnSpc>
                <a:spcPct val="100000"/>
              </a:lnSpc>
              <a:spcBef>
                <a:spcPts val="2800"/>
              </a:spcBef>
              <a:buClr>
                <a:srgbClr val="161B6D"/>
              </a:buClr>
              <a:buSzPct val="85000"/>
            </a:pPr>
            <a:r>
              <a:rPr lang="en-US" b="0" i="0" dirty="0" err="1">
                <a:solidFill>
                  <a:srgbClr val="000000"/>
                </a:solidFill>
                <a:effectLst/>
                <a:cs typeface="Rubik"/>
              </a:rPr>
              <a:t>SAMSpeaks</a:t>
            </a:r>
            <a:r>
              <a:rPr lang="en-US" b="0" i="0" dirty="0">
                <a:solidFill>
                  <a:srgbClr val="000000"/>
                </a:solidFill>
                <a:effectLst/>
                <a:cs typeface="Rubik"/>
              </a:rPr>
              <a:t> feature provides AI-generated commentary on what is happening with a stock’s squeeze setups </a:t>
            </a:r>
          </a:p>
          <a:p>
            <a:pPr>
              <a:lnSpc>
                <a:spcPct val="100000"/>
              </a:lnSpc>
              <a:spcBef>
                <a:spcPts val="2800"/>
              </a:spcBef>
              <a:buClr>
                <a:srgbClr val="161B6D"/>
              </a:buClr>
              <a:buSzPct val="85000"/>
            </a:pPr>
            <a:r>
              <a:rPr lang="en-US" b="0" i="0" dirty="0">
                <a:solidFill>
                  <a:srgbClr val="000000"/>
                </a:solidFill>
                <a:effectLst/>
                <a:cs typeface="Rubik"/>
              </a:rPr>
              <a:t>Earnings Profit Surge indicator shows when a stock </a:t>
            </a:r>
            <a:r>
              <a:rPr lang="en-US" dirty="0">
                <a:solidFill>
                  <a:srgbClr val="000000"/>
                </a:solidFill>
                <a:cs typeface="Rubik"/>
              </a:rPr>
              <a:t>has a momentum after a big earnings win. </a:t>
            </a:r>
            <a:endParaRPr lang="en-US" b="0" i="0" dirty="0">
              <a:solidFill>
                <a:srgbClr val="000000"/>
              </a:solidFill>
              <a:effectLst/>
              <a:cs typeface="Rubik"/>
            </a:endParaRPr>
          </a:p>
          <a:p>
            <a:pPr>
              <a:lnSpc>
                <a:spcPct val="100000"/>
              </a:lnSpc>
              <a:spcBef>
                <a:spcPts val="2800"/>
              </a:spcBef>
              <a:buClr>
                <a:srgbClr val="161B6D"/>
              </a:buClr>
              <a:buSzPct val="85000"/>
            </a:pPr>
            <a:r>
              <a:rPr lang="en-US" dirty="0">
                <a:solidFill>
                  <a:srgbClr val="000000"/>
                </a:solidFill>
                <a:cs typeface="Rubik"/>
              </a:rPr>
              <a:t>NEW: Sector Strike Scanner </a:t>
            </a:r>
            <a:br>
              <a:rPr lang="en-US" dirty="0">
                <a:solidFill>
                  <a:srgbClr val="000000"/>
                </a:solidFill>
                <a:cs typeface="Rubik"/>
              </a:rPr>
            </a:br>
            <a:r>
              <a:rPr lang="en-US" dirty="0">
                <a:solidFill>
                  <a:srgbClr val="0070C0"/>
                </a:solidFill>
                <a:cs typeface="Rubik"/>
              </a:rPr>
              <a:t>(Exclusive add-on feature)</a:t>
            </a:r>
            <a:endParaRPr lang="en-US" b="0" i="0" dirty="0">
              <a:solidFill>
                <a:srgbClr val="0070C0"/>
              </a:solidFill>
              <a:effectLst/>
              <a:cs typeface="Rubik"/>
            </a:endParaRPr>
          </a:p>
          <a:p>
            <a:pPr algn="l">
              <a:lnSpc>
                <a:spcPct val="100000"/>
              </a:lnSpc>
              <a:spcBef>
                <a:spcPts val="2800"/>
              </a:spcBef>
              <a:buClr>
                <a:srgbClr val="76B900"/>
              </a:buClr>
            </a:pPr>
            <a:endParaRPr lang="en-US" dirty="0">
              <a:cs typeface="Rubik" pitchFamily="2" charset="-79"/>
            </a:endParaRPr>
          </a:p>
          <a:p>
            <a:endParaRPr lang="en-US" dirty="0"/>
          </a:p>
        </p:txBody>
      </p:sp>
      <p:sp>
        <p:nvSpPr>
          <p:cNvPr id="2" name="Title 1">
            <a:extLst>
              <a:ext uri="{FF2B5EF4-FFF2-40B4-BE49-F238E27FC236}">
                <a16:creationId xmlns:a16="http://schemas.microsoft.com/office/drawing/2014/main" id="{BC6BDF20-E095-BB07-DE7E-42063D4011F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cs typeface="Rubik" pitchFamily="2" charset="-79"/>
              </a:rPr>
              <a:t>What S.A.M. Can Do Thanks to AI:</a:t>
            </a:r>
            <a:endParaRPr lang="en-US" b="1" dirty="0">
              <a:solidFill>
                <a:schemeClr val="tx1">
                  <a:lumMod val="85000"/>
                  <a:lumOff val="15000"/>
                </a:schemeClr>
              </a:solidFill>
            </a:endParaRPr>
          </a:p>
        </p:txBody>
      </p:sp>
    </p:spTree>
    <p:extLst>
      <p:ext uri="{BB962C8B-B14F-4D97-AF65-F5344CB8AC3E}">
        <p14:creationId xmlns:p14="http://schemas.microsoft.com/office/powerpoint/2010/main" val="3083246918"/>
      </p:ext>
    </p:extLst>
  </p:cSld>
  <p:clrMapOvr>
    <a:masterClrMapping/>
  </p:clrMapOvr>
  <p:extLst>
    <p:ext uri="{6950BFC3-D8DA-4A85-94F7-54DA5524770B}">
      <p188:commentRel xmlns:p188="http://schemas.microsoft.com/office/powerpoint/2018/8/main" r:id="rId2"/>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AC8FB-2AB4-BEED-9C92-B055168E80DF}"/>
            </a:ext>
          </a:extLst>
        </p:cNvPr>
        <p:cNvGrpSpPr/>
        <p:nvPr/>
      </p:nvGrpSpPr>
      <p:grpSpPr>
        <a:xfrm>
          <a:off x="0" y="0"/>
          <a:ext cx="0" cy="0"/>
          <a:chOff x="0" y="0"/>
          <a:chExt cx="0" cy="0"/>
        </a:xfrm>
      </p:grpSpPr>
      <p:pic>
        <p:nvPicPr>
          <p:cNvPr id="13314" name="Picture 2" descr="Bundle Image">
            <a:extLst>
              <a:ext uri="{FF2B5EF4-FFF2-40B4-BE49-F238E27FC236}">
                <a16:creationId xmlns:a16="http://schemas.microsoft.com/office/drawing/2014/main" id="{8EEBE351-14FE-8842-F989-8D0ACD0FA0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1" y="2007766"/>
            <a:ext cx="5737227" cy="2842467"/>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77A9F693-98DB-2AD7-8F23-709E0EC4A7FC}"/>
              </a:ext>
            </a:extLst>
          </p:cNvPr>
          <p:cNvSpPr>
            <a:spLocks noGrp="1"/>
          </p:cNvSpPr>
          <p:nvPr>
            <p:ph type="title"/>
          </p:nvPr>
        </p:nvSpPr>
        <p:spPr>
          <a:xfrm>
            <a:off x="-575659" y="44477"/>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6</a:t>
            </a:r>
            <a:r>
              <a:rPr lang="en-US" sz="2800" b="1" dirty="0">
                <a:solidFill>
                  <a:srgbClr val="00B050"/>
                </a:solidFill>
                <a:cs typeface="Rubik" pitchFamily="2" charset="-79"/>
              </a:rPr>
              <a:t>,000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14" name="Picture 13">
            <a:extLst>
              <a:ext uri="{FF2B5EF4-FFF2-40B4-BE49-F238E27FC236}">
                <a16:creationId xmlns:a16="http://schemas.microsoft.com/office/drawing/2014/main" id="{DDD697CC-6513-2256-0117-DE40E957C97F}"/>
              </a:ext>
            </a:extLst>
          </p:cNvPr>
          <p:cNvPicPr>
            <a:picLocks noChangeAspect="1"/>
          </p:cNvPicPr>
          <p:nvPr/>
        </p:nvPicPr>
        <p:blipFill>
          <a:blip r:embed="rId5"/>
          <a:stretch>
            <a:fillRect/>
          </a:stretch>
        </p:blipFill>
        <p:spPr>
          <a:xfrm>
            <a:off x="4635321" y="237316"/>
            <a:ext cx="2921357" cy="679385"/>
          </a:xfrm>
          <a:prstGeom prst="rect">
            <a:avLst/>
          </a:prstGeom>
        </p:spPr>
      </p:pic>
      <p:sp>
        <p:nvSpPr>
          <p:cNvPr id="5" name="Content Placeholder 2">
            <a:extLst>
              <a:ext uri="{FF2B5EF4-FFF2-40B4-BE49-F238E27FC236}">
                <a16:creationId xmlns:a16="http://schemas.microsoft.com/office/drawing/2014/main" id="{A2B3AAC3-0555-7972-29FB-87D861FA993A}"/>
              </a:ext>
            </a:extLst>
          </p:cNvPr>
          <p:cNvSpPr txBox="1">
            <a:spLocks/>
          </p:cNvSpPr>
          <p:nvPr/>
        </p:nvSpPr>
        <p:spPr>
          <a:xfrm>
            <a:off x="5947462" y="2301298"/>
            <a:ext cx="5524592"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2800"/>
              </a:spcBef>
              <a:buClr>
                <a:schemeClr val="tx1">
                  <a:lumMod val="85000"/>
                  <a:lumOff val="15000"/>
                </a:schemeClr>
              </a:buClr>
              <a:buFont typeface="Arial" panose="020B0604020202020204" pitchFamily="34" charset="0"/>
              <a:buNone/>
            </a:pPr>
            <a:r>
              <a:rPr lang="en-US" b="1"/>
              <a:t>MTA Inner Circle Members:</a:t>
            </a:r>
            <a:endParaRPr lang="en-US" b="1" dirty="0"/>
          </a:p>
        </p:txBody>
      </p:sp>
      <p:sp>
        <p:nvSpPr>
          <p:cNvPr id="7" name="Rounded Rectangle 6">
            <a:extLst>
              <a:ext uri="{FF2B5EF4-FFF2-40B4-BE49-F238E27FC236}">
                <a16:creationId xmlns:a16="http://schemas.microsoft.com/office/drawing/2014/main" id="{A4F851A5-E7D9-1FA9-CA8A-355FF5F7104B}"/>
              </a:ext>
            </a:extLst>
          </p:cNvPr>
          <p:cNvSpPr/>
          <p:nvPr/>
        </p:nvSpPr>
        <p:spPr>
          <a:xfrm>
            <a:off x="6249445" y="2972660"/>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Lato" panose="020F0502020204030203" pitchFamily="34" charset="77"/>
                <a:cs typeface="Rajdhani" panose="02000000000000000000" pitchFamily="2" charset="77"/>
              </a:rPr>
              <a:t>FREE!</a:t>
            </a:r>
          </a:p>
        </p:txBody>
      </p:sp>
    </p:spTree>
    <p:extLst>
      <p:ext uri="{BB962C8B-B14F-4D97-AF65-F5344CB8AC3E}">
        <p14:creationId xmlns:p14="http://schemas.microsoft.com/office/powerpoint/2010/main" val="2099686373"/>
      </p:ext>
    </p:extLst>
  </p:cSld>
  <p:clrMapOvr>
    <a:masterClrMapping/>
  </p:clrMapOvr>
  <p:extLst>
    <p:ext uri="{6950BFC3-D8DA-4A85-94F7-54DA5524770B}">
      <p188:commentRel xmlns:p188="http://schemas.microsoft.com/office/powerpoint/2018/8/main" r:id="rId3"/>
    </p:ext>
  </p:extLs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7C74-F71D-D462-5CC8-FFB647DADE1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4E825AA-E5C7-F696-45A0-20083A53118A}"/>
              </a:ext>
            </a:extLst>
          </p:cNvPr>
          <p:cNvSpPr/>
          <p:nvPr/>
        </p:nvSpPr>
        <p:spPr>
          <a:xfrm>
            <a:off x="0" y="0"/>
            <a:ext cx="12192000" cy="6858000"/>
          </a:xfrm>
          <a:prstGeom prst="rect">
            <a:avLst/>
          </a:prstGeom>
          <a:solidFill>
            <a:srgbClr val="00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7B68D66-1081-FC14-A94D-94A20A3D3B9F}"/>
              </a:ext>
            </a:extLst>
          </p:cNvPr>
          <p:cNvSpPr/>
          <p:nvPr/>
        </p:nvSpPr>
        <p:spPr>
          <a:xfrm>
            <a:off x="-4" y="1041400"/>
            <a:ext cx="12192000" cy="1003299"/>
          </a:xfrm>
          <a:prstGeom prst="rect">
            <a:avLst/>
          </a:prstGeom>
          <a:solidFill>
            <a:srgbClr val="125E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315401CB-8337-B508-4E5C-FD7A66B26E2E}"/>
              </a:ext>
            </a:extLst>
          </p:cNvPr>
          <p:cNvSpPr txBox="1">
            <a:spLocks/>
          </p:cNvSpPr>
          <p:nvPr/>
        </p:nvSpPr>
        <p:spPr>
          <a:xfrm>
            <a:off x="0" y="1308099"/>
            <a:ext cx="12192000" cy="622301"/>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gn="ctr"/>
            <a:r>
              <a:rPr lang="en-US" sz="3000" b="1" dirty="0">
                <a:latin typeface="Rajdhani" panose="02000000000000000000" pitchFamily="2" charset="77"/>
                <a:cs typeface="Rajdhani" panose="02000000000000000000" pitchFamily="2" charset="77"/>
              </a:rPr>
              <a:t>You’ll Get FREE Access To The War Room:</a:t>
            </a:r>
            <a:endParaRPr lang="en-US" sz="3000" b="1" i="1" dirty="0">
              <a:latin typeface="Rajdhani" panose="02000000000000000000" pitchFamily="2" charset="77"/>
              <a:cs typeface="Rajdhani" panose="02000000000000000000" pitchFamily="2" charset="77"/>
            </a:endParaRPr>
          </a:p>
        </p:txBody>
      </p:sp>
      <p:pic>
        <p:nvPicPr>
          <p:cNvPr id="4" name="Picture 3">
            <a:extLst>
              <a:ext uri="{FF2B5EF4-FFF2-40B4-BE49-F238E27FC236}">
                <a16:creationId xmlns:a16="http://schemas.microsoft.com/office/drawing/2014/main" id="{4EA51482-F128-A6ED-19FB-081F9C49551E}"/>
              </a:ext>
            </a:extLst>
          </p:cNvPr>
          <p:cNvPicPr>
            <a:picLocks noChangeAspect="1"/>
          </p:cNvPicPr>
          <p:nvPr/>
        </p:nvPicPr>
        <p:blipFill>
          <a:blip r:embed="rId3"/>
          <a:stretch>
            <a:fillRect/>
          </a:stretch>
        </p:blipFill>
        <p:spPr>
          <a:xfrm>
            <a:off x="1656420" y="2228850"/>
            <a:ext cx="8879159" cy="1617980"/>
          </a:xfrm>
          <a:prstGeom prst="rect">
            <a:avLst/>
          </a:prstGeom>
        </p:spPr>
      </p:pic>
    </p:spTree>
    <p:extLst>
      <p:ext uri="{BB962C8B-B14F-4D97-AF65-F5344CB8AC3E}">
        <p14:creationId xmlns:p14="http://schemas.microsoft.com/office/powerpoint/2010/main" val="96376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E546E8A8-6A55-4D80-9B21-9A7A6227345A}"/>
</file>

<file path=customXml/itemProps2.xml><?xml version="1.0" encoding="utf-8"?>
<ds:datastoreItem xmlns:ds="http://schemas.openxmlformats.org/officeDocument/2006/customXml" ds:itemID="{8A65225A-F0CC-4AA0-AFA0-E185D6066598}"/>
</file>

<file path=customXml/itemProps3.xml><?xml version="1.0" encoding="utf-8"?>
<ds:datastoreItem xmlns:ds="http://schemas.openxmlformats.org/officeDocument/2006/customXml" ds:itemID="{B793D49F-BDE5-4C80-A958-C7B026D76609}"/>
</file>

<file path=docProps/app.xml><?xml version="1.0" encoding="utf-8"?>
<Properties xmlns="http://schemas.openxmlformats.org/officeDocument/2006/extended-properties" xmlns:vt="http://schemas.openxmlformats.org/officeDocument/2006/docPropsVTypes">
  <TotalTime>82772</TotalTime>
  <Words>4744</Words>
  <Application>Microsoft Office PowerPoint</Application>
  <PresentationFormat>Widescreen</PresentationFormat>
  <Paragraphs>553</Paragraphs>
  <Slides>135</Slides>
  <Notes>53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135</vt:i4>
      </vt:variant>
    </vt:vector>
  </HeadingPairs>
  <TitlesOfParts>
    <vt:vector size="149" baseType="lpstr">
      <vt:lpstr>-apple-system</vt:lpstr>
      <vt:lpstr>Aptos</vt:lpstr>
      <vt:lpstr>Arial</vt:lpstr>
      <vt:lpstr>Lato</vt:lpstr>
      <vt:lpstr>Magistral</vt:lpstr>
      <vt:lpstr>matter</vt:lpstr>
      <vt:lpstr>Montserrat ExtraBold</vt:lpstr>
      <vt:lpstr>Montserrat Medium</vt:lpstr>
      <vt:lpstr>Rajdhani</vt:lpstr>
      <vt:lpstr>Rajdhani SemiBold</vt:lpstr>
      <vt:lpstr>Segoe UI</vt:lpstr>
      <vt:lpstr>Slack-Lato</vt:lpstr>
      <vt:lpstr>Wingdings</vt:lpstr>
      <vt:lpstr>Office Theme</vt:lpstr>
      <vt:lpstr>PowerPoint Presentation</vt:lpstr>
      <vt:lpstr>Today’s Special Mission Briefing</vt:lpstr>
      <vt:lpstr>PowerPoint Presentation</vt:lpstr>
      <vt:lpstr>PowerPoint Presentation</vt:lpstr>
      <vt:lpstr>August 2024: 101% in 6 weeks</vt:lpstr>
      <vt:lpstr>PowerPoint Presentation</vt:lpstr>
      <vt:lpstr>PowerPoint Presentation</vt:lpstr>
      <vt:lpstr>PowerPoint Presentation</vt:lpstr>
      <vt:lpstr>DISCLAIMER </vt:lpstr>
      <vt:lpstr>PowerPoint Presentation</vt:lpstr>
      <vt:lpstr>“Epic Sector Rotations Set to  Dominate 2025” -Investor Haven</vt:lpstr>
      <vt:lpstr>And despite all of the market unpredictability so far ... we’ve seen exactly that!</vt:lpstr>
      <vt:lpstr>What Wells Fargo Is Telling Clients For The Rest 2025:</vt:lpstr>
      <vt:lpstr>Rate Cuts?</vt:lpstr>
      <vt:lpstr>Energy Market Rebound After Iran Conflict? </vt:lpstr>
      <vt:lpstr>Trump’s “Big Beautiful Bill”</vt:lpstr>
      <vt:lpstr>You WANT to have a sector rotation strategy “ready-to-go” for the remainder of 2025...  You DON’T WANT to be on the WRONG side  of a sector rotation!  </vt:lpstr>
      <vt:lpstr>PowerPoint Presentation</vt:lpstr>
      <vt:lpstr>WRITE THIS DOWN!!!</vt:lpstr>
      <vt:lpstr>Step 1:  Identify Underperforming Sectors</vt:lpstr>
      <vt:lpstr>PowerPoint Presentation</vt:lpstr>
      <vt:lpstr>XLP Example: December 2024 </vt:lpstr>
      <vt:lpstr>XLP Example: January 2025</vt:lpstr>
      <vt:lpstr>XLP Example: Feb 2025  </vt:lpstr>
      <vt:lpstr>Key Takeaway</vt:lpstr>
      <vt:lpstr>Tested Over 5 Years of Data If you stopped at Step 1 &amp; bought these ETFs:</vt:lpstr>
      <vt:lpstr>Most Recent Data (Since Jan 23):  If you stopped at Step 1 &amp; bought these ETFs:</vt:lpstr>
      <vt:lpstr>But We’re Targeting MUCH Bigger Profits!</vt:lpstr>
      <vt:lpstr>PowerPoint Presentation</vt:lpstr>
      <vt:lpstr>XLF Example: May 2024 </vt:lpstr>
      <vt:lpstr>XLF Example: June 2024 </vt:lpstr>
      <vt:lpstr>XLF Example: July 2024   </vt:lpstr>
      <vt:lpstr>Step 2: Find The Top 5 Stocks In That Sector</vt:lpstr>
      <vt:lpstr>XLF Example: July 2024</vt:lpstr>
      <vt:lpstr>Sector Strikes On XLF in July (2025) Could  Have Produced Gains As High As: </vt:lpstr>
      <vt:lpstr>And that is just ONE sector... Some months we can target multiple!</vt:lpstr>
      <vt:lpstr>PowerPoint Presentation</vt:lpstr>
      <vt:lpstr>XLB Example: May 2024 </vt:lpstr>
      <vt:lpstr>XLB Example: June 2024 </vt:lpstr>
      <vt:lpstr>XLB Example: July 2024 </vt:lpstr>
      <vt:lpstr>XLB Example: July 2024</vt:lpstr>
      <vt:lpstr>Sector Strikes On XLB in July Could Have Produced Gains As High As: </vt:lpstr>
      <vt:lpstr>But when you have multiple  Sector Strikes in a month... </vt:lpstr>
      <vt:lpstr>July Sector Strikes On XLF, XLB, XLI, and XLP:</vt:lpstr>
      <vt:lpstr>July 2024: BIG PROFIT POTENTIAL </vt:lpstr>
      <vt:lpstr>All From a Strategy that Takes Less Than  30 MINUTES Per Month to Execute!   ... So How? </vt:lpstr>
      <vt:lpstr>Step 3:  Trade </vt:lpstr>
      <vt:lpstr>The Squeeze</vt:lpstr>
      <vt:lpstr>Helped Turn $37k Into $2.7M With The Squeeze!</vt:lpstr>
      <vt:lpstr>Real-Money Squeeze Example:   RILY Daily Profits Live  Open House Trade </vt:lpstr>
      <vt:lpstr>WRITE THIS DOWN!!!</vt:lpstr>
      <vt:lpstr>PowerPoint Presentation</vt:lpstr>
      <vt:lpstr>STEP 1: Identify Underperforming Sectors XLE Example: January 2024</vt:lpstr>
      <vt:lpstr>STEP 1: Identify Underperforming Sectors XLE Example: February 2024</vt:lpstr>
      <vt:lpstr>STEP 1: Identify Underperforming Sectors XLE Example: March 2024</vt:lpstr>
      <vt:lpstr>STEP 2: Find Top 5 Stocks in Sector XLE Example: March 2024</vt:lpstr>
      <vt:lpstr>STEP 3: Trade XLE Example: XOM Trade</vt:lpstr>
      <vt:lpstr>STEP 3: Trade XLE Example: XOM Trade</vt:lpstr>
      <vt:lpstr>STEP 3: Trade XLE Example: 586% Gain on XOM! </vt:lpstr>
      <vt:lpstr>XLE: March 2024 Sector Strikes:</vt:lpstr>
      <vt:lpstr>What The Data Says (October 2023- June 2025) </vt:lpstr>
      <vt:lpstr>PowerPoint Presentation</vt:lpstr>
      <vt:lpstr>STEP 1: Identify Underperforming Sector XLP Example: September</vt:lpstr>
      <vt:lpstr>STEP 1: Identify Underperforming Sector XLP Example: October</vt:lpstr>
      <vt:lpstr>STEP 2: Find Top 5 Stocks in Sector XLP Example: November</vt:lpstr>
      <vt:lpstr>STEP 3: Trade XLP Example: COST Trade</vt:lpstr>
      <vt:lpstr>STEP 3: Trade XLP Example: COST Trade</vt:lpstr>
      <vt:lpstr>STEP 3: Trade XLP Example: +188% Gain on COST! </vt:lpstr>
      <vt:lpstr>$6,000 in each of the 65 trade setups between Oct 2023 and  June 2025 could have turned into as much as: $990,265 (Including Losers)   </vt:lpstr>
      <vt:lpstr>2025 is the year of sector rotations!</vt:lpstr>
      <vt:lpstr>Nate is going LIVE to conduct a Sector Strike trade... Friday, August 1st @ 12 P.M. ET! </vt:lpstr>
      <vt:lpstr>This 30-Min / Month Trading Strategy Is Perfect For... </vt:lpstr>
      <vt:lpstr>Today Is Your Chance to Get Every  Sector Strike Trade Going Forward! </vt:lpstr>
      <vt:lpstr>PowerPoint Presentation</vt:lpstr>
      <vt:lpstr>Despite all of the market chaos this year...  Nate has won nearly 7 out of 10 of his trades, Including Gains of: </vt:lpstr>
      <vt:lpstr>Nate’s Sector Strike strategy has outperformed the S&amp;P 500 by more than 22X!</vt:lpstr>
      <vt:lpstr>It’s Now Easier Than Ever To  Conduct Sector Strikes...</vt:lpstr>
      <vt:lpstr>Sector Strike Trade Recommendations </vt:lpstr>
      <vt:lpstr>Sector Strike Trade Situation Room </vt:lpstr>
      <vt:lpstr>Exclusive Sector Strike Education Suite </vt:lpstr>
      <vt:lpstr>We’ve Even Developed a Brand-New Feature in  S.A.M. (AI-Powered Scanner) to Identify Target Sectors and Trade Setups! </vt:lpstr>
      <vt:lpstr>*EXCLUSIVE! SECTOR STRIKE ADD-ON 2.0 FOR S.A.M. (AI SCANNER)</vt:lpstr>
      <vt:lpstr>The FULL PACKAGE:  Nate Bear’s *NEW* Sector Strike Service</vt:lpstr>
      <vt:lpstr>PowerPoint Presentation</vt:lpstr>
      <vt:lpstr>“So How Can I Access?”</vt:lpstr>
      <vt:lpstr>PowerPoint Presentation</vt:lpstr>
      <vt:lpstr>PowerPoint Presentation</vt:lpstr>
      <vt:lpstr>Trade alongside Nate Bear (The Millionaire Trader) Target Explosive Squeeze Trades… Everyday! </vt:lpstr>
      <vt:lpstr>The Best of Nate’s  147 x 100% Winners!</vt:lpstr>
      <vt:lpstr>He Trains His People So Well…  His Happiest Streamers Are Even Beating His Official Stats</vt:lpstr>
      <vt:lpstr>   Retail Price:  $5,000 / Year…</vt:lpstr>
      <vt:lpstr>Remember... </vt:lpstr>
      <vt:lpstr>PowerPoint Presentation</vt:lpstr>
      <vt:lpstr>Direct Access To Nate’s AI-Powered Scanner: </vt:lpstr>
      <vt:lpstr>PowerPoint Presentation</vt:lpstr>
      <vt:lpstr>What S.A.M. Can Do Thanks to AI:</vt:lpstr>
      <vt:lpstr>What S.A.M. Can Do Thanks to AI:</vt:lpstr>
      <vt:lpstr>   Retail Price:  $6,000 / Year</vt:lpstr>
      <vt:lpstr>PowerPoint Presentation</vt:lpstr>
      <vt:lpstr>PowerPoint Presentation</vt:lpstr>
      <vt:lpstr>Includes Bryan’s Top Overnight Trades!</vt:lpstr>
      <vt:lpstr>PowerPoint Presentation</vt:lpstr>
      <vt:lpstr>PowerPoint Presentation</vt:lpstr>
      <vt:lpstr>PowerPoint Presentation</vt:lpstr>
      <vt:lpstr>   Retail Price:  $7,500 / Year…</vt:lpstr>
      <vt:lpstr>PowerPoint Presentation</vt:lpstr>
      <vt:lpstr>Bryan’s Dark Ticker strategy is what  you NEED when the market goes DOWN!</vt:lpstr>
      <vt:lpstr>What is the Dark Ticker? </vt:lpstr>
      <vt:lpstr>Post-Market Profits: Since Launch</vt:lpstr>
      <vt:lpstr>Inner Circle Members Can’t Stop Talking  About These Massive Gains...</vt:lpstr>
      <vt:lpstr>Inner Circle Members Can’t Stop Talking  About These Massive Gains...</vt:lpstr>
      <vt:lpstr>How Bryan’s Post-Market Profits Works:</vt:lpstr>
      <vt:lpstr>   Value:  $5,000 / Year</vt:lpstr>
      <vt:lpstr>Retail Price:  $997 / Year</vt:lpstr>
      <vt:lpstr>PowerPoint Presentation</vt:lpstr>
      <vt:lpstr>PowerPoint Presentation</vt:lpstr>
      <vt:lpstr>PowerPoint Presentation</vt:lpstr>
      <vt:lpstr>Retail Price:  $5,000 / Year</vt:lpstr>
      <vt:lpstr>All Accessible Through Our “Command Center”</vt:lpstr>
      <vt:lpstr>MTA Suite Trade Feed</vt:lpstr>
      <vt:lpstr>One-Year Retail Value: $30,750</vt:lpstr>
      <vt:lpstr>PowerPoint Presentation</vt:lpstr>
      <vt:lpstr>Sector Strike ALONE is worth $40,000... Per Year!</vt:lpstr>
      <vt:lpstr>What Inner Circle Members Are Saying: </vt:lpstr>
      <vt:lpstr>But we’re going to give you a deal  of a LIFETIME today... </vt:lpstr>
      <vt:lpstr>MUST ACT BEFORE MIDNIGHT</vt:lpstr>
      <vt:lpstr>🚨  Double Savings Until Midnight! 🚨</vt:lpstr>
      <vt:lpstr>One Sector Strike Trade Could Cover  the Entire Cost of Membership</vt:lpstr>
      <vt:lpstr>90-Day Guarantee</vt:lpstr>
      <vt:lpstr>New Benefit: Learn How To Lower Your Tax  Burden From Trading!</vt:lpstr>
      <vt:lpstr>Legacy Benefit</vt:lpstr>
      <vt:lpstr>The Ball Is In Your Court...</vt:lpstr>
      <vt:lpstr>PowerPoint Presentation</vt:lpstr>
      <vt:lpstr>AUGUST Sector Strike Plan:  SIX  Sector Strike Targets!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Chelsea Centineo</dc:creator>
  <cp:lastModifiedBy>Cameron Stang</cp:lastModifiedBy>
  <cp:revision>455</cp:revision>
  <dcterms:created xsi:type="dcterms:W3CDTF">2024-10-24T14:24:27Z</dcterms:created>
  <dcterms:modified xsi:type="dcterms:W3CDTF">2025-07-10T14:10:09Z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