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entation.xml" ContentType="application/vnd.openxmlformats-officedocument.presentationml.presentation.main+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notesSlides/notesSlide9.xml" ContentType="application/vnd.openxmlformats-officedocument.presentationml.notes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13_AEA84078.xml" ContentType="application/vnd.ms-powerpoint.comments+xml"/>
  <Override PartName="/ppt/authors.xml" ContentType="application/vnd.ms-powerpoint.authors+xml"/>
  <Override PartName="/ppt/comments/modernComment_129_7FBDA7BE.xml" ContentType="application/vnd.ms-powerpoint.comments+xml"/>
  <Override PartName="/ppt/comments/modernComment_10B_9FFA361F.xml" ContentType="application/vnd.ms-powerpoint.comments+xml"/>
  <Override PartName="/ppt/comments/modernComment_132_DF413E0.xml" ContentType="application/vnd.ms-powerpoint.comments+xml"/>
  <Override PartName="/ppt/comments/modernComment_128_645429BB.xml" ContentType="application/vnd.ms-powerpoint.comments+xml"/>
  <Override PartName="/ppt/comments/modernComment_108_B253911C.xml" ContentType="application/vnd.ms-powerpoint.comments+xml"/>
  <Override PartName="/ppt/comments/modernComment_106_9A00EA2F.xml" ContentType="application/vnd.ms-powerpoint.comments+xml"/>
  <Override PartName="/ppt/comments/modernComment_100_29FA44C7.xml" ContentType="application/vnd.ms-powerpoint.comments+xml"/>
  <Override PartName="/ppt/theme/theme2.xml" ContentType="application/vnd.openxmlformats-officedocument.theme+xml"/>
  <Override PartName="/ppt/comments/modernComment_12D_60BBFA1B.xml" ContentType="application/vnd.ms-powerpoint.comments+xml"/>
  <Override PartName="/ppt/comments/modernComment_131_74BD4BE5.xml" ContentType="application/vnd.ms-powerpoint.comments+xml"/>
  <Override PartName="/ppt/theme/theme1.xml" ContentType="application/vnd.openxmlformats-officedocument.theme+xml"/>
  <Override PartName="/ppt/notesMasters/notesMaster1.xml" ContentType="application/vnd.openxmlformats-officedocument.presentationml.notesMaster+xml"/>
  <Override PartName="/ppt/comments/modernComment_136_34FC2084.xml" ContentType="application/vnd.ms-powerpoint.comments+xml"/>
  <Override PartName="/ppt/comments/modernComment_118_F61C5648.xml" ContentType="application/vnd.ms-powerpoint.comments+xml"/>
  <Override PartName="/ppt/comments/modernComment_119_9C37CDE8.xml" ContentType="application/vnd.ms-powerpoint.comments+xml"/>
  <Override PartName="/ppt/comments/modernComment_10E_A90AC29B.xml" ContentType="application/vnd.ms-powerpoint.comment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6"/>
  </p:notesMasterIdLst>
  <p:sldIdLst>
    <p:sldId id="256" r:id="rId2"/>
    <p:sldId id="257" r:id="rId3"/>
    <p:sldId id="258" r:id="rId4"/>
    <p:sldId id="259" r:id="rId5"/>
    <p:sldId id="260" r:id="rId6"/>
    <p:sldId id="298" r:id="rId7"/>
    <p:sldId id="299" r:id="rId8"/>
    <p:sldId id="300" r:id="rId9"/>
    <p:sldId id="261" r:id="rId10"/>
    <p:sldId id="262" r:id="rId11"/>
    <p:sldId id="263" r:id="rId12"/>
    <p:sldId id="264" r:id="rId13"/>
    <p:sldId id="306"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307" r:id="rId33"/>
    <p:sldId id="308" r:id="rId34"/>
    <p:sldId id="309" r:id="rId35"/>
    <p:sldId id="310" r:id="rId36"/>
    <p:sldId id="283" r:id="rId37"/>
    <p:sldId id="284" r:id="rId38"/>
    <p:sldId id="285" r:id="rId39"/>
    <p:sldId id="286" r:id="rId40"/>
    <p:sldId id="303" r:id="rId41"/>
    <p:sldId id="304" r:id="rId42"/>
    <p:sldId id="305" r:id="rId43"/>
    <p:sldId id="287" r:id="rId44"/>
    <p:sldId id="288" r:id="rId45"/>
    <p:sldId id="289" r:id="rId46"/>
    <p:sldId id="290" r:id="rId47"/>
    <p:sldId id="291" r:id="rId48"/>
    <p:sldId id="292" r:id="rId49"/>
    <p:sldId id="301" r:id="rId50"/>
    <p:sldId id="293" r:id="rId51"/>
    <p:sldId id="294" r:id="rId52"/>
    <p:sldId id="295" r:id="rId53"/>
    <p:sldId id="296" r:id="rId54"/>
    <p:sldId id="297"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CF4D17D-2A5A-0C7D-3045-55FEF3DF3BE8}" name="Stephen Prior" initials="SP" userId="Stephen Prior" providerId="Non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65F00"/>
    <a:srgbClr val="2303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833"/>
    <p:restoredTop sz="94694"/>
  </p:normalViewPr>
  <p:slideViewPr>
    <p:cSldViewPr snapToGrid="0">
      <p:cViewPr varScale="1">
        <p:scale>
          <a:sx n="88" d="100"/>
          <a:sy n="88" d="100"/>
        </p:scale>
        <p:origin x="208" y="8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61" Type="http://schemas.microsoft.com/office/2018/10/relationships/authors" Target="author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64" Type="http://schemas.openxmlformats.org/officeDocument/2006/relationships/customXml" Target="../customXml/item3.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comments/modernComment_100_29FA44C7.xml><?xml version="1.0" encoding="utf-8"?>
<p188:cmLst xmlns:a="http://schemas.openxmlformats.org/drawingml/2006/main" xmlns:r="http://schemas.openxmlformats.org/officeDocument/2006/relationships" xmlns:p188="http://schemas.microsoft.com/office/powerpoint/2018/8/main">
  <p188:cm id="{0995CC24-F5D5-3242-9693-1E94758C72DC}" authorId="{5CF4D17D-2A5A-0C7D-3045-55FEF3DF3BE8}" created="2024-03-06T03:33:15.282">
    <ac:deMkLst xmlns:ac="http://schemas.microsoft.com/office/drawing/2013/main/command">
      <pc:docMk xmlns:pc="http://schemas.microsoft.com/office/powerpoint/2013/main/command"/>
      <pc:sldMk xmlns:pc="http://schemas.microsoft.com/office/powerpoint/2013/main/command" cId="704267463" sldId="256"/>
      <ac:picMk id="5" creationId="{16896944-A17F-CF68-902F-40E723DC2F62}"/>
    </ac:deMkLst>
    <p188:txBody>
      <a:bodyPr/>
      <a:lstStyle/>
      <a:p>
        <a:r>
          <a:rPr lang="en-US"/>
          <a:t>Need to change logo 
</a:t>
        </a:r>
      </a:p>
    </p188:txBody>
  </p188:cm>
  <p188:cm id="{A47EC926-A6A5-1E4C-9D90-C419EDE0873F}" authorId="{5CF4D17D-2A5A-0C7D-3045-55FEF3DF3BE8}" created="2024-03-06T03:33:42.357">
    <ac:deMkLst xmlns:ac="http://schemas.microsoft.com/office/drawing/2013/main/command">
      <pc:docMk xmlns:pc="http://schemas.microsoft.com/office/powerpoint/2013/main/command"/>
      <pc:sldMk xmlns:pc="http://schemas.microsoft.com/office/powerpoint/2013/main/command" cId="704267463" sldId="256"/>
      <ac:picMk id="5" creationId="{16896944-A17F-CF68-902F-40E723DC2F62}"/>
    </ac:deMkLst>
    <p188:txBody>
      <a:bodyPr/>
      <a:lstStyle/>
      <a:p>
        <a:r>
          <a:rPr lang="en-US"/>
          <a:t>Subheadline:
See how “S.A.M.” our brand-new AI Trading Tool could’ve unlocked gains of up to 219%, 326% and 2,250% all within 9 days or less! </a:t>
        </a:r>
      </a:p>
    </p188:txBody>
  </p188:cm>
</p188:cmLst>
</file>

<file path=ppt/comments/modernComment_106_9A00EA2F.xml><?xml version="1.0" encoding="utf-8"?>
<p188:cmLst xmlns:a="http://schemas.openxmlformats.org/drawingml/2006/main" xmlns:r="http://schemas.openxmlformats.org/officeDocument/2006/relationships" xmlns:p188="http://schemas.microsoft.com/office/powerpoint/2018/8/main">
  <p188:cm id="{9FC8F352-6CF2-9842-8AFF-4F7056138117}" authorId="{5CF4D17D-2A5A-0C7D-3045-55FEF3DF3BE8}" created="2024-03-06T03:41:32.787">
    <pc:sldMkLst xmlns:pc="http://schemas.microsoft.com/office/powerpoint/2013/main/command">
      <pc:docMk/>
      <pc:sldMk cId="2583751215" sldId="262"/>
    </pc:sldMkLst>
    <p188:txBody>
      <a:bodyPr/>
      <a:lstStyle/>
      <a:p>
        <a:r>
          <a:rPr lang="en-US"/>
          <a:t>This trade enter is good… But see comments for other charts</a:t>
        </a:r>
      </a:p>
    </p188:txBody>
  </p188:cm>
</p188:cmLst>
</file>

<file path=ppt/comments/modernComment_108_B253911C.xml><?xml version="1.0" encoding="utf-8"?>
<p188:cmLst xmlns:a="http://schemas.openxmlformats.org/drawingml/2006/main" xmlns:r="http://schemas.openxmlformats.org/officeDocument/2006/relationships" xmlns:p188="http://schemas.microsoft.com/office/powerpoint/2018/8/main">
  <p188:cm id="{AF51352A-67A8-9242-935A-2466E811865E}" authorId="{5CF4D17D-2A5A-0C7D-3045-55FEF3DF3BE8}" created="2024-03-06T02:46:28.488">
    <pc:sldMkLst xmlns:pc="http://schemas.microsoft.com/office/powerpoint/2013/main/command">
      <pc:docMk/>
      <pc:sldMk cId="2991821084" sldId="264"/>
    </pc:sldMkLst>
    <p188:txBody>
      <a:bodyPr/>
      <a:lstStyle/>
      <a:p>
        <a:r>
          <a:rPr lang="en-US"/>
          <a:t>Change To
My Top Students Scored Cashed In Too!</a:t>
        </a:r>
      </a:p>
    </p188:txBody>
  </p188:cm>
  <p188:cm id="{709BAFBE-AFAB-8B43-8964-892F10B70223}" authorId="{5CF4D17D-2A5A-0C7D-3045-55FEF3DF3BE8}" created="2024-03-06T03:39:44.915">
    <pc:sldMkLst xmlns:pc="http://schemas.microsoft.com/office/powerpoint/2013/main/command">
      <pc:docMk/>
      <pc:sldMk cId="2991821084" sldId="264"/>
    </pc:sldMkLst>
    <p188:txBody>
      <a:bodyPr/>
      <a:lstStyle/>
      <a:p>
        <a:r>
          <a:rPr lang="en-US"/>
          <a:t>We need to fix the KrakenKruch testimonial … 
“Closed our first trade with Nate for 477% on CVNA. Nice!”
Original: https://share.zight.com/v1uBn62n 
The edit to this should have been removing “Kraken remove “$15 for 6/16” (and keep the rest)
We Can remove Kurt’s 
Also let’s remove “lots” from Spaceman Snoopy</a:t>
        </a:r>
      </a:p>
    </p188:txBody>
  </p188:cm>
</p188:cmLst>
</file>

<file path=ppt/comments/modernComment_10B_9FFA361F.xml><?xml version="1.0" encoding="utf-8"?>
<p188:cmLst xmlns:a="http://schemas.openxmlformats.org/drawingml/2006/main" xmlns:r="http://schemas.openxmlformats.org/officeDocument/2006/relationships" xmlns:p188="http://schemas.microsoft.com/office/powerpoint/2018/8/main">
  <p188:cm id="{17BED467-3D0A-1E4C-AC26-0602A84A98ED}" authorId="{5CF4D17D-2A5A-0C7D-3045-55FEF3DF3BE8}" created="2024-03-06T03:28:41.552">
    <pc:sldMkLst xmlns:pc="http://schemas.microsoft.com/office/powerpoint/2013/main/command">
      <pc:docMk/>
      <pc:sldMk cId="2683975199" sldId="267"/>
    </pc:sldMkLst>
    <p188:txBody>
      <a:bodyPr/>
      <a:lstStyle/>
      <a:p>
        <a:r>
          <a:rPr lang="en-US"/>
          <a:t>Change  To…
All displayed on one easy-to-follow grid!</a:t>
        </a:r>
      </a:p>
    </p188:txBody>
  </p188:cm>
</p188:cmLst>
</file>

<file path=ppt/comments/modernComment_10E_A90AC29B.xml><?xml version="1.0" encoding="utf-8"?>
<p188:cmLst xmlns:a="http://schemas.openxmlformats.org/drawingml/2006/main" xmlns:r="http://schemas.openxmlformats.org/officeDocument/2006/relationships" xmlns:p188="http://schemas.microsoft.com/office/powerpoint/2018/8/main">
  <p188:cm id="{8F2DBF7E-031E-EA49-A6CE-A2EA5D0E0786}" authorId="{5CF4D17D-2A5A-0C7D-3045-55FEF3DF3BE8}" created="2024-03-06T03:31:15.962">
    <pc:sldMkLst xmlns:pc="http://schemas.microsoft.com/office/powerpoint/2013/main/command">
      <pc:docMk/>
      <pc:sldMk cId="2836054683" sldId="270"/>
    </pc:sldMkLst>
    <p188:txBody>
      <a:bodyPr/>
      <a:lstStyle/>
      <a:p>
        <a:r>
          <a:rPr lang="en-US"/>
          <a:t>This is something I didn’t notice until after the last webinar… These should say “Detected By S.A.M.” instead of “Trade Entered”</a:t>
        </a:r>
      </a:p>
    </p188:txBody>
  </p188:cm>
</p188:cmLst>
</file>

<file path=ppt/comments/modernComment_113_AEA84078.xml><?xml version="1.0" encoding="utf-8"?>
<p188:cmLst xmlns:a="http://schemas.openxmlformats.org/drawingml/2006/main" xmlns:r="http://schemas.openxmlformats.org/officeDocument/2006/relationships" xmlns:p188="http://schemas.microsoft.com/office/powerpoint/2018/8/main">
  <p188:cm id="{2D49BF7F-C009-3B49-ACAA-EDEC9410B107}" authorId="{5CF4D17D-2A5A-0C7D-3045-55FEF3DF3BE8}" created="2024-03-06T03:31:33.473">
    <pc:sldMkLst xmlns:pc="http://schemas.microsoft.com/office/powerpoint/2013/main/command">
      <pc:docMk/>
      <pc:sldMk cId="2930262136" sldId="275"/>
    </pc:sldMkLst>
    <p188:txBody>
      <a:bodyPr/>
      <a:lstStyle/>
      <a:p>
        <a:r>
          <a:rPr lang="en-US"/>
          <a:t>This is something I didn’t notice until after the last webinar… These should say “Detected By S.A.M.” instead of “Trade Entered”</a:t>
        </a:r>
      </a:p>
    </p188:txBody>
  </p188:cm>
</p188:cmLst>
</file>

<file path=ppt/comments/modernComment_118_F61C5648.xml><?xml version="1.0" encoding="utf-8"?>
<p188:cmLst xmlns:a="http://schemas.openxmlformats.org/drawingml/2006/main" xmlns:r="http://schemas.openxmlformats.org/officeDocument/2006/relationships" xmlns:p188="http://schemas.microsoft.com/office/powerpoint/2018/8/main">
  <p188:cm id="{6CF82154-4350-BC4B-B958-DAEDAA28A8E8}" authorId="{5CF4D17D-2A5A-0C7D-3045-55FEF3DF3BE8}" created="2024-03-06T11:59:20.328">
    <pc:sldMkLst xmlns:pc="http://schemas.microsoft.com/office/powerpoint/2013/main/command">
      <pc:docMk/>
      <pc:sldMk cId="4129052232" sldId="280"/>
    </pc:sldMkLst>
    <p188:txBody>
      <a:bodyPr/>
      <a:lstStyle/>
      <a:p>
        <a:r>
          <a:rPr lang="en-US"/>
          <a:t>Disclaimer SCRIPT:
During the research and development phase we looked back through 5 years of data … to see just how well SAM could find the best trades in the market…
We specifically at the maximum profit potential that could’ve been possible if you had excellent timing.
And what we discovered is the past 5 years S.A.M. found 8915 bullish trade setups within the S&amp;P 500.
And of those,7,286 saw a rise in the stock.
Meaning 7,286 chances to place a profitable trade… which comes out to 5 winners per trading day!
We’re talking about a stunning 82% accuracy rate.
And best of all… the gains mostly only took a few of days.
</a:t>
        </a:r>
      </a:p>
    </p188:txBody>
  </p188:cm>
</p188:cmLst>
</file>

<file path=ppt/comments/modernComment_119_9C37CDE8.xml><?xml version="1.0" encoding="utf-8"?>
<p188:cmLst xmlns:a="http://schemas.openxmlformats.org/drawingml/2006/main" xmlns:r="http://schemas.openxmlformats.org/officeDocument/2006/relationships" xmlns:p188="http://schemas.microsoft.com/office/powerpoint/2018/8/main">
  <p188:cm id="{638B2C04-55DC-F844-80C9-38417B2C1C54}" authorId="{5CF4D17D-2A5A-0C7D-3045-55FEF3DF3BE8}" created="2024-03-06T03:31:42.223">
    <pc:sldMkLst xmlns:pc="http://schemas.microsoft.com/office/powerpoint/2013/main/command">
      <pc:docMk/>
      <pc:sldMk cId="2620902888" sldId="281"/>
    </pc:sldMkLst>
    <p188:txBody>
      <a:bodyPr/>
      <a:lstStyle/>
      <a:p>
        <a:r>
          <a:rPr lang="en-US"/>
          <a:t>This is something I didn’t notice until after the last webinar… These should say “Detected By S.A.M.” instead of “Trade Entered”</a:t>
        </a:r>
      </a:p>
    </p188:txBody>
  </p188:cm>
</p188:cmLst>
</file>

<file path=ppt/comments/modernComment_128_645429BB.xml><?xml version="1.0" encoding="utf-8"?>
<p188:cmLst xmlns:a="http://schemas.openxmlformats.org/drawingml/2006/main" xmlns:r="http://schemas.openxmlformats.org/officeDocument/2006/relationships" xmlns:p188="http://schemas.microsoft.com/office/powerpoint/2018/8/main">
  <p188:cm id="{D11E14E7-DFB9-8B46-98DE-05C8E5D1EAE9}" authorId="{5CF4D17D-2A5A-0C7D-3045-55FEF3DF3BE8}" created="2024-03-06T03:09:10.546">
    <pc:sldMkLst xmlns:pc="http://schemas.microsoft.com/office/powerpoint/2013/main/command">
      <pc:docMk/>
      <pc:sldMk cId="1683237307" sldId="296"/>
    </pc:sldMkLst>
    <p188:txBody>
      <a:bodyPr/>
      <a:lstStyle/>
      <a:p>
        <a:r>
          <a:rPr lang="en-US"/>
          <a:t>Replace “Platinum Unlimited Normally” bullet point… with: 
BONUS: 1 Year Of Profit Surge Trader for FREE!</a:t>
        </a:r>
      </a:p>
    </p188:txBody>
  </p188:cm>
</p188:cmLst>
</file>

<file path=ppt/comments/modernComment_129_7FBDA7BE.xml><?xml version="1.0" encoding="utf-8"?>
<p188:cmLst xmlns:a="http://schemas.openxmlformats.org/drawingml/2006/main" xmlns:r="http://schemas.openxmlformats.org/officeDocument/2006/relationships" xmlns:p188="http://schemas.microsoft.com/office/powerpoint/2018/8/main">
  <p188:cm id="{C8EED9AB-6F25-9143-9101-FB34E1809D06}" authorId="{5CF4D17D-2A5A-0C7D-3045-55FEF3DF3BE8}" created="2024-03-06T03:08:46.944">
    <pc:sldMkLst xmlns:pc="http://schemas.microsoft.com/office/powerpoint/2013/main/command">
      <pc:docMk/>
      <pc:sldMk cId="2143135678" sldId="297"/>
    </pc:sldMkLst>
    <p188:txBody>
      <a:bodyPr/>
      <a:lstStyle/>
      <a:p>
        <a:r>
          <a:rPr lang="en-US"/>
          <a:t>Need to two versions of this slide (different slides) 
One w/ promo code SAM200  &amp; $200 off
One w/ promo code SAM100 &amp; $100 off</a:t>
        </a:r>
      </a:p>
    </p188:txBody>
  </p188:cm>
  <p188:cm id="{94BDACB5-8B6B-7E45-89E9-24F5C2774DAE}" authorId="{5CF4D17D-2A5A-0C7D-3045-55FEF3DF3BE8}" created="2024-03-06T03:10:54.591">
    <pc:sldMkLst xmlns:pc="http://schemas.microsoft.com/office/powerpoint/2013/main/command">
      <pc:docMk/>
      <pc:sldMk cId="2143135678" sldId="297"/>
    </pc:sldMkLst>
    <p188:txBody>
      <a:bodyPr/>
      <a:lstStyle/>
      <a:p>
        <a:r>
          <a:rPr lang="en-US"/>
          <a:t>Replace “Platinum Unlimited Normally” bullet point… with: 
BONUS: 1 Year Of Profit Surge Trader for FREE!</a:t>
        </a:r>
      </a:p>
    </p188:txBody>
  </p188:cm>
</p188:cmLst>
</file>

<file path=ppt/comments/modernComment_12D_60BBFA1B.xml><?xml version="1.0" encoding="utf-8"?>
<p188:cmLst xmlns:a="http://schemas.openxmlformats.org/drawingml/2006/main" xmlns:r="http://schemas.openxmlformats.org/officeDocument/2006/relationships" xmlns:p188="http://schemas.microsoft.com/office/powerpoint/2018/8/main">
  <p188:cm id="{10DCAE35-09F5-9E4A-B4CD-963A9EAD585D}" authorId="{5CF4D17D-2A5A-0C7D-3045-55FEF3DF3BE8}" created="2024-03-06T12:57:10.323">
    <ac:deMkLst xmlns:ac="http://schemas.microsoft.com/office/drawing/2013/main/command">
      <pc:docMk xmlns:pc="http://schemas.microsoft.com/office/powerpoint/2013/main/command"/>
      <pc:sldMk xmlns:pc="http://schemas.microsoft.com/office/powerpoint/2013/main/command" cId="1622931995" sldId="301"/>
      <ac:spMk id="8" creationId="{DE1152DB-7E84-BCB0-FF9F-292457099792}"/>
    </ac:deMkLst>
    <p188:txBody>
      <a:bodyPr/>
      <a:lstStyle/>
      <a:p>
        <a:r>
          <a:rPr lang="en-US"/>
          <a:t>Legal… 
The Total Returns and Win-Rate will be a little off until tomorrow (Thursday, Mar 7th).  I am pretty sure these are going to be the correct numbers but lets confirm then. 
Easier to just wait the extra day to confirm this vs. walk through the trade.  
I can circle back with you guys though w/ proof and adjustments. 
If you want me to send screenshots today then I can </a:t>
        </a:r>
      </a:p>
    </p188:txBody>
  </p188:cm>
  <p188:cm id="{73C87B82-8528-0D40-8E3F-C2B2284ED5D0}" authorId="{5CF4D17D-2A5A-0C7D-3045-55FEF3DF3BE8}" created="2024-03-06T15:04:17.711">
    <pc:sldMkLst xmlns:pc="http://schemas.microsoft.com/office/powerpoint/2013/main/command">
      <pc:docMk/>
      <pc:sldMk cId="1622931995" sldId="301"/>
    </pc:sldMkLst>
    <p188:txBody>
      <a:bodyPr/>
      <a:lstStyle/>
      <a:p>
        <a:r>
          <a:rPr lang="en-US"/>
          <a:t>As of this morning there are two more trades that need to be added</a:t>
        </a:r>
      </a:p>
    </p188:txBody>
  </p188:cm>
</p188:cmLst>
</file>

<file path=ppt/comments/modernComment_131_74BD4BE5.xml><?xml version="1.0" encoding="utf-8"?>
<p188:cmLst xmlns:a="http://schemas.openxmlformats.org/drawingml/2006/main" xmlns:r="http://schemas.openxmlformats.org/officeDocument/2006/relationships" xmlns:p188="http://schemas.microsoft.com/office/powerpoint/2018/8/main">
  <p188:cm id="{FBB77EDD-07CF-D749-9E87-733F548DF677}" authorId="{5CF4D17D-2A5A-0C7D-3045-55FEF3DF3BE8}" created="2024-03-06T03:47:51.284">
    <ac:deMkLst xmlns:ac="http://schemas.microsoft.com/office/drawing/2013/main/command">
      <pc:docMk xmlns:pc="http://schemas.microsoft.com/office/powerpoint/2013/main/command"/>
      <pc:sldMk xmlns:pc="http://schemas.microsoft.com/office/powerpoint/2013/main/command" cId="1958562789" sldId="305"/>
      <ac:spMk id="7" creationId="{6BD7D567-F2AE-12D4-39E4-7C91B90DA786}"/>
    </ac:deMkLst>
    <p188:txBody>
      <a:bodyPr/>
      <a:lstStyle/>
      <a:p>
        <a:r>
          <a:rPr lang="en-US"/>
          <a:t>Testimonial (from an email into customer support)
https://share.zight.com/kpueRkKL</a:t>
        </a:r>
      </a:p>
    </p188:txBody>
  </p188:cm>
</p188:cmLst>
</file>

<file path=ppt/comments/modernComment_132_DF413E0.xml><?xml version="1.0" encoding="utf-8"?>
<p188:cmLst xmlns:a="http://schemas.openxmlformats.org/drawingml/2006/main" xmlns:r="http://schemas.openxmlformats.org/officeDocument/2006/relationships" xmlns:p188="http://schemas.microsoft.com/office/powerpoint/2018/8/main">
  <p188:cm id="{0D2894BB-6EAE-7049-BA62-9FBC3139A7B4}" authorId="{5CF4D17D-2A5A-0C7D-3045-55FEF3DF3BE8}" created="2024-03-06T12:19:03.749">
    <pc:sldMkLst xmlns:pc="http://schemas.microsoft.com/office/powerpoint/2013/main/command">
      <pc:docMk/>
      <pc:sldMk cId="234099680" sldId="306"/>
    </pc:sldMkLst>
    <p188:txBody>
      <a:bodyPr/>
      <a:lstStyle/>
      <a:p>
        <a:r>
          <a:rPr lang="en-US"/>
          <a:t>From DPL track record. Only one not in TraderSync yet is RILY which was approved for Sarah at 500%</a:t>
        </a:r>
      </a:p>
    </p188:txBody>
  </p188:cm>
</p188:cmLst>
</file>

<file path=ppt/comments/modernComment_136_34FC2084.xml><?xml version="1.0" encoding="utf-8"?>
<p188:cmLst xmlns:a="http://schemas.openxmlformats.org/drawingml/2006/main" xmlns:r="http://schemas.openxmlformats.org/officeDocument/2006/relationships" xmlns:p188="http://schemas.microsoft.com/office/powerpoint/2018/8/main">
  <p188:cm id="{08AC0DC8-A279-BE49-91D1-DB5142C1AFAA}" authorId="{5CF4D17D-2A5A-0C7D-3045-55FEF3DF3BE8}" created="2024-03-06T15:03:56.505">
    <ac:deMkLst xmlns:ac="http://schemas.microsoft.com/office/drawing/2013/main/command">
      <pc:docMk xmlns:pc="http://schemas.microsoft.com/office/powerpoint/2013/main/command"/>
      <pc:sldMk xmlns:pc="http://schemas.microsoft.com/office/powerpoint/2013/main/command" cId="888938628" sldId="310"/>
      <ac:picMk id="16" creationId="{3F47F113-3A04-31B8-141C-F996F5424E4C}"/>
    </ac:deMkLst>
    <p188:txBody>
      <a:bodyPr/>
      <a:lstStyle/>
      <a:p>
        <a:r>
          <a:rPr lang="en-US"/>
          <a:t>We may end up adding more here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C73F6F-33D6-6B47-850C-E37211DF6D74}" type="datetimeFigureOut">
              <a:rPr lang="en-US" smtClean="0"/>
              <a:t>3/5/24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AD57AF-B99E-D240-9F93-A24C69D9526C}" type="slidenum">
              <a:rPr lang="en-US" smtClean="0"/>
              <a:t>‹#›</a:t>
            </a:fld>
            <a:endParaRPr lang="en-US"/>
          </a:p>
        </p:txBody>
      </p:sp>
    </p:spTree>
    <p:extLst>
      <p:ext uri="{BB962C8B-B14F-4D97-AF65-F5344CB8AC3E}">
        <p14:creationId xmlns:p14="http://schemas.microsoft.com/office/powerpoint/2010/main" val="732468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AD57AF-B99E-D240-9F93-A24C69D9526C}" type="slidenum">
              <a:rPr lang="en-US" smtClean="0"/>
              <a:t>8</a:t>
            </a:fld>
            <a:endParaRPr lang="en-US"/>
          </a:p>
        </p:txBody>
      </p:sp>
    </p:spTree>
    <p:extLst>
      <p:ext uri="{BB962C8B-B14F-4D97-AF65-F5344CB8AC3E}">
        <p14:creationId xmlns:p14="http://schemas.microsoft.com/office/powerpoint/2010/main" val="1382952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AD57AF-B99E-D240-9F93-A24C69D9526C}" type="slidenum">
              <a:rPr lang="en-US" smtClean="0"/>
              <a:t>13</a:t>
            </a:fld>
            <a:endParaRPr lang="en-US"/>
          </a:p>
        </p:txBody>
      </p:sp>
    </p:spTree>
    <p:extLst>
      <p:ext uri="{BB962C8B-B14F-4D97-AF65-F5344CB8AC3E}">
        <p14:creationId xmlns:p14="http://schemas.microsoft.com/office/powerpoint/2010/main" val="32279076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AD57AF-B99E-D240-9F93-A24C69D9526C}" type="slidenum">
              <a:rPr lang="en-US" smtClean="0"/>
              <a:t>23</a:t>
            </a:fld>
            <a:endParaRPr lang="en-US"/>
          </a:p>
        </p:txBody>
      </p:sp>
    </p:spTree>
    <p:extLst>
      <p:ext uri="{BB962C8B-B14F-4D97-AF65-F5344CB8AC3E}">
        <p14:creationId xmlns:p14="http://schemas.microsoft.com/office/powerpoint/2010/main" val="3007409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AD57AF-B99E-D240-9F93-A24C69D9526C}" type="slidenum">
              <a:rPr lang="en-US" smtClean="0"/>
              <a:t>24</a:t>
            </a:fld>
            <a:endParaRPr lang="en-US"/>
          </a:p>
        </p:txBody>
      </p:sp>
    </p:spTree>
    <p:extLst>
      <p:ext uri="{BB962C8B-B14F-4D97-AF65-F5344CB8AC3E}">
        <p14:creationId xmlns:p14="http://schemas.microsoft.com/office/powerpoint/2010/main" val="25871367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AD57AF-B99E-D240-9F93-A24C69D9526C}" type="slidenum">
              <a:rPr lang="en-US" smtClean="0"/>
              <a:t>32</a:t>
            </a:fld>
            <a:endParaRPr lang="en-US"/>
          </a:p>
        </p:txBody>
      </p:sp>
    </p:spTree>
    <p:extLst>
      <p:ext uri="{BB962C8B-B14F-4D97-AF65-F5344CB8AC3E}">
        <p14:creationId xmlns:p14="http://schemas.microsoft.com/office/powerpoint/2010/main" val="42376679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AD57AF-B99E-D240-9F93-A24C69D9526C}" type="slidenum">
              <a:rPr lang="en-US" smtClean="0"/>
              <a:t>33</a:t>
            </a:fld>
            <a:endParaRPr lang="en-US"/>
          </a:p>
        </p:txBody>
      </p:sp>
    </p:spTree>
    <p:extLst>
      <p:ext uri="{BB962C8B-B14F-4D97-AF65-F5344CB8AC3E}">
        <p14:creationId xmlns:p14="http://schemas.microsoft.com/office/powerpoint/2010/main" val="3718697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AD57AF-B99E-D240-9F93-A24C69D9526C}" type="slidenum">
              <a:rPr lang="en-US" smtClean="0"/>
              <a:t>34</a:t>
            </a:fld>
            <a:endParaRPr lang="en-US"/>
          </a:p>
        </p:txBody>
      </p:sp>
    </p:spTree>
    <p:extLst>
      <p:ext uri="{BB962C8B-B14F-4D97-AF65-F5344CB8AC3E}">
        <p14:creationId xmlns:p14="http://schemas.microsoft.com/office/powerpoint/2010/main" val="13335443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AD57AF-B99E-D240-9F93-A24C69D9526C}" type="slidenum">
              <a:rPr lang="en-US" smtClean="0"/>
              <a:t>35</a:t>
            </a:fld>
            <a:endParaRPr lang="en-US"/>
          </a:p>
        </p:txBody>
      </p:sp>
    </p:spTree>
    <p:extLst>
      <p:ext uri="{BB962C8B-B14F-4D97-AF65-F5344CB8AC3E}">
        <p14:creationId xmlns:p14="http://schemas.microsoft.com/office/powerpoint/2010/main" val="39757333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AD57AF-B99E-D240-9F93-A24C69D9526C}" type="slidenum">
              <a:rPr lang="en-US" smtClean="0"/>
              <a:t>49</a:t>
            </a:fld>
            <a:endParaRPr lang="en-US"/>
          </a:p>
        </p:txBody>
      </p:sp>
    </p:spTree>
    <p:extLst>
      <p:ext uri="{BB962C8B-B14F-4D97-AF65-F5344CB8AC3E}">
        <p14:creationId xmlns:p14="http://schemas.microsoft.com/office/powerpoint/2010/main" val="189178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868C2-16F7-50FE-D5AA-C69D3C3676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82F760A-6784-E119-899D-D08DC768A1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30E76AA-CA49-8C87-7772-256A708FA1C4}"/>
              </a:ext>
            </a:extLst>
          </p:cNvPr>
          <p:cNvSpPr>
            <a:spLocks noGrp="1"/>
          </p:cNvSpPr>
          <p:nvPr>
            <p:ph type="dt" sz="half" idx="10"/>
          </p:nvPr>
        </p:nvSpPr>
        <p:spPr/>
        <p:txBody>
          <a:bodyPr/>
          <a:lstStyle/>
          <a:p>
            <a:fld id="{9E604701-AA58-C349-A1F1-2EE25501A83C}" type="datetimeFigureOut">
              <a:rPr lang="en-US" smtClean="0"/>
              <a:t>3/5/24</a:t>
            </a:fld>
            <a:endParaRPr lang="en-US"/>
          </a:p>
        </p:txBody>
      </p:sp>
      <p:sp>
        <p:nvSpPr>
          <p:cNvPr id="5" name="Footer Placeholder 4">
            <a:extLst>
              <a:ext uri="{FF2B5EF4-FFF2-40B4-BE49-F238E27FC236}">
                <a16:creationId xmlns:a16="http://schemas.microsoft.com/office/drawing/2014/main" id="{17E2F496-020B-17D6-9859-588DEECFE5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B77EEB-B2A8-650D-EA96-0589BD7B386E}"/>
              </a:ext>
            </a:extLst>
          </p:cNvPr>
          <p:cNvSpPr>
            <a:spLocks noGrp="1"/>
          </p:cNvSpPr>
          <p:nvPr>
            <p:ph type="sldNum" sz="quarter" idx="12"/>
          </p:nvPr>
        </p:nvSpPr>
        <p:spPr/>
        <p:txBody>
          <a:bodyPr/>
          <a:lstStyle/>
          <a:p>
            <a:fld id="{902A5A63-429A-BD4C-82DE-300B1849B7AF}" type="slidenum">
              <a:rPr lang="en-US" smtClean="0"/>
              <a:t>‹#›</a:t>
            </a:fld>
            <a:endParaRPr lang="en-US"/>
          </a:p>
        </p:txBody>
      </p:sp>
    </p:spTree>
    <p:extLst>
      <p:ext uri="{BB962C8B-B14F-4D97-AF65-F5344CB8AC3E}">
        <p14:creationId xmlns:p14="http://schemas.microsoft.com/office/powerpoint/2010/main" val="14841330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E10F0-3F92-12F0-F57E-9E9E6B3231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639F1E9-69E0-4C38-1C64-670374699C5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6B3CF9-BAB7-C53C-0F57-564534506360}"/>
              </a:ext>
            </a:extLst>
          </p:cNvPr>
          <p:cNvSpPr>
            <a:spLocks noGrp="1"/>
          </p:cNvSpPr>
          <p:nvPr>
            <p:ph type="dt" sz="half" idx="10"/>
          </p:nvPr>
        </p:nvSpPr>
        <p:spPr/>
        <p:txBody>
          <a:bodyPr/>
          <a:lstStyle/>
          <a:p>
            <a:fld id="{9E604701-AA58-C349-A1F1-2EE25501A83C}" type="datetimeFigureOut">
              <a:rPr lang="en-US" smtClean="0"/>
              <a:t>3/5/24</a:t>
            </a:fld>
            <a:endParaRPr lang="en-US"/>
          </a:p>
        </p:txBody>
      </p:sp>
      <p:sp>
        <p:nvSpPr>
          <p:cNvPr id="5" name="Footer Placeholder 4">
            <a:extLst>
              <a:ext uri="{FF2B5EF4-FFF2-40B4-BE49-F238E27FC236}">
                <a16:creationId xmlns:a16="http://schemas.microsoft.com/office/drawing/2014/main" id="{43256AFB-792E-5BEC-CC29-A4A52BFC1B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9E0BDC-DE33-6733-785C-42680564900E}"/>
              </a:ext>
            </a:extLst>
          </p:cNvPr>
          <p:cNvSpPr>
            <a:spLocks noGrp="1"/>
          </p:cNvSpPr>
          <p:nvPr>
            <p:ph type="sldNum" sz="quarter" idx="12"/>
          </p:nvPr>
        </p:nvSpPr>
        <p:spPr/>
        <p:txBody>
          <a:bodyPr/>
          <a:lstStyle/>
          <a:p>
            <a:fld id="{902A5A63-429A-BD4C-82DE-300B1849B7AF}" type="slidenum">
              <a:rPr lang="en-US" smtClean="0"/>
              <a:t>‹#›</a:t>
            </a:fld>
            <a:endParaRPr lang="en-US"/>
          </a:p>
        </p:txBody>
      </p:sp>
    </p:spTree>
    <p:extLst>
      <p:ext uri="{BB962C8B-B14F-4D97-AF65-F5344CB8AC3E}">
        <p14:creationId xmlns:p14="http://schemas.microsoft.com/office/powerpoint/2010/main" val="2438322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D3966B-0AF4-F6C2-315D-BDF6B3D1309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C875810-2B39-D3CE-5508-6AC47DA7CDE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9E663C-0537-E629-A7AD-E6BD92028E3C}"/>
              </a:ext>
            </a:extLst>
          </p:cNvPr>
          <p:cNvSpPr>
            <a:spLocks noGrp="1"/>
          </p:cNvSpPr>
          <p:nvPr>
            <p:ph type="dt" sz="half" idx="10"/>
          </p:nvPr>
        </p:nvSpPr>
        <p:spPr/>
        <p:txBody>
          <a:bodyPr/>
          <a:lstStyle/>
          <a:p>
            <a:fld id="{9E604701-AA58-C349-A1F1-2EE25501A83C}" type="datetimeFigureOut">
              <a:rPr lang="en-US" smtClean="0"/>
              <a:t>3/5/24</a:t>
            </a:fld>
            <a:endParaRPr lang="en-US"/>
          </a:p>
        </p:txBody>
      </p:sp>
      <p:sp>
        <p:nvSpPr>
          <p:cNvPr id="5" name="Footer Placeholder 4">
            <a:extLst>
              <a:ext uri="{FF2B5EF4-FFF2-40B4-BE49-F238E27FC236}">
                <a16:creationId xmlns:a16="http://schemas.microsoft.com/office/drawing/2014/main" id="{CA8A720E-3691-D18D-BBB4-9E097B5D68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441360-42ED-36CB-06B3-BB4E8BD9434E}"/>
              </a:ext>
            </a:extLst>
          </p:cNvPr>
          <p:cNvSpPr>
            <a:spLocks noGrp="1"/>
          </p:cNvSpPr>
          <p:nvPr>
            <p:ph type="sldNum" sz="quarter" idx="12"/>
          </p:nvPr>
        </p:nvSpPr>
        <p:spPr/>
        <p:txBody>
          <a:bodyPr/>
          <a:lstStyle/>
          <a:p>
            <a:fld id="{902A5A63-429A-BD4C-82DE-300B1849B7AF}" type="slidenum">
              <a:rPr lang="en-US" smtClean="0"/>
              <a:t>‹#›</a:t>
            </a:fld>
            <a:endParaRPr lang="en-US"/>
          </a:p>
        </p:txBody>
      </p:sp>
    </p:spTree>
    <p:extLst>
      <p:ext uri="{BB962C8B-B14F-4D97-AF65-F5344CB8AC3E}">
        <p14:creationId xmlns:p14="http://schemas.microsoft.com/office/powerpoint/2010/main" val="3234475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CDC16-63B1-745F-241F-B42F734F3E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AD0CFF-6F97-42C9-8629-51796A46B64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30838-E0E0-53C4-E1DC-DDC0337EB85C}"/>
              </a:ext>
            </a:extLst>
          </p:cNvPr>
          <p:cNvSpPr>
            <a:spLocks noGrp="1"/>
          </p:cNvSpPr>
          <p:nvPr>
            <p:ph type="dt" sz="half" idx="10"/>
          </p:nvPr>
        </p:nvSpPr>
        <p:spPr/>
        <p:txBody>
          <a:bodyPr/>
          <a:lstStyle/>
          <a:p>
            <a:fld id="{9E604701-AA58-C349-A1F1-2EE25501A83C}" type="datetimeFigureOut">
              <a:rPr lang="en-US" smtClean="0"/>
              <a:t>3/5/24</a:t>
            </a:fld>
            <a:endParaRPr lang="en-US"/>
          </a:p>
        </p:txBody>
      </p:sp>
      <p:sp>
        <p:nvSpPr>
          <p:cNvPr id="5" name="Footer Placeholder 4">
            <a:extLst>
              <a:ext uri="{FF2B5EF4-FFF2-40B4-BE49-F238E27FC236}">
                <a16:creationId xmlns:a16="http://schemas.microsoft.com/office/drawing/2014/main" id="{7B0E8BE4-5B6E-C8B9-4C0B-CA7E412A16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45BD76-ACD6-680C-D10E-93AF37423D14}"/>
              </a:ext>
            </a:extLst>
          </p:cNvPr>
          <p:cNvSpPr>
            <a:spLocks noGrp="1"/>
          </p:cNvSpPr>
          <p:nvPr>
            <p:ph type="sldNum" sz="quarter" idx="12"/>
          </p:nvPr>
        </p:nvSpPr>
        <p:spPr/>
        <p:txBody>
          <a:bodyPr/>
          <a:lstStyle/>
          <a:p>
            <a:fld id="{902A5A63-429A-BD4C-82DE-300B1849B7AF}" type="slidenum">
              <a:rPr lang="en-US" smtClean="0"/>
              <a:t>‹#›</a:t>
            </a:fld>
            <a:endParaRPr lang="en-US"/>
          </a:p>
        </p:txBody>
      </p:sp>
    </p:spTree>
    <p:extLst>
      <p:ext uri="{BB962C8B-B14F-4D97-AF65-F5344CB8AC3E}">
        <p14:creationId xmlns:p14="http://schemas.microsoft.com/office/powerpoint/2010/main" val="19193755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96F6A-A541-CC0E-DDF1-24A09ACE2FE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67E4E39-E8DD-6999-9B8F-AC2A33AF6A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5B24563-B409-DE21-46A2-C2B9E79A1E83}"/>
              </a:ext>
            </a:extLst>
          </p:cNvPr>
          <p:cNvSpPr>
            <a:spLocks noGrp="1"/>
          </p:cNvSpPr>
          <p:nvPr>
            <p:ph type="dt" sz="half" idx="10"/>
          </p:nvPr>
        </p:nvSpPr>
        <p:spPr/>
        <p:txBody>
          <a:bodyPr/>
          <a:lstStyle/>
          <a:p>
            <a:fld id="{9E604701-AA58-C349-A1F1-2EE25501A83C}" type="datetimeFigureOut">
              <a:rPr lang="en-US" smtClean="0"/>
              <a:t>3/5/24</a:t>
            </a:fld>
            <a:endParaRPr lang="en-US"/>
          </a:p>
        </p:txBody>
      </p:sp>
      <p:sp>
        <p:nvSpPr>
          <p:cNvPr id="5" name="Footer Placeholder 4">
            <a:extLst>
              <a:ext uri="{FF2B5EF4-FFF2-40B4-BE49-F238E27FC236}">
                <a16:creationId xmlns:a16="http://schemas.microsoft.com/office/drawing/2014/main" id="{F5FA91AA-1987-FB0F-434E-4B07D2CD0C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13F4A9-B0C5-2C42-3ED6-811599E0C559}"/>
              </a:ext>
            </a:extLst>
          </p:cNvPr>
          <p:cNvSpPr>
            <a:spLocks noGrp="1"/>
          </p:cNvSpPr>
          <p:nvPr>
            <p:ph type="sldNum" sz="quarter" idx="12"/>
          </p:nvPr>
        </p:nvSpPr>
        <p:spPr/>
        <p:txBody>
          <a:bodyPr/>
          <a:lstStyle/>
          <a:p>
            <a:fld id="{902A5A63-429A-BD4C-82DE-300B1849B7AF}" type="slidenum">
              <a:rPr lang="en-US" smtClean="0"/>
              <a:t>‹#›</a:t>
            </a:fld>
            <a:endParaRPr lang="en-US"/>
          </a:p>
        </p:txBody>
      </p:sp>
    </p:spTree>
    <p:extLst>
      <p:ext uri="{BB962C8B-B14F-4D97-AF65-F5344CB8AC3E}">
        <p14:creationId xmlns:p14="http://schemas.microsoft.com/office/powerpoint/2010/main" val="480124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1D005-8868-E684-2684-1297BEFE89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7239C5-2AA1-D1CA-D3AC-8444B5E1AD0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3DBEEDF-D858-2CFA-555F-4AD35AD3A3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7E9BAF1-528B-2F2F-AB86-61426F0304F6}"/>
              </a:ext>
            </a:extLst>
          </p:cNvPr>
          <p:cNvSpPr>
            <a:spLocks noGrp="1"/>
          </p:cNvSpPr>
          <p:nvPr>
            <p:ph type="dt" sz="half" idx="10"/>
          </p:nvPr>
        </p:nvSpPr>
        <p:spPr/>
        <p:txBody>
          <a:bodyPr/>
          <a:lstStyle/>
          <a:p>
            <a:fld id="{9E604701-AA58-C349-A1F1-2EE25501A83C}" type="datetimeFigureOut">
              <a:rPr lang="en-US" smtClean="0"/>
              <a:t>3/5/24</a:t>
            </a:fld>
            <a:endParaRPr lang="en-US"/>
          </a:p>
        </p:txBody>
      </p:sp>
      <p:sp>
        <p:nvSpPr>
          <p:cNvPr id="6" name="Footer Placeholder 5">
            <a:extLst>
              <a:ext uri="{FF2B5EF4-FFF2-40B4-BE49-F238E27FC236}">
                <a16:creationId xmlns:a16="http://schemas.microsoft.com/office/drawing/2014/main" id="{581CDDF4-C32D-02A0-6901-BF3DC29478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36753E-3D66-49BE-65E5-4EE8AC28972B}"/>
              </a:ext>
            </a:extLst>
          </p:cNvPr>
          <p:cNvSpPr>
            <a:spLocks noGrp="1"/>
          </p:cNvSpPr>
          <p:nvPr>
            <p:ph type="sldNum" sz="quarter" idx="12"/>
          </p:nvPr>
        </p:nvSpPr>
        <p:spPr/>
        <p:txBody>
          <a:bodyPr/>
          <a:lstStyle/>
          <a:p>
            <a:fld id="{902A5A63-429A-BD4C-82DE-300B1849B7AF}" type="slidenum">
              <a:rPr lang="en-US" smtClean="0"/>
              <a:t>‹#›</a:t>
            </a:fld>
            <a:endParaRPr lang="en-US"/>
          </a:p>
        </p:txBody>
      </p:sp>
    </p:spTree>
    <p:extLst>
      <p:ext uri="{BB962C8B-B14F-4D97-AF65-F5344CB8AC3E}">
        <p14:creationId xmlns:p14="http://schemas.microsoft.com/office/powerpoint/2010/main" val="4196604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2A87D-4F83-C89E-6E14-45325AF9472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ECDBE07-FF70-2B9C-BA59-F30569F15D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497D3DE-89A2-DB5D-927B-EC5EA49CFD3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D299F72-5A24-D518-59F8-6A3424583D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DD587C7-D8F0-9344-9AB0-01D1F0196F8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DEE2885-F496-265B-C0D1-5111726BDE12}"/>
              </a:ext>
            </a:extLst>
          </p:cNvPr>
          <p:cNvSpPr>
            <a:spLocks noGrp="1"/>
          </p:cNvSpPr>
          <p:nvPr>
            <p:ph type="dt" sz="half" idx="10"/>
          </p:nvPr>
        </p:nvSpPr>
        <p:spPr/>
        <p:txBody>
          <a:bodyPr/>
          <a:lstStyle/>
          <a:p>
            <a:fld id="{9E604701-AA58-C349-A1F1-2EE25501A83C}" type="datetimeFigureOut">
              <a:rPr lang="en-US" smtClean="0"/>
              <a:t>3/5/24</a:t>
            </a:fld>
            <a:endParaRPr lang="en-US"/>
          </a:p>
        </p:txBody>
      </p:sp>
      <p:sp>
        <p:nvSpPr>
          <p:cNvPr id="8" name="Footer Placeholder 7">
            <a:extLst>
              <a:ext uri="{FF2B5EF4-FFF2-40B4-BE49-F238E27FC236}">
                <a16:creationId xmlns:a16="http://schemas.microsoft.com/office/drawing/2014/main" id="{0D4373C7-1BF8-7728-9E21-2EB19693E19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4784B8A-1C52-5B2E-50DD-6513A3BF001F}"/>
              </a:ext>
            </a:extLst>
          </p:cNvPr>
          <p:cNvSpPr>
            <a:spLocks noGrp="1"/>
          </p:cNvSpPr>
          <p:nvPr>
            <p:ph type="sldNum" sz="quarter" idx="12"/>
          </p:nvPr>
        </p:nvSpPr>
        <p:spPr/>
        <p:txBody>
          <a:bodyPr/>
          <a:lstStyle/>
          <a:p>
            <a:fld id="{902A5A63-429A-BD4C-82DE-300B1849B7AF}" type="slidenum">
              <a:rPr lang="en-US" smtClean="0"/>
              <a:t>‹#›</a:t>
            </a:fld>
            <a:endParaRPr lang="en-US"/>
          </a:p>
        </p:txBody>
      </p:sp>
    </p:spTree>
    <p:extLst>
      <p:ext uri="{BB962C8B-B14F-4D97-AF65-F5344CB8AC3E}">
        <p14:creationId xmlns:p14="http://schemas.microsoft.com/office/powerpoint/2010/main" val="3318116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B7F73-FD01-26EF-70DB-A0476ABDAF8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1CAADBF-B217-6D5D-1C2D-D209C9557331}"/>
              </a:ext>
            </a:extLst>
          </p:cNvPr>
          <p:cNvSpPr>
            <a:spLocks noGrp="1"/>
          </p:cNvSpPr>
          <p:nvPr>
            <p:ph type="dt" sz="half" idx="10"/>
          </p:nvPr>
        </p:nvSpPr>
        <p:spPr/>
        <p:txBody>
          <a:bodyPr/>
          <a:lstStyle/>
          <a:p>
            <a:fld id="{9E604701-AA58-C349-A1F1-2EE25501A83C}" type="datetimeFigureOut">
              <a:rPr lang="en-US" smtClean="0"/>
              <a:t>3/5/24</a:t>
            </a:fld>
            <a:endParaRPr lang="en-US"/>
          </a:p>
        </p:txBody>
      </p:sp>
      <p:sp>
        <p:nvSpPr>
          <p:cNvPr id="4" name="Footer Placeholder 3">
            <a:extLst>
              <a:ext uri="{FF2B5EF4-FFF2-40B4-BE49-F238E27FC236}">
                <a16:creationId xmlns:a16="http://schemas.microsoft.com/office/drawing/2014/main" id="{30EB40C0-2189-21BF-76CE-26DA50488CA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D0D9A64-5E46-4473-3736-036C0B1C4C02}"/>
              </a:ext>
            </a:extLst>
          </p:cNvPr>
          <p:cNvSpPr>
            <a:spLocks noGrp="1"/>
          </p:cNvSpPr>
          <p:nvPr>
            <p:ph type="sldNum" sz="quarter" idx="12"/>
          </p:nvPr>
        </p:nvSpPr>
        <p:spPr/>
        <p:txBody>
          <a:bodyPr/>
          <a:lstStyle/>
          <a:p>
            <a:fld id="{902A5A63-429A-BD4C-82DE-300B1849B7AF}" type="slidenum">
              <a:rPr lang="en-US" smtClean="0"/>
              <a:t>‹#›</a:t>
            </a:fld>
            <a:endParaRPr lang="en-US"/>
          </a:p>
        </p:txBody>
      </p:sp>
    </p:spTree>
    <p:extLst>
      <p:ext uri="{BB962C8B-B14F-4D97-AF65-F5344CB8AC3E}">
        <p14:creationId xmlns:p14="http://schemas.microsoft.com/office/powerpoint/2010/main" val="1763009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B89C22-72C2-6776-B062-F39CC90CC072}"/>
              </a:ext>
            </a:extLst>
          </p:cNvPr>
          <p:cNvSpPr>
            <a:spLocks noGrp="1"/>
          </p:cNvSpPr>
          <p:nvPr>
            <p:ph type="dt" sz="half" idx="10"/>
          </p:nvPr>
        </p:nvSpPr>
        <p:spPr/>
        <p:txBody>
          <a:bodyPr/>
          <a:lstStyle/>
          <a:p>
            <a:fld id="{9E604701-AA58-C349-A1F1-2EE25501A83C}" type="datetimeFigureOut">
              <a:rPr lang="en-US" smtClean="0"/>
              <a:t>3/5/24</a:t>
            </a:fld>
            <a:endParaRPr lang="en-US"/>
          </a:p>
        </p:txBody>
      </p:sp>
      <p:sp>
        <p:nvSpPr>
          <p:cNvPr id="3" name="Footer Placeholder 2">
            <a:extLst>
              <a:ext uri="{FF2B5EF4-FFF2-40B4-BE49-F238E27FC236}">
                <a16:creationId xmlns:a16="http://schemas.microsoft.com/office/drawing/2014/main" id="{419328A8-78A1-6C61-2A62-B53F607DE05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B98700-612C-377F-FC41-B804DEE0E176}"/>
              </a:ext>
            </a:extLst>
          </p:cNvPr>
          <p:cNvSpPr>
            <a:spLocks noGrp="1"/>
          </p:cNvSpPr>
          <p:nvPr>
            <p:ph type="sldNum" sz="quarter" idx="12"/>
          </p:nvPr>
        </p:nvSpPr>
        <p:spPr/>
        <p:txBody>
          <a:bodyPr/>
          <a:lstStyle/>
          <a:p>
            <a:fld id="{902A5A63-429A-BD4C-82DE-300B1849B7AF}" type="slidenum">
              <a:rPr lang="en-US" smtClean="0"/>
              <a:t>‹#›</a:t>
            </a:fld>
            <a:endParaRPr lang="en-US"/>
          </a:p>
        </p:txBody>
      </p:sp>
    </p:spTree>
    <p:extLst>
      <p:ext uri="{BB962C8B-B14F-4D97-AF65-F5344CB8AC3E}">
        <p14:creationId xmlns:p14="http://schemas.microsoft.com/office/powerpoint/2010/main" val="266061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960A1-AC8D-8908-794C-10444CF3CA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8E3614A-B215-6467-83D0-67E58500D6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0E2CBA7-075B-FB33-4F35-D0ABFBAF70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612A66-0A28-A45D-1359-97BA010CEFCE}"/>
              </a:ext>
            </a:extLst>
          </p:cNvPr>
          <p:cNvSpPr>
            <a:spLocks noGrp="1"/>
          </p:cNvSpPr>
          <p:nvPr>
            <p:ph type="dt" sz="half" idx="10"/>
          </p:nvPr>
        </p:nvSpPr>
        <p:spPr/>
        <p:txBody>
          <a:bodyPr/>
          <a:lstStyle/>
          <a:p>
            <a:fld id="{9E604701-AA58-C349-A1F1-2EE25501A83C}" type="datetimeFigureOut">
              <a:rPr lang="en-US" smtClean="0"/>
              <a:t>3/5/24</a:t>
            </a:fld>
            <a:endParaRPr lang="en-US"/>
          </a:p>
        </p:txBody>
      </p:sp>
      <p:sp>
        <p:nvSpPr>
          <p:cNvPr id="6" name="Footer Placeholder 5">
            <a:extLst>
              <a:ext uri="{FF2B5EF4-FFF2-40B4-BE49-F238E27FC236}">
                <a16:creationId xmlns:a16="http://schemas.microsoft.com/office/drawing/2014/main" id="{A18B79EA-C300-F222-8870-3A07B305E1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AB6147-C00E-F6BF-57DE-AF49D158FA6F}"/>
              </a:ext>
            </a:extLst>
          </p:cNvPr>
          <p:cNvSpPr>
            <a:spLocks noGrp="1"/>
          </p:cNvSpPr>
          <p:nvPr>
            <p:ph type="sldNum" sz="quarter" idx="12"/>
          </p:nvPr>
        </p:nvSpPr>
        <p:spPr/>
        <p:txBody>
          <a:bodyPr/>
          <a:lstStyle/>
          <a:p>
            <a:fld id="{902A5A63-429A-BD4C-82DE-300B1849B7AF}" type="slidenum">
              <a:rPr lang="en-US" smtClean="0"/>
              <a:t>‹#›</a:t>
            </a:fld>
            <a:endParaRPr lang="en-US"/>
          </a:p>
        </p:txBody>
      </p:sp>
    </p:spTree>
    <p:extLst>
      <p:ext uri="{BB962C8B-B14F-4D97-AF65-F5344CB8AC3E}">
        <p14:creationId xmlns:p14="http://schemas.microsoft.com/office/powerpoint/2010/main" val="3064863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7D7DC-7F28-0705-1BF5-530F428405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F9AEB02-1C38-1109-B778-ECB04C605B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4A55FF8-CA0D-3DE8-4B1E-FB3EC6921C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4ED8ED-50B8-300A-6E74-53E51956511B}"/>
              </a:ext>
            </a:extLst>
          </p:cNvPr>
          <p:cNvSpPr>
            <a:spLocks noGrp="1"/>
          </p:cNvSpPr>
          <p:nvPr>
            <p:ph type="dt" sz="half" idx="10"/>
          </p:nvPr>
        </p:nvSpPr>
        <p:spPr/>
        <p:txBody>
          <a:bodyPr/>
          <a:lstStyle/>
          <a:p>
            <a:fld id="{9E604701-AA58-C349-A1F1-2EE25501A83C}" type="datetimeFigureOut">
              <a:rPr lang="en-US" smtClean="0"/>
              <a:t>3/5/24</a:t>
            </a:fld>
            <a:endParaRPr lang="en-US"/>
          </a:p>
        </p:txBody>
      </p:sp>
      <p:sp>
        <p:nvSpPr>
          <p:cNvPr id="6" name="Footer Placeholder 5">
            <a:extLst>
              <a:ext uri="{FF2B5EF4-FFF2-40B4-BE49-F238E27FC236}">
                <a16:creationId xmlns:a16="http://schemas.microsoft.com/office/drawing/2014/main" id="{6BE1294D-B0F0-CDC1-8FDE-75CE97B624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77FF15-C120-C8DA-2DA3-27D4E7B0A66A}"/>
              </a:ext>
            </a:extLst>
          </p:cNvPr>
          <p:cNvSpPr>
            <a:spLocks noGrp="1"/>
          </p:cNvSpPr>
          <p:nvPr>
            <p:ph type="sldNum" sz="quarter" idx="12"/>
          </p:nvPr>
        </p:nvSpPr>
        <p:spPr/>
        <p:txBody>
          <a:bodyPr/>
          <a:lstStyle/>
          <a:p>
            <a:fld id="{902A5A63-429A-BD4C-82DE-300B1849B7AF}" type="slidenum">
              <a:rPr lang="en-US" smtClean="0"/>
              <a:t>‹#›</a:t>
            </a:fld>
            <a:endParaRPr lang="en-US"/>
          </a:p>
        </p:txBody>
      </p:sp>
    </p:spTree>
    <p:extLst>
      <p:ext uri="{BB962C8B-B14F-4D97-AF65-F5344CB8AC3E}">
        <p14:creationId xmlns:p14="http://schemas.microsoft.com/office/powerpoint/2010/main" val="1377591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EE5721-24D8-7181-252F-A6D3C643B2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4450BA-265F-0DB3-1F64-DFDCD769A5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3E46D9-02A8-A3A6-A8BD-E8A96D52A1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604701-AA58-C349-A1F1-2EE25501A83C}" type="datetimeFigureOut">
              <a:rPr lang="en-US" smtClean="0"/>
              <a:t>3/5/24</a:t>
            </a:fld>
            <a:endParaRPr lang="en-US"/>
          </a:p>
        </p:txBody>
      </p:sp>
      <p:sp>
        <p:nvSpPr>
          <p:cNvPr id="5" name="Footer Placeholder 4">
            <a:extLst>
              <a:ext uri="{FF2B5EF4-FFF2-40B4-BE49-F238E27FC236}">
                <a16:creationId xmlns:a16="http://schemas.microsoft.com/office/drawing/2014/main" id="{7A7C98BB-5F82-C17A-D15C-40853571AB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5F0C827-5B1A-4F7B-B34C-ABF9FE17BB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2A5A63-429A-BD4C-82DE-300B1849B7AF}" type="slidenum">
              <a:rPr lang="en-US" smtClean="0"/>
              <a:t>‹#›</a:t>
            </a:fld>
            <a:endParaRPr lang="en-US"/>
          </a:p>
        </p:txBody>
      </p:sp>
    </p:spTree>
    <p:extLst>
      <p:ext uri="{BB962C8B-B14F-4D97-AF65-F5344CB8AC3E}">
        <p14:creationId xmlns:p14="http://schemas.microsoft.com/office/powerpoint/2010/main" val="20371406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microsoft.com/office/2018/10/relationships/comments" Target="../comments/modernComment_100_29FA44C7.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microsoft.com/office/2018/10/relationships/comments" Target="../comments/modernComment_106_9A00EA2F.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microsoft.com/office/2018/10/relationships/comments" Target="../comments/modernComment_108_B253911C.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18/10/relationships/comments" Target="../comments/modernComment_132_DF413E0.xm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2" Type="http://schemas.microsoft.com/office/2018/10/relationships/comments" Target="../comments/modernComment_10B_9FFA361F.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g"/><Relationship Id="rId2" Type="http://schemas.microsoft.com/office/2018/10/relationships/comments" Target="../comments/modernComment_10E_A90AC29B.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microsoft.com/office/2018/10/relationships/comments" Target="../comments/modernComment_113_AEA84078.xm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3.jpg"/></Relationships>
</file>

<file path=ppt/slides/_rels/slide2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g"/><Relationship Id="rId2" Type="http://schemas.microsoft.com/office/2018/10/relationships/comments" Target="../comments/modernComment_118_F61C564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g"/><Relationship Id="rId2" Type="http://schemas.microsoft.com/office/2018/10/relationships/comments" Target="../comments/modernComment_119_9C37CDE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png"/></Relationships>
</file>

<file path=ppt/slides/_rels/slide35.xml.rels><?xml version="1.0" encoding="UTF-8" standalone="yes"?>
<Relationships xmlns="http://schemas.openxmlformats.org/package/2006/relationships"><Relationship Id="rId3" Type="http://schemas.microsoft.com/office/2018/10/relationships/comments" Target="../comments/modernComment_136_34FC2084.xml"/><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36.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microsoft.com/office/2018/10/relationships/comments" Target="../comments/modernComment_131_74BD4BE5.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microsoft.com/office/2018/10/relationships/comments" Target="../comments/modernComment_12D_60BBFA1B.xml"/><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49.jpeg"/></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4.jpg"/><Relationship Id="rId2" Type="http://schemas.microsoft.com/office/2018/10/relationships/comments" Target="../comments/modernComment_128_645429BB.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5.jpg"/><Relationship Id="rId2" Type="http://schemas.microsoft.com/office/2018/10/relationships/comments" Target="../comments/modernComment_129_7FBDA7BE.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https://s3.amazonaws.com/assets.monumenttradersalliance.com/promos/DPL/DPL+launch/lp/img/8b-tax-returns.jpg" TargetMode="External"/><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6896944-A17F-CF68-902F-40E723DC2F62}"/>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704267463"/>
      </p:ext>
    </p:extLst>
  </p:cSld>
  <p:clrMapOvr>
    <a:masterClrMapping/>
  </p:clrMapOvr>
  <p:extLst>
    <p:ext uri="{6950BFC3-D8DA-4A85-94F7-54DA5524770B}">
      <p188:commentRel xmlns:p188="http://schemas.microsoft.com/office/powerpoint/2018/8/main" r:id="rId2"/>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6A46A-2B2B-82B2-6BE0-21D141B34AB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F574570-5B54-2D62-5F6B-65B2F1F86710}"/>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583751215"/>
      </p:ext>
    </p:extLst>
  </p:cSld>
  <p:clrMapOvr>
    <a:masterClrMapping/>
  </p:clrMapOvr>
  <p:extLst>
    <p:ext uri="{6950BFC3-D8DA-4A85-94F7-54DA5524770B}">
      <p188:commentRel xmlns:p188="http://schemas.microsoft.com/office/powerpoint/2018/8/main" r:id="rId2"/>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3A4B3-ED07-758C-6954-1DCBD38F333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96AED01-45B2-90A6-1514-72E8BF211A93}"/>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5590630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DA875-F3C8-FD15-B950-F31B59137DF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5CCE20E-4A35-65A7-2674-1B78F782BB2A}"/>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991821084"/>
      </p:ext>
    </p:extLst>
  </p:cSld>
  <p:clrMapOvr>
    <a:masterClrMapping/>
  </p:clrMapOvr>
  <p:extLst>
    <p:ext uri="{6950BFC3-D8DA-4A85-94F7-54DA5524770B}">
      <p188:commentRel xmlns:p188="http://schemas.microsoft.com/office/powerpoint/2018/8/main" r:id="rId2"/>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A89180-CB6A-8066-2A3D-70F1BCDB1C7B}"/>
              </a:ext>
            </a:extLst>
          </p:cNvPr>
          <p:cNvSpPr txBox="1"/>
          <p:nvPr/>
        </p:nvSpPr>
        <p:spPr>
          <a:xfrm>
            <a:off x="1618683" y="778438"/>
            <a:ext cx="9222396" cy="1323439"/>
          </a:xfrm>
          <a:prstGeom prst="rect">
            <a:avLst/>
          </a:prstGeom>
          <a:noFill/>
        </p:spPr>
        <p:txBody>
          <a:bodyPr wrap="none" rtlCol="0">
            <a:spAutoFit/>
          </a:bodyPr>
          <a:lstStyle/>
          <a:p>
            <a:pPr algn="ctr"/>
            <a:r>
              <a:rPr lang="en-US" sz="4000" b="1" dirty="0">
                <a:latin typeface="Montserrat" pitchFamily="2" charset="77"/>
              </a:rPr>
              <a:t>We’ve Used The Squeeze To Find </a:t>
            </a:r>
            <a:br>
              <a:rPr lang="en-US" sz="4000" b="1" dirty="0">
                <a:latin typeface="Montserrat" pitchFamily="2" charset="77"/>
              </a:rPr>
            </a:br>
            <a:r>
              <a:rPr lang="en-US" sz="4000" b="1" dirty="0">
                <a:latin typeface="Montserrat" pitchFamily="2" charset="77"/>
              </a:rPr>
              <a:t>Massive Gains Over The Past Year</a:t>
            </a:r>
          </a:p>
        </p:txBody>
      </p:sp>
      <p:sp>
        <p:nvSpPr>
          <p:cNvPr id="3" name="TextBox 2">
            <a:extLst>
              <a:ext uri="{FF2B5EF4-FFF2-40B4-BE49-F238E27FC236}">
                <a16:creationId xmlns:a16="http://schemas.microsoft.com/office/drawing/2014/main" id="{E4AD6C3A-7F89-14F7-EBBB-94B8C62F37A0}"/>
              </a:ext>
            </a:extLst>
          </p:cNvPr>
          <p:cNvSpPr txBox="1"/>
          <p:nvPr/>
        </p:nvSpPr>
        <p:spPr>
          <a:xfrm>
            <a:off x="178956" y="2740519"/>
            <a:ext cx="6686301" cy="2862322"/>
          </a:xfrm>
          <a:prstGeom prst="rect">
            <a:avLst/>
          </a:prstGeom>
          <a:noFill/>
        </p:spPr>
        <p:txBody>
          <a:bodyPr wrap="square" rtlCol="0">
            <a:spAutoFit/>
          </a:bodyPr>
          <a:lstStyle/>
          <a:p>
            <a:pPr marL="285750" indent="-285750">
              <a:buFont typeface="Arial" panose="020B0604020202020204" pitchFamily="34" charset="0"/>
              <a:buChar char="•"/>
            </a:pPr>
            <a:r>
              <a:rPr lang="en-US" sz="3600" b="1" dirty="0">
                <a:solidFill>
                  <a:srgbClr val="00B050"/>
                </a:solidFill>
              </a:rPr>
              <a:t>295% </a:t>
            </a:r>
            <a:r>
              <a:rPr lang="en-US" sz="3600" dirty="0"/>
              <a:t>on the </a:t>
            </a:r>
            <a:r>
              <a:rPr lang="en-US" sz="3600" b="1" dirty="0"/>
              <a:t>QQQ</a:t>
            </a:r>
            <a:r>
              <a:rPr lang="en-US" sz="3600" dirty="0"/>
              <a:t> overnight </a:t>
            </a:r>
          </a:p>
          <a:p>
            <a:pPr marL="285750" indent="-285750">
              <a:buFont typeface="Arial" panose="020B0604020202020204" pitchFamily="34" charset="0"/>
              <a:buChar char="•"/>
            </a:pPr>
            <a:r>
              <a:rPr lang="en-US" sz="3600" b="1" dirty="0">
                <a:solidFill>
                  <a:srgbClr val="00B050"/>
                </a:solidFill>
              </a:rPr>
              <a:t>169% </a:t>
            </a:r>
            <a:r>
              <a:rPr lang="en-US" sz="3600" dirty="0"/>
              <a:t>on </a:t>
            </a:r>
            <a:r>
              <a:rPr lang="en-US" sz="3600" b="1" dirty="0"/>
              <a:t>MSFT</a:t>
            </a:r>
            <a:r>
              <a:rPr lang="en-US" sz="3600" dirty="0"/>
              <a:t> within hours</a:t>
            </a:r>
          </a:p>
          <a:p>
            <a:pPr marL="285750" indent="-285750">
              <a:buFont typeface="Arial" panose="020B0604020202020204" pitchFamily="34" charset="0"/>
              <a:buChar char="•"/>
            </a:pPr>
            <a:r>
              <a:rPr lang="en-US" sz="3600" b="1" dirty="0">
                <a:solidFill>
                  <a:srgbClr val="00B050"/>
                </a:solidFill>
              </a:rPr>
              <a:t>261% </a:t>
            </a:r>
            <a:r>
              <a:rPr lang="en-US" sz="3600" dirty="0"/>
              <a:t>on </a:t>
            </a:r>
            <a:r>
              <a:rPr lang="en-US" sz="3600" b="1" dirty="0"/>
              <a:t>META</a:t>
            </a:r>
            <a:r>
              <a:rPr lang="en-US" sz="3600" dirty="0"/>
              <a:t> within hours </a:t>
            </a:r>
          </a:p>
          <a:p>
            <a:pPr marL="285750" indent="-285750">
              <a:buFont typeface="Arial" panose="020B0604020202020204" pitchFamily="34" charset="0"/>
              <a:buChar char="•"/>
            </a:pPr>
            <a:r>
              <a:rPr lang="en-US" sz="3600" b="1" dirty="0">
                <a:solidFill>
                  <a:srgbClr val="00B050"/>
                </a:solidFill>
              </a:rPr>
              <a:t>178% </a:t>
            </a:r>
            <a:r>
              <a:rPr lang="en-US" sz="3600" dirty="0"/>
              <a:t>on </a:t>
            </a:r>
            <a:r>
              <a:rPr lang="en-US" sz="3600" b="1" dirty="0"/>
              <a:t>NVDA</a:t>
            </a:r>
            <a:r>
              <a:rPr lang="en-US" sz="3600" dirty="0"/>
              <a:t> overnight</a:t>
            </a:r>
          </a:p>
          <a:p>
            <a:pPr marL="285750" indent="-285750">
              <a:buFont typeface="Arial" panose="020B0604020202020204" pitchFamily="34" charset="0"/>
              <a:buChar char="•"/>
            </a:pPr>
            <a:r>
              <a:rPr lang="en-US" sz="3600" b="1" dirty="0">
                <a:solidFill>
                  <a:srgbClr val="00B050"/>
                </a:solidFill>
              </a:rPr>
              <a:t>105% </a:t>
            </a:r>
            <a:r>
              <a:rPr lang="en-US" sz="3600" dirty="0"/>
              <a:t>on </a:t>
            </a:r>
            <a:r>
              <a:rPr lang="en-US" sz="3600" b="1" dirty="0"/>
              <a:t>AVGO</a:t>
            </a:r>
            <a:r>
              <a:rPr lang="en-US" sz="3600" dirty="0"/>
              <a:t> in 3 days</a:t>
            </a:r>
          </a:p>
        </p:txBody>
      </p:sp>
      <p:sp>
        <p:nvSpPr>
          <p:cNvPr id="7" name="Rectangle 6">
            <a:extLst>
              <a:ext uri="{FF2B5EF4-FFF2-40B4-BE49-F238E27FC236}">
                <a16:creationId xmlns:a16="http://schemas.microsoft.com/office/drawing/2014/main" id="{629AAE05-7909-6493-B322-9AACC6D9602F}"/>
              </a:ext>
            </a:extLst>
          </p:cNvPr>
          <p:cNvSpPr/>
          <p:nvPr/>
        </p:nvSpPr>
        <p:spPr>
          <a:xfrm>
            <a:off x="0" y="0"/>
            <a:ext cx="12192000" cy="51682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7DFE3C2-350F-6A31-2A06-DC59E232A3FC}"/>
              </a:ext>
            </a:extLst>
          </p:cNvPr>
          <p:cNvSpPr txBox="1"/>
          <p:nvPr/>
        </p:nvSpPr>
        <p:spPr>
          <a:xfrm>
            <a:off x="555861" y="58359"/>
            <a:ext cx="11080277" cy="400110"/>
          </a:xfrm>
          <a:prstGeom prst="rect">
            <a:avLst/>
          </a:prstGeom>
          <a:noFill/>
        </p:spPr>
        <p:txBody>
          <a:bodyPr wrap="none" rtlCol="0">
            <a:spAutoFit/>
          </a:bodyPr>
          <a:lstStyle/>
          <a:p>
            <a:pPr algn="ctr"/>
            <a:r>
              <a:rPr lang="en-US" sz="2000" b="1" dirty="0">
                <a:solidFill>
                  <a:schemeClr val="bg1"/>
                </a:solidFill>
                <a:latin typeface="Montserrat" pitchFamily="2" charset="77"/>
              </a:rPr>
              <a:t>Coming Up      </a:t>
            </a:r>
            <a:r>
              <a:rPr lang="en-US" sz="2000" dirty="0">
                <a:solidFill>
                  <a:schemeClr val="bg1"/>
                </a:solidFill>
                <a:latin typeface="Montserrat" pitchFamily="2" charset="77"/>
              </a:rPr>
              <a:t>Stay Tuned For </a:t>
            </a:r>
            <a:r>
              <a:rPr lang="en-US" sz="2000" b="1" dirty="0">
                <a:solidFill>
                  <a:schemeClr val="bg1"/>
                </a:solidFill>
                <a:latin typeface="Montserrat" pitchFamily="2" charset="77"/>
              </a:rPr>
              <a:t>REAL-TIME</a:t>
            </a:r>
            <a:r>
              <a:rPr lang="en-US" sz="2000" dirty="0">
                <a:solidFill>
                  <a:schemeClr val="bg1"/>
                </a:solidFill>
                <a:latin typeface="Montserrat" pitchFamily="2" charset="77"/>
              </a:rPr>
              <a:t> Squeeze Examples &amp; LIVE Q&amp;A Shortly! </a:t>
            </a:r>
          </a:p>
        </p:txBody>
      </p:sp>
      <p:sp>
        <p:nvSpPr>
          <p:cNvPr id="8" name="Right Arrow 7">
            <a:extLst>
              <a:ext uri="{FF2B5EF4-FFF2-40B4-BE49-F238E27FC236}">
                <a16:creationId xmlns:a16="http://schemas.microsoft.com/office/drawing/2014/main" id="{89941388-0D1C-08E2-F692-08D64D86675B}"/>
              </a:ext>
            </a:extLst>
          </p:cNvPr>
          <p:cNvSpPr/>
          <p:nvPr/>
        </p:nvSpPr>
        <p:spPr>
          <a:xfrm>
            <a:off x="2481943" y="117446"/>
            <a:ext cx="205200" cy="294637"/>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8442022B-0779-2F60-1C12-9D28229C3D29}"/>
              </a:ext>
            </a:extLst>
          </p:cNvPr>
          <p:cNvSpPr txBox="1"/>
          <p:nvPr/>
        </p:nvSpPr>
        <p:spPr>
          <a:xfrm>
            <a:off x="5939596" y="2740519"/>
            <a:ext cx="7590972" cy="3970318"/>
          </a:xfrm>
          <a:prstGeom prst="rect">
            <a:avLst/>
          </a:prstGeom>
          <a:noFill/>
        </p:spPr>
        <p:txBody>
          <a:bodyPr wrap="square" rtlCol="0">
            <a:spAutoFit/>
          </a:bodyPr>
          <a:lstStyle/>
          <a:p>
            <a:pPr marL="285750" indent="-285750">
              <a:buFont typeface="Arial" panose="020B0604020202020204" pitchFamily="34" charset="0"/>
              <a:buChar char="•"/>
            </a:pPr>
            <a:r>
              <a:rPr lang="en-US" sz="3600" b="1" dirty="0">
                <a:solidFill>
                  <a:srgbClr val="00B050"/>
                </a:solidFill>
              </a:rPr>
              <a:t>112% </a:t>
            </a:r>
            <a:r>
              <a:rPr lang="en-US" sz="3600" dirty="0"/>
              <a:t>on </a:t>
            </a:r>
            <a:r>
              <a:rPr lang="en-US" sz="3600" b="1" dirty="0"/>
              <a:t>COST</a:t>
            </a:r>
            <a:r>
              <a:rPr lang="en-US" sz="3600" dirty="0"/>
              <a:t> in 2 days</a:t>
            </a:r>
          </a:p>
          <a:p>
            <a:pPr marL="285750" indent="-285750">
              <a:buFont typeface="Arial" panose="020B0604020202020204" pitchFamily="34" charset="0"/>
              <a:buChar char="•"/>
            </a:pPr>
            <a:r>
              <a:rPr lang="en-US" sz="3600" b="1" dirty="0">
                <a:solidFill>
                  <a:srgbClr val="00B050"/>
                </a:solidFill>
              </a:rPr>
              <a:t>86% </a:t>
            </a:r>
            <a:r>
              <a:rPr lang="en-US" sz="3600" dirty="0"/>
              <a:t>on </a:t>
            </a:r>
            <a:r>
              <a:rPr lang="en-US" sz="3600" b="1" dirty="0"/>
              <a:t>GOOGL</a:t>
            </a:r>
            <a:r>
              <a:rPr lang="en-US" sz="3600" dirty="0"/>
              <a:t> in 6 days</a:t>
            </a:r>
            <a:endParaRPr lang="en-US" sz="3600" b="1" dirty="0">
              <a:solidFill>
                <a:srgbClr val="00B050"/>
              </a:solidFill>
            </a:endParaRPr>
          </a:p>
          <a:p>
            <a:pPr marL="285750" indent="-285750">
              <a:buFont typeface="Arial" panose="020B0604020202020204" pitchFamily="34" charset="0"/>
              <a:buChar char="•"/>
            </a:pPr>
            <a:r>
              <a:rPr lang="en-US" sz="3600" b="1" dirty="0">
                <a:solidFill>
                  <a:srgbClr val="00B050"/>
                </a:solidFill>
              </a:rPr>
              <a:t>500% </a:t>
            </a:r>
            <a:r>
              <a:rPr lang="en-US" sz="3600" dirty="0"/>
              <a:t>on </a:t>
            </a:r>
            <a:r>
              <a:rPr lang="en-US" sz="3600" b="1" dirty="0"/>
              <a:t>RILY</a:t>
            </a:r>
            <a:r>
              <a:rPr lang="en-US" sz="3600" dirty="0"/>
              <a:t> within hours</a:t>
            </a:r>
          </a:p>
          <a:p>
            <a:pPr marL="285750" indent="-285750">
              <a:buFont typeface="Arial" panose="020B0604020202020204" pitchFamily="34" charset="0"/>
              <a:buChar char="•"/>
            </a:pPr>
            <a:r>
              <a:rPr lang="en-US" sz="3600" b="1" dirty="0">
                <a:solidFill>
                  <a:srgbClr val="00B050"/>
                </a:solidFill>
              </a:rPr>
              <a:t>169% </a:t>
            </a:r>
            <a:r>
              <a:rPr lang="en-US" sz="3600" dirty="0"/>
              <a:t>on </a:t>
            </a:r>
            <a:r>
              <a:rPr lang="en-US" sz="3600" b="1" dirty="0"/>
              <a:t>MSFT</a:t>
            </a:r>
            <a:r>
              <a:rPr lang="en-US" sz="3600" dirty="0"/>
              <a:t> within hours</a:t>
            </a:r>
          </a:p>
          <a:p>
            <a:pPr marL="285750" indent="-285750">
              <a:buFont typeface="Arial" panose="020B0604020202020204" pitchFamily="34" charset="0"/>
              <a:buChar char="•"/>
            </a:pPr>
            <a:r>
              <a:rPr lang="en-US" sz="3600" b="1" dirty="0">
                <a:solidFill>
                  <a:srgbClr val="00B050"/>
                </a:solidFill>
              </a:rPr>
              <a:t>217% </a:t>
            </a:r>
            <a:r>
              <a:rPr lang="en-US" sz="3600" dirty="0"/>
              <a:t>on </a:t>
            </a:r>
            <a:r>
              <a:rPr lang="en-US" sz="3600" b="1" dirty="0"/>
              <a:t>NFLX</a:t>
            </a:r>
            <a:r>
              <a:rPr lang="en-US" sz="3600" dirty="0"/>
              <a:t> in 1 day </a:t>
            </a:r>
          </a:p>
          <a:p>
            <a:pPr marL="285750" indent="-285750">
              <a:buFont typeface="Arial" panose="020B0604020202020204" pitchFamily="34" charset="0"/>
              <a:buChar char="•"/>
            </a:pPr>
            <a:endParaRPr lang="en-US" sz="3600" dirty="0"/>
          </a:p>
          <a:p>
            <a:endParaRPr lang="en-US" sz="3600" dirty="0"/>
          </a:p>
        </p:txBody>
      </p:sp>
    </p:spTree>
    <p:extLst>
      <p:ext uri="{BB962C8B-B14F-4D97-AF65-F5344CB8AC3E}">
        <p14:creationId xmlns:p14="http://schemas.microsoft.com/office/powerpoint/2010/main" val="234099680"/>
      </p:ext>
    </p:extLst>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835FD-D566-244D-C8B3-5ABDAEB269B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11D97B2-3EA5-DBD9-8E99-218913138BD7}"/>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5814574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7E244-D985-7226-1BBD-ADC93383456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8624EE1-6D53-F3C9-BA0B-B6A0026E4634}"/>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243672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10617-CD7E-78D1-DBDC-346F1F6C795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3DAF18F-F62D-2DB6-8D13-A050264BA6F0}"/>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683975199"/>
      </p:ext>
    </p:extLst>
  </p:cSld>
  <p:clrMapOvr>
    <a:masterClrMapping/>
  </p:clrMapOvr>
  <p:extLst>
    <p:ext uri="{6950BFC3-D8DA-4A85-94F7-54DA5524770B}">
      <p188:commentRel xmlns:p188="http://schemas.microsoft.com/office/powerpoint/2018/8/main" r:id="rId2"/>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2E2B2-22AC-699C-E081-8D3DEA6D0CD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251FBB6-B028-16B2-EC95-FD2B71F79E5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7754880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7DDF5-8FE0-75F5-290F-30ECC7BC004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43F0810-8228-0C4D-7F25-9CF82AAD242A}"/>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8184437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ED691-291C-967E-C4E0-D66562AA142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C920DDC-0781-C1A9-1B3F-2DE5098E54B6}"/>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836054683"/>
      </p:ext>
    </p:extLst>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B9CED3-D554-3135-FE06-D75EB2614CEC}"/>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2654610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0B6BC-590D-EFB7-C145-0325DDD893D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C84B3DC-5DA0-0FE8-C5B1-62B6E66E173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908137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77436-B5E9-433E-9FAE-34E7A23F427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9814A08-14CD-E551-D4BA-BCC8D7A54828}"/>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0744195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DBC1D-9AF2-D5FF-9B20-5A0D0B890DC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CFB4978-1B42-0965-2D66-CF74705CEBA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7592363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E326E-8F81-E643-FE26-FD7D0A03068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E93D4B3-F98E-3296-7B14-C7787E7078BA}"/>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5068993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B8BDA-8EB3-33F6-85C6-5CBD5AA19E0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81BA475-9A16-1ED9-A356-0B75B85DBB90}"/>
              </a:ext>
            </a:extLst>
          </p:cNvPr>
          <p:cNvPicPr>
            <a:picLocks noChangeAspect="1"/>
          </p:cNvPicPr>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930262136"/>
      </p:ext>
    </p:extLst>
  </p:cSld>
  <p:clrMapOvr>
    <a:masterClrMapping/>
  </p:clrMapOvr>
  <p:extLst>
    <p:ext uri="{6950BFC3-D8DA-4A85-94F7-54DA5524770B}">
      <p188:commentRel xmlns:p188="http://schemas.microsoft.com/office/powerpoint/2018/8/main" r:id="rId3"/>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A03FA-C487-D4E2-DC83-FA5620B1A20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01CD6DC-A08A-ED58-3371-EA752F0DCECE}"/>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326986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EABBE-FE64-AB39-0036-8EAC5BAEA4E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B7B71C4-7C2B-E6A6-6432-D095C43B61B0}"/>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1238121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F8AE4-ED6E-2423-5FFA-B249B37502F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2F747F0-0955-D0CE-C680-F30BC280E332}"/>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7187322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9A795-4516-2CAC-0B70-186310D1C09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043E597-46E9-B736-9719-FC48F201968A}"/>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9174388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AFB10-4BA2-DF0C-FC25-527C3F46BE2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C75AEA1-E9B1-E99A-D4EF-78E07B012BFF}"/>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129052232"/>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018A2-120F-9C9D-230C-11832AE5538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A429E7E-6E64-A49F-D66E-6A59406F3B6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0541673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2ED29-FF4F-D1B5-5440-BA0CEBFDB02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C47EBDC-B581-5806-413F-2C165BE66140}"/>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620902888"/>
      </p:ext>
    </p:extLst>
  </p:cSld>
  <p:clrMapOvr>
    <a:masterClrMapping/>
  </p:clrMapOvr>
  <p:extLst>
    <p:ext uri="{6950BFC3-D8DA-4A85-94F7-54DA5524770B}">
      <p188:commentRel xmlns:p188="http://schemas.microsoft.com/office/powerpoint/2018/8/main" r:id="rId2"/>
    </p:ext>
  </p:extLs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CB204-FDFA-3CBE-E12B-AAFD9EBB644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8587323-38FF-78FB-217E-D26B3B7304D2}"/>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4187926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A89180-CB6A-8066-2A3D-70F1BCDB1C7B}"/>
              </a:ext>
            </a:extLst>
          </p:cNvPr>
          <p:cNvSpPr txBox="1"/>
          <p:nvPr/>
        </p:nvSpPr>
        <p:spPr>
          <a:xfrm>
            <a:off x="1198666" y="2459504"/>
            <a:ext cx="9794668" cy="1938992"/>
          </a:xfrm>
          <a:prstGeom prst="rect">
            <a:avLst/>
          </a:prstGeom>
          <a:noFill/>
        </p:spPr>
        <p:txBody>
          <a:bodyPr wrap="square" rtlCol="0">
            <a:spAutoFit/>
          </a:bodyPr>
          <a:lstStyle/>
          <a:p>
            <a:pPr algn="ctr"/>
            <a:r>
              <a:rPr lang="en-US" sz="4000" b="1" dirty="0">
                <a:latin typeface="Montserrat" pitchFamily="2" charset="77"/>
              </a:rPr>
              <a:t>Results So Good... </a:t>
            </a:r>
            <a:br>
              <a:rPr lang="en-US" sz="4000" b="1" dirty="0">
                <a:latin typeface="Montserrat" pitchFamily="2" charset="77"/>
              </a:rPr>
            </a:br>
            <a:r>
              <a:rPr lang="en-US" sz="4000" b="1" dirty="0">
                <a:latin typeface="Montserrat" pitchFamily="2" charset="77"/>
              </a:rPr>
              <a:t>Ryan Had To Put S.A.M. To The Test </a:t>
            </a:r>
            <a:br>
              <a:rPr lang="en-US" sz="4000" b="1" dirty="0">
                <a:latin typeface="Montserrat" pitchFamily="2" charset="77"/>
              </a:rPr>
            </a:br>
            <a:r>
              <a:rPr lang="en-US" sz="4000" b="1" dirty="0">
                <a:latin typeface="Montserrat" pitchFamily="2" charset="77"/>
              </a:rPr>
              <a:t>With Own REAL Money Last Week:</a:t>
            </a:r>
          </a:p>
        </p:txBody>
      </p:sp>
      <p:sp>
        <p:nvSpPr>
          <p:cNvPr id="8" name="Right Arrow 7">
            <a:extLst>
              <a:ext uri="{FF2B5EF4-FFF2-40B4-BE49-F238E27FC236}">
                <a16:creationId xmlns:a16="http://schemas.microsoft.com/office/drawing/2014/main" id="{89941388-0D1C-08E2-F692-08D64D86675B}"/>
              </a:ext>
            </a:extLst>
          </p:cNvPr>
          <p:cNvSpPr/>
          <p:nvPr/>
        </p:nvSpPr>
        <p:spPr>
          <a:xfrm>
            <a:off x="2481943" y="117446"/>
            <a:ext cx="205200" cy="294637"/>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19885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A89180-CB6A-8066-2A3D-70F1BCDB1C7B}"/>
              </a:ext>
            </a:extLst>
          </p:cNvPr>
          <p:cNvSpPr txBox="1"/>
          <p:nvPr/>
        </p:nvSpPr>
        <p:spPr>
          <a:xfrm>
            <a:off x="1198666" y="412083"/>
            <a:ext cx="10180533" cy="707886"/>
          </a:xfrm>
          <a:prstGeom prst="rect">
            <a:avLst/>
          </a:prstGeom>
          <a:noFill/>
        </p:spPr>
        <p:txBody>
          <a:bodyPr wrap="square" rtlCol="0">
            <a:spAutoFit/>
          </a:bodyPr>
          <a:lstStyle/>
          <a:p>
            <a:pPr algn="ctr"/>
            <a:r>
              <a:rPr lang="en-US" sz="4000" b="1" dirty="0">
                <a:solidFill>
                  <a:srgbClr val="00B050"/>
                </a:solidFill>
                <a:latin typeface="Montserrat" pitchFamily="2" charset="77"/>
              </a:rPr>
              <a:t>100% </a:t>
            </a:r>
            <a:r>
              <a:rPr lang="en-US" sz="4000" b="1" dirty="0">
                <a:latin typeface="Montserrat" pitchFamily="2" charset="77"/>
              </a:rPr>
              <a:t>Overnight Winner On US Bank</a:t>
            </a:r>
          </a:p>
        </p:txBody>
      </p:sp>
      <p:sp>
        <p:nvSpPr>
          <p:cNvPr id="8" name="Right Arrow 7">
            <a:extLst>
              <a:ext uri="{FF2B5EF4-FFF2-40B4-BE49-F238E27FC236}">
                <a16:creationId xmlns:a16="http://schemas.microsoft.com/office/drawing/2014/main" id="{89941388-0D1C-08E2-F692-08D64D86675B}"/>
              </a:ext>
            </a:extLst>
          </p:cNvPr>
          <p:cNvSpPr/>
          <p:nvPr/>
        </p:nvSpPr>
        <p:spPr>
          <a:xfrm>
            <a:off x="2481943" y="117446"/>
            <a:ext cx="205200" cy="294637"/>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screenshot of a black screen&#10;&#10;Description automatically generated">
            <a:extLst>
              <a:ext uri="{FF2B5EF4-FFF2-40B4-BE49-F238E27FC236}">
                <a16:creationId xmlns:a16="http://schemas.microsoft.com/office/drawing/2014/main" id="{13ECA317-8B21-7096-310A-EDDFB3BAB3B5}"/>
              </a:ext>
            </a:extLst>
          </p:cNvPr>
          <p:cNvPicPr>
            <a:picLocks noChangeAspect="1"/>
          </p:cNvPicPr>
          <p:nvPr/>
        </p:nvPicPr>
        <p:blipFill>
          <a:blip r:embed="rId3"/>
          <a:stretch>
            <a:fillRect/>
          </a:stretch>
        </p:blipFill>
        <p:spPr>
          <a:xfrm>
            <a:off x="286071" y="1414606"/>
            <a:ext cx="4735871" cy="2588740"/>
          </a:xfrm>
          <a:prstGeom prst="rect">
            <a:avLst/>
          </a:prstGeom>
        </p:spPr>
      </p:pic>
      <p:pic>
        <p:nvPicPr>
          <p:cNvPr id="13" name="Picture 12" descr="A screenshot of a computer&#10;&#10;Description automatically generated">
            <a:extLst>
              <a:ext uri="{FF2B5EF4-FFF2-40B4-BE49-F238E27FC236}">
                <a16:creationId xmlns:a16="http://schemas.microsoft.com/office/drawing/2014/main" id="{E8727A67-A6FF-4F27-8DD6-FCAF82227A05}"/>
              </a:ext>
            </a:extLst>
          </p:cNvPr>
          <p:cNvPicPr>
            <a:picLocks noChangeAspect="1"/>
          </p:cNvPicPr>
          <p:nvPr/>
        </p:nvPicPr>
        <p:blipFill>
          <a:blip r:embed="rId4"/>
          <a:stretch>
            <a:fillRect/>
          </a:stretch>
        </p:blipFill>
        <p:spPr>
          <a:xfrm>
            <a:off x="286072" y="4203356"/>
            <a:ext cx="4735870" cy="2426044"/>
          </a:xfrm>
          <a:prstGeom prst="rect">
            <a:avLst/>
          </a:prstGeom>
        </p:spPr>
      </p:pic>
      <p:pic>
        <p:nvPicPr>
          <p:cNvPr id="15" name="Picture 14" descr="A screenshot of a computer&#10;&#10;Description automatically generated">
            <a:extLst>
              <a:ext uri="{FF2B5EF4-FFF2-40B4-BE49-F238E27FC236}">
                <a16:creationId xmlns:a16="http://schemas.microsoft.com/office/drawing/2014/main" id="{35CB7F15-3AD5-C087-23AC-DA2545B0FC75}"/>
              </a:ext>
            </a:extLst>
          </p:cNvPr>
          <p:cNvPicPr>
            <a:picLocks noChangeAspect="1"/>
          </p:cNvPicPr>
          <p:nvPr/>
        </p:nvPicPr>
        <p:blipFill>
          <a:blip r:embed="rId5"/>
          <a:stretch>
            <a:fillRect/>
          </a:stretch>
        </p:blipFill>
        <p:spPr>
          <a:xfrm>
            <a:off x="5788215" y="1414606"/>
            <a:ext cx="5918200" cy="2197100"/>
          </a:xfrm>
          <a:prstGeom prst="rect">
            <a:avLst/>
          </a:prstGeom>
        </p:spPr>
      </p:pic>
    </p:spTree>
    <p:extLst>
      <p:ext uri="{BB962C8B-B14F-4D97-AF65-F5344CB8AC3E}">
        <p14:creationId xmlns:p14="http://schemas.microsoft.com/office/powerpoint/2010/main" val="35405153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A89180-CB6A-8066-2A3D-70F1BCDB1C7B}"/>
              </a:ext>
            </a:extLst>
          </p:cNvPr>
          <p:cNvSpPr txBox="1"/>
          <p:nvPr/>
        </p:nvSpPr>
        <p:spPr>
          <a:xfrm>
            <a:off x="1198667" y="412083"/>
            <a:ext cx="9794668" cy="707886"/>
          </a:xfrm>
          <a:prstGeom prst="rect">
            <a:avLst/>
          </a:prstGeom>
          <a:noFill/>
        </p:spPr>
        <p:txBody>
          <a:bodyPr wrap="square" rtlCol="0">
            <a:spAutoFit/>
          </a:bodyPr>
          <a:lstStyle/>
          <a:p>
            <a:pPr algn="ctr"/>
            <a:r>
              <a:rPr lang="en-US" sz="4000" b="1" dirty="0">
                <a:solidFill>
                  <a:srgbClr val="00B050"/>
                </a:solidFill>
                <a:latin typeface="Montserrat" pitchFamily="2" charset="77"/>
              </a:rPr>
              <a:t>50% </a:t>
            </a:r>
            <a:r>
              <a:rPr lang="en-US" sz="4000" b="1" dirty="0">
                <a:latin typeface="Montserrat" pitchFamily="2" charset="77"/>
              </a:rPr>
              <a:t>Overnight Winner On </a:t>
            </a:r>
            <a:r>
              <a:rPr lang="en-US" sz="4000" b="1" dirty="0" err="1">
                <a:latin typeface="Montserrat" pitchFamily="2" charset="77"/>
              </a:rPr>
              <a:t>AirBNB</a:t>
            </a:r>
            <a:endParaRPr lang="en-US" sz="4000" b="1" dirty="0">
              <a:latin typeface="Montserrat" pitchFamily="2" charset="77"/>
            </a:endParaRPr>
          </a:p>
        </p:txBody>
      </p:sp>
      <p:sp>
        <p:nvSpPr>
          <p:cNvPr id="8" name="Right Arrow 7">
            <a:extLst>
              <a:ext uri="{FF2B5EF4-FFF2-40B4-BE49-F238E27FC236}">
                <a16:creationId xmlns:a16="http://schemas.microsoft.com/office/drawing/2014/main" id="{89941388-0D1C-08E2-F692-08D64D86675B}"/>
              </a:ext>
            </a:extLst>
          </p:cNvPr>
          <p:cNvSpPr/>
          <p:nvPr/>
        </p:nvSpPr>
        <p:spPr>
          <a:xfrm>
            <a:off x="2481943" y="117446"/>
            <a:ext cx="205200" cy="294637"/>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screenshot of a computer&#10;&#10;Description automatically generated">
            <a:extLst>
              <a:ext uri="{FF2B5EF4-FFF2-40B4-BE49-F238E27FC236}">
                <a16:creationId xmlns:a16="http://schemas.microsoft.com/office/drawing/2014/main" id="{359DF09A-710D-7AC6-57A1-690465E0758B}"/>
              </a:ext>
            </a:extLst>
          </p:cNvPr>
          <p:cNvPicPr>
            <a:picLocks noChangeAspect="1"/>
          </p:cNvPicPr>
          <p:nvPr/>
        </p:nvPicPr>
        <p:blipFill rotWithShape="1">
          <a:blip r:embed="rId3"/>
          <a:srcRect l="2128" t="4076" r="2828" b="20144"/>
          <a:stretch/>
        </p:blipFill>
        <p:spPr>
          <a:xfrm>
            <a:off x="289801" y="1513484"/>
            <a:ext cx="5300773" cy="2326451"/>
          </a:xfrm>
          <a:prstGeom prst="rect">
            <a:avLst/>
          </a:prstGeom>
        </p:spPr>
      </p:pic>
      <p:pic>
        <p:nvPicPr>
          <p:cNvPr id="7" name="Picture 6" descr="A screenshot of a black screen&#10;&#10;Description automatically generated">
            <a:extLst>
              <a:ext uri="{FF2B5EF4-FFF2-40B4-BE49-F238E27FC236}">
                <a16:creationId xmlns:a16="http://schemas.microsoft.com/office/drawing/2014/main" id="{633E3718-AFD8-C273-3205-0C43A832ECDA}"/>
              </a:ext>
            </a:extLst>
          </p:cNvPr>
          <p:cNvPicPr>
            <a:picLocks noChangeAspect="1"/>
          </p:cNvPicPr>
          <p:nvPr/>
        </p:nvPicPr>
        <p:blipFill>
          <a:blip r:embed="rId4"/>
          <a:stretch>
            <a:fillRect/>
          </a:stretch>
        </p:blipFill>
        <p:spPr>
          <a:xfrm>
            <a:off x="232227" y="3879849"/>
            <a:ext cx="5358347" cy="2695121"/>
          </a:xfrm>
          <a:prstGeom prst="rect">
            <a:avLst/>
          </a:prstGeom>
        </p:spPr>
      </p:pic>
      <p:pic>
        <p:nvPicPr>
          <p:cNvPr id="4" name="Picture 3" descr="A screenshot of a phone&#10;&#10;Description automatically generated">
            <a:extLst>
              <a:ext uri="{FF2B5EF4-FFF2-40B4-BE49-F238E27FC236}">
                <a16:creationId xmlns:a16="http://schemas.microsoft.com/office/drawing/2014/main" id="{1385A12D-251C-1243-F663-DA86B5AE4DC6}"/>
              </a:ext>
            </a:extLst>
          </p:cNvPr>
          <p:cNvPicPr>
            <a:picLocks noChangeAspect="1"/>
          </p:cNvPicPr>
          <p:nvPr/>
        </p:nvPicPr>
        <p:blipFill>
          <a:blip r:embed="rId5"/>
          <a:stretch>
            <a:fillRect/>
          </a:stretch>
        </p:blipFill>
        <p:spPr>
          <a:xfrm>
            <a:off x="5897336" y="1513484"/>
            <a:ext cx="5772150" cy="2116038"/>
          </a:xfrm>
          <a:prstGeom prst="rect">
            <a:avLst/>
          </a:prstGeom>
        </p:spPr>
      </p:pic>
    </p:spTree>
    <p:extLst>
      <p:ext uri="{BB962C8B-B14F-4D97-AF65-F5344CB8AC3E}">
        <p14:creationId xmlns:p14="http://schemas.microsoft.com/office/powerpoint/2010/main" val="17375657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A89180-CB6A-8066-2A3D-70F1BCDB1C7B}"/>
              </a:ext>
            </a:extLst>
          </p:cNvPr>
          <p:cNvSpPr txBox="1"/>
          <p:nvPr/>
        </p:nvSpPr>
        <p:spPr>
          <a:xfrm>
            <a:off x="1198667" y="412083"/>
            <a:ext cx="9794668" cy="1323439"/>
          </a:xfrm>
          <a:prstGeom prst="rect">
            <a:avLst/>
          </a:prstGeom>
          <a:noFill/>
        </p:spPr>
        <p:txBody>
          <a:bodyPr wrap="square" rtlCol="0">
            <a:spAutoFit/>
          </a:bodyPr>
          <a:lstStyle/>
          <a:p>
            <a:pPr algn="ctr"/>
            <a:r>
              <a:rPr lang="en-US" sz="4000" b="1" dirty="0">
                <a:solidFill>
                  <a:srgbClr val="00B050"/>
                </a:solidFill>
                <a:latin typeface="Montserrat" pitchFamily="2" charset="77"/>
              </a:rPr>
              <a:t>100% </a:t>
            </a:r>
            <a:r>
              <a:rPr lang="en-US" sz="4000" b="1" dirty="0">
                <a:latin typeface="Montserrat" pitchFamily="2" charset="77"/>
              </a:rPr>
              <a:t>Winner On Fifth Third Bank... In 15 Minutes!</a:t>
            </a:r>
          </a:p>
        </p:txBody>
      </p:sp>
      <p:sp>
        <p:nvSpPr>
          <p:cNvPr id="8" name="Right Arrow 7">
            <a:extLst>
              <a:ext uri="{FF2B5EF4-FFF2-40B4-BE49-F238E27FC236}">
                <a16:creationId xmlns:a16="http://schemas.microsoft.com/office/drawing/2014/main" id="{89941388-0D1C-08E2-F692-08D64D86675B}"/>
              </a:ext>
            </a:extLst>
          </p:cNvPr>
          <p:cNvSpPr/>
          <p:nvPr/>
        </p:nvSpPr>
        <p:spPr>
          <a:xfrm>
            <a:off x="2481943" y="117446"/>
            <a:ext cx="205200" cy="294637"/>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screenshot of a computer&#10;&#10;Description automatically generated">
            <a:extLst>
              <a:ext uri="{FF2B5EF4-FFF2-40B4-BE49-F238E27FC236}">
                <a16:creationId xmlns:a16="http://schemas.microsoft.com/office/drawing/2014/main" id="{54089407-5CA8-520D-33EE-C4E8DD3EC30E}"/>
              </a:ext>
            </a:extLst>
          </p:cNvPr>
          <p:cNvPicPr>
            <a:picLocks noChangeAspect="1"/>
          </p:cNvPicPr>
          <p:nvPr/>
        </p:nvPicPr>
        <p:blipFill>
          <a:blip r:embed="rId4"/>
          <a:stretch>
            <a:fillRect/>
          </a:stretch>
        </p:blipFill>
        <p:spPr>
          <a:xfrm>
            <a:off x="6096000" y="1735522"/>
            <a:ext cx="5867400" cy="2159000"/>
          </a:xfrm>
          <a:prstGeom prst="rect">
            <a:avLst/>
          </a:prstGeom>
        </p:spPr>
      </p:pic>
      <p:sp>
        <p:nvSpPr>
          <p:cNvPr id="13" name="AutoShape 2">
            <a:extLst>
              <a:ext uri="{FF2B5EF4-FFF2-40B4-BE49-F238E27FC236}">
                <a16:creationId xmlns:a16="http://schemas.microsoft.com/office/drawing/2014/main" id="{0D91E694-DEDE-FCE3-5192-62FC3F74944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6" name="Picture 15" descr="A screenshot of a black screen&#10;&#10;Description automatically generated">
            <a:extLst>
              <a:ext uri="{FF2B5EF4-FFF2-40B4-BE49-F238E27FC236}">
                <a16:creationId xmlns:a16="http://schemas.microsoft.com/office/drawing/2014/main" id="{3F47F113-3A04-31B8-141C-F996F5424E4C}"/>
              </a:ext>
            </a:extLst>
          </p:cNvPr>
          <p:cNvPicPr>
            <a:picLocks noChangeAspect="1"/>
          </p:cNvPicPr>
          <p:nvPr/>
        </p:nvPicPr>
        <p:blipFill>
          <a:blip r:embed="rId5"/>
          <a:stretch>
            <a:fillRect/>
          </a:stretch>
        </p:blipFill>
        <p:spPr>
          <a:xfrm>
            <a:off x="261257" y="1735522"/>
            <a:ext cx="4441371" cy="4796680"/>
          </a:xfrm>
          <a:prstGeom prst="rect">
            <a:avLst/>
          </a:prstGeom>
        </p:spPr>
      </p:pic>
    </p:spTree>
    <p:extLst>
      <p:ext uri="{BB962C8B-B14F-4D97-AF65-F5344CB8AC3E}">
        <p14:creationId xmlns:p14="http://schemas.microsoft.com/office/powerpoint/2010/main" val="888938628"/>
      </p:ext>
    </p:extLst>
  </p:cSld>
  <p:clrMapOvr>
    <a:masterClrMapping/>
  </p:clrMapOvr>
  <p:extLst>
    <p:ext uri="{6950BFC3-D8DA-4A85-94F7-54DA5524770B}">
      <p188:commentRel xmlns:p188="http://schemas.microsoft.com/office/powerpoint/2018/8/main" r:id="rId3"/>
    </p:ext>
  </p:extLs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B861A-49C3-694D-DDF7-3388ECDBF5D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909CE3E-A75B-6EE0-9191-F2E4211959D8}"/>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8029395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52538-4C56-2266-4F2C-14FF2A0A7F9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A404358-E975-9F9F-3506-12D155B6BDA2}"/>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6319944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124A37-E1EE-1B6E-4D3F-C2BD29D5BC5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25E941B-39D6-BFC4-38EB-F690C0B65235}"/>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0381634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30E7D-7B66-14B5-8150-5A06A0C8893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8688E68-0459-1529-7922-B4E5B332E429}"/>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270467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93E75-1E9F-8390-5F83-B876D9D6E8D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AA3E121-4881-3209-3D45-D51245EF9C49}"/>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271226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A89180-CB6A-8066-2A3D-70F1BCDB1C7B}"/>
              </a:ext>
            </a:extLst>
          </p:cNvPr>
          <p:cNvSpPr txBox="1"/>
          <p:nvPr/>
        </p:nvSpPr>
        <p:spPr>
          <a:xfrm>
            <a:off x="999092" y="162565"/>
            <a:ext cx="10193816" cy="707886"/>
          </a:xfrm>
          <a:prstGeom prst="rect">
            <a:avLst/>
          </a:prstGeom>
          <a:noFill/>
        </p:spPr>
        <p:txBody>
          <a:bodyPr wrap="none" rtlCol="0">
            <a:spAutoFit/>
          </a:bodyPr>
          <a:lstStyle/>
          <a:p>
            <a:r>
              <a:rPr lang="en-US" sz="4000" b="1" dirty="0">
                <a:latin typeface="Montserrat" pitchFamily="2" charset="77"/>
              </a:rPr>
              <a:t>What Early-Access Users Are Saying: </a:t>
            </a:r>
          </a:p>
        </p:txBody>
      </p:sp>
      <p:sp>
        <p:nvSpPr>
          <p:cNvPr id="4" name="Rectangle 2">
            <a:extLst>
              <a:ext uri="{FF2B5EF4-FFF2-40B4-BE49-F238E27FC236}">
                <a16:creationId xmlns:a16="http://schemas.microsoft.com/office/drawing/2014/main" id="{4DFC5434-0782-FBF2-A23B-B61E7C894386}"/>
              </a:ext>
            </a:extLst>
          </p:cNvPr>
          <p:cNvSpPr>
            <a:spLocks noChangeArrowheads="1"/>
          </p:cNvSpPr>
          <p:nvPr/>
        </p:nvSpPr>
        <p:spPr bwMode="auto">
          <a:xfrm rot="386627">
            <a:off x="7726851" y="-127349"/>
            <a:ext cx="435431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TextBox 6">
            <a:extLst>
              <a:ext uri="{FF2B5EF4-FFF2-40B4-BE49-F238E27FC236}">
                <a16:creationId xmlns:a16="http://schemas.microsoft.com/office/drawing/2014/main" id="{6BD7D567-F2AE-12D4-39E4-7C91B90DA786}"/>
              </a:ext>
            </a:extLst>
          </p:cNvPr>
          <p:cNvSpPr txBox="1"/>
          <p:nvPr/>
        </p:nvSpPr>
        <p:spPr>
          <a:xfrm>
            <a:off x="539422" y="1404560"/>
            <a:ext cx="10653486" cy="2862322"/>
          </a:xfrm>
          <a:prstGeom prst="rect">
            <a:avLst/>
          </a:prstGeom>
          <a:noFill/>
        </p:spPr>
        <p:txBody>
          <a:bodyPr wrap="square" rtlCol="0">
            <a:spAutoFit/>
          </a:bodyPr>
          <a:lstStyle/>
          <a:p>
            <a:pPr marL="0" marR="0">
              <a:spcBef>
                <a:spcPts val="0"/>
              </a:spcBef>
              <a:spcAft>
                <a:spcPts val="0"/>
              </a:spcAft>
            </a:pPr>
            <a:r>
              <a:rPr lang="en-US" sz="1800" i="1" dirty="0">
                <a:solidFill>
                  <a:srgbClr val="000000"/>
                </a:solidFill>
                <a:effectLst/>
                <a:latin typeface="Segoe UI" panose="020B0502040204020203" pitchFamily="34" charset="0"/>
                <a:ea typeface="Times New Roman" panose="02020603050405020304" pitchFamily="18" charset="0"/>
              </a:rPr>
              <a:t>“I’ve got to say that I joined last week and have had all winners since. And I’m doing it on my own looking </a:t>
            </a:r>
            <a:br>
              <a:rPr lang="en-US" sz="1800" i="1" dirty="0">
                <a:solidFill>
                  <a:srgbClr val="000000"/>
                </a:solidFill>
                <a:effectLst/>
                <a:latin typeface="Segoe UI" panose="020B0502040204020203" pitchFamily="34" charset="0"/>
                <a:ea typeface="Times New Roman" panose="02020603050405020304" pitchFamily="18" charset="0"/>
              </a:rPr>
            </a:br>
            <a:r>
              <a:rPr lang="en-US" sz="1800" i="1" dirty="0">
                <a:solidFill>
                  <a:srgbClr val="000000"/>
                </a:solidFill>
                <a:effectLst/>
                <a:latin typeface="Segoe UI" panose="020B0502040204020203" pitchFamily="34" charset="0"/>
                <a:ea typeface="Times New Roman" panose="02020603050405020304" pitchFamily="18" charset="0"/>
              </a:rPr>
              <a:t>at what SAM is showing. The longest I’ve held a position is 2 days. Amazing!”</a:t>
            </a:r>
            <a:r>
              <a:rPr lang="en-US" sz="1800" i="1" dirty="0">
                <a:effectLst/>
                <a:latin typeface="Times New Roman" panose="02020603050405020304" pitchFamily="18" charset="0"/>
                <a:ea typeface="Times New Roman" panose="02020603050405020304" pitchFamily="18" charset="0"/>
              </a:rPr>
              <a:t> – </a:t>
            </a:r>
            <a:r>
              <a:rPr lang="en-US" sz="1800" b="1" dirty="0">
                <a:solidFill>
                  <a:srgbClr val="000000"/>
                </a:solidFill>
                <a:effectLst/>
                <a:latin typeface="Segoe UI" panose="020B0502040204020203" pitchFamily="34" charset="0"/>
                <a:ea typeface="Times New Roman" panose="02020603050405020304" pitchFamily="18" charset="0"/>
              </a:rPr>
              <a:t>Kirk </a:t>
            </a: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br>
              <a:rPr lang="en-US" sz="1800" b="1" dirty="0">
                <a:solidFill>
                  <a:srgbClr val="000000"/>
                </a:solidFill>
                <a:effectLst/>
                <a:latin typeface="Segoe UI" panose="020B0502040204020203" pitchFamily="34" charset="0"/>
                <a:ea typeface="Times New Roman" panose="02020603050405020304" pitchFamily="18" charset="0"/>
              </a:rPr>
            </a:br>
            <a:r>
              <a:rPr lang="en-US" sz="1800" b="1" u="sng" dirty="0">
                <a:solidFill>
                  <a:srgbClr val="000000"/>
                </a:solidFill>
                <a:effectLst/>
                <a:latin typeface="Segoe UI" panose="020B0502040204020203" pitchFamily="34" charset="0"/>
                <a:ea typeface="Times New Roman" panose="02020603050405020304" pitchFamily="18" charset="0"/>
              </a:rPr>
              <a:t>"</a:t>
            </a:r>
            <a:r>
              <a:rPr lang="en-US" sz="1800" dirty="0">
                <a:solidFill>
                  <a:srgbClr val="000000"/>
                </a:solidFill>
                <a:effectLst/>
                <a:latin typeface="Segoe UI" panose="020B0502040204020203" pitchFamily="34" charset="0"/>
                <a:ea typeface="Times New Roman" panose="02020603050405020304" pitchFamily="18" charset="0"/>
              </a:rPr>
              <a:t>SAM gave me a 74% winner in three days on CE” </a:t>
            </a: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a:solidFill>
                  <a:srgbClr val="000000"/>
                </a:solidFill>
                <a:effectLst/>
                <a:latin typeface="Segoe UI" panose="020B0502040204020203" pitchFamily="34" charset="0"/>
                <a:ea typeface="Times New Roman" panose="02020603050405020304" pitchFamily="18" charset="0"/>
              </a:rPr>
              <a:t>-</a:t>
            </a:r>
            <a:r>
              <a:rPr lang="en-US" sz="1800" b="1" dirty="0">
                <a:solidFill>
                  <a:srgbClr val="000000"/>
                </a:solidFill>
                <a:effectLst/>
                <a:latin typeface="Segoe UI" panose="020B0502040204020203" pitchFamily="34" charset="0"/>
                <a:ea typeface="Times New Roman" panose="02020603050405020304" pitchFamily="18" charset="0"/>
              </a:rPr>
              <a:t>Ash</a:t>
            </a:r>
            <a:br>
              <a:rPr lang="en-US" sz="1800" dirty="0">
                <a:solidFill>
                  <a:srgbClr val="000000"/>
                </a:solidFill>
                <a:effectLst/>
                <a:latin typeface="Segoe UI" panose="020B0502040204020203" pitchFamily="34" charset="0"/>
                <a:ea typeface="Times New Roman" panose="02020603050405020304" pitchFamily="18" charset="0"/>
              </a:rPr>
            </a:br>
            <a:br>
              <a:rPr lang="en-US" sz="1800" dirty="0">
                <a:solidFill>
                  <a:srgbClr val="000000"/>
                </a:solidFill>
                <a:effectLst/>
                <a:latin typeface="Segoe UI" panose="020B0502040204020203" pitchFamily="34" charset="0"/>
                <a:ea typeface="Times New Roman" panose="02020603050405020304" pitchFamily="18" charset="0"/>
              </a:rPr>
            </a:br>
            <a:r>
              <a:rPr lang="en-US" sz="1800" i="1" u="sng" dirty="0">
                <a:solidFill>
                  <a:srgbClr val="000000"/>
                </a:solidFill>
                <a:effectLst/>
                <a:latin typeface="Segoe UI" panose="020B0502040204020203" pitchFamily="34" charset="0"/>
                <a:ea typeface="Times New Roman" panose="02020603050405020304" pitchFamily="18" charset="0"/>
              </a:rPr>
              <a:t>“</a:t>
            </a:r>
            <a:r>
              <a:rPr lang="en-US" sz="1800" i="1" dirty="0">
                <a:solidFill>
                  <a:srgbClr val="000000"/>
                </a:solidFill>
                <a:effectLst/>
                <a:latin typeface="Segoe UI" panose="020B0502040204020203" pitchFamily="34" charset="0"/>
                <a:ea typeface="Times New Roman" panose="02020603050405020304" pitchFamily="18" charset="0"/>
              </a:rPr>
              <a:t>NATE - SAM IS FANTASTIC - $8K to $18K account [125% Return] in a week on SAM so far - - how about that ??</a:t>
            </a:r>
            <a:r>
              <a:rPr lang="en-US" sz="1800" i="1" dirty="0">
                <a:effectLst/>
                <a:latin typeface="Times New Roman" panose="02020603050405020304" pitchFamily="18" charset="0"/>
                <a:ea typeface="Times New Roman" panose="02020603050405020304" pitchFamily="18" charset="0"/>
              </a:rPr>
              <a:t>”</a:t>
            </a:r>
            <a:r>
              <a:rPr lang="en-US" sz="1800" dirty="0">
                <a:solidFill>
                  <a:srgbClr val="000000"/>
                </a:solidFill>
                <a:effectLst/>
                <a:latin typeface="Segoe UI" panose="020B0502040204020203" pitchFamily="34" charset="0"/>
                <a:ea typeface="Times New Roman" panose="02020603050405020304" pitchFamily="18" charset="0"/>
              </a:rPr>
              <a:t> - </a:t>
            </a:r>
            <a:r>
              <a:rPr lang="en-US" sz="1800" b="1" dirty="0">
                <a:solidFill>
                  <a:srgbClr val="000000"/>
                </a:solidFill>
                <a:effectLst/>
                <a:latin typeface="Segoe UI" panose="020B0502040204020203" pitchFamily="34" charset="0"/>
                <a:ea typeface="Times New Roman" panose="02020603050405020304" pitchFamily="18" charset="0"/>
              </a:rPr>
              <a:t>Bill</a:t>
            </a: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br>
              <a:rPr lang="en-US" sz="1800" b="1" dirty="0">
                <a:solidFill>
                  <a:srgbClr val="000000"/>
                </a:solidFill>
                <a:effectLst/>
                <a:latin typeface="Segoe UI" panose="020B0502040204020203" pitchFamily="34" charset="0"/>
                <a:ea typeface="Times New Roman" panose="02020603050405020304" pitchFamily="18" charset="0"/>
              </a:rPr>
            </a:b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i="1" dirty="0">
                <a:solidFill>
                  <a:srgbClr val="000000"/>
                </a:solidFill>
                <a:effectLst/>
                <a:latin typeface="Segoe UI" panose="020B0502040204020203" pitchFamily="34" charset="0"/>
                <a:ea typeface="Times New Roman" panose="02020603050405020304" pitchFamily="18" charset="0"/>
              </a:rPr>
              <a:t>“Everyone I have played was a winner. I can’t wait to put more size into them when I get the hang of using it!” </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 </a:t>
            </a:r>
            <a:r>
              <a:rPr lang="en-US" sz="1800" b="1" dirty="0">
                <a:solidFill>
                  <a:srgbClr val="000000"/>
                </a:solidFill>
                <a:effectLst/>
                <a:latin typeface="Segoe UI" panose="020B0502040204020203" pitchFamily="34" charset="0"/>
                <a:ea typeface="Times New Roman" panose="02020603050405020304" pitchFamily="18" charset="0"/>
              </a:rPr>
              <a:t>Nina</a:t>
            </a:r>
            <a:endParaRPr lang="en-U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978186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A89180-CB6A-8066-2A3D-70F1BCDB1C7B}"/>
              </a:ext>
            </a:extLst>
          </p:cNvPr>
          <p:cNvSpPr txBox="1"/>
          <p:nvPr/>
        </p:nvSpPr>
        <p:spPr>
          <a:xfrm>
            <a:off x="999092" y="162565"/>
            <a:ext cx="10193816" cy="707886"/>
          </a:xfrm>
          <a:prstGeom prst="rect">
            <a:avLst/>
          </a:prstGeom>
          <a:noFill/>
        </p:spPr>
        <p:txBody>
          <a:bodyPr wrap="none" rtlCol="0">
            <a:spAutoFit/>
          </a:bodyPr>
          <a:lstStyle/>
          <a:p>
            <a:r>
              <a:rPr lang="en-US" sz="4000" b="1" dirty="0">
                <a:latin typeface="Montserrat" pitchFamily="2" charset="77"/>
              </a:rPr>
              <a:t>What Early-Access Users Are Saying: </a:t>
            </a:r>
          </a:p>
        </p:txBody>
      </p:sp>
      <p:sp>
        <p:nvSpPr>
          <p:cNvPr id="4" name="Rectangle 2">
            <a:extLst>
              <a:ext uri="{FF2B5EF4-FFF2-40B4-BE49-F238E27FC236}">
                <a16:creationId xmlns:a16="http://schemas.microsoft.com/office/drawing/2014/main" id="{4DFC5434-0782-FBF2-A23B-B61E7C894386}"/>
              </a:ext>
            </a:extLst>
          </p:cNvPr>
          <p:cNvSpPr>
            <a:spLocks noChangeArrowheads="1"/>
          </p:cNvSpPr>
          <p:nvPr/>
        </p:nvSpPr>
        <p:spPr bwMode="auto">
          <a:xfrm rot="386627">
            <a:off x="7726851" y="-127349"/>
            <a:ext cx="435431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TextBox 6">
            <a:extLst>
              <a:ext uri="{FF2B5EF4-FFF2-40B4-BE49-F238E27FC236}">
                <a16:creationId xmlns:a16="http://schemas.microsoft.com/office/drawing/2014/main" id="{6BD7D567-F2AE-12D4-39E4-7C91B90DA786}"/>
              </a:ext>
            </a:extLst>
          </p:cNvPr>
          <p:cNvSpPr txBox="1"/>
          <p:nvPr/>
        </p:nvSpPr>
        <p:spPr>
          <a:xfrm>
            <a:off x="130628" y="1404560"/>
            <a:ext cx="11781559" cy="2308324"/>
          </a:xfrm>
          <a:prstGeom prst="rect">
            <a:avLst/>
          </a:prstGeom>
          <a:noFill/>
        </p:spPr>
        <p:txBody>
          <a:bodyPr wrap="none" rtlCol="0">
            <a:spAutoFit/>
          </a:bodyPr>
          <a:lstStyle/>
          <a:p>
            <a:pPr marL="0" marR="0">
              <a:spcBef>
                <a:spcPts val="0"/>
              </a:spcBef>
              <a:spcAft>
                <a:spcPts val="0"/>
              </a:spcAft>
            </a:pPr>
            <a:r>
              <a:rPr lang="en-US" sz="1800" i="1" dirty="0">
                <a:solidFill>
                  <a:srgbClr val="000000"/>
                </a:solidFill>
                <a:effectLst/>
                <a:latin typeface="Segoe UI" panose="020B0502040204020203" pitchFamily="34" charset="0"/>
                <a:ea typeface="Times New Roman" panose="02020603050405020304" pitchFamily="18" charset="0"/>
              </a:rPr>
              <a:t>“Used SAM to play LULU this morning and hit a quick 38% win on the 3min chart. Go SAM”  </a:t>
            </a:r>
            <a:r>
              <a:rPr lang="en-US" sz="1800" dirty="0">
                <a:solidFill>
                  <a:srgbClr val="000000"/>
                </a:solidFill>
                <a:effectLst/>
                <a:latin typeface="Segoe UI" panose="020B0502040204020203" pitchFamily="34" charset="0"/>
                <a:ea typeface="Times New Roman" panose="02020603050405020304" pitchFamily="18" charset="0"/>
              </a:rPr>
              <a:t> - </a:t>
            </a:r>
            <a:r>
              <a:rPr lang="en-US" sz="1800" b="1" dirty="0">
                <a:solidFill>
                  <a:srgbClr val="000000"/>
                </a:solidFill>
                <a:effectLst/>
                <a:latin typeface="Segoe UI" panose="020B0502040204020203" pitchFamily="34" charset="0"/>
                <a:ea typeface="Times New Roman" panose="02020603050405020304" pitchFamily="18" charset="0"/>
              </a:rPr>
              <a:t>Nick </a:t>
            </a:r>
            <a:r>
              <a:rPr lang="en-US" sz="1800" dirty="0">
                <a:effectLst/>
                <a:latin typeface="Times New Roman" panose="02020603050405020304" pitchFamily="18" charset="0"/>
                <a:ea typeface="Times New Roman" panose="02020603050405020304" pitchFamily="18" charset="0"/>
              </a:rPr>
              <a:t>  </a:t>
            </a:r>
            <a:br>
              <a:rPr lang="en-US" sz="1800" b="1" dirty="0">
                <a:solidFill>
                  <a:srgbClr val="000000"/>
                </a:solidFill>
                <a:effectLst/>
                <a:latin typeface="Segoe UI" panose="020B0502040204020203" pitchFamily="34" charset="0"/>
                <a:ea typeface="Times New Roman" panose="02020603050405020304" pitchFamily="18" charset="0"/>
              </a:rPr>
            </a:br>
            <a:br>
              <a:rPr lang="en-US" sz="1800" b="1" dirty="0">
                <a:effectLst/>
                <a:latin typeface="Times New Roman" panose="02020603050405020304" pitchFamily="18" charset="0"/>
                <a:ea typeface="Times New Roman" panose="02020603050405020304" pitchFamily="18" charset="0"/>
              </a:rPr>
            </a:br>
            <a:r>
              <a:rPr lang="en-US" sz="1800" dirty="0">
                <a:solidFill>
                  <a:srgbClr val="000000"/>
                </a:solidFill>
                <a:effectLst/>
                <a:latin typeface="Segoe UI" panose="020B0502040204020203" pitchFamily="34" charset="0"/>
                <a:ea typeface="Times New Roman" panose="02020603050405020304" pitchFamily="18" charset="0"/>
              </a:rPr>
              <a:t>“</a:t>
            </a:r>
            <a:r>
              <a:rPr lang="en-US" sz="1800" i="1" dirty="0">
                <a:solidFill>
                  <a:srgbClr val="000000"/>
                </a:solidFill>
                <a:effectLst/>
                <a:latin typeface="Segoe UI" panose="020B0502040204020203" pitchFamily="34" charset="0"/>
                <a:ea typeface="Times New Roman" panose="02020603050405020304" pitchFamily="18" charset="0"/>
              </a:rPr>
              <a:t>Last Friday I bought WY based on SAM. It dropped so and bought more at a support level. I just sold for 100% profit </a:t>
            </a:r>
            <a:br>
              <a:rPr lang="en-US" sz="1800" i="1" dirty="0">
                <a:solidFill>
                  <a:srgbClr val="000000"/>
                </a:solidFill>
                <a:effectLst/>
                <a:latin typeface="Segoe UI" panose="020B0502040204020203" pitchFamily="34" charset="0"/>
                <a:ea typeface="Times New Roman" panose="02020603050405020304" pitchFamily="18" charset="0"/>
              </a:rPr>
            </a:br>
            <a:r>
              <a:rPr lang="en-US" sz="1800" i="1" dirty="0">
                <a:solidFill>
                  <a:srgbClr val="000000"/>
                </a:solidFill>
                <a:effectLst/>
                <a:latin typeface="Segoe UI" panose="020B0502040204020203" pitchFamily="34" charset="0"/>
                <a:ea typeface="Times New Roman" panose="02020603050405020304" pitchFamily="18" charset="0"/>
              </a:rPr>
              <a:t>[in 5 days] </a:t>
            </a:r>
            <a:r>
              <a:rPr lang="en-US" sz="1800" dirty="0">
                <a:solidFill>
                  <a:srgbClr val="000000"/>
                </a:solidFill>
                <a:effectLst/>
                <a:latin typeface="Segoe UI" panose="020B0502040204020203" pitchFamily="34" charset="0"/>
                <a:ea typeface="Times New Roman" panose="02020603050405020304" pitchFamily="18" charset="0"/>
              </a:rPr>
              <a:t>” - </a:t>
            </a:r>
            <a:r>
              <a:rPr lang="en-US" sz="1800" b="1" dirty="0">
                <a:solidFill>
                  <a:srgbClr val="000000"/>
                </a:solidFill>
                <a:effectLst/>
                <a:latin typeface="Segoe UI" panose="020B0502040204020203" pitchFamily="34" charset="0"/>
                <a:ea typeface="Times New Roman" panose="02020603050405020304" pitchFamily="18" charset="0"/>
              </a:rPr>
              <a:t>Steve</a:t>
            </a:r>
            <a:br>
              <a:rPr lang="en-US" sz="1800" dirty="0">
                <a:solidFill>
                  <a:srgbClr val="000000"/>
                </a:solidFill>
                <a:effectLst/>
                <a:latin typeface="Segoe UI" panose="020B0502040204020203" pitchFamily="34" charset="0"/>
                <a:ea typeface="Times New Roman" panose="02020603050405020304" pitchFamily="18" charset="0"/>
              </a:rPr>
            </a:br>
            <a:r>
              <a:rPr lang="en-US" sz="1800" dirty="0">
                <a:effectLst/>
                <a:latin typeface="Times New Roman" panose="02020603050405020304" pitchFamily="18" charset="0"/>
                <a:ea typeface="Times New Roman" panose="02020603050405020304" pitchFamily="18" charset="0"/>
              </a:rPr>
              <a:t> </a:t>
            </a:r>
            <a:br>
              <a:rPr lang="en-US" sz="1800" b="1" dirty="0">
                <a:effectLst/>
                <a:latin typeface="Times New Roman" panose="02020603050405020304" pitchFamily="18" charset="0"/>
                <a:ea typeface="Times New Roman" panose="02020603050405020304" pitchFamily="18" charset="0"/>
              </a:rPr>
            </a:br>
            <a:r>
              <a:rPr lang="en-US" sz="1800" dirty="0">
                <a:solidFill>
                  <a:srgbClr val="000000"/>
                </a:solidFill>
                <a:effectLst/>
                <a:latin typeface="Segoe UI" panose="020B0502040204020203" pitchFamily="34" charset="0"/>
                <a:ea typeface="Times New Roman" panose="02020603050405020304" pitchFamily="18" charset="0"/>
              </a:rPr>
              <a:t>“</a:t>
            </a:r>
            <a:r>
              <a:rPr lang="en-US" sz="1800" i="1" dirty="0">
                <a:solidFill>
                  <a:srgbClr val="000000"/>
                </a:solidFill>
                <a:effectLst/>
                <a:latin typeface="Segoe UI" panose="020B0502040204020203" pitchFamily="34" charset="0"/>
                <a:ea typeface="Times New Roman" panose="02020603050405020304" pitchFamily="18" charset="0"/>
              </a:rPr>
              <a:t>Just by Watching SAM today, I bought NUE. </a:t>
            </a:r>
            <a:r>
              <a:rPr lang="en-US" sz="1800" i="1" dirty="0" err="1">
                <a:solidFill>
                  <a:srgbClr val="000000"/>
                </a:solidFill>
                <a:effectLst/>
                <a:latin typeface="Segoe UI" panose="020B0502040204020203" pitchFamily="34" charset="0"/>
                <a:ea typeface="Times New Roman" panose="02020603050405020304" pitchFamily="18" charset="0"/>
              </a:rPr>
              <a:t>Im</a:t>
            </a:r>
            <a:r>
              <a:rPr lang="en-US" sz="1800" i="1" dirty="0">
                <a:solidFill>
                  <a:srgbClr val="000000"/>
                </a:solidFill>
                <a:effectLst/>
                <a:latin typeface="Segoe UI" panose="020B0502040204020203" pitchFamily="34" charset="0"/>
                <a:ea typeface="Times New Roman" panose="02020603050405020304" pitchFamily="18" charset="0"/>
              </a:rPr>
              <a:t> already up 18.77%”</a:t>
            </a:r>
            <a:r>
              <a:rPr lang="en-US" sz="1800" dirty="0">
                <a:solidFill>
                  <a:srgbClr val="000000"/>
                </a:solidFill>
                <a:effectLst/>
                <a:latin typeface="Segoe UI" panose="020B0502040204020203" pitchFamily="34" charset="0"/>
                <a:ea typeface="Times New Roman" panose="02020603050405020304" pitchFamily="18" charset="0"/>
              </a:rPr>
              <a:t> – </a:t>
            </a:r>
            <a:r>
              <a:rPr lang="en-US" sz="1800" b="1" dirty="0">
                <a:solidFill>
                  <a:srgbClr val="000000"/>
                </a:solidFill>
                <a:effectLst/>
                <a:latin typeface="Segoe UI" panose="020B0502040204020203" pitchFamily="34" charset="0"/>
                <a:ea typeface="Times New Roman" panose="02020603050405020304" pitchFamily="18" charset="0"/>
              </a:rPr>
              <a:t>PJ</a:t>
            </a:r>
            <a:r>
              <a:rPr lang="en-US" sz="1800" dirty="0">
                <a:solidFill>
                  <a:srgbClr val="000000"/>
                </a:solidFill>
                <a:effectLst/>
                <a:latin typeface="Segoe UI" panose="020B0502040204020203" pitchFamily="34"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 </a:t>
            </a:r>
            <a:br>
              <a:rPr lang="en-US" sz="1800" dirty="0">
                <a:effectLst/>
                <a:latin typeface="Times New Roman" panose="02020603050405020304" pitchFamily="18" charset="0"/>
                <a:ea typeface="Times New Roman" panose="02020603050405020304" pitchFamily="18" charset="0"/>
              </a:rPr>
            </a:br>
            <a:br>
              <a:rPr lang="en-US" sz="1800" dirty="0">
                <a:effectLst/>
                <a:latin typeface="Times New Roman" panose="02020603050405020304" pitchFamily="18" charset="0"/>
                <a:ea typeface="Times New Roman" panose="02020603050405020304" pitchFamily="18" charset="0"/>
              </a:rPr>
            </a:br>
            <a:r>
              <a:rPr lang="en-US" sz="1800" dirty="0">
                <a:solidFill>
                  <a:srgbClr val="000000"/>
                </a:solidFill>
                <a:effectLst/>
                <a:latin typeface="Segoe UI" panose="020B0502040204020203" pitchFamily="34" charset="0"/>
                <a:ea typeface="Times New Roman" panose="02020603050405020304" pitchFamily="18" charset="0"/>
              </a:rPr>
              <a:t>“</a:t>
            </a:r>
            <a:r>
              <a:rPr lang="en-US" sz="1800" i="1" dirty="0">
                <a:solidFill>
                  <a:srgbClr val="000000"/>
                </a:solidFill>
                <a:effectLst/>
                <a:latin typeface="Segoe UI" panose="020B0502040204020203" pitchFamily="34" charset="0"/>
                <a:ea typeface="Times New Roman" panose="02020603050405020304" pitchFamily="18" charset="0"/>
              </a:rPr>
              <a:t>200% + on AMD [In 6 days] thanks to Sammy !!”</a:t>
            </a:r>
            <a:r>
              <a:rPr lang="en-US" sz="1800" dirty="0">
                <a:solidFill>
                  <a:srgbClr val="000000"/>
                </a:solidFill>
                <a:effectLst/>
                <a:latin typeface="Segoe UI" panose="020B0502040204020203" pitchFamily="34"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    </a:t>
            </a:r>
            <a:r>
              <a:rPr lang="en-US" sz="1800" dirty="0">
                <a:solidFill>
                  <a:srgbClr val="000000"/>
                </a:solidFill>
                <a:effectLst/>
                <a:latin typeface="Segoe UI" panose="020B0502040204020203" pitchFamily="34" charset="0"/>
                <a:ea typeface="Times New Roman" panose="02020603050405020304" pitchFamily="18" charset="0"/>
              </a:rPr>
              <a:t>– </a:t>
            </a:r>
            <a:r>
              <a:rPr lang="en-US" sz="1800" b="1" dirty="0">
                <a:solidFill>
                  <a:srgbClr val="000000"/>
                </a:solidFill>
                <a:effectLst/>
                <a:latin typeface="Segoe UI" panose="020B0502040204020203" pitchFamily="34" charset="0"/>
                <a:ea typeface="Times New Roman" panose="02020603050405020304" pitchFamily="18" charset="0"/>
              </a:rPr>
              <a:t>Ron</a:t>
            </a:r>
            <a:endParaRPr lang="en-US" dirty="0"/>
          </a:p>
        </p:txBody>
      </p:sp>
    </p:spTree>
    <p:extLst>
      <p:ext uri="{BB962C8B-B14F-4D97-AF65-F5344CB8AC3E}">
        <p14:creationId xmlns:p14="http://schemas.microsoft.com/office/powerpoint/2010/main" val="36887926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A89180-CB6A-8066-2A3D-70F1BCDB1C7B}"/>
              </a:ext>
            </a:extLst>
          </p:cNvPr>
          <p:cNvSpPr txBox="1"/>
          <p:nvPr/>
        </p:nvSpPr>
        <p:spPr>
          <a:xfrm>
            <a:off x="999092" y="162565"/>
            <a:ext cx="10193816" cy="707886"/>
          </a:xfrm>
          <a:prstGeom prst="rect">
            <a:avLst/>
          </a:prstGeom>
          <a:noFill/>
        </p:spPr>
        <p:txBody>
          <a:bodyPr wrap="none" rtlCol="0">
            <a:spAutoFit/>
          </a:bodyPr>
          <a:lstStyle/>
          <a:p>
            <a:r>
              <a:rPr lang="en-US" sz="4000" b="1" dirty="0">
                <a:latin typeface="Montserrat" pitchFamily="2" charset="77"/>
              </a:rPr>
              <a:t>What Early-Access Users Are Saying: </a:t>
            </a:r>
          </a:p>
        </p:txBody>
      </p:sp>
      <p:sp>
        <p:nvSpPr>
          <p:cNvPr id="4" name="Rectangle 2">
            <a:extLst>
              <a:ext uri="{FF2B5EF4-FFF2-40B4-BE49-F238E27FC236}">
                <a16:creationId xmlns:a16="http://schemas.microsoft.com/office/drawing/2014/main" id="{4DFC5434-0782-FBF2-A23B-B61E7C894386}"/>
              </a:ext>
            </a:extLst>
          </p:cNvPr>
          <p:cNvSpPr>
            <a:spLocks noChangeArrowheads="1"/>
          </p:cNvSpPr>
          <p:nvPr/>
        </p:nvSpPr>
        <p:spPr bwMode="auto">
          <a:xfrm rot="386627">
            <a:off x="7726851" y="-127349"/>
            <a:ext cx="435431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TextBox 6">
            <a:extLst>
              <a:ext uri="{FF2B5EF4-FFF2-40B4-BE49-F238E27FC236}">
                <a16:creationId xmlns:a16="http://schemas.microsoft.com/office/drawing/2014/main" id="{6BD7D567-F2AE-12D4-39E4-7C91B90DA786}"/>
              </a:ext>
            </a:extLst>
          </p:cNvPr>
          <p:cNvSpPr txBox="1"/>
          <p:nvPr/>
        </p:nvSpPr>
        <p:spPr>
          <a:xfrm>
            <a:off x="130628" y="1404560"/>
            <a:ext cx="12194429" cy="3970318"/>
          </a:xfrm>
          <a:prstGeom prst="rect">
            <a:avLst/>
          </a:prstGeom>
          <a:noFill/>
        </p:spPr>
        <p:txBody>
          <a:bodyPr wrap="none" rtlCol="0">
            <a:spAutoFit/>
          </a:bodyPr>
          <a:lstStyle/>
          <a:p>
            <a:pPr marL="0" marR="0">
              <a:spcBef>
                <a:spcPts val="0"/>
              </a:spcBef>
              <a:spcAft>
                <a:spcPts val="0"/>
              </a:spcAft>
            </a:pPr>
            <a:r>
              <a:rPr lang="en-US" b="0" i="0" dirty="0">
                <a:solidFill>
                  <a:srgbClr val="424242"/>
                </a:solidFill>
                <a:effectLst/>
                <a:latin typeface="Segoe UI" panose="020B0502040204020203" pitchFamily="34" charset="0"/>
              </a:rPr>
              <a:t>I have sent a couple of concerns in prior emails, but I feel it’s only fair to report that I am amazed </a:t>
            </a:r>
            <a:br>
              <a:rPr lang="en-US" b="0" i="0" dirty="0">
                <a:solidFill>
                  <a:srgbClr val="424242"/>
                </a:solidFill>
                <a:effectLst/>
                <a:latin typeface="Segoe UI" panose="020B0502040204020203" pitchFamily="34" charset="0"/>
              </a:rPr>
            </a:br>
            <a:r>
              <a:rPr lang="en-US" b="0" i="0" dirty="0">
                <a:solidFill>
                  <a:srgbClr val="424242"/>
                </a:solidFill>
                <a:effectLst/>
                <a:latin typeface="Segoe UI" panose="020B0502040204020203" pitchFamily="34" charset="0"/>
              </a:rPr>
              <a:t>at the success I am having with the help of Nate and SAM.  I joined Daily Profit Scanner three weeks ago today </a:t>
            </a:r>
            <a:br>
              <a:rPr lang="en-US" b="0" i="0" dirty="0">
                <a:solidFill>
                  <a:srgbClr val="424242"/>
                </a:solidFill>
                <a:effectLst/>
                <a:latin typeface="Segoe UI" panose="020B0502040204020203" pitchFamily="34" charset="0"/>
              </a:rPr>
            </a:br>
            <a:r>
              <a:rPr lang="en-US" b="0" i="0" dirty="0">
                <a:solidFill>
                  <a:srgbClr val="424242"/>
                </a:solidFill>
                <a:effectLst/>
                <a:latin typeface="Segoe UI" panose="020B0502040204020203" pitchFamily="34" charset="0"/>
              </a:rPr>
              <a:t>In that time I have closed 21 trades and profited on 18 of them. </a:t>
            </a:r>
            <a:r>
              <a:rPr lang="en-US" dirty="0">
                <a:solidFill>
                  <a:srgbClr val="424242"/>
                </a:solidFill>
                <a:latin typeface="Segoe UI" panose="020B0502040204020203" pitchFamily="34" charset="0"/>
              </a:rPr>
              <a:t> </a:t>
            </a:r>
            <a:r>
              <a:rPr lang="en-US" b="1" i="0" dirty="0">
                <a:solidFill>
                  <a:srgbClr val="424242"/>
                </a:solidFill>
                <a:effectLst/>
                <a:latin typeface="Segoe UI" panose="020B0502040204020203" pitchFamily="34" charset="0"/>
              </a:rPr>
              <a:t>My gains have been $2,600 and my average return</a:t>
            </a:r>
            <a:br>
              <a:rPr lang="en-US" b="1" i="0" dirty="0">
                <a:solidFill>
                  <a:srgbClr val="424242"/>
                </a:solidFill>
                <a:effectLst/>
                <a:latin typeface="Segoe UI" panose="020B0502040204020203" pitchFamily="34" charset="0"/>
              </a:rPr>
            </a:br>
            <a:r>
              <a:rPr lang="en-US" b="1" i="0" dirty="0">
                <a:solidFill>
                  <a:srgbClr val="424242"/>
                </a:solidFill>
                <a:effectLst/>
                <a:latin typeface="Segoe UI" panose="020B0502040204020203" pitchFamily="34" charset="0"/>
              </a:rPr>
              <a:t>is 30%.</a:t>
            </a:r>
            <a:r>
              <a:rPr lang="en-US" b="0" i="0" dirty="0">
                <a:solidFill>
                  <a:srgbClr val="424242"/>
                </a:solidFill>
                <a:effectLst/>
                <a:latin typeface="Segoe UI" panose="020B0502040204020203" pitchFamily="34" charset="0"/>
              </a:rPr>
              <a:t> I could have made more but trying to be conservative, setting 25% targets and trying to stick to them, </a:t>
            </a:r>
            <a:br>
              <a:rPr lang="en-US" b="0" i="0" dirty="0">
                <a:solidFill>
                  <a:srgbClr val="424242"/>
                </a:solidFill>
                <a:effectLst/>
                <a:latin typeface="Segoe UI" panose="020B0502040204020203" pitchFamily="34" charset="0"/>
              </a:rPr>
            </a:br>
            <a:r>
              <a:rPr lang="en-US" b="0" i="0" dirty="0">
                <a:solidFill>
                  <a:srgbClr val="424242"/>
                </a:solidFill>
                <a:effectLst/>
                <a:latin typeface="Segoe UI" panose="020B0502040204020203" pitchFamily="34" charset="0"/>
              </a:rPr>
              <a:t>which has caused me to miss out on some bigger gains (like AMD!).  </a:t>
            </a:r>
            <a:br>
              <a:rPr lang="en-US" b="0" i="0" dirty="0">
                <a:solidFill>
                  <a:srgbClr val="424242"/>
                </a:solidFill>
                <a:effectLst/>
                <a:latin typeface="Segoe UI" panose="020B0502040204020203" pitchFamily="34" charset="0"/>
              </a:rPr>
            </a:br>
            <a:br>
              <a:rPr lang="en-US" b="0" i="0" dirty="0">
                <a:solidFill>
                  <a:srgbClr val="424242"/>
                </a:solidFill>
                <a:effectLst/>
                <a:latin typeface="Segoe UI" panose="020B0502040204020203" pitchFamily="34" charset="0"/>
              </a:rPr>
            </a:br>
            <a:r>
              <a:rPr lang="en-US" b="0" i="0" dirty="0">
                <a:solidFill>
                  <a:srgbClr val="424242"/>
                </a:solidFill>
                <a:effectLst/>
                <a:latin typeface="Segoe UI" panose="020B0502040204020203" pitchFamily="34" charset="0"/>
              </a:rPr>
              <a:t>I only hope to continue to do better as I learn more from Nate and learn how to</a:t>
            </a:r>
            <a:br>
              <a:rPr lang="en-US" b="0" i="0" dirty="0">
                <a:solidFill>
                  <a:srgbClr val="424242"/>
                </a:solidFill>
                <a:effectLst/>
                <a:latin typeface="Segoe UI" panose="020B0502040204020203" pitchFamily="34" charset="0"/>
              </a:rPr>
            </a:br>
            <a:r>
              <a:rPr lang="en-US" b="0" i="0" dirty="0">
                <a:solidFill>
                  <a:srgbClr val="424242"/>
                </a:solidFill>
                <a:effectLst/>
                <a:latin typeface="Segoe UI" panose="020B0502040204020203" pitchFamily="34" charset="0"/>
              </a:rPr>
              <a:t>better use SAM, but I can tell you at 72 years old and retired for two years now, I am finally sleeping at night</a:t>
            </a:r>
            <a:br>
              <a:rPr lang="en-US" b="0" i="0" dirty="0">
                <a:solidFill>
                  <a:srgbClr val="424242"/>
                </a:solidFill>
                <a:effectLst/>
                <a:latin typeface="Segoe UI" panose="020B0502040204020203" pitchFamily="34" charset="0"/>
              </a:rPr>
            </a:br>
            <a:r>
              <a:rPr lang="en-US" b="0" i="0" dirty="0">
                <a:solidFill>
                  <a:srgbClr val="424242"/>
                </a:solidFill>
                <a:effectLst/>
                <a:latin typeface="Segoe UI" panose="020B0502040204020203" pitchFamily="34" charset="0"/>
              </a:rPr>
              <a:t>because I have hope for true financial security and to be able to leave a good nest egg for my disabled daughter.  </a:t>
            </a:r>
            <a:br>
              <a:rPr lang="en-US" b="0" i="0" dirty="0">
                <a:solidFill>
                  <a:srgbClr val="424242"/>
                </a:solidFill>
                <a:effectLst/>
                <a:latin typeface="Segoe UI" panose="020B0502040204020203" pitchFamily="34" charset="0"/>
              </a:rPr>
            </a:br>
            <a:r>
              <a:rPr lang="en-US" b="1" i="0" dirty="0">
                <a:solidFill>
                  <a:srgbClr val="424242"/>
                </a:solidFill>
                <a:effectLst/>
                <a:latin typeface="Segoe UI" panose="020B0502040204020203" pitchFamily="34" charset="0"/>
              </a:rPr>
              <a:t>Buying your services was the best financial decision I have made in a long time!</a:t>
            </a:r>
            <a:br>
              <a:rPr lang="en-US" b="1" i="0" dirty="0">
                <a:solidFill>
                  <a:srgbClr val="424242"/>
                </a:solidFill>
                <a:effectLst/>
                <a:latin typeface="Segoe UI" panose="020B0502040204020203" pitchFamily="34" charset="0"/>
              </a:rPr>
            </a:br>
            <a:br>
              <a:rPr lang="en-US" b="0" i="0" dirty="0">
                <a:solidFill>
                  <a:srgbClr val="424242"/>
                </a:solidFill>
                <a:effectLst/>
                <a:latin typeface="Segoe UI" panose="020B0502040204020203" pitchFamily="34" charset="0"/>
              </a:rPr>
            </a:br>
            <a:br>
              <a:rPr lang="en-US" b="0" i="0" dirty="0">
                <a:solidFill>
                  <a:srgbClr val="424242"/>
                </a:solidFill>
                <a:effectLst/>
                <a:latin typeface="Segoe UI" panose="020B0502040204020203" pitchFamily="34" charset="0"/>
              </a:rPr>
            </a:br>
            <a:br>
              <a:rPr lang="en-US" b="0" i="0" dirty="0">
                <a:solidFill>
                  <a:srgbClr val="424242"/>
                </a:solidFill>
                <a:effectLst/>
                <a:latin typeface="Segoe UI" panose="020B0502040204020203" pitchFamily="34" charset="0"/>
              </a:rPr>
            </a:br>
            <a:r>
              <a:rPr lang="en-US" b="0" i="0" dirty="0">
                <a:solidFill>
                  <a:srgbClr val="424242"/>
                </a:solidFill>
                <a:effectLst/>
                <a:latin typeface="Segoe UI" panose="020B0502040204020203" pitchFamily="34" charset="0"/>
              </a:rPr>
              <a:t>-Mike</a:t>
            </a:r>
            <a:endParaRPr lang="en-US" dirty="0"/>
          </a:p>
        </p:txBody>
      </p:sp>
    </p:spTree>
    <p:extLst>
      <p:ext uri="{BB962C8B-B14F-4D97-AF65-F5344CB8AC3E}">
        <p14:creationId xmlns:p14="http://schemas.microsoft.com/office/powerpoint/2010/main" val="1958562789"/>
      </p:ext>
    </p:extLst>
  </p:cSld>
  <p:clrMapOvr>
    <a:masterClrMapping/>
  </p:clrMapOvr>
  <p:extLst>
    <p:ext uri="{6950BFC3-D8DA-4A85-94F7-54DA5524770B}">
      <p188:commentRel xmlns:p188="http://schemas.microsoft.com/office/powerpoint/2018/8/main" r:id="rId2"/>
    </p:ext>
  </p:extLs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9DEC7-04A3-42AB-E215-9C336F23D91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19BCD6D-E14F-0FAC-98A0-0CD5F0905AEA}"/>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5413502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204A4C-2360-60E0-C05E-76DC7560FC9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51B195C-5670-5862-DAB0-B2732D9809BA}"/>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9031108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FBA84-7795-D84A-BEBC-C9D56D0783E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A0273EC-3B22-2302-7300-AEFACBC97605}"/>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1331933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64308-13DA-B1F6-6A53-6E48900AB13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80B27B1-8320-9A68-9EC1-7B52E40FB0A7}"/>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9270243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3683B-ADD3-AF14-BDFA-D3DDF6E9BDE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926CC58-F925-89D6-F03D-DBA36A794638}"/>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1445103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8C5CA-837E-C1DB-15F5-4A60F9C0050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C203741-B135-0E69-1C91-7D42D4E069C6}"/>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8709815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60F4AE5-77D9-DE0D-4716-75EE512A365B}"/>
              </a:ext>
            </a:extLst>
          </p:cNvPr>
          <p:cNvSpPr txBox="1"/>
          <p:nvPr/>
        </p:nvSpPr>
        <p:spPr>
          <a:xfrm>
            <a:off x="315311" y="262759"/>
            <a:ext cx="7168055" cy="461665"/>
          </a:xfrm>
          <a:prstGeom prst="rect">
            <a:avLst/>
          </a:prstGeom>
          <a:noFill/>
        </p:spPr>
        <p:txBody>
          <a:bodyPr wrap="square" rtlCol="0">
            <a:spAutoFit/>
          </a:bodyPr>
          <a:lstStyle/>
          <a:p>
            <a:r>
              <a:rPr lang="en-US" sz="2400" b="1" dirty="0">
                <a:solidFill>
                  <a:srgbClr val="E65F00"/>
                </a:solidFill>
                <a:latin typeface="Montserrat" pitchFamily="2" charset="77"/>
              </a:rPr>
              <a:t>LIMITED-TIME BONUS: </a:t>
            </a:r>
          </a:p>
        </p:txBody>
      </p:sp>
      <p:sp>
        <p:nvSpPr>
          <p:cNvPr id="5" name="TextBox 4">
            <a:extLst>
              <a:ext uri="{FF2B5EF4-FFF2-40B4-BE49-F238E27FC236}">
                <a16:creationId xmlns:a16="http://schemas.microsoft.com/office/drawing/2014/main" id="{19EC35C8-9836-2CA6-AC41-B68755DF9B02}"/>
              </a:ext>
            </a:extLst>
          </p:cNvPr>
          <p:cNvSpPr txBox="1"/>
          <p:nvPr/>
        </p:nvSpPr>
        <p:spPr>
          <a:xfrm>
            <a:off x="315310" y="724424"/>
            <a:ext cx="11004331" cy="584775"/>
          </a:xfrm>
          <a:prstGeom prst="rect">
            <a:avLst/>
          </a:prstGeom>
          <a:noFill/>
        </p:spPr>
        <p:txBody>
          <a:bodyPr wrap="square" rtlCol="0">
            <a:spAutoFit/>
          </a:bodyPr>
          <a:lstStyle/>
          <a:p>
            <a:r>
              <a:rPr lang="en-US" sz="3200" b="1" dirty="0">
                <a:solidFill>
                  <a:srgbClr val="23039E"/>
                </a:solidFill>
                <a:latin typeface="Montserrat" pitchFamily="2" charset="77"/>
              </a:rPr>
              <a:t>1 YEAR OF </a:t>
            </a:r>
            <a:r>
              <a:rPr lang="en-US" sz="3200" b="1" i="1" dirty="0">
                <a:solidFill>
                  <a:srgbClr val="23039E"/>
                </a:solidFill>
                <a:latin typeface="Montserrat" pitchFamily="2" charset="77"/>
              </a:rPr>
              <a:t>PROFIT SURGE TRADER... </a:t>
            </a:r>
            <a:r>
              <a:rPr lang="en-US" sz="3200" b="1" u="sng" dirty="0">
                <a:solidFill>
                  <a:srgbClr val="00B050"/>
                </a:solidFill>
                <a:latin typeface="Montserrat" pitchFamily="2" charset="77"/>
              </a:rPr>
              <a:t>FREE!</a:t>
            </a:r>
          </a:p>
        </p:txBody>
      </p:sp>
      <p:sp>
        <p:nvSpPr>
          <p:cNvPr id="7" name="TextBox 6">
            <a:extLst>
              <a:ext uri="{FF2B5EF4-FFF2-40B4-BE49-F238E27FC236}">
                <a16:creationId xmlns:a16="http://schemas.microsoft.com/office/drawing/2014/main" id="{8C97061A-6A15-3653-55CD-94EB5A520C02}"/>
              </a:ext>
            </a:extLst>
          </p:cNvPr>
          <p:cNvSpPr txBox="1"/>
          <p:nvPr/>
        </p:nvSpPr>
        <p:spPr>
          <a:xfrm>
            <a:off x="315309" y="1309199"/>
            <a:ext cx="10562896" cy="400110"/>
          </a:xfrm>
          <a:prstGeom prst="rect">
            <a:avLst/>
          </a:prstGeom>
          <a:noFill/>
        </p:spPr>
        <p:txBody>
          <a:bodyPr wrap="square" rtlCol="0">
            <a:spAutoFit/>
          </a:bodyPr>
          <a:lstStyle/>
          <a:p>
            <a:r>
              <a:rPr lang="en-US" sz="2000" b="1" dirty="0">
                <a:latin typeface="Montserrat" pitchFamily="2" charset="77"/>
              </a:rPr>
              <a:t>Trade Alongside Nate Every </a:t>
            </a:r>
            <a:r>
              <a:rPr lang="en-US" sz="2000" b="1" dirty="0">
                <a:solidFill>
                  <a:srgbClr val="E65F00"/>
                </a:solidFill>
                <a:latin typeface="Montserrat" pitchFamily="2" charset="77"/>
              </a:rPr>
              <a:t>Monday @ 12pm EST</a:t>
            </a:r>
            <a:r>
              <a:rPr lang="en-US" sz="2000" b="1" dirty="0">
                <a:latin typeface="Montserrat" pitchFamily="2" charset="77"/>
              </a:rPr>
              <a:t>... </a:t>
            </a:r>
            <a:r>
              <a:rPr lang="en-US" sz="2000" b="1" i="1" dirty="0">
                <a:latin typeface="Montserrat" pitchFamily="2" charset="77"/>
              </a:rPr>
              <a:t>LIVE!</a:t>
            </a:r>
            <a:endParaRPr lang="en-US" sz="2000" dirty="0">
              <a:latin typeface="Montserrat" pitchFamily="2" charset="77"/>
            </a:endParaRPr>
          </a:p>
        </p:txBody>
      </p:sp>
      <p:sp>
        <p:nvSpPr>
          <p:cNvPr id="8" name="TextBox 7">
            <a:extLst>
              <a:ext uri="{FF2B5EF4-FFF2-40B4-BE49-F238E27FC236}">
                <a16:creationId xmlns:a16="http://schemas.microsoft.com/office/drawing/2014/main" id="{DE1152DB-7E84-BCB0-FF9F-292457099792}"/>
              </a:ext>
            </a:extLst>
          </p:cNvPr>
          <p:cNvSpPr txBox="1"/>
          <p:nvPr/>
        </p:nvSpPr>
        <p:spPr>
          <a:xfrm>
            <a:off x="367861" y="2140196"/>
            <a:ext cx="10562896" cy="3539430"/>
          </a:xfrm>
          <a:prstGeom prst="rect">
            <a:avLst/>
          </a:prstGeom>
          <a:noFill/>
        </p:spPr>
        <p:txBody>
          <a:bodyPr wrap="square" rtlCol="0">
            <a:spAutoFit/>
          </a:bodyPr>
          <a:lstStyle/>
          <a:p>
            <a:pPr marL="342900" indent="-342900">
              <a:buFont typeface="Arial" panose="020B0604020202020204" pitchFamily="34" charset="0"/>
              <a:buChar char="•"/>
            </a:pPr>
            <a:r>
              <a:rPr lang="en-US" sz="2000" b="1" dirty="0">
                <a:latin typeface="Montserrat" pitchFamily="2" charset="77"/>
              </a:rPr>
              <a:t>1x Weekly trade using S.A.M.</a:t>
            </a:r>
          </a:p>
          <a:p>
            <a:pPr marL="342900" indent="-342900">
              <a:buFont typeface="Arial" panose="020B0604020202020204" pitchFamily="34" charset="0"/>
              <a:buChar char="•"/>
            </a:pPr>
            <a:r>
              <a:rPr lang="en-US" sz="2000" b="1" dirty="0">
                <a:latin typeface="Montserrat" pitchFamily="2" charset="77"/>
              </a:rPr>
              <a:t>1x Weekly trade using “One Ticker Payout” Strategy</a:t>
            </a:r>
            <a:br>
              <a:rPr lang="en-US" sz="2000" b="1" dirty="0">
                <a:latin typeface="Montserrat" pitchFamily="2" charset="77"/>
              </a:rPr>
            </a:br>
            <a:br>
              <a:rPr lang="en-US" sz="2000" b="1" dirty="0">
                <a:solidFill>
                  <a:srgbClr val="00B050"/>
                </a:solidFill>
                <a:latin typeface="Montserrat" pitchFamily="2" charset="77"/>
              </a:rPr>
            </a:br>
            <a:endParaRPr lang="en-US" sz="2000" b="1" dirty="0">
              <a:solidFill>
                <a:srgbClr val="00B050"/>
              </a:solidFill>
              <a:latin typeface="Montserrat" pitchFamily="2" charset="77"/>
            </a:endParaRPr>
          </a:p>
          <a:p>
            <a:pPr marL="285750" indent="-285750">
              <a:buFont typeface="Arial" panose="020B0604020202020204" pitchFamily="34" charset="0"/>
              <a:buChar char="•"/>
            </a:pPr>
            <a:r>
              <a:rPr lang="en-US" sz="2000" b="1" dirty="0">
                <a:latin typeface="Montserrat" pitchFamily="2" charset="77"/>
              </a:rPr>
              <a:t>All-Time Total Return: </a:t>
            </a:r>
            <a:r>
              <a:rPr lang="en-US" sz="2000" b="1" dirty="0">
                <a:solidFill>
                  <a:srgbClr val="00B050"/>
                </a:solidFill>
                <a:latin typeface="Montserrat" pitchFamily="2" charset="77"/>
              </a:rPr>
              <a:t>208% </a:t>
            </a:r>
            <a:r>
              <a:rPr lang="en-US" sz="2000" dirty="0">
                <a:latin typeface="Montserrat" pitchFamily="2" charset="77"/>
              </a:rPr>
              <a:t> </a:t>
            </a:r>
            <a:br>
              <a:rPr lang="en-US" sz="2000" dirty="0">
                <a:latin typeface="Montserrat" pitchFamily="2" charset="77"/>
              </a:rPr>
            </a:br>
            <a:r>
              <a:rPr lang="en-US" sz="1600" dirty="0">
                <a:latin typeface="Montserrat" pitchFamily="2" charset="77"/>
              </a:rPr>
              <a:t>(13x Better than S&amp;P 500 Since Aug 7) </a:t>
            </a:r>
          </a:p>
          <a:p>
            <a:pPr marL="285750" indent="-285750">
              <a:buFont typeface="Arial" panose="020B0604020202020204" pitchFamily="34" charset="0"/>
              <a:buChar char="•"/>
            </a:pPr>
            <a:r>
              <a:rPr lang="en-US" sz="2000" b="1" dirty="0">
                <a:latin typeface="Montserrat" pitchFamily="2" charset="77"/>
              </a:rPr>
              <a:t>All-Time Win Rate: </a:t>
            </a:r>
            <a:r>
              <a:rPr lang="en-US" sz="2000" b="1" dirty="0">
                <a:solidFill>
                  <a:srgbClr val="00B050"/>
                </a:solidFill>
                <a:latin typeface="Montserrat" pitchFamily="2" charset="77"/>
              </a:rPr>
              <a:t>89% </a:t>
            </a:r>
            <a:br>
              <a:rPr lang="en-US" sz="2000" b="1" dirty="0">
                <a:solidFill>
                  <a:srgbClr val="00B050"/>
                </a:solidFill>
                <a:latin typeface="Montserrat" pitchFamily="2" charset="77"/>
              </a:rPr>
            </a:br>
            <a:r>
              <a:rPr lang="en-US" sz="1600" dirty="0">
                <a:latin typeface="Montserrat" pitchFamily="2" charset="77"/>
              </a:rPr>
              <a:t>(49-for-55)</a:t>
            </a:r>
          </a:p>
          <a:p>
            <a:pPr marL="285750" indent="-285750">
              <a:buFont typeface="Arial" panose="020B0604020202020204" pitchFamily="34" charset="0"/>
              <a:buChar char="•"/>
            </a:pPr>
            <a:r>
              <a:rPr lang="en-US" sz="2000" b="1" dirty="0">
                <a:latin typeface="Montserrat" pitchFamily="2" charset="77"/>
              </a:rPr>
              <a:t>2024 Total Return: </a:t>
            </a:r>
            <a:r>
              <a:rPr lang="en-US" sz="2000" b="1" dirty="0">
                <a:solidFill>
                  <a:srgbClr val="00B050"/>
                </a:solidFill>
                <a:latin typeface="Montserrat" pitchFamily="2" charset="77"/>
              </a:rPr>
              <a:t>122% </a:t>
            </a:r>
            <a:br>
              <a:rPr lang="en-US" sz="2000" b="1" dirty="0">
                <a:solidFill>
                  <a:srgbClr val="00B050"/>
                </a:solidFill>
                <a:latin typeface="Montserrat" pitchFamily="2" charset="77"/>
              </a:rPr>
            </a:br>
            <a:r>
              <a:rPr lang="en-US" sz="1600" dirty="0">
                <a:latin typeface="Montserrat" pitchFamily="2" charset="77"/>
              </a:rPr>
              <a:t>(17x Better than S&amp;P 500) </a:t>
            </a:r>
          </a:p>
          <a:p>
            <a:pPr marL="285750" indent="-285750">
              <a:buFont typeface="Arial" panose="020B0604020202020204" pitchFamily="34" charset="0"/>
              <a:buChar char="•"/>
            </a:pPr>
            <a:r>
              <a:rPr lang="en-US" sz="2000" b="1" dirty="0">
                <a:latin typeface="Montserrat" pitchFamily="2" charset="77"/>
              </a:rPr>
              <a:t>2024 Win Rate: </a:t>
            </a:r>
            <a:r>
              <a:rPr lang="en-US" sz="2000" b="1" dirty="0">
                <a:solidFill>
                  <a:srgbClr val="00B050"/>
                </a:solidFill>
                <a:latin typeface="Montserrat" pitchFamily="2" charset="77"/>
              </a:rPr>
              <a:t>100%! </a:t>
            </a:r>
            <a:br>
              <a:rPr lang="en-US" sz="2000" b="1" dirty="0">
                <a:solidFill>
                  <a:srgbClr val="00B050"/>
                </a:solidFill>
                <a:latin typeface="Montserrat" pitchFamily="2" charset="77"/>
              </a:rPr>
            </a:br>
            <a:r>
              <a:rPr lang="en-US" sz="1600" dirty="0">
                <a:latin typeface="Montserrat" pitchFamily="2" charset="77"/>
              </a:rPr>
              <a:t>(21-for-21)</a:t>
            </a:r>
          </a:p>
        </p:txBody>
      </p:sp>
      <p:pic>
        <p:nvPicPr>
          <p:cNvPr id="3080" name="Picture 8" descr="Profit Surge Trader 🔊 2023-11-27 at 12.31.49 PM">
            <a:extLst>
              <a:ext uri="{FF2B5EF4-FFF2-40B4-BE49-F238E27FC236}">
                <a16:creationId xmlns:a16="http://schemas.microsoft.com/office/drawing/2014/main" id="{BC05E5F4-EF07-A7FB-B135-4F05CE3FBF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68925" y="1438989"/>
            <a:ext cx="3707766" cy="2202633"/>
          </a:xfrm>
          <a:prstGeom prst="rect">
            <a:avLst/>
          </a:prstGeom>
          <a:noFill/>
          <a:extLst>
            <a:ext uri="{909E8E84-426E-40DD-AFC4-6F175D3DCCD1}">
              <a14:hiddenFill xmlns:a14="http://schemas.microsoft.com/office/drawing/2010/main">
                <a:solidFill>
                  <a:srgbClr val="FFFFFF"/>
                </a:solidFill>
              </a14:hiddenFill>
            </a:ext>
          </a:extLst>
        </p:spPr>
      </p:pic>
      <p:sp>
        <p:nvSpPr>
          <p:cNvPr id="12" name="AutoShape 10">
            <a:extLst>
              <a:ext uri="{FF2B5EF4-FFF2-40B4-BE49-F238E27FC236}">
                <a16:creationId xmlns:a16="http://schemas.microsoft.com/office/drawing/2014/main" id="{4C215ED8-6CE4-8EA3-B693-FBB678D0C8A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8" name="Picture 17" descr="A black background with white text&#10;&#10;Description automatically generated">
            <a:extLst>
              <a:ext uri="{FF2B5EF4-FFF2-40B4-BE49-F238E27FC236}">
                <a16:creationId xmlns:a16="http://schemas.microsoft.com/office/drawing/2014/main" id="{B6D5714A-F924-15D2-CDCA-168F117CF94D}"/>
              </a:ext>
            </a:extLst>
          </p:cNvPr>
          <p:cNvPicPr>
            <a:picLocks noChangeAspect="1"/>
          </p:cNvPicPr>
          <p:nvPr/>
        </p:nvPicPr>
        <p:blipFill>
          <a:blip r:embed="rId5"/>
          <a:stretch>
            <a:fillRect/>
          </a:stretch>
        </p:blipFill>
        <p:spPr>
          <a:xfrm>
            <a:off x="615226" y="5877130"/>
            <a:ext cx="3734353" cy="792768"/>
          </a:xfrm>
          <a:prstGeom prst="rect">
            <a:avLst/>
          </a:prstGeom>
        </p:spPr>
      </p:pic>
    </p:spTree>
    <p:extLst>
      <p:ext uri="{BB962C8B-B14F-4D97-AF65-F5344CB8AC3E}">
        <p14:creationId xmlns:p14="http://schemas.microsoft.com/office/powerpoint/2010/main" val="1622931995"/>
      </p:ext>
    </p:extLst>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F9CB2-F74D-937D-B8AD-7B4EC41EAED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6D0A5CA-7B65-D4B9-F151-E77D92DDE1DA}"/>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1006375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05A25-43A2-ECA0-2507-130ECA61002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553605E-4D12-1FB0-3ECF-49A8722FD40A}"/>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5768884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337A3-0346-EEF4-A260-CAF39C17BA1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1B5D3A4-0A98-86D0-71C1-D207B401B2E5}"/>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3708742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68826-6D37-AAF6-FC69-C351B38C31B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C9EDDEA-9F16-2F6C-292A-8B20E1ED5E0F}"/>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695961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45B28-FC6F-F48C-C037-73DFAB4A3635}"/>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F525C9E-B55A-93B2-4229-E2C03E662917}"/>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683237307"/>
      </p:ext>
    </p:extLst>
  </p:cSld>
  <p:clrMapOvr>
    <a:masterClrMapping/>
  </p:clrMapOvr>
  <p:extLst>
    <p:ext uri="{6950BFC3-D8DA-4A85-94F7-54DA5524770B}">
      <p188:commentRel xmlns:p188="http://schemas.microsoft.com/office/powerpoint/2018/8/main" r:id="rId2"/>
    </p:ext>
  </p:extLs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67E10-8D86-23A6-D3BA-31BB6BFC0F1A}"/>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0C514BB2-88D4-2391-7FE1-FE3458624D01}"/>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143135678"/>
      </p:ext>
    </p:extLst>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A89180-CB6A-8066-2A3D-70F1BCDB1C7B}"/>
              </a:ext>
            </a:extLst>
          </p:cNvPr>
          <p:cNvSpPr txBox="1"/>
          <p:nvPr/>
        </p:nvSpPr>
        <p:spPr>
          <a:xfrm>
            <a:off x="493986" y="346841"/>
            <a:ext cx="7144905" cy="707886"/>
          </a:xfrm>
          <a:prstGeom prst="rect">
            <a:avLst/>
          </a:prstGeom>
          <a:noFill/>
        </p:spPr>
        <p:txBody>
          <a:bodyPr wrap="none" rtlCol="0">
            <a:spAutoFit/>
          </a:bodyPr>
          <a:lstStyle/>
          <a:p>
            <a:r>
              <a:rPr lang="en-US" sz="4000" b="1" dirty="0">
                <a:latin typeface="Montserrat" pitchFamily="2" charset="77"/>
              </a:rPr>
              <a:t>Nate’s Millionaire Journey</a:t>
            </a:r>
          </a:p>
        </p:txBody>
      </p:sp>
      <p:sp>
        <p:nvSpPr>
          <p:cNvPr id="3" name="TextBox 2">
            <a:extLst>
              <a:ext uri="{FF2B5EF4-FFF2-40B4-BE49-F238E27FC236}">
                <a16:creationId xmlns:a16="http://schemas.microsoft.com/office/drawing/2014/main" id="{3A30729D-55DA-9470-6BE4-1F1A744DF487}"/>
              </a:ext>
            </a:extLst>
          </p:cNvPr>
          <p:cNvSpPr txBox="1"/>
          <p:nvPr/>
        </p:nvSpPr>
        <p:spPr>
          <a:xfrm>
            <a:off x="377182" y="1406121"/>
            <a:ext cx="8245984" cy="4154984"/>
          </a:xfrm>
          <a:prstGeom prst="rect">
            <a:avLst/>
          </a:prstGeom>
          <a:noFill/>
        </p:spPr>
        <p:txBody>
          <a:bodyPr wrap="square" rtlCol="0">
            <a:spAutoFit/>
          </a:bodyPr>
          <a:lstStyle/>
          <a:p>
            <a:pPr marL="285750" indent="-285750">
              <a:buFont typeface="Arial" panose="020B0604020202020204" pitchFamily="34" charset="0"/>
              <a:buChar char="•"/>
            </a:pPr>
            <a:r>
              <a:rPr lang="en-US" sz="2400" dirty="0"/>
              <a:t>Former Construction Worker To Pro Trader </a:t>
            </a:r>
            <a:br>
              <a:rPr lang="en-US" sz="2400" dirty="0"/>
            </a:br>
            <a:endParaRPr lang="en-US" sz="2400" dirty="0"/>
          </a:p>
          <a:p>
            <a:pPr marL="285750" indent="-285750">
              <a:buFont typeface="Arial" panose="020B0604020202020204" pitchFamily="34" charset="0"/>
              <a:buChar char="•"/>
            </a:pPr>
            <a:r>
              <a:rPr lang="en-US" sz="2400" dirty="0"/>
              <a:t>Turned $37k into $2.7 Million (7,127% Total Return) in 4 years!</a:t>
            </a:r>
            <a:br>
              <a:rPr lang="en-US" sz="2400" dirty="0"/>
            </a:br>
            <a:endParaRPr lang="en-US" sz="2400" dirty="0"/>
          </a:p>
          <a:p>
            <a:pPr marL="285750" indent="-285750">
              <a:buFont typeface="Arial" panose="020B0604020202020204" pitchFamily="34" charset="0"/>
              <a:buChar char="•"/>
            </a:pPr>
            <a:r>
              <a:rPr lang="en-US" sz="2400" dirty="0"/>
              <a:t>Has trained his winning strategies to tens of thousands of traders </a:t>
            </a:r>
            <a:br>
              <a:rPr lang="en-US" sz="2400" dirty="0"/>
            </a:br>
            <a:endParaRPr lang="en-US" sz="2400" dirty="0"/>
          </a:p>
          <a:p>
            <a:pPr marL="285750" indent="-285750">
              <a:buFont typeface="Arial" panose="020B0604020202020204" pitchFamily="34" charset="0"/>
              <a:buChar char="•"/>
            </a:pPr>
            <a:r>
              <a:rPr lang="en-US" sz="2400" dirty="0"/>
              <a:t>2024 </a:t>
            </a:r>
            <a:r>
              <a:rPr lang="en-US" sz="2400" b="1" i="1" dirty="0"/>
              <a:t>Profit Surge Trader </a:t>
            </a:r>
            <a:r>
              <a:rPr lang="en-US" sz="2400" dirty="0"/>
              <a:t>Track Record</a:t>
            </a:r>
          </a:p>
          <a:p>
            <a:pPr marL="742950" lvl="1" indent="-285750">
              <a:buFont typeface="Arial" panose="020B0604020202020204" pitchFamily="34" charset="0"/>
              <a:buChar char="•"/>
            </a:pPr>
            <a:r>
              <a:rPr lang="en-US" sz="2400" b="1" dirty="0">
                <a:solidFill>
                  <a:srgbClr val="00B050"/>
                </a:solidFill>
              </a:rPr>
              <a:t>100%</a:t>
            </a:r>
            <a:r>
              <a:rPr lang="en-US" sz="2400" dirty="0"/>
              <a:t> Win-Rate (21-for-21) </a:t>
            </a:r>
          </a:p>
          <a:p>
            <a:pPr marL="742950" lvl="1" indent="-285750">
              <a:buFont typeface="Arial" panose="020B0604020202020204" pitchFamily="34" charset="0"/>
              <a:buChar char="•"/>
            </a:pPr>
            <a:r>
              <a:rPr lang="en-US" sz="2400" b="1" dirty="0">
                <a:solidFill>
                  <a:srgbClr val="00B050"/>
                </a:solidFill>
              </a:rPr>
              <a:t>122% </a:t>
            </a:r>
            <a:r>
              <a:rPr lang="en-US" sz="2400" dirty="0"/>
              <a:t>Total Return (17x Better than S&amp;P 500)</a:t>
            </a:r>
          </a:p>
          <a:p>
            <a:pPr marL="742950" lvl="1" indent="-285750">
              <a:buFont typeface="Arial" panose="020B0604020202020204" pitchFamily="34" charset="0"/>
              <a:buChar char="•"/>
            </a:pPr>
            <a:endParaRPr lang="en-US" sz="2400" dirty="0"/>
          </a:p>
        </p:txBody>
      </p:sp>
      <p:sp>
        <p:nvSpPr>
          <p:cNvPr id="4" name="Rectangle 2">
            <a:extLst>
              <a:ext uri="{FF2B5EF4-FFF2-40B4-BE49-F238E27FC236}">
                <a16:creationId xmlns:a16="http://schemas.microsoft.com/office/drawing/2014/main" id="{4DFC5434-0782-FBF2-A23B-B61E7C894386}"/>
              </a:ext>
            </a:extLst>
          </p:cNvPr>
          <p:cNvSpPr>
            <a:spLocks noChangeArrowheads="1"/>
          </p:cNvSpPr>
          <p:nvPr/>
        </p:nvSpPr>
        <p:spPr bwMode="auto">
          <a:xfrm rot="386627">
            <a:off x="7726851" y="-127349"/>
            <a:ext cx="435431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5" name="Picture 4" descr="A person sitting in front of multiple computer screens&#10;&#10;Description automatically generated">
            <a:extLst>
              <a:ext uri="{FF2B5EF4-FFF2-40B4-BE49-F238E27FC236}">
                <a16:creationId xmlns:a16="http://schemas.microsoft.com/office/drawing/2014/main" id="{C6CABE0D-876D-72BF-EFF8-15F42A7454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70312" y="346841"/>
            <a:ext cx="2927702" cy="3903603"/>
          </a:xfrm>
          <a:prstGeom prst="rect">
            <a:avLst/>
          </a:prstGeom>
        </p:spPr>
      </p:pic>
    </p:spTree>
    <p:extLst>
      <p:ext uri="{BB962C8B-B14F-4D97-AF65-F5344CB8AC3E}">
        <p14:creationId xmlns:p14="http://schemas.microsoft.com/office/powerpoint/2010/main" val="1392584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A89180-CB6A-8066-2A3D-70F1BCDB1C7B}"/>
              </a:ext>
            </a:extLst>
          </p:cNvPr>
          <p:cNvSpPr txBox="1"/>
          <p:nvPr/>
        </p:nvSpPr>
        <p:spPr>
          <a:xfrm>
            <a:off x="1172380" y="223777"/>
            <a:ext cx="9700091" cy="1323439"/>
          </a:xfrm>
          <a:prstGeom prst="rect">
            <a:avLst/>
          </a:prstGeom>
          <a:noFill/>
        </p:spPr>
        <p:txBody>
          <a:bodyPr wrap="none" rtlCol="0">
            <a:spAutoFit/>
          </a:bodyPr>
          <a:lstStyle/>
          <a:p>
            <a:pPr algn="ctr"/>
            <a:r>
              <a:rPr lang="en-US" sz="4000" b="1" dirty="0">
                <a:latin typeface="Montserrat" pitchFamily="2" charset="77"/>
              </a:rPr>
              <a:t>It’s All Thanks To A Powerful </a:t>
            </a:r>
            <a:br>
              <a:rPr lang="en-US" sz="4000" b="1" dirty="0">
                <a:latin typeface="Montserrat" pitchFamily="2" charset="77"/>
              </a:rPr>
            </a:br>
            <a:r>
              <a:rPr lang="en-US" sz="4000" b="1" dirty="0">
                <a:latin typeface="Montserrat" pitchFamily="2" charset="77"/>
              </a:rPr>
              <a:t>Market Event Called “The Squeeze”</a:t>
            </a:r>
          </a:p>
        </p:txBody>
      </p:sp>
      <p:pic>
        <p:nvPicPr>
          <p:cNvPr id="4" name="Picture 12" descr="Nate Bear tax returns 2016-2019">
            <a:extLst>
              <a:ext uri="{FF2B5EF4-FFF2-40B4-BE49-F238E27FC236}">
                <a16:creationId xmlns:a16="http://schemas.microsoft.com/office/drawing/2014/main" id="{7E05FDC0-3A94-CBCA-0FE3-578BB6CF24AC}"/>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888470" y="1547216"/>
            <a:ext cx="6267910" cy="35282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9050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A89180-CB6A-8066-2A3D-70F1BCDB1C7B}"/>
              </a:ext>
            </a:extLst>
          </p:cNvPr>
          <p:cNvSpPr txBox="1"/>
          <p:nvPr/>
        </p:nvSpPr>
        <p:spPr>
          <a:xfrm>
            <a:off x="223035" y="286839"/>
            <a:ext cx="6133410" cy="707886"/>
          </a:xfrm>
          <a:prstGeom prst="rect">
            <a:avLst/>
          </a:prstGeom>
          <a:noFill/>
        </p:spPr>
        <p:txBody>
          <a:bodyPr wrap="none" rtlCol="0">
            <a:spAutoFit/>
          </a:bodyPr>
          <a:lstStyle/>
          <a:p>
            <a:pPr algn="ctr"/>
            <a:r>
              <a:rPr lang="en-US" sz="4000" b="1" dirty="0">
                <a:latin typeface="Montserrat" pitchFamily="2" charset="77"/>
              </a:rPr>
              <a:t>What Is The Squeeze?</a:t>
            </a:r>
          </a:p>
        </p:txBody>
      </p:sp>
      <p:sp>
        <p:nvSpPr>
          <p:cNvPr id="3" name="TextBox 2">
            <a:extLst>
              <a:ext uri="{FF2B5EF4-FFF2-40B4-BE49-F238E27FC236}">
                <a16:creationId xmlns:a16="http://schemas.microsoft.com/office/drawing/2014/main" id="{E4AD6C3A-7F89-14F7-EBBB-94B8C62F37A0}"/>
              </a:ext>
            </a:extLst>
          </p:cNvPr>
          <p:cNvSpPr txBox="1"/>
          <p:nvPr/>
        </p:nvSpPr>
        <p:spPr>
          <a:xfrm>
            <a:off x="435766" y="1308182"/>
            <a:ext cx="7662042" cy="5262979"/>
          </a:xfrm>
          <a:prstGeom prst="rect">
            <a:avLst/>
          </a:prstGeom>
          <a:noFill/>
        </p:spPr>
        <p:txBody>
          <a:bodyPr wrap="square" rtlCol="0">
            <a:spAutoFit/>
          </a:bodyPr>
          <a:lstStyle/>
          <a:p>
            <a:pPr marL="285750" indent="-285750">
              <a:buFont typeface="Arial" panose="020B0604020202020204" pitchFamily="34" charset="0"/>
              <a:buChar char="•"/>
            </a:pPr>
            <a:r>
              <a:rPr lang="en-US" sz="2400" dirty="0"/>
              <a:t>Developed by John Carter 20 years ago. He famously made $18.2 Million in 2020 alone!</a:t>
            </a:r>
            <a:br>
              <a:rPr lang="en-US" sz="2400" dirty="0"/>
            </a:br>
            <a:endParaRPr lang="en-US" sz="2400" dirty="0"/>
          </a:p>
          <a:p>
            <a:pPr marL="285750" indent="-285750">
              <a:buFont typeface="Arial" panose="020B0604020202020204" pitchFamily="34" charset="0"/>
              <a:buChar char="•"/>
            </a:pPr>
            <a:r>
              <a:rPr lang="en-US" sz="2400" dirty="0"/>
              <a:t>It’s an indicator that measures whether a stock’s price is compressed and poised to break out.</a:t>
            </a:r>
            <a:br>
              <a:rPr lang="en-US" sz="2400" dirty="0"/>
            </a:br>
            <a:endParaRPr lang="en-US" sz="2400" dirty="0"/>
          </a:p>
          <a:p>
            <a:pPr marL="285750" indent="-285750">
              <a:buFont typeface="Arial" panose="020B0604020202020204" pitchFamily="34" charset="0"/>
              <a:buChar char="•"/>
            </a:pPr>
            <a:r>
              <a:rPr lang="en-US" sz="2400" dirty="0"/>
              <a:t>Think of a compressed air rocket... When enough pressure builds... eventually the stock’s price will explode upwards. </a:t>
            </a:r>
            <a:br>
              <a:rPr lang="en-US" sz="2400" dirty="0"/>
            </a:br>
            <a:endParaRPr lang="en-US" sz="2400" dirty="0"/>
          </a:p>
          <a:p>
            <a:pPr marL="285750" indent="-285750">
              <a:buFont typeface="Arial" panose="020B0604020202020204" pitchFamily="34" charset="0"/>
              <a:buChar char="•"/>
            </a:pPr>
            <a:r>
              <a:rPr lang="en-US" sz="2400" i="1" dirty="0"/>
              <a:t>Traditionally</a:t>
            </a:r>
            <a:r>
              <a:rPr lang="en-US" sz="2400" dirty="0"/>
              <a:t> these trade setups are found by </a:t>
            </a:r>
            <a:r>
              <a:rPr lang="en-US" sz="2400" b="1" u="sng" dirty="0"/>
              <a:t>manually</a:t>
            </a:r>
            <a:r>
              <a:rPr lang="en-US" sz="2400" dirty="0"/>
              <a:t> searching for a series of colored dots underneath a chart across multiple time frames.  </a:t>
            </a:r>
            <a:br>
              <a:rPr lang="en-US" sz="2400" dirty="0"/>
            </a:br>
            <a:br>
              <a:rPr lang="en-US" sz="2400" dirty="0"/>
            </a:br>
            <a:r>
              <a:rPr lang="en-US" sz="2400" dirty="0"/>
              <a:t>10 timeframes = 10 charts to look at for 1 stock! 😫</a:t>
            </a:r>
          </a:p>
        </p:txBody>
      </p:sp>
      <p:pic>
        <p:nvPicPr>
          <p:cNvPr id="4" name="Picture 3" descr="A person holding a rocket&#10;&#10;Description automatically generated">
            <a:extLst>
              <a:ext uri="{FF2B5EF4-FFF2-40B4-BE49-F238E27FC236}">
                <a16:creationId xmlns:a16="http://schemas.microsoft.com/office/drawing/2014/main" id="{50058D4C-8051-4A66-DE20-02F15A1F9F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56914" y="286839"/>
            <a:ext cx="2597720" cy="2923265"/>
          </a:xfrm>
          <a:prstGeom prst="rect">
            <a:avLst/>
          </a:prstGeom>
        </p:spPr>
      </p:pic>
    </p:spTree>
    <p:extLst>
      <p:ext uri="{BB962C8B-B14F-4D97-AF65-F5344CB8AC3E}">
        <p14:creationId xmlns:p14="http://schemas.microsoft.com/office/powerpoint/2010/main" val="350606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1A3F6-563D-4CC9-DE2E-EAE400C4BCD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6A9D7E7-7822-DB46-A5C8-837E5839242B}"/>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829389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96C52A97FF7E5488EC659029126AE2C" ma:contentTypeVersion="24" ma:contentTypeDescription="Create a new document." ma:contentTypeScope="" ma:versionID="3db8aec227e5d63f41c4eb0f37172cde">
  <xsd:schema xmlns:xsd="http://www.w3.org/2001/XMLSchema" xmlns:xs="http://www.w3.org/2001/XMLSchema" xmlns:p="http://schemas.microsoft.com/office/2006/metadata/properties" xmlns:ns2="2251ad64-67db-4c38-9aa8-5eaa7f9c85b4" xmlns:ns3="459bff93-d594-4266-b2e6-8f9552c763c9" targetNamespace="http://schemas.microsoft.com/office/2006/metadata/properties" ma:root="true" ma:fieldsID="6e9418132eff79b8ab551963d91eada6" ns2:_="" ns3:_="">
    <xsd:import namespace="2251ad64-67db-4c38-9aa8-5eaa7f9c85b4"/>
    <xsd:import namespace="459bff93-d594-4266-b2e6-8f9552c763c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Author0" minOccurs="0"/>
                <xsd:element ref="ns2:Creator" minOccurs="0"/>
                <xsd:element ref="ns2:lcf76f155ced4ddcb4097134ff3c332f" minOccurs="0"/>
                <xsd:element ref="ns3:TaxCatchAll" minOccurs="0"/>
                <xsd:element ref="ns2:MediaServiceSearchPropertie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51ad64-67db-4c38-9aa8-5eaa7f9c85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hidden="true" ma:internalName="MediaServiceAutoTags" ma:readOnly="true">
      <xsd:simpleType>
        <xsd:restriction base="dms:Text"/>
      </xsd:simpleType>
    </xsd:element>
    <xsd:element name="MediaServiceLocation" ma:index="12" nillable="true" ma:displayName="Location" ma:hidden="true"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hidden="true" ma:internalName="MediaServiceOCR"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true">
      <xsd:simpleType>
        <xsd:restriction base="dms:Note"/>
      </xsd:simpleType>
    </xsd:element>
    <xsd:element name="MediaLengthInSeconds" ma:index="20" nillable="true" ma:displayName="Length (seconds)" ma:internalName="MediaLengthInSeconds" ma:readOnly="true">
      <xsd:simpleType>
        <xsd:restriction base="dms:Unknown"/>
      </xsd:simpleType>
    </xsd:element>
    <xsd:element name="Author0" ma:index="21" nillable="true" ma:displayName="Author" ma:format="Dropdown" ma:list="UserInfo" ma:SharePointGroup="0" ma:internalName="Author0">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reator" ma:index="22" nillable="true" ma:displayName="Creator" ma:format="Dropdown" ma:internalName="Creator">
      <xsd:simpleType>
        <xsd:restriction base="dms:Text">
          <xsd:maxLength value="255"/>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c8cc5277-d8fb-405c-ad2b-f6fbee493420" ma:termSetId="09814cd3-568e-fe90-9814-8d621ff8fb84" ma:anchorId="fba54fb3-c3e1-fe81-a776-ca4b69148c4d" ma:open="true" ma:isKeyword="false">
      <xsd:complexType>
        <xsd:sequence>
          <xsd:element ref="pc:Terms" minOccurs="0" maxOccurs="1"/>
        </xsd:sequence>
      </xsd:complex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59bff93-d594-4266-b2e6-8f9552c763c9" elementFormDefault="qualified">
    <xsd:import namespace="http://schemas.microsoft.com/office/2006/documentManagement/types"/>
    <xsd:import namespace="http://schemas.microsoft.com/office/infopath/2007/PartnerControls"/>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element name="TaxCatchAll" ma:index="25" nillable="true" ma:displayName="Taxonomy Catch All Column" ma:hidden="true" ma:list="{80c30666-4581-4d5f-9d7e-62d78c881836}" ma:internalName="TaxCatchAll" ma:showField="CatchAllData" ma:web="459bff93-d594-4266-b2e6-8f9552c763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0"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251ad64-67db-4c38-9aa8-5eaa7f9c85b4">
      <Terms xmlns="http://schemas.microsoft.com/office/infopath/2007/PartnerControls"/>
    </lcf76f155ced4ddcb4097134ff3c332f>
    <Author0 xmlns="2251ad64-67db-4c38-9aa8-5eaa7f9c85b4">
      <UserInfo>
        <DisplayName/>
        <AccountId xsi:nil="true"/>
        <AccountType/>
      </UserInfo>
    </Author0>
    <TaxCatchAll xmlns="459bff93-d594-4266-b2e6-8f9552c763c9" xsi:nil="true"/>
    <Creator xmlns="2251ad64-67db-4c38-9aa8-5eaa7f9c85b4" xsi:nil="true"/>
  </documentManagement>
</p:properties>
</file>

<file path=customXml/itemProps1.xml><?xml version="1.0" encoding="utf-8"?>
<ds:datastoreItem xmlns:ds="http://schemas.openxmlformats.org/officeDocument/2006/customXml" ds:itemID="{2ED5B212-AE81-4101-A41E-AFA781083546}"/>
</file>

<file path=customXml/itemProps2.xml><?xml version="1.0" encoding="utf-8"?>
<ds:datastoreItem xmlns:ds="http://schemas.openxmlformats.org/officeDocument/2006/customXml" ds:itemID="{C87D2990-1BAF-4554-80AD-7110AE00A12D}"/>
</file>

<file path=customXml/itemProps3.xml><?xml version="1.0" encoding="utf-8"?>
<ds:datastoreItem xmlns:ds="http://schemas.openxmlformats.org/officeDocument/2006/customXml" ds:itemID="{9C472ADB-4B48-43E2-B2A8-686CC31B93EC}"/>
</file>

<file path=docProps/app.xml><?xml version="1.0" encoding="utf-8"?>
<Properties xmlns="http://schemas.openxmlformats.org/officeDocument/2006/extended-properties" xmlns:vt="http://schemas.openxmlformats.org/officeDocument/2006/docPropsVTypes">
  <TotalTime>795</TotalTime>
  <Words>890</Words>
  <Application>Microsoft Macintosh PowerPoint</Application>
  <PresentationFormat>Widescreen</PresentationFormat>
  <Paragraphs>55</Paragraphs>
  <Slides>54</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54</vt:i4>
      </vt:variant>
    </vt:vector>
  </HeadingPairs>
  <TitlesOfParts>
    <vt:vector size="61" baseType="lpstr">
      <vt:lpstr>Arial</vt:lpstr>
      <vt:lpstr>Calibri</vt:lpstr>
      <vt:lpstr>Calibri Light</vt:lpstr>
      <vt:lpstr>Montserrat</vt:lpstr>
      <vt:lpstr>Segoe UI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Roshna Joshi</dc:creator>
  <cp:lastModifiedBy>Stephen Prior</cp:lastModifiedBy>
  <cp:revision>19</cp:revision>
  <dcterms:created xsi:type="dcterms:W3CDTF">2024-02-16T19:39:28Z</dcterms:created>
  <dcterms:modified xsi:type="dcterms:W3CDTF">2024-03-06T15:36:26Z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0x010100B96C52A97FF7E5488EC659029126AE2C</vt:lpwstr>
  </property>
</Properties>
</file>