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presentation.xml" ContentType="application/vnd.openxmlformats-officedocument.presentationml.presentation.main+xml"/>
  <Override PartName="/ppt/slides/slide92.xml" ContentType="application/vnd.openxmlformats-officedocument.presentationml.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Slides/notesSlide44.xml" ContentType="application/vnd.openxmlformats-officedocument.presentationml.notesSlide+xml"/>
  <Override PartName="/ppt/notesSlides/notesSlide71.xml" ContentType="application/vnd.openxmlformats-officedocument.presentationml.notesSlide+xml"/>
  <Override PartName="/ppt/theme/theme1.xml" ContentType="application/vnd.openxmlformats-officedocument.theme+xml"/>
  <Override PartName="/ppt/authors.xml" ContentType="application/vnd.ms-powerpoint.authors+xml"/>
  <Override PartName="/ppt/comments/modernComment_1C9_563F4781.xml" ContentType="application/vnd.ms-powerpoint.comments+xml"/>
  <Override PartName="/ppt/comments/modernComment_1B8_6A83C5DB.xml" ContentType="application/vnd.ms-powerpoint.comments+xml"/>
  <Override PartName="/ppt/comments/modernComment_18E_7F0724FD.xml" ContentType="application/vnd.ms-powerpoint.comments+xml"/>
  <Override PartName="/ppt/comments/modernComment_17F_A64ACEE8.xml" ContentType="application/vnd.ms-powerpoint.comments+xml"/>
  <Override PartName="/ppt/comments/modernComment_1BB_4A5409A8.xml" ContentType="application/vnd.ms-powerpoint.comments+xml"/>
  <Override PartName="/ppt/comments/modernComment_192_CEEC92E7.xml" ContentType="application/vnd.ms-powerpoint.comments+xml"/>
  <Override PartName="/ppt/comments/modernComment_1B1_BD78F334.xml" ContentType="application/vnd.ms-powerpoint.comments+xml"/>
  <Override PartName="/ppt/notesMasters/notesMaster1.xml" ContentType="application/vnd.openxmlformats-officedocument.presentationml.notesMaster+xml"/>
  <Override PartName="/ppt/comments/modernComment_19D_6508D2EA.xml" ContentType="application/vnd.ms-powerpoint.comments+xml"/>
  <Override PartName="/ppt/comments/modernComment_189_70059DD2.xml" ContentType="application/vnd.ms-powerpoint.comments+xml"/>
  <Override PartName="/ppt/comments/modernComment_183_85B4111D.xml" ContentType="application/vnd.ms-powerpoint.comments+xml"/>
  <Override PartName="/ppt/comments/modernComment_18A_C6821553.xml" ContentType="application/vnd.ms-powerpoint.comments+xml"/>
  <Override PartName="/ppt/comments/modernComment_17A_5406BFA6.xml" ContentType="application/vnd.ms-powerpoint.comments+xml"/>
  <Override PartName="/ppt/comments/modernComment_173_D94C88C6.xml" ContentType="application/vnd.ms-powerpoint.comments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4"/>
  </p:notesMasterIdLst>
  <p:sldIdLst>
    <p:sldId id="326" r:id="rId2"/>
    <p:sldId id="360" r:id="rId3"/>
    <p:sldId id="371" r:id="rId4"/>
    <p:sldId id="372" r:id="rId5"/>
    <p:sldId id="370" r:id="rId6"/>
    <p:sldId id="373" r:id="rId7"/>
    <p:sldId id="467" r:id="rId8"/>
    <p:sldId id="376" r:id="rId9"/>
    <p:sldId id="468" r:id="rId10"/>
    <p:sldId id="377" r:id="rId11"/>
    <p:sldId id="367" r:id="rId12"/>
    <p:sldId id="369" r:id="rId13"/>
    <p:sldId id="374" r:id="rId14"/>
    <p:sldId id="375" r:id="rId15"/>
    <p:sldId id="368" r:id="rId16"/>
    <p:sldId id="378" r:id="rId17"/>
    <p:sldId id="381" r:id="rId18"/>
    <p:sldId id="382" r:id="rId19"/>
    <p:sldId id="384" r:id="rId20"/>
    <p:sldId id="385" r:id="rId21"/>
    <p:sldId id="386" r:id="rId22"/>
    <p:sldId id="394" r:id="rId23"/>
    <p:sldId id="390" r:id="rId24"/>
    <p:sldId id="387" r:id="rId25"/>
    <p:sldId id="388" r:id="rId26"/>
    <p:sldId id="389" r:id="rId27"/>
    <p:sldId id="392" r:id="rId28"/>
    <p:sldId id="391" r:id="rId29"/>
    <p:sldId id="380" r:id="rId30"/>
    <p:sldId id="379" r:id="rId31"/>
    <p:sldId id="393" r:id="rId32"/>
    <p:sldId id="399" r:id="rId33"/>
    <p:sldId id="407" r:id="rId34"/>
    <p:sldId id="406" r:id="rId35"/>
    <p:sldId id="400" r:id="rId36"/>
    <p:sldId id="414" r:id="rId37"/>
    <p:sldId id="427" r:id="rId38"/>
    <p:sldId id="428" r:id="rId39"/>
    <p:sldId id="401" r:id="rId40"/>
    <p:sldId id="413" r:id="rId41"/>
    <p:sldId id="404" r:id="rId42"/>
    <p:sldId id="405" r:id="rId43"/>
    <p:sldId id="408" r:id="rId44"/>
    <p:sldId id="409" r:id="rId45"/>
    <p:sldId id="430" r:id="rId46"/>
    <p:sldId id="410" r:id="rId47"/>
    <p:sldId id="433" r:id="rId48"/>
    <p:sldId id="431" r:id="rId49"/>
    <p:sldId id="402" r:id="rId50"/>
    <p:sldId id="435" r:id="rId51"/>
    <p:sldId id="434" r:id="rId52"/>
    <p:sldId id="429" r:id="rId53"/>
    <p:sldId id="443" r:id="rId54"/>
    <p:sldId id="417" r:id="rId55"/>
    <p:sldId id="418" r:id="rId56"/>
    <p:sldId id="383" r:id="rId57"/>
    <p:sldId id="398" r:id="rId58"/>
    <p:sldId id="397" r:id="rId59"/>
    <p:sldId id="395" r:id="rId60"/>
    <p:sldId id="463" r:id="rId61"/>
    <p:sldId id="420" r:id="rId62"/>
    <p:sldId id="466" r:id="rId63"/>
    <p:sldId id="419" r:id="rId64"/>
    <p:sldId id="421" r:id="rId65"/>
    <p:sldId id="439" r:id="rId66"/>
    <p:sldId id="426" r:id="rId67"/>
    <p:sldId id="438" r:id="rId68"/>
    <p:sldId id="437" r:id="rId69"/>
    <p:sldId id="436" r:id="rId70"/>
    <p:sldId id="440" r:id="rId71"/>
    <p:sldId id="441" r:id="rId72"/>
    <p:sldId id="424" r:id="rId73"/>
    <p:sldId id="442" r:id="rId74"/>
    <p:sldId id="454" r:id="rId75"/>
    <p:sldId id="456" r:id="rId76"/>
    <p:sldId id="464" r:id="rId77"/>
    <p:sldId id="457" r:id="rId78"/>
    <p:sldId id="461" r:id="rId79"/>
    <p:sldId id="453" r:id="rId80"/>
    <p:sldId id="448" r:id="rId81"/>
    <p:sldId id="449" r:id="rId82"/>
    <p:sldId id="450" r:id="rId83"/>
    <p:sldId id="452" r:id="rId84"/>
    <p:sldId id="447" r:id="rId85"/>
    <p:sldId id="451" r:id="rId86"/>
    <p:sldId id="444" r:id="rId87"/>
    <p:sldId id="445" r:id="rId88"/>
    <p:sldId id="462" r:id="rId89"/>
    <p:sldId id="446" r:id="rId90"/>
    <p:sldId id="458" r:id="rId91"/>
    <p:sldId id="366" r:id="rId92"/>
    <p:sldId id="465" r:id="rId9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2DBE805-B62A-FD66-FF1A-9BA47F10FC56}" name="Rachel Blackert" initials="RB" userId="S::rblackert@14west.us::1541331e-a304-48a2-a731-4767110c6c62" providerId="AD"/>
  <p188:author id="{5CF4D17D-2A5A-0C7D-3045-55FEF3DF3BE8}" name="Stephen Prior" initials="SP" userId="Stephen Prior" providerId="None"/>
  <p188:author id="{CE8FCCA3-3E34-4B87-21B0-87C7808ED305}" name="Nick Andrus" initials="NA" userId="S::nandrus@oxfordclub.com::2a4562e2-cf93-46e2-aeed-d177a1f94544" providerId="AD"/>
  <p188:author id="{C237F0A7-AEA7-2B98-656E-D49941B444A3}" name="Leonard Kardelis" initials="LK" userId="S::lkardelis@14west.us::eed40c98-148d-4738-be44-044038cd61bd" providerId="AD"/>
  <p188:author id="{050295E6-0128-20CC-4547-91048090B287}" name="Todd Skousen" initials="TS" userId="S::TSkousen@OxfordClub.com::3c8ed876-9a38-485d-8ab1-fc16fba3a20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C0D"/>
    <a:srgbClr val="00D800"/>
    <a:srgbClr val="A6EAFC"/>
    <a:srgbClr val="97DDFD"/>
    <a:srgbClr val="6BBFFF"/>
    <a:srgbClr val="BCF5FF"/>
    <a:srgbClr val="2189FF"/>
    <a:srgbClr val="FFF786"/>
    <a:srgbClr val="F1E97B"/>
    <a:srgbClr val="EEEF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966"/>
    <p:restoredTop sz="89021"/>
  </p:normalViewPr>
  <p:slideViewPr>
    <p:cSldViewPr snapToGrid="0">
      <p:cViewPr>
        <p:scale>
          <a:sx n="60" d="100"/>
          <a:sy n="60" d="100"/>
        </p:scale>
        <p:origin x="2184" y="1696"/>
      </p:cViewPr>
      <p:guideLst/>
    </p:cSldViewPr>
  </p:slideViewPr>
  <p:outlineViewPr>
    <p:cViewPr>
      <p:scale>
        <a:sx n="33" d="100"/>
        <a:sy n="33" d="100"/>
      </p:scale>
      <p:origin x="0" y="-1512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customXml" Target="../customXml/item3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presProps" Target="pres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notesMaster" Target="notesMasters/notesMaster1.xml"/><Relationship Id="rId99" Type="http://schemas.microsoft.com/office/2018/10/relationships/authors" Target="authors.xml"/><Relationship Id="rId101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customXml" Target="../customXml/item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tableStyles" Target="tableStyles.xml"/><Relationship Id="rId3" Type="http://schemas.openxmlformats.org/officeDocument/2006/relationships/slide" Target="slides/slide2.xml"/></Relationships>
</file>

<file path=ppt/comments/modernComment_173_D94C88C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C65D607-24E9-2A4A-8BFA-216A9ABE7C89}" authorId="{5CF4D17D-2A5A-0C7D-3045-55FEF3DF3BE8}" created="2025-06-06T19:24:39.819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645671622" sldId="371"/>
      <ac:spMk id="11" creationId="{FFF032C2-3C27-68CB-85E8-6DB629F68143}"/>
      <ac:txMk cp="0" len="17">
        <ac:context len="19" hash="4212131587"/>
      </ac:txMk>
    </ac:txMkLst>
    <p188:txBody>
      <a:bodyPr/>
      <a:lstStyle/>
      <a:p>
        <a:r>
          <a:rPr lang="en-US"/>
          <a:t>100% gains include gains about 155….
200% Gains include gains ABOVE 200%…
9% include all gains above 400%</a:t>
        </a:r>
      </a:p>
    </p188:txBody>
  </p188:cm>
</p188:cmLst>
</file>

<file path=ppt/comments/modernComment_17A_5406BFA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0EC3AE6-2E3B-3645-975F-C648952E8DFF}" authorId="{5CF4D17D-2A5A-0C7D-3045-55FEF3DF3BE8}" created="2025-06-25T12:32:10.255">
    <pc:sldMkLst xmlns:pc="http://schemas.microsoft.com/office/powerpoint/2013/main/command">
      <pc:docMk/>
      <pc:sldMk cId="1409728422" sldId="378"/>
    </pc:sldMkLst>
    <p188:txBody>
      <a:bodyPr/>
      <a:lstStyle/>
      <a:p>
        <a:r>
          <a:rPr lang="en-US"/>
          <a:t>Todd/Ryan/Reviewers…  Just to give you a roadmap. 
These first 3 trades are just meant to demonstrate the potential of lotto trades and the low cost.
Supposed to be quick
The next set of 8 examples will show the squeeze and explain the how. (plus 10 additional RILY trades that are just listed out)
After those 18 there will be another quick 5 of Friday Lottos. 
Group #1 -&gt; Show me it’s possible
Group #2 -&gt; Show me it’s real
Group #3 -&gt; Show me why i need to get in before Friday (urgency build)</a:t>
        </a:r>
      </a:p>
    </p188:txBody>
  </p188:cm>
  <p188:cm id="{AACE1052-F13B-CA4D-B74B-7FEE1DB489F2}" authorId="{050295E6-0128-20CC-4547-91048090B287}" created="2025-06-26T19:55:22.394">
    <pc:sldMkLst xmlns:pc="http://schemas.microsoft.com/office/powerpoint/2013/main/command">
      <pc:docMk/>
      <pc:sldMk cId="1409728422" sldId="378"/>
    </pc:sldMkLst>
    <p188:txBody>
      <a:bodyPr/>
      <a:lstStyle/>
      <a:p>
        <a:r>
          <a:rPr lang="en-US"/>
          <a:t>These charts are a bit dark and hard to see. Not sure if the plan is to design them out more but I’d like the charts to be more easily visible. </a:t>
        </a:r>
      </a:p>
    </p188:txBody>
  </p188:cm>
</p188:cmLst>
</file>

<file path=ppt/comments/modernComment_17F_A64ACEE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A8BABEA-C22A-DC42-BD1C-6C76468CB7F1}" authorId="{5CF4D17D-2A5A-0C7D-3045-55FEF3DF3BE8}" created="2025-06-07T15:18:36.166">
    <pc:sldMkLst xmlns:pc="http://schemas.microsoft.com/office/powerpoint/2013/main/command">
      <pc:docMk/>
      <pc:sldMk cId="2789920488" sldId="383"/>
    </pc:sldMkLst>
    <p188:txBody>
      <a:bodyPr/>
      <a:lstStyle/>
      <a:p>
        <a:r>
          <a:rPr lang="en-US"/>
          <a:t>RILY traded  - 14 times
APP 7 times
CVNA - 5 times
Source: I put Nate’s lotto trades into ChatGPT and asked it for top tickers</a:t>
        </a:r>
      </a:p>
    </p188:txBody>
  </p188:cm>
</p188:cmLst>
</file>

<file path=ppt/comments/modernComment_183_85B4111D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703F9E0-E3F4-204B-9503-1BF962311F37}" authorId="{5CF4D17D-2A5A-0C7D-3045-55FEF3DF3BE8}" created="2025-06-07T15:28:45.917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243170589" sldId="387"/>
      <ac:picMk id="16" creationId="{C277C4A0-415C-FB07-E4AB-3C863BBEF413}"/>
    </ac:deMkLst>
    <p188:txBody>
      <a:bodyPr/>
      <a:lstStyle/>
      <a:p>
        <a:r>
          <a:rPr lang="en-US"/>
          <a:t>Design… on chart lets indicate at the beginning of chart its’ the 4th </a:t>
        </a:r>
      </a:p>
    </p188:txBody>
  </p188:cm>
</p188:cmLst>
</file>

<file path=ppt/comments/modernComment_189_70059DD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9AEAB4B-AE68-834B-8F98-E832281416B1}" authorId="{050295E6-0128-20CC-4547-91048090B287}" status="resolved" created="2025-06-26T19:57:36.246" complete="100000">
    <pc:sldMkLst xmlns:pc="http://schemas.microsoft.com/office/powerpoint/2013/main/command">
      <pc:docMk/>
      <pc:sldMk cId="1879416274" sldId="393"/>
    </pc:sldMkLst>
    <p188:txBody>
      <a:bodyPr/>
      <a:lstStyle/>
      <a:p>
        <a:r>
          <a:rPr lang="en-US"/>
          <a:t>We should get on a call and have a discussion about how we can really improve the explanation and demonstration of a squeeze. Because it is always the part of Nate’s explanation that is hardest to understand. We should really work on a rock solid breakdown of how and why it works.</a:t>
        </a:r>
      </a:p>
    </p188:txBody>
  </p188:cm>
</p188:cmLst>
</file>

<file path=ppt/comments/modernComment_18A_C682155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8270552-49A5-1D4E-8EF3-EC6595F33C65}" authorId="{5CF4D17D-2A5A-0C7D-3045-55FEF3DF3BE8}" created="2025-06-11T12:02:41.763">
    <pc:sldMkLst xmlns:pc="http://schemas.microsoft.com/office/powerpoint/2013/main/command">
      <pc:docMk/>
      <pc:sldMk cId="3330413907" sldId="394"/>
    </pc:sldMkLst>
    <p188:txBody>
      <a:bodyPr/>
      <a:lstStyle/>
      <a:p>
        <a:r>
          <a:rPr lang="en-US"/>
          <a:t>Snatched graphics from PSU Power</a:t>
        </a:r>
      </a:p>
    </p188:txBody>
  </p188:cm>
</p188:cmLst>
</file>

<file path=ppt/comments/modernComment_18E_7F0724FD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970E3F5-BFED-D042-8977-2E4BBDCCB2AE}" authorId="{5CF4D17D-2A5A-0C7D-3045-55FEF3DF3BE8}" created="2025-06-25T12:03:49.572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131174653" sldId="398"/>
      <ac:spMk id="4" creationId="{6CF38AB4-A731-B7B6-EA6F-C40A05795C1E}"/>
      <ac:txMk cp="15" len="1">
        <ac:context len="84" hash="2330258452"/>
      </ac:txMk>
    </ac:txMkLst>
    <p188:pos x="779462" y="1067411"/>
    <p188:txBody>
      <a:bodyPr/>
      <a:lstStyle/>
      <a:p>
        <a:r>
          <a:rPr lang="en-US"/>
          <a:t>Shortcut link to RILY Trades: 
https://airtable.com/app28luyWwuoWa6nz/shrJw7IfMKHEZ4CQc
</a:t>
        </a:r>
      </a:p>
    </p188:txBody>
  </p188:cm>
</p188:cmLst>
</file>

<file path=ppt/comments/modernComment_192_CEEC92E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1FD6119-21A6-A14E-B7DC-13C976BCA238}" authorId="{5CF4D17D-2A5A-0C7D-3045-55FEF3DF3BE8}" created="2025-06-25T11:39:04.419">
    <pc:sldMkLst xmlns:pc="http://schemas.microsoft.com/office/powerpoint/2013/main/command">
      <pc:docMk/>
      <pc:sldMk cId="3471610599" sldId="402"/>
    </pc:sldMkLst>
    <p188:txBody>
      <a:bodyPr/>
      <a:lstStyle/>
      <a:p>
        <a:r>
          <a:rPr lang="en-US"/>
          <a:t>AVG entry: $0.25
Top sell  = $3.10 
https://app.tradersync.com/trades/detail/cfee21e9-25b2-11f0-a652-0644527c0839
</a:t>
        </a:r>
      </a:p>
    </p188:txBody>
  </p188:cm>
</p188:cmLst>
</file>

<file path=ppt/comments/modernComment_19D_6508D2E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27BCE61-32C2-084F-9E51-9CC03F848F34}" authorId="{050295E6-0128-20CC-4547-91048090B287}" created="2025-06-26T19:58:43.157">
    <pc:sldMkLst xmlns:pc="http://schemas.microsoft.com/office/powerpoint/2013/main/command">
      <pc:docMk/>
      <pc:sldMk cId="1695077098" sldId="413"/>
    </pc:sldMkLst>
    <p188:txBody>
      <a:bodyPr/>
      <a:lstStyle/>
      <a:p>
        <a:r>
          <a:rPr lang="en-US"/>
          <a:t>I love the low cost of these trades. Feels so accessible.</a:t>
        </a:r>
      </a:p>
    </p188:txBody>
  </p188:cm>
</p188:cmLst>
</file>

<file path=ppt/comments/modernComment_1B1_BD78F33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92AA3E9-8C0E-034A-ADE3-647FC01A4338}" authorId="{5CF4D17D-2A5A-0C7D-3045-55FEF3DF3BE8}" created="2025-06-24T16:32:03.070">
    <pc:sldMkLst xmlns:pc="http://schemas.microsoft.com/office/powerpoint/2013/main/command">
      <pc:docMk/>
      <pc:sldMk cId="3178820404" sldId="433"/>
    </pc:sldMkLst>
    <p188:txBody>
      <a:bodyPr/>
      <a:lstStyle/>
      <a:p>
        <a:r>
          <a:rPr lang="en-US"/>
          <a:t>Higher Strike Price and early entry </a:t>
        </a:r>
      </a:p>
    </p188:txBody>
  </p188:cm>
</p188:cmLst>
</file>

<file path=ppt/comments/modernComment_1B8_6A83C5D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E4F32AB-B492-F642-9289-0A7C3BB49082}" authorId="{050295E6-0128-20CC-4547-91048090B287}" created="2025-06-26T20:01:12.393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787020763" sldId="440"/>
      <ac:picMk id="2" creationId="{2370126D-369F-017A-1D45-9D6080249D64}"/>
    </ac:deMkLst>
    <p188:txBody>
      <a:bodyPr/>
      <a:lstStyle/>
      <a:p>
        <a:r>
          <a:rPr lang="en-US"/>
          <a:t>Love this.</a:t>
        </a:r>
      </a:p>
    </p188:txBody>
  </p188:cm>
</p188:cmLst>
</file>

<file path=ppt/comments/modernComment_1BB_4A5409A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85571AE-065C-B640-8CEF-9C316B77AB35}" authorId="{5CF4D17D-2A5A-0C7D-3045-55FEF3DF3BE8}" created="2025-06-25T16:40:23.603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247021480" sldId="443"/>
      <ac:picMk id="6150" creationId="{6C0AD1F8-78B8-9D60-8520-9BE68A902AFA}"/>
    </ac:deMkLst>
    <p188:txBody>
      <a:bodyPr/>
      <a:lstStyle/>
      <a:p>
        <a:r>
          <a:rPr lang="en-US"/>
          <a:t>DESIGN … Change Trader Craig to…
Hims In at .28 out at $3.16 to 
“HIMS 1,029%. $4947 profit” </a:t>
        </a:r>
      </a:p>
    </p188:txBody>
  </p188:cm>
</p188:cmLst>
</file>

<file path=ppt/comments/modernComment_1C9_563F478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F35D4CB-D67A-974D-8439-894E148AB802}" authorId="{5CF4D17D-2A5A-0C7D-3045-55FEF3DF3BE8}" created="2025-06-26T13:27:10.505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446987649" sldId="457"/>
      <ac:spMk id="10" creationId="{1272B786-8F01-90A6-CCFB-CCF03709FC2C}"/>
    </ac:deMkLst>
    <p188:txBody>
      <a:bodyPr/>
      <a:lstStyle/>
      <a:p>
        <a:r>
          <a:rPr lang="en-US"/>
          <a:t>These were trades that Nate must have mentioned on livestream but didn’t officailly take.
Zweig references it as an “idea” 
And made it clear that this wasn’t Nate’s performance. 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E91A6F-B3AE-0145-AF75-F997A9C51BFC}" type="datetimeFigureOut">
              <a:rPr lang="en-US" smtClean="0"/>
              <a:t>8/20/25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80974D-0172-A44B-99B7-A8B231E3B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874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2622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3F92F-4815-76EB-94C6-2550C99E7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C797BD-4588-B6FC-9B3F-B4076A385B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31C990-1709-AFE9-033F-B461EFFAAC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ACB937-BCB2-E09C-1A80-F22ECE31AF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0198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3410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4487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FA8A3E-764F-C6CE-46A8-92BFEB861F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604568-59A1-377E-6E75-E087E60A50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E777D61-8CBD-B04A-716E-8BC44078E1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F9756A-A231-647D-0AAE-77CDD44657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2452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80AB9C-F111-3DD2-3720-2AC9552E5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C96BB5-192C-D956-46C2-D8505AA3B3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804FED-65F7-117B-A78B-1EB860C328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EA62A6-F9B8-7FBD-212E-A6440F8027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8919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9661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92F38D-F319-E942-874B-5F8573729A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F0E199-9817-51D0-9E23-1575AC163E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85CE25-A91C-D1B6-7A66-022EB74370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FA169B-3A3B-F4EC-92D3-FFEFBF8363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3943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9183E0-8865-BB6A-751A-9162CBE253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DC2426-FDA1-A1AB-7051-B5D179A803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8D18FF-B224-C409-BFA3-BAEAF38E94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2DD850-E31F-96D9-4B79-46516E8684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974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ABA536-F8CD-9811-A28F-65B292CE72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D380D1-459B-49C3-701D-49BBB5E291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75A1D7-AD9B-41F4-42DC-0C35FBE4AC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2ACB39-8056-D9A6-F69E-B8A802DC70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4675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E78235-9243-3BCD-F8AC-E0203DD2D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230DA3C-5369-A235-D8D1-BA0EDE7A34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225285B-EB34-8583-188C-483283780C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0A9ED9-C63E-6E98-09B2-54D2CC27D7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351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4076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3A69FA-83C0-BA92-3A40-CB44359C48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1C9C80-83D5-BBDF-15EA-00C4E72122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C85031-AE42-B562-B604-59BCEC9724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F3E870-8B03-9580-639B-80000B1ED3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83862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970F14-A74F-6E98-D446-9F995EB09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30828C7-2171-0FD2-C40C-1BE07580C0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6E5DC7-C6C9-9E42-F1E8-0682DEB462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815A5C-DF0C-D510-5CAC-81C9C48D27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96549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5B3348-491D-28F5-8989-A9E9EF56C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A07E94-AB1E-D14E-F029-B7C39E1FDF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1E3BA3-A745-B5CF-C0F1-F18BEA86BF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94498E-6B73-DE5C-F3EC-556C9DEFAF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25308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986CB-9068-9214-B7DB-AE87A2C81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E9753E-DA4C-4922-4EEB-42FBF6EA12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350575-8930-BD1C-3DA8-1C583BA77C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F6F12A-FAEC-CFD4-FD1B-1E673A83E9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0327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A0209-F78A-5744-9BA4-F18963811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715311-1FD1-7EBE-8C72-AB0220E295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80A091-BF0D-A80C-7E1A-E26AEB6BC5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C837F7-9EDD-F350-2274-F0576EBE11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86619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4127A0-55E4-1809-FFA9-22D259D55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5EDDF2-13E2-A295-3CBA-8B36A5739E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1CC2E6-5286-BA9B-D5B1-FB0CEB4FEA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6ED661-6FE1-9404-AAE4-595528C2A9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44605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CE84E-E370-7429-0555-D63F39766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579AC3-F572-FE5A-4FBA-E33E1414EC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049BF9-E583-1E8C-F409-8701D84B62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9CE684-9268-B4B7-193D-0C3FF8851F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02095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5735DA-9C04-478D-CA02-6519BC010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1BE042-59DC-5F97-ED5F-422A2A838D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C2001F-9853-8E24-59F7-489CCDB539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E1C887-06C6-5C28-17A2-233787BC7D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0099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B6A4C1-2214-2E5B-AF82-2C00A0DF6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629C32-750E-96FA-6D03-E835581D75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76F651-713A-FA75-C841-CED4468B3F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3CEA65-A332-30EB-6708-A1E95862B6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11207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5CA57F-539D-3C2B-EC72-7AC0D0F013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00D552-B42B-1C4D-966F-06FB471CDE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E31177-03C1-5C62-DB0D-8C6FBC5DC8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7A72A7-AEB6-28CD-2382-F99C5C5D88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3909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594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4E743B-0D99-1540-8F96-CCE4958621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A2ECBE-DBD4-A62B-760C-D483B5A6A1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ACB124-B5D5-1361-1FCA-4D20BB7B41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A87B5C-3B10-8B05-0059-24A37A051F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75424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440B1C-1B50-CA13-F45C-29FA9DF23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5AA848-90AD-5CE0-DB91-A34734F6AF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19FA78-705C-BC15-A2AB-D6D14173C0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DDE6D2-4C89-AE4B-1FD6-BBF5159CD6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30193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B8B037-6001-5720-CC7C-8D90C247BE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2074B5-1B25-694D-D968-F3CC4373E1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C5CF61-517A-CC97-D55D-DF4E3269A1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018562-9A50-9850-7519-5400C062BC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74183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CBF13-99FB-3BB7-496B-79BDA251E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A7172F-CAE7-3ED1-AA96-29DF4573B3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002F01-F9F6-7AF7-D365-32DB43B942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CED4C9-B1BE-A3B2-6BBA-1BFB6447A1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91434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65E74-5D2A-B036-8A87-6FE2F0CB17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AF32C1-C3E2-9998-F939-2D1F63DB9F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FC333C-8CAE-33DF-6A85-1E9349ACDA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02DF00-95E6-9D92-05C0-26F123E504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18934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256EB-CF6A-7DD5-D2BB-545DD17C06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BD70D8-F20E-4F6A-B3F4-C7212882FC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0C3870-2B0A-0B1D-BDA7-8D98671049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F0EA14-E349-99F7-D481-E50AC7907F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84031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3AAF51-A3D1-9C94-BBC6-0F87FAB9A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2A89BA-B18B-A260-7137-30C97BCD6C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930BAC-A40C-6F7C-B19B-7651DF5110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1553B9-10BE-F707-C0BE-318D13752B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75707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9BAB53-679A-98B0-D09B-80C0A066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897FC6-8915-2193-0904-3E9A3B6F14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8E665A-4453-4087-0DBC-8641E07E77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374868-ED3E-B0D9-4033-A47B58A521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0470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9B3FF-4C66-E391-7977-C0F2DAB280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EECACC-E348-E04D-9CCD-B11B45E956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183288-9839-944A-C5DE-6E7DB0B8A2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4A0627-4A12-3ACA-C1D4-106A1585FF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64809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55D612-3258-99C9-D3B0-0FEB2908D1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46F619-61C9-6A51-5067-025AA8B158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989413-536F-BE9A-45E5-ADAA6ED1D5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88513B-ED38-9007-F5F7-F115E0490A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9038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24FCF0-2C29-0A9F-27D9-C4DEC0EC0A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C46CFE-1B00-FE98-EA27-6BACA31047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E21D2E-BCC9-D282-123C-E9015C173F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E361D9-D673-6B88-4236-01C56A218C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6292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CC8835-B27F-CED7-484C-B7A1920C84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6AE996-C64F-D457-7225-A06B61377E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F504D0-EBC2-6756-014D-9597F30F9C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682411-62AD-1755-A01B-7829177FF7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44451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08847F-348E-FDD9-CAD6-C974ACA83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4B4106-BD30-C18B-E05B-61B4D5ADC1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F9224F-0731-1500-4642-1F0973CAD5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1E0CA9-2D52-AB10-3F7C-794A77ACE4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52782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8355A7-7A2A-2DD1-E490-3FDCB6A3C1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139AA4-F9A1-44AB-A99A-8D47014075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1B8C32-7E96-5149-3C76-E5832B11AC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EC183B-32A4-E785-A53F-0786651653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70483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632ADB-32EF-858E-EA0C-FB3EAC10D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E1BF0A-4A28-1282-97B2-C9A5662DE6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CF316A-848D-C846-0761-5AA28095CC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EB238D-CD16-2B07-9DA3-DA4BFBCCEA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01487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362FCF-860E-E588-0F52-1AEB97E10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2B1934-27ED-E247-53FF-77A936C90A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A6E85C-D1A7-6FEB-8DB1-6FD7C86FB3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8CF59B-76C7-18A6-6357-5138A031B5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16128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A45710-F2D5-9A7B-845B-E95D96E13A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B4CCC5-EBE8-1EAB-85B1-AE0F4C2C71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697BAA-A767-A97E-01AA-0C857D2987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B0DD74-3BE0-84A9-6A38-B17259123C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47174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C5A12-303F-556E-CDF0-CCBC14F1AF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5D80A5-16E5-6059-EA6E-F1E68D22FF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53AC90-C3B5-A803-C54A-56A35E3163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E9F102-2F6B-D721-BAF5-E74BE02467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64474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3381E2-E59C-F951-A74A-879537DEB5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9C8ECD-5F30-1C66-7957-01AC7CE78F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7F7FE5-E6EC-9921-0901-A7C5887ACE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24166D-7ACC-D723-7A61-D8F9EFFA46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06390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3C090F-A9B5-4CB6-2646-906A1F70D9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92D10E-FAF2-0E69-49FF-F973EFA25C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A4391D-3181-03BA-2710-0D1FDE658F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BD8C00-E7CD-0137-F7BC-EFE38DCA0E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83458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80A019-CC8A-E32F-7B85-653F94689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070BCF-4FA8-B1AF-A98E-2A5D66836F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CD1F94-9A75-9E26-3F58-81835A5894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34FDC8-7557-46C7-E5AC-FCBB994FDC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7780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80134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4DD327-3D26-E8C1-EC7E-3976FA123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F7248D-8FC7-163A-4890-771D9CCF05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CEDD39-4E8B-F743-A917-E7BC71A22C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3D8C30-F6C0-63CD-A3E5-D8BBCD6BE0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77027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194D33-7165-DD6D-2CEF-C302611D3D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C00AD4-8932-E49C-9EDC-922D1688A3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A059A7-7492-E84A-D19C-388764F60C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A69913-3DFD-474B-2637-7E81C61546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99588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7EED4-6228-43B7-3C95-04148A014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0BCCB5-8AE7-57E3-E2A8-183FA80F5E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9DB1CC-5470-04B7-F63D-6F25AB3CB0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6CB31D-3AC7-05CF-E0B8-C6ADE3A4A4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11827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F8B1D-847A-8482-1822-440631CDF5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9B4C6B-4C97-0D0F-47D0-9F7EBDF447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3B883E-6658-D2CE-0B77-A4733EA925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4AC4B5-1C8D-C60C-DB10-F7F6B86083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666846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3E34E8-1989-C4E2-E1DE-6654002D6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309430-A990-B69A-D4FA-D7286041A4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991EF9-CD9C-6A56-64AF-F37B93970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70CB20-FBDC-6C7B-85E0-F5EB53D256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107600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660DF7-2FA7-C3A9-5704-54D9F132F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5DA663-C163-FF0C-6669-F804A97EC1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956300-4F9E-1DE9-C0C9-C7EEB53113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C7A269-D8C1-F8DF-48ED-1903DE05EA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95895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CFB73B-74CB-434F-C8D0-9CA10CB6E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0CBC5A-EC85-75EA-FD8C-E54D78A005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B58BC9-312B-4867-8F10-95A876685F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5951AC-FF10-C3FC-4EE1-74DBD81D00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060787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F6DE6B-A05E-A86B-7F71-C3D01578B1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6AE651-0FED-DFE6-8CE9-1D6BD14438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A48A4A-696E-026C-BD58-47613E6E03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8CF9C9-89B8-A47D-D44D-2378329F84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85234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86357-BF22-6323-B874-0E51F09E40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060971-5222-DAC9-631E-0D3033750C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8AE80D-EEC9-F091-F598-B8CA71EE02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A156B0-AC62-607A-4C2D-A507222E26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499703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1BE23-B792-4237-2571-5993A9E79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8AA20B-2C82-9870-C0E1-494AC0367C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F83A20-6DE7-91C9-4BD3-D123E925F9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9C3EA6-D1F1-4F7D-B905-E4B337CAAC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6521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6C75B-EF51-C540-2E81-B4F0791BC2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37FD33-B15A-21E6-76FD-5A04D5FDEA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9BCC20-70C1-5C33-EFBA-FD6D09A00A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171530-5BA9-F704-D9EC-0AF658B5A0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49088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2611AF-6337-CFDE-D1F8-212E410E4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BC1800-B3DE-1609-E56B-04FDA4ECB9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2CF51C-EE37-69D4-25A7-AE6E35112A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A15BF2-7802-FECD-A977-6AC5966B70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462512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340273-81E7-D8F7-33A3-8BD5B1637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4302E8-FE5A-E4BF-D533-D3312279E4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856DCD-942E-A6B2-84E3-346257EA7D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8E71C0-14FC-8942-6594-10B1BC149F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03814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8FF222-C22D-5EFC-8D38-C0A2B0BE3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23D7ED-1164-375A-6F61-577C7383E7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D0D310-4C26-6AC6-1A0E-8AA50F9081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33F9A7-9286-964F-C3A9-29332C58E3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35975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B6B6D-832B-46A0-CDA1-135DF2CFA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A5F7C1-161F-E4D3-0075-355DBFCC0A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3D2281-FC5C-30F4-87B1-76B7E22080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97CBFC-3812-CCC7-C753-E275FB54A5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517518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8958-068A-47F3-E806-C38DC113C5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5F8DFE-577F-3A50-B20B-C21A1B53C9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6EA125-D196-957C-87C5-63673062AB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5F0305-1860-9A36-D965-F1F9233CB2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174394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C566A2-8D1A-4990-9FD0-DE9B7F115D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53BACB-DF3F-0376-FC5E-4E7DA62450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6C34DE-F3AA-0899-35B0-DFACE027DB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ABA4AA-662D-89B5-CD94-6E28BA445D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730286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54F84C-AB4A-55CB-A842-F700DF8E15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9F0CA6-ABF6-3D92-F187-8178DE10B0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EE0857-FEA6-7FB8-DA73-EB4EBE5137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D6B1BD-5788-A71A-9D2B-84000B622B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21027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3E5544-CB98-520D-399E-038A995189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175B0E-0699-0238-7EBE-56B4660FEE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8A58E7-3B88-4064-8D0B-36C356A981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954FD7-D830-18C9-AF57-EA188BA005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505883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0FFCB4-4724-B442-E755-119B4E1C6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707F6B-2261-39D1-8745-9E219EDC96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26CDFB-6844-B50B-C73A-BFAE98AF15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A52AE3-CEDF-86B6-8A5C-8BA5EBFEF3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02217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FDF0D7-4DCD-C34C-2493-B59773107F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BBF5AD-A18C-8B7C-32DB-DF0237345F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3D7EC3-955D-76D5-34B4-04E3B2E40E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A2B710-2838-6591-F6D5-647BEE5A4B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386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67EF0D-EF4E-E3AF-BA70-9AA3DB32F7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769A2F-CA13-7F24-7147-1FDDFB9A1E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B0945C-BE5B-ED15-576B-7F719EFC1B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F76D30-3AB7-54F1-1B4A-79B1E006BA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965100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27493D-ED8F-41D5-1B49-88EF4344E1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A613FF-1CA0-B6C8-7C4B-FDFFE1689F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406070-34A1-623C-4C34-1B5AD0BA46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E31016-4C4C-4E03-8C57-0806C39DF6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275423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44937D-F9B1-B7BA-6CAC-5A4FBE7794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BE8547-5A59-8B44-BA77-5A4C42474F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FDAB35-6C0A-B1FF-114E-7682AD872F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7B04C7-3EFA-3090-720C-F30F4D1D0E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426396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DDABB2-3014-7B4C-ADAF-9FB1554A2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66CD17-6D8B-30B4-D08E-AD203E7BDB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B308D8-816C-046E-D937-273542A4B9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A73361-C625-8394-5020-B632F4588D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059790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B884D-37E3-04D6-3900-264C70A6FA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4A0966-A633-1930-4792-BCE0EE0489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7505C2-C2FD-6EB9-AE36-82ACB15D1E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68AB0B-20CC-099A-B781-53E708B8B3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105180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DBB676-9F6C-D6C6-AE95-CA7DA9AE07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610C20-5A9D-B465-3D86-2B7FB5785A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E2F9C7-383E-BCD1-E681-34EA0FE060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D376CE-040B-9765-4261-C4F3303821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042117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351B5-2C36-05F1-48CF-63106E996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0556ED-3C3E-26F8-AF01-ED1247F4A1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7A3309-CB32-6DC9-7508-083864A7D9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8D122B-EECD-E45A-A686-D981575334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124852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717DC5-58B6-A83D-379B-D6A9F7BF17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69F307-E180-677E-6EDC-F6FAEA8523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6A1702-D489-2406-2479-9699CD2711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318213-32C8-4B19-7C20-5405DA1094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626800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55A02-1415-6764-EFAC-2204FDD298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098E24-FC34-062B-95C1-31A30D3246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7E8743-F191-5A73-C50F-7B5095ED4E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AD3F78-ACA0-BF77-D672-898C0E6896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376071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2A654E-3A5A-4A79-DA3B-798B20760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FF89D8-CE36-5E1F-C11D-2F2E560BAC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177FC5-31E3-2242-730A-449BECD45A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04FB05-CAA9-D0D8-ADB9-3728BF5B30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195753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E8E3BE-E62A-13A1-32B1-DBC7D36706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903113-D6D7-7B5E-CA9A-05CCD7E786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1CA52A-861A-34A1-9FCD-D90C0BC6AC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913B23-AC67-00C0-56B2-7884C2FA1B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0905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072358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CD7FA-9556-C781-CA1F-DDC05DF7A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794DEE-6CE4-4E46-4F56-EF27359688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F1A5FE-C4D8-C962-FFDF-071FC28EA2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8DB56D-C596-EEAC-C195-50A9496F34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438663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8C2E8-B133-EEA0-4B54-0B547F472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9E0144-2531-5671-92CB-4D481132A1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6BD02B-0981-18C3-799F-BC1578E4EB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6302DA-B478-A8A6-1F4C-4112ACF405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209254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65A8C4-7C9F-6328-1E12-A264869B22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466F6C-7715-7F5D-1167-55033C5597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BFA5F4-1B4F-F46C-8415-4C0458085E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B7A43D-59C7-670B-0DBA-C5CCD1F384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832466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E869ED-ECD6-E00F-0829-D4FBAD6B6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287F74-808E-50E4-6B9B-D1D2F79FE0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88CD94-EFC3-522B-08D9-D7E8D44003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29E9B3-D014-270F-9D12-EFE3297725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208751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08C81-1B9A-FEC7-26AB-658588FAF6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BF001E-7853-29B5-C471-3EBEA37259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957499-1211-DA0E-455B-4AB57AEFC9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682B02-E2E8-7625-C6AF-F2EDD808E2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434195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8B3A5-1F17-8458-6507-A776D1149F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400FBC-D931-C7BC-0DD1-9AB51F9DD3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CBCBD6-8C0B-E326-9411-B74EEC8442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967E0E-8F1A-9B34-7355-9A18F2605C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457774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869C1B-F30B-DAAE-61EB-16066A264D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728A5F-5D6E-B8D5-99FE-EF456B8A81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28DA5D-F998-326C-407C-138256B9E8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058D15-9C8C-2E02-39BB-DFFF375348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351612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C435FF-E1A8-000A-26CC-B8B5B23D36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DB427C-C055-FB0C-B1DA-C5EDD54446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A8CBB8-448A-B1DB-EA8A-D8888F8F86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14708A-3DB9-44A6-F67E-0920279EA8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62979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DE8F4A-12E9-B43B-8C95-B4A452EB6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9CC02F-FE76-330D-CFFD-BA3346E9BF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6C91D4-8FD2-A7F5-6E3C-6AEFF3E149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45CB46-5E98-B6D5-45F7-9D78AECE2C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376509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FROM WNM… JUST SHOWING THE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7249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759120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34AA01-930C-3D95-5E72-CCDBD7C1FE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8E1AFA-C30A-B9DA-6B20-ACD667A190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443346-C959-4F04-E690-6C2C99B4EF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55C2D1-E313-4163-9EAA-8C3CF05E7E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0974D-0172-A44B-99B7-A8B231E3BD3F}" type="slidenum">
              <a:rPr lang="en-US" smtClean="0"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660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9D68F3-7F10-ABC0-F4F7-4F6325AF1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9861D-7DA4-D149-B21B-D3D5AE9C5DA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368226-F70E-DD8A-18BB-EB4414205E0B}"/>
              </a:ext>
            </a:extLst>
          </p:cNvPr>
          <p:cNvSpPr txBox="1"/>
          <p:nvPr userDrawn="1"/>
        </p:nvSpPr>
        <p:spPr>
          <a:xfrm>
            <a:off x="11649307" y="502548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FDF949-9C7F-61C9-CF07-772585B9CC7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" y="6174581"/>
            <a:ext cx="12191982" cy="69849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6B8735F-BE18-DB14-BE99-96D91B7944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00271"/>
            <a:ext cx="12191999" cy="657011"/>
          </a:xfrm>
          <a:prstGeom prst="rect">
            <a:avLst/>
          </a:prstGeom>
        </p:spPr>
        <p:txBody>
          <a:bodyPr anchor="t">
            <a:normAutofit fontScale="90000"/>
          </a:bodyPr>
          <a:lstStyle>
            <a:lvl1pPr algn="ctr">
              <a:defRPr/>
            </a:lvl1pPr>
          </a:lstStyle>
          <a:p>
            <a:r>
              <a:rPr lang="en-US" sz="5000" b="1" dirty="0">
                <a:latin typeface="Figtree Black" pitchFamily="2" charset="-79"/>
                <a:cs typeface="Rubik" pitchFamily="2" charset="-79"/>
              </a:rPr>
              <a:t>Disclaimer</a:t>
            </a:r>
          </a:p>
        </p:txBody>
      </p:sp>
    </p:spTree>
    <p:extLst>
      <p:ext uri="{BB962C8B-B14F-4D97-AF65-F5344CB8AC3E}">
        <p14:creationId xmlns:p14="http://schemas.microsoft.com/office/powerpoint/2010/main" val="1471019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6FC378-ECE7-FB3F-77F9-302253EE2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B86667-19E4-12F0-1824-6B3BC0918C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FB8F08-94AB-9AB7-3985-31B1BDCA7E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A6ED5FB-25BF-A441-884E-98723FF968AB}" type="datetimeFigureOut">
              <a:rPr lang="en-US" smtClean="0"/>
              <a:t>8/20/25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91DBDB-9894-3FA0-DF2F-F71177DF2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9C37F1-4D27-AF79-F4A1-D2129BC5F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9861D-7DA4-D149-B21B-D3D5AE9C5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069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D7EFCC5-C951-635C-D118-4034E2823D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747225-23D2-8571-80C8-033667473B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BF0BD8-3093-5719-53DD-D24FC55DA8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A6ED5FB-25BF-A441-884E-98723FF968AB}" type="datetimeFigureOut">
              <a:rPr lang="en-US" smtClean="0"/>
              <a:t>8/20/25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195AEC-8B25-FA95-667B-698883082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C21927-5D37-65ED-A862-D548C4447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9861D-7DA4-D149-B21B-D3D5AE9C5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415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12EF3-5EB1-D3CE-7361-79ED578D9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Figtree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C009E1-512F-4D2F-1A15-DFF712ACA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Figtree" pitchFamily="2" charset="0"/>
              </a:defRPr>
            </a:lvl1pPr>
            <a:lvl2pPr>
              <a:defRPr>
                <a:latin typeface="Figtree" pitchFamily="2" charset="0"/>
              </a:defRPr>
            </a:lvl2pPr>
            <a:lvl3pPr>
              <a:defRPr>
                <a:latin typeface="Figtree" pitchFamily="2" charset="0"/>
              </a:defRPr>
            </a:lvl3pPr>
            <a:lvl4pPr>
              <a:defRPr>
                <a:latin typeface="Figtree" pitchFamily="2" charset="0"/>
              </a:defRPr>
            </a:lvl4pPr>
            <a:lvl5pPr>
              <a:defRPr>
                <a:latin typeface="Figtree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B0BC6C-A9F1-1722-8460-DB36152448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A6ED5FB-25BF-A441-884E-98723FF968AB}" type="datetimeFigureOut">
              <a:rPr lang="en-US" smtClean="0"/>
              <a:t>8/20/25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2F3013-85A2-0792-25C2-54F978B08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1464B-BC7B-C13F-C8FA-015B775DE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68768" y="4957318"/>
            <a:ext cx="2743200" cy="365125"/>
          </a:xfrm>
        </p:spPr>
        <p:txBody>
          <a:bodyPr/>
          <a:lstStyle/>
          <a:p>
            <a:fld id="{CAC9861D-7DA4-D149-B21B-D3D5AE9C5DA9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7BAE5CB-2C19-BC9E-F764-6B1E516050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" y="6174581"/>
            <a:ext cx="12191982" cy="698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993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6F904-1FE0-B359-F7B2-084C20E2C242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6000" b="1" dirty="0">
                <a:solidFill>
                  <a:schemeClr val="bg1"/>
                </a:solidFill>
                <a:latin typeface="Figtree Black" pitchFamily="2" charset="-79"/>
                <a:cs typeface="Rubik" pitchFamily="2" charset="-79"/>
              </a:rPr>
              <a:t>Type in “</a:t>
            </a:r>
            <a:r>
              <a:rPr lang="en-US" sz="6000" b="1" dirty="0">
                <a:solidFill>
                  <a:srgbClr val="F2DB0C"/>
                </a:solidFill>
                <a:latin typeface="Figtree Black" pitchFamily="2" charset="-79"/>
                <a:cs typeface="Rubik" pitchFamily="2" charset="-79"/>
              </a:rPr>
              <a:t>READY!” </a:t>
            </a:r>
            <a:r>
              <a:rPr lang="en-US" sz="6000" b="1" dirty="0">
                <a:solidFill>
                  <a:schemeClr val="bg1"/>
                </a:solidFill>
                <a:latin typeface="Figtree Black" pitchFamily="2" charset="-79"/>
                <a:cs typeface="Rubik" pitchFamily="2" charset="-79"/>
              </a:rPr>
              <a:t>if you’re </a:t>
            </a:r>
            <a:br>
              <a:rPr lang="en-US" sz="6000" b="1" dirty="0">
                <a:solidFill>
                  <a:schemeClr val="bg1"/>
                </a:solidFill>
                <a:latin typeface="Figtree Black" pitchFamily="2" charset="-79"/>
                <a:cs typeface="Rubik" pitchFamily="2" charset="-79"/>
              </a:rPr>
            </a:br>
            <a:r>
              <a:rPr lang="en-US" sz="6000" b="1" dirty="0">
                <a:solidFill>
                  <a:schemeClr val="bg1"/>
                </a:solidFill>
                <a:latin typeface="Figtree Black" pitchFamily="2" charset="-79"/>
                <a:cs typeface="Rubik" pitchFamily="2" charset="-79"/>
              </a:rPr>
              <a:t>ready to target these trades! </a:t>
            </a:r>
            <a:endParaRPr lang="en-US" sz="6000" b="1" dirty="0">
              <a:solidFill>
                <a:schemeClr val="bg1"/>
              </a:solidFill>
              <a:latin typeface="Rubik" pitchFamily="2" charset="-79"/>
              <a:cs typeface="Rubik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1374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BEA38-11F7-16D1-CF40-CDD67BAAD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Figtree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4B606-7B78-9828-AAE2-3FD3E50621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AD2598-8817-BC65-D90B-3B05415148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A757FF-AC57-3B00-FB56-F4DB846ACC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A6ED5FB-25BF-A441-884E-98723FF968AB}" type="datetimeFigureOut">
              <a:rPr lang="en-US" smtClean="0"/>
              <a:t>8/20/25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831131-D611-D1FC-0A2B-B6147DBC4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46880B-8CC1-B267-E75F-DBBEC7276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9861D-7DA4-D149-B21B-D3D5AE9C5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899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D9BAF-887B-76D0-A638-0C5C3943F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5038D9-1ACD-CCCC-89AC-1935A97FA4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88B10C-0837-A62C-0031-E575BC93DE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193200-99DF-94B2-88B7-D3733FBAB7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7B42B7-F274-E192-456A-BF79AA73EA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5AC6BC-FF58-B3F0-280B-4B6AD7E968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A6ED5FB-25BF-A441-884E-98723FF968AB}" type="datetimeFigureOut">
              <a:rPr lang="en-US" smtClean="0"/>
              <a:t>8/20/25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DBE227E-C3D8-3F64-B470-AE7644F6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5D6E11-8C11-B773-805F-25A62BBBF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9861D-7DA4-D149-B21B-D3D5AE9C5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309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2611D-E212-B371-3B13-E1A7D846C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DF8D77-2679-0CDD-A3C5-6A76684FA6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A6ED5FB-25BF-A441-884E-98723FF968AB}" type="datetimeFigureOut">
              <a:rPr lang="en-US" smtClean="0"/>
              <a:t>8/20/25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1893BC-74AC-2402-8212-4ABAE6831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0A51FE-A072-CDAA-25E0-F9DDEE038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9861D-7DA4-D149-B21B-D3D5AE9C5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88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C95381-E075-3B59-5BF0-FDA419384C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A6ED5FB-25BF-A441-884E-98723FF968AB}" type="datetimeFigureOut">
              <a:rPr lang="en-US" smtClean="0"/>
              <a:t>8/20/25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D9171B-3F18-8938-4ED8-BE1CF0FC9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0DA77D-BDFF-25C1-1CDF-E7DC7B25D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9861D-7DA4-D149-B21B-D3D5AE9C5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594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408EFA-C35A-7B98-4C5A-25CA263F0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08155B-8502-A2ED-412D-D29927B13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84B87A-E9C4-D7A6-CD35-74758CB59D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5E3DC7-482C-86E2-EBCF-E5C4198615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A6ED5FB-25BF-A441-884E-98723FF968AB}" type="datetimeFigureOut">
              <a:rPr lang="en-US" smtClean="0"/>
              <a:t>8/20/25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9B9FCA-B9FF-CCA1-BB05-4B747AD0E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89AB1B-396D-4C86-BBD3-F75560C35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9861D-7DA4-D149-B21B-D3D5AE9C5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847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7F32A-8847-3466-45B1-918A1FCE6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F173E1C-74DA-C924-2CE2-D5085E4B70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D8B849-4BD4-2BD4-9E3F-D09D5095C9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114F7E-254B-81F4-DEC4-3EB890DDBC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A6ED5FB-25BF-A441-884E-98723FF968AB}" type="datetimeFigureOut">
              <a:rPr lang="en-US" smtClean="0"/>
              <a:t>8/20/25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BF7C5B-709D-798C-D47E-84FB1500D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572D2A-FEC9-E8F0-1CA9-66256FB12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9861D-7DA4-D149-B21B-D3D5AE9C5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826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25AC4F-A3BD-1058-617B-1740071FD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446B91-E23C-A4DF-5438-C7F00BB153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D3BB27-7661-1CAF-FDD2-43C3BBA390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C9861D-7DA4-D149-B21B-D3D5AE9C5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536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Figtree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Figtree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Figtree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igtree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Figtree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Figtre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7A_5406BFA6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8A_C6821553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83_85B4111D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73_D94C88C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89_70059DD2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emf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9D_6508D2EA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B1_BD78F334.xm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92_CEEC92E7.xm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BB_4A5409A8.xml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7F_A64ACEE8.xml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8E_7F0724FD.xml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70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B8_6A83C5DB.xml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4.pn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svg"/><Relationship Id="rId4" Type="http://schemas.openxmlformats.org/officeDocument/2006/relationships/image" Target="../media/image45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sv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svg"/></Relationships>
</file>

<file path=ppt/slides/_rels/slide77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C9_563F4781.xml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9.svg"/><Relationship Id="rId4" Type="http://schemas.openxmlformats.org/officeDocument/2006/relationships/image" Target="../media/image48.pn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9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46.sv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50.jpg"/><Relationship Id="rId4" Type="http://schemas.openxmlformats.org/officeDocument/2006/relationships/image" Target="../media/image49.sv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jpg"/><Relationship Id="rId4" Type="http://schemas.openxmlformats.org/officeDocument/2006/relationships/image" Target="../media/image49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1.jpg"/><Relationship Id="rId4" Type="http://schemas.openxmlformats.org/officeDocument/2006/relationships/image" Target="../media/image49.sv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4.jp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jpg"/><Relationship Id="rId5" Type="http://schemas.openxmlformats.org/officeDocument/2006/relationships/image" Target="../media/image52.jpg"/><Relationship Id="rId4" Type="http://schemas.openxmlformats.org/officeDocument/2006/relationships/image" Target="../media/image49.sv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sv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5.jpg"/><Relationship Id="rId4" Type="http://schemas.openxmlformats.org/officeDocument/2006/relationships/image" Target="../media/image49.sv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6.png"/><Relationship Id="rId4" Type="http://schemas.openxmlformats.org/officeDocument/2006/relationships/image" Target="../media/image49.sv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sv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7.png"/><Relationship Id="rId4" Type="http://schemas.openxmlformats.org/officeDocument/2006/relationships/image" Target="../media/image49.sv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8.jpg"/><Relationship Id="rId4" Type="http://schemas.openxmlformats.org/officeDocument/2006/relationships/image" Target="../media/image49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0.jpg"/><Relationship Id="rId4" Type="http://schemas.openxmlformats.org/officeDocument/2006/relationships/image" Target="../media/image59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0.jpg"/><Relationship Id="rId4" Type="http://schemas.openxmlformats.org/officeDocument/2006/relationships/image" Target="../media/image5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55FFF-94F9-53A8-B905-C4594C8E6C9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3763617"/>
            <a:ext cx="12192000" cy="2345636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Figtree" pitchFamily="2" charset="0"/>
              </a:rPr>
              <a:t>How </a:t>
            </a:r>
            <a:r>
              <a:rPr lang="en-US" sz="3200" dirty="0">
                <a:solidFill>
                  <a:schemeClr val="bg1"/>
                </a:solidFill>
              </a:rPr>
              <a:t>to </a:t>
            </a:r>
            <a:r>
              <a:rPr lang="en-US" sz="3200" dirty="0">
                <a:solidFill>
                  <a:schemeClr val="bg1"/>
                </a:solidFill>
                <a:latin typeface="Figtree" pitchFamily="2" charset="0"/>
              </a:rPr>
              <a:t>target </a:t>
            </a:r>
            <a:r>
              <a:rPr lang="en-US" sz="3200" b="1" dirty="0">
                <a:solidFill>
                  <a:schemeClr val="bg1"/>
                </a:solidFill>
                <a:latin typeface="Figtree" pitchFamily="2" charset="0"/>
              </a:rPr>
              <a:t>1,000% gains with trades costing </a:t>
            </a:r>
            <a:br>
              <a:rPr lang="en-US" sz="3200" b="1" dirty="0">
                <a:solidFill>
                  <a:schemeClr val="bg1"/>
                </a:solidFill>
                <a:latin typeface="Figtree" pitchFamily="2" charset="0"/>
              </a:rPr>
            </a:br>
            <a:r>
              <a:rPr lang="en-US" sz="3200" b="1" u="sng" dirty="0">
                <a:solidFill>
                  <a:schemeClr val="bg1"/>
                </a:solidFill>
                <a:latin typeface="Figtree" pitchFamily="2" charset="0"/>
              </a:rPr>
              <a:t>less than $2 </a:t>
            </a:r>
            <a:r>
              <a:rPr lang="en-US" sz="3200" b="1" dirty="0">
                <a:solidFill>
                  <a:schemeClr val="bg1"/>
                </a:solidFill>
              </a:rPr>
              <a:t>(in just days or hours) </a:t>
            </a:r>
            <a:br>
              <a:rPr lang="en-US" sz="3200" dirty="0">
                <a:latin typeface="Figtree" pitchFamily="2" charset="0"/>
              </a:rPr>
            </a:br>
            <a:endParaRPr lang="en-US" sz="3200" b="1" dirty="0">
              <a:latin typeface="Figtree" pitchFamily="2" charset="0"/>
              <a:cs typeface="Rubik SemiBold" pitchFamily="2" charset="-79"/>
            </a:endParaRPr>
          </a:p>
        </p:txBody>
      </p:sp>
      <p:pic>
        <p:nvPicPr>
          <p:cNvPr id="4" name="Picture 3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B0528254-7BA9-9149-A8CF-E61A08E173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6955" y="2104059"/>
            <a:ext cx="9898089" cy="1324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6373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89910-CEFF-4DD8-77B4-7B5AC63743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C2F60ED2-D664-6F47-BF51-120B94A8C74D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724485" y="1514938"/>
            <a:ext cx="10743030" cy="4200062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Aft>
                <a:spcPts val="1200"/>
              </a:spcAft>
              <a:buClr>
                <a:srgbClr val="E0CA00"/>
              </a:buClr>
              <a:buSzPct val="120000"/>
              <a:buFont typeface="Wingdings" pitchFamily="2" charset="2"/>
              <a:buChar char="ü"/>
            </a:pPr>
            <a:r>
              <a:rPr lang="en-US" dirty="0">
                <a:latin typeface="Figtree" panose="020B0504020202020204" pitchFamily="34" charset="77"/>
                <a:cs typeface="Arial"/>
                <a:sym typeface="Alfa Slab One"/>
              </a:rPr>
              <a:t> What is a lotto trade (and why Nate believe it’s the most FUN, EXCITING way to   </a:t>
            </a:r>
            <a:br>
              <a:rPr lang="en-US" dirty="0">
                <a:latin typeface="Figtree" panose="020B0504020202020204" pitchFamily="34" charset="77"/>
                <a:cs typeface="Arial"/>
                <a:sym typeface="Alfa Slab One"/>
              </a:rPr>
            </a:br>
            <a:r>
              <a:rPr lang="en-US" dirty="0">
                <a:latin typeface="Figtree" panose="020B0504020202020204" pitchFamily="34" charset="77"/>
                <a:cs typeface="Arial"/>
                <a:sym typeface="Alfa Slab One"/>
              </a:rPr>
              <a:t>  target BIG money from trades.</a:t>
            </a:r>
          </a:p>
          <a:p>
            <a:pPr>
              <a:lnSpc>
                <a:spcPct val="120000"/>
              </a:lnSpc>
              <a:spcAft>
                <a:spcPts val="1200"/>
              </a:spcAft>
              <a:buClr>
                <a:srgbClr val="E0CA00"/>
              </a:buClr>
              <a:buSzPct val="120000"/>
              <a:buFont typeface="Wingdings" pitchFamily="2" charset="2"/>
              <a:buChar char="ü"/>
            </a:pPr>
            <a:r>
              <a:rPr lang="en-US" dirty="0">
                <a:latin typeface="Figtree" panose="020B0504020202020204" pitchFamily="34" charset="77"/>
                <a:cs typeface="Arial"/>
                <a:sym typeface="Alfa Slab One"/>
              </a:rPr>
              <a:t> The indicator Nate uses to know when to enter cheap (less than $2) lotto trades. </a:t>
            </a:r>
          </a:p>
          <a:p>
            <a:pPr>
              <a:lnSpc>
                <a:spcPct val="120000"/>
              </a:lnSpc>
              <a:spcAft>
                <a:spcPts val="1200"/>
              </a:spcAft>
              <a:buClr>
                <a:srgbClr val="E0CA00"/>
              </a:buClr>
              <a:buSzPct val="120000"/>
              <a:buFont typeface="Wingdings" pitchFamily="2" charset="2"/>
              <a:buChar char="ü"/>
            </a:pPr>
            <a:r>
              <a:rPr lang="en-US" dirty="0">
                <a:latin typeface="Figtree" panose="020B0504020202020204" pitchFamily="34" charset="77"/>
                <a:cs typeface="Arial"/>
                <a:sym typeface="Alfa Slab One"/>
              </a:rPr>
              <a:t> Nate’s exact exit strategy for targeting 100%-1,000%+ profits.</a:t>
            </a:r>
          </a:p>
          <a:p>
            <a:pPr>
              <a:lnSpc>
                <a:spcPct val="120000"/>
              </a:lnSpc>
              <a:spcAft>
                <a:spcPts val="1200"/>
              </a:spcAft>
              <a:buClr>
                <a:srgbClr val="E0CA00"/>
              </a:buClr>
              <a:buSzPct val="120000"/>
              <a:buFont typeface="Wingdings" pitchFamily="2" charset="2"/>
              <a:buChar char="ü"/>
            </a:pPr>
            <a:r>
              <a:rPr lang="en-US" dirty="0">
                <a:latin typeface="Figtree" panose="020B0504020202020204" pitchFamily="34" charset="77"/>
                <a:cs typeface="Arial"/>
                <a:sym typeface="Alfa Slab One"/>
              </a:rPr>
              <a:t> How to  manage risk when playing these trades.</a:t>
            </a:r>
          </a:p>
          <a:p>
            <a:pPr>
              <a:lnSpc>
                <a:spcPct val="120000"/>
              </a:lnSpc>
              <a:spcAft>
                <a:spcPts val="1200"/>
              </a:spcAft>
              <a:buClr>
                <a:srgbClr val="E0CA00"/>
              </a:buClr>
              <a:buSzPct val="120000"/>
              <a:buFont typeface="Wingdings" pitchFamily="2" charset="2"/>
              <a:buChar char="ü"/>
            </a:pPr>
            <a:r>
              <a:rPr lang="en-US" dirty="0">
                <a:latin typeface="Figtree" panose="020B0504020202020204" pitchFamily="34" charset="77"/>
                <a:cs typeface="Arial"/>
                <a:sym typeface="Alfa Slab One"/>
              </a:rPr>
              <a:t> Why Friday mornings are </a:t>
            </a:r>
            <a:r>
              <a:rPr lang="en-US" b="1" i="1" u="sng" dirty="0">
                <a:latin typeface="Figtree" panose="020B0504020202020204" pitchFamily="34" charset="77"/>
                <a:cs typeface="Arial"/>
                <a:sym typeface="Alfa Slab One"/>
              </a:rPr>
              <a:t>ESPECIALLY</a:t>
            </a:r>
            <a:r>
              <a:rPr lang="en-US" dirty="0">
                <a:latin typeface="Figtree" panose="020B0504020202020204" pitchFamily="34" charset="77"/>
                <a:cs typeface="Arial"/>
                <a:sym typeface="Alfa Slab One"/>
              </a:rPr>
              <a:t> great days to target MASSIVE lotto trades.</a:t>
            </a:r>
          </a:p>
          <a:p>
            <a:pPr>
              <a:lnSpc>
                <a:spcPct val="120000"/>
              </a:lnSpc>
              <a:spcAft>
                <a:spcPts val="1200"/>
              </a:spcAft>
              <a:buClr>
                <a:srgbClr val="E0CA00"/>
              </a:buClr>
              <a:buSzPct val="120000"/>
              <a:buFont typeface="Wingdings" pitchFamily="2" charset="2"/>
              <a:buChar char="ü"/>
            </a:pPr>
            <a:r>
              <a:rPr lang="en-US" dirty="0">
                <a:latin typeface="Figtree" panose="020B0504020202020204" pitchFamily="34" charset="77"/>
                <a:cs typeface="Arial"/>
                <a:sym typeface="Alfa Slab One"/>
              </a:rPr>
              <a:t> How you can get Nate’s top lotto trade intel and recommendations.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CAE5BDD-BBFA-20EB-8D1B-3AFFEF9B0E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00271"/>
            <a:ext cx="12191999" cy="657011"/>
          </a:xfrm>
          <a:prstGeom prst="rect">
            <a:avLst/>
          </a:prstGeom>
        </p:spPr>
        <p:txBody>
          <a:bodyPr anchor="t">
            <a:normAutofit fontScale="90000"/>
          </a:bodyPr>
          <a:lstStyle/>
          <a:p>
            <a:r>
              <a:rPr lang="en-US" sz="5000" b="1" dirty="0">
                <a:latin typeface="Figtree Black" pitchFamily="2" charset="-79"/>
                <a:cs typeface="Rubik" pitchFamily="2" charset="-79"/>
              </a:rPr>
              <a:t>Today’s Agenda</a:t>
            </a:r>
          </a:p>
        </p:txBody>
      </p:sp>
    </p:spTree>
    <p:extLst>
      <p:ext uri="{BB962C8B-B14F-4D97-AF65-F5344CB8AC3E}">
        <p14:creationId xmlns:p14="http://schemas.microsoft.com/office/powerpoint/2010/main" val="35039263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ACBCDE-1C96-37CA-8285-6B76090AB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87A258E5-7492-8B55-0621-BA8843826B8C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48755" y="1514062"/>
            <a:ext cx="11188336" cy="364524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>
              <a:lnSpc>
                <a:spcPct val="100000"/>
              </a:lnSpc>
              <a:spcBef>
                <a:spcPts val="280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000" dirty="0">
                <a:latin typeface="Figtree" pitchFamily="2" charset="-79"/>
                <a:cs typeface="Rubik" pitchFamily="2" charset="-79"/>
              </a:rPr>
              <a:t>Today, you’re going to see some of my top real-money  ”Lotto trades”. Past performance is never a guarantee of future results. Individual results may vary. </a:t>
            </a:r>
          </a:p>
          <a:p>
            <a:pPr marL="342900" indent="-342900">
              <a:lnSpc>
                <a:spcPct val="100000"/>
              </a:lnSpc>
              <a:spcBef>
                <a:spcPts val="280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000" dirty="0">
                <a:latin typeface="Figtree" pitchFamily="2" charset="-79"/>
                <a:ea typeface="Calibri" panose="020F0502020204030204" pitchFamily="34" charset="0"/>
                <a:cs typeface="Rubik" pitchFamily="2" charset="-79"/>
              </a:rPr>
              <a:t>Nate is an options trader, and, like all investing, trading options involves risk. It’s important to learn how to manage risk. </a:t>
            </a:r>
          </a:p>
          <a:p>
            <a:pPr marL="342900" indent="-342900">
              <a:lnSpc>
                <a:spcPct val="100000"/>
              </a:lnSpc>
              <a:spcBef>
                <a:spcPts val="280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000" dirty="0">
                <a:effectLst/>
                <a:latin typeface="Figtree" pitchFamily="2" charset="-79"/>
                <a:ea typeface="Calibri" panose="020F0502020204030204" pitchFamily="34" charset="0"/>
                <a:cs typeface="Rubik" pitchFamily="2" charset="-79"/>
              </a:rPr>
              <a:t>We are not investment advisors. Our goal is to teach you one of Nate’s favorite strategies that has been successful for us</a:t>
            </a:r>
            <a:r>
              <a:rPr lang="en-US" sz="2000" dirty="0">
                <a:latin typeface="Figtree" pitchFamily="2" charset="-79"/>
                <a:ea typeface="Calibri" panose="020F0502020204030204" pitchFamily="34" charset="0"/>
                <a:cs typeface="Rubik" pitchFamily="2" charset="-79"/>
              </a:rPr>
              <a:t>.  It’s important to “trade within your means”. </a:t>
            </a:r>
            <a:r>
              <a:rPr lang="en-US" sz="2000" dirty="0">
                <a:latin typeface="Figtree" panose="020B0504020202020204" pitchFamily="34" charset="77"/>
                <a:cs typeface="Arial"/>
                <a:sym typeface="Alfa Slab One"/>
              </a:rPr>
              <a:t>You should never invest more than you can afford to lose.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779E668-6952-2560-1861-38076E4661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00271"/>
            <a:ext cx="12191999" cy="657011"/>
          </a:xfrm>
          <a:prstGeom prst="rect">
            <a:avLst/>
          </a:prstGeom>
        </p:spPr>
        <p:txBody>
          <a:bodyPr anchor="t">
            <a:normAutofit fontScale="90000"/>
          </a:bodyPr>
          <a:lstStyle/>
          <a:p>
            <a:r>
              <a:rPr lang="en-US" sz="5000" b="1" dirty="0">
                <a:latin typeface="Figtree Black" pitchFamily="2" charset="-79"/>
                <a:cs typeface="Rubik" pitchFamily="2" charset="-79"/>
              </a:rPr>
              <a:t>Disclaimer</a:t>
            </a:r>
          </a:p>
        </p:txBody>
      </p:sp>
    </p:spTree>
    <p:extLst>
      <p:ext uri="{BB962C8B-B14F-4D97-AF65-F5344CB8AC3E}">
        <p14:creationId xmlns:p14="http://schemas.microsoft.com/office/powerpoint/2010/main" val="30797986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5C0FE-06C5-61A7-EAFE-0029CF8AB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4D0BDCB8-2401-0B82-CEAC-78DD64542164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772227" y="1584158"/>
            <a:ext cx="7160193" cy="3689684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n-US" sz="2400" dirty="0">
                <a:latin typeface="Figtree" panose="020B0504020202020204" pitchFamily="34" charset="77"/>
                <a:cs typeface="Arial"/>
                <a:sym typeface="Alfa Slab One"/>
              </a:rPr>
              <a:t>Former Construction Worker to Pro Trader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n-US" sz="2400" dirty="0">
                <a:latin typeface="Figtree" panose="020B0504020202020204" pitchFamily="34" charset="77"/>
                <a:cs typeface="Arial"/>
                <a:sym typeface="Alfa Slab One"/>
              </a:rPr>
              <a:t>Turned $37k into $2.7 million </a:t>
            </a:r>
            <a:br>
              <a:rPr lang="en-US" sz="2400" dirty="0">
                <a:latin typeface="Figtree" panose="020B0504020202020204" pitchFamily="34" charset="77"/>
                <a:cs typeface="Arial"/>
                <a:sym typeface="Alfa Slab One"/>
              </a:rPr>
            </a:br>
            <a:r>
              <a:rPr lang="en-US" sz="2400" dirty="0">
                <a:latin typeface="Figtree" panose="020B0504020202020204" pitchFamily="34" charset="77"/>
                <a:cs typeface="Arial"/>
                <a:sym typeface="Alfa Slab One"/>
              </a:rPr>
              <a:t>(7,127% total return) in 4 years!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n-US" sz="2400" dirty="0">
                <a:latin typeface="Figtree" panose="020B0504020202020204" pitchFamily="34" charset="77"/>
                <a:cs typeface="Arial"/>
                <a:sym typeface="Alfa Slab One"/>
              </a:rPr>
              <a:t>Taught his winning strategies to tens of</a:t>
            </a:r>
            <a:br>
              <a:rPr lang="en-US" sz="2400" dirty="0">
                <a:latin typeface="Acumin Pro Medium" panose="020B0504020202020204" pitchFamily="34" charset="77"/>
                <a:cs typeface="Arial"/>
                <a:sym typeface="Alfa Slab One"/>
              </a:rPr>
            </a:br>
            <a:r>
              <a:rPr lang="en-US" sz="2400" dirty="0">
                <a:latin typeface="Figtree" panose="020B0504020202020204" pitchFamily="34" charset="77"/>
                <a:cs typeface="Arial"/>
                <a:sym typeface="Alfa Slab One"/>
              </a:rPr>
              <a:t>THOUSANDS of everyday Americans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n-US" sz="2400" dirty="0">
                <a:latin typeface="Figtree" panose="020B0504020202020204" pitchFamily="34" charset="77"/>
                <a:cs typeface="Arial"/>
                <a:sym typeface="Alfa Slab One"/>
              </a:rPr>
              <a:t>Founded the </a:t>
            </a:r>
            <a:r>
              <a:rPr lang="en-US" sz="2400" i="1" dirty="0">
                <a:latin typeface="Figtree" panose="020B0504020202020204" pitchFamily="34" charset="77"/>
                <a:cs typeface="Arial"/>
                <a:sym typeface="Alfa Slab One"/>
              </a:rPr>
              <a:t>Daily Profits Live </a:t>
            </a:r>
            <a:r>
              <a:rPr lang="en-US" sz="2400" dirty="0">
                <a:latin typeface="Figtree" panose="020B0504020202020204" pitchFamily="34" charset="77"/>
                <a:cs typeface="Arial"/>
                <a:sym typeface="Alfa Slab One"/>
              </a:rPr>
              <a:t>chatroom in 2023, </a:t>
            </a:r>
            <a:br>
              <a:rPr lang="en-US" sz="2400" dirty="0">
                <a:latin typeface="Acumin Pro Medium" panose="020B0504020202020204" pitchFamily="34" charset="77"/>
                <a:cs typeface="Arial"/>
                <a:sym typeface="Alfa Slab One"/>
              </a:rPr>
            </a:br>
            <a:r>
              <a:rPr lang="en-US" sz="2400" dirty="0">
                <a:latin typeface="Figtree" panose="020B0504020202020204" pitchFamily="34" charset="77"/>
                <a:cs typeface="Arial"/>
                <a:sym typeface="Alfa Slab One"/>
              </a:rPr>
              <a:t>where he teaches and trades LIVE every day</a:t>
            </a:r>
          </a:p>
        </p:txBody>
      </p:sp>
      <p:pic>
        <p:nvPicPr>
          <p:cNvPr id="4" name="Picture 3" descr="A person sitting in front of multiple computer screens&#10;&#10;Description automatically generated">
            <a:extLst>
              <a:ext uri="{FF2B5EF4-FFF2-40B4-BE49-F238E27FC236}">
                <a16:creationId xmlns:a16="http://schemas.microsoft.com/office/drawing/2014/main" id="{796C6872-1AFA-ADCA-AF09-95595A0929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1010" y="1584157"/>
            <a:ext cx="2767263" cy="36896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346A348-7EEF-A30F-BA6B-88DDA27E23DA}"/>
              </a:ext>
            </a:extLst>
          </p:cNvPr>
          <p:cNvSpPr txBox="1">
            <a:spLocks/>
          </p:cNvSpPr>
          <p:nvPr/>
        </p:nvSpPr>
        <p:spPr>
          <a:xfrm>
            <a:off x="0" y="500271"/>
            <a:ext cx="12191999" cy="65701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Figtree" pitchFamily="2" charset="0"/>
                <a:ea typeface="+mj-ea"/>
                <a:cs typeface="+mj-cs"/>
              </a:defRPr>
            </a:lvl1pPr>
          </a:lstStyle>
          <a:p>
            <a:r>
              <a:rPr lang="en-US" sz="5000" b="1" dirty="0">
                <a:latin typeface="Figtree Black" pitchFamily="2" charset="-79"/>
                <a:cs typeface="Rubik" pitchFamily="2" charset="-79"/>
              </a:rPr>
              <a:t>First… Who Is Nate Bear???</a:t>
            </a:r>
          </a:p>
        </p:txBody>
      </p:sp>
    </p:spTree>
    <p:extLst>
      <p:ext uri="{BB962C8B-B14F-4D97-AF65-F5344CB8AC3E}">
        <p14:creationId xmlns:p14="http://schemas.microsoft.com/office/powerpoint/2010/main" val="18296048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AE8C2E-CE05-B9C9-0C00-F4D6242C3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17F01E8-1F97-8BD6-01EF-3D30CD5A1B0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949928" y="1362941"/>
            <a:ext cx="7753142" cy="4419291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0D905E8-8F77-1A0B-6EF4-B3A1C6276C50}"/>
              </a:ext>
            </a:extLst>
          </p:cNvPr>
          <p:cNvSpPr/>
          <p:nvPr/>
        </p:nvSpPr>
        <p:spPr>
          <a:xfrm>
            <a:off x="420738" y="1791817"/>
            <a:ext cx="2136383" cy="1183499"/>
          </a:xfrm>
          <a:prstGeom prst="roundRect">
            <a:avLst/>
          </a:prstGeom>
          <a:solidFill>
            <a:srgbClr val="F2DB0C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Figtree" pitchFamily="2" charset="77"/>
              </a:rPr>
              <a:t>4 years of verified </a:t>
            </a:r>
            <a:br>
              <a:rPr lang="en-US" sz="2000" b="1" dirty="0">
                <a:solidFill>
                  <a:schemeClr val="tx1"/>
                </a:solidFill>
                <a:latin typeface="Montserrat ExtraBold" pitchFamily="2" charset="77"/>
              </a:rPr>
            </a:br>
            <a:r>
              <a:rPr lang="en-US" sz="2000" b="1" dirty="0">
                <a:solidFill>
                  <a:schemeClr val="tx1"/>
                </a:solidFill>
                <a:latin typeface="Figtree" pitchFamily="2" charset="77"/>
              </a:rPr>
              <a:t>tax returns!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E7A2A91-A45F-70C6-8FEF-D08F89965222}"/>
              </a:ext>
            </a:extLst>
          </p:cNvPr>
          <p:cNvSpPr txBox="1">
            <a:spLocks/>
          </p:cNvSpPr>
          <p:nvPr/>
        </p:nvSpPr>
        <p:spPr>
          <a:xfrm>
            <a:off x="0" y="500271"/>
            <a:ext cx="12191999" cy="65701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Figtree" pitchFamily="2" charset="0"/>
                <a:ea typeface="+mj-ea"/>
                <a:cs typeface="+mj-cs"/>
              </a:defRPr>
            </a:lvl1pPr>
          </a:lstStyle>
          <a:p>
            <a:r>
              <a:rPr lang="en-US" sz="5000" b="1" dirty="0">
                <a:latin typeface="Figtree Black" pitchFamily="2" charset="-79"/>
                <a:cs typeface="Rubik" pitchFamily="2" charset="-79"/>
              </a:rPr>
              <a:t>This Isn’t Imagination Money!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ADD9D3B-0B75-8087-3A08-31F4858F4C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5092509" flipV="1">
            <a:off x="1440060" y="3221553"/>
            <a:ext cx="1257201" cy="1024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5071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8405E3-D9ED-92F1-3AE5-F88E695844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568E6B3-7443-EB6E-C2C6-BC39F1286E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70650" y="516181"/>
            <a:ext cx="6650699" cy="657011"/>
          </a:xfrm>
          <a:prstGeom prst="rect">
            <a:avLst/>
          </a:prstGeom>
        </p:spPr>
        <p:txBody>
          <a:bodyPr anchor="t">
            <a:normAutofit fontScale="90000"/>
          </a:bodyPr>
          <a:lstStyle/>
          <a:p>
            <a:pPr algn="l"/>
            <a:r>
              <a:rPr lang="en-US" sz="5000" b="1" dirty="0">
                <a:latin typeface="Figtree Black" pitchFamily="2" charset="-79"/>
                <a:cs typeface="Rubik" pitchFamily="2" charset="-79"/>
              </a:rPr>
              <a:t>What Is A Lotto Trade?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BD81E0-7C43-5BB9-DA0E-19F620E15CFF}"/>
              </a:ext>
            </a:extLst>
          </p:cNvPr>
          <p:cNvSpPr txBox="1"/>
          <p:nvPr/>
        </p:nvSpPr>
        <p:spPr>
          <a:xfrm>
            <a:off x="768681" y="1532713"/>
            <a:ext cx="10654636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Clr>
                <a:srgbClr val="F2DC0D"/>
              </a:buClr>
              <a:buSzPct val="120000"/>
              <a:buFont typeface="Wingdings" pitchFamily="2" charset="2"/>
              <a:buChar char="ü"/>
            </a:pPr>
            <a:r>
              <a:rPr lang="en-US" sz="2800" dirty="0">
                <a:latin typeface="Figtree" pitchFamily="2" charset="-79"/>
                <a:cs typeface="Rubik" pitchFamily="2" charset="-79"/>
                <a:sym typeface="Alfa Slab One"/>
              </a:rPr>
              <a:t>Cheaper than $2 option contracts (usually under $1) </a:t>
            </a:r>
            <a:endParaRPr lang="en-US" sz="2800" dirty="0">
              <a:latin typeface="Rubik" pitchFamily="2" charset="-79"/>
              <a:cs typeface="Rubik" pitchFamily="2" charset="-79"/>
              <a:sym typeface="Alfa Slab One"/>
            </a:endParaRPr>
          </a:p>
          <a:p>
            <a:pPr marL="457200" indent="-457200">
              <a:spcAft>
                <a:spcPts val="1200"/>
              </a:spcAft>
              <a:buClr>
                <a:srgbClr val="F2DC0D"/>
              </a:buClr>
              <a:buSzPct val="120000"/>
              <a:buFont typeface="Wingdings" pitchFamily="2" charset="2"/>
              <a:buChar char="ü"/>
            </a:pPr>
            <a:r>
              <a:rPr lang="en-US" sz="2800" dirty="0">
                <a:latin typeface="Figtree" pitchFamily="2" charset="-79"/>
                <a:cs typeface="Rubik" pitchFamily="2" charset="-79"/>
                <a:sym typeface="Alfa Slab One"/>
              </a:rPr>
              <a:t>Expiration less than 2 weeks out</a:t>
            </a:r>
            <a:endParaRPr lang="en-US" sz="2800" dirty="0">
              <a:latin typeface="Rubik" pitchFamily="2" charset="-79"/>
              <a:cs typeface="Rubik" pitchFamily="2" charset="-79"/>
              <a:sym typeface="Alfa Slab One"/>
            </a:endParaRPr>
          </a:p>
          <a:p>
            <a:pPr marL="457200" indent="-457200">
              <a:spcAft>
                <a:spcPts val="1200"/>
              </a:spcAft>
              <a:buClr>
                <a:srgbClr val="F2DC0D"/>
              </a:buClr>
              <a:buSzPct val="120000"/>
              <a:buFont typeface="Wingdings" pitchFamily="2" charset="2"/>
              <a:buChar char="ü"/>
            </a:pPr>
            <a:r>
              <a:rPr lang="en-US" sz="2800" dirty="0">
                <a:latin typeface="Figtree" pitchFamily="2" charset="-79"/>
                <a:cs typeface="Rubik" pitchFamily="2" charset="-79"/>
                <a:sym typeface="Alfa Slab One"/>
              </a:rPr>
              <a:t>Target FAST 100% winners (with 1,000%+ gain potential)</a:t>
            </a:r>
            <a:endParaRPr lang="en-US" sz="2800" dirty="0">
              <a:latin typeface="Rubik" pitchFamily="2" charset="-79"/>
              <a:cs typeface="Rubik" pitchFamily="2" charset="-79"/>
              <a:sym typeface="Alfa Slab One"/>
            </a:endParaRPr>
          </a:p>
          <a:p>
            <a:pPr marL="457200" indent="-457200">
              <a:spcAft>
                <a:spcPts val="1200"/>
              </a:spcAft>
              <a:buClr>
                <a:srgbClr val="F2DC0D"/>
              </a:buClr>
              <a:buSzPct val="120000"/>
              <a:buFont typeface="Wingdings" pitchFamily="2" charset="2"/>
              <a:buChar char="ü"/>
            </a:pPr>
            <a:r>
              <a:rPr lang="en-US" sz="2800" dirty="0">
                <a:latin typeface="Figtree" pitchFamily="2" charset="-79"/>
                <a:cs typeface="Rubik" pitchFamily="2" charset="-79"/>
                <a:sym typeface="Alfa Slab One"/>
              </a:rPr>
              <a:t>High risk = high reward </a:t>
            </a:r>
            <a:endParaRPr lang="en-US" sz="2800" dirty="0">
              <a:latin typeface="Rubik" pitchFamily="2" charset="-79"/>
              <a:cs typeface="Rubik" pitchFamily="2" charset="-79"/>
              <a:sym typeface="Alfa Slab One"/>
            </a:endParaRPr>
          </a:p>
          <a:p>
            <a:pPr marL="457200" indent="-457200">
              <a:spcAft>
                <a:spcPts val="1200"/>
              </a:spcAft>
              <a:buClr>
                <a:srgbClr val="F2DC0D"/>
              </a:buClr>
              <a:buSzPct val="120000"/>
              <a:buFont typeface="Wingdings" pitchFamily="2" charset="2"/>
              <a:buChar char="ü"/>
            </a:pPr>
            <a:r>
              <a:rPr lang="en-US" sz="2800" dirty="0">
                <a:latin typeface="Figtree" pitchFamily="2" charset="-79"/>
                <a:cs typeface="Rubik" pitchFamily="2" charset="-79"/>
                <a:sym typeface="Alfa Slab One"/>
              </a:rPr>
              <a:t>The #1 key is to manage risk is by controlling our position size</a:t>
            </a:r>
            <a:br>
              <a:rPr lang="en-US" sz="2800" dirty="0">
                <a:latin typeface="Rubik" pitchFamily="2" charset="-79"/>
                <a:cs typeface="Rubik" pitchFamily="2" charset="-79"/>
                <a:sym typeface="Alfa Slab One"/>
              </a:rPr>
            </a:br>
            <a:r>
              <a:rPr lang="en-US" sz="2800" dirty="0">
                <a:latin typeface="Figtree" pitchFamily="2" charset="-79"/>
                <a:cs typeface="Rubik" pitchFamily="2" charset="-79"/>
                <a:sym typeface="Alfa Slab One"/>
              </a:rPr>
              <a:t>(Do </a:t>
            </a:r>
            <a:r>
              <a:rPr lang="en-US" sz="2800" b="1" i="1" dirty="0">
                <a:latin typeface="Figtree" pitchFamily="2" charset="-79"/>
                <a:cs typeface="Rubik" pitchFamily="2" charset="-79"/>
                <a:sym typeface="Alfa Slab One"/>
              </a:rPr>
              <a:t>NOT</a:t>
            </a:r>
            <a:r>
              <a:rPr lang="en-US" sz="2800" dirty="0">
                <a:latin typeface="Figtree" pitchFamily="2" charset="-79"/>
                <a:cs typeface="Rubik" pitchFamily="2" charset="-79"/>
                <a:sym typeface="Alfa Slab One"/>
              </a:rPr>
              <a:t> put your entire retirement account into a lotto trade!) </a:t>
            </a:r>
          </a:p>
        </p:txBody>
      </p:sp>
    </p:spTree>
    <p:extLst>
      <p:ext uri="{BB962C8B-B14F-4D97-AF65-F5344CB8AC3E}">
        <p14:creationId xmlns:p14="http://schemas.microsoft.com/office/powerpoint/2010/main" val="35764822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DF2241-557A-ADB8-CAB1-CBC820677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568A1-5F98-B33B-9C82-F73AF71BB70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540544" y="2766218"/>
            <a:ext cx="11110912" cy="1325563"/>
          </a:xfrm>
          <a:prstGeom prst="rect">
            <a:avLst/>
          </a:prstGeom>
        </p:spPr>
        <p:txBody>
          <a:bodyPr anchor="ctr">
            <a:normAutofit fontScale="90000"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Figtree Black" pitchFamily="2" charset="-79"/>
                <a:cs typeface="Rubik SemiBold" pitchFamily="2" charset="-79"/>
              </a:rPr>
              <a:t>We target these lotto trades every day...</a:t>
            </a:r>
            <a:br>
              <a:rPr lang="en-US" sz="4800" b="1" dirty="0">
                <a:solidFill>
                  <a:schemeClr val="bg1"/>
                </a:solidFill>
                <a:latin typeface="Rubik SemiBold" pitchFamily="2" charset="-79"/>
                <a:cs typeface="Rubik SemiBold" pitchFamily="2" charset="-79"/>
              </a:rPr>
            </a:br>
            <a:br>
              <a:rPr lang="en-US" sz="4800" b="1" dirty="0">
                <a:solidFill>
                  <a:schemeClr val="bg1"/>
                </a:solidFill>
                <a:latin typeface="Rubik SemiBold" pitchFamily="2" charset="-79"/>
                <a:cs typeface="Rubik SemiBold" pitchFamily="2" charset="-79"/>
              </a:rPr>
            </a:br>
            <a:r>
              <a:rPr lang="en-US" sz="4800" b="1" dirty="0">
                <a:solidFill>
                  <a:schemeClr val="bg1"/>
                </a:solidFill>
                <a:latin typeface="Figtree Black" pitchFamily="2" charset="-79"/>
                <a:cs typeface="Rubik SemiBold" pitchFamily="2" charset="-79"/>
              </a:rPr>
              <a:t>  But later... You’ll see why it’s  </a:t>
            </a:r>
            <a:r>
              <a:rPr lang="en-US" sz="4800" b="1" i="1" dirty="0">
                <a:solidFill>
                  <a:schemeClr val="bg1"/>
                </a:solidFill>
                <a:latin typeface="Figtree Black" pitchFamily="2" charset="-79"/>
                <a:cs typeface="Rubik SemiBold" pitchFamily="2" charset="-79"/>
              </a:rPr>
              <a:t>ESPECIALLY</a:t>
            </a:r>
            <a:r>
              <a:rPr lang="en-US" sz="4800" b="1" dirty="0">
                <a:solidFill>
                  <a:schemeClr val="bg1"/>
                </a:solidFill>
                <a:latin typeface="Figtree Black" pitchFamily="2" charset="-79"/>
                <a:cs typeface="Rubik SemiBold" pitchFamily="2" charset="-79"/>
              </a:rPr>
              <a:t> lucrative to trade these on</a:t>
            </a:r>
            <a:br>
              <a:rPr lang="en-US" sz="4800" b="1" dirty="0">
                <a:solidFill>
                  <a:schemeClr val="bg1"/>
                </a:solidFill>
                <a:latin typeface="Figtree Black" pitchFamily="2" charset="-79"/>
                <a:cs typeface="Rubik SemiBold" pitchFamily="2" charset="-79"/>
              </a:rPr>
            </a:br>
            <a:br>
              <a:rPr lang="en-US" sz="4800" b="1" dirty="0">
                <a:solidFill>
                  <a:schemeClr val="bg1"/>
                </a:solidFill>
                <a:latin typeface="Figtree Black" pitchFamily="2" charset="-79"/>
                <a:cs typeface="Rubik SemiBold" pitchFamily="2" charset="-79"/>
              </a:rPr>
            </a:br>
            <a:r>
              <a:rPr lang="en-US" sz="6600" b="1" dirty="0">
                <a:highlight>
                  <a:srgbClr val="F2DC0D"/>
                </a:highlight>
                <a:latin typeface="Figtree Black" pitchFamily="2" charset="-79"/>
                <a:cs typeface="Rubik SemiBold" pitchFamily="2" charset="-79"/>
              </a:rPr>
              <a:t>Fridays at 9:30 a.m.</a:t>
            </a:r>
            <a:endParaRPr lang="en-US" sz="4800" b="1" dirty="0">
              <a:highlight>
                <a:srgbClr val="F2DC0D"/>
              </a:highlight>
              <a:latin typeface="Rubik SemiBold" pitchFamily="2" charset="-79"/>
              <a:cs typeface="Rubik SemiBold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1605172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E1A613-9B04-945B-6DCD-12CDE503C0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44A25D1-54B8-6757-C162-99BD239008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00695"/>
            <a:ext cx="12192000" cy="657011"/>
          </a:xfrm>
          <a:prstGeom prst="rect">
            <a:avLst/>
          </a:prstGeom>
        </p:spPr>
        <p:txBody>
          <a:bodyPr anchor="t">
            <a:normAutofit fontScale="90000"/>
          </a:bodyPr>
          <a:lstStyle/>
          <a:p>
            <a:r>
              <a:rPr lang="en-US" sz="5000" b="1" dirty="0">
                <a:latin typeface="Figtree Black" pitchFamily="2" charset="-79"/>
                <a:cs typeface="Rubik" pitchFamily="2" charset="-79"/>
              </a:rPr>
              <a:t>Real Trade Example: LUMN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EE1CA8A-69DA-7461-97FC-251E3CE0191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209799" y="1701823"/>
            <a:ext cx="7772400" cy="3816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72842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BAFBE-03E5-5924-58DF-252B0F6AD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7F89602-A5BA-B4B0-532E-2FF95830B08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72945" y="1813969"/>
            <a:ext cx="7766038" cy="382483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167BD1C-3216-4A75-AC43-864CA896450D}"/>
              </a:ext>
            </a:extLst>
          </p:cNvPr>
          <p:cNvSpPr/>
          <p:nvPr/>
        </p:nvSpPr>
        <p:spPr>
          <a:xfrm>
            <a:off x="8616091" y="1813969"/>
            <a:ext cx="3102964" cy="1289154"/>
          </a:xfrm>
          <a:prstGeom prst="rect">
            <a:avLst/>
          </a:prstGeom>
          <a:solidFill>
            <a:srgbClr val="E2F1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Figtree"/>
              </a:rPr>
              <a:t>Bought: </a:t>
            </a:r>
            <a:r>
              <a:rPr lang="en-US" dirty="0">
                <a:solidFill>
                  <a:schemeClr val="tx1"/>
                </a:solidFill>
                <a:latin typeface="Figtree"/>
              </a:rPr>
              <a:t>5 Contracts</a:t>
            </a:r>
          </a:p>
          <a:p>
            <a:pPr algn="ctr"/>
            <a:r>
              <a:rPr lang="en-US" b="1" dirty="0">
                <a:solidFill>
                  <a:schemeClr val="tx1"/>
                </a:solidFill>
                <a:latin typeface="Figtree"/>
              </a:rPr>
              <a:t>Entry: </a:t>
            </a:r>
            <a:r>
              <a:rPr lang="en-US" dirty="0">
                <a:solidFill>
                  <a:schemeClr val="tx1"/>
                </a:solidFill>
                <a:latin typeface="Figtree"/>
              </a:rPr>
              <a:t>$0.54 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b="1" dirty="0">
                <a:solidFill>
                  <a:schemeClr val="tx1"/>
                </a:solidFill>
                <a:latin typeface="Figtree"/>
              </a:rPr>
              <a:t>Total Cost: </a:t>
            </a:r>
            <a:r>
              <a:rPr lang="en-US" dirty="0">
                <a:solidFill>
                  <a:schemeClr val="tx1"/>
                </a:solidFill>
                <a:latin typeface="Figtree"/>
              </a:rPr>
              <a:t>$270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68E1381-E1EB-CFF1-2B59-9A397DF2AF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00695"/>
            <a:ext cx="12192000" cy="657011"/>
          </a:xfrm>
          <a:prstGeom prst="rect">
            <a:avLst/>
          </a:prstGeom>
        </p:spPr>
        <p:txBody>
          <a:bodyPr anchor="t">
            <a:normAutofit fontScale="90000"/>
          </a:bodyPr>
          <a:lstStyle/>
          <a:p>
            <a:r>
              <a:rPr lang="en-US" sz="5000" b="1" dirty="0">
                <a:latin typeface="Figtree Black" pitchFamily="2" charset="-79"/>
                <a:cs typeface="Rubik" pitchFamily="2" charset="-79"/>
              </a:rPr>
              <a:t>Real Trade Example: LUMN</a:t>
            </a:r>
          </a:p>
        </p:txBody>
      </p:sp>
    </p:spTree>
    <p:extLst>
      <p:ext uri="{BB962C8B-B14F-4D97-AF65-F5344CB8AC3E}">
        <p14:creationId xmlns:p14="http://schemas.microsoft.com/office/powerpoint/2010/main" val="20478963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B0503B-CC7A-08CE-8B9C-A9D2ACB553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C6DD9A0-6901-3C04-3095-95F5E4E8C02E}"/>
              </a:ext>
            </a:extLst>
          </p:cNvPr>
          <p:cNvSpPr/>
          <p:nvPr/>
        </p:nvSpPr>
        <p:spPr>
          <a:xfrm>
            <a:off x="8518655" y="2267837"/>
            <a:ext cx="3102964" cy="1375249"/>
          </a:xfrm>
          <a:prstGeom prst="rect">
            <a:avLst/>
          </a:prstGeom>
          <a:solidFill>
            <a:srgbClr val="E2F1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Figtree"/>
              </a:rPr>
              <a:t>$270 </a:t>
            </a:r>
            <a:r>
              <a:rPr lang="en-US" sz="3200" dirty="0">
                <a:solidFill>
                  <a:schemeClr val="tx1"/>
                </a:solidFill>
                <a:latin typeface="Figtree"/>
              </a:rPr>
              <a:t>→</a:t>
            </a:r>
            <a:r>
              <a:rPr lang="en-US" sz="2800" dirty="0">
                <a:solidFill>
                  <a:schemeClr val="tx1"/>
                </a:solidFill>
                <a:latin typeface="Figtree"/>
              </a:rPr>
              <a:t> </a:t>
            </a:r>
            <a:r>
              <a:rPr lang="en-US" sz="4000" b="1" dirty="0">
                <a:solidFill>
                  <a:srgbClr val="018E00"/>
                </a:solidFill>
                <a:latin typeface="Figtree Black"/>
              </a:rPr>
              <a:t>$875 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0EEC6F0-35CA-33D5-88BA-72AC8BB4504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08628" y="1701780"/>
            <a:ext cx="8087227" cy="2991666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B0C72EF-C093-C91D-E7B8-40DE3AC06E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23605"/>
            <a:ext cx="12191999" cy="657011"/>
          </a:xfrm>
        </p:spPr>
        <p:txBody>
          <a:bodyPr>
            <a:noAutofit/>
          </a:bodyPr>
          <a:lstStyle/>
          <a:p>
            <a:r>
              <a:rPr lang="en-US" sz="4500" b="1" dirty="0">
                <a:latin typeface="Figtree Black" pitchFamily="2" charset="-79"/>
                <a:cs typeface="Rubik" pitchFamily="2" charset="-79"/>
              </a:rPr>
              <a:t>LUMN Trade: </a:t>
            </a:r>
            <a:r>
              <a:rPr lang="en-US" sz="4500" b="1" dirty="0">
                <a:solidFill>
                  <a:srgbClr val="018E00"/>
                </a:solidFill>
                <a:latin typeface="Figtree Black" pitchFamily="2" charset="-79"/>
                <a:cs typeface="Rubik" pitchFamily="2" charset="-79"/>
              </a:rPr>
              <a:t>223%</a:t>
            </a:r>
            <a:r>
              <a:rPr lang="en-US" sz="4500" b="1" dirty="0">
                <a:latin typeface="Figtree Black" pitchFamily="2" charset="-79"/>
                <a:cs typeface="Rubik" pitchFamily="2" charset="-79"/>
              </a:rPr>
              <a:t> in 5 Days!</a:t>
            </a:r>
            <a:endParaRPr lang="en-US" sz="45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E2F6210-9DDE-2BB1-7E5D-EBF5CE3655B0}"/>
              </a:ext>
            </a:extLst>
          </p:cNvPr>
          <p:cNvSpPr/>
          <p:nvPr/>
        </p:nvSpPr>
        <p:spPr>
          <a:xfrm>
            <a:off x="8518655" y="1701780"/>
            <a:ext cx="3102964" cy="566057"/>
          </a:xfrm>
          <a:prstGeom prst="rect">
            <a:avLst/>
          </a:prstGeom>
          <a:solidFill>
            <a:srgbClr val="F2DB0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Figtree Black" pitchFamily="2" charset="0"/>
              </a:rPr>
              <a:t>3X LOTTO WINNER!</a:t>
            </a:r>
            <a:endParaRPr lang="en-US" sz="1200" b="1" dirty="0">
              <a:solidFill>
                <a:schemeClr val="tx1"/>
              </a:solidFill>
              <a:latin typeface="Figtree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0553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5B6952-FC80-16AF-1DE8-A4C49A155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FC75140-EC60-0C62-7FB8-EBDE1E616A2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60808" y="1280374"/>
            <a:ext cx="9470381" cy="467767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02A8BCD-CD5F-9A99-F56B-F335DDB354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anchor="t">
            <a:normAutofit fontScale="90000"/>
          </a:bodyPr>
          <a:lstStyle/>
          <a:p>
            <a:r>
              <a:rPr lang="en-US" sz="5000" b="1" dirty="0">
                <a:latin typeface="Figtree Black" pitchFamily="2" charset="-79"/>
                <a:cs typeface="Rubik" pitchFamily="2" charset="-79"/>
              </a:rPr>
              <a:t>Real Trade Example: CVNA</a:t>
            </a:r>
          </a:p>
        </p:txBody>
      </p:sp>
    </p:spTree>
    <p:extLst>
      <p:ext uri="{BB962C8B-B14F-4D97-AF65-F5344CB8AC3E}">
        <p14:creationId xmlns:p14="http://schemas.microsoft.com/office/powerpoint/2010/main" val="3340465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6850845-2299-80CF-AE82-9E06710D7C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1152939"/>
            <a:ext cx="12192000" cy="2773476"/>
          </a:xfrm>
          <a:prstGeom prst="rect">
            <a:avLst/>
          </a:prstGeom>
        </p:spPr>
        <p:txBody>
          <a:bodyPr anchor="t">
            <a:noAutofit/>
          </a:bodyPr>
          <a:lstStyle/>
          <a:p>
            <a:r>
              <a:rPr lang="en-US" sz="5400" b="1" dirty="0">
                <a:latin typeface="Figtree Black"/>
                <a:cs typeface="Rubik" pitchFamily="2" charset="-79"/>
              </a:rPr>
              <a:t>Nate Has Closed 183 </a:t>
            </a:r>
            <a:br>
              <a:rPr lang="en-US" sz="5400" b="1" dirty="0">
                <a:cs typeface="Rubik" pitchFamily="2" charset="-79"/>
              </a:rPr>
            </a:br>
            <a:r>
              <a:rPr lang="en-US" sz="5400" b="1" dirty="0">
                <a:latin typeface="Figtree Black"/>
                <a:cs typeface="Rubik" pitchFamily="2" charset="-79"/>
              </a:rPr>
              <a:t>Real-Money Trades For </a:t>
            </a:r>
            <a:br>
              <a:rPr lang="en-US" sz="5400" b="1" dirty="0">
                <a:cs typeface="Rubik" pitchFamily="2" charset="-79"/>
              </a:rPr>
            </a:br>
            <a:r>
              <a:rPr lang="en-US" sz="5400" b="1" i="1" dirty="0">
                <a:highlight>
                  <a:srgbClr val="F2DC0D"/>
                </a:highlight>
                <a:latin typeface="Figtree Black"/>
                <a:cs typeface="Rubik" pitchFamily="2" charset="-79"/>
              </a:rPr>
              <a:t>AT LEAST </a:t>
            </a:r>
            <a:r>
              <a:rPr lang="en-US" sz="5400" b="1" dirty="0">
                <a:highlight>
                  <a:srgbClr val="F2DC0D"/>
                </a:highlight>
                <a:latin typeface="Figtree Black"/>
                <a:cs typeface="Rubik" pitchFamily="2" charset="-79"/>
              </a:rPr>
              <a:t>100%+</a:t>
            </a:r>
            <a:br>
              <a:rPr lang="en-US" sz="5400" b="1" dirty="0">
                <a:solidFill>
                  <a:srgbClr val="0A6E63"/>
                </a:solidFill>
                <a:cs typeface="Rubik" pitchFamily="2" charset="-79"/>
              </a:rPr>
            </a:br>
            <a:br>
              <a:rPr lang="en-US" sz="5400" b="1" dirty="0">
                <a:solidFill>
                  <a:srgbClr val="0A6E63"/>
                </a:solidFill>
                <a:cs typeface="Rubik" pitchFamily="2" charset="-79"/>
              </a:rPr>
            </a:br>
            <a:r>
              <a:rPr lang="en-US" sz="5400" b="1" dirty="0">
                <a:latin typeface="Figtree Black"/>
                <a:cs typeface="Rubik" pitchFamily="2" charset="-79"/>
              </a:rPr>
              <a:t>Since March 2023...</a:t>
            </a:r>
            <a:br>
              <a:rPr lang="en-US" sz="5400" b="1" dirty="0">
                <a:cs typeface="Rubik" pitchFamily="2" charset="-79"/>
              </a:rPr>
            </a:br>
            <a:br>
              <a:rPr lang="en-US" sz="5400" b="1" dirty="0">
                <a:cs typeface="Rubik" pitchFamily="2" charset="-79"/>
              </a:rPr>
            </a:br>
            <a:endParaRPr lang="en-US" sz="5400" b="1" dirty="0">
              <a:solidFill>
                <a:srgbClr val="0A6E63"/>
              </a:solidFill>
              <a:cs typeface="Rubik" pitchFamily="2" charset="-79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54D5C24-9626-29AE-7C8E-7B148CCB9FD8}"/>
              </a:ext>
            </a:extLst>
          </p:cNvPr>
          <p:cNvSpPr txBox="1">
            <a:spLocks/>
          </p:cNvSpPr>
          <p:nvPr/>
        </p:nvSpPr>
        <p:spPr>
          <a:xfrm>
            <a:off x="497122" y="5320935"/>
            <a:ext cx="10041927" cy="91105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000" b="1" dirty="0">
              <a:solidFill>
                <a:srgbClr val="0A6E63"/>
              </a:solidFill>
              <a:latin typeface="Rubik" pitchFamily="2" charset="-79"/>
              <a:cs typeface="Rubik" pitchFamily="2" charset="-79"/>
            </a:endParaRPr>
          </a:p>
        </p:txBody>
      </p:sp>
      <p:sp>
        <p:nvSpPr>
          <p:cNvPr id="4" name="Subtitle 4">
            <a:extLst>
              <a:ext uri="{FF2B5EF4-FFF2-40B4-BE49-F238E27FC236}">
                <a16:creationId xmlns:a16="http://schemas.microsoft.com/office/drawing/2014/main" id="{80C2C19B-E5B9-D998-E194-CE1BC7F21F9D}"/>
              </a:ext>
            </a:extLst>
          </p:cNvPr>
          <p:cNvSpPr txBox="1">
            <a:spLocks/>
          </p:cNvSpPr>
          <p:nvPr/>
        </p:nvSpPr>
        <p:spPr>
          <a:xfrm>
            <a:off x="0" y="5740538"/>
            <a:ext cx="12192000" cy="37719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28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Figtree" pitchFamily="2" charset="-79"/>
                <a:cs typeface="Rubik" pitchFamily="2" charset="-79"/>
              </a:rPr>
              <a:t>*Across all research services</a:t>
            </a:r>
          </a:p>
        </p:txBody>
      </p:sp>
    </p:spTree>
    <p:extLst>
      <p:ext uri="{BB962C8B-B14F-4D97-AF65-F5344CB8AC3E}">
        <p14:creationId xmlns:p14="http://schemas.microsoft.com/office/powerpoint/2010/main" val="17726552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08F44D-6810-5A9B-8066-2F7AA3A48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9A97293-BBC7-1B67-51B9-99BE37C6439B}"/>
              </a:ext>
            </a:extLst>
          </p:cNvPr>
          <p:cNvSpPr/>
          <p:nvPr/>
        </p:nvSpPr>
        <p:spPr>
          <a:xfrm>
            <a:off x="8473216" y="1608600"/>
            <a:ext cx="3102964" cy="1289154"/>
          </a:xfrm>
          <a:prstGeom prst="rect">
            <a:avLst/>
          </a:prstGeom>
          <a:solidFill>
            <a:srgbClr val="E2F1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Figtree"/>
              </a:rPr>
              <a:t>Bought: </a:t>
            </a:r>
            <a:r>
              <a:rPr lang="en-US" dirty="0">
                <a:solidFill>
                  <a:schemeClr val="tx1"/>
                </a:solidFill>
                <a:latin typeface="Figtree"/>
              </a:rPr>
              <a:t> 2 Contracts</a:t>
            </a:r>
          </a:p>
          <a:p>
            <a:pPr algn="ctr"/>
            <a:r>
              <a:rPr lang="en-US" b="1" dirty="0">
                <a:solidFill>
                  <a:schemeClr val="tx1"/>
                </a:solidFill>
                <a:latin typeface="Figtree"/>
              </a:rPr>
              <a:t>Days To Expiration: </a:t>
            </a:r>
            <a:r>
              <a:rPr lang="en-US" dirty="0">
                <a:solidFill>
                  <a:schemeClr val="tx1"/>
                </a:solidFill>
                <a:latin typeface="Figtree"/>
              </a:rPr>
              <a:t>1 day</a:t>
            </a:r>
          </a:p>
          <a:p>
            <a:pPr algn="ctr"/>
            <a:r>
              <a:rPr lang="en-US" b="1" dirty="0">
                <a:solidFill>
                  <a:schemeClr val="tx1"/>
                </a:solidFill>
                <a:latin typeface="Figtree"/>
              </a:rPr>
              <a:t>Entry: </a:t>
            </a:r>
            <a:r>
              <a:rPr lang="en-US" dirty="0">
                <a:solidFill>
                  <a:schemeClr val="tx1"/>
                </a:solidFill>
                <a:latin typeface="Figtree"/>
              </a:rPr>
              <a:t>$0.95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b="1" dirty="0">
                <a:solidFill>
                  <a:schemeClr val="tx1"/>
                </a:solidFill>
                <a:latin typeface="Figtree"/>
              </a:rPr>
              <a:t>Total Cost: </a:t>
            </a:r>
            <a:r>
              <a:rPr lang="en-US" dirty="0">
                <a:solidFill>
                  <a:schemeClr val="tx1"/>
                </a:solidFill>
                <a:latin typeface="Figtree"/>
              </a:rPr>
              <a:t>$190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2A43B8-37B6-A7E2-C7BA-81869AA8A93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66125" y="1608601"/>
            <a:ext cx="7635635" cy="371953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1A272EF1-8ADB-6383-FE64-543EDC4293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00271"/>
            <a:ext cx="12191999" cy="657011"/>
          </a:xfrm>
          <a:prstGeom prst="rect">
            <a:avLst/>
          </a:prstGeom>
        </p:spPr>
        <p:txBody>
          <a:bodyPr anchor="t">
            <a:normAutofit fontScale="90000"/>
          </a:bodyPr>
          <a:lstStyle/>
          <a:p>
            <a:r>
              <a:rPr lang="en-US" sz="5000" b="1" dirty="0">
                <a:latin typeface="Figtree Black" pitchFamily="2" charset="-79"/>
                <a:cs typeface="Rubik" pitchFamily="2" charset="-79"/>
              </a:rPr>
              <a:t>Real Trade Example: CVNA</a:t>
            </a:r>
          </a:p>
        </p:txBody>
      </p:sp>
    </p:spTree>
    <p:extLst>
      <p:ext uri="{BB962C8B-B14F-4D97-AF65-F5344CB8AC3E}">
        <p14:creationId xmlns:p14="http://schemas.microsoft.com/office/powerpoint/2010/main" val="6921737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12266-AA0F-6A07-006A-9EB50C8D5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5AE7911-CFE4-4D1E-E002-A6B9994B481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83292" y="1497029"/>
            <a:ext cx="7340296" cy="3600064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A11A805A-B9A2-58DC-EA42-987A3A53447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latin typeface="Figtree Black" pitchFamily="2" charset="-79"/>
                <a:cs typeface="Rubik" pitchFamily="2" charset="-79"/>
              </a:rPr>
              <a:t>CVNA Trade: </a:t>
            </a:r>
            <a:r>
              <a:rPr lang="en-US" b="1" dirty="0">
                <a:solidFill>
                  <a:srgbClr val="018E00"/>
                </a:solidFill>
                <a:latin typeface="Figtree Black" pitchFamily="2" charset="-79"/>
                <a:cs typeface="Rubik" pitchFamily="2" charset="-79"/>
              </a:rPr>
              <a:t>368%</a:t>
            </a:r>
            <a:r>
              <a:rPr lang="en-US" b="1" dirty="0">
                <a:latin typeface="Figtree Black" pitchFamily="2" charset="-79"/>
                <a:cs typeface="Rubik" pitchFamily="2" charset="-79"/>
              </a:rPr>
              <a:t> Overnight!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CBDBF67-7575-BC3A-5DA8-DDAF511E53AB}"/>
              </a:ext>
            </a:extLst>
          </p:cNvPr>
          <p:cNvSpPr/>
          <p:nvPr/>
        </p:nvSpPr>
        <p:spPr>
          <a:xfrm>
            <a:off x="8295044" y="2063086"/>
            <a:ext cx="3102964" cy="1375249"/>
          </a:xfrm>
          <a:prstGeom prst="rect">
            <a:avLst/>
          </a:prstGeom>
          <a:solidFill>
            <a:srgbClr val="E2F1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Figtree"/>
              </a:rPr>
              <a:t>$190 </a:t>
            </a:r>
            <a:r>
              <a:rPr lang="en-US" sz="3200" dirty="0">
                <a:solidFill>
                  <a:schemeClr val="tx1"/>
                </a:solidFill>
                <a:latin typeface="Figtree"/>
              </a:rPr>
              <a:t>→</a:t>
            </a:r>
            <a:r>
              <a:rPr lang="en-US" sz="2800" dirty="0">
                <a:solidFill>
                  <a:schemeClr val="tx1"/>
                </a:solidFill>
                <a:latin typeface="Figtree"/>
              </a:rPr>
              <a:t> </a:t>
            </a:r>
            <a:r>
              <a:rPr lang="en-US" sz="4000" b="1" dirty="0">
                <a:solidFill>
                  <a:srgbClr val="018E00"/>
                </a:solidFill>
                <a:latin typeface="Figtree Black"/>
              </a:rPr>
              <a:t>$890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35A2B75-071C-866B-FF46-A6F5FF1542A5}"/>
              </a:ext>
            </a:extLst>
          </p:cNvPr>
          <p:cNvSpPr/>
          <p:nvPr/>
        </p:nvSpPr>
        <p:spPr>
          <a:xfrm>
            <a:off x="8295044" y="1497029"/>
            <a:ext cx="3102964" cy="566057"/>
          </a:xfrm>
          <a:prstGeom prst="rect">
            <a:avLst/>
          </a:prstGeom>
          <a:solidFill>
            <a:srgbClr val="F2DB0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Figtree Black" pitchFamily="2" charset="0"/>
              </a:rPr>
              <a:t>4.7X LOTTO WINNER!</a:t>
            </a:r>
            <a:endParaRPr lang="en-US" sz="1200" b="1" dirty="0">
              <a:solidFill>
                <a:schemeClr val="tx1"/>
              </a:solidFill>
              <a:latin typeface="Figtree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94523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8365C4-8A58-1914-DB0F-F804CAA234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C9D3B4A3-C4BA-EF1D-333B-CAA7D733BE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500" b="1" dirty="0">
                <a:latin typeface="Figtree Black" pitchFamily="2" charset="-79"/>
                <a:cs typeface="Rubik" pitchFamily="2" charset="-79"/>
              </a:rPr>
              <a:t>Top Students Profited on CVNA Too!</a:t>
            </a:r>
            <a:endParaRPr lang="en-US" sz="45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1E1D3BC-D793-9614-6B0E-8E5D37D86E45}"/>
              </a:ext>
            </a:extLst>
          </p:cNvPr>
          <p:cNvSpPr/>
          <p:nvPr/>
        </p:nvSpPr>
        <p:spPr>
          <a:xfrm>
            <a:off x="599644" y="1656701"/>
            <a:ext cx="10992710" cy="501862"/>
          </a:xfrm>
          <a:prstGeom prst="rect">
            <a:avLst/>
          </a:prstGeom>
          <a:solidFill>
            <a:srgbClr val="0014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9:52:27 am, Mar 8 2024 </a:t>
            </a:r>
            <a:r>
              <a:rPr lang="en-US" sz="1600" b="1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ARE: </a:t>
            </a:r>
            <a:r>
              <a:rPr lang="en-US" sz="2400" b="1" dirty="0">
                <a:solidFill>
                  <a:srgbClr val="F2DB0C"/>
                </a:solidFill>
                <a:latin typeface="Figtree"/>
              </a:rPr>
              <a:t>650% </a:t>
            </a:r>
            <a:r>
              <a:rPr lang="en-US" sz="2400" b="1" dirty="0">
                <a:solidFill>
                  <a:schemeClr val="bg1"/>
                </a:solidFill>
                <a:latin typeface="Figtree"/>
              </a:rPr>
              <a:t>on CNVA, thanks </a:t>
            </a:r>
            <a:r>
              <a:rPr lang="en-US" sz="2400" b="1" dirty="0" err="1">
                <a:solidFill>
                  <a:schemeClr val="bg1"/>
                </a:solidFill>
                <a:latin typeface="Figtree"/>
              </a:rPr>
              <a:t>NateB</a:t>
            </a:r>
            <a:r>
              <a:rPr lang="en-US" sz="2400" b="1" dirty="0">
                <a:solidFill>
                  <a:schemeClr val="bg1"/>
                </a:solidFill>
                <a:latin typeface="Figtree"/>
              </a:rPr>
              <a:t> </a:t>
            </a:r>
            <a:endParaRPr lang="en-US" b="1" dirty="0">
              <a:solidFill>
                <a:schemeClr val="bg1"/>
              </a:solidFill>
              <a:latin typeface="Figtree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16AF46B-C3E4-6187-31CC-11076270A18C}"/>
              </a:ext>
            </a:extLst>
          </p:cNvPr>
          <p:cNvSpPr/>
          <p:nvPr/>
        </p:nvSpPr>
        <p:spPr>
          <a:xfrm>
            <a:off x="599644" y="2425959"/>
            <a:ext cx="10992710" cy="501862"/>
          </a:xfrm>
          <a:prstGeom prst="rect">
            <a:avLst/>
          </a:prstGeom>
          <a:solidFill>
            <a:srgbClr val="0014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9:34:26 am, Mar 8 2024 </a:t>
            </a:r>
            <a:r>
              <a:rPr lang="en-US" sz="1600" b="1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Genesis: </a:t>
            </a:r>
            <a:r>
              <a:rPr lang="en-US" sz="2400" b="1" dirty="0">
                <a:solidFill>
                  <a:schemeClr val="bg1"/>
                </a:solidFill>
                <a:latin typeface="Figtree"/>
              </a:rPr>
              <a:t>CNVA </a:t>
            </a:r>
            <a:r>
              <a:rPr lang="en-US" sz="2400" b="1" dirty="0">
                <a:solidFill>
                  <a:srgbClr val="F2DB0C"/>
                </a:solidFill>
                <a:latin typeface="Figtree"/>
              </a:rPr>
              <a:t>400%</a:t>
            </a:r>
            <a:endParaRPr lang="en-US" b="1" dirty="0">
              <a:solidFill>
                <a:srgbClr val="F2DB0C"/>
              </a:solidFill>
              <a:latin typeface="Figtree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8192410-4EDB-1F62-0AA9-ED7E0390030B}"/>
              </a:ext>
            </a:extLst>
          </p:cNvPr>
          <p:cNvSpPr/>
          <p:nvPr/>
        </p:nvSpPr>
        <p:spPr>
          <a:xfrm>
            <a:off x="599644" y="3195217"/>
            <a:ext cx="10992710" cy="501862"/>
          </a:xfrm>
          <a:prstGeom prst="rect">
            <a:avLst/>
          </a:prstGeom>
          <a:solidFill>
            <a:srgbClr val="0014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9:37:32 am, Mar 8 2024 </a:t>
            </a:r>
            <a:r>
              <a:rPr lang="en-US" sz="1600" b="1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Helen: </a:t>
            </a:r>
            <a:r>
              <a:rPr lang="en-US" sz="2400" b="1" dirty="0">
                <a:solidFill>
                  <a:schemeClr val="bg1"/>
                </a:solidFill>
                <a:latin typeface="Figtree"/>
              </a:rPr>
              <a:t>Out CNVA with </a:t>
            </a:r>
            <a:r>
              <a:rPr lang="en-US" sz="2400" b="1" dirty="0">
                <a:solidFill>
                  <a:srgbClr val="F2DB0C"/>
                </a:solidFill>
                <a:latin typeface="Figtree"/>
              </a:rPr>
              <a:t>+485%</a:t>
            </a:r>
            <a:endParaRPr lang="en-US" b="1" dirty="0">
              <a:solidFill>
                <a:srgbClr val="F2DB0C"/>
              </a:solidFill>
              <a:latin typeface="Figtree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A836801-B257-0386-B44C-551C911B05A7}"/>
              </a:ext>
            </a:extLst>
          </p:cNvPr>
          <p:cNvSpPr/>
          <p:nvPr/>
        </p:nvSpPr>
        <p:spPr>
          <a:xfrm>
            <a:off x="599644" y="3964475"/>
            <a:ext cx="10992710" cy="501862"/>
          </a:xfrm>
          <a:prstGeom prst="rect">
            <a:avLst/>
          </a:prstGeom>
          <a:solidFill>
            <a:srgbClr val="0014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9:31:33 am, Mar 8 2024 </a:t>
            </a:r>
            <a:r>
              <a:rPr lang="en-US" sz="1600" b="1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LKK: </a:t>
            </a:r>
            <a:r>
              <a:rPr lang="en-US" sz="2400" b="1" dirty="0">
                <a:solidFill>
                  <a:schemeClr val="bg1"/>
                </a:solidFill>
                <a:latin typeface="Figtree"/>
              </a:rPr>
              <a:t>I was lucky to make </a:t>
            </a:r>
            <a:r>
              <a:rPr lang="en-US" sz="2400" b="1" dirty="0">
                <a:solidFill>
                  <a:srgbClr val="F2DB0C"/>
                </a:solidFill>
                <a:latin typeface="Figtree"/>
              </a:rPr>
              <a:t>500% </a:t>
            </a:r>
            <a:r>
              <a:rPr lang="en-US" sz="2400" b="1" dirty="0">
                <a:solidFill>
                  <a:schemeClr val="bg1"/>
                </a:solidFill>
                <a:latin typeface="Figtree"/>
              </a:rPr>
              <a:t>on CNVA</a:t>
            </a:r>
            <a:endParaRPr lang="en-US" b="1" dirty="0">
              <a:solidFill>
                <a:schemeClr val="bg1"/>
              </a:solidFill>
              <a:latin typeface="Figtree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DF35261-B2FE-4C23-F43C-1B40A27C509E}"/>
              </a:ext>
            </a:extLst>
          </p:cNvPr>
          <p:cNvSpPr/>
          <p:nvPr/>
        </p:nvSpPr>
        <p:spPr>
          <a:xfrm>
            <a:off x="599644" y="4733733"/>
            <a:ext cx="10992710" cy="501862"/>
          </a:xfrm>
          <a:prstGeom prst="rect">
            <a:avLst/>
          </a:prstGeom>
          <a:solidFill>
            <a:srgbClr val="0014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10:28:18 am, Mar 8 2024 </a:t>
            </a:r>
            <a:r>
              <a:rPr lang="en-US" sz="1600" b="1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MarkT60: </a:t>
            </a:r>
            <a:r>
              <a:rPr lang="en-US" sz="2400" b="1" dirty="0">
                <a:solidFill>
                  <a:schemeClr val="bg1"/>
                </a:solidFill>
                <a:latin typeface="Figtree"/>
              </a:rPr>
              <a:t>Just closed CNVA position, 567%,  </a:t>
            </a:r>
            <a:r>
              <a:rPr lang="en-US" sz="2400" b="1" dirty="0">
                <a:solidFill>
                  <a:srgbClr val="F2DB0C"/>
                </a:solidFill>
                <a:latin typeface="Figtree"/>
              </a:rPr>
              <a:t>+$12,300</a:t>
            </a:r>
            <a:r>
              <a:rPr lang="en-US" sz="2400" b="1" dirty="0">
                <a:solidFill>
                  <a:schemeClr val="bg1"/>
                </a:solidFill>
                <a:latin typeface="Figtree"/>
              </a:rPr>
              <a:t>!</a:t>
            </a:r>
            <a:endParaRPr lang="en-US" dirty="0">
              <a:solidFill>
                <a:schemeClr val="bg1"/>
              </a:solidFill>
              <a:latin typeface="Figtree"/>
            </a:endParaRPr>
          </a:p>
        </p:txBody>
      </p:sp>
    </p:spTree>
    <p:extLst>
      <p:ext uri="{BB962C8B-B14F-4D97-AF65-F5344CB8AC3E}">
        <p14:creationId xmlns:p14="http://schemas.microsoft.com/office/powerpoint/2010/main" val="333041390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BB7CA-1394-6FE7-1888-C5A4E8B46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15E4B7E-6B6D-8F21-9A96-1E9564307987}"/>
              </a:ext>
            </a:extLst>
          </p:cNvPr>
          <p:cNvSpPr txBox="1">
            <a:spLocks/>
          </p:cNvSpPr>
          <p:nvPr/>
        </p:nvSpPr>
        <p:spPr>
          <a:xfrm>
            <a:off x="497122" y="5320935"/>
            <a:ext cx="10041927" cy="91105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000" b="1" dirty="0">
              <a:solidFill>
                <a:srgbClr val="0A6E63"/>
              </a:solidFill>
              <a:latin typeface="Rubik" pitchFamily="2" charset="-79"/>
              <a:cs typeface="Rubik" pitchFamily="2" charset="-79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98943C-BA75-E759-0817-8456883478E6}"/>
              </a:ext>
            </a:extLst>
          </p:cNvPr>
          <p:cNvSpPr txBox="1"/>
          <p:nvPr/>
        </p:nvSpPr>
        <p:spPr>
          <a:xfrm>
            <a:off x="-485620" y="3285413"/>
            <a:ext cx="13163238" cy="18505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>
                <a:solidFill>
                  <a:schemeClr val="bg1"/>
                </a:solidFill>
                <a:latin typeface="Figtree Black" pitchFamily="2" charset="-79"/>
                <a:cs typeface="Rubik" pitchFamily="2" charset="-79"/>
              </a:rPr>
              <a:t>Stocks</a:t>
            </a:r>
            <a:r>
              <a:rPr lang="en-US" sz="4000" b="1" dirty="0">
                <a:latin typeface="Figtree Black" pitchFamily="2" charset="-79"/>
                <a:cs typeface="Rubik" pitchFamily="2" charset="-79"/>
              </a:rPr>
              <a:t> </a:t>
            </a:r>
            <a:r>
              <a:rPr lang="en-US" sz="4000" b="1" dirty="0">
                <a:solidFill>
                  <a:srgbClr val="00D800"/>
                </a:solidFill>
                <a:latin typeface="Figtree Black" pitchFamily="2" charset="-79"/>
                <a:cs typeface="Rubik" pitchFamily="2" charset="-79"/>
              </a:rPr>
              <a:t>Up</a:t>
            </a:r>
            <a:r>
              <a:rPr lang="en-US" sz="4000" b="1" dirty="0">
                <a:latin typeface="Figtree Black" pitchFamily="2" charset="-79"/>
                <a:cs typeface="Rubik" pitchFamily="2" charset="-79"/>
              </a:rPr>
              <a:t>  ⬆️  </a:t>
            </a:r>
            <a:r>
              <a:rPr lang="en-US" sz="4000" b="1" dirty="0">
                <a:solidFill>
                  <a:schemeClr val="bg1"/>
                </a:solidFill>
                <a:latin typeface="Figtree Black" pitchFamily="2" charset="-79"/>
                <a:cs typeface="Rubik" pitchFamily="2" charset="-79"/>
              </a:rPr>
              <a:t>Buy</a:t>
            </a:r>
            <a:r>
              <a:rPr lang="en-US" sz="4000" b="1" dirty="0">
                <a:latin typeface="Figtree Black" pitchFamily="2" charset="-79"/>
                <a:cs typeface="Rubik" pitchFamily="2" charset="-79"/>
              </a:rPr>
              <a:t> </a:t>
            </a:r>
            <a:r>
              <a:rPr lang="en-US" sz="4000" b="1" dirty="0">
                <a:solidFill>
                  <a:srgbClr val="00D800"/>
                </a:solidFill>
                <a:latin typeface="Figtree Black" pitchFamily="2" charset="-79"/>
                <a:cs typeface="Rubik" pitchFamily="2" charset="-79"/>
              </a:rPr>
              <a:t>Call</a:t>
            </a:r>
            <a:r>
              <a:rPr lang="en-US" sz="4000" b="1" dirty="0">
                <a:latin typeface="Figtree Black" pitchFamily="2" charset="-79"/>
                <a:cs typeface="Rubik" pitchFamily="2" charset="-79"/>
              </a:rPr>
              <a:t> </a:t>
            </a:r>
            <a:r>
              <a:rPr lang="en-US" sz="4000" b="1" dirty="0">
                <a:solidFill>
                  <a:schemeClr val="bg1"/>
                </a:solidFill>
                <a:latin typeface="Figtree Black" pitchFamily="2" charset="-79"/>
                <a:cs typeface="Rubik" pitchFamily="2" charset="-79"/>
              </a:rPr>
              <a:t>Lottos</a:t>
            </a:r>
            <a:r>
              <a:rPr lang="en-US" sz="4000" b="1" dirty="0">
                <a:latin typeface="Figtree Black" pitchFamily="2" charset="-79"/>
                <a:cs typeface="Rubik" pitchFamily="2" charset="-79"/>
              </a:rPr>
              <a:t>            </a:t>
            </a:r>
          </a:p>
          <a:p>
            <a:pPr algn="ctr">
              <a:lnSpc>
                <a:spcPct val="150000"/>
              </a:lnSpc>
            </a:pPr>
            <a:r>
              <a:rPr lang="en-US" sz="4000" b="1" dirty="0">
                <a:solidFill>
                  <a:schemeClr val="bg1"/>
                </a:solidFill>
                <a:latin typeface="Figtree Black" pitchFamily="2" charset="-79"/>
                <a:cs typeface="Rubik" pitchFamily="2" charset="-79"/>
              </a:rPr>
              <a:t>Stocks</a:t>
            </a:r>
            <a:r>
              <a:rPr lang="en-US" sz="4000" b="1" dirty="0">
                <a:latin typeface="Figtree Black" pitchFamily="2" charset="-79"/>
                <a:cs typeface="Rubik" pitchFamily="2" charset="-79"/>
              </a:rPr>
              <a:t> </a:t>
            </a:r>
            <a:r>
              <a:rPr lang="en-US" sz="4000" b="1" dirty="0">
                <a:solidFill>
                  <a:srgbClr val="FF0000"/>
                </a:solidFill>
                <a:latin typeface="Figtree Black" pitchFamily="2" charset="-79"/>
                <a:cs typeface="Rubik" pitchFamily="2" charset="-79"/>
              </a:rPr>
              <a:t>Down </a:t>
            </a:r>
            <a:r>
              <a:rPr lang="en-US" sz="4000" b="1" dirty="0">
                <a:latin typeface="Figtree Black" pitchFamily="2" charset="-79"/>
                <a:cs typeface="Rubik" pitchFamily="2" charset="-79"/>
              </a:rPr>
              <a:t> ⬇️  </a:t>
            </a:r>
            <a:r>
              <a:rPr lang="en-US" sz="4000" b="1" dirty="0">
                <a:solidFill>
                  <a:schemeClr val="bg1"/>
                </a:solidFill>
                <a:latin typeface="Figtree Black" pitchFamily="2" charset="-79"/>
                <a:cs typeface="Rubik" pitchFamily="2" charset="-79"/>
              </a:rPr>
              <a:t>Buy</a:t>
            </a:r>
            <a:r>
              <a:rPr lang="en-US" sz="4000" b="1" dirty="0">
                <a:latin typeface="Figtree Black" pitchFamily="2" charset="-79"/>
                <a:cs typeface="Rubik" pitchFamily="2" charset="-79"/>
              </a:rPr>
              <a:t> </a:t>
            </a:r>
            <a:r>
              <a:rPr lang="en-US" sz="4000" b="1" dirty="0">
                <a:solidFill>
                  <a:srgbClr val="FF0000"/>
                </a:solidFill>
                <a:latin typeface="Figtree Black" pitchFamily="2" charset="-79"/>
                <a:cs typeface="Rubik" pitchFamily="2" charset="-79"/>
              </a:rPr>
              <a:t>Put</a:t>
            </a:r>
            <a:r>
              <a:rPr lang="en-US" sz="4000" b="1" dirty="0">
                <a:latin typeface="Figtree Black" pitchFamily="2" charset="-79"/>
                <a:cs typeface="Rubik" pitchFamily="2" charset="-79"/>
              </a:rPr>
              <a:t> </a:t>
            </a:r>
            <a:r>
              <a:rPr lang="en-US" sz="4000" b="1" dirty="0">
                <a:solidFill>
                  <a:schemeClr val="bg1"/>
                </a:solidFill>
                <a:latin typeface="Figtree Black" pitchFamily="2" charset="-79"/>
                <a:cs typeface="Rubik" pitchFamily="2" charset="-79"/>
              </a:rPr>
              <a:t>Lottos</a:t>
            </a:r>
            <a:r>
              <a:rPr lang="en-US" sz="4000" b="1" dirty="0">
                <a:latin typeface="Figtree Black" pitchFamily="2" charset="-79"/>
                <a:cs typeface="Rubik" pitchFamily="2" charset="-79"/>
              </a:rPr>
              <a:t> </a:t>
            </a:r>
            <a:endParaRPr lang="en-US" sz="40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7E59CE8-6BD8-BEB9-7F42-584D4BBA9D5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-1" y="1016844"/>
            <a:ext cx="12192000" cy="2412156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Figtree Black" pitchFamily="2" charset="-79"/>
                <a:cs typeface="Rubik" pitchFamily="2" charset="-79"/>
              </a:rPr>
              <a:t>Lotto Trades Even Work </a:t>
            </a:r>
            <a:br>
              <a:rPr lang="en-US" sz="6000" b="1" dirty="0">
                <a:solidFill>
                  <a:schemeClr val="bg1"/>
                </a:solidFill>
                <a:latin typeface="Figtree Black" pitchFamily="2" charset="-79"/>
                <a:cs typeface="Rubik" pitchFamily="2" charset="-79"/>
              </a:rPr>
            </a:br>
            <a:r>
              <a:rPr lang="en-US" sz="6000" b="1" dirty="0">
                <a:solidFill>
                  <a:schemeClr val="bg1"/>
                </a:solidFill>
                <a:latin typeface="Figtree Black" pitchFamily="2" charset="-79"/>
                <a:cs typeface="Rubik" pitchFamily="2" charset="-79"/>
              </a:rPr>
              <a:t>When Stocks Go Down! </a:t>
            </a:r>
            <a:endParaRPr lang="en-US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3413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3F22E-BF67-975C-F80D-058156DAD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6B64BEB-FF20-660E-023A-DE53F2AA9AF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291138" y="1343561"/>
            <a:ext cx="7609721" cy="417087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2F82C2-C820-3244-CC8F-C1830424BA9F}"/>
              </a:ext>
            </a:extLst>
          </p:cNvPr>
          <p:cNvSpPr txBox="1">
            <a:spLocks/>
          </p:cNvSpPr>
          <p:nvPr/>
        </p:nvSpPr>
        <p:spPr>
          <a:xfrm>
            <a:off x="0" y="500271"/>
            <a:ext cx="12191999" cy="65701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Figtree" pitchFamily="2" charset="0"/>
                <a:ea typeface="+mj-ea"/>
                <a:cs typeface="+mj-cs"/>
              </a:defRPr>
            </a:lvl1pPr>
          </a:lstStyle>
          <a:p>
            <a:r>
              <a:rPr lang="en-US" sz="5000" b="1" dirty="0">
                <a:latin typeface="Figtree Black" pitchFamily="2" charset="-79"/>
                <a:cs typeface="Rubik" pitchFamily="2" charset="-79"/>
              </a:rPr>
              <a:t>Real Trade Example: S&amp;P 500 (SPX)</a:t>
            </a:r>
          </a:p>
        </p:txBody>
      </p:sp>
    </p:spTree>
    <p:extLst>
      <p:ext uri="{BB962C8B-B14F-4D97-AF65-F5344CB8AC3E}">
        <p14:creationId xmlns:p14="http://schemas.microsoft.com/office/powerpoint/2010/main" val="2243170589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E1A66E-9E4A-C7DF-B030-2950A5580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4741CBB-ADAD-1E7C-6F6F-080203A46665}"/>
              </a:ext>
            </a:extLst>
          </p:cNvPr>
          <p:cNvSpPr/>
          <p:nvPr/>
        </p:nvSpPr>
        <p:spPr>
          <a:xfrm>
            <a:off x="8112399" y="1456122"/>
            <a:ext cx="3102964" cy="1289154"/>
          </a:xfrm>
          <a:prstGeom prst="rect">
            <a:avLst/>
          </a:prstGeom>
          <a:solidFill>
            <a:srgbClr val="E2F1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Figtree"/>
              </a:rPr>
              <a:t>Bought: </a:t>
            </a:r>
            <a:r>
              <a:rPr lang="en-US" dirty="0">
                <a:solidFill>
                  <a:schemeClr val="tx1"/>
                </a:solidFill>
                <a:latin typeface="Figtree"/>
              </a:rPr>
              <a:t> 1 Contract (PUTS)</a:t>
            </a:r>
          </a:p>
          <a:p>
            <a:pPr algn="ctr"/>
            <a:r>
              <a:rPr lang="en-US" b="1" dirty="0">
                <a:solidFill>
                  <a:schemeClr val="tx1"/>
                </a:solidFill>
                <a:latin typeface="Figtree"/>
              </a:rPr>
              <a:t>Days To Expiration: </a:t>
            </a:r>
            <a:r>
              <a:rPr lang="en-US" dirty="0">
                <a:solidFill>
                  <a:schemeClr val="tx1"/>
                </a:solidFill>
                <a:latin typeface="Figtree"/>
              </a:rPr>
              <a:t>0 </a:t>
            </a:r>
          </a:p>
          <a:p>
            <a:pPr algn="ctr"/>
            <a:r>
              <a:rPr lang="en-US" b="1" dirty="0">
                <a:solidFill>
                  <a:schemeClr val="tx1"/>
                </a:solidFill>
                <a:latin typeface="Figtree"/>
              </a:rPr>
              <a:t>Entry: </a:t>
            </a:r>
            <a:r>
              <a:rPr lang="en-US" dirty="0">
                <a:solidFill>
                  <a:schemeClr val="tx1"/>
                </a:solidFill>
                <a:latin typeface="Figtree"/>
              </a:rPr>
              <a:t>$0.90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b="1" dirty="0">
                <a:solidFill>
                  <a:schemeClr val="tx1"/>
                </a:solidFill>
                <a:latin typeface="Figtree"/>
              </a:rPr>
              <a:t>Total Cost: </a:t>
            </a:r>
            <a:r>
              <a:rPr lang="en-US" dirty="0">
                <a:solidFill>
                  <a:schemeClr val="tx1"/>
                </a:solidFill>
                <a:latin typeface="Figtree"/>
              </a:rPr>
              <a:t>$90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68FECC-63F3-E851-7C0F-DD000D7C60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71368" y="1456122"/>
            <a:ext cx="6956147" cy="381265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0064A44-5692-A4E3-D4DB-8FBDA97D7775}"/>
              </a:ext>
            </a:extLst>
          </p:cNvPr>
          <p:cNvSpPr txBox="1"/>
          <p:nvPr/>
        </p:nvSpPr>
        <p:spPr>
          <a:xfrm rot="713768">
            <a:off x="7725695" y="3295573"/>
            <a:ext cx="43118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18E00"/>
                </a:solidFill>
                <a:latin typeface="Figtree"/>
              </a:rPr>
              <a:t>Friday  Morning Trade! </a:t>
            </a:r>
          </a:p>
          <a:p>
            <a:pPr algn="ctr"/>
            <a:r>
              <a:rPr lang="en-US" sz="2800" b="1" dirty="0">
                <a:solidFill>
                  <a:srgbClr val="018E00"/>
                </a:solidFill>
                <a:latin typeface="Figtree"/>
              </a:rPr>
              <a:t>😉🤑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AD2B176-7317-6572-45E3-060A1AD3E16F}"/>
              </a:ext>
            </a:extLst>
          </p:cNvPr>
          <p:cNvSpPr txBox="1">
            <a:spLocks/>
          </p:cNvSpPr>
          <p:nvPr/>
        </p:nvSpPr>
        <p:spPr>
          <a:xfrm>
            <a:off x="0" y="500271"/>
            <a:ext cx="12191999" cy="65701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Figtree" pitchFamily="2" charset="0"/>
                <a:ea typeface="+mj-ea"/>
                <a:cs typeface="+mj-cs"/>
              </a:defRPr>
            </a:lvl1pPr>
          </a:lstStyle>
          <a:p>
            <a:r>
              <a:rPr lang="en-US" sz="5000" b="1" dirty="0">
                <a:latin typeface="Figtree Black" pitchFamily="2" charset="-79"/>
                <a:cs typeface="Rubik" pitchFamily="2" charset="-79"/>
              </a:rPr>
              <a:t>Real Trade Example: S&amp;P 500 (SPX)</a:t>
            </a:r>
          </a:p>
        </p:txBody>
      </p:sp>
    </p:spTree>
    <p:extLst>
      <p:ext uri="{BB962C8B-B14F-4D97-AF65-F5344CB8AC3E}">
        <p14:creationId xmlns:p14="http://schemas.microsoft.com/office/powerpoint/2010/main" val="41199380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1A3DE5-28EB-3D46-F3CC-8CD55855A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A9A81B5-9B2D-521D-FEC3-D17767D80D6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05780" y="1793040"/>
            <a:ext cx="7066997" cy="3880538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A6527BBC-79C1-7267-4502-E48A2D8644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500" b="1" dirty="0">
                <a:latin typeface="Figtree Black" pitchFamily="2" charset="-79"/>
                <a:cs typeface="Rubik" pitchFamily="2" charset="-79"/>
              </a:rPr>
              <a:t>S&amp;P 500 (SPX) Trade: </a:t>
            </a:r>
            <a:r>
              <a:rPr lang="en-US" sz="4500" b="1" dirty="0">
                <a:solidFill>
                  <a:srgbClr val="018E00"/>
                </a:solidFill>
                <a:latin typeface="Figtree Black" pitchFamily="2" charset="-79"/>
                <a:cs typeface="Rubik" pitchFamily="2" charset="-79"/>
              </a:rPr>
              <a:t>422% within hours</a:t>
            </a:r>
            <a:r>
              <a:rPr lang="en-US" sz="4500" b="1" dirty="0">
                <a:latin typeface="Figtree Black" pitchFamily="2" charset="-79"/>
                <a:cs typeface="Rubik" pitchFamily="2" charset="-79"/>
              </a:rPr>
              <a:t>!</a:t>
            </a:r>
            <a:endParaRPr lang="en-US" sz="45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3C8EB5C-D5A3-B441-6D43-9A0D41DA2E07}"/>
              </a:ext>
            </a:extLst>
          </p:cNvPr>
          <p:cNvSpPr/>
          <p:nvPr/>
        </p:nvSpPr>
        <p:spPr>
          <a:xfrm>
            <a:off x="8144233" y="2359097"/>
            <a:ext cx="3102964" cy="1375249"/>
          </a:xfrm>
          <a:prstGeom prst="rect">
            <a:avLst/>
          </a:prstGeom>
          <a:solidFill>
            <a:srgbClr val="E2F1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Figtree"/>
              </a:rPr>
              <a:t>$90 </a:t>
            </a:r>
            <a:r>
              <a:rPr lang="en-US" sz="3200" dirty="0">
                <a:solidFill>
                  <a:schemeClr val="tx1"/>
                </a:solidFill>
                <a:latin typeface="Figtree"/>
              </a:rPr>
              <a:t>→</a:t>
            </a:r>
            <a:r>
              <a:rPr lang="en-US" sz="2800" dirty="0">
                <a:solidFill>
                  <a:schemeClr val="tx1"/>
                </a:solidFill>
                <a:latin typeface="Figtree"/>
              </a:rPr>
              <a:t> </a:t>
            </a:r>
            <a:r>
              <a:rPr lang="en-US" sz="4000" b="1" dirty="0">
                <a:solidFill>
                  <a:srgbClr val="018E00"/>
                </a:solidFill>
                <a:latin typeface="Figtree Black"/>
              </a:rPr>
              <a:t>$470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75F8B65-BEAD-70B8-7282-DF4751AA13AA}"/>
              </a:ext>
            </a:extLst>
          </p:cNvPr>
          <p:cNvSpPr/>
          <p:nvPr/>
        </p:nvSpPr>
        <p:spPr>
          <a:xfrm>
            <a:off x="8144233" y="1793040"/>
            <a:ext cx="3102964" cy="566057"/>
          </a:xfrm>
          <a:prstGeom prst="rect">
            <a:avLst/>
          </a:prstGeom>
          <a:solidFill>
            <a:srgbClr val="F2DB0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Figtree Black" pitchFamily="2" charset="0"/>
              </a:rPr>
              <a:t>5X LOTTO WINNER!</a:t>
            </a:r>
            <a:endParaRPr lang="en-US" sz="1200" b="1" dirty="0">
              <a:solidFill>
                <a:schemeClr val="tx1"/>
              </a:solidFill>
              <a:latin typeface="Figtree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9206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335AF0-BA75-66FF-3CFB-AB1F7258A6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37EFDA7-568C-0F9B-E6A2-8C98973C973D}"/>
              </a:ext>
            </a:extLst>
          </p:cNvPr>
          <p:cNvSpPr txBox="1">
            <a:spLocks/>
          </p:cNvSpPr>
          <p:nvPr/>
        </p:nvSpPr>
        <p:spPr>
          <a:xfrm>
            <a:off x="194872" y="509286"/>
            <a:ext cx="11692327" cy="50641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4500" b="1" dirty="0">
                <a:latin typeface="Figtree Black" pitchFamily="2" charset="-79"/>
                <a:cs typeface="Rubik SemiBold" pitchFamily="2" charset="-79"/>
              </a:rPr>
              <a:t>If I had put more into that trade...</a:t>
            </a:r>
            <a:br>
              <a:rPr lang="en-US" sz="4500" b="1" dirty="0">
                <a:latin typeface="Rubik SemiBold" pitchFamily="2" charset="-79"/>
                <a:cs typeface="Rubik SemiBold" pitchFamily="2" charset="-79"/>
              </a:rPr>
            </a:br>
            <a:r>
              <a:rPr lang="en-US" sz="4500" dirty="0">
                <a:latin typeface="Figtree" pitchFamily="2" charset="0"/>
                <a:cs typeface="Rubik SemiBold" pitchFamily="2" charset="-79"/>
              </a:rPr>
              <a:t>$1,000 </a:t>
            </a:r>
            <a:r>
              <a:rPr lang="en-US" sz="4800" dirty="0">
                <a:latin typeface="Figtree"/>
              </a:rPr>
              <a:t>→</a:t>
            </a:r>
            <a:r>
              <a:rPr lang="en-US" sz="4500" b="1" dirty="0">
                <a:latin typeface="Figtree Black" pitchFamily="2" charset="-79"/>
                <a:cs typeface="Rubik SemiBold" pitchFamily="2" charset="-79"/>
              </a:rPr>
              <a:t> $5,220 </a:t>
            </a:r>
            <a:br>
              <a:rPr lang="en-US" sz="4500" b="1" dirty="0">
                <a:latin typeface="Rubik SemiBold" pitchFamily="2" charset="-79"/>
                <a:cs typeface="Rubik SemiBold" pitchFamily="2" charset="-79"/>
              </a:rPr>
            </a:br>
            <a:r>
              <a:rPr lang="en-US" sz="4500" dirty="0">
                <a:latin typeface="Figtree" pitchFamily="2" charset="0"/>
                <a:cs typeface="Rubik SemiBold" pitchFamily="2" charset="-79"/>
              </a:rPr>
              <a:t>$5,000 </a:t>
            </a:r>
            <a:r>
              <a:rPr lang="en-US" sz="4800" dirty="0">
                <a:latin typeface="Figtree"/>
              </a:rPr>
              <a:t>→</a:t>
            </a:r>
            <a:r>
              <a:rPr lang="en-US" sz="4500" b="1" dirty="0">
                <a:latin typeface="Figtree Black" pitchFamily="2" charset="-79"/>
                <a:cs typeface="Rubik SemiBold" pitchFamily="2" charset="-79"/>
              </a:rPr>
              <a:t> $26,100</a:t>
            </a:r>
          </a:p>
          <a:p>
            <a:pPr>
              <a:lnSpc>
                <a:spcPct val="150000"/>
              </a:lnSpc>
            </a:pPr>
            <a:r>
              <a:rPr lang="en-US" sz="4500" dirty="0">
                <a:latin typeface="Figtree" pitchFamily="2" charset="0"/>
                <a:cs typeface="Rubik SemiBold" pitchFamily="2" charset="-79"/>
              </a:rPr>
              <a:t>$10,000 </a:t>
            </a:r>
            <a:r>
              <a:rPr lang="en-US" sz="4800" dirty="0">
                <a:latin typeface="Figtree"/>
              </a:rPr>
              <a:t>→</a:t>
            </a:r>
            <a:r>
              <a:rPr lang="en-US" sz="4500" b="1" dirty="0">
                <a:latin typeface="Figtree Black" pitchFamily="2" charset="-79"/>
                <a:cs typeface="Rubik SemiBold" pitchFamily="2" charset="-79"/>
              </a:rPr>
              <a:t> $52,200</a:t>
            </a:r>
            <a:endParaRPr lang="en-US" sz="4500" b="1" dirty="0">
              <a:highlight>
                <a:srgbClr val="018E00"/>
              </a:highlight>
              <a:latin typeface="Rubik SemiBold" pitchFamily="2" charset="-79"/>
              <a:cs typeface="Rubik SemiBold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4821374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C71C75-79F4-893A-139E-3A1AB2DD57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CC322-CC4A-00A5-091A-C15C4402F6FA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838200" y="2766218"/>
            <a:ext cx="10515600" cy="1325563"/>
          </a:xfrm>
          <a:prstGeom prst="rect">
            <a:avLst/>
          </a:prstGeom>
        </p:spPr>
        <p:txBody>
          <a:bodyPr anchor="ctr">
            <a:normAutofit fontScale="90000"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Figtree Black" pitchFamily="2" charset="-79"/>
                <a:cs typeface="Rubik SemiBold" pitchFamily="2" charset="-79"/>
              </a:rPr>
              <a:t>So how do I find</a:t>
            </a:r>
            <a:br>
              <a:rPr lang="en-US" sz="8000" b="1" dirty="0">
                <a:solidFill>
                  <a:schemeClr val="bg1"/>
                </a:solidFill>
                <a:latin typeface="Figtree Black" pitchFamily="2" charset="-79"/>
                <a:cs typeface="Rubik SemiBold" pitchFamily="2" charset="-79"/>
              </a:rPr>
            </a:br>
            <a:r>
              <a:rPr lang="en-US" sz="8000" b="1" dirty="0">
                <a:solidFill>
                  <a:schemeClr val="bg1"/>
                </a:solidFill>
                <a:latin typeface="Figtree Black" pitchFamily="2" charset="-79"/>
                <a:cs typeface="Rubik SemiBold" pitchFamily="2" charset="-79"/>
              </a:rPr>
              <a:t>these trades?</a:t>
            </a:r>
            <a:endParaRPr lang="en-US" sz="8000" b="1" dirty="0">
              <a:solidFill>
                <a:srgbClr val="FEB314"/>
              </a:solidFill>
              <a:highlight>
                <a:srgbClr val="018E00"/>
              </a:highlight>
              <a:latin typeface="Rubik SemiBold" pitchFamily="2" charset="-79"/>
              <a:cs typeface="Rubik SemiBold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8315286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25EA3D-4E56-02BA-7329-B52EC09834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8CF4679-89B4-6F38-CB22-C0322005F3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00695"/>
            <a:ext cx="12192000" cy="1328105"/>
          </a:xfrm>
          <a:prstGeom prst="rect">
            <a:avLst/>
          </a:prstGeom>
        </p:spPr>
        <p:txBody>
          <a:bodyPr anchor="ctr">
            <a:normAutofit fontScale="90000"/>
          </a:bodyPr>
          <a:lstStyle/>
          <a:p>
            <a:r>
              <a:rPr lang="en-US" sz="6000" b="1" dirty="0">
                <a:highlight>
                  <a:srgbClr val="F2DC0D"/>
                </a:highlight>
                <a:latin typeface="Figtree Black" pitchFamily="2" charset="-79"/>
                <a:cs typeface="Rubik" pitchFamily="2" charset="-79"/>
              </a:rPr>
              <a:t>T.P.S. </a:t>
            </a:r>
            <a:br>
              <a:rPr lang="en-US" sz="5000" b="1" dirty="0">
                <a:latin typeface="Figtree Black" pitchFamily="2" charset="-79"/>
                <a:cs typeface="Rubik" pitchFamily="2" charset="-79"/>
              </a:rPr>
            </a:br>
            <a:r>
              <a:rPr lang="en-US" sz="4000" b="1" dirty="0">
                <a:latin typeface="Figtree Black" pitchFamily="2" charset="-79"/>
                <a:cs typeface="Rubik" pitchFamily="2" charset="-79"/>
              </a:rPr>
              <a:t>What Nate Looks For Before Placing a Lotto Trade: </a:t>
            </a:r>
            <a:endParaRPr lang="en-US" sz="5000" b="1" dirty="0">
              <a:latin typeface="Figtree Black" pitchFamily="2" charset="-79"/>
              <a:cs typeface="Rubik" pitchFamily="2" charset="-79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90AC33-68E7-32FF-0AEF-23E38E3398C2}"/>
              </a:ext>
            </a:extLst>
          </p:cNvPr>
          <p:cNvSpPr txBox="1"/>
          <p:nvPr/>
        </p:nvSpPr>
        <p:spPr>
          <a:xfrm>
            <a:off x="1185938" y="2274893"/>
            <a:ext cx="9820124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spcAft>
                <a:spcPts val="3600"/>
              </a:spcAft>
              <a:buFont typeface="+mj-lt"/>
              <a:buAutoNum type="arabicPeriod"/>
            </a:pPr>
            <a:r>
              <a:rPr lang="en-US" sz="3200" dirty="0">
                <a:latin typeface="Figtree" pitchFamily="2" charset="-79"/>
                <a:cs typeface="Rubik" pitchFamily="2" charset="-79"/>
                <a:sym typeface="Alfa Slab One"/>
              </a:rPr>
              <a:t>Chart with a strong </a:t>
            </a:r>
            <a:r>
              <a:rPr lang="en-US" sz="3200" b="1" u="sng" dirty="0">
                <a:highlight>
                  <a:srgbClr val="F2DC0D"/>
                </a:highlight>
                <a:latin typeface="Figtree" pitchFamily="2" charset="-79"/>
                <a:cs typeface="Rubik" pitchFamily="2" charset="-79"/>
                <a:sym typeface="Alfa Slab One"/>
              </a:rPr>
              <a:t>T</a:t>
            </a:r>
            <a:r>
              <a:rPr lang="en-US" sz="3200" b="1" dirty="0">
                <a:latin typeface="Figtree" pitchFamily="2" charset="-79"/>
                <a:cs typeface="Rubik" pitchFamily="2" charset="-79"/>
                <a:sym typeface="Alfa Slab One"/>
              </a:rPr>
              <a:t>rend </a:t>
            </a:r>
            <a:br>
              <a:rPr lang="en-US" sz="3200" b="1" dirty="0">
                <a:latin typeface="Figtree" pitchFamily="2" charset="-79"/>
                <a:cs typeface="Rubik" pitchFamily="2" charset="-79"/>
                <a:sym typeface="Alfa Slab One"/>
              </a:rPr>
            </a:br>
            <a:r>
              <a:rPr lang="en-US" sz="3200" dirty="0">
                <a:latin typeface="Figtree" pitchFamily="2" charset="-79"/>
                <a:cs typeface="Rubik" pitchFamily="2" charset="-79"/>
                <a:sym typeface="Alfa Slab One"/>
              </a:rPr>
              <a:t>(Usually bullish... But works with bearish too)</a:t>
            </a:r>
            <a:endParaRPr lang="en-US" sz="3200" dirty="0">
              <a:latin typeface="Rubik" pitchFamily="2" charset="-79"/>
              <a:cs typeface="Rubik" pitchFamily="2" charset="-79"/>
              <a:sym typeface="Alfa Slab One"/>
            </a:endParaRPr>
          </a:p>
          <a:p>
            <a:pPr marL="514350" indent="-514350">
              <a:spcAft>
                <a:spcPts val="3600"/>
              </a:spcAft>
              <a:buFont typeface="+mj-lt"/>
              <a:buAutoNum type="arabicPeriod"/>
            </a:pPr>
            <a:r>
              <a:rPr lang="en-US" sz="3200" dirty="0">
                <a:latin typeface="Figtree" pitchFamily="2" charset="-79"/>
                <a:cs typeface="Rubik" pitchFamily="2" charset="-79"/>
                <a:sym typeface="Alfa Slab One"/>
              </a:rPr>
              <a:t>A </a:t>
            </a:r>
            <a:r>
              <a:rPr lang="en-US" sz="3200" b="1" u="sng" dirty="0">
                <a:highlight>
                  <a:srgbClr val="F2DC0D"/>
                </a:highlight>
                <a:latin typeface="Figtree" pitchFamily="2" charset="-79"/>
                <a:cs typeface="Rubik" pitchFamily="2" charset="-79"/>
                <a:sym typeface="Alfa Slab One"/>
              </a:rPr>
              <a:t>P</a:t>
            </a:r>
            <a:r>
              <a:rPr lang="en-US" sz="3200" b="1" dirty="0">
                <a:latin typeface="Figtree" pitchFamily="2" charset="-79"/>
                <a:cs typeface="Rubik" pitchFamily="2" charset="-79"/>
                <a:sym typeface="Alfa Slab One"/>
              </a:rPr>
              <a:t>attern</a:t>
            </a:r>
            <a:r>
              <a:rPr lang="en-US" sz="3200" dirty="0">
                <a:latin typeface="Figtree" pitchFamily="2" charset="-79"/>
                <a:cs typeface="Rubik" pitchFamily="2" charset="-79"/>
                <a:sym typeface="Alfa Slab One"/>
              </a:rPr>
              <a:t> showing ongoing price consolidation  </a:t>
            </a:r>
            <a:endParaRPr lang="en-US" sz="3200" dirty="0">
              <a:latin typeface="Rubik" pitchFamily="2" charset="-79"/>
              <a:cs typeface="Rubik" pitchFamily="2" charset="-79"/>
              <a:sym typeface="Alfa Slab One"/>
            </a:endParaRPr>
          </a:p>
          <a:p>
            <a:pPr marL="514350" indent="-514350">
              <a:spcAft>
                <a:spcPts val="3600"/>
              </a:spcAft>
              <a:buFont typeface="+mj-lt"/>
              <a:buAutoNum type="arabicPeriod"/>
            </a:pPr>
            <a:r>
              <a:rPr lang="en-US" sz="3200" dirty="0">
                <a:latin typeface="Figtree" pitchFamily="2" charset="-79"/>
                <a:cs typeface="Rubik" pitchFamily="2" charset="-79"/>
                <a:sym typeface="Alfa Slab One"/>
              </a:rPr>
              <a:t>I look for my #1 favorite indicator...</a:t>
            </a:r>
            <a:r>
              <a:rPr lang="en-US" sz="3200" dirty="0">
                <a:latin typeface="Rubik" pitchFamily="2" charset="-79"/>
                <a:cs typeface="Rubik" pitchFamily="2" charset="-79"/>
                <a:sym typeface="Alfa Slab One"/>
              </a:rPr>
              <a:t> </a:t>
            </a:r>
            <a:r>
              <a:rPr lang="en-US" sz="3200" dirty="0">
                <a:latin typeface="Figtree" pitchFamily="2" charset="-79"/>
                <a:cs typeface="Rubik" pitchFamily="2" charset="-79"/>
                <a:sym typeface="Alfa Slab One"/>
              </a:rPr>
              <a:t>”The </a:t>
            </a:r>
            <a:r>
              <a:rPr lang="en-US" sz="3200" b="1" u="sng" dirty="0">
                <a:highlight>
                  <a:srgbClr val="F2DC0D"/>
                </a:highlight>
                <a:latin typeface="Figtree" pitchFamily="2" charset="-79"/>
                <a:cs typeface="Rubik" pitchFamily="2" charset="-79"/>
                <a:sym typeface="Alfa Slab One"/>
              </a:rPr>
              <a:t>S</a:t>
            </a:r>
            <a:r>
              <a:rPr lang="en-US" sz="3200" b="1" dirty="0">
                <a:latin typeface="Figtree" pitchFamily="2" charset="-79"/>
                <a:cs typeface="Rubik" pitchFamily="2" charset="-79"/>
                <a:sym typeface="Alfa Slab One"/>
              </a:rPr>
              <a:t>queeze</a:t>
            </a:r>
            <a:r>
              <a:rPr lang="en-US" sz="3200" dirty="0">
                <a:latin typeface="Figtree" pitchFamily="2" charset="-79"/>
                <a:cs typeface="Rubik" pitchFamily="2" charset="-79"/>
                <a:sym typeface="Alfa Slab One"/>
              </a:rPr>
              <a:t>”</a:t>
            </a:r>
          </a:p>
          <a:p>
            <a:pPr marL="514350" indent="-514350">
              <a:spcAft>
                <a:spcPts val="3600"/>
              </a:spcAft>
              <a:buFont typeface="+mj-lt"/>
              <a:buAutoNum type="arabicPeriod"/>
            </a:pPr>
            <a:endParaRPr lang="en-US" sz="3200" dirty="0">
              <a:latin typeface="Rubik" pitchFamily="2" charset="-79"/>
              <a:cs typeface="Rubik" pitchFamily="2" charset="-79"/>
              <a:sym typeface="Alfa Slab One"/>
            </a:endParaRPr>
          </a:p>
          <a:p>
            <a:pPr marL="342900" indent="-342900">
              <a:spcAft>
                <a:spcPts val="3600"/>
              </a:spcAft>
              <a:buFont typeface="Wingdings" pitchFamily="2" charset="2"/>
              <a:buChar char="§"/>
            </a:pPr>
            <a:endParaRPr lang="en-US" sz="3200" dirty="0">
              <a:latin typeface="Rubik" pitchFamily="2" charset="-79"/>
              <a:cs typeface="Rubik" pitchFamily="2" charset="-79"/>
              <a:sym typeface="Alfa Slab One"/>
            </a:endParaRPr>
          </a:p>
        </p:txBody>
      </p:sp>
    </p:spTree>
    <p:extLst>
      <p:ext uri="{BB962C8B-B14F-4D97-AF65-F5344CB8AC3E}">
        <p14:creationId xmlns:p14="http://schemas.microsoft.com/office/powerpoint/2010/main" val="525620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9B8D8F-DF2F-9CA3-C62F-E8D47BCF5E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80669FD-A336-42AB-C7B3-17FB8CC4A6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0275" y="1336101"/>
            <a:ext cx="3638079" cy="2092899"/>
          </a:xfrm>
          <a:prstGeom prst="rect">
            <a:avLst/>
          </a:prstGeom>
        </p:spPr>
        <p:txBody>
          <a:bodyPr anchor="t">
            <a:normAutofit fontScale="90000"/>
          </a:bodyPr>
          <a:lstStyle/>
          <a:p>
            <a:r>
              <a:rPr lang="en-US" sz="89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Figtree Black" pitchFamily="2" charset="0"/>
                <a:cs typeface="Rubik" pitchFamily="2" charset="-79"/>
              </a:rPr>
              <a:t>183</a:t>
            </a:r>
            <a:r>
              <a:rPr lang="en-US" sz="50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Figtree Black"/>
                <a:cs typeface="Rubik" pitchFamily="2" charset="-79"/>
              </a:rPr>
              <a:t> </a:t>
            </a:r>
            <a:br>
              <a:rPr lang="en-US" sz="5000" b="1" dirty="0">
                <a:cs typeface="Rubik" pitchFamily="2" charset="-79"/>
              </a:rPr>
            </a:br>
            <a:r>
              <a:rPr lang="en-US" sz="3100" b="1" dirty="0">
                <a:latin typeface="Figtree" pitchFamily="2" charset="0"/>
                <a:cs typeface="Rubik" pitchFamily="2" charset="-79"/>
              </a:rPr>
              <a:t>&gt;100% winners</a:t>
            </a:r>
            <a:br>
              <a:rPr lang="en-US" sz="5000" b="1" dirty="0">
                <a:cs typeface="Rubik" pitchFamily="2" charset="-79"/>
              </a:rPr>
            </a:br>
            <a:endParaRPr lang="en-US" sz="5000" b="1" dirty="0">
              <a:cs typeface="Rubik" pitchFamily="2" charset="-79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B29E4A0-BCF8-5507-998E-FF905431A1C4}"/>
              </a:ext>
            </a:extLst>
          </p:cNvPr>
          <p:cNvSpPr txBox="1">
            <a:spLocks/>
          </p:cNvSpPr>
          <p:nvPr/>
        </p:nvSpPr>
        <p:spPr>
          <a:xfrm>
            <a:off x="1232213" y="470867"/>
            <a:ext cx="10041927" cy="5039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Figtree Black" pitchFamily="2" charset="0"/>
                <a:cs typeface="Rubik" pitchFamily="2" charset="-79"/>
              </a:rPr>
              <a:t>Breakdown Of Our Real-Money Winners: 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FDC6902E-2802-B98A-7EBC-5359B77752DC}"/>
              </a:ext>
            </a:extLst>
          </p:cNvPr>
          <p:cNvSpPr txBox="1">
            <a:spLocks/>
          </p:cNvSpPr>
          <p:nvPr/>
        </p:nvSpPr>
        <p:spPr>
          <a:xfrm>
            <a:off x="982578" y="3429000"/>
            <a:ext cx="4863786" cy="2092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2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Figtree Black" pitchFamily="2" charset="0"/>
                <a:cs typeface="Rubik" pitchFamily="2" charset="-79"/>
              </a:rPr>
              <a:t>1,129%</a:t>
            </a:r>
            <a:br>
              <a:rPr lang="en-US" sz="5000" b="1" dirty="0">
                <a:latin typeface="Figtree" pitchFamily="2" charset="0"/>
                <a:cs typeface="Rubik" pitchFamily="2" charset="-79"/>
              </a:rPr>
            </a:br>
            <a:r>
              <a:rPr lang="en-US" sz="2500" b="1" dirty="0">
                <a:latin typeface="Figtree" pitchFamily="2" charset="0"/>
                <a:cs typeface="Rubik" pitchFamily="2" charset="-79"/>
              </a:rPr>
              <a:t>(</a:t>
            </a:r>
            <a:r>
              <a:rPr lang="en-US" sz="2500" b="1" dirty="0">
                <a:highlight>
                  <a:srgbClr val="F2DC0D"/>
                </a:highlight>
                <a:latin typeface="Figtree" pitchFamily="2" charset="0"/>
                <a:cs typeface="Rubik" pitchFamily="2" charset="-79"/>
              </a:rPr>
              <a:t>2 Days</a:t>
            </a:r>
            <a:r>
              <a:rPr lang="en-US" sz="2500" b="1" dirty="0">
                <a:latin typeface="Figtree" pitchFamily="2" charset="0"/>
                <a:cs typeface="Rubik" pitchFamily="2" charset="-79"/>
              </a:rPr>
              <a:t>)</a:t>
            </a:r>
            <a:br>
              <a:rPr lang="en-US" sz="2500" b="1" dirty="0">
                <a:latin typeface="Figtree SemiBold" pitchFamily="2" charset="0"/>
                <a:cs typeface="Rubik" pitchFamily="2" charset="-79"/>
              </a:rPr>
            </a:br>
            <a:r>
              <a:rPr lang="en-US" sz="3300" b="1" dirty="0">
                <a:latin typeface="Figtree" pitchFamily="2" charset="0"/>
                <a:cs typeface="Rubik" pitchFamily="2" charset="-79"/>
              </a:rPr>
              <a:t>Top % Return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9C37F17B-5CF2-B3C3-FE52-D68CCDC22557}"/>
              </a:ext>
            </a:extLst>
          </p:cNvPr>
          <p:cNvSpPr txBox="1">
            <a:spLocks/>
          </p:cNvSpPr>
          <p:nvPr/>
        </p:nvSpPr>
        <p:spPr>
          <a:xfrm>
            <a:off x="5664972" y="3428999"/>
            <a:ext cx="5951561" cy="2092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2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Figtree Black" pitchFamily="2" charset="0"/>
                <a:cs typeface="Rubik" pitchFamily="2" charset="-79"/>
              </a:rPr>
              <a:t>$15,704</a:t>
            </a:r>
            <a:br>
              <a:rPr lang="en-US" sz="5000" b="1" dirty="0">
                <a:latin typeface="Figtree" pitchFamily="2" charset="0"/>
                <a:cs typeface="Rubik" pitchFamily="2" charset="-79"/>
              </a:rPr>
            </a:br>
            <a:r>
              <a:rPr lang="en-US" sz="2700" b="1" dirty="0">
                <a:latin typeface="Figtree" pitchFamily="2" charset="0"/>
                <a:cs typeface="Rubik" pitchFamily="2" charset="-79"/>
              </a:rPr>
              <a:t>(148% in </a:t>
            </a:r>
            <a:r>
              <a:rPr lang="en-US" sz="2700" b="1" dirty="0">
                <a:highlight>
                  <a:srgbClr val="F2DC0D"/>
                </a:highlight>
                <a:latin typeface="Figtree" pitchFamily="2" charset="0"/>
                <a:cs typeface="Rubik" pitchFamily="2" charset="-79"/>
              </a:rPr>
              <a:t>6 days</a:t>
            </a:r>
            <a:r>
              <a:rPr lang="en-US" sz="2700" b="1" dirty="0">
                <a:latin typeface="Figtree" pitchFamily="2" charset="0"/>
                <a:cs typeface="Rubik" pitchFamily="2" charset="-79"/>
              </a:rPr>
              <a:t>)</a:t>
            </a:r>
            <a:br>
              <a:rPr lang="en-US" sz="2700" b="1" dirty="0">
                <a:latin typeface="Figtree SemiBold" pitchFamily="2" charset="0"/>
                <a:cs typeface="Rubik" pitchFamily="2" charset="-79"/>
              </a:rPr>
            </a:br>
            <a:r>
              <a:rPr lang="en-US" sz="2900" b="1" dirty="0">
                <a:latin typeface="Figtree" pitchFamily="2" charset="0"/>
                <a:cs typeface="Rubik" pitchFamily="2" charset="-79"/>
              </a:rPr>
              <a:t>Largest $ Profit </a:t>
            </a:r>
          </a:p>
        </p:txBody>
      </p:sp>
      <p:sp>
        <p:nvSpPr>
          <p:cNvPr id="2" name="Subtitle 4">
            <a:extLst>
              <a:ext uri="{FF2B5EF4-FFF2-40B4-BE49-F238E27FC236}">
                <a16:creationId xmlns:a16="http://schemas.microsoft.com/office/drawing/2014/main" id="{C92B5A16-94E7-6D84-986F-4606C51159E1}"/>
              </a:ext>
            </a:extLst>
          </p:cNvPr>
          <p:cNvSpPr txBox="1">
            <a:spLocks/>
          </p:cNvSpPr>
          <p:nvPr/>
        </p:nvSpPr>
        <p:spPr>
          <a:xfrm>
            <a:off x="0" y="5740538"/>
            <a:ext cx="12192000" cy="3858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28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Figtree" pitchFamily="2" charset="-79"/>
                <a:cs typeface="Rubik" pitchFamily="2" charset="-79"/>
              </a:rPr>
              <a:t>*Across all research services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A00C4F7-7D4B-E435-6070-CB8828C9BA8A}"/>
              </a:ext>
            </a:extLst>
          </p:cNvPr>
          <p:cNvSpPr txBox="1">
            <a:spLocks/>
          </p:cNvSpPr>
          <p:nvPr/>
        </p:nvSpPr>
        <p:spPr>
          <a:xfrm>
            <a:off x="4095568" y="1508852"/>
            <a:ext cx="3638079" cy="209289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Figtree" pitchFamily="2" charset="0"/>
                <a:ea typeface="+mj-ea"/>
                <a:cs typeface="+mj-cs"/>
              </a:defRPr>
            </a:lvl1pPr>
          </a:lstStyle>
          <a:p>
            <a:r>
              <a:rPr lang="en-US" sz="89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Figtree Black" pitchFamily="2" charset="0"/>
                <a:cs typeface="Rubik" pitchFamily="2" charset="-79"/>
              </a:rPr>
              <a:t>32</a:t>
            </a:r>
            <a:br>
              <a:rPr lang="en-US" sz="5000" b="1" dirty="0">
                <a:cs typeface="Rubik" pitchFamily="2" charset="-79"/>
              </a:rPr>
            </a:br>
            <a:r>
              <a:rPr lang="en-US" sz="3100" b="1" dirty="0">
                <a:latin typeface="Figtree" pitchFamily="2" charset="0"/>
                <a:cs typeface="Rubik" pitchFamily="2" charset="-79"/>
              </a:rPr>
              <a:t>&gt;200% winners</a:t>
            </a:r>
            <a:br>
              <a:rPr lang="en-US" sz="5000" b="1" dirty="0">
                <a:cs typeface="Rubik" pitchFamily="2" charset="-79"/>
              </a:rPr>
            </a:br>
            <a:endParaRPr lang="en-US" sz="5000" b="1" dirty="0">
              <a:cs typeface="Rubik" pitchFamily="2" charset="-79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06AB443-477D-4783-4CD6-7B1AEA9B205E}"/>
              </a:ext>
            </a:extLst>
          </p:cNvPr>
          <p:cNvSpPr txBox="1">
            <a:spLocks/>
          </p:cNvSpPr>
          <p:nvPr/>
        </p:nvSpPr>
        <p:spPr>
          <a:xfrm>
            <a:off x="7978454" y="1508852"/>
            <a:ext cx="3638079" cy="209289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Figtree" pitchFamily="2" charset="0"/>
                <a:ea typeface="+mj-ea"/>
                <a:cs typeface="+mj-cs"/>
              </a:defRPr>
            </a:lvl1pPr>
          </a:lstStyle>
          <a:p>
            <a:r>
              <a:rPr lang="en-US" sz="89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Figtree Black" pitchFamily="2" charset="0"/>
                <a:cs typeface="Rubik" pitchFamily="2" charset="-79"/>
              </a:rPr>
              <a:t>9</a:t>
            </a:r>
            <a:br>
              <a:rPr lang="en-US" sz="5000" b="1" dirty="0">
                <a:cs typeface="Rubik" pitchFamily="2" charset="-79"/>
              </a:rPr>
            </a:br>
            <a:r>
              <a:rPr lang="en-US" sz="3100" b="1" dirty="0">
                <a:latin typeface="Figtree" pitchFamily="2" charset="0"/>
                <a:cs typeface="Rubik" pitchFamily="2" charset="-79"/>
              </a:rPr>
              <a:t>&gt;400% winners</a:t>
            </a:r>
            <a:br>
              <a:rPr lang="en-US" sz="5000" b="1" dirty="0">
                <a:cs typeface="Rubik" pitchFamily="2" charset="-79"/>
              </a:rPr>
            </a:br>
            <a:endParaRPr lang="en-US" sz="5000" b="1" dirty="0">
              <a:cs typeface="Rubik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64567162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58338A-72A7-9962-B0C6-5C1C1E9F21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9C67A15-1C47-5813-6CDB-60C6CB48A34D}"/>
              </a:ext>
            </a:extLst>
          </p:cNvPr>
          <p:cNvSpPr txBox="1"/>
          <p:nvPr/>
        </p:nvSpPr>
        <p:spPr>
          <a:xfrm>
            <a:off x="314794" y="1648917"/>
            <a:ext cx="7734924" cy="39805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Bef>
                <a:spcPts val="1600"/>
              </a:spcBef>
              <a:spcAft>
                <a:spcPts val="600"/>
              </a:spcAft>
              <a:buClr>
                <a:srgbClr val="161B6D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2400" dirty="0">
                <a:latin typeface="Figtree" pitchFamily="2" charset="77"/>
                <a:cs typeface="Rubik" pitchFamily="2" charset="-79"/>
              </a:rPr>
              <a:t>Developed by Trader John Carter 20 years ago. Carter famously made $18.2 Million in 2020 alone! (a 1,270% gain!)</a:t>
            </a:r>
          </a:p>
          <a:p>
            <a:pPr marL="457200" indent="-457200">
              <a:spcBef>
                <a:spcPts val="1600"/>
              </a:spcBef>
              <a:spcAft>
                <a:spcPts val="600"/>
              </a:spcAft>
              <a:buClr>
                <a:srgbClr val="161B6D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2400" dirty="0">
                <a:latin typeface="Figtree" pitchFamily="2" charset="77"/>
                <a:cs typeface="Rubik" pitchFamily="2" charset="-79"/>
              </a:rPr>
              <a:t>It’s an indicator that measures whether a stock’s price is compressed and poised to break out.</a:t>
            </a:r>
          </a:p>
          <a:p>
            <a:pPr marL="457200" indent="-457200">
              <a:spcBef>
                <a:spcPts val="1600"/>
              </a:spcBef>
              <a:spcAft>
                <a:spcPts val="600"/>
              </a:spcAft>
              <a:buClr>
                <a:srgbClr val="161B6D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2400" dirty="0">
                <a:latin typeface="Figtree" pitchFamily="2" charset="77"/>
                <a:cs typeface="Rubik" pitchFamily="2" charset="-79"/>
              </a:rPr>
              <a:t>Think of a compressed air rocket… When enough pressure builds… eventually the stock’s price will explode upwards.</a:t>
            </a:r>
            <a:br>
              <a:rPr lang="en-US" sz="2400" dirty="0">
                <a:latin typeface="Montserrat Medium" pitchFamily="2" charset="77"/>
                <a:cs typeface="Rubik" pitchFamily="2" charset="-79"/>
              </a:rPr>
            </a:br>
            <a:endParaRPr lang="en-US" sz="2400" dirty="0">
              <a:latin typeface="Montserrat Medium" pitchFamily="2" charset="77"/>
              <a:cs typeface="Rubik" pitchFamily="2" charset="-79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B63F705-D268-D0AF-4023-972A2EBD82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9718" y="1648917"/>
            <a:ext cx="3307734" cy="3605254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3CB269D6-A1FE-0A13-124C-15EE55ED7C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500" b="1" dirty="0">
                <a:latin typeface="Figtree Black" pitchFamily="2" charset="-79"/>
                <a:cs typeface="Rubik" pitchFamily="2" charset="-79"/>
              </a:rPr>
              <a:t>The “Squeeze” Indicator </a:t>
            </a:r>
            <a:endParaRPr lang="en-US" sz="4500" dirty="0"/>
          </a:p>
        </p:txBody>
      </p:sp>
    </p:spTree>
    <p:extLst>
      <p:ext uri="{BB962C8B-B14F-4D97-AF65-F5344CB8AC3E}">
        <p14:creationId xmlns:p14="http://schemas.microsoft.com/office/powerpoint/2010/main" val="29270481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B6D9C6-BAB6-4D0E-82B2-5EA653D9A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554570D-BF0E-1381-7BB6-7A63DA591F83}"/>
              </a:ext>
            </a:extLst>
          </p:cNvPr>
          <p:cNvSpPr/>
          <p:nvPr/>
        </p:nvSpPr>
        <p:spPr>
          <a:xfrm>
            <a:off x="8733126" y="1536492"/>
            <a:ext cx="3102964" cy="1289154"/>
          </a:xfrm>
          <a:prstGeom prst="rect">
            <a:avLst/>
          </a:prstGeom>
          <a:solidFill>
            <a:srgbClr val="E2F1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Figtree"/>
              </a:rPr>
              <a:t>Bought: </a:t>
            </a:r>
            <a:r>
              <a:rPr lang="en-US" dirty="0">
                <a:solidFill>
                  <a:schemeClr val="tx1"/>
                </a:solidFill>
                <a:latin typeface="Figtree"/>
              </a:rPr>
              <a:t>25 Contracts</a:t>
            </a:r>
          </a:p>
          <a:p>
            <a:pPr algn="ctr"/>
            <a:r>
              <a:rPr lang="en-US" b="1" dirty="0">
                <a:solidFill>
                  <a:schemeClr val="tx1"/>
                </a:solidFill>
                <a:latin typeface="Figtree"/>
              </a:rPr>
              <a:t>Entry: </a:t>
            </a:r>
            <a:r>
              <a:rPr lang="en-US" dirty="0">
                <a:solidFill>
                  <a:schemeClr val="tx1"/>
                </a:solidFill>
                <a:latin typeface="Figtree"/>
              </a:rPr>
              <a:t>$0.70 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b="1" dirty="0">
                <a:solidFill>
                  <a:schemeClr val="tx1"/>
                </a:solidFill>
                <a:latin typeface="Figtree"/>
              </a:rPr>
              <a:t>Total Cost: </a:t>
            </a:r>
            <a:r>
              <a:rPr lang="en-US" dirty="0">
                <a:solidFill>
                  <a:schemeClr val="tx1"/>
                </a:solidFill>
                <a:latin typeface="Figtree"/>
              </a:rPr>
              <a:t>$1,742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FD6BF92-AF81-2B2B-9B91-63439E283C3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98811" y="1525714"/>
            <a:ext cx="8248571" cy="3115559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8907561-E971-DD5C-41EA-28B8E7D2D8F6}"/>
              </a:ext>
            </a:extLst>
          </p:cNvPr>
          <p:cNvCxnSpPr>
            <a:cxnSpLocks/>
          </p:cNvCxnSpPr>
          <p:nvPr/>
        </p:nvCxnSpPr>
        <p:spPr>
          <a:xfrm flipH="1">
            <a:off x="7924800" y="4032355"/>
            <a:ext cx="1056968" cy="20111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30EE0409-B498-B7C7-1926-5DCE0485EB77}"/>
              </a:ext>
            </a:extLst>
          </p:cNvPr>
          <p:cNvSpPr txBox="1"/>
          <p:nvPr/>
        </p:nvSpPr>
        <p:spPr>
          <a:xfrm>
            <a:off x="8616091" y="3293691"/>
            <a:ext cx="298244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Figtree"/>
              </a:rPr>
              <a:t>Two red dots </a:t>
            </a:r>
            <a:r>
              <a:rPr lang="en-US" b="1" dirty="0">
                <a:latin typeface="Figtree"/>
              </a:rPr>
              <a:t>on 30-minute frames</a:t>
            </a:r>
            <a:br>
              <a:rPr lang="en-US" b="1" dirty="0"/>
            </a:br>
            <a:r>
              <a:rPr lang="en-US" b="1" dirty="0">
                <a:latin typeface="Figtree"/>
              </a:rPr>
              <a:t>= </a:t>
            </a:r>
          </a:p>
          <a:p>
            <a:pPr algn="ctr"/>
            <a:r>
              <a:rPr lang="en-US" b="1" dirty="0">
                <a:latin typeface="Figtree"/>
              </a:rPr>
              <a:t>Price compression </a:t>
            </a:r>
          </a:p>
          <a:p>
            <a:pPr algn="ctr"/>
            <a:r>
              <a:rPr lang="en-US" b="1" dirty="0">
                <a:latin typeface="Figtree"/>
              </a:rPr>
              <a:t>for 60 minutes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328ABCA-BD04-6C6D-2A97-D940973BA4C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500" b="1" dirty="0">
                <a:latin typeface="Figtree Black" pitchFamily="2" charset="-79"/>
                <a:cs typeface="Rubik" pitchFamily="2" charset="-79"/>
              </a:rPr>
              <a:t>DLTR Lotto Trade</a:t>
            </a:r>
            <a:endParaRPr lang="en-US" sz="4500" dirty="0"/>
          </a:p>
        </p:txBody>
      </p:sp>
    </p:spTree>
    <p:extLst>
      <p:ext uri="{BB962C8B-B14F-4D97-AF65-F5344CB8AC3E}">
        <p14:creationId xmlns:p14="http://schemas.microsoft.com/office/powerpoint/2010/main" val="187941627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3FB1A-BF2C-23A7-4BD0-9B0F736D5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12152AC-D759-0CEA-535E-C7297A8EAD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10873" y="1631778"/>
            <a:ext cx="8258948" cy="35139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3FEA2F8-3410-F7C7-9999-4F150A53808B}"/>
              </a:ext>
            </a:extLst>
          </p:cNvPr>
          <p:cNvSpPr/>
          <p:nvPr/>
        </p:nvSpPr>
        <p:spPr>
          <a:xfrm>
            <a:off x="8494035" y="2197835"/>
            <a:ext cx="3587685" cy="1375249"/>
          </a:xfrm>
          <a:prstGeom prst="rect">
            <a:avLst/>
          </a:prstGeom>
          <a:solidFill>
            <a:srgbClr val="E2F1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Figtree"/>
              </a:rPr>
              <a:t>$1,742 </a:t>
            </a:r>
            <a:r>
              <a:rPr lang="en-US" sz="3200" dirty="0">
                <a:solidFill>
                  <a:schemeClr val="tx1"/>
                </a:solidFill>
                <a:latin typeface="Figtree"/>
              </a:rPr>
              <a:t>→ </a:t>
            </a:r>
            <a:r>
              <a:rPr lang="en-US" sz="4000" b="1" dirty="0">
                <a:solidFill>
                  <a:srgbClr val="018E00"/>
                </a:solidFill>
                <a:latin typeface="Figtree Black"/>
              </a:rPr>
              <a:t>$4,565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5BE8294-45F3-C452-AFB4-4CBCC2F7B8F0}"/>
              </a:ext>
            </a:extLst>
          </p:cNvPr>
          <p:cNvSpPr/>
          <p:nvPr/>
        </p:nvSpPr>
        <p:spPr>
          <a:xfrm>
            <a:off x="8494035" y="1631778"/>
            <a:ext cx="3587685" cy="566057"/>
          </a:xfrm>
          <a:prstGeom prst="rect">
            <a:avLst/>
          </a:prstGeom>
          <a:solidFill>
            <a:srgbClr val="F2DB0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Figtree Black" pitchFamily="2" charset="0"/>
              </a:rPr>
              <a:t>2.6X LOTTO WINNER!</a:t>
            </a:r>
            <a:endParaRPr lang="en-US" sz="1200" b="1" dirty="0">
              <a:solidFill>
                <a:schemeClr val="tx1"/>
              </a:solidFill>
              <a:latin typeface="Figtree Black" pitchFamily="2" charset="0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690AFF3A-6065-EB2D-E754-2CF6857C2D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500" b="1" dirty="0">
                <a:latin typeface="Figtree Black" pitchFamily="2" charset="-79"/>
                <a:cs typeface="Rubik" pitchFamily="2" charset="-79"/>
              </a:rPr>
              <a:t>DLTR Lotto Trade </a:t>
            </a:r>
            <a:r>
              <a:rPr lang="en-US" sz="4500" b="1" dirty="0">
                <a:solidFill>
                  <a:srgbClr val="018E00"/>
                </a:solidFill>
                <a:latin typeface="Figtree Black" pitchFamily="2" charset="-79"/>
                <a:cs typeface="Rubik" pitchFamily="2" charset="-79"/>
              </a:rPr>
              <a:t>162%</a:t>
            </a:r>
            <a:r>
              <a:rPr lang="en-US" sz="4500" b="1" dirty="0">
                <a:latin typeface="Figtree Black" pitchFamily="2" charset="-79"/>
                <a:cs typeface="Rubik" pitchFamily="2" charset="-79"/>
              </a:rPr>
              <a:t> Overnight!</a:t>
            </a:r>
            <a:endParaRPr lang="en-US" sz="4500" dirty="0"/>
          </a:p>
        </p:txBody>
      </p:sp>
    </p:spTree>
    <p:extLst>
      <p:ext uri="{BB962C8B-B14F-4D97-AF65-F5344CB8AC3E}">
        <p14:creationId xmlns:p14="http://schemas.microsoft.com/office/powerpoint/2010/main" val="40395187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B2342E-515B-3D7D-6522-909661F77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06BB7A3-0645-1A10-D6C6-6FE73BBCE0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8041" y="0"/>
            <a:ext cx="10575917" cy="6179573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5000" b="1" dirty="0">
                <a:latin typeface="Figtree Black" pitchFamily="2" charset="-79"/>
                <a:cs typeface="Rubik" pitchFamily="2" charset="-79"/>
              </a:rPr>
              <a:t>The Squeeze Works On </a:t>
            </a:r>
            <a:br>
              <a:rPr lang="en-US" sz="5000" b="1" dirty="0">
                <a:latin typeface="Figtree Black" pitchFamily="2" charset="-79"/>
                <a:cs typeface="Rubik" pitchFamily="2" charset="-79"/>
              </a:rPr>
            </a:br>
            <a:r>
              <a:rPr lang="en-US" sz="5000" b="1" dirty="0">
                <a:latin typeface="Figtree Black" pitchFamily="2" charset="-79"/>
                <a:cs typeface="Rubik" pitchFamily="2" charset="-79"/>
              </a:rPr>
              <a:t>Multiple Chart Time Frames...</a:t>
            </a:r>
            <a:br>
              <a:rPr lang="en-US" sz="5000" b="1" dirty="0">
                <a:latin typeface="Rubik" pitchFamily="2" charset="-79"/>
                <a:cs typeface="Rubik" pitchFamily="2" charset="-79"/>
              </a:rPr>
            </a:br>
            <a:br>
              <a:rPr lang="en-US" sz="5000" dirty="0">
                <a:cs typeface="Rubik" pitchFamily="2" charset="-79"/>
              </a:rPr>
            </a:br>
            <a:r>
              <a:rPr lang="en-US" sz="4000" dirty="0">
                <a:cs typeface="Rubik" pitchFamily="2" charset="-79"/>
              </a:rPr>
              <a:t>But with fast lotto trades... </a:t>
            </a:r>
            <a:br>
              <a:rPr lang="en-US" sz="4000" dirty="0">
                <a:cs typeface="Rubik" pitchFamily="2" charset="-79"/>
              </a:rPr>
            </a:br>
            <a:r>
              <a:rPr lang="en-US" sz="4000" dirty="0">
                <a:cs typeface="Rubik" pitchFamily="2" charset="-79"/>
              </a:rPr>
              <a:t>We typically use shorter time frames </a:t>
            </a:r>
            <a:br>
              <a:rPr lang="en-US" sz="4000" dirty="0">
                <a:cs typeface="Rubik" pitchFamily="2" charset="-79"/>
              </a:rPr>
            </a:br>
            <a:r>
              <a:rPr lang="en-US" sz="4000" dirty="0">
                <a:cs typeface="Rubik" pitchFamily="2" charset="-79"/>
              </a:rPr>
              <a:t>(i.e. 10 min, 30 min, 78 min, 195 min etc.)</a:t>
            </a:r>
            <a:endParaRPr lang="en-US" sz="5000" dirty="0">
              <a:cs typeface="Rubik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0843054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D66CB8-36F4-8B12-C0CF-31663184F5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1603D58-B6B7-054C-C611-0A23570FAFF8}"/>
              </a:ext>
            </a:extLst>
          </p:cNvPr>
          <p:cNvSpPr txBox="1"/>
          <p:nvPr/>
        </p:nvSpPr>
        <p:spPr>
          <a:xfrm>
            <a:off x="1582930" y="1807065"/>
            <a:ext cx="9316130" cy="29739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  <a:spcBef>
                <a:spcPts val="1600"/>
              </a:spcBef>
              <a:spcAft>
                <a:spcPts val="600"/>
              </a:spcAft>
              <a:buClr>
                <a:srgbClr val="161B6D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3200" dirty="0">
                <a:latin typeface="Figtree" pitchFamily="2" charset="77"/>
                <a:cs typeface="Rubik" pitchFamily="2" charset="-79"/>
              </a:rPr>
              <a:t>More than 1 Red Dot = </a:t>
            </a:r>
            <a:r>
              <a:rPr lang="en-US" sz="3200" b="1" dirty="0">
                <a:latin typeface="Figtree" pitchFamily="2" charset="77"/>
                <a:cs typeface="Rubik" pitchFamily="2" charset="-79"/>
              </a:rPr>
              <a:t>Great! </a:t>
            </a:r>
          </a:p>
          <a:p>
            <a:pPr marL="457200" indent="-457200">
              <a:lnSpc>
                <a:spcPct val="120000"/>
              </a:lnSpc>
              <a:spcBef>
                <a:spcPts val="1600"/>
              </a:spcBef>
              <a:spcAft>
                <a:spcPts val="600"/>
              </a:spcAft>
              <a:buClr>
                <a:srgbClr val="161B6D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3200" dirty="0">
                <a:latin typeface="Figtree" pitchFamily="2" charset="77"/>
                <a:cs typeface="Rubik" pitchFamily="2" charset="-79"/>
              </a:rPr>
              <a:t>4-5 Red Dots = </a:t>
            </a:r>
            <a:r>
              <a:rPr lang="en-US" sz="3200" b="1" dirty="0">
                <a:highlight>
                  <a:srgbClr val="F2DC0D"/>
                </a:highlight>
                <a:latin typeface="Figtree" pitchFamily="2" charset="77"/>
                <a:cs typeface="Rubik" pitchFamily="2" charset="-79"/>
              </a:rPr>
              <a:t>Excellent!</a:t>
            </a:r>
          </a:p>
          <a:p>
            <a:pPr marL="457200" indent="-457200">
              <a:lnSpc>
                <a:spcPct val="120000"/>
              </a:lnSpc>
              <a:spcBef>
                <a:spcPts val="1600"/>
              </a:spcBef>
              <a:spcAft>
                <a:spcPts val="600"/>
              </a:spcAft>
              <a:buClr>
                <a:srgbClr val="161B6D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3200" dirty="0">
                <a:latin typeface="Figtree" pitchFamily="2" charset="77"/>
                <a:cs typeface="Rubik" pitchFamily="2" charset="-79"/>
              </a:rPr>
              <a:t>20+ Red Dots = Probably Not Going To Happen</a:t>
            </a:r>
            <a:br>
              <a:rPr lang="en-US" sz="3200" dirty="0">
                <a:latin typeface="Montserrat Medium" pitchFamily="2" charset="77"/>
                <a:cs typeface="Rubik" pitchFamily="2" charset="-79"/>
              </a:rPr>
            </a:br>
            <a:endParaRPr lang="en-US" sz="3200" dirty="0">
              <a:latin typeface="Montserrat Medium" pitchFamily="2" charset="77"/>
              <a:cs typeface="Rubik" pitchFamily="2" charset="-79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5BE37F9-5862-611C-25EB-AA05173F7C4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500" b="1" dirty="0">
                <a:latin typeface="Figtree Black" pitchFamily="2" charset="-79"/>
                <a:cs typeface="Rubik" pitchFamily="2" charset="-79"/>
              </a:rPr>
              <a:t># Of Dots Matter!</a:t>
            </a:r>
            <a:endParaRPr lang="en-US" sz="4500" dirty="0"/>
          </a:p>
        </p:txBody>
      </p:sp>
    </p:spTree>
    <p:extLst>
      <p:ext uri="{BB962C8B-B14F-4D97-AF65-F5344CB8AC3E}">
        <p14:creationId xmlns:p14="http://schemas.microsoft.com/office/powerpoint/2010/main" val="2754522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FDAE56-7AB8-92F7-587D-91F414D4F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E85AD2C-6BA6-B2BA-D34D-718B2E71D2B3}"/>
              </a:ext>
            </a:extLst>
          </p:cNvPr>
          <p:cNvSpPr/>
          <p:nvPr/>
        </p:nvSpPr>
        <p:spPr>
          <a:xfrm>
            <a:off x="8476904" y="1524403"/>
            <a:ext cx="3102964" cy="1289154"/>
          </a:xfrm>
          <a:prstGeom prst="rect">
            <a:avLst/>
          </a:prstGeom>
          <a:solidFill>
            <a:srgbClr val="E2F1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Figtree"/>
              </a:rPr>
              <a:t>Bought: </a:t>
            </a:r>
            <a:r>
              <a:rPr lang="en-US" dirty="0">
                <a:solidFill>
                  <a:schemeClr val="tx1"/>
                </a:solidFill>
                <a:latin typeface="Figtree"/>
              </a:rPr>
              <a:t>2 Contracts</a:t>
            </a:r>
          </a:p>
          <a:p>
            <a:pPr algn="ctr"/>
            <a:r>
              <a:rPr lang="en-US" b="1" dirty="0">
                <a:solidFill>
                  <a:schemeClr val="tx1"/>
                </a:solidFill>
                <a:latin typeface="Figtree"/>
              </a:rPr>
              <a:t>Entry: </a:t>
            </a:r>
            <a:r>
              <a:rPr lang="en-US" dirty="0">
                <a:solidFill>
                  <a:schemeClr val="tx1"/>
                </a:solidFill>
                <a:latin typeface="Figtree"/>
              </a:rPr>
              <a:t>$1.46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b="1" dirty="0">
                <a:solidFill>
                  <a:schemeClr val="tx1"/>
                </a:solidFill>
                <a:latin typeface="Figtree"/>
              </a:rPr>
              <a:t>Total Cost: </a:t>
            </a:r>
            <a:r>
              <a:rPr lang="en-US" dirty="0">
                <a:solidFill>
                  <a:schemeClr val="tx1"/>
                </a:solidFill>
                <a:latin typeface="Figtree"/>
              </a:rPr>
              <a:t>$292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F0A6167-B570-19F4-81F8-29E2A1BA551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29989" y="1524403"/>
            <a:ext cx="7775459" cy="3033742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F65A2114-AB76-2208-8BD0-3A50D23022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00271"/>
            <a:ext cx="12191999" cy="657011"/>
          </a:xfrm>
        </p:spPr>
        <p:txBody>
          <a:bodyPr>
            <a:noAutofit/>
          </a:bodyPr>
          <a:lstStyle/>
          <a:p>
            <a:r>
              <a:rPr lang="en-US" sz="4500" b="1" dirty="0">
                <a:latin typeface="Figtree Black" pitchFamily="2" charset="-79"/>
                <a:cs typeface="Rubik" pitchFamily="2" charset="-79"/>
              </a:rPr>
              <a:t>NFLX Lotto Trade</a:t>
            </a:r>
            <a:endParaRPr lang="en-US" sz="4500" dirty="0"/>
          </a:p>
        </p:txBody>
      </p:sp>
    </p:spTree>
    <p:extLst>
      <p:ext uri="{BB962C8B-B14F-4D97-AF65-F5344CB8AC3E}">
        <p14:creationId xmlns:p14="http://schemas.microsoft.com/office/powerpoint/2010/main" val="41195392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4B38C3-090F-05D1-317B-3D29E7450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8DE0628-D26E-7A19-7364-CB598CC039F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52398" y="1441787"/>
            <a:ext cx="7301282" cy="4031577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9FFFA268-DF90-E6C6-EB9B-A78497469F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latin typeface="Figtree Black" pitchFamily="2" charset="-79"/>
                <a:cs typeface="Rubik" pitchFamily="2" charset="-79"/>
              </a:rPr>
              <a:t> NFLX Lotto Trade </a:t>
            </a:r>
            <a:r>
              <a:rPr lang="en-US" b="1" dirty="0">
                <a:solidFill>
                  <a:srgbClr val="018E00"/>
                </a:solidFill>
                <a:latin typeface="Figtree Black" pitchFamily="2" charset="-79"/>
                <a:cs typeface="Rubik" pitchFamily="2" charset="-79"/>
              </a:rPr>
              <a:t>217%</a:t>
            </a:r>
            <a:r>
              <a:rPr lang="en-US" b="1" dirty="0">
                <a:latin typeface="Figtree Black" pitchFamily="2" charset="-79"/>
                <a:cs typeface="Rubik" pitchFamily="2" charset="-79"/>
              </a:rPr>
              <a:t> Overnight!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59703E-1728-4D22-F6CD-C10AFF54CBCF}"/>
              </a:ext>
            </a:extLst>
          </p:cNvPr>
          <p:cNvSpPr/>
          <p:nvPr/>
        </p:nvSpPr>
        <p:spPr>
          <a:xfrm>
            <a:off x="8336638" y="2011399"/>
            <a:ext cx="3102964" cy="1375249"/>
          </a:xfrm>
          <a:prstGeom prst="rect">
            <a:avLst/>
          </a:prstGeom>
          <a:solidFill>
            <a:srgbClr val="E2F1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Figtree"/>
              </a:rPr>
              <a:t>$292 </a:t>
            </a:r>
            <a:r>
              <a:rPr lang="en-US" sz="3600" dirty="0">
                <a:solidFill>
                  <a:schemeClr val="tx1"/>
                </a:solidFill>
                <a:latin typeface="Figtree"/>
              </a:rPr>
              <a:t>→</a:t>
            </a:r>
            <a:r>
              <a:rPr lang="en-US" sz="2800" dirty="0">
                <a:solidFill>
                  <a:schemeClr val="tx1"/>
                </a:solidFill>
                <a:latin typeface="Figtree"/>
              </a:rPr>
              <a:t> </a:t>
            </a:r>
            <a:r>
              <a:rPr lang="en-US" sz="4000" b="1" dirty="0">
                <a:solidFill>
                  <a:srgbClr val="018E00"/>
                </a:solidFill>
                <a:latin typeface="Figtree Black"/>
              </a:rPr>
              <a:t>$926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B861C9D-88CE-6A5E-EC4F-87E7FF631104}"/>
              </a:ext>
            </a:extLst>
          </p:cNvPr>
          <p:cNvSpPr/>
          <p:nvPr/>
        </p:nvSpPr>
        <p:spPr>
          <a:xfrm>
            <a:off x="8336638" y="1445342"/>
            <a:ext cx="3102964" cy="566057"/>
          </a:xfrm>
          <a:prstGeom prst="rect">
            <a:avLst/>
          </a:prstGeom>
          <a:solidFill>
            <a:srgbClr val="F2DB0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Figtree Black" pitchFamily="2" charset="0"/>
              </a:rPr>
              <a:t>3X LOTTO WINNER!</a:t>
            </a:r>
            <a:endParaRPr lang="en-US" sz="1200" b="1" dirty="0">
              <a:solidFill>
                <a:schemeClr val="tx1"/>
              </a:solidFill>
              <a:latin typeface="Figtree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4148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98D79-90A3-784F-C2AB-ED01B14FA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97FDFA2-A561-CC9B-A8EA-B1B14E1EA656}"/>
              </a:ext>
            </a:extLst>
          </p:cNvPr>
          <p:cNvSpPr/>
          <p:nvPr/>
        </p:nvSpPr>
        <p:spPr>
          <a:xfrm>
            <a:off x="8284252" y="1584422"/>
            <a:ext cx="3102964" cy="1289154"/>
          </a:xfrm>
          <a:prstGeom prst="rect">
            <a:avLst/>
          </a:prstGeom>
          <a:solidFill>
            <a:srgbClr val="E2F1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Figtree"/>
              </a:rPr>
              <a:t>Bought: </a:t>
            </a:r>
            <a:r>
              <a:rPr lang="en-US" dirty="0">
                <a:solidFill>
                  <a:schemeClr val="tx1"/>
                </a:solidFill>
                <a:latin typeface="Figtree"/>
              </a:rPr>
              <a:t>11 Contracts</a:t>
            </a:r>
          </a:p>
          <a:p>
            <a:pPr algn="ctr"/>
            <a:r>
              <a:rPr lang="en-US" b="1" dirty="0">
                <a:solidFill>
                  <a:schemeClr val="tx1"/>
                </a:solidFill>
                <a:latin typeface="Figtree"/>
              </a:rPr>
              <a:t>Entry: </a:t>
            </a:r>
            <a:r>
              <a:rPr lang="en-US" dirty="0">
                <a:solidFill>
                  <a:schemeClr val="tx1"/>
                </a:solidFill>
                <a:latin typeface="Figtree"/>
              </a:rPr>
              <a:t>$1.31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b="1" dirty="0">
                <a:solidFill>
                  <a:schemeClr val="tx1"/>
                </a:solidFill>
                <a:latin typeface="Figtree"/>
              </a:rPr>
              <a:t>Total Cost: </a:t>
            </a:r>
            <a:r>
              <a:rPr lang="en-US" dirty="0">
                <a:solidFill>
                  <a:schemeClr val="tx1"/>
                </a:solidFill>
                <a:latin typeface="Figtree"/>
              </a:rPr>
              <a:t>$1,440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1557C4-E21A-5D5F-3EE7-440A5E326CF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83949" y="1584422"/>
            <a:ext cx="7228847" cy="4024795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EA9749BC-FCEF-1B47-67C2-453E3D081BF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500" b="1" dirty="0">
                <a:latin typeface="Figtree Black" pitchFamily="2" charset="-79"/>
                <a:cs typeface="Rubik" pitchFamily="2" charset="-79"/>
              </a:rPr>
              <a:t>CRWV Lotto Trade</a:t>
            </a:r>
            <a:endParaRPr lang="en-US" sz="4500" dirty="0"/>
          </a:p>
        </p:txBody>
      </p:sp>
    </p:spTree>
    <p:extLst>
      <p:ext uri="{BB962C8B-B14F-4D97-AF65-F5344CB8AC3E}">
        <p14:creationId xmlns:p14="http://schemas.microsoft.com/office/powerpoint/2010/main" val="6239443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1934B-441A-E6B2-38D3-4B1C342E73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D791C67-71C8-4A4A-3EFC-5C63502B8F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28090" y="1490480"/>
            <a:ext cx="8032562" cy="439253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C2837A2-2664-5F3A-9E48-726733ED36CB}"/>
              </a:ext>
            </a:extLst>
          </p:cNvPr>
          <p:cNvSpPr/>
          <p:nvPr/>
        </p:nvSpPr>
        <p:spPr>
          <a:xfrm>
            <a:off x="8552595" y="2056537"/>
            <a:ext cx="3599647" cy="1375249"/>
          </a:xfrm>
          <a:prstGeom prst="rect">
            <a:avLst/>
          </a:prstGeom>
          <a:solidFill>
            <a:srgbClr val="E2F1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Figtree"/>
              </a:rPr>
              <a:t>$1,440 </a:t>
            </a:r>
            <a:r>
              <a:rPr lang="en-US" sz="3600" dirty="0">
                <a:solidFill>
                  <a:schemeClr val="tx1"/>
                </a:solidFill>
                <a:latin typeface="Figtree"/>
              </a:rPr>
              <a:t>→ </a:t>
            </a:r>
            <a:r>
              <a:rPr lang="en-US" sz="3600" b="1" dirty="0">
                <a:solidFill>
                  <a:srgbClr val="018E00"/>
                </a:solidFill>
                <a:latin typeface="Figtree Black"/>
              </a:rPr>
              <a:t>$4,300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B731D23-F171-62E1-182F-66F084DC75BB}"/>
              </a:ext>
            </a:extLst>
          </p:cNvPr>
          <p:cNvSpPr/>
          <p:nvPr/>
        </p:nvSpPr>
        <p:spPr>
          <a:xfrm>
            <a:off x="8540164" y="1490480"/>
            <a:ext cx="3612078" cy="566057"/>
          </a:xfrm>
          <a:prstGeom prst="rect">
            <a:avLst/>
          </a:prstGeom>
          <a:solidFill>
            <a:srgbClr val="F2DB0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Figtree Black" pitchFamily="2" charset="0"/>
              </a:rPr>
              <a:t>3X LOTTO WINNER!</a:t>
            </a:r>
            <a:endParaRPr lang="en-US" sz="1200" b="1" dirty="0">
              <a:solidFill>
                <a:schemeClr val="tx1"/>
              </a:solidFill>
              <a:latin typeface="Figtree Black" pitchFamily="2" charset="0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4C6BCCE8-3124-A61D-D3ED-2FBB1E4C22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00271"/>
            <a:ext cx="12192000" cy="657011"/>
          </a:xfrm>
        </p:spPr>
        <p:txBody>
          <a:bodyPr>
            <a:noAutofit/>
          </a:bodyPr>
          <a:lstStyle/>
          <a:p>
            <a:r>
              <a:rPr lang="en-US" sz="4500" b="1" dirty="0">
                <a:latin typeface="Figtree Black" pitchFamily="2" charset="-79"/>
                <a:cs typeface="Rubik" pitchFamily="2" charset="-79"/>
              </a:rPr>
              <a:t> CRWV Lotto Trade </a:t>
            </a:r>
            <a:r>
              <a:rPr lang="en-US" sz="4500" b="1" dirty="0">
                <a:solidFill>
                  <a:srgbClr val="018E00"/>
                </a:solidFill>
                <a:latin typeface="Figtree Black" pitchFamily="2" charset="-79"/>
                <a:cs typeface="Rubik" pitchFamily="2" charset="-79"/>
              </a:rPr>
              <a:t>199%</a:t>
            </a:r>
            <a:r>
              <a:rPr lang="en-US" sz="4500" b="1" dirty="0">
                <a:latin typeface="Figtree Black" pitchFamily="2" charset="-79"/>
                <a:cs typeface="Rubik" pitchFamily="2" charset="-79"/>
              </a:rPr>
              <a:t> in 4 days!</a:t>
            </a:r>
            <a:endParaRPr lang="en-US" sz="4500" dirty="0"/>
          </a:p>
        </p:txBody>
      </p:sp>
    </p:spTree>
    <p:extLst>
      <p:ext uri="{BB962C8B-B14F-4D97-AF65-F5344CB8AC3E}">
        <p14:creationId xmlns:p14="http://schemas.microsoft.com/office/powerpoint/2010/main" val="30128878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4AB48F-6F02-9334-940F-796D177ED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ABAF458F-1014-0FEA-10AE-2CF10D87B3A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838200" y="1"/>
            <a:ext cx="10515600" cy="6858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5000" b="1" dirty="0">
                <a:solidFill>
                  <a:schemeClr val="bg1"/>
                </a:solidFill>
                <a:latin typeface="Figtree Black" pitchFamily="2" charset="-79"/>
                <a:cs typeface="Rubik" pitchFamily="2" charset="-79"/>
              </a:rPr>
              <a:t>With Lotto Trades, You Don’t </a:t>
            </a:r>
            <a:br>
              <a:rPr lang="en-US" sz="5000" b="1" dirty="0">
                <a:solidFill>
                  <a:schemeClr val="bg1"/>
                </a:solidFill>
                <a:latin typeface="Rubik" pitchFamily="2" charset="-79"/>
                <a:cs typeface="Rubik" pitchFamily="2" charset="-79"/>
              </a:rPr>
            </a:br>
            <a:r>
              <a:rPr lang="en-US" sz="5000" b="1" dirty="0">
                <a:solidFill>
                  <a:schemeClr val="bg1"/>
                </a:solidFill>
                <a:latin typeface="Figtree Black" pitchFamily="2" charset="-79"/>
                <a:cs typeface="Rubik" pitchFamily="2" charset="-79"/>
              </a:rPr>
              <a:t>Need To Bet Your House to Target </a:t>
            </a:r>
            <a:br>
              <a:rPr lang="en-US" sz="5000" b="1" dirty="0">
                <a:solidFill>
                  <a:schemeClr val="bg1"/>
                </a:solidFill>
                <a:latin typeface="Rubik" pitchFamily="2" charset="-79"/>
                <a:cs typeface="Rubik" pitchFamily="2" charset="-79"/>
              </a:rPr>
            </a:br>
            <a:r>
              <a:rPr lang="en-US" sz="5000" b="1" dirty="0">
                <a:solidFill>
                  <a:schemeClr val="bg1"/>
                </a:solidFill>
                <a:latin typeface="Figtree Black" pitchFamily="2" charset="-79"/>
                <a:cs typeface="Rubik" pitchFamily="2" charset="-79"/>
              </a:rPr>
              <a:t>MASSIVE Gains! </a:t>
            </a:r>
            <a:endParaRPr lang="en-US" sz="5000" b="1" dirty="0">
              <a:solidFill>
                <a:schemeClr val="bg1"/>
              </a:solidFill>
              <a:latin typeface="Rubik" pitchFamily="2" charset="-79"/>
              <a:cs typeface="Rubik" pitchFamily="2" charset="-79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4CCDBF5-45B7-325B-5D01-05A6C51A8C45}"/>
              </a:ext>
            </a:extLst>
          </p:cNvPr>
          <p:cNvSpPr txBox="1">
            <a:spLocks/>
          </p:cNvSpPr>
          <p:nvPr/>
        </p:nvSpPr>
        <p:spPr>
          <a:xfrm>
            <a:off x="497122" y="5320935"/>
            <a:ext cx="10041927" cy="91105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000" b="1" dirty="0">
              <a:solidFill>
                <a:srgbClr val="0A6E63"/>
              </a:solidFill>
              <a:latin typeface="Rubik" pitchFamily="2" charset="-79"/>
              <a:cs typeface="Rubik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155099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98770-E74F-E30B-F5E7-707A6EEE8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558CCB6-628F-1929-B985-2893CEF825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15765"/>
            <a:ext cx="12192000" cy="1465084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rPr lang="en-US" sz="4300" b="1" dirty="0">
                <a:latin typeface="Figtree Black" pitchFamily="2" charset="0"/>
                <a:cs typeface="Rubik" pitchFamily="2" charset="-79"/>
              </a:rPr>
              <a:t>Today You’re Going to Learn How to Target </a:t>
            </a:r>
            <a:br>
              <a:rPr lang="en-US" sz="4300" b="1" dirty="0">
                <a:latin typeface="Figtree Black" pitchFamily="2" charset="0"/>
                <a:cs typeface="Rubik" pitchFamily="2" charset="-79"/>
              </a:rPr>
            </a:br>
            <a:r>
              <a:rPr lang="en-US" sz="4300" b="1" dirty="0">
                <a:latin typeface="Figtree Black" pitchFamily="2" charset="0"/>
                <a:cs typeface="Rubik" pitchFamily="2" charset="-79"/>
              </a:rPr>
              <a:t>Gains Just Like These: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C54C04-ACC3-C00B-7A88-1CE55B625E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0681" y="1980849"/>
            <a:ext cx="3736133" cy="400022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E268599-1180-B6CD-9AC3-72C34942AAAE}"/>
              </a:ext>
            </a:extLst>
          </p:cNvPr>
          <p:cNvSpPr txBox="1"/>
          <p:nvPr/>
        </p:nvSpPr>
        <p:spPr>
          <a:xfrm>
            <a:off x="5156616" y="57112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AF9C46-1842-2865-85B3-A51D14816A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7893565">
            <a:off x="7103915" y="3073481"/>
            <a:ext cx="1687266" cy="1655891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83C7E00B-661C-76BE-91DE-25F65C64D7BE}"/>
              </a:ext>
            </a:extLst>
          </p:cNvPr>
          <p:cNvSpPr/>
          <p:nvPr/>
        </p:nvSpPr>
        <p:spPr>
          <a:xfrm>
            <a:off x="7820417" y="2459587"/>
            <a:ext cx="2114888" cy="827082"/>
          </a:xfrm>
          <a:prstGeom prst="roundRect">
            <a:avLst/>
          </a:prstGeom>
          <a:solidFill>
            <a:srgbClr val="F2DB0C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highlight>
                  <a:srgbClr val="F2DB0C"/>
                </a:highlight>
                <a:latin typeface="Figtree" pitchFamily="2" charset="77"/>
              </a:rPr>
              <a:t>REAL TRADES!</a:t>
            </a:r>
          </a:p>
        </p:txBody>
      </p:sp>
    </p:spTree>
    <p:extLst>
      <p:ext uri="{BB962C8B-B14F-4D97-AF65-F5344CB8AC3E}">
        <p14:creationId xmlns:p14="http://schemas.microsoft.com/office/powerpoint/2010/main" val="121821205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C7415C-32D2-EE29-61C7-8439EDC6C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42FD238-5BD0-64A3-7ED1-1A2411931A10}"/>
              </a:ext>
            </a:extLst>
          </p:cNvPr>
          <p:cNvSpPr/>
          <p:nvPr/>
        </p:nvSpPr>
        <p:spPr>
          <a:xfrm>
            <a:off x="8512849" y="1536492"/>
            <a:ext cx="3102964" cy="1289154"/>
          </a:xfrm>
          <a:prstGeom prst="rect">
            <a:avLst/>
          </a:prstGeom>
          <a:solidFill>
            <a:srgbClr val="E2F1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Figtree"/>
              </a:rPr>
              <a:t>Bought: </a:t>
            </a:r>
            <a:r>
              <a:rPr lang="en-US" dirty="0">
                <a:solidFill>
                  <a:schemeClr val="tx1"/>
                </a:solidFill>
                <a:latin typeface="Figtree"/>
              </a:rPr>
              <a:t>1 Contract</a:t>
            </a:r>
          </a:p>
          <a:p>
            <a:pPr algn="ctr"/>
            <a:r>
              <a:rPr lang="en-US" b="1" dirty="0">
                <a:solidFill>
                  <a:schemeClr val="tx1"/>
                </a:solidFill>
                <a:latin typeface="Figtree"/>
              </a:rPr>
              <a:t>Entry: </a:t>
            </a:r>
            <a:r>
              <a:rPr lang="en-US" dirty="0">
                <a:solidFill>
                  <a:schemeClr val="tx1"/>
                </a:solidFill>
                <a:latin typeface="Figtree"/>
              </a:rPr>
              <a:t>$0.80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b="1" dirty="0">
                <a:solidFill>
                  <a:schemeClr val="tx1"/>
                </a:solidFill>
                <a:latin typeface="Figtree"/>
              </a:rPr>
              <a:t>Total Cost: </a:t>
            </a:r>
            <a:r>
              <a:rPr lang="en-US" dirty="0">
                <a:solidFill>
                  <a:schemeClr val="tx1"/>
                </a:solidFill>
                <a:latin typeface="Figtree"/>
              </a:rPr>
              <a:t>$80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7BEFFE-CE61-C230-B760-61133A79B5A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68043" y="1536492"/>
            <a:ext cx="7673350" cy="4180939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ACF959B0-F6FB-C301-BCDA-24250D13AB4E}"/>
              </a:ext>
            </a:extLst>
          </p:cNvPr>
          <p:cNvSpPr/>
          <p:nvPr/>
        </p:nvSpPr>
        <p:spPr>
          <a:xfrm>
            <a:off x="9111096" y="2264898"/>
            <a:ext cx="1997613" cy="3938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F5F1B70-8448-815F-8C7E-D7DA1E596175}"/>
              </a:ext>
            </a:extLst>
          </p:cNvPr>
          <p:cNvCxnSpPr>
            <a:cxnSpLocks/>
          </p:cNvCxnSpPr>
          <p:nvPr/>
        </p:nvCxnSpPr>
        <p:spPr>
          <a:xfrm flipV="1">
            <a:off x="9842616" y="2703545"/>
            <a:ext cx="0" cy="923416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itle 10">
            <a:extLst>
              <a:ext uri="{FF2B5EF4-FFF2-40B4-BE49-F238E27FC236}">
                <a16:creationId xmlns:a16="http://schemas.microsoft.com/office/drawing/2014/main" id="{51412BCD-9D43-9DEC-D474-462AD3E4FB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500" b="1" dirty="0">
                <a:latin typeface="Figtree Black" pitchFamily="2" charset="-79"/>
                <a:cs typeface="Rubik" pitchFamily="2" charset="-79"/>
              </a:rPr>
              <a:t>TSLA Lotto Trade</a:t>
            </a:r>
            <a:endParaRPr lang="en-US" sz="4500" dirty="0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BE27882D-35C7-D902-3B12-8FF95E13935A}"/>
              </a:ext>
            </a:extLst>
          </p:cNvPr>
          <p:cNvSpPr/>
          <p:nvPr/>
        </p:nvSpPr>
        <p:spPr>
          <a:xfrm>
            <a:off x="8688569" y="3745453"/>
            <a:ext cx="2842665" cy="927613"/>
          </a:xfrm>
          <a:prstGeom prst="roundRect">
            <a:avLst/>
          </a:prstGeom>
          <a:solidFill>
            <a:srgbClr val="F2DB0C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highlight>
                  <a:srgbClr val="F2DB0C"/>
                </a:highlight>
                <a:latin typeface="Figtree Black" pitchFamily="2" charset="0"/>
              </a:rPr>
              <a:t>Less than half the</a:t>
            </a:r>
            <a:br>
              <a:rPr lang="en-US" b="1" dirty="0">
                <a:solidFill>
                  <a:schemeClr val="tx1"/>
                </a:solidFill>
                <a:highlight>
                  <a:srgbClr val="F2DB0C"/>
                </a:highlight>
                <a:latin typeface="Figtree Black" pitchFamily="2" charset="0"/>
              </a:rPr>
            </a:br>
            <a:r>
              <a:rPr lang="en-US" b="1" dirty="0">
                <a:solidFill>
                  <a:schemeClr val="tx1"/>
                </a:solidFill>
                <a:highlight>
                  <a:srgbClr val="F2DB0C"/>
                </a:highlight>
                <a:latin typeface="Figtree Black" pitchFamily="2" charset="0"/>
              </a:rPr>
              <a:t>price of one share!</a:t>
            </a:r>
          </a:p>
        </p:txBody>
      </p:sp>
    </p:spTree>
    <p:extLst>
      <p:ext uri="{BB962C8B-B14F-4D97-AF65-F5344CB8AC3E}">
        <p14:creationId xmlns:p14="http://schemas.microsoft.com/office/powerpoint/2010/main" val="169507709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82742E-0DEB-69E9-5AE7-DA1D174F2A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75EE6EF-AC64-EC69-0BA1-646B4189DF2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24039" y="1539763"/>
            <a:ext cx="7656405" cy="4186836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93F10FEE-9846-AD9F-05FC-E16B6C503F5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500" b="1" dirty="0">
                <a:latin typeface="Figtree Black" pitchFamily="2" charset="-79"/>
                <a:cs typeface="Rubik" pitchFamily="2" charset="-79"/>
              </a:rPr>
              <a:t>TSLA Lotto Trade </a:t>
            </a:r>
            <a:r>
              <a:rPr lang="en-US" sz="4500" b="1" dirty="0">
                <a:solidFill>
                  <a:srgbClr val="018E00"/>
                </a:solidFill>
                <a:latin typeface="Figtree Black" pitchFamily="2" charset="-79"/>
                <a:cs typeface="Rubik" pitchFamily="2" charset="-79"/>
              </a:rPr>
              <a:t>211%</a:t>
            </a:r>
            <a:r>
              <a:rPr lang="en-US" sz="4500" b="1" dirty="0">
                <a:latin typeface="Figtree Black" pitchFamily="2" charset="-79"/>
                <a:cs typeface="Rubik" pitchFamily="2" charset="-79"/>
              </a:rPr>
              <a:t> Overnight!</a:t>
            </a:r>
            <a:endParaRPr lang="en-US" sz="45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8B9614-180D-410E-C2B4-0EC703A047DA}"/>
              </a:ext>
            </a:extLst>
          </p:cNvPr>
          <p:cNvSpPr/>
          <p:nvPr/>
        </p:nvSpPr>
        <p:spPr>
          <a:xfrm>
            <a:off x="8451901" y="2101217"/>
            <a:ext cx="3223767" cy="1375249"/>
          </a:xfrm>
          <a:prstGeom prst="rect">
            <a:avLst/>
          </a:prstGeom>
          <a:solidFill>
            <a:srgbClr val="E2F1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Figtree"/>
              </a:rPr>
              <a:t>$80 </a:t>
            </a:r>
            <a:r>
              <a:rPr lang="en-US" sz="3600" dirty="0">
                <a:solidFill>
                  <a:schemeClr val="tx1"/>
                </a:solidFill>
                <a:latin typeface="Figtree"/>
              </a:rPr>
              <a:t>→</a:t>
            </a:r>
            <a:r>
              <a:rPr lang="en-US" sz="2800" dirty="0">
                <a:solidFill>
                  <a:schemeClr val="tx1"/>
                </a:solidFill>
                <a:latin typeface="Figtree"/>
              </a:rPr>
              <a:t> </a:t>
            </a:r>
            <a:r>
              <a:rPr lang="en-US" sz="4000" b="1" dirty="0">
                <a:solidFill>
                  <a:srgbClr val="018E00"/>
                </a:solidFill>
                <a:latin typeface="Figtree Black"/>
              </a:rPr>
              <a:t>$249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0327CA4-E7FE-39B3-2FD8-9525C2B3B9AA}"/>
              </a:ext>
            </a:extLst>
          </p:cNvPr>
          <p:cNvSpPr/>
          <p:nvPr/>
        </p:nvSpPr>
        <p:spPr>
          <a:xfrm>
            <a:off x="8451902" y="1535160"/>
            <a:ext cx="3223766" cy="566057"/>
          </a:xfrm>
          <a:prstGeom prst="rect">
            <a:avLst/>
          </a:prstGeom>
          <a:solidFill>
            <a:srgbClr val="F2DB0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Figtree Black" pitchFamily="2" charset="0"/>
              </a:rPr>
              <a:t>3X LOTTO WINNER!</a:t>
            </a:r>
            <a:endParaRPr lang="en-US" sz="1200" b="1" dirty="0">
              <a:solidFill>
                <a:schemeClr val="tx1"/>
              </a:solidFill>
              <a:latin typeface="Figtree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28736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85CC0-769C-CDB8-6431-6864BE1158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E9A83B4-B312-9EE9-76B1-327DDCCABBCD}"/>
              </a:ext>
            </a:extLst>
          </p:cNvPr>
          <p:cNvSpPr txBox="1">
            <a:spLocks/>
          </p:cNvSpPr>
          <p:nvPr/>
        </p:nvSpPr>
        <p:spPr>
          <a:xfrm>
            <a:off x="497122" y="5320935"/>
            <a:ext cx="10041927" cy="91105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000" b="1" dirty="0">
              <a:solidFill>
                <a:srgbClr val="0A6E63"/>
              </a:solidFill>
              <a:latin typeface="Rubik" pitchFamily="2" charset="-79"/>
              <a:cs typeface="Rubik" pitchFamily="2" charset="-79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56BD4D3-0CCC-97B5-C881-8135E48F46B6}"/>
              </a:ext>
            </a:extLst>
          </p:cNvPr>
          <p:cNvSpPr txBox="1">
            <a:spLocks/>
          </p:cNvSpPr>
          <p:nvPr/>
        </p:nvSpPr>
        <p:spPr>
          <a:xfrm>
            <a:off x="194872" y="742012"/>
            <a:ext cx="11692327" cy="48314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4800" b="1" dirty="0">
                <a:latin typeface="Figtree Black" pitchFamily="2" charset="-79"/>
                <a:cs typeface="Rubik" pitchFamily="2" charset="-79"/>
              </a:rPr>
              <a:t>If I bought more of the </a:t>
            </a:r>
            <a:r>
              <a:rPr lang="en-US" sz="4800" b="1" dirty="0">
                <a:solidFill>
                  <a:srgbClr val="018E00"/>
                </a:solidFill>
                <a:latin typeface="Figtree Black" pitchFamily="2" charset="-79"/>
                <a:cs typeface="Rubik" pitchFamily="2" charset="-79"/>
              </a:rPr>
              <a:t>211% </a:t>
            </a:r>
            <a:r>
              <a:rPr lang="en-US" sz="4800" b="1" dirty="0">
                <a:latin typeface="Figtree Black" pitchFamily="2" charset="-79"/>
                <a:cs typeface="Rubik" pitchFamily="2" charset="-79"/>
              </a:rPr>
              <a:t>TSLA Lotto...</a:t>
            </a:r>
            <a:br>
              <a:rPr lang="en-US" sz="4500" b="1" dirty="0">
                <a:latin typeface="Rubik SemiBold" pitchFamily="2" charset="-79"/>
                <a:cs typeface="Rubik SemiBold" pitchFamily="2" charset="-79"/>
              </a:rPr>
            </a:br>
            <a:r>
              <a:rPr lang="en-US" sz="4800" dirty="0">
                <a:latin typeface="Figtree" pitchFamily="2" charset="0"/>
                <a:cs typeface="Rubik" pitchFamily="2" charset="-79"/>
              </a:rPr>
              <a:t>1 Lotto Contract: </a:t>
            </a:r>
            <a:r>
              <a:rPr lang="en-US" sz="4800" b="1" dirty="0">
                <a:latin typeface="Figtree Black" pitchFamily="2" charset="-79"/>
                <a:cs typeface="Rubik" pitchFamily="2" charset="-79"/>
              </a:rPr>
              <a:t>$80 </a:t>
            </a:r>
            <a:r>
              <a:rPr lang="en-US" sz="4800" dirty="0">
                <a:latin typeface="Figtree"/>
              </a:rPr>
              <a:t>→</a:t>
            </a:r>
            <a:r>
              <a:rPr lang="en-US" sz="4800" b="1" dirty="0">
                <a:latin typeface="Figtree Black" pitchFamily="2" charset="-79"/>
                <a:cs typeface="Rubik" pitchFamily="2" charset="-79"/>
              </a:rPr>
              <a:t> </a:t>
            </a:r>
            <a:r>
              <a:rPr lang="en-US" sz="4800" b="1" dirty="0">
                <a:solidFill>
                  <a:srgbClr val="018E00"/>
                </a:solidFill>
                <a:latin typeface="Figtree Black" pitchFamily="2" charset="-79"/>
                <a:cs typeface="Rubik" pitchFamily="2" charset="-79"/>
              </a:rPr>
              <a:t>$249</a:t>
            </a:r>
            <a:br>
              <a:rPr lang="en-US" sz="4800" b="1" dirty="0">
                <a:latin typeface="Rubik" pitchFamily="2" charset="-79"/>
                <a:cs typeface="Rubik" pitchFamily="2" charset="-79"/>
              </a:rPr>
            </a:br>
            <a:r>
              <a:rPr lang="en-US" sz="4800" dirty="0">
                <a:latin typeface="Figtree" pitchFamily="2" charset="0"/>
                <a:cs typeface="Rubik" pitchFamily="2" charset="-79"/>
              </a:rPr>
              <a:t>2 Lotto Contracts: </a:t>
            </a:r>
            <a:r>
              <a:rPr lang="en-US" sz="4800" b="1" dirty="0">
                <a:latin typeface="Figtree Black" pitchFamily="2" charset="-79"/>
                <a:cs typeface="Rubik" pitchFamily="2" charset="-79"/>
              </a:rPr>
              <a:t>$160 </a:t>
            </a:r>
            <a:r>
              <a:rPr lang="en-US" sz="4800" dirty="0">
                <a:latin typeface="Figtree"/>
              </a:rPr>
              <a:t>→</a:t>
            </a:r>
            <a:r>
              <a:rPr lang="en-US" sz="4800" b="1" dirty="0">
                <a:latin typeface="Figtree Black" pitchFamily="2" charset="-79"/>
                <a:cs typeface="Rubik" pitchFamily="2" charset="-79"/>
              </a:rPr>
              <a:t> </a:t>
            </a:r>
            <a:r>
              <a:rPr lang="en-US" sz="4800" b="1" dirty="0">
                <a:solidFill>
                  <a:srgbClr val="018E00"/>
                </a:solidFill>
                <a:latin typeface="Figtree Black" pitchFamily="2" charset="-79"/>
                <a:cs typeface="Rubik" pitchFamily="2" charset="-79"/>
              </a:rPr>
              <a:t>$498</a:t>
            </a:r>
            <a:br>
              <a:rPr lang="en-US" sz="4800" b="1" dirty="0">
                <a:latin typeface="Rubik" pitchFamily="2" charset="-79"/>
                <a:cs typeface="Rubik" pitchFamily="2" charset="-79"/>
              </a:rPr>
            </a:br>
            <a:r>
              <a:rPr lang="en-US" sz="4800" dirty="0">
                <a:latin typeface="Figtree" pitchFamily="2" charset="0"/>
                <a:cs typeface="Rubik" pitchFamily="2" charset="-79"/>
              </a:rPr>
              <a:t>5 Lotto Contracts: </a:t>
            </a:r>
            <a:r>
              <a:rPr lang="en-US" sz="4800" b="1" dirty="0">
                <a:latin typeface="Figtree Black" pitchFamily="2" charset="-79"/>
                <a:cs typeface="Rubik" pitchFamily="2" charset="-79"/>
              </a:rPr>
              <a:t>$400 </a:t>
            </a:r>
            <a:r>
              <a:rPr lang="en-US" sz="4800" dirty="0">
                <a:latin typeface="Figtree"/>
              </a:rPr>
              <a:t>→</a:t>
            </a:r>
            <a:r>
              <a:rPr lang="en-US" sz="4800" b="1" dirty="0">
                <a:latin typeface="Figtree Black" pitchFamily="2" charset="-79"/>
                <a:cs typeface="Rubik" pitchFamily="2" charset="-79"/>
              </a:rPr>
              <a:t> </a:t>
            </a:r>
            <a:r>
              <a:rPr lang="en-US" sz="4800" b="1" dirty="0">
                <a:solidFill>
                  <a:srgbClr val="018E00"/>
                </a:solidFill>
                <a:latin typeface="Figtree Black" pitchFamily="2" charset="-79"/>
                <a:cs typeface="Rubik" pitchFamily="2" charset="-79"/>
              </a:rPr>
              <a:t>$1,245</a:t>
            </a:r>
            <a:br>
              <a:rPr lang="en-US" sz="4800" b="1" dirty="0">
                <a:latin typeface="Rubik" pitchFamily="2" charset="-79"/>
                <a:cs typeface="Rubik" pitchFamily="2" charset="-79"/>
              </a:rPr>
            </a:br>
            <a:r>
              <a:rPr lang="en-US" sz="4800" dirty="0">
                <a:latin typeface="Figtree" pitchFamily="2" charset="0"/>
                <a:cs typeface="Rubik" pitchFamily="2" charset="-79"/>
              </a:rPr>
              <a:t>10 Lotto Contracts: </a:t>
            </a:r>
            <a:r>
              <a:rPr lang="en-US" sz="4800" b="1" dirty="0">
                <a:latin typeface="Figtree Black" pitchFamily="2" charset="-79"/>
                <a:cs typeface="Rubik" pitchFamily="2" charset="-79"/>
              </a:rPr>
              <a:t>$800 </a:t>
            </a:r>
            <a:r>
              <a:rPr lang="en-US" sz="4800" dirty="0">
                <a:latin typeface="Figtree"/>
              </a:rPr>
              <a:t>→</a:t>
            </a:r>
            <a:r>
              <a:rPr lang="en-US" sz="4800" b="1" dirty="0">
                <a:latin typeface="Figtree Black" pitchFamily="2" charset="-79"/>
                <a:cs typeface="Rubik" pitchFamily="2" charset="-79"/>
              </a:rPr>
              <a:t> </a:t>
            </a:r>
            <a:r>
              <a:rPr lang="en-US" sz="4800" b="1" dirty="0">
                <a:solidFill>
                  <a:srgbClr val="018E00"/>
                </a:solidFill>
                <a:latin typeface="Figtree Black" pitchFamily="2" charset="-79"/>
                <a:cs typeface="Rubik" pitchFamily="2" charset="-79"/>
              </a:rPr>
              <a:t>$2,490</a:t>
            </a:r>
            <a:br>
              <a:rPr lang="en-US" sz="4800" b="1" dirty="0">
                <a:solidFill>
                  <a:srgbClr val="018E00"/>
                </a:solidFill>
                <a:latin typeface="Rubik" pitchFamily="2" charset="-79"/>
                <a:cs typeface="Rubik" pitchFamily="2" charset="-79"/>
              </a:rPr>
            </a:br>
            <a:r>
              <a:rPr lang="en-US" sz="4800" dirty="0">
                <a:latin typeface="Figtree" pitchFamily="2" charset="0"/>
                <a:cs typeface="Rubik" pitchFamily="2" charset="-79"/>
              </a:rPr>
              <a:t>50 Lotto Contracts: </a:t>
            </a:r>
            <a:r>
              <a:rPr lang="en-US" sz="4800" b="1" dirty="0">
                <a:latin typeface="Figtree Black" pitchFamily="2" charset="-79"/>
                <a:cs typeface="Rubik" pitchFamily="2" charset="-79"/>
              </a:rPr>
              <a:t>$4,000 </a:t>
            </a:r>
            <a:r>
              <a:rPr lang="en-US" sz="4800" dirty="0">
                <a:latin typeface="Figtree"/>
              </a:rPr>
              <a:t>→</a:t>
            </a:r>
            <a:r>
              <a:rPr lang="en-US" sz="4800" b="1" dirty="0">
                <a:latin typeface="Figtree Black" pitchFamily="2" charset="-79"/>
                <a:cs typeface="Rubik" pitchFamily="2" charset="-79"/>
              </a:rPr>
              <a:t> </a:t>
            </a:r>
            <a:r>
              <a:rPr lang="en-US" sz="4800" b="1" dirty="0">
                <a:solidFill>
                  <a:srgbClr val="018E00"/>
                </a:solidFill>
                <a:latin typeface="Figtree Black" pitchFamily="2" charset="-79"/>
                <a:cs typeface="Rubik" pitchFamily="2" charset="-79"/>
              </a:rPr>
              <a:t>$12,450</a:t>
            </a:r>
            <a:endParaRPr lang="en-US" sz="4500" b="1" dirty="0">
              <a:highlight>
                <a:srgbClr val="018E00"/>
              </a:highlight>
              <a:latin typeface="Rubik SemiBold" pitchFamily="2" charset="-79"/>
              <a:cs typeface="Rubik SemiBold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97700783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4B63D-4FB4-CB60-6373-D07F789A9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8FB86A2-ED24-C8BF-1B71-BAEC3E479F59}"/>
              </a:ext>
            </a:extLst>
          </p:cNvPr>
          <p:cNvSpPr/>
          <p:nvPr/>
        </p:nvSpPr>
        <p:spPr>
          <a:xfrm>
            <a:off x="8456473" y="1526292"/>
            <a:ext cx="3102964" cy="1289154"/>
          </a:xfrm>
          <a:prstGeom prst="rect">
            <a:avLst/>
          </a:prstGeom>
          <a:solidFill>
            <a:srgbClr val="E2F1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Figtree"/>
              </a:rPr>
              <a:t>Bought: </a:t>
            </a:r>
            <a:r>
              <a:rPr lang="en-US" dirty="0">
                <a:solidFill>
                  <a:schemeClr val="tx1"/>
                </a:solidFill>
                <a:latin typeface="Figtree"/>
              </a:rPr>
              <a:t>10 Contracts</a:t>
            </a:r>
          </a:p>
          <a:p>
            <a:pPr algn="ctr"/>
            <a:r>
              <a:rPr lang="en-US" b="1" dirty="0">
                <a:solidFill>
                  <a:schemeClr val="tx1"/>
                </a:solidFill>
                <a:latin typeface="Figtree"/>
              </a:rPr>
              <a:t>Entry: </a:t>
            </a:r>
            <a:r>
              <a:rPr lang="en-US" dirty="0">
                <a:solidFill>
                  <a:schemeClr val="tx1"/>
                </a:solidFill>
                <a:latin typeface="Figtree"/>
              </a:rPr>
              <a:t>$1.55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b="1" dirty="0">
                <a:solidFill>
                  <a:schemeClr val="tx1"/>
                </a:solidFill>
                <a:latin typeface="Figtree"/>
              </a:rPr>
              <a:t>Total Cost: </a:t>
            </a:r>
            <a:r>
              <a:rPr lang="en-US" dirty="0">
                <a:solidFill>
                  <a:schemeClr val="tx1"/>
                </a:solidFill>
                <a:latin typeface="Figtree"/>
              </a:rPr>
              <a:t>$1,550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72D97D-EDAE-F4F0-8B92-0FD10F39433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31871" y="1526292"/>
            <a:ext cx="7538858" cy="4131558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B2DBDB26-23ED-FDFA-F2C1-8A6656DC8F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500" b="1" dirty="0">
                <a:latin typeface="Figtree Black" pitchFamily="2" charset="-79"/>
                <a:cs typeface="Rubik" pitchFamily="2" charset="-79"/>
              </a:rPr>
              <a:t>OKLO Lotto Trade</a:t>
            </a:r>
            <a:endParaRPr lang="en-US" sz="4500" dirty="0"/>
          </a:p>
        </p:txBody>
      </p:sp>
    </p:spTree>
    <p:extLst>
      <p:ext uri="{BB962C8B-B14F-4D97-AF65-F5344CB8AC3E}">
        <p14:creationId xmlns:p14="http://schemas.microsoft.com/office/powerpoint/2010/main" val="54041346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199BB2-639E-76D0-97E4-C7EFA68A2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1492D0C-7256-9BDD-AF75-5FA335A0BD6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04516" y="1523887"/>
            <a:ext cx="7675007" cy="422293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3CD1F1D7-19AA-B565-4A09-873A46048CC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latin typeface="Figtree Black" pitchFamily="2" charset="-79"/>
                <a:cs typeface="Rubik" pitchFamily="2" charset="-79"/>
              </a:rPr>
              <a:t>OKLO Lotto Trade </a:t>
            </a:r>
            <a:r>
              <a:rPr lang="en-US" b="1" dirty="0">
                <a:solidFill>
                  <a:srgbClr val="018E00"/>
                </a:solidFill>
                <a:latin typeface="Figtree Black" pitchFamily="2" charset="-79"/>
                <a:cs typeface="Rubik" pitchFamily="2" charset="-79"/>
              </a:rPr>
              <a:t>163%</a:t>
            </a:r>
            <a:r>
              <a:rPr lang="en-US" b="1" dirty="0">
                <a:latin typeface="Figtree Black" pitchFamily="2" charset="-79"/>
                <a:cs typeface="Rubik" pitchFamily="2" charset="-79"/>
              </a:rPr>
              <a:t> Overnight!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37DCE1A-0FCA-ED79-6220-BC5088545454}"/>
              </a:ext>
            </a:extLst>
          </p:cNvPr>
          <p:cNvSpPr/>
          <p:nvPr/>
        </p:nvSpPr>
        <p:spPr>
          <a:xfrm>
            <a:off x="8450980" y="2086469"/>
            <a:ext cx="3223767" cy="1375249"/>
          </a:xfrm>
          <a:prstGeom prst="rect">
            <a:avLst/>
          </a:prstGeom>
          <a:solidFill>
            <a:srgbClr val="E2F1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Figtree"/>
              </a:rPr>
              <a:t>$1,550 </a:t>
            </a:r>
            <a:r>
              <a:rPr lang="en-US" sz="3600" dirty="0">
                <a:solidFill>
                  <a:schemeClr val="tx1"/>
                </a:solidFill>
                <a:latin typeface="Figtree"/>
              </a:rPr>
              <a:t>→</a:t>
            </a:r>
            <a:r>
              <a:rPr lang="en-US" sz="2800" dirty="0">
                <a:solidFill>
                  <a:schemeClr val="tx1"/>
                </a:solidFill>
                <a:latin typeface="Figtree"/>
              </a:rPr>
              <a:t> </a:t>
            </a:r>
            <a:r>
              <a:rPr lang="en-US" sz="4000" b="1" dirty="0">
                <a:solidFill>
                  <a:srgbClr val="018E00"/>
                </a:solidFill>
                <a:latin typeface="Figtree Black"/>
              </a:rPr>
              <a:t>$4,075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8B5BE82-215D-8789-54AE-AF0178E1D29B}"/>
              </a:ext>
            </a:extLst>
          </p:cNvPr>
          <p:cNvSpPr/>
          <p:nvPr/>
        </p:nvSpPr>
        <p:spPr>
          <a:xfrm>
            <a:off x="8450981" y="1520412"/>
            <a:ext cx="3223766" cy="566057"/>
          </a:xfrm>
          <a:prstGeom prst="rect">
            <a:avLst/>
          </a:prstGeom>
          <a:solidFill>
            <a:srgbClr val="F2DB0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Figtree Black" pitchFamily="2" charset="0"/>
              </a:rPr>
              <a:t>2.6X LOTTO WINNER!</a:t>
            </a:r>
            <a:endParaRPr lang="en-US" sz="1200" b="1" dirty="0">
              <a:solidFill>
                <a:schemeClr val="tx1"/>
              </a:solidFill>
              <a:latin typeface="Figtree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06014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40F10-ED10-3C4C-EE67-A5ABEFD91C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78740F0-2EF7-D1BB-A4D8-68E43C35C9B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838200" y="1"/>
            <a:ext cx="10515600" cy="6858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Figtree Black" pitchFamily="2" charset="-79"/>
                <a:cs typeface="Rubik" pitchFamily="2" charset="-79"/>
              </a:rPr>
              <a:t>You can even make </a:t>
            </a:r>
            <a:r>
              <a:rPr lang="en-US" sz="7200" b="1" dirty="0">
                <a:solidFill>
                  <a:srgbClr val="F2DC0D"/>
                </a:solidFill>
                <a:latin typeface="Figtree Black" pitchFamily="2" charset="-79"/>
                <a:cs typeface="Rubik" pitchFamily="2" charset="-79"/>
              </a:rPr>
              <a:t>MULTIPLE lotto trades </a:t>
            </a:r>
            <a:r>
              <a:rPr lang="en-US" sz="7200" b="1" dirty="0">
                <a:solidFill>
                  <a:schemeClr val="bg1"/>
                </a:solidFill>
                <a:latin typeface="Figtree Black" pitchFamily="2" charset="-79"/>
                <a:cs typeface="Rubik" pitchFamily="2" charset="-79"/>
              </a:rPr>
              <a:t>on very good setups!</a:t>
            </a:r>
            <a:endParaRPr lang="en-US" sz="7200" b="1" dirty="0">
              <a:solidFill>
                <a:schemeClr val="bg1"/>
              </a:solidFill>
              <a:latin typeface="Rubik" pitchFamily="2" charset="-79"/>
              <a:cs typeface="Rubik" pitchFamily="2" charset="-79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3C51E80-5F58-4C8F-1253-A469AC5459D7}"/>
              </a:ext>
            </a:extLst>
          </p:cNvPr>
          <p:cNvSpPr txBox="1">
            <a:spLocks/>
          </p:cNvSpPr>
          <p:nvPr/>
        </p:nvSpPr>
        <p:spPr>
          <a:xfrm>
            <a:off x="497122" y="5320935"/>
            <a:ext cx="10041927" cy="91105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000" b="1" dirty="0">
              <a:solidFill>
                <a:srgbClr val="0A6E63"/>
              </a:solidFill>
              <a:latin typeface="Rubik" pitchFamily="2" charset="-79"/>
              <a:cs typeface="Rubik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12392255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633028-16CD-D99D-812D-97D1917A0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EAFE881-B42A-71CF-D92D-3570CB5408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210465" y="1380115"/>
            <a:ext cx="7771067" cy="4097769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2C023BB2-8F89-5FAE-F982-9450D5A8D9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500" b="1" dirty="0">
                <a:latin typeface="Figtree Black" pitchFamily="2" charset="-79"/>
                <a:cs typeface="Rubik" pitchFamily="2" charset="-79"/>
              </a:rPr>
              <a:t>HIMS Lotto Trade Set Up </a:t>
            </a:r>
            <a:endParaRPr lang="en-US" sz="4500" dirty="0"/>
          </a:p>
        </p:txBody>
      </p:sp>
    </p:spTree>
    <p:extLst>
      <p:ext uri="{BB962C8B-B14F-4D97-AF65-F5344CB8AC3E}">
        <p14:creationId xmlns:p14="http://schemas.microsoft.com/office/powerpoint/2010/main" val="170889673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155614-838A-76D1-2A77-E19E9208C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2D379-46D4-DE99-976B-B162504AFC5E}"/>
              </a:ext>
            </a:extLst>
          </p:cNvPr>
          <p:cNvSpPr/>
          <p:nvPr/>
        </p:nvSpPr>
        <p:spPr>
          <a:xfrm>
            <a:off x="8448544" y="2006392"/>
            <a:ext cx="3102964" cy="1289154"/>
          </a:xfrm>
          <a:prstGeom prst="rect">
            <a:avLst/>
          </a:prstGeom>
          <a:solidFill>
            <a:srgbClr val="E2F1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Figtree"/>
              </a:rPr>
              <a:t>Bought: </a:t>
            </a:r>
            <a:r>
              <a:rPr lang="en-US" dirty="0">
                <a:solidFill>
                  <a:schemeClr val="tx1"/>
                </a:solidFill>
                <a:latin typeface="Figtree"/>
              </a:rPr>
              <a:t>50 Contracts</a:t>
            </a:r>
          </a:p>
          <a:p>
            <a:pPr algn="ctr"/>
            <a:r>
              <a:rPr lang="en-US" b="1" dirty="0">
                <a:solidFill>
                  <a:schemeClr val="tx1"/>
                </a:solidFill>
                <a:latin typeface="Figtree"/>
              </a:rPr>
              <a:t>Entry: </a:t>
            </a:r>
            <a:r>
              <a:rPr lang="en-US" dirty="0">
                <a:solidFill>
                  <a:schemeClr val="tx1"/>
                </a:solidFill>
                <a:latin typeface="Figtree"/>
              </a:rPr>
              <a:t>$0.25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b="1" dirty="0">
                <a:solidFill>
                  <a:schemeClr val="tx1"/>
                </a:solidFill>
                <a:latin typeface="Figtree"/>
              </a:rPr>
              <a:t>Total Cost: </a:t>
            </a:r>
            <a:r>
              <a:rPr lang="en-US" dirty="0">
                <a:solidFill>
                  <a:schemeClr val="tx1"/>
                </a:solidFill>
                <a:latin typeface="Figtree"/>
              </a:rPr>
              <a:t>$1,250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0FE8F2A-BAA0-B283-3FD4-5F381517D9B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96453" y="1538376"/>
            <a:ext cx="7772400" cy="4089879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E6750518-9651-A794-4B1A-069152B40C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500" b="1" dirty="0">
                <a:latin typeface="Figtree Black" pitchFamily="2" charset="-79"/>
                <a:cs typeface="Rubik" pitchFamily="2" charset="-79"/>
              </a:rPr>
              <a:t>HIMS Lotto Trade #1 (More Aggressive) </a:t>
            </a:r>
            <a:endParaRPr lang="en-US" sz="45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1B55C1C-F291-B443-2E7A-10C7FBF54B74}"/>
              </a:ext>
            </a:extLst>
          </p:cNvPr>
          <p:cNvSpPr/>
          <p:nvPr/>
        </p:nvSpPr>
        <p:spPr>
          <a:xfrm>
            <a:off x="8448544" y="1536492"/>
            <a:ext cx="3102964" cy="469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Figtree"/>
              </a:rPr>
              <a:t>Trade #1</a:t>
            </a:r>
            <a:endParaRPr lang="en-US" dirty="0">
              <a:solidFill>
                <a:schemeClr val="bg1"/>
              </a:solidFill>
              <a:latin typeface="Figtree"/>
            </a:endParaRPr>
          </a:p>
        </p:txBody>
      </p:sp>
    </p:spTree>
    <p:extLst>
      <p:ext uri="{BB962C8B-B14F-4D97-AF65-F5344CB8AC3E}">
        <p14:creationId xmlns:p14="http://schemas.microsoft.com/office/powerpoint/2010/main" val="317882040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A993E5-9937-B97A-403F-2D256BF58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E24E223-3934-A19A-24B9-B396D4836FBB}"/>
              </a:ext>
            </a:extLst>
          </p:cNvPr>
          <p:cNvSpPr/>
          <p:nvPr/>
        </p:nvSpPr>
        <p:spPr>
          <a:xfrm>
            <a:off x="8448544" y="2006392"/>
            <a:ext cx="3102964" cy="1289154"/>
          </a:xfrm>
          <a:prstGeom prst="rect">
            <a:avLst/>
          </a:prstGeom>
          <a:solidFill>
            <a:srgbClr val="E2F1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Figtree"/>
              </a:rPr>
              <a:t>Bought: </a:t>
            </a:r>
            <a:r>
              <a:rPr lang="en-US" dirty="0">
                <a:solidFill>
                  <a:schemeClr val="tx1"/>
                </a:solidFill>
                <a:latin typeface="Figtree"/>
              </a:rPr>
              <a:t>10 Contracts</a:t>
            </a:r>
          </a:p>
          <a:p>
            <a:pPr algn="ctr"/>
            <a:r>
              <a:rPr lang="en-US" b="1" dirty="0">
                <a:solidFill>
                  <a:schemeClr val="tx1"/>
                </a:solidFill>
                <a:latin typeface="Figtree"/>
              </a:rPr>
              <a:t>Entry: </a:t>
            </a:r>
            <a:r>
              <a:rPr lang="en-US" dirty="0">
                <a:solidFill>
                  <a:schemeClr val="tx1"/>
                </a:solidFill>
                <a:latin typeface="Figtree"/>
              </a:rPr>
              <a:t>$1.09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b="1" dirty="0">
                <a:solidFill>
                  <a:schemeClr val="tx1"/>
                </a:solidFill>
                <a:latin typeface="Figtree"/>
              </a:rPr>
              <a:t>Total Cost: </a:t>
            </a:r>
            <a:r>
              <a:rPr lang="en-US" dirty="0">
                <a:solidFill>
                  <a:schemeClr val="tx1"/>
                </a:solidFill>
                <a:latin typeface="Figtree"/>
              </a:rPr>
              <a:t>$1,090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01D515D-7A37-29B3-7A97-585B57F433B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65508" y="1536492"/>
            <a:ext cx="7564528" cy="4028072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F3AB1525-7B8A-81C3-23AA-F54AD4AE47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600" y="512971"/>
            <a:ext cx="12191999" cy="657011"/>
          </a:xfrm>
        </p:spPr>
        <p:txBody>
          <a:bodyPr>
            <a:noAutofit/>
          </a:bodyPr>
          <a:lstStyle/>
          <a:p>
            <a:r>
              <a:rPr lang="en-US" sz="4500" b="1" dirty="0">
                <a:latin typeface="Figtree Black" pitchFamily="2" charset="-79"/>
                <a:cs typeface="Rubik" pitchFamily="2" charset="-79"/>
              </a:rPr>
              <a:t>HIMS Lotto Trade #2 </a:t>
            </a:r>
            <a:endParaRPr lang="en-US" sz="45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7111CD5-4CFC-9303-0D54-0539F3892BA5}"/>
              </a:ext>
            </a:extLst>
          </p:cNvPr>
          <p:cNvSpPr/>
          <p:nvPr/>
        </p:nvSpPr>
        <p:spPr>
          <a:xfrm>
            <a:off x="8448544" y="1536492"/>
            <a:ext cx="3102964" cy="469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Figtree"/>
              </a:rPr>
              <a:t>Trade #2</a:t>
            </a:r>
            <a:endParaRPr lang="en-US" dirty="0">
              <a:solidFill>
                <a:schemeClr val="bg1"/>
              </a:solidFill>
              <a:latin typeface="Figtree"/>
            </a:endParaRPr>
          </a:p>
        </p:txBody>
      </p:sp>
    </p:spTree>
    <p:extLst>
      <p:ext uri="{BB962C8B-B14F-4D97-AF65-F5344CB8AC3E}">
        <p14:creationId xmlns:p14="http://schemas.microsoft.com/office/powerpoint/2010/main" val="94471809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2070CA-0C50-5FAD-FFA4-64124C516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283D2D61-E30B-D13A-07D6-7768339F501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14275" y="1592670"/>
            <a:ext cx="7839869" cy="4141818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96BDE81-991F-EF7E-37BF-69D6A8DE6E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00271"/>
            <a:ext cx="12201345" cy="657011"/>
          </a:xfrm>
        </p:spPr>
        <p:txBody>
          <a:bodyPr/>
          <a:lstStyle/>
          <a:p>
            <a:r>
              <a:rPr lang="en-US" b="1" dirty="0">
                <a:latin typeface="Figtree Black" pitchFamily="2" charset="-79"/>
                <a:cs typeface="Rubik" pitchFamily="2" charset="-79"/>
              </a:rPr>
              <a:t>HIMS Lotto Trade #1: </a:t>
            </a:r>
            <a:r>
              <a:rPr lang="en-US" b="1" dirty="0">
                <a:solidFill>
                  <a:srgbClr val="018E00"/>
                </a:solidFill>
                <a:latin typeface="Figtree Black" pitchFamily="2" charset="-79"/>
                <a:cs typeface="Rubik" pitchFamily="2" charset="-79"/>
              </a:rPr>
              <a:t>823% </a:t>
            </a:r>
            <a:r>
              <a:rPr lang="en-US" b="1" i="1" dirty="0">
                <a:latin typeface="Figtree Black" pitchFamily="2" charset="-79"/>
                <a:cs typeface="Rubik" pitchFamily="2" charset="-79"/>
              </a:rPr>
              <a:t>Overnight...</a:t>
            </a:r>
            <a:endParaRPr lang="en-US"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1C4C194-6109-50BA-1A02-1D6C22DE331F}"/>
              </a:ext>
            </a:extLst>
          </p:cNvPr>
          <p:cNvSpPr/>
          <p:nvPr/>
        </p:nvSpPr>
        <p:spPr>
          <a:xfrm>
            <a:off x="8372814" y="1556565"/>
            <a:ext cx="3404911" cy="1593443"/>
          </a:xfrm>
          <a:prstGeom prst="roundRect">
            <a:avLst/>
          </a:prstGeom>
          <a:solidFill>
            <a:srgbClr val="F2DB0C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highlight>
                  <a:srgbClr val="F2DB0C"/>
                </a:highlight>
                <a:latin typeface="Figtree"/>
              </a:rPr>
              <a:t>Sold a portion of 50 contracts for </a:t>
            </a:r>
            <a:r>
              <a:rPr lang="en-US" sz="4000" b="1" dirty="0">
                <a:solidFill>
                  <a:schemeClr val="tx1"/>
                </a:solidFill>
                <a:highlight>
                  <a:srgbClr val="F2DB0C"/>
                </a:highlight>
                <a:latin typeface="Figtree Black" pitchFamily="2" charset="0"/>
              </a:rPr>
              <a:t>1,140%</a:t>
            </a:r>
            <a:r>
              <a:rPr lang="en-US" sz="4000" b="1" dirty="0">
                <a:solidFill>
                  <a:schemeClr val="tx1"/>
                </a:solidFill>
                <a:highlight>
                  <a:srgbClr val="F2DB0C"/>
                </a:highlight>
                <a:latin typeface="Figtree"/>
              </a:rPr>
              <a:t>!</a:t>
            </a:r>
            <a:r>
              <a:rPr lang="en-US" sz="4000" b="1" i="1" dirty="0">
                <a:solidFill>
                  <a:schemeClr val="tx1"/>
                </a:solidFill>
                <a:highlight>
                  <a:srgbClr val="F2DB0C"/>
                </a:highlight>
                <a:latin typeface="Figtree"/>
              </a:rPr>
              <a:t> </a:t>
            </a:r>
            <a:endParaRPr lang="en-US" sz="2800" b="1" i="1" dirty="0">
              <a:solidFill>
                <a:schemeClr val="tx1"/>
              </a:solidFill>
              <a:highlight>
                <a:srgbClr val="F2DB0C"/>
              </a:highlight>
              <a:latin typeface="Figtree"/>
            </a:endParaRPr>
          </a:p>
        </p:txBody>
      </p:sp>
    </p:spTree>
    <p:extLst>
      <p:ext uri="{BB962C8B-B14F-4D97-AF65-F5344CB8AC3E}">
        <p14:creationId xmlns:p14="http://schemas.microsoft.com/office/powerpoint/2010/main" val="3471610599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EFA6BE-D8DC-CBA1-8829-465242279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0C4BF42F-9D5D-C7A4-0B6E-AF0DF95438F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40486" y="1744172"/>
            <a:ext cx="10911017" cy="3645243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>
              <a:lnSpc>
                <a:spcPct val="100000"/>
              </a:lnSpc>
              <a:spcBef>
                <a:spcPts val="2800"/>
              </a:spcBef>
              <a:buClr>
                <a:srgbClr val="E1CC00"/>
              </a:buClr>
              <a:buFont typeface="Wingdings" pitchFamily="2" charset="2"/>
              <a:buChar char="ü"/>
            </a:pPr>
            <a:r>
              <a:rPr lang="en-US" sz="4400" dirty="0">
                <a:latin typeface="Figtree Black"/>
                <a:cs typeface="Rubik" pitchFamily="2" charset="-79"/>
              </a:rPr>
              <a:t> $65 into </a:t>
            </a:r>
            <a:r>
              <a:rPr lang="en-US" sz="4400" b="1" dirty="0">
                <a:solidFill>
                  <a:srgbClr val="018E00"/>
                </a:solidFill>
                <a:latin typeface="Figtree Black"/>
                <a:cs typeface="Rubik" pitchFamily="2" charset="-79"/>
              </a:rPr>
              <a:t>$800 </a:t>
            </a:r>
            <a:r>
              <a:rPr lang="en-US" sz="4400" dirty="0">
                <a:latin typeface="Figtree Black"/>
                <a:cs typeface="Rubik" pitchFamily="2" charset="-79"/>
              </a:rPr>
              <a:t>in 2 days...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E1CC00"/>
              </a:buClr>
              <a:buFont typeface="Wingdings" pitchFamily="2" charset="2"/>
              <a:buChar char="ü"/>
            </a:pPr>
            <a:r>
              <a:rPr lang="en-US" sz="4400" dirty="0">
                <a:latin typeface="Figtree Black"/>
                <a:cs typeface="Rubik" pitchFamily="2" charset="-79"/>
              </a:rPr>
              <a:t> $246  into </a:t>
            </a:r>
            <a:r>
              <a:rPr lang="en-US" sz="4400" b="1" dirty="0">
                <a:solidFill>
                  <a:srgbClr val="018E00"/>
                </a:solidFill>
                <a:latin typeface="Figtree Black"/>
                <a:cs typeface="Rubik" pitchFamily="2" charset="-79"/>
              </a:rPr>
              <a:t>$903 </a:t>
            </a:r>
            <a:r>
              <a:rPr lang="en-US" sz="4400" dirty="0">
                <a:latin typeface="Figtree Black"/>
                <a:cs typeface="Rubik" pitchFamily="2" charset="-79"/>
              </a:rPr>
              <a:t>within hours...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E1CC00"/>
              </a:buClr>
              <a:buFont typeface="Wingdings" pitchFamily="2" charset="2"/>
              <a:buChar char="ü"/>
            </a:pPr>
            <a:r>
              <a:rPr lang="en-US" sz="4400" dirty="0">
                <a:latin typeface="Figtree Black"/>
                <a:cs typeface="Rubik" pitchFamily="2" charset="-79"/>
              </a:rPr>
              <a:t> $305 into </a:t>
            </a:r>
            <a:r>
              <a:rPr lang="en-US" sz="4400" b="1" dirty="0">
                <a:solidFill>
                  <a:srgbClr val="018E00"/>
                </a:solidFill>
                <a:latin typeface="Figtree Black"/>
                <a:cs typeface="Rubik" pitchFamily="2" charset="-79"/>
              </a:rPr>
              <a:t>$1,205 </a:t>
            </a:r>
            <a:r>
              <a:rPr lang="en-US" sz="4400" dirty="0">
                <a:latin typeface="Figtree Black"/>
                <a:cs typeface="Rubik" pitchFamily="2" charset="-79"/>
              </a:rPr>
              <a:t>overnight...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E1CC00"/>
              </a:buClr>
              <a:buFont typeface="Wingdings" pitchFamily="2" charset="2"/>
              <a:buChar char="ü"/>
            </a:pPr>
            <a:r>
              <a:rPr lang="en-US" sz="4400" dirty="0">
                <a:latin typeface="Figtree Black"/>
                <a:cs typeface="Rubik" pitchFamily="2" charset="-79"/>
              </a:rPr>
              <a:t> $1,250 into </a:t>
            </a:r>
            <a:r>
              <a:rPr lang="en-US" sz="4400" b="1" dirty="0">
                <a:solidFill>
                  <a:srgbClr val="018E00"/>
                </a:solidFill>
                <a:latin typeface="Figtree Black"/>
                <a:cs typeface="Rubik" pitchFamily="2" charset="-79"/>
              </a:rPr>
              <a:t>$11,540 </a:t>
            </a:r>
            <a:r>
              <a:rPr lang="en-US" sz="4400" dirty="0">
                <a:latin typeface="Figtree Black"/>
                <a:cs typeface="Rubik" pitchFamily="2" charset="-79"/>
              </a:rPr>
              <a:t>overnight...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E1CC00"/>
              </a:buClr>
              <a:buFont typeface="Wingdings" pitchFamily="2" charset="2"/>
              <a:buChar char="ü"/>
            </a:pPr>
            <a:r>
              <a:rPr lang="en-US" sz="4400" dirty="0">
                <a:latin typeface="Figtree Black"/>
                <a:cs typeface="Rubik" pitchFamily="2" charset="-79"/>
              </a:rPr>
              <a:t> $3,650 into </a:t>
            </a:r>
            <a:r>
              <a:rPr lang="en-US" sz="4400" b="1" dirty="0">
                <a:solidFill>
                  <a:srgbClr val="018E00"/>
                </a:solidFill>
                <a:latin typeface="Figtree Black"/>
                <a:cs typeface="Rubik" pitchFamily="2" charset="-79"/>
              </a:rPr>
              <a:t>$14,677 </a:t>
            </a:r>
            <a:r>
              <a:rPr lang="en-US" sz="4400" dirty="0">
                <a:latin typeface="Figtree Black"/>
                <a:cs typeface="Rubik" pitchFamily="2" charset="-79"/>
              </a:rPr>
              <a:t>overnight!</a:t>
            </a:r>
          </a:p>
          <a:p>
            <a:pPr marL="0" indent="0" algn="ctr">
              <a:lnSpc>
                <a:spcPct val="100000"/>
              </a:lnSpc>
              <a:spcBef>
                <a:spcPts val="2800"/>
              </a:spcBef>
              <a:buClr>
                <a:srgbClr val="E1CC00"/>
              </a:buClr>
              <a:buNone/>
            </a:pPr>
            <a:endParaRPr lang="en-US" sz="4400" b="1" dirty="0">
              <a:cs typeface="Rubik" pitchFamily="2" charset="-79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980B37A-33BD-004C-8725-969D9D8DB4A2}"/>
              </a:ext>
            </a:extLst>
          </p:cNvPr>
          <p:cNvSpPr txBox="1">
            <a:spLocks/>
          </p:cNvSpPr>
          <p:nvPr/>
        </p:nvSpPr>
        <p:spPr>
          <a:xfrm>
            <a:off x="1075032" y="501817"/>
            <a:ext cx="10041927" cy="6570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300" b="1" dirty="0">
                <a:latin typeface="Figtree Black" pitchFamily="2" charset="-79"/>
                <a:cs typeface="Rubik" pitchFamily="2" charset="-79"/>
              </a:rPr>
              <a:t>Imagine Turning...</a:t>
            </a:r>
          </a:p>
        </p:txBody>
      </p:sp>
    </p:spTree>
    <p:extLst>
      <p:ext uri="{BB962C8B-B14F-4D97-AF65-F5344CB8AC3E}">
        <p14:creationId xmlns:p14="http://schemas.microsoft.com/office/powerpoint/2010/main" val="306610276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D5164D-8071-E90A-D6D1-F82A0745E8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5596F8F-689C-31F4-1CC5-049D94E482D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079351" y="1477898"/>
            <a:ext cx="8033295" cy="4244005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1C701B33-7CBC-A192-2415-BF2C4AA48F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00271"/>
            <a:ext cx="12191999" cy="657011"/>
          </a:xfrm>
        </p:spPr>
        <p:txBody>
          <a:bodyPr/>
          <a:lstStyle/>
          <a:p>
            <a:r>
              <a:rPr lang="en-US" b="1" dirty="0">
                <a:latin typeface="Figtree Black" pitchFamily="2" charset="-79"/>
                <a:cs typeface="Rubik" pitchFamily="2" charset="-79"/>
              </a:rPr>
              <a:t>HIMS Lotto Trade #2: </a:t>
            </a:r>
            <a:r>
              <a:rPr lang="en-US" b="1" dirty="0">
                <a:solidFill>
                  <a:srgbClr val="018E00"/>
                </a:solidFill>
                <a:latin typeface="Figtree Black" pitchFamily="2" charset="-79"/>
                <a:cs typeface="Rubik" pitchFamily="2" charset="-79"/>
              </a:rPr>
              <a:t>407% </a:t>
            </a:r>
            <a:r>
              <a:rPr lang="en-US" b="1" i="1" dirty="0">
                <a:latin typeface="Figtree Black" pitchFamily="2" charset="-79"/>
                <a:cs typeface="Rubik" pitchFamily="2" charset="-79"/>
              </a:rPr>
              <a:t>Overnight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51529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0FF6DC-AA7D-33DF-9C4E-907A44E4F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13BB946-3BF7-A3FE-D2F5-F78D89A7B201}"/>
              </a:ext>
            </a:extLst>
          </p:cNvPr>
          <p:cNvSpPr/>
          <p:nvPr/>
        </p:nvSpPr>
        <p:spPr>
          <a:xfrm>
            <a:off x="797655" y="2669057"/>
            <a:ext cx="4994030" cy="1991433"/>
          </a:xfrm>
          <a:prstGeom prst="rect">
            <a:avLst/>
          </a:prstGeom>
          <a:solidFill>
            <a:srgbClr val="E2F1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highlight>
                  <a:srgbClr val="F2DC0D"/>
                </a:highlight>
                <a:latin typeface="Figtree Black"/>
              </a:rPr>
              <a:t>9X LOTTO WINNER!</a:t>
            </a:r>
            <a:br>
              <a:rPr lang="en-US" sz="4000" b="1" dirty="0">
                <a:solidFill>
                  <a:srgbClr val="018E00"/>
                </a:solidFill>
                <a:highlight>
                  <a:srgbClr val="F2DC0D"/>
                </a:highlight>
              </a:rPr>
            </a:br>
            <a:r>
              <a:rPr lang="en-US" sz="4000" b="1" dirty="0">
                <a:solidFill>
                  <a:schemeClr val="tx1"/>
                </a:solidFill>
                <a:latin typeface="Figtree Black"/>
              </a:rPr>
              <a:t>$1,250 </a:t>
            </a:r>
            <a:r>
              <a:rPr lang="en-US" sz="4000" dirty="0">
                <a:solidFill>
                  <a:schemeClr val="tx1"/>
                </a:solidFill>
                <a:latin typeface="Figtree"/>
              </a:rPr>
              <a:t>→</a:t>
            </a:r>
            <a:r>
              <a:rPr lang="en-US" sz="4000" dirty="0">
                <a:solidFill>
                  <a:schemeClr val="tx1"/>
                </a:solidFill>
                <a:latin typeface="Figtree Black"/>
              </a:rPr>
              <a:t> </a:t>
            </a:r>
            <a:r>
              <a:rPr lang="en-US" sz="4000" b="1" dirty="0">
                <a:solidFill>
                  <a:srgbClr val="018E00"/>
                </a:solidFill>
                <a:latin typeface="Figtree Black"/>
              </a:rPr>
              <a:t>$11,540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DCFE833-B1EA-E4D3-2CB7-BD2C75DDDBDA}"/>
              </a:ext>
            </a:extLst>
          </p:cNvPr>
          <p:cNvSpPr txBox="1"/>
          <p:nvPr/>
        </p:nvSpPr>
        <p:spPr>
          <a:xfrm>
            <a:off x="0" y="4957016"/>
            <a:ext cx="12191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highlight>
                  <a:srgbClr val="F2DC0D"/>
                </a:highlight>
                <a:latin typeface="Figtree Black"/>
              </a:rPr>
              <a:t>$14,473 In Total Profit!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1990C59-1572-9404-DF7D-73D14A2A74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00271"/>
            <a:ext cx="12191999" cy="1379681"/>
          </a:xfrm>
        </p:spPr>
        <p:txBody>
          <a:bodyPr>
            <a:normAutofit/>
          </a:bodyPr>
          <a:lstStyle/>
          <a:p>
            <a:r>
              <a:rPr lang="en-US" sz="4500" b="1" u="sng" dirty="0">
                <a:latin typeface="Figtree Black" pitchFamily="2" charset="-79"/>
                <a:cs typeface="Rubik" pitchFamily="2" charset="-79"/>
              </a:rPr>
              <a:t>TWO</a:t>
            </a:r>
            <a:r>
              <a:rPr lang="en-US" sz="4500" b="1" dirty="0">
                <a:latin typeface="Figtree Black" pitchFamily="2" charset="-79"/>
                <a:cs typeface="Rubik" pitchFamily="2" charset="-79"/>
              </a:rPr>
              <a:t> Big Overnight Wins </a:t>
            </a:r>
            <a:br>
              <a:rPr lang="en-US" sz="4500" b="1" dirty="0">
                <a:latin typeface="Figtree Black" pitchFamily="2" charset="-79"/>
                <a:cs typeface="Rubik" pitchFamily="2" charset="-79"/>
              </a:rPr>
            </a:br>
            <a:r>
              <a:rPr lang="en-US" sz="4500" b="1" dirty="0">
                <a:latin typeface="Figtree Black" pitchFamily="2" charset="-79"/>
                <a:cs typeface="Rubik" pitchFamily="2" charset="-79"/>
              </a:rPr>
              <a:t>On </a:t>
            </a:r>
            <a:r>
              <a:rPr lang="en-US" sz="4500" b="1" u="sng" dirty="0">
                <a:latin typeface="Figtree Black" pitchFamily="2" charset="-79"/>
                <a:cs typeface="Rubik" pitchFamily="2" charset="-79"/>
              </a:rPr>
              <a:t>ONE</a:t>
            </a:r>
            <a:r>
              <a:rPr lang="en-US" sz="4500" b="1" dirty="0">
                <a:latin typeface="Figtree Black" pitchFamily="2" charset="-79"/>
                <a:cs typeface="Rubik" pitchFamily="2" charset="-79"/>
              </a:rPr>
              <a:t> Trade Setup!</a:t>
            </a:r>
            <a:endParaRPr lang="en-US" sz="45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AB4E6B-2B71-E4D1-6D40-BCB0DA6F8A3F}"/>
              </a:ext>
            </a:extLst>
          </p:cNvPr>
          <p:cNvSpPr/>
          <p:nvPr/>
        </p:nvSpPr>
        <p:spPr>
          <a:xfrm>
            <a:off x="797655" y="2131832"/>
            <a:ext cx="4994030" cy="5372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Figtree Black"/>
              </a:rPr>
              <a:t>Trade #1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6E7166F-7747-FE38-F167-4CB6B883DCBF}"/>
              </a:ext>
            </a:extLst>
          </p:cNvPr>
          <p:cNvSpPr/>
          <p:nvPr/>
        </p:nvSpPr>
        <p:spPr>
          <a:xfrm>
            <a:off x="6298804" y="2669057"/>
            <a:ext cx="4994030" cy="1991433"/>
          </a:xfrm>
          <a:prstGeom prst="rect">
            <a:avLst/>
          </a:prstGeom>
          <a:solidFill>
            <a:srgbClr val="E2F1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highlight>
                  <a:srgbClr val="F2DC0D"/>
                </a:highlight>
                <a:latin typeface="Figtree Black"/>
              </a:rPr>
              <a:t>5X LOTTO WINNER!</a:t>
            </a:r>
            <a:br>
              <a:rPr lang="en-US" sz="3600" b="1" dirty="0">
                <a:solidFill>
                  <a:srgbClr val="018E00"/>
                </a:solidFill>
                <a:highlight>
                  <a:srgbClr val="F2DC0D"/>
                </a:highlight>
              </a:rPr>
            </a:br>
            <a:r>
              <a:rPr lang="en-US" sz="4000" b="1" dirty="0">
                <a:solidFill>
                  <a:schemeClr val="tx1"/>
                </a:solidFill>
                <a:latin typeface="Figtree Black"/>
              </a:rPr>
              <a:t>$1,090 </a:t>
            </a:r>
            <a:r>
              <a:rPr lang="en-US" sz="4000" dirty="0">
                <a:solidFill>
                  <a:schemeClr val="tx1"/>
                </a:solidFill>
                <a:latin typeface="Figtree"/>
              </a:rPr>
              <a:t>→</a:t>
            </a:r>
            <a:r>
              <a:rPr lang="en-US" sz="4000" dirty="0">
                <a:solidFill>
                  <a:schemeClr val="tx1"/>
                </a:solidFill>
                <a:latin typeface="Figtree Black"/>
              </a:rPr>
              <a:t> </a:t>
            </a:r>
            <a:r>
              <a:rPr lang="en-US" sz="4000" b="1" dirty="0">
                <a:solidFill>
                  <a:srgbClr val="018E00"/>
                </a:solidFill>
                <a:latin typeface="Figtree Black"/>
              </a:rPr>
              <a:t>$5,523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A110224-2104-EB16-3844-CCA8CED415E3}"/>
              </a:ext>
            </a:extLst>
          </p:cNvPr>
          <p:cNvSpPr/>
          <p:nvPr/>
        </p:nvSpPr>
        <p:spPr>
          <a:xfrm>
            <a:off x="6298804" y="2131832"/>
            <a:ext cx="4994030" cy="5372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Figtree Black"/>
              </a:rPr>
              <a:t>Trade #2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09561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3B4B2739-A561-83D1-F3A2-CD92F4282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F8793-D234-D615-190D-962C1BF7E75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1"/>
            <a:ext cx="12192000" cy="6259132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en-US" sz="5400" b="1" dirty="0">
                <a:solidFill>
                  <a:srgbClr val="F2DC0D"/>
                </a:solidFill>
                <a:latin typeface="Figtree Black" pitchFamily="2" charset="-79"/>
                <a:cs typeface="Rubik SemiBold" pitchFamily="2" charset="-79"/>
              </a:rPr>
              <a:t>Too good to be true? </a:t>
            </a:r>
            <a:br>
              <a:rPr lang="en-US" sz="4800" b="1" dirty="0">
                <a:solidFill>
                  <a:schemeClr val="bg1"/>
                </a:solidFill>
                <a:latin typeface="Rubik SemiBold" pitchFamily="2" charset="-79"/>
                <a:cs typeface="Rubik SemiBold" pitchFamily="2" charset="-79"/>
              </a:rPr>
            </a:br>
            <a:br>
              <a:rPr lang="en-US" sz="4800" b="1" dirty="0">
                <a:solidFill>
                  <a:schemeClr val="bg1"/>
                </a:solidFill>
                <a:latin typeface="Rubik SemiBold" pitchFamily="2" charset="-79"/>
                <a:cs typeface="Rubik SemiBold" pitchFamily="2" charset="-79"/>
              </a:rPr>
            </a:br>
            <a:r>
              <a:rPr lang="en-US" dirty="0">
                <a:solidFill>
                  <a:schemeClr val="bg1"/>
                </a:solidFill>
                <a:cs typeface="Rubik SemiBold" pitchFamily="2" charset="-79"/>
              </a:rPr>
              <a:t>These aren’t hypothetical gains.</a:t>
            </a:r>
            <a:br>
              <a:rPr lang="en-US" dirty="0">
                <a:solidFill>
                  <a:schemeClr val="bg1"/>
                </a:solidFill>
                <a:cs typeface="Rubik SemiBold" pitchFamily="2" charset="-79"/>
              </a:rPr>
            </a:br>
            <a:br>
              <a:rPr lang="en-US" dirty="0">
                <a:solidFill>
                  <a:schemeClr val="bg1"/>
                </a:solidFill>
                <a:cs typeface="Rubik SemiBold" pitchFamily="2" charset="-79"/>
              </a:rPr>
            </a:br>
            <a:r>
              <a:rPr lang="en-US" dirty="0">
                <a:solidFill>
                  <a:schemeClr val="bg1"/>
                </a:solidFill>
                <a:cs typeface="Rubik SemiBold" pitchFamily="2" charset="-79"/>
              </a:rPr>
              <a:t>These are all real trades Nate made with </a:t>
            </a:r>
            <a:br>
              <a:rPr lang="en-US" dirty="0">
                <a:solidFill>
                  <a:schemeClr val="bg1"/>
                </a:solidFill>
                <a:cs typeface="Rubik SemiBold" pitchFamily="2" charset="-79"/>
              </a:rPr>
            </a:br>
            <a:r>
              <a:rPr lang="en-US" dirty="0">
                <a:solidFill>
                  <a:schemeClr val="bg1"/>
                </a:solidFill>
                <a:cs typeface="Rubik SemiBold" pitchFamily="2" charset="-79"/>
              </a:rPr>
              <a:t>real money LIVE in front of his students.</a:t>
            </a:r>
            <a:endParaRPr lang="en-US" sz="4800" i="1" dirty="0">
              <a:solidFill>
                <a:srgbClr val="FEB314"/>
              </a:solidFill>
              <a:highlight>
                <a:srgbClr val="018E00"/>
              </a:highlight>
              <a:cs typeface="Rubik SemiBold" pitchFamily="2" charset="-79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8022B1-03E8-11B2-8A17-8A84D4791925}"/>
              </a:ext>
            </a:extLst>
          </p:cNvPr>
          <p:cNvSpPr txBox="1"/>
          <p:nvPr/>
        </p:nvSpPr>
        <p:spPr>
          <a:xfrm>
            <a:off x="154545" y="6259133"/>
            <a:ext cx="6917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2DC0D"/>
                </a:solidFill>
                <a:latin typeface="Figtree" pitchFamily="2" charset="0"/>
              </a:rPr>
              <a:t>COMING UP: </a:t>
            </a:r>
            <a:r>
              <a:rPr lang="en-US" dirty="0">
                <a:solidFill>
                  <a:srgbClr val="F2DC0D"/>
                </a:solidFill>
                <a:latin typeface="Figtree" pitchFamily="2" charset="0"/>
              </a:rPr>
              <a:t>We’ll look for a Lotto Trade together... LIVE!</a:t>
            </a:r>
          </a:p>
        </p:txBody>
      </p:sp>
    </p:spTree>
    <p:extLst>
      <p:ext uri="{BB962C8B-B14F-4D97-AF65-F5344CB8AC3E}">
        <p14:creationId xmlns:p14="http://schemas.microsoft.com/office/powerpoint/2010/main" val="233157249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565E36-B49C-5301-4FA6-A8FFC7D3A7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9FD46BB-8F76-2A02-7550-ECD6F5B849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8100" y="1963946"/>
            <a:ext cx="8551863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rgbClr val="1D1F25"/>
                </a:solidFill>
                <a:effectLst/>
                <a:latin typeface="-apple-system"/>
              </a:rPr>
            </a:b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rgbClr val="1D1F25"/>
                </a:solidFill>
                <a:effectLst/>
                <a:latin typeface="Figtree"/>
              </a:rPr>
              <a:t>  </a:t>
            </a:r>
            <a:r>
              <a:rPr kumimoji="0" lang="en-US" altLang="en-US" sz="10300" b="0" i="0" u="none" strike="noStrike" cap="none" normalizeH="0" baseline="0" dirty="0">
                <a:ln>
                  <a:noFill/>
                </a:ln>
                <a:solidFill>
                  <a:srgbClr val="1D1F25"/>
                </a:solidFill>
                <a:effectLst/>
                <a:latin typeface="Figtree Black"/>
              </a:rPr>
              <a:t>                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Figtree" panose="020B0609030804020204" pitchFamily="49" charset="0"/>
              </a:rPr>
              <a:t>PNG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61D144C-158B-A4C2-5D32-07A81CB02E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500" b="1" dirty="0">
                <a:latin typeface="Figtree Black" pitchFamily="2" charset="-79"/>
                <a:cs typeface="Rubik" pitchFamily="2" charset="-79"/>
              </a:rPr>
              <a:t>Nate’s Top Students Profited Too!</a:t>
            </a:r>
            <a:endParaRPr lang="en-US" sz="45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FB87689-F59D-9138-438B-849A1EBE4BE9}"/>
              </a:ext>
            </a:extLst>
          </p:cNvPr>
          <p:cNvSpPr/>
          <p:nvPr/>
        </p:nvSpPr>
        <p:spPr>
          <a:xfrm>
            <a:off x="363670" y="1339075"/>
            <a:ext cx="5692878" cy="998010"/>
          </a:xfrm>
          <a:prstGeom prst="rect">
            <a:avLst/>
          </a:prstGeom>
          <a:solidFill>
            <a:srgbClr val="0014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9:36 am, Apr 29 2025 </a:t>
            </a:r>
            <a:r>
              <a:rPr lang="en-US" sz="1400" b="1" dirty="0" err="1">
                <a:solidFill>
                  <a:schemeClr val="bg1">
                    <a:lumMod val="85000"/>
                  </a:schemeClr>
                </a:solidFill>
                <a:latin typeface="Figtree"/>
              </a:rPr>
              <a:t>JeffFS</a:t>
            </a:r>
            <a:r>
              <a:rPr lang="en-US" sz="1400" b="1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: </a:t>
            </a:r>
            <a:r>
              <a:rPr lang="en-US" sz="2000" b="1" dirty="0">
                <a:solidFill>
                  <a:schemeClr val="bg1"/>
                </a:solidFill>
                <a:latin typeface="Figtree"/>
              </a:rPr>
              <a:t>Sharing my wins with HIMS 5/2 $31 call. </a:t>
            </a:r>
            <a:r>
              <a:rPr lang="en-US" sz="2000" b="1" dirty="0">
                <a:solidFill>
                  <a:srgbClr val="F2DC0D"/>
                </a:solidFill>
                <a:latin typeface="Figtree"/>
              </a:rPr>
              <a:t>Made 1,150%</a:t>
            </a:r>
            <a:r>
              <a:rPr lang="en-US" sz="2000" b="1" dirty="0">
                <a:solidFill>
                  <a:schemeClr val="bg1"/>
                </a:solidFill>
                <a:latin typeface="Figtree"/>
              </a:rPr>
              <a:t>!!!</a:t>
            </a:r>
            <a:endParaRPr lang="en-US" b="1" dirty="0">
              <a:solidFill>
                <a:schemeClr val="bg1"/>
              </a:solidFill>
              <a:latin typeface="Figtree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FE1309C-3F4E-A6AB-82FB-A82A5E91493C}"/>
              </a:ext>
            </a:extLst>
          </p:cNvPr>
          <p:cNvSpPr/>
          <p:nvPr/>
        </p:nvSpPr>
        <p:spPr>
          <a:xfrm>
            <a:off x="363670" y="2389114"/>
            <a:ext cx="5692878" cy="676901"/>
          </a:xfrm>
          <a:prstGeom prst="rect">
            <a:avLst/>
          </a:prstGeom>
          <a:solidFill>
            <a:srgbClr val="0014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9:32:38 am Apr 29 2025 </a:t>
            </a:r>
            <a:r>
              <a:rPr lang="en-US" sz="1400" b="1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Dspike20: </a:t>
            </a:r>
            <a:r>
              <a:rPr lang="en-US" sz="2000" b="1" dirty="0" err="1">
                <a:solidFill>
                  <a:schemeClr val="bg1"/>
                </a:solidFill>
                <a:latin typeface="Figtree"/>
              </a:rPr>
              <a:t>Hims</a:t>
            </a:r>
            <a:r>
              <a:rPr lang="en-US" sz="2000" b="1" dirty="0">
                <a:solidFill>
                  <a:schemeClr val="bg1"/>
                </a:solidFill>
                <a:latin typeface="Figtree"/>
              </a:rPr>
              <a:t> out at </a:t>
            </a:r>
            <a:r>
              <a:rPr lang="en-US" sz="2000" b="1" dirty="0">
                <a:solidFill>
                  <a:srgbClr val="F2DC0D"/>
                </a:solidFill>
                <a:latin typeface="Figtree"/>
              </a:rPr>
              <a:t>900%+!!</a:t>
            </a:r>
            <a:endParaRPr lang="en-US" b="1" dirty="0">
              <a:solidFill>
                <a:srgbClr val="F2DC0D"/>
              </a:solidFill>
              <a:latin typeface="Figtree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A780D42-4B4A-02D6-2C86-DCD6ED414B10}"/>
              </a:ext>
            </a:extLst>
          </p:cNvPr>
          <p:cNvSpPr/>
          <p:nvPr/>
        </p:nvSpPr>
        <p:spPr>
          <a:xfrm>
            <a:off x="363670" y="3143749"/>
            <a:ext cx="5692878" cy="998010"/>
          </a:xfrm>
          <a:prstGeom prst="rect">
            <a:avLst/>
          </a:prstGeom>
          <a:solidFill>
            <a:srgbClr val="0014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9:41 am Apr 29 2025 </a:t>
            </a:r>
            <a:r>
              <a:rPr lang="en-US" sz="1400" b="1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Trader Craig: </a:t>
            </a:r>
            <a:r>
              <a:rPr lang="en-US" sz="2000" b="1" dirty="0" err="1">
                <a:solidFill>
                  <a:schemeClr val="bg1"/>
                </a:solidFill>
                <a:latin typeface="Figtree"/>
              </a:rPr>
              <a:t>Hims</a:t>
            </a:r>
            <a:r>
              <a:rPr lang="en-US" sz="2000" b="1" dirty="0">
                <a:solidFill>
                  <a:schemeClr val="bg1"/>
                </a:solidFill>
                <a:latin typeface="Figtree"/>
              </a:rPr>
              <a:t> in at .28 out at 3.16</a:t>
            </a:r>
            <a:r>
              <a:rPr lang="en-US" sz="2000" b="1" dirty="0">
                <a:solidFill>
                  <a:srgbClr val="F2DC0D"/>
                </a:solidFill>
                <a:latin typeface="Figtree"/>
              </a:rPr>
              <a:t> $4,947 profit</a:t>
            </a:r>
            <a:r>
              <a:rPr lang="en-US" sz="2000" b="1" dirty="0">
                <a:solidFill>
                  <a:schemeClr val="bg1"/>
                </a:solidFill>
                <a:latin typeface="Figtree"/>
              </a:rPr>
              <a:t>.</a:t>
            </a:r>
            <a:endParaRPr lang="en-US" b="1" dirty="0">
              <a:solidFill>
                <a:schemeClr val="bg1"/>
              </a:solidFill>
              <a:latin typeface="Figtree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1BA4CC7-DBE6-2C81-BC3A-39E8342C5DB5}"/>
              </a:ext>
            </a:extLst>
          </p:cNvPr>
          <p:cNvSpPr/>
          <p:nvPr/>
        </p:nvSpPr>
        <p:spPr>
          <a:xfrm>
            <a:off x="363670" y="4203834"/>
            <a:ext cx="5692878" cy="998010"/>
          </a:xfrm>
          <a:prstGeom prst="rect">
            <a:avLst/>
          </a:prstGeom>
          <a:solidFill>
            <a:srgbClr val="0014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9:38:44 am Apr 29 2025 </a:t>
            </a:r>
            <a:r>
              <a:rPr lang="en-US" sz="1400" b="1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Rob R: </a:t>
            </a:r>
            <a:r>
              <a:rPr lang="en-US" sz="1400" b="1" dirty="0">
                <a:solidFill>
                  <a:srgbClr val="F2DC0D"/>
                </a:solidFill>
                <a:latin typeface="Figtree"/>
              </a:rPr>
              <a:t>Over 1,300% </a:t>
            </a:r>
            <a:r>
              <a:rPr lang="en-US" sz="2000" b="1" dirty="0">
                <a:solidFill>
                  <a:schemeClr val="bg1"/>
                </a:solidFill>
                <a:latin typeface="Figtree"/>
              </a:rPr>
              <a:t>on HIMS. Thought I was doing my math wrong!</a:t>
            </a:r>
            <a:endParaRPr lang="en-US" b="1" dirty="0">
              <a:solidFill>
                <a:schemeClr val="bg1"/>
              </a:solidFill>
              <a:latin typeface="Figtree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57AD652-3581-4A8C-D314-2232CD307C3D}"/>
              </a:ext>
            </a:extLst>
          </p:cNvPr>
          <p:cNvSpPr/>
          <p:nvPr/>
        </p:nvSpPr>
        <p:spPr>
          <a:xfrm>
            <a:off x="6135454" y="1339075"/>
            <a:ext cx="5692878" cy="1431536"/>
          </a:xfrm>
          <a:prstGeom prst="rect">
            <a:avLst/>
          </a:prstGeom>
          <a:solidFill>
            <a:srgbClr val="0014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9:39:45 am, Apr 29 2025 </a:t>
            </a:r>
            <a:r>
              <a:rPr lang="en-US" sz="1400" b="1" dirty="0" err="1">
                <a:solidFill>
                  <a:schemeClr val="bg1">
                    <a:lumMod val="85000"/>
                  </a:schemeClr>
                </a:solidFill>
                <a:latin typeface="Figtree"/>
              </a:rPr>
              <a:t>CoachBill</a:t>
            </a:r>
            <a:r>
              <a:rPr lang="en-US" sz="1400" b="1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: </a:t>
            </a:r>
            <a:r>
              <a:rPr lang="en-US" sz="2000" b="1" dirty="0">
                <a:solidFill>
                  <a:schemeClr val="bg1"/>
                </a:solidFill>
                <a:latin typeface="Figtree"/>
              </a:rPr>
              <a:t>Made </a:t>
            </a:r>
            <a:r>
              <a:rPr lang="en-US" sz="2000" b="1" dirty="0">
                <a:solidFill>
                  <a:srgbClr val="F2DC0D"/>
                </a:solidFill>
                <a:latin typeface="Figtree"/>
              </a:rPr>
              <a:t>1,123% </a:t>
            </a:r>
            <a:r>
              <a:rPr lang="en-US" sz="2000" b="1" dirty="0">
                <a:solidFill>
                  <a:schemeClr val="bg1"/>
                </a:solidFill>
                <a:latin typeface="Figtree"/>
              </a:rPr>
              <a:t>and </a:t>
            </a:r>
            <a:r>
              <a:rPr lang="en-US" sz="2000" b="1" dirty="0">
                <a:solidFill>
                  <a:srgbClr val="F2DC0D"/>
                </a:solidFill>
                <a:latin typeface="Figtree"/>
              </a:rPr>
              <a:t>490% </a:t>
            </a:r>
            <a:r>
              <a:rPr lang="en-US" sz="2000" b="1" dirty="0">
                <a:solidFill>
                  <a:schemeClr val="bg1"/>
                </a:solidFill>
                <a:latin typeface="Figtree"/>
              </a:rPr>
              <a:t>in 2 separate HIMS positions. Thank you, </a:t>
            </a:r>
            <a:r>
              <a:rPr lang="en-US" sz="2000" b="1" dirty="0" err="1">
                <a:solidFill>
                  <a:schemeClr val="bg1"/>
                </a:solidFill>
                <a:latin typeface="Figtree"/>
              </a:rPr>
              <a:t>NateB</a:t>
            </a:r>
            <a:r>
              <a:rPr lang="en-US" sz="2000" b="1" dirty="0">
                <a:solidFill>
                  <a:schemeClr val="bg1"/>
                </a:solidFill>
                <a:latin typeface="Figtree"/>
              </a:rPr>
              <a:t> and DPL!</a:t>
            </a:r>
            <a:endParaRPr lang="en-US" b="1" dirty="0">
              <a:solidFill>
                <a:schemeClr val="bg1"/>
              </a:solidFill>
              <a:latin typeface="Figtree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937578B-806D-E9F1-91FD-8E516594D767}"/>
              </a:ext>
            </a:extLst>
          </p:cNvPr>
          <p:cNvSpPr/>
          <p:nvPr/>
        </p:nvSpPr>
        <p:spPr>
          <a:xfrm>
            <a:off x="6135454" y="2832686"/>
            <a:ext cx="5692878" cy="998010"/>
          </a:xfrm>
          <a:prstGeom prst="rect">
            <a:avLst/>
          </a:prstGeom>
          <a:solidFill>
            <a:srgbClr val="0014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9:42 am Apr 29 2025 </a:t>
            </a:r>
            <a:r>
              <a:rPr lang="en-US" sz="1400" b="1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Roswell Buckeye: </a:t>
            </a:r>
            <a:r>
              <a:rPr lang="en-US" sz="2000" b="1" dirty="0">
                <a:solidFill>
                  <a:schemeClr val="bg1"/>
                </a:solidFill>
                <a:latin typeface="Figtree"/>
              </a:rPr>
              <a:t>HIMS… $31C made 410%, $35C made </a:t>
            </a:r>
            <a:r>
              <a:rPr lang="en-US" sz="2000" b="1" dirty="0">
                <a:solidFill>
                  <a:srgbClr val="F2DC0D"/>
                </a:solidFill>
                <a:latin typeface="Figtree"/>
              </a:rPr>
              <a:t>1,035%</a:t>
            </a:r>
            <a:r>
              <a:rPr lang="en-US" sz="2000" b="1" dirty="0">
                <a:solidFill>
                  <a:schemeClr val="bg1"/>
                </a:solidFill>
                <a:latin typeface="Figtree"/>
              </a:rPr>
              <a:t>. MEGA BOOM</a:t>
            </a:r>
            <a:endParaRPr lang="en-US" b="1" dirty="0">
              <a:solidFill>
                <a:schemeClr val="bg1"/>
              </a:solidFill>
              <a:latin typeface="Figtree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657AACD-1118-FBE9-064E-0F7F816681CC}"/>
              </a:ext>
            </a:extLst>
          </p:cNvPr>
          <p:cNvSpPr/>
          <p:nvPr/>
        </p:nvSpPr>
        <p:spPr>
          <a:xfrm>
            <a:off x="6135454" y="3882725"/>
            <a:ext cx="5692878" cy="998010"/>
          </a:xfrm>
          <a:prstGeom prst="rect">
            <a:avLst/>
          </a:prstGeom>
          <a:solidFill>
            <a:srgbClr val="0014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9:35:43 am Apr 29 2025 </a:t>
            </a:r>
            <a:r>
              <a:rPr lang="en-US" sz="1400" b="1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MattK: </a:t>
            </a:r>
            <a:r>
              <a:rPr lang="en-US" sz="2000" b="1" dirty="0">
                <a:solidFill>
                  <a:schemeClr val="bg1"/>
                </a:solidFill>
                <a:latin typeface="Figtree"/>
              </a:rPr>
              <a:t>Out of HIMS at </a:t>
            </a:r>
            <a:r>
              <a:rPr lang="en-US" sz="2000" b="1" dirty="0">
                <a:solidFill>
                  <a:srgbClr val="F2DC0D"/>
                </a:solidFill>
                <a:latin typeface="Figtree"/>
              </a:rPr>
              <a:t>1,010%</a:t>
            </a:r>
            <a:r>
              <a:rPr lang="en-US" sz="2000" b="1" dirty="0">
                <a:solidFill>
                  <a:schemeClr val="bg1"/>
                </a:solidFill>
                <a:latin typeface="Figtree"/>
              </a:rPr>
              <a:t>. Thanks Nate!</a:t>
            </a:r>
            <a:endParaRPr lang="en-US" b="1" dirty="0">
              <a:solidFill>
                <a:schemeClr val="bg1"/>
              </a:solidFill>
              <a:latin typeface="Figtree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1185963-47A0-AF8C-5F46-1BCBED6BBD0F}"/>
              </a:ext>
            </a:extLst>
          </p:cNvPr>
          <p:cNvSpPr/>
          <p:nvPr/>
        </p:nvSpPr>
        <p:spPr>
          <a:xfrm>
            <a:off x="6135454" y="4942810"/>
            <a:ext cx="5692878" cy="998010"/>
          </a:xfrm>
          <a:prstGeom prst="rect">
            <a:avLst/>
          </a:prstGeom>
          <a:solidFill>
            <a:srgbClr val="0014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9:36:16 am Apr 29 2025 </a:t>
            </a:r>
            <a:r>
              <a:rPr lang="en-US" sz="1400" b="1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MikeR2024: </a:t>
            </a:r>
            <a:r>
              <a:rPr lang="en-US" sz="2000" b="1" dirty="0">
                <a:solidFill>
                  <a:schemeClr val="bg1"/>
                </a:solidFill>
                <a:latin typeface="Figtree"/>
              </a:rPr>
              <a:t>Out of HIMS at </a:t>
            </a:r>
            <a:r>
              <a:rPr lang="en-US" sz="2000" b="1" dirty="0">
                <a:solidFill>
                  <a:srgbClr val="F2DC0D"/>
                </a:solidFill>
                <a:latin typeface="Figtree"/>
              </a:rPr>
              <a:t>636%</a:t>
            </a:r>
            <a:r>
              <a:rPr lang="en-US" sz="2000" b="1" dirty="0">
                <a:solidFill>
                  <a:schemeClr val="bg1"/>
                </a:solidFill>
                <a:latin typeface="Figtree"/>
              </a:rPr>
              <a:t>. Thanks Nate!</a:t>
            </a:r>
            <a:endParaRPr lang="en-US" b="1" dirty="0">
              <a:solidFill>
                <a:schemeClr val="bg1"/>
              </a:solidFill>
              <a:latin typeface="Figtree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6E078AB-8420-6A03-926E-4F374B79A98F}"/>
              </a:ext>
            </a:extLst>
          </p:cNvPr>
          <p:cNvSpPr/>
          <p:nvPr/>
        </p:nvSpPr>
        <p:spPr>
          <a:xfrm>
            <a:off x="363668" y="5263919"/>
            <a:ext cx="5692878" cy="676901"/>
          </a:xfrm>
          <a:prstGeom prst="rect">
            <a:avLst/>
          </a:prstGeom>
          <a:solidFill>
            <a:srgbClr val="0014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9:36:47 am Apr 29 2025 </a:t>
            </a:r>
            <a:r>
              <a:rPr lang="en-US" sz="1400" b="1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Michael Sa: </a:t>
            </a:r>
            <a:r>
              <a:rPr lang="en-US" sz="2000" b="1" dirty="0">
                <a:solidFill>
                  <a:schemeClr val="bg1"/>
                </a:solidFill>
                <a:latin typeface="Figtree"/>
              </a:rPr>
              <a:t>Only </a:t>
            </a:r>
            <a:r>
              <a:rPr lang="en-US" sz="2000" b="1" dirty="0">
                <a:solidFill>
                  <a:srgbClr val="F2DC0D"/>
                </a:solidFill>
                <a:latin typeface="Figtree"/>
              </a:rPr>
              <a:t>1,115%</a:t>
            </a:r>
            <a:r>
              <a:rPr lang="en-US" sz="2000" b="1" dirty="0">
                <a:solidFill>
                  <a:schemeClr val="bg1"/>
                </a:solidFill>
                <a:latin typeface="Figtree"/>
              </a:rPr>
              <a:t> on HIMS.</a:t>
            </a:r>
            <a:endParaRPr lang="en-US" b="1" dirty="0">
              <a:solidFill>
                <a:schemeClr val="bg1"/>
              </a:solidFill>
              <a:latin typeface="Figtree"/>
            </a:endParaRPr>
          </a:p>
        </p:txBody>
      </p:sp>
    </p:spTree>
    <p:extLst>
      <p:ext uri="{BB962C8B-B14F-4D97-AF65-F5344CB8AC3E}">
        <p14:creationId xmlns:p14="http://schemas.microsoft.com/office/powerpoint/2010/main" val="124702148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6FC829-2045-84F0-9A07-FA263C614A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7705366-8A46-AA13-B7C4-D7FA205452B7}"/>
              </a:ext>
            </a:extLst>
          </p:cNvPr>
          <p:cNvSpPr/>
          <p:nvPr/>
        </p:nvSpPr>
        <p:spPr>
          <a:xfrm>
            <a:off x="8360858" y="1440888"/>
            <a:ext cx="3102964" cy="1289154"/>
          </a:xfrm>
          <a:prstGeom prst="rect">
            <a:avLst/>
          </a:prstGeom>
          <a:solidFill>
            <a:srgbClr val="E2F1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Figtree"/>
              </a:rPr>
              <a:t>Bought: </a:t>
            </a:r>
            <a:r>
              <a:rPr lang="en-US" dirty="0">
                <a:solidFill>
                  <a:schemeClr val="tx1"/>
                </a:solidFill>
                <a:latin typeface="Figtree"/>
              </a:rPr>
              <a:t>5 Contracts</a:t>
            </a:r>
          </a:p>
          <a:p>
            <a:pPr algn="ctr"/>
            <a:r>
              <a:rPr lang="en-US" b="1" dirty="0">
                <a:solidFill>
                  <a:schemeClr val="tx1"/>
                </a:solidFill>
                <a:latin typeface="Figtree"/>
              </a:rPr>
              <a:t>Entry: </a:t>
            </a:r>
            <a:r>
              <a:rPr lang="en-US" dirty="0">
                <a:solidFill>
                  <a:schemeClr val="tx1"/>
                </a:solidFill>
                <a:latin typeface="Figtree"/>
              </a:rPr>
              <a:t>$0.20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b="1" dirty="0">
                <a:solidFill>
                  <a:schemeClr val="tx1"/>
                </a:solidFill>
                <a:latin typeface="Figtree"/>
              </a:rPr>
              <a:t>Total Cost: </a:t>
            </a:r>
            <a:r>
              <a:rPr lang="en-US" dirty="0">
                <a:solidFill>
                  <a:schemeClr val="tx1"/>
                </a:solidFill>
                <a:latin typeface="Figtree"/>
              </a:rPr>
              <a:t>$100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6BF07CD-C3C6-95E1-734E-0F18D5B65B5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48436" y="1440888"/>
            <a:ext cx="7512390" cy="3976223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ED285AC3-72EB-7601-8E3A-9F59762763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latin typeface="Figtree Black" pitchFamily="2" charset="-79"/>
                <a:cs typeface="Rubik" pitchFamily="2" charset="-79"/>
              </a:rPr>
              <a:t>RILY Lotto Trade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53857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55208C-1909-1A31-9041-87AC52895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BFF338D-9313-939C-730D-324392493C1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02114" y="1531527"/>
            <a:ext cx="7448462" cy="3967286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23A5025B-486A-8499-BE64-3BF481026B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b="1" dirty="0">
                <a:latin typeface="Figtree Black" pitchFamily="2" charset="-79"/>
                <a:cs typeface="Rubik" pitchFamily="2" charset="-79"/>
              </a:rPr>
              <a:t>RILY Lotto Trade </a:t>
            </a:r>
            <a:r>
              <a:rPr lang="en-US" b="1" dirty="0">
                <a:solidFill>
                  <a:srgbClr val="018E00"/>
                </a:solidFill>
                <a:latin typeface="Figtree Black" pitchFamily="2" charset="-79"/>
                <a:cs typeface="Rubik" pitchFamily="2" charset="-79"/>
              </a:rPr>
              <a:t>500%</a:t>
            </a:r>
            <a:r>
              <a:rPr lang="en-US" b="1" dirty="0">
                <a:latin typeface="Figtree Black" pitchFamily="2" charset="-79"/>
                <a:cs typeface="Rubik" pitchFamily="2" charset="-79"/>
              </a:rPr>
              <a:t> in less than 2 hours!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7D5E097-621D-6CF5-9C68-3BC34FCDE305}"/>
              </a:ext>
            </a:extLst>
          </p:cNvPr>
          <p:cNvSpPr/>
          <p:nvPr/>
        </p:nvSpPr>
        <p:spPr>
          <a:xfrm>
            <a:off x="8209680" y="2097584"/>
            <a:ext cx="3223767" cy="1375249"/>
          </a:xfrm>
          <a:prstGeom prst="rect">
            <a:avLst/>
          </a:prstGeom>
          <a:solidFill>
            <a:srgbClr val="E2F1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Figtree"/>
              </a:rPr>
              <a:t>$100 </a:t>
            </a:r>
            <a:r>
              <a:rPr lang="en-US" sz="3600" dirty="0">
                <a:solidFill>
                  <a:schemeClr val="tx1"/>
                </a:solidFill>
                <a:latin typeface="Figtree"/>
              </a:rPr>
              <a:t>→</a:t>
            </a:r>
            <a:r>
              <a:rPr lang="en-US" sz="2800" dirty="0">
                <a:solidFill>
                  <a:schemeClr val="tx1"/>
                </a:solidFill>
                <a:latin typeface="Figtree"/>
              </a:rPr>
              <a:t> </a:t>
            </a:r>
            <a:r>
              <a:rPr lang="en-US" sz="4000" b="1" dirty="0">
                <a:solidFill>
                  <a:srgbClr val="018E00"/>
                </a:solidFill>
                <a:latin typeface="Figtree Black"/>
              </a:rPr>
              <a:t>$600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17BB043-80A2-35C6-A4C8-2B1C424A61A2}"/>
              </a:ext>
            </a:extLst>
          </p:cNvPr>
          <p:cNvSpPr/>
          <p:nvPr/>
        </p:nvSpPr>
        <p:spPr>
          <a:xfrm>
            <a:off x="8209681" y="1531527"/>
            <a:ext cx="3223766" cy="566057"/>
          </a:xfrm>
          <a:prstGeom prst="rect">
            <a:avLst/>
          </a:prstGeom>
          <a:solidFill>
            <a:srgbClr val="F2DB0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Figtree Black" pitchFamily="2" charset="0"/>
              </a:rPr>
              <a:t>6X LOTTO WINNER!</a:t>
            </a:r>
            <a:endParaRPr lang="en-US" sz="1200" b="1" dirty="0">
              <a:solidFill>
                <a:schemeClr val="tx1"/>
              </a:solidFill>
              <a:latin typeface="Figtree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451527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6F022F-4290-8730-670C-34E8839F7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AA577C4-97FF-4C2B-A44C-4839968914B9}"/>
              </a:ext>
            </a:extLst>
          </p:cNvPr>
          <p:cNvSpPr txBox="1"/>
          <p:nvPr/>
        </p:nvSpPr>
        <p:spPr>
          <a:xfrm>
            <a:off x="1" y="2197824"/>
            <a:ext cx="12192000" cy="3447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6600" dirty="0">
                <a:latin typeface="Figtree" pitchFamily="2" charset="0"/>
                <a:cs typeface="Rubik" pitchFamily="2" charset="-79"/>
                <a:sym typeface="Alfa Slab One"/>
              </a:rPr>
              <a:t>#1: </a:t>
            </a:r>
            <a:r>
              <a:rPr lang="en-US" sz="6600" b="1" dirty="0">
                <a:highlight>
                  <a:srgbClr val="F2DC0D"/>
                </a:highlight>
                <a:latin typeface="Figtree" pitchFamily="2" charset="0"/>
                <a:cs typeface="Rubik" pitchFamily="2" charset="-79"/>
                <a:sym typeface="Alfa Slab One"/>
              </a:rPr>
              <a:t>RILY</a:t>
            </a:r>
          </a:p>
          <a:p>
            <a:pPr algn="ctr">
              <a:spcAft>
                <a:spcPts val="1200"/>
              </a:spcAft>
            </a:pPr>
            <a:r>
              <a:rPr lang="en-US" sz="6600" dirty="0">
                <a:latin typeface="Figtree" pitchFamily="2" charset="0"/>
                <a:cs typeface="Rubik" pitchFamily="2" charset="-79"/>
                <a:sym typeface="Alfa Slab One"/>
              </a:rPr>
              <a:t>#2: </a:t>
            </a:r>
            <a:r>
              <a:rPr lang="en-US" sz="6600" b="1" dirty="0">
                <a:highlight>
                  <a:srgbClr val="F2DC0D"/>
                </a:highlight>
                <a:latin typeface="Figtree" pitchFamily="2" charset="0"/>
                <a:cs typeface="Rubik" pitchFamily="2" charset="-79"/>
                <a:sym typeface="Alfa Slab One"/>
              </a:rPr>
              <a:t>APP</a:t>
            </a:r>
          </a:p>
          <a:p>
            <a:pPr algn="ctr">
              <a:spcAft>
                <a:spcPts val="1200"/>
              </a:spcAft>
            </a:pPr>
            <a:r>
              <a:rPr lang="en-US" sz="6600" dirty="0">
                <a:latin typeface="Figtree" pitchFamily="2" charset="0"/>
                <a:cs typeface="Rubik" pitchFamily="2" charset="-79"/>
                <a:sym typeface="Alfa Slab One"/>
              </a:rPr>
              <a:t>#3: </a:t>
            </a:r>
            <a:r>
              <a:rPr lang="en-US" sz="6600" b="1" dirty="0">
                <a:highlight>
                  <a:srgbClr val="F2DC0D"/>
                </a:highlight>
                <a:latin typeface="Figtree" pitchFamily="2" charset="0"/>
                <a:cs typeface="Rubik" pitchFamily="2" charset="-79"/>
                <a:sym typeface="Alfa Slab One"/>
              </a:rPr>
              <a:t>CVNA</a:t>
            </a:r>
            <a:r>
              <a:rPr lang="en-US" sz="6600" dirty="0">
                <a:highlight>
                  <a:srgbClr val="F2DC0D"/>
                </a:highlight>
                <a:latin typeface="Figtree" pitchFamily="2" charset="0"/>
                <a:cs typeface="Rubik" pitchFamily="2" charset="-79"/>
                <a:sym typeface="Alfa Slab One"/>
              </a:rPr>
              <a:t> 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806B537-9B8B-DA42-4EBD-BCC8FA4093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500" b="1" dirty="0">
                <a:latin typeface="Figtree Black" pitchFamily="2" charset="-79"/>
                <a:cs typeface="Rubik" pitchFamily="2" charset="-79"/>
              </a:rPr>
              <a:t>Nate’s Top 3 Favorite Tickers for </a:t>
            </a:r>
            <a:br>
              <a:rPr lang="en-US" sz="4500" b="1" dirty="0">
                <a:latin typeface="Rubik" pitchFamily="2" charset="-79"/>
                <a:cs typeface="Rubik" pitchFamily="2" charset="-79"/>
              </a:rPr>
            </a:br>
            <a:r>
              <a:rPr lang="en-US" sz="4500" b="1" dirty="0">
                <a:latin typeface="Figtree Black" pitchFamily="2" charset="-79"/>
                <a:cs typeface="Rubik" pitchFamily="2" charset="-79"/>
              </a:rPr>
              <a:t>Repeat Lotto Profits</a:t>
            </a:r>
            <a:endParaRPr lang="en-US" sz="4500" dirty="0"/>
          </a:p>
        </p:txBody>
      </p:sp>
    </p:spTree>
    <p:extLst>
      <p:ext uri="{BB962C8B-B14F-4D97-AF65-F5344CB8AC3E}">
        <p14:creationId xmlns:p14="http://schemas.microsoft.com/office/powerpoint/2010/main" val="278992048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41866-38AD-1C66-A484-E2070E846D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CF38AB4-A731-B7B6-EA6F-C40A05795C1E}"/>
              </a:ext>
            </a:extLst>
          </p:cNvPr>
          <p:cNvSpPr txBox="1">
            <a:spLocks/>
          </p:cNvSpPr>
          <p:nvPr/>
        </p:nvSpPr>
        <p:spPr>
          <a:xfrm>
            <a:off x="1620838" y="1891689"/>
            <a:ext cx="3878317" cy="30746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en-US" sz="3000" b="1" dirty="0">
                <a:latin typeface="Figtree" panose="020B0504020202020204" pitchFamily="34" charset="77"/>
                <a:cs typeface="Arial"/>
                <a:sym typeface="Alfa Slab One"/>
              </a:rPr>
              <a:t>223% </a:t>
            </a:r>
            <a:r>
              <a:rPr lang="en-US" sz="3000" dirty="0">
                <a:latin typeface="Figtree" panose="020B0504020202020204" pitchFamily="34" charset="77"/>
                <a:cs typeface="Arial"/>
                <a:sym typeface="Alfa Slab One"/>
              </a:rPr>
              <a:t>overnight</a:t>
            </a:r>
          </a:p>
          <a:p>
            <a:pPr>
              <a:spcAft>
                <a:spcPts val="1200"/>
              </a:spcAft>
            </a:pPr>
            <a:r>
              <a:rPr lang="en-US" sz="3000" b="1" dirty="0">
                <a:latin typeface="Figtree" panose="020B0504020202020204" pitchFamily="34" charset="77"/>
                <a:cs typeface="Arial"/>
                <a:sym typeface="Alfa Slab One"/>
              </a:rPr>
              <a:t>102% </a:t>
            </a:r>
            <a:r>
              <a:rPr lang="en-US" sz="3000" dirty="0">
                <a:latin typeface="Figtree" panose="020B0504020202020204" pitchFamily="34" charset="77"/>
                <a:cs typeface="Arial"/>
                <a:sym typeface="Alfa Slab One"/>
              </a:rPr>
              <a:t>overnight</a:t>
            </a:r>
          </a:p>
          <a:p>
            <a:pPr>
              <a:spcAft>
                <a:spcPts val="1200"/>
              </a:spcAft>
            </a:pPr>
            <a:r>
              <a:rPr lang="en-US" sz="3000" b="1" dirty="0">
                <a:latin typeface="Figtree" panose="020B0504020202020204" pitchFamily="34" charset="77"/>
                <a:cs typeface="Arial"/>
                <a:sym typeface="Alfa Slab One"/>
              </a:rPr>
              <a:t>129% </a:t>
            </a:r>
            <a:r>
              <a:rPr lang="en-US" sz="3000" dirty="0">
                <a:latin typeface="Figtree" panose="020B0504020202020204" pitchFamily="34" charset="77"/>
                <a:cs typeface="Arial"/>
                <a:sym typeface="Alfa Slab One"/>
              </a:rPr>
              <a:t>overnight</a:t>
            </a:r>
          </a:p>
          <a:p>
            <a:pPr>
              <a:spcAft>
                <a:spcPts val="1200"/>
              </a:spcAft>
            </a:pPr>
            <a:r>
              <a:rPr lang="en-US" sz="3000" b="1" dirty="0">
                <a:latin typeface="Figtree" panose="020B0504020202020204" pitchFamily="34" charset="77"/>
                <a:cs typeface="Arial"/>
                <a:sym typeface="Alfa Slab One"/>
              </a:rPr>
              <a:t>133% </a:t>
            </a:r>
            <a:r>
              <a:rPr lang="en-US" sz="3000" dirty="0">
                <a:latin typeface="Figtree" panose="020B0504020202020204" pitchFamily="34" charset="77"/>
                <a:cs typeface="Arial"/>
                <a:sym typeface="Alfa Slab One"/>
              </a:rPr>
              <a:t>within hours</a:t>
            </a:r>
          </a:p>
          <a:p>
            <a:pPr>
              <a:spcAft>
                <a:spcPts val="1200"/>
              </a:spcAft>
            </a:pPr>
            <a:r>
              <a:rPr lang="en-US" sz="3000" b="1" dirty="0">
                <a:latin typeface="Figtree" panose="020B0504020202020204" pitchFamily="34" charset="77"/>
                <a:cs typeface="Arial"/>
                <a:sym typeface="Alfa Slab One"/>
              </a:rPr>
              <a:t>112% </a:t>
            </a:r>
            <a:r>
              <a:rPr lang="en-US" sz="3000" dirty="0">
                <a:latin typeface="Figtree" panose="020B0504020202020204" pitchFamily="34" charset="77"/>
                <a:cs typeface="Arial"/>
                <a:sym typeface="Alfa Slab One"/>
              </a:rPr>
              <a:t>within minutes</a:t>
            </a:r>
            <a:br>
              <a:rPr lang="en-US" sz="3000" b="1" dirty="0">
                <a:latin typeface="Acumin Pro Black" panose="020B0504020202020204" pitchFamily="34" charset="77"/>
                <a:cs typeface="Arial"/>
                <a:sym typeface="Alfa Slab One"/>
              </a:rPr>
            </a:br>
            <a:endParaRPr lang="en-US" sz="3000" dirty="0">
              <a:latin typeface="Acumin Pro Medium" panose="020B0504020202020204" pitchFamily="34" charset="77"/>
              <a:cs typeface="Arial"/>
              <a:sym typeface="Alfa Slab One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1D5D3CA-3BDD-EAFB-0656-DC2929CEB186}"/>
              </a:ext>
            </a:extLst>
          </p:cNvPr>
          <p:cNvSpPr txBox="1">
            <a:spLocks/>
          </p:cNvSpPr>
          <p:nvPr/>
        </p:nvSpPr>
        <p:spPr>
          <a:xfrm>
            <a:off x="6743699" y="1891689"/>
            <a:ext cx="3771901" cy="349056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en-US" sz="3000" b="1" dirty="0">
                <a:latin typeface="Figtree" panose="020B0504020202020204" pitchFamily="34" charset="77"/>
                <a:cs typeface="Arial"/>
                <a:sym typeface="Alfa Slab One"/>
              </a:rPr>
              <a:t>144% </a:t>
            </a:r>
            <a:r>
              <a:rPr lang="en-US" sz="3000" dirty="0">
                <a:latin typeface="Figtree" panose="020B0504020202020204" pitchFamily="34" charset="77"/>
                <a:cs typeface="Arial"/>
                <a:sym typeface="Alfa Slab One"/>
              </a:rPr>
              <a:t>overnight</a:t>
            </a:r>
          </a:p>
          <a:p>
            <a:pPr>
              <a:spcAft>
                <a:spcPts val="1200"/>
              </a:spcAft>
            </a:pPr>
            <a:r>
              <a:rPr lang="en-US" sz="3000" b="1" dirty="0">
                <a:latin typeface="Figtree" panose="020B0504020202020204" pitchFamily="34" charset="77"/>
                <a:cs typeface="Arial"/>
                <a:sym typeface="Alfa Slab One"/>
              </a:rPr>
              <a:t>101% </a:t>
            </a:r>
            <a:r>
              <a:rPr lang="en-US" sz="3000" dirty="0">
                <a:latin typeface="Figtree" panose="020B0504020202020204" pitchFamily="34" charset="77"/>
                <a:cs typeface="Arial"/>
                <a:sym typeface="Alfa Slab One"/>
              </a:rPr>
              <a:t>within hours </a:t>
            </a:r>
          </a:p>
          <a:p>
            <a:pPr>
              <a:spcAft>
                <a:spcPts val="1200"/>
              </a:spcAft>
            </a:pPr>
            <a:r>
              <a:rPr lang="en-US" sz="3000" b="1" dirty="0">
                <a:latin typeface="Figtree" panose="020B0504020202020204" pitchFamily="34" charset="77"/>
                <a:cs typeface="Arial"/>
                <a:sym typeface="Alfa Slab One"/>
              </a:rPr>
              <a:t>155% </a:t>
            </a:r>
            <a:r>
              <a:rPr lang="en-US" sz="3000" dirty="0">
                <a:latin typeface="Figtree" panose="020B0504020202020204" pitchFamily="34" charset="77"/>
                <a:cs typeface="Arial"/>
                <a:sym typeface="Alfa Slab One"/>
              </a:rPr>
              <a:t>overnight</a:t>
            </a:r>
          </a:p>
          <a:p>
            <a:pPr>
              <a:spcAft>
                <a:spcPts val="1200"/>
              </a:spcAft>
            </a:pPr>
            <a:r>
              <a:rPr lang="en-US" sz="3000" b="1" dirty="0">
                <a:latin typeface="Figtree" panose="020B0504020202020204" pitchFamily="34" charset="77"/>
                <a:cs typeface="Arial"/>
                <a:sym typeface="Alfa Slab One"/>
              </a:rPr>
              <a:t>114% </a:t>
            </a:r>
            <a:r>
              <a:rPr lang="en-US" sz="3000" dirty="0">
                <a:latin typeface="Figtree" panose="020B0504020202020204" pitchFamily="34" charset="77"/>
                <a:cs typeface="Arial"/>
                <a:sym typeface="Alfa Slab One"/>
              </a:rPr>
              <a:t>overnight</a:t>
            </a:r>
          </a:p>
          <a:p>
            <a:pPr>
              <a:spcAft>
                <a:spcPts val="1200"/>
              </a:spcAft>
            </a:pPr>
            <a:r>
              <a:rPr lang="en-US" sz="3000" b="1" dirty="0">
                <a:latin typeface="Figtree" panose="020B0504020202020204" pitchFamily="34" charset="77"/>
                <a:cs typeface="Arial"/>
                <a:sym typeface="Alfa Slab One"/>
              </a:rPr>
              <a:t>287% </a:t>
            </a:r>
            <a:r>
              <a:rPr lang="en-US" sz="3000" dirty="0">
                <a:latin typeface="Figtree" panose="020B0504020202020204" pitchFamily="34" charset="77"/>
                <a:cs typeface="Arial"/>
                <a:sym typeface="Alfa Slab One"/>
              </a:rPr>
              <a:t>within 2 days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06487A13-ED1B-A0F0-8662-1D37C385709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500" b="1" dirty="0">
                <a:latin typeface="Figtree Black" pitchFamily="2" charset="-79"/>
                <a:cs typeface="Rubik" pitchFamily="2" charset="-79"/>
              </a:rPr>
              <a:t>Big Lotto Profits From RILY</a:t>
            </a:r>
            <a:endParaRPr lang="en-US" sz="4500" dirty="0"/>
          </a:p>
        </p:txBody>
      </p:sp>
    </p:spTree>
    <p:extLst>
      <p:ext uri="{BB962C8B-B14F-4D97-AF65-F5344CB8AC3E}">
        <p14:creationId xmlns:p14="http://schemas.microsoft.com/office/powerpoint/2010/main" val="213117465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5AC30-2625-56E7-1F34-4B729BF30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EF4813D-AC09-39CD-312F-1E4FF25D11B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48941" y="1482266"/>
            <a:ext cx="7655127" cy="412815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4F0E13D-EAAD-4F60-CB0E-D31471AD3CE8}"/>
              </a:ext>
            </a:extLst>
          </p:cNvPr>
          <p:cNvSpPr/>
          <p:nvPr/>
        </p:nvSpPr>
        <p:spPr>
          <a:xfrm>
            <a:off x="8489812" y="1482266"/>
            <a:ext cx="3102964" cy="1289154"/>
          </a:xfrm>
          <a:prstGeom prst="rect">
            <a:avLst/>
          </a:prstGeom>
          <a:solidFill>
            <a:srgbClr val="E2F1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Figtree"/>
              </a:rPr>
              <a:t>Bought: 1</a:t>
            </a:r>
            <a:r>
              <a:rPr lang="en-US" dirty="0">
                <a:solidFill>
                  <a:schemeClr val="tx1"/>
                </a:solidFill>
                <a:latin typeface="Figtree"/>
              </a:rPr>
              <a:t> Contracts</a:t>
            </a:r>
          </a:p>
          <a:p>
            <a:pPr algn="ctr"/>
            <a:r>
              <a:rPr lang="en-US" b="1" dirty="0">
                <a:solidFill>
                  <a:schemeClr val="tx1"/>
                </a:solidFill>
                <a:latin typeface="Figtree"/>
              </a:rPr>
              <a:t>Entry: </a:t>
            </a:r>
            <a:r>
              <a:rPr lang="en-US" dirty="0">
                <a:solidFill>
                  <a:schemeClr val="tx1"/>
                </a:solidFill>
                <a:latin typeface="Figtree"/>
              </a:rPr>
              <a:t>$0.65 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b="1" dirty="0">
                <a:solidFill>
                  <a:schemeClr val="tx1"/>
                </a:solidFill>
                <a:latin typeface="Figtree"/>
              </a:rPr>
              <a:t>Total Cost: </a:t>
            </a:r>
            <a:r>
              <a:rPr lang="en-US" dirty="0">
                <a:solidFill>
                  <a:schemeClr val="tx1"/>
                </a:solidFill>
                <a:latin typeface="Figtree"/>
              </a:rPr>
              <a:t>$65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7087DDD-3E42-9D39-2DFA-20CF18E483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500" b="1" dirty="0">
                <a:latin typeface="Figtree Black" pitchFamily="2" charset="-79"/>
                <a:cs typeface="Rubik" pitchFamily="2" charset="-79"/>
              </a:rPr>
              <a:t>Largest RILY Lotto Trade Example</a:t>
            </a:r>
            <a:endParaRPr lang="en-US" sz="4500" dirty="0"/>
          </a:p>
        </p:txBody>
      </p:sp>
    </p:spTree>
    <p:extLst>
      <p:ext uri="{BB962C8B-B14F-4D97-AF65-F5344CB8AC3E}">
        <p14:creationId xmlns:p14="http://schemas.microsoft.com/office/powerpoint/2010/main" val="402278010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732452-7167-1174-BC80-F87ECB1315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3EAC7AE-6A5D-AD3B-50FB-F4A9AFA7D9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26905" y="1487694"/>
            <a:ext cx="7234562" cy="4236321"/>
          </a:xfrm>
          <a:prstGeom prst="rect">
            <a:avLst/>
          </a:prstGeom>
          <a:effectLst/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CD2BDFF9-888C-1FF3-DCC8-2584BD8C58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latin typeface="Figtree Black" pitchFamily="2" charset="-79"/>
                <a:cs typeface="Rubik" pitchFamily="2" charset="-79"/>
              </a:rPr>
              <a:t>Largest RILY Lotto Trade </a:t>
            </a:r>
            <a:r>
              <a:rPr lang="en-US" b="1" dirty="0">
                <a:solidFill>
                  <a:srgbClr val="018E00"/>
                </a:solidFill>
                <a:latin typeface="Figtree Black" pitchFamily="2" charset="-79"/>
                <a:cs typeface="Rubik" pitchFamily="2" charset="-79"/>
              </a:rPr>
              <a:t>1,129%</a:t>
            </a:r>
            <a:r>
              <a:rPr lang="en-US" b="1" dirty="0">
                <a:latin typeface="Figtree Black" pitchFamily="2" charset="-79"/>
                <a:cs typeface="Rubik" pitchFamily="2" charset="-79"/>
              </a:rPr>
              <a:t> In 2 Days!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E669A2D-6CF8-3C9A-4F51-80CC052E3A44}"/>
              </a:ext>
            </a:extLst>
          </p:cNvPr>
          <p:cNvSpPr/>
          <p:nvPr/>
        </p:nvSpPr>
        <p:spPr>
          <a:xfrm>
            <a:off x="8232924" y="2053751"/>
            <a:ext cx="3223767" cy="1375249"/>
          </a:xfrm>
          <a:prstGeom prst="rect">
            <a:avLst/>
          </a:prstGeom>
          <a:solidFill>
            <a:srgbClr val="E2F1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Figtree"/>
              </a:rPr>
              <a:t>$65 </a:t>
            </a:r>
            <a:r>
              <a:rPr lang="en-US" sz="3600" dirty="0">
                <a:solidFill>
                  <a:schemeClr val="tx1"/>
                </a:solidFill>
                <a:latin typeface="Figtree"/>
              </a:rPr>
              <a:t>→</a:t>
            </a:r>
            <a:r>
              <a:rPr lang="en-US" sz="2800" dirty="0">
                <a:solidFill>
                  <a:schemeClr val="tx1"/>
                </a:solidFill>
                <a:latin typeface="Figtree"/>
              </a:rPr>
              <a:t> </a:t>
            </a:r>
            <a:r>
              <a:rPr lang="en-US" sz="4000" b="1" dirty="0">
                <a:solidFill>
                  <a:srgbClr val="018E00"/>
                </a:solidFill>
                <a:latin typeface="Figtree Black"/>
              </a:rPr>
              <a:t>$800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ED5E709-20AC-8404-6266-D5750C692789}"/>
              </a:ext>
            </a:extLst>
          </p:cNvPr>
          <p:cNvSpPr/>
          <p:nvPr/>
        </p:nvSpPr>
        <p:spPr>
          <a:xfrm>
            <a:off x="8232925" y="1487694"/>
            <a:ext cx="3223766" cy="566057"/>
          </a:xfrm>
          <a:prstGeom prst="rect">
            <a:avLst/>
          </a:prstGeom>
          <a:solidFill>
            <a:srgbClr val="F2DB0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Figtree Black" pitchFamily="2" charset="0"/>
              </a:rPr>
              <a:t>11X LOTTO WINNER!</a:t>
            </a:r>
            <a:endParaRPr lang="en-US" sz="1200" b="1" dirty="0">
              <a:solidFill>
                <a:schemeClr val="tx1"/>
              </a:solidFill>
              <a:latin typeface="Figtree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7993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44ACE2-9826-76DA-2C9B-1F2406AD8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8440C61-4CDB-8373-99F7-4C4CFC391C3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6000" b="1" dirty="0">
                <a:solidFill>
                  <a:schemeClr val="bg1"/>
                </a:solidFill>
                <a:latin typeface="Figtree Black" pitchFamily="2" charset="-79"/>
                <a:cs typeface="Rubik" pitchFamily="2" charset="-79"/>
              </a:rPr>
              <a:t>Type in “</a:t>
            </a:r>
            <a:r>
              <a:rPr lang="en-US" sz="6000" b="1" dirty="0">
                <a:solidFill>
                  <a:srgbClr val="F2DB0C"/>
                </a:solidFill>
                <a:latin typeface="Figtree Black" pitchFamily="2" charset="-79"/>
                <a:cs typeface="Rubik" pitchFamily="2" charset="-79"/>
              </a:rPr>
              <a:t>READY!</a:t>
            </a:r>
            <a:r>
              <a:rPr lang="en-US" sz="6000" b="1" dirty="0">
                <a:solidFill>
                  <a:schemeClr val="bg1"/>
                </a:solidFill>
                <a:latin typeface="Figtree Black" pitchFamily="2" charset="-79"/>
                <a:cs typeface="Rubik" pitchFamily="2" charset="-79"/>
              </a:rPr>
              <a:t>”</a:t>
            </a:r>
            <a:r>
              <a:rPr lang="en-US" sz="6000" b="1" dirty="0">
                <a:solidFill>
                  <a:srgbClr val="F2DB0C"/>
                </a:solidFill>
                <a:latin typeface="Figtree Black" pitchFamily="2" charset="-79"/>
                <a:cs typeface="Rubik" pitchFamily="2" charset="-79"/>
              </a:rPr>
              <a:t> </a:t>
            </a:r>
            <a:r>
              <a:rPr lang="en-US" sz="6000" b="1" dirty="0">
                <a:solidFill>
                  <a:schemeClr val="bg1"/>
                </a:solidFill>
                <a:latin typeface="Figtree Black" pitchFamily="2" charset="-79"/>
                <a:cs typeface="Rubik" pitchFamily="2" charset="-79"/>
              </a:rPr>
              <a:t>if you’re </a:t>
            </a:r>
            <a:br>
              <a:rPr lang="en-US" sz="6000" b="1" dirty="0">
                <a:solidFill>
                  <a:schemeClr val="bg1"/>
                </a:solidFill>
                <a:latin typeface="Figtree Black" pitchFamily="2" charset="-79"/>
                <a:cs typeface="Rubik" pitchFamily="2" charset="-79"/>
              </a:rPr>
            </a:br>
            <a:r>
              <a:rPr lang="en-US" sz="6000" b="1" dirty="0">
                <a:solidFill>
                  <a:schemeClr val="bg1"/>
                </a:solidFill>
                <a:latin typeface="Figtree Black" pitchFamily="2" charset="-79"/>
                <a:cs typeface="Rubik" pitchFamily="2" charset="-79"/>
              </a:rPr>
              <a:t>ready to target these trades! </a:t>
            </a:r>
            <a:endParaRPr lang="en-US" sz="6000" b="1" dirty="0">
              <a:solidFill>
                <a:schemeClr val="bg1"/>
              </a:solidFill>
              <a:latin typeface="Rubik" pitchFamily="2" charset="-79"/>
              <a:cs typeface="Rubik" pitchFamily="2" charset="-79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4E4F9A7-FAAA-ADBA-666A-41AF2A0C603B}"/>
              </a:ext>
            </a:extLst>
          </p:cNvPr>
          <p:cNvSpPr txBox="1">
            <a:spLocks/>
          </p:cNvSpPr>
          <p:nvPr/>
        </p:nvSpPr>
        <p:spPr>
          <a:xfrm>
            <a:off x="497122" y="5320935"/>
            <a:ext cx="10041927" cy="91105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000" b="1" dirty="0">
              <a:solidFill>
                <a:srgbClr val="0A6E63"/>
              </a:solidFill>
              <a:latin typeface="Rubik" pitchFamily="2" charset="-79"/>
              <a:cs typeface="Rubik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75194267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9F03E9-AB94-CA11-4BCC-6C3B6D4BA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08C85EA-D37F-9289-540A-5932358E3D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500" b="1" dirty="0">
                <a:latin typeface="Figtree Black" pitchFamily="2" charset="-79"/>
                <a:cs typeface="Rubik" pitchFamily="2" charset="-79"/>
              </a:rPr>
              <a:t>My Top Students Profited On RILY Too!</a:t>
            </a:r>
            <a:endParaRPr lang="en-US" sz="45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01E94BB-943C-0E1A-3522-29A4AA7BCE79}"/>
              </a:ext>
            </a:extLst>
          </p:cNvPr>
          <p:cNvSpPr/>
          <p:nvPr/>
        </p:nvSpPr>
        <p:spPr>
          <a:xfrm>
            <a:off x="363670" y="1365793"/>
            <a:ext cx="5692878" cy="891270"/>
          </a:xfrm>
          <a:prstGeom prst="rect">
            <a:avLst/>
          </a:prstGeom>
          <a:solidFill>
            <a:srgbClr val="0014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9:37:29 am, Apr 24 2025 </a:t>
            </a:r>
            <a:r>
              <a:rPr lang="en-US" sz="1400" b="1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Grump Grandpa: </a:t>
            </a:r>
            <a:r>
              <a:rPr lang="en-US" sz="2000" b="1" dirty="0">
                <a:solidFill>
                  <a:srgbClr val="F2DC0D"/>
                </a:solidFill>
                <a:latin typeface="Figtree"/>
              </a:rPr>
              <a:t>1,180%</a:t>
            </a:r>
            <a:r>
              <a:rPr lang="en-US" sz="2000" b="1" dirty="0">
                <a:solidFill>
                  <a:schemeClr val="bg1"/>
                </a:solidFill>
                <a:latin typeface="Figtree"/>
              </a:rPr>
              <a:t> on RILY. Great play Nate</a:t>
            </a:r>
            <a:endParaRPr lang="en-US" b="1" dirty="0">
              <a:solidFill>
                <a:schemeClr val="bg1"/>
              </a:solidFill>
              <a:latin typeface="Figtree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E94D30D-AC63-FCF1-7BD2-4BB1F617E3E7}"/>
              </a:ext>
            </a:extLst>
          </p:cNvPr>
          <p:cNvSpPr/>
          <p:nvPr/>
        </p:nvSpPr>
        <p:spPr>
          <a:xfrm>
            <a:off x="363670" y="2322241"/>
            <a:ext cx="5692878" cy="808526"/>
          </a:xfrm>
          <a:prstGeom prst="rect">
            <a:avLst/>
          </a:prstGeom>
          <a:solidFill>
            <a:srgbClr val="0014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10:10:46 am, Apr 24 2025 </a:t>
            </a:r>
            <a:r>
              <a:rPr lang="en-US" sz="1400" b="1" dirty="0" err="1">
                <a:solidFill>
                  <a:schemeClr val="bg1">
                    <a:lumMod val="85000"/>
                  </a:schemeClr>
                </a:solidFill>
                <a:latin typeface="Figtree"/>
              </a:rPr>
              <a:t>QuintonE</a:t>
            </a:r>
            <a:r>
              <a:rPr lang="en-US" sz="1400" b="1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: </a:t>
            </a:r>
            <a:r>
              <a:rPr lang="en-US" sz="2000" b="1" dirty="0">
                <a:solidFill>
                  <a:schemeClr val="bg1"/>
                </a:solidFill>
                <a:latin typeface="Figtree"/>
              </a:rPr>
              <a:t>Nate Big thx.; RILY Lotto In: $0.50 Out </a:t>
            </a:r>
            <a:r>
              <a:rPr lang="en-US" sz="2000" b="1" dirty="0" err="1">
                <a:solidFill>
                  <a:schemeClr val="bg1"/>
                </a:solidFill>
                <a:latin typeface="Figtree"/>
              </a:rPr>
              <a:t>Abg</a:t>
            </a:r>
            <a:r>
              <a:rPr lang="en-US" sz="2000" b="1" dirty="0">
                <a:solidFill>
                  <a:schemeClr val="bg1"/>
                </a:solidFill>
                <a:latin typeface="Figtree"/>
              </a:rPr>
              <a:t>: $10.49, </a:t>
            </a:r>
            <a:r>
              <a:rPr lang="en-US" sz="2000" b="1" dirty="0">
                <a:solidFill>
                  <a:srgbClr val="F2DC0D"/>
                </a:solidFill>
                <a:latin typeface="Figtree"/>
              </a:rPr>
              <a:t>1,987% </a:t>
            </a:r>
            <a:r>
              <a:rPr lang="en-US" sz="2000" b="1" dirty="0">
                <a:solidFill>
                  <a:schemeClr val="bg1"/>
                </a:solidFill>
                <a:latin typeface="Figtree"/>
              </a:rPr>
              <a:t>gain</a:t>
            </a:r>
            <a:endParaRPr lang="en-US" b="1" dirty="0">
              <a:solidFill>
                <a:schemeClr val="bg1"/>
              </a:solidFill>
              <a:latin typeface="Figtree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0E83DDF-E12A-D77E-CCC7-454DDA4AEA05}"/>
              </a:ext>
            </a:extLst>
          </p:cNvPr>
          <p:cNvSpPr/>
          <p:nvPr/>
        </p:nvSpPr>
        <p:spPr>
          <a:xfrm>
            <a:off x="363670" y="3322971"/>
            <a:ext cx="5692878" cy="808526"/>
          </a:xfrm>
          <a:prstGeom prst="rect">
            <a:avLst/>
          </a:prstGeom>
          <a:solidFill>
            <a:srgbClr val="0014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9:46:46 am, Apr 24 2025 </a:t>
            </a:r>
            <a:r>
              <a:rPr lang="en-US" sz="1400" b="1" dirty="0" err="1">
                <a:solidFill>
                  <a:schemeClr val="bg1">
                    <a:lumMod val="85000"/>
                  </a:schemeClr>
                </a:solidFill>
                <a:latin typeface="Figtree"/>
              </a:rPr>
              <a:t>EricGlad</a:t>
            </a:r>
            <a:r>
              <a:rPr lang="en-US" sz="1400" b="1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: </a:t>
            </a:r>
            <a:r>
              <a:rPr lang="en-US" sz="2000" b="1" dirty="0">
                <a:solidFill>
                  <a:srgbClr val="F2DC0D"/>
                </a:solidFill>
                <a:latin typeface="Figtree"/>
              </a:rPr>
              <a:t>1,385% </a:t>
            </a:r>
            <a:r>
              <a:rPr lang="en-US" sz="2000" b="1" dirty="0">
                <a:solidFill>
                  <a:schemeClr val="bg1"/>
                </a:solidFill>
                <a:latin typeface="Figtree"/>
              </a:rPr>
              <a:t>on Riley! Best trade of my life</a:t>
            </a:r>
            <a:endParaRPr lang="en-US" b="1" dirty="0">
              <a:solidFill>
                <a:schemeClr val="bg1"/>
              </a:solidFill>
              <a:latin typeface="Figtree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7D18946-5136-567A-DD15-953B27BFFE64}"/>
              </a:ext>
            </a:extLst>
          </p:cNvPr>
          <p:cNvSpPr/>
          <p:nvPr/>
        </p:nvSpPr>
        <p:spPr>
          <a:xfrm>
            <a:off x="363670" y="4318221"/>
            <a:ext cx="5692878" cy="556579"/>
          </a:xfrm>
          <a:prstGeom prst="rect">
            <a:avLst/>
          </a:prstGeom>
          <a:solidFill>
            <a:srgbClr val="0014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9:32:34 am, Apr 24 2025 </a:t>
            </a:r>
            <a:r>
              <a:rPr lang="en-US" sz="1400" b="1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RichN: </a:t>
            </a:r>
            <a:r>
              <a:rPr lang="en-US" sz="2000" b="1" dirty="0">
                <a:solidFill>
                  <a:srgbClr val="F2DC0D"/>
                </a:solidFill>
                <a:latin typeface="Figtree"/>
              </a:rPr>
              <a:t>Over 1,000% </a:t>
            </a:r>
            <a:r>
              <a:rPr lang="en-US" sz="2000" b="1" dirty="0">
                <a:solidFill>
                  <a:schemeClr val="bg1"/>
                </a:solidFill>
                <a:latin typeface="Figtree"/>
              </a:rPr>
              <a:t>for me</a:t>
            </a:r>
            <a:endParaRPr lang="en-US" b="1" dirty="0">
              <a:solidFill>
                <a:schemeClr val="bg1"/>
              </a:solidFill>
              <a:latin typeface="Figtree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68412C3-A484-1122-9728-27AE47EAD4CB}"/>
              </a:ext>
            </a:extLst>
          </p:cNvPr>
          <p:cNvSpPr/>
          <p:nvPr/>
        </p:nvSpPr>
        <p:spPr>
          <a:xfrm>
            <a:off x="6126517" y="1365793"/>
            <a:ext cx="5692878" cy="891270"/>
          </a:xfrm>
          <a:prstGeom prst="rect">
            <a:avLst/>
          </a:prstGeom>
          <a:solidFill>
            <a:srgbClr val="0014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9:34:43 am, Apr 24 2025 </a:t>
            </a:r>
            <a:r>
              <a:rPr lang="en-US" sz="1400" b="1" dirty="0" err="1">
                <a:solidFill>
                  <a:schemeClr val="bg1">
                    <a:lumMod val="85000"/>
                  </a:schemeClr>
                </a:solidFill>
                <a:latin typeface="Figtree"/>
              </a:rPr>
              <a:t>BalaV</a:t>
            </a:r>
            <a:r>
              <a:rPr lang="en-US" sz="1400" b="1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: </a:t>
            </a:r>
            <a:r>
              <a:rPr lang="en-US" sz="2000" b="1" dirty="0">
                <a:solidFill>
                  <a:schemeClr val="bg1"/>
                </a:solidFill>
                <a:latin typeface="Figtree"/>
              </a:rPr>
              <a:t>Now </a:t>
            </a:r>
            <a:r>
              <a:rPr lang="en-US" sz="2000" b="1" dirty="0">
                <a:solidFill>
                  <a:srgbClr val="F2DC0D"/>
                </a:solidFill>
                <a:latin typeface="Figtree"/>
              </a:rPr>
              <a:t>up 1,500% </a:t>
            </a:r>
            <a:r>
              <a:rPr lang="en-US" sz="2000" b="1" dirty="0">
                <a:solidFill>
                  <a:schemeClr val="bg1"/>
                </a:solidFill>
                <a:latin typeface="Figtree"/>
              </a:rPr>
              <a:t>on my second call on RILY</a:t>
            </a:r>
            <a:endParaRPr lang="en-US" b="1" dirty="0">
              <a:solidFill>
                <a:schemeClr val="bg1"/>
              </a:solidFill>
              <a:latin typeface="Figtree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3E54E16-E56D-9567-1C1E-9A446FA9E6D3}"/>
              </a:ext>
            </a:extLst>
          </p:cNvPr>
          <p:cNvSpPr/>
          <p:nvPr/>
        </p:nvSpPr>
        <p:spPr>
          <a:xfrm>
            <a:off x="6126517" y="2311676"/>
            <a:ext cx="5692878" cy="576576"/>
          </a:xfrm>
          <a:prstGeom prst="rect">
            <a:avLst/>
          </a:prstGeom>
          <a:solidFill>
            <a:srgbClr val="0014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9:37:00 am, Apr 24 2025 </a:t>
            </a:r>
            <a:r>
              <a:rPr lang="en-US" sz="1400" b="1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Cypher00: </a:t>
            </a:r>
            <a:r>
              <a:rPr lang="en-US" sz="2000" b="1" dirty="0">
                <a:solidFill>
                  <a:schemeClr val="bg1"/>
                </a:solidFill>
                <a:latin typeface="Figtree"/>
              </a:rPr>
              <a:t>Riley!! </a:t>
            </a:r>
            <a:r>
              <a:rPr lang="en-US" sz="2000" b="1" dirty="0">
                <a:solidFill>
                  <a:srgbClr val="F2DC0D"/>
                </a:solidFill>
                <a:latin typeface="Figtree"/>
              </a:rPr>
              <a:t>1,506%</a:t>
            </a:r>
            <a:endParaRPr lang="en-US" b="1" dirty="0">
              <a:solidFill>
                <a:srgbClr val="F2DC0D"/>
              </a:solidFill>
              <a:latin typeface="Figtree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C37A6F3-8F5C-B18C-3AF8-1036376ED452}"/>
              </a:ext>
            </a:extLst>
          </p:cNvPr>
          <p:cNvSpPr/>
          <p:nvPr/>
        </p:nvSpPr>
        <p:spPr>
          <a:xfrm>
            <a:off x="6135454" y="4602749"/>
            <a:ext cx="5692878" cy="755786"/>
          </a:xfrm>
          <a:prstGeom prst="rect">
            <a:avLst/>
          </a:prstGeom>
          <a:solidFill>
            <a:srgbClr val="0014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9:37:09 am, Apr 24 2025 </a:t>
            </a:r>
            <a:r>
              <a:rPr lang="en-US" sz="1400" b="1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Kirk Rydberg: </a:t>
            </a:r>
            <a:r>
              <a:rPr lang="en-US" sz="2000" b="1" dirty="0" err="1">
                <a:solidFill>
                  <a:schemeClr val="bg1"/>
                </a:solidFill>
                <a:latin typeface="Figtree"/>
              </a:rPr>
              <a:t>Solf</a:t>
            </a:r>
            <a:r>
              <a:rPr lang="en-US" sz="2000" b="1" dirty="0">
                <a:solidFill>
                  <a:schemeClr val="bg1"/>
                </a:solidFill>
                <a:latin typeface="Figtree"/>
              </a:rPr>
              <a:t> my last RILY for </a:t>
            </a:r>
            <a:r>
              <a:rPr lang="en-US" sz="2000" b="1" dirty="0">
                <a:solidFill>
                  <a:srgbClr val="F2DC0D"/>
                </a:solidFill>
                <a:latin typeface="Figtree"/>
              </a:rPr>
              <a:t>1,467% </a:t>
            </a:r>
            <a:r>
              <a:rPr lang="en-US" sz="2000" b="1" dirty="0">
                <a:solidFill>
                  <a:schemeClr val="bg1"/>
                </a:solidFill>
                <a:latin typeface="Figtree"/>
              </a:rPr>
              <a:t>gain</a:t>
            </a:r>
            <a:endParaRPr lang="en-US" b="1" dirty="0">
              <a:solidFill>
                <a:schemeClr val="bg1"/>
              </a:solidFill>
              <a:latin typeface="Figtree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62488A7-8A64-B13E-7012-2C7F3855BCAA}"/>
              </a:ext>
            </a:extLst>
          </p:cNvPr>
          <p:cNvSpPr/>
          <p:nvPr/>
        </p:nvSpPr>
        <p:spPr>
          <a:xfrm>
            <a:off x="6126517" y="3888782"/>
            <a:ext cx="5692878" cy="576576"/>
          </a:xfrm>
          <a:prstGeom prst="rect">
            <a:avLst/>
          </a:prstGeom>
          <a:solidFill>
            <a:srgbClr val="0014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9:37:50 am, Apr 24 2025 </a:t>
            </a:r>
            <a:r>
              <a:rPr lang="en-US" sz="1400" b="1" dirty="0" err="1">
                <a:solidFill>
                  <a:schemeClr val="bg1">
                    <a:lumMod val="85000"/>
                  </a:schemeClr>
                </a:solidFill>
                <a:latin typeface="Figtree"/>
              </a:rPr>
              <a:t>KingStink</a:t>
            </a:r>
            <a:r>
              <a:rPr lang="en-US" sz="1400" b="1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 : </a:t>
            </a:r>
            <a:r>
              <a:rPr lang="en-US" sz="2000" b="1" dirty="0">
                <a:solidFill>
                  <a:schemeClr val="bg1"/>
                </a:solidFill>
                <a:latin typeface="Figtree"/>
              </a:rPr>
              <a:t>RILY 403%</a:t>
            </a:r>
            <a:endParaRPr lang="en-US" b="1" dirty="0">
              <a:solidFill>
                <a:srgbClr val="F2DC0D"/>
              </a:solidFill>
              <a:latin typeface="Figtree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25B091A-7E4A-B4E1-2818-751B608E06CC}"/>
              </a:ext>
            </a:extLst>
          </p:cNvPr>
          <p:cNvSpPr/>
          <p:nvPr/>
        </p:nvSpPr>
        <p:spPr>
          <a:xfrm>
            <a:off x="6126517" y="2942865"/>
            <a:ext cx="5692878" cy="808526"/>
          </a:xfrm>
          <a:prstGeom prst="rect">
            <a:avLst/>
          </a:prstGeom>
          <a:solidFill>
            <a:srgbClr val="0014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9:06:21 am, Apr 24 2025 </a:t>
            </a:r>
            <a:r>
              <a:rPr lang="en-US" sz="1400" b="1" dirty="0" err="1">
                <a:solidFill>
                  <a:schemeClr val="bg1">
                    <a:lumMod val="85000"/>
                  </a:schemeClr>
                </a:solidFill>
                <a:latin typeface="Figtree"/>
              </a:rPr>
              <a:t>BoilerUp</a:t>
            </a:r>
            <a:r>
              <a:rPr lang="en-US" sz="1400" b="1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: </a:t>
            </a:r>
            <a:r>
              <a:rPr lang="en-US" sz="2000" b="1" dirty="0">
                <a:solidFill>
                  <a:schemeClr val="bg1"/>
                </a:solidFill>
                <a:latin typeface="Figtree"/>
              </a:rPr>
              <a:t>RILY 20 IN. 78 Out 10.20 $18,840 </a:t>
            </a:r>
            <a:r>
              <a:rPr lang="en-US" sz="2000" b="1" dirty="0">
                <a:solidFill>
                  <a:srgbClr val="F2DC0D"/>
                </a:solidFill>
                <a:latin typeface="Figtree"/>
              </a:rPr>
              <a:t>1,206%</a:t>
            </a:r>
            <a:endParaRPr lang="en-US" b="1" dirty="0">
              <a:solidFill>
                <a:srgbClr val="F2DC0D"/>
              </a:solidFill>
              <a:latin typeface="Figtree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534ACF6-7611-7FBD-8CB0-9D4984A128E4}"/>
              </a:ext>
            </a:extLst>
          </p:cNvPr>
          <p:cNvSpPr/>
          <p:nvPr/>
        </p:nvSpPr>
        <p:spPr>
          <a:xfrm>
            <a:off x="363670" y="5061524"/>
            <a:ext cx="5692878" cy="755786"/>
          </a:xfrm>
          <a:prstGeom prst="rect">
            <a:avLst/>
          </a:prstGeom>
          <a:solidFill>
            <a:srgbClr val="0014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9:35:58 am, Apr 24 2025 </a:t>
            </a:r>
            <a:r>
              <a:rPr lang="en-US" sz="1400" b="1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rodm72 : </a:t>
            </a:r>
            <a:r>
              <a:rPr lang="en-US" sz="2000" b="1" dirty="0">
                <a:solidFill>
                  <a:schemeClr val="bg1"/>
                </a:solidFill>
                <a:latin typeface="Figtree"/>
              </a:rPr>
              <a:t>RILY out </a:t>
            </a:r>
            <a:r>
              <a:rPr lang="en-US" sz="2000" b="1" dirty="0">
                <a:solidFill>
                  <a:srgbClr val="F2DC0D"/>
                </a:solidFill>
                <a:latin typeface="Figtree"/>
              </a:rPr>
              <a:t>800%</a:t>
            </a:r>
            <a:r>
              <a:rPr lang="en-US" sz="2000" b="1" dirty="0">
                <a:solidFill>
                  <a:schemeClr val="bg1"/>
                </a:solidFill>
                <a:latin typeface="Figtree"/>
              </a:rPr>
              <a:t> </a:t>
            </a:r>
            <a:br>
              <a:rPr lang="en-US" sz="2000" b="1" dirty="0">
                <a:solidFill>
                  <a:schemeClr val="bg1"/>
                </a:solidFill>
                <a:latin typeface="Figtree"/>
              </a:rPr>
            </a:br>
            <a:r>
              <a:rPr lang="en-US" sz="2000" b="1" dirty="0">
                <a:solidFill>
                  <a:schemeClr val="bg1"/>
                </a:solidFill>
                <a:latin typeface="Figtree"/>
              </a:rPr>
              <a:t>thanks Nate</a:t>
            </a:r>
            <a:endParaRPr lang="en-US" b="1" dirty="0">
              <a:solidFill>
                <a:srgbClr val="F2DC0D"/>
              </a:solidFill>
              <a:latin typeface="Figtree"/>
            </a:endParaRPr>
          </a:p>
        </p:txBody>
      </p:sp>
    </p:spTree>
    <p:extLst>
      <p:ext uri="{BB962C8B-B14F-4D97-AF65-F5344CB8AC3E}">
        <p14:creationId xmlns:p14="http://schemas.microsoft.com/office/powerpoint/2010/main" val="287586212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C664BE-634A-DF93-7436-CF765F56C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0FFB8-61D2-90D4-EF80-6594C832A635}"/>
              </a:ext>
            </a:extLst>
          </p:cNvPr>
          <p:cNvSpPr txBox="1">
            <a:spLocks/>
          </p:cNvSpPr>
          <p:nvPr/>
        </p:nvSpPr>
        <p:spPr>
          <a:xfrm>
            <a:off x="194872" y="413399"/>
            <a:ext cx="11692327" cy="19154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4500" b="1" dirty="0">
                <a:latin typeface="Figtree Black" pitchFamily="2" charset="-79"/>
                <a:cs typeface="Rubik SemiBold" pitchFamily="2" charset="-79"/>
              </a:rPr>
              <a:t>Imagine putting more into that </a:t>
            </a:r>
            <a:br>
              <a:rPr lang="en-US" sz="4500" b="1" dirty="0">
                <a:latin typeface="Figtree Black" pitchFamily="2" charset="-79"/>
                <a:cs typeface="Rubik SemiBold" pitchFamily="2" charset="-79"/>
              </a:rPr>
            </a:br>
            <a:r>
              <a:rPr lang="en-US" sz="4500" b="1" dirty="0">
                <a:solidFill>
                  <a:srgbClr val="018E00"/>
                </a:solidFill>
                <a:latin typeface="Figtree Black" pitchFamily="2" charset="-79"/>
                <a:cs typeface="Rubik SemiBold" pitchFamily="2" charset="-79"/>
              </a:rPr>
              <a:t>1,129%</a:t>
            </a:r>
            <a:r>
              <a:rPr lang="en-US" sz="4500" b="1" dirty="0">
                <a:latin typeface="Figtree Black" pitchFamily="2" charset="-79"/>
                <a:cs typeface="Rubik SemiBold" pitchFamily="2" charset="-79"/>
              </a:rPr>
              <a:t> RILY trade...</a:t>
            </a:r>
            <a:endParaRPr lang="en-US" sz="4400" b="1" dirty="0">
              <a:latin typeface="Figtree Black" pitchFamily="2" charset="-79"/>
              <a:cs typeface="Rubik SemiBold" pitchFamily="2" charset="-79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C6DBC43-C3CD-D94D-0106-CB7F881E71D1}"/>
              </a:ext>
            </a:extLst>
          </p:cNvPr>
          <p:cNvSpPr txBox="1">
            <a:spLocks/>
          </p:cNvSpPr>
          <p:nvPr/>
        </p:nvSpPr>
        <p:spPr>
          <a:xfrm>
            <a:off x="194872" y="2328862"/>
            <a:ext cx="11692327" cy="3144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5400">
                <a:latin typeface="Figtree" pitchFamily="2" charset="0"/>
                <a:cs typeface="Rubik SemiBold" pitchFamily="2" charset="-79"/>
              </a:rPr>
              <a:t>$500 </a:t>
            </a:r>
            <a:r>
              <a:rPr lang="en-US" sz="5400" dirty="0">
                <a:latin typeface="Figtree"/>
              </a:rPr>
              <a:t>→</a:t>
            </a:r>
            <a:r>
              <a:rPr lang="en-US" sz="5400" b="1" dirty="0">
                <a:latin typeface="Figtree Black" pitchFamily="2" charset="-79"/>
                <a:cs typeface="Rubik SemiBold" pitchFamily="2" charset="-79"/>
              </a:rPr>
              <a:t> $5,220 </a:t>
            </a:r>
            <a:br>
              <a:rPr lang="en-US" sz="5400" b="1" dirty="0">
                <a:latin typeface="Rubik SemiBold" pitchFamily="2" charset="-79"/>
                <a:cs typeface="Rubik SemiBold" pitchFamily="2" charset="-79"/>
              </a:rPr>
            </a:br>
            <a:r>
              <a:rPr lang="en-US" sz="4800" dirty="0">
                <a:latin typeface="Figtree" pitchFamily="2" charset="0"/>
                <a:cs typeface="Rubik SemiBold" pitchFamily="2" charset="-79"/>
              </a:rPr>
              <a:t>$1,000 </a:t>
            </a:r>
            <a:r>
              <a:rPr lang="en-US" sz="4800" dirty="0">
                <a:latin typeface="Figtree"/>
              </a:rPr>
              <a:t>→</a:t>
            </a:r>
            <a:r>
              <a:rPr lang="en-US" sz="4800" b="1" dirty="0">
                <a:latin typeface="Figtree Black" pitchFamily="2" charset="-79"/>
                <a:cs typeface="Rubik SemiBold" pitchFamily="2" charset="-79"/>
              </a:rPr>
              <a:t> $12,290</a:t>
            </a:r>
            <a:br>
              <a:rPr lang="en-US" sz="4800" b="1" dirty="0">
                <a:latin typeface="Rubik SemiBold" pitchFamily="2" charset="-79"/>
                <a:cs typeface="Rubik SemiBold" pitchFamily="2" charset="-79"/>
              </a:rPr>
            </a:br>
            <a:r>
              <a:rPr lang="en-US" sz="4800" dirty="0">
                <a:latin typeface="Figtree" pitchFamily="2" charset="0"/>
                <a:cs typeface="Rubik SemiBold" pitchFamily="2" charset="-79"/>
              </a:rPr>
              <a:t>$5,000 </a:t>
            </a:r>
            <a:r>
              <a:rPr lang="en-US" sz="4800" dirty="0">
                <a:latin typeface="Figtree"/>
              </a:rPr>
              <a:t>→</a:t>
            </a:r>
            <a:r>
              <a:rPr lang="en-US" sz="4800" b="1" dirty="0">
                <a:latin typeface="Figtree Black" pitchFamily="2" charset="-79"/>
                <a:cs typeface="Rubik SemiBold" pitchFamily="2" charset="-79"/>
              </a:rPr>
              <a:t> $61,450</a:t>
            </a:r>
          </a:p>
          <a:p>
            <a:pPr>
              <a:lnSpc>
                <a:spcPct val="150000"/>
              </a:lnSpc>
            </a:pPr>
            <a:r>
              <a:rPr lang="en-US" sz="4800" dirty="0">
                <a:latin typeface="Figtree" pitchFamily="2" charset="0"/>
                <a:cs typeface="Rubik SemiBold" pitchFamily="2" charset="-79"/>
              </a:rPr>
              <a:t>$10,000 </a:t>
            </a:r>
            <a:r>
              <a:rPr lang="en-US" sz="4800" dirty="0">
                <a:latin typeface="Figtree"/>
              </a:rPr>
              <a:t>→</a:t>
            </a:r>
            <a:r>
              <a:rPr lang="en-US" sz="4800" b="1" dirty="0">
                <a:latin typeface="Figtree Black" pitchFamily="2" charset="-79"/>
                <a:cs typeface="Rubik SemiBold" pitchFamily="2" charset="-79"/>
              </a:rPr>
              <a:t> $122,900!!!</a:t>
            </a:r>
          </a:p>
        </p:txBody>
      </p:sp>
    </p:spTree>
    <p:extLst>
      <p:ext uri="{BB962C8B-B14F-4D97-AF65-F5344CB8AC3E}">
        <p14:creationId xmlns:p14="http://schemas.microsoft.com/office/powerpoint/2010/main" val="414256172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53910A-C954-77DF-E6FA-BF32ADE0F4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266FF-CB93-65CF-D660-DD413A0C2AB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838200" y="1"/>
            <a:ext cx="10515600" cy="6858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Figtree" pitchFamily="2" charset="-79"/>
                <a:cs typeface="Rubik SemiBold" pitchFamily="2" charset="-79"/>
              </a:rPr>
              <a:t>Let’s Look For A Lotto </a:t>
            </a:r>
            <a:r>
              <a:rPr lang="en-US" sz="7200" b="1" dirty="0">
                <a:solidFill>
                  <a:srgbClr val="F2DC0D"/>
                </a:solidFill>
                <a:latin typeface="Figtree" pitchFamily="2" charset="-79"/>
                <a:cs typeface="Rubik SemiBold" pitchFamily="2" charset="-79"/>
              </a:rPr>
              <a:t>Trade Together Now</a:t>
            </a:r>
            <a:r>
              <a:rPr lang="en-US" sz="7200" b="1" dirty="0">
                <a:solidFill>
                  <a:schemeClr val="bg1"/>
                </a:solidFill>
                <a:latin typeface="Figtree" pitchFamily="2" charset="-79"/>
                <a:cs typeface="Rubik SemiBold" pitchFamily="2" charset="-79"/>
              </a:rPr>
              <a:t>... </a:t>
            </a:r>
            <a:r>
              <a:rPr lang="en-US" sz="7200" b="1" u="sng" dirty="0">
                <a:solidFill>
                  <a:srgbClr val="00D800"/>
                </a:solidFill>
                <a:latin typeface="Figtree Black" pitchFamily="2" charset="0"/>
                <a:cs typeface="Rubik SemiBold" pitchFamily="2" charset="-79"/>
              </a:rPr>
              <a:t>LIVE! </a:t>
            </a:r>
          </a:p>
        </p:txBody>
      </p:sp>
    </p:spTree>
    <p:extLst>
      <p:ext uri="{BB962C8B-B14F-4D97-AF65-F5344CB8AC3E}">
        <p14:creationId xmlns:p14="http://schemas.microsoft.com/office/powerpoint/2010/main" val="86342157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60CD3-90B5-D25B-7BDC-1B1690244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B5B83-8E13-03D8-6E71-6F851FD88A84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838200" y="1"/>
            <a:ext cx="10515600" cy="6858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Figtree" pitchFamily="2" charset="-79"/>
                <a:cs typeface="Rubik SemiBold" pitchFamily="2" charset="-79"/>
              </a:rPr>
              <a:t>You </a:t>
            </a:r>
            <a:r>
              <a:rPr lang="en-US" sz="7200" b="1" u="sng" dirty="0">
                <a:solidFill>
                  <a:schemeClr val="bg1"/>
                </a:solidFill>
                <a:latin typeface="Figtree" pitchFamily="2" charset="-79"/>
                <a:cs typeface="Rubik SemiBold" pitchFamily="2" charset="-79"/>
              </a:rPr>
              <a:t>NEED</a:t>
            </a:r>
            <a:r>
              <a:rPr lang="en-US" sz="7200" b="1" dirty="0">
                <a:solidFill>
                  <a:schemeClr val="bg1"/>
                </a:solidFill>
                <a:latin typeface="Figtree" pitchFamily="2" charset="-79"/>
                <a:cs typeface="Rubik SemiBold" pitchFamily="2" charset="-79"/>
              </a:rPr>
              <a:t> to be ready </a:t>
            </a:r>
            <a:br>
              <a:rPr lang="en-US" sz="7200" b="1" dirty="0">
                <a:solidFill>
                  <a:schemeClr val="bg1"/>
                </a:solidFill>
                <a:latin typeface="Figtree" pitchFamily="2" charset="-79"/>
                <a:cs typeface="Rubik SemiBold" pitchFamily="2" charset="-79"/>
              </a:rPr>
            </a:br>
            <a:r>
              <a:rPr lang="en-US" sz="7200" b="1" dirty="0">
                <a:solidFill>
                  <a:srgbClr val="F2DC0D"/>
                </a:solidFill>
                <a:latin typeface="Figtree" pitchFamily="2" charset="-79"/>
                <a:cs typeface="Rubik SemiBold" pitchFamily="2" charset="-79"/>
              </a:rPr>
              <a:t>THIS Friday at 9:30 a.m.</a:t>
            </a:r>
            <a:endParaRPr lang="en-US" sz="7200" b="1" dirty="0">
              <a:solidFill>
                <a:srgbClr val="F2DC0D"/>
              </a:solidFill>
              <a:latin typeface="Rubik SemiBold" pitchFamily="2" charset="-79"/>
              <a:cs typeface="Rubik SemiBold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24350215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881EC4-DDB6-62C4-3A84-5D39366145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513AF9C-BC93-52D0-299C-360903D03C89}"/>
              </a:ext>
            </a:extLst>
          </p:cNvPr>
          <p:cNvSpPr txBox="1"/>
          <p:nvPr/>
        </p:nvSpPr>
        <p:spPr>
          <a:xfrm>
            <a:off x="812115" y="2069928"/>
            <a:ext cx="10567767" cy="33491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  <a:spcBef>
                <a:spcPts val="1600"/>
              </a:spcBef>
              <a:spcAft>
                <a:spcPts val="600"/>
              </a:spcAft>
              <a:buClr>
                <a:srgbClr val="161B6D"/>
              </a:buClr>
              <a:buSzPct val="75000"/>
              <a:buFont typeface="Wingdings" pitchFamily="2" charset="2"/>
              <a:buChar char="§"/>
            </a:pPr>
            <a:r>
              <a:rPr lang="en-US" sz="2400" dirty="0">
                <a:latin typeface="Figtree" pitchFamily="2" charset="77"/>
                <a:cs typeface="Rubik" pitchFamily="2" charset="-79"/>
              </a:rPr>
              <a:t>Most options contracts expire on Fridays</a:t>
            </a:r>
          </a:p>
          <a:p>
            <a:pPr marL="457200" indent="-457200">
              <a:lnSpc>
                <a:spcPct val="120000"/>
              </a:lnSpc>
              <a:spcBef>
                <a:spcPts val="1600"/>
              </a:spcBef>
              <a:spcAft>
                <a:spcPts val="600"/>
              </a:spcAft>
              <a:buClr>
                <a:srgbClr val="161B6D"/>
              </a:buClr>
              <a:buSzPct val="75000"/>
              <a:buFont typeface="Wingdings" pitchFamily="2" charset="2"/>
              <a:buChar char="§"/>
            </a:pPr>
            <a:r>
              <a:rPr lang="en-US" sz="2400" dirty="0">
                <a:latin typeface="Figtree" pitchFamily="2" charset="77"/>
                <a:cs typeface="Rubik" pitchFamily="2" charset="-79"/>
              </a:rPr>
              <a:t>When contracts become closer to their expiration, they become cheaper (more contracts become “</a:t>
            </a:r>
            <a:r>
              <a:rPr lang="en-US" sz="2400" dirty="0" err="1">
                <a:latin typeface="Figtree" pitchFamily="2" charset="77"/>
                <a:cs typeface="Rubik" pitchFamily="2" charset="-79"/>
              </a:rPr>
              <a:t>lottos</a:t>
            </a:r>
            <a:r>
              <a:rPr lang="en-US" sz="2400" dirty="0">
                <a:latin typeface="Figtree" pitchFamily="2" charset="77"/>
                <a:cs typeface="Rubik" pitchFamily="2" charset="-79"/>
              </a:rPr>
              <a:t>”) </a:t>
            </a:r>
          </a:p>
          <a:p>
            <a:pPr marL="457200" indent="-457200">
              <a:lnSpc>
                <a:spcPct val="120000"/>
              </a:lnSpc>
              <a:spcBef>
                <a:spcPts val="1600"/>
              </a:spcBef>
              <a:spcAft>
                <a:spcPts val="600"/>
              </a:spcAft>
              <a:buClr>
                <a:srgbClr val="161B6D"/>
              </a:buClr>
              <a:buSzPct val="75000"/>
              <a:buFont typeface="Wingdings" pitchFamily="2" charset="2"/>
              <a:buChar char="§"/>
            </a:pPr>
            <a:r>
              <a:rPr lang="en-US" sz="2400" dirty="0">
                <a:latin typeface="Figtree" pitchFamily="2" charset="77"/>
                <a:cs typeface="Rubik" pitchFamily="2" charset="-79"/>
              </a:rPr>
              <a:t>If there is a squeeze setup at the opening bell, there is still an opportunity for HUGE price moves throughout the day.</a:t>
            </a:r>
            <a:br>
              <a:rPr lang="en-US" sz="2800" dirty="0">
                <a:latin typeface="Montserrat Medium" pitchFamily="2" charset="77"/>
                <a:cs typeface="Rubik" pitchFamily="2" charset="-79"/>
              </a:rPr>
            </a:br>
            <a:endParaRPr lang="en-US" sz="2800" dirty="0">
              <a:latin typeface="Montserrat Medium" pitchFamily="2" charset="77"/>
              <a:cs typeface="Rubik" pitchFamily="2" charset="-79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9BD5577-161E-8E1E-FFCB-D56E8AA870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500" b="1" dirty="0">
                <a:latin typeface="Figtree Black" pitchFamily="2" charset="-79"/>
                <a:cs typeface="Rubik" pitchFamily="2" charset="-79"/>
              </a:rPr>
              <a:t>Why are Fridays</a:t>
            </a:r>
            <a:r>
              <a:rPr lang="en-US" sz="4500" b="1" i="1" dirty="0">
                <a:latin typeface="Figtree Black" pitchFamily="2" charset="-79"/>
                <a:cs typeface="Rubik" pitchFamily="2" charset="-79"/>
              </a:rPr>
              <a:t> </a:t>
            </a:r>
            <a:r>
              <a:rPr lang="en-US" sz="4500" b="1" i="1" u="sng" dirty="0">
                <a:latin typeface="Figtree Black" pitchFamily="2" charset="-79"/>
                <a:cs typeface="Rubik" pitchFamily="2" charset="-79"/>
              </a:rPr>
              <a:t>ESPECIALLY</a:t>
            </a:r>
            <a:r>
              <a:rPr lang="en-US" sz="4500" b="1" i="1" dirty="0">
                <a:latin typeface="Figtree Black" pitchFamily="2" charset="-79"/>
                <a:cs typeface="Rubik" pitchFamily="2" charset="-79"/>
              </a:rPr>
              <a:t> </a:t>
            </a:r>
            <a:r>
              <a:rPr lang="en-US" sz="4500" b="1" dirty="0">
                <a:latin typeface="Figtree Black" pitchFamily="2" charset="-79"/>
                <a:cs typeface="Rubik" pitchFamily="2" charset="-79"/>
              </a:rPr>
              <a:t>lucrative </a:t>
            </a:r>
            <a:br>
              <a:rPr lang="en-US" sz="4500" b="1" dirty="0">
                <a:latin typeface="Figtree Black" pitchFamily="2" charset="-79"/>
                <a:cs typeface="Rubik" pitchFamily="2" charset="-79"/>
              </a:rPr>
            </a:br>
            <a:r>
              <a:rPr lang="en-US" sz="4500" b="1" dirty="0">
                <a:latin typeface="Figtree Black" pitchFamily="2" charset="-79"/>
                <a:cs typeface="Rubik" pitchFamily="2" charset="-79"/>
              </a:rPr>
              <a:t>for Lotto trades? </a:t>
            </a:r>
            <a:endParaRPr lang="en-US" sz="4500" dirty="0"/>
          </a:p>
        </p:txBody>
      </p:sp>
    </p:spTree>
    <p:extLst>
      <p:ext uri="{BB962C8B-B14F-4D97-AF65-F5344CB8AC3E}">
        <p14:creationId xmlns:p14="http://schemas.microsoft.com/office/powerpoint/2010/main" val="227916267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5DEDD-DEE4-4AEB-6BCC-EDDD73F87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638BA2C-3413-80FE-191D-12E951E52A2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76131" y="1493324"/>
            <a:ext cx="7347675" cy="4299975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8F86FDDD-70A3-6D5F-660B-BEBAD4697F2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500" b="1" dirty="0">
                <a:latin typeface="Figtree Black" pitchFamily="2" charset="-79"/>
                <a:cs typeface="Rubik" pitchFamily="2" charset="-79"/>
              </a:rPr>
              <a:t>PLTR Friday Lotto – </a:t>
            </a:r>
            <a:r>
              <a:rPr lang="en-US" sz="4500" b="1" dirty="0">
                <a:solidFill>
                  <a:srgbClr val="018E00"/>
                </a:solidFill>
                <a:latin typeface="Figtree Black" pitchFamily="2" charset="-79"/>
                <a:cs typeface="Rubik" pitchFamily="2" charset="-79"/>
              </a:rPr>
              <a:t>131% </a:t>
            </a:r>
            <a:r>
              <a:rPr lang="en-US" sz="4500" b="1" dirty="0">
                <a:latin typeface="Figtree Black" pitchFamily="2" charset="-79"/>
                <a:cs typeface="Rubik" pitchFamily="2" charset="-79"/>
              </a:rPr>
              <a:t>in 19 minutes </a:t>
            </a:r>
            <a:endParaRPr lang="en-US" sz="45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6E322DE-B5BF-3AC3-1B25-DE595AD588E1}"/>
              </a:ext>
            </a:extLst>
          </p:cNvPr>
          <p:cNvSpPr/>
          <p:nvPr/>
        </p:nvSpPr>
        <p:spPr>
          <a:xfrm>
            <a:off x="8295263" y="2059381"/>
            <a:ext cx="3223767" cy="1375249"/>
          </a:xfrm>
          <a:prstGeom prst="rect">
            <a:avLst/>
          </a:prstGeom>
          <a:solidFill>
            <a:srgbClr val="E2F1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Figtree"/>
              </a:rPr>
              <a:t>$350 </a:t>
            </a:r>
            <a:r>
              <a:rPr lang="en-US" sz="3600" dirty="0">
                <a:solidFill>
                  <a:schemeClr val="tx1"/>
                </a:solidFill>
                <a:latin typeface="Figtree"/>
              </a:rPr>
              <a:t>→</a:t>
            </a:r>
            <a:r>
              <a:rPr lang="en-US" sz="2800" dirty="0">
                <a:solidFill>
                  <a:schemeClr val="tx1"/>
                </a:solidFill>
                <a:latin typeface="Figtree"/>
              </a:rPr>
              <a:t> </a:t>
            </a:r>
            <a:r>
              <a:rPr lang="en-US" sz="4000" b="1" dirty="0">
                <a:solidFill>
                  <a:srgbClr val="018E00"/>
                </a:solidFill>
                <a:latin typeface="Figtree Black"/>
              </a:rPr>
              <a:t>$810</a:t>
            </a:r>
            <a:br>
              <a:rPr lang="en-US" sz="4000" b="1" dirty="0">
                <a:solidFill>
                  <a:srgbClr val="018E00"/>
                </a:solidFill>
                <a:latin typeface="Figtree Black"/>
              </a:rPr>
            </a:br>
            <a:r>
              <a:rPr lang="en-US" dirty="0">
                <a:solidFill>
                  <a:schemeClr val="tx1"/>
                </a:solidFill>
                <a:latin typeface="Figtree" pitchFamily="2" charset="0"/>
              </a:rPr>
              <a:t>(5 contracts)</a:t>
            </a:r>
            <a:br>
              <a:rPr lang="en-US" dirty="0">
                <a:solidFill>
                  <a:schemeClr val="tx1"/>
                </a:solidFill>
                <a:latin typeface="Figtree" pitchFamily="2" charset="0"/>
              </a:rPr>
            </a:br>
            <a:r>
              <a:rPr lang="en-US" b="1" dirty="0">
                <a:solidFill>
                  <a:schemeClr val="tx1"/>
                </a:solidFill>
                <a:latin typeface="Figtree"/>
              </a:rPr>
              <a:t>Same day expiration!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29397AF-493F-3E63-257A-EE8BDA887761}"/>
              </a:ext>
            </a:extLst>
          </p:cNvPr>
          <p:cNvSpPr/>
          <p:nvPr/>
        </p:nvSpPr>
        <p:spPr>
          <a:xfrm>
            <a:off x="8295264" y="1493324"/>
            <a:ext cx="3223766" cy="566057"/>
          </a:xfrm>
          <a:prstGeom prst="rect">
            <a:avLst/>
          </a:prstGeom>
          <a:solidFill>
            <a:srgbClr val="F2DB0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Figtree Black" pitchFamily="2" charset="0"/>
              </a:rPr>
              <a:t>2.3X LOTTO WINNER!</a:t>
            </a:r>
            <a:endParaRPr lang="en-US" sz="1200" b="1" dirty="0">
              <a:solidFill>
                <a:schemeClr val="tx1"/>
              </a:solidFill>
              <a:latin typeface="Figtree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19245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792BAA-AC8E-49CA-FCD6-F01A4820C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B4064538-5C8E-FEFA-15CD-B2C5D23EA1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55392" y="1464706"/>
            <a:ext cx="7596554" cy="4488873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C8357A36-86C1-1F7A-2482-E03736DE47C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500" b="1" dirty="0">
                <a:latin typeface="Figtree Black" pitchFamily="2" charset="-79"/>
                <a:cs typeface="Rubik" pitchFamily="2" charset="-79"/>
              </a:rPr>
              <a:t>ISRG Friday Lotto – </a:t>
            </a:r>
            <a:r>
              <a:rPr lang="en-US" sz="4500" b="1" dirty="0">
                <a:solidFill>
                  <a:srgbClr val="018E00"/>
                </a:solidFill>
                <a:latin typeface="Figtree Black" pitchFamily="2" charset="-79"/>
                <a:cs typeface="Rubik" pitchFamily="2" charset="-79"/>
              </a:rPr>
              <a:t>122% </a:t>
            </a:r>
            <a:r>
              <a:rPr lang="en-US" sz="4500" b="1" dirty="0">
                <a:latin typeface="Figtree Black" pitchFamily="2" charset="-79"/>
                <a:cs typeface="Rubik" pitchFamily="2" charset="-79"/>
              </a:rPr>
              <a:t>within hours</a:t>
            </a:r>
            <a:endParaRPr lang="en-US" sz="45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0FA0974-0C2D-6597-CC65-E953ED799310}"/>
              </a:ext>
            </a:extLst>
          </p:cNvPr>
          <p:cNvSpPr/>
          <p:nvPr/>
        </p:nvSpPr>
        <p:spPr>
          <a:xfrm>
            <a:off x="8323403" y="2030763"/>
            <a:ext cx="3324479" cy="1375249"/>
          </a:xfrm>
          <a:prstGeom prst="rect">
            <a:avLst/>
          </a:prstGeom>
          <a:solidFill>
            <a:srgbClr val="E2F1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Figtree"/>
              </a:rPr>
              <a:t>$755 </a:t>
            </a:r>
            <a:r>
              <a:rPr lang="en-US" sz="3600" dirty="0">
                <a:solidFill>
                  <a:schemeClr val="tx1"/>
                </a:solidFill>
                <a:latin typeface="Figtree"/>
              </a:rPr>
              <a:t>→</a:t>
            </a:r>
            <a:r>
              <a:rPr lang="en-US" sz="2800" dirty="0">
                <a:solidFill>
                  <a:schemeClr val="tx1"/>
                </a:solidFill>
                <a:latin typeface="Figtree"/>
              </a:rPr>
              <a:t> </a:t>
            </a:r>
            <a:r>
              <a:rPr lang="en-US" sz="4000" b="1" dirty="0">
                <a:solidFill>
                  <a:srgbClr val="018E00"/>
                </a:solidFill>
                <a:latin typeface="Figtree Black"/>
              </a:rPr>
              <a:t>$1,704</a:t>
            </a:r>
            <a:br>
              <a:rPr lang="en-US" sz="4000" b="1" dirty="0">
                <a:solidFill>
                  <a:srgbClr val="018E00"/>
                </a:solidFill>
                <a:latin typeface="Figtree Black"/>
              </a:rPr>
            </a:br>
            <a:r>
              <a:rPr lang="en-US" dirty="0">
                <a:solidFill>
                  <a:schemeClr val="tx1"/>
                </a:solidFill>
                <a:latin typeface="Figtree" pitchFamily="2" charset="0"/>
              </a:rPr>
              <a:t>(10 contracts)</a:t>
            </a:r>
            <a:br>
              <a:rPr lang="en-US" dirty="0">
                <a:solidFill>
                  <a:schemeClr val="tx1"/>
                </a:solidFill>
                <a:latin typeface="Figtree" pitchFamily="2" charset="0"/>
              </a:rPr>
            </a:br>
            <a:r>
              <a:rPr lang="en-US" b="1" dirty="0">
                <a:solidFill>
                  <a:schemeClr val="tx1"/>
                </a:solidFill>
                <a:latin typeface="Figtree"/>
              </a:rPr>
              <a:t>Same day expiration!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34135AF-B215-8174-2E65-F2DDB7B333EB}"/>
              </a:ext>
            </a:extLst>
          </p:cNvPr>
          <p:cNvSpPr/>
          <p:nvPr/>
        </p:nvSpPr>
        <p:spPr>
          <a:xfrm>
            <a:off x="8323404" y="1464706"/>
            <a:ext cx="3324478" cy="566057"/>
          </a:xfrm>
          <a:prstGeom prst="rect">
            <a:avLst/>
          </a:prstGeom>
          <a:solidFill>
            <a:srgbClr val="F2DB0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Figtree Black" pitchFamily="2" charset="0"/>
              </a:rPr>
              <a:t>2.3X LOTTO WINNER!</a:t>
            </a:r>
            <a:endParaRPr lang="en-US" sz="1200" b="1" dirty="0">
              <a:solidFill>
                <a:schemeClr val="tx1"/>
              </a:solidFill>
              <a:latin typeface="Figtree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102091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AFEE63-D285-1FBA-C2D6-D52E21D84E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F56F994-7BB6-8020-A626-506F26B168B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75295" y="1525024"/>
            <a:ext cx="7275778" cy="4217409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8DC00931-DE88-48F0-9DA5-47A31BA042A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500" b="1" dirty="0">
                <a:latin typeface="Figtree Black" pitchFamily="2" charset="-79"/>
                <a:cs typeface="Rubik" pitchFamily="2" charset="-79"/>
              </a:rPr>
              <a:t>APP Friday Lotto – </a:t>
            </a:r>
            <a:r>
              <a:rPr lang="en-US" sz="4500" b="1" dirty="0">
                <a:solidFill>
                  <a:srgbClr val="018E00"/>
                </a:solidFill>
                <a:latin typeface="Figtree Black" pitchFamily="2" charset="-79"/>
                <a:cs typeface="Rubik" pitchFamily="2" charset="-79"/>
              </a:rPr>
              <a:t>311% </a:t>
            </a:r>
            <a:r>
              <a:rPr lang="en-US" sz="4500" b="1" dirty="0">
                <a:latin typeface="Figtree Black" pitchFamily="2" charset="-79"/>
                <a:cs typeface="Rubik" pitchFamily="2" charset="-79"/>
              </a:rPr>
              <a:t>in 20 minutes </a:t>
            </a:r>
            <a:endParaRPr lang="en-US" sz="45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D123FA-5E25-8914-3822-C5011E6EE873}"/>
              </a:ext>
            </a:extLst>
          </p:cNvPr>
          <p:cNvSpPr/>
          <p:nvPr/>
        </p:nvSpPr>
        <p:spPr>
          <a:xfrm>
            <a:off x="8222530" y="2091081"/>
            <a:ext cx="3223767" cy="1375249"/>
          </a:xfrm>
          <a:prstGeom prst="rect">
            <a:avLst/>
          </a:prstGeom>
          <a:solidFill>
            <a:srgbClr val="E2F1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Figtree"/>
              </a:rPr>
              <a:t>$140 </a:t>
            </a:r>
            <a:r>
              <a:rPr lang="en-US" sz="3600" dirty="0">
                <a:solidFill>
                  <a:schemeClr val="tx1"/>
                </a:solidFill>
                <a:latin typeface="Figtree"/>
              </a:rPr>
              <a:t>→</a:t>
            </a:r>
            <a:r>
              <a:rPr lang="en-US" sz="2800" dirty="0">
                <a:solidFill>
                  <a:schemeClr val="tx1"/>
                </a:solidFill>
                <a:latin typeface="Figtree"/>
              </a:rPr>
              <a:t> </a:t>
            </a:r>
            <a:r>
              <a:rPr lang="en-US" sz="4000" b="1" dirty="0">
                <a:solidFill>
                  <a:srgbClr val="018E00"/>
                </a:solidFill>
                <a:latin typeface="Figtree Black"/>
              </a:rPr>
              <a:t>$575</a:t>
            </a:r>
            <a:br>
              <a:rPr lang="en-US" sz="4000" b="1" dirty="0">
                <a:solidFill>
                  <a:srgbClr val="018E00"/>
                </a:solidFill>
                <a:latin typeface="Figtree Black"/>
              </a:rPr>
            </a:br>
            <a:r>
              <a:rPr lang="en-US" dirty="0">
                <a:solidFill>
                  <a:schemeClr val="tx1"/>
                </a:solidFill>
                <a:latin typeface="Figtree" pitchFamily="2" charset="0"/>
              </a:rPr>
              <a:t>(5 contracts)</a:t>
            </a:r>
            <a:br>
              <a:rPr lang="en-US" dirty="0">
                <a:solidFill>
                  <a:schemeClr val="tx1"/>
                </a:solidFill>
                <a:latin typeface="Figtree" pitchFamily="2" charset="0"/>
              </a:rPr>
            </a:br>
            <a:r>
              <a:rPr lang="en-US" b="1" dirty="0">
                <a:solidFill>
                  <a:schemeClr val="tx1"/>
                </a:solidFill>
                <a:latin typeface="Figtree"/>
              </a:rPr>
              <a:t>Same day expiration!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00F428-13D0-CD3F-9037-00D0D058CDA2}"/>
              </a:ext>
            </a:extLst>
          </p:cNvPr>
          <p:cNvSpPr/>
          <p:nvPr/>
        </p:nvSpPr>
        <p:spPr>
          <a:xfrm>
            <a:off x="8222531" y="1525024"/>
            <a:ext cx="3223766" cy="566057"/>
          </a:xfrm>
          <a:prstGeom prst="rect">
            <a:avLst/>
          </a:prstGeom>
          <a:solidFill>
            <a:srgbClr val="F2DB0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Figtree Black" pitchFamily="2" charset="0"/>
              </a:rPr>
              <a:t>4X LOTTO WINNER!</a:t>
            </a:r>
            <a:endParaRPr lang="en-US" sz="1200" b="1" dirty="0">
              <a:solidFill>
                <a:schemeClr val="tx1"/>
              </a:solidFill>
              <a:latin typeface="Figtree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616413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4B005-0E7A-2C6A-593E-7294BAD418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439D5E8-4490-5CDE-23C7-708A8006B11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45509" y="1473406"/>
            <a:ext cx="7951442" cy="4620653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6C8141F0-2CF7-7D05-FD9E-5E8F3A9BA7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500" b="1" dirty="0">
                <a:latin typeface="Figtree Black" pitchFamily="2" charset="-79"/>
                <a:cs typeface="Rubik" pitchFamily="2" charset="-79"/>
              </a:rPr>
              <a:t>META Friday Lotto – </a:t>
            </a:r>
            <a:r>
              <a:rPr lang="en-US" sz="4500" b="1" dirty="0">
                <a:solidFill>
                  <a:srgbClr val="018E00"/>
                </a:solidFill>
                <a:latin typeface="Figtree Black" pitchFamily="2" charset="-79"/>
                <a:cs typeface="Rubik" pitchFamily="2" charset="-79"/>
              </a:rPr>
              <a:t>261% </a:t>
            </a:r>
            <a:r>
              <a:rPr lang="en-US" sz="4500" b="1" dirty="0">
                <a:latin typeface="Figtree Black" pitchFamily="2" charset="-79"/>
                <a:cs typeface="Rubik" pitchFamily="2" charset="-79"/>
              </a:rPr>
              <a:t>in 1 ½ hours!</a:t>
            </a:r>
            <a:endParaRPr lang="en-US" sz="45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B558EA2-77F5-CC7A-BB1F-89373946682B}"/>
              </a:ext>
            </a:extLst>
          </p:cNvPr>
          <p:cNvSpPr/>
          <p:nvPr/>
        </p:nvSpPr>
        <p:spPr>
          <a:xfrm>
            <a:off x="8568408" y="2039463"/>
            <a:ext cx="3223767" cy="1375249"/>
          </a:xfrm>
          <a:prstGeom prst="rect">
            <a:avLst/>
          </a:prstGeom>
          <a:solidFill>
            <a:srgbClr val="E2F1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Figtree"/>
              </a:rPr>
              <a:t>$266 </a:t>
            </a:r>
            <a:r>
              <a:rPr lang="en-US" sz="3600" dirty="0">
                <a:solidFill>
                  <a:schemeClr val="tx1"/>
                </a:solidFill>
                <a:latin typeface="Figtree"/>
              </a:rPr>
              <a:t>→</a:t>
            </a:r>
            <a:r>
              <a:rPr lang="en-US" sz="2800" dirty="0">
                <a:solidFill>
                  <a:schemeClr val="tx1"/>
                </a:solidFill>
                <a:latin typeface="Figtree"/>
              </a:rPr>
              <a:t> </a:t>
            </a:r>
            <a:r>
              <a:rPr lang="en-US" sz="4000" b="1" dirty="0">
                <a:solidFill>
                  <a:srgbClr val="018E00"/>
                </a:solidFill>
                <a:latin typeface="Figtree Black"/>
              </a:rPr>
              <a:t>$960</a:t>
            </a:r>
            <a:br>
              <a:rPr lang="en-US" sz="4000" b="1" dirty="0">
                <a:solidFill>
                  <a:srgbClr val="018E00"/>
                </a:solidFill>
                <a:latin typeface="Figtree Black"/>
              </a:rPr>
            </a:br>
            <a:r>
              <a:rPr lang="en-US" dirty="0">
                <a:solidFill>
                  <a:schemeClr val="tx1"/>
                </a:solidFill>
                <a:latin typeface="Figtree" pitchFamily="2" charset="0"/>
              </a:rPr>
              <a:t>(2 contracts)</a:t>
            </a:r>
            <a:br>
              <a:rPr lang="en-US" dirty="0">
                <a:solidFill>
                  <a:schemeClr val="tx1"/>
                </a:solidFill>
                <a:latin typeface="Figtree" pitchFamily="2" charset="0"/>
              </a:rPr>
            </a:br>
            <a:r>
              <a:rPr lang="en-US" b="1" dirty="0">
                <a:solidFill>
                  <a:schemeClr val="tx1"/>
                </a:solidFill>
                <a:latin typeface="Figtree"/>
              </a:rPr>
              <a:t>Same day expiration!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D7FE501-D770-2B43-D8C2-0F008750C22C}"/>
              </a:ext>
            </a:extLst>
          </p:cNvPr>
          <p:cNvSpPr/>
          <p:nvPr/>
        </p:nvSpPr>
        <p:spPr>
          <a:xfrm>
            <a:off x="8568409" y="1473406"/>
            <a:ext cx="3223766" cy="566057"/>
          </a:xfrm>
          <a:prstGeom prst="rect">
            <a:avLst/>
          </a:prstGeom>
          <a:solidFill>
            <a:srgbClr val="F2DB0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Figtree Black" pitchFamily="2" charset="0"/>
              </a:rPr>
              <a:t>3.6X LOTTO WINNER!</a:t>
            </a:r>
            <a:endParaRPr lang="en-US" sz="1200" b="1" dirty="0">
              <a:solidFill>
                <a:schemeClr val="tx1"/>
              </a:solidFill>
              <a:latin typeface="Figtree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0074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5A1B08-8CF4-5B9C-707C-24F27BCB19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5994D21-2729-4A6D-789E-E44E59D62EB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32384" y="1539887"/>
            <a:ext cx="7418654" cy="4414782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AB04C519-31AB-49A2-4570-D0F02156845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500" b="1" dirty="0">
                <a:latin typeface="Figtree Black" pitchFamily="2" charset="-79"/>
                <a:cs typeface="Rubik" pitchFamily="2" charset="-79"/>
              </a:rPr>
              <a:t>AVGO Friday Lotto – </a:t>
            </a:r>
            <a:r>
              <a:rPr lang="en-US" sz="4500" b="1" dirty="0">
                <a:solidFill>
                  <a:srgbClr val="018E00"/>
                </a:solidFill>
                <a:latin typeface="Figtree Black" pitchFamily="2" charset="-79"/>
                <a:cs typeface="Rubik" pitchFamily="2" charset="-79"/>
              </a:rPr>
              <a:t>420% </a:t>
            </a:r>
            <a:r>
              <a:rPr lang="en-US" sz="4500" b="1" dirty="0">
                <a:latin typeface="Figtree Black" pitchFamily="2" charset="-79"/>
                <a:cs typeface="Rubik" pitchFamily="2" charset="-79"/>
              </a:rPr>
              <a:t>in 20 minutes </a:t>
            </a:r>
            <a:endParaRPr lang="en-US" sz="45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1AC5153-FB1A-7321-0DE8-0EDF20809C6C}"/>
              </a:ext>
            </a:extLst>
          </p:cNvPr>
          <p:cNvSpPr/>
          <p:nvPr/>
        </p:nvSpPr>
        <p:spPr>
          <a:xfrm>
            <a:off x="8322495" y="2105944"/>
            <a:ext cx="3223767" cy="1375249"/>
          </a:xfrm>
          <a:prstGeom prst="rect">
            <a:avLst/>
          </a:prstGeom>
          <a:solidFill>
            <a:srgbClr val="E2F1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Figtree"/>
              </a:rPr>
              <a:t>$90 </a:t>
            </a:r>
            <a:r>
              <a:rPr lang="en-US" sz="3600" dirty="0">
                <a:solidFill>
                  <a:schemeClr val="tx1"/>
                </a:solidFill>
                <a:latin typeface="Figtree"/>
              </a:rPr>
              <a:t>→</a:t>
            </a:r>
            <a:r>
              <a:rPr lang="en-US" sz="2800" dirty="0">
                <a:solidFill>
                  <a:schemeClr val="tx1"/>
                </a:solidFill>
                <a:latin typeface="Figtree"/>
              </a:rPr>
              <a:t> </a:t>
            </a:r>
            <a:r>
              <a:rPr lang="en-US" sz="4000" b="1" dirty="0">
                <a:solidFill>
                  <a:srgbClr val="018E00"/>
                </a:solidFill>
                <a:latin typeface="Figtree Black"/>
              </a:rPr>
              <a:t>$470</a:t>
            </a:r>
            <a:br>
              <a:rPr lang="en-US" sz="4000" b="1" dirty="0">
                <a:solidFill>
                  <a:srgbClr val="018E00"/>
                </a:solidFill>
                <a:latin typeface="Figtree Black"/>
              </a:rPr>
            </a:br>
            <a:r>
              <a:rPr lang="en-US" dirty="0">
                <a:solidFill>
                  <a:schemeClr val="tx1"/>
                </a:solidFill>
                <a:latin typeface="Figtree" pitchFamily="2" charset="0"/>
              </a:rPr>
              <a:t>(1 contract)</a:t>
            </a:r>
            <a:br>
              <a:rPr lang="en-US" dirty="0">
                <a:solidFill>
                  <a:schemeClr val="tx1"/>
                </a:solidFill>
                <a:latin typeface="Figtree" pitchFamily="2" charset="0"/>
              </a:rPr>
            </a:br>
            <a:r>
              <a:rPr lang="en-US" b="1" dirty="0">
                <a:solidFill>
                  <a:schemeClr val="tx1"/>
                </a:solidFill>
                <a:latin typeface="Figtree"/>
              </a:rPr>
              <a:t>Same day expiration!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EAB2AE7-0A2E-4237-DBB6-E9B5C8B6F0E0}"/>
              </a:ext>
            </a:extLst>
          </p:cNvPr>
          <p:cNvSpPr/>
          <p:nvPr/>
        </p:nvSpPr>
        <p:spPr>
          <a:xfrm>
            <a:off x="8322496" y="1539887"/>
            <a:ext cx="3223766" cy="566057"/>
          </a:xfrm>
          <a:prstGeom prst="rect">
            <a:avLst/>
          </a:prstGeom>
          <a:solidFill>
            <a:srgbClr val="F2DB0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Figtree Black" pitchFamily="2" charset="0"/>
              </a:rPr>
              <a:t>5X LOTTO WINNER!</a:t>
            </a:r>
            <a:endParaRPr lang="en-US" sz="1200" b="1" dirty="0">
              <a:solidFill>
                <a:schemeClr val="tx1"/>
              </a:solidFill>
              <a:latin typeface="Figtree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5317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C3319-60DF-DC47-7989-6495C5151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98FD78C-5955-ADBF-BA99-2C4A097677FA}"/>
              </a:ext>
            </a:extLst>
          </p:cNvPr>
          <p:cNvSpPr txBox="1">
            <a:spLocks/>
          </p:cNvSpPr>
          <p:nvPr/>
        </p:nvSpPr>
        <p:spPr>
          <a:xfrm>
            <a:off x="1075032" y="501817"/>
            <a:ext cx="10041927" cy="6570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300" b="1" dirty="0">
                <a:latin typeface="Figtree Black" pitchFamily="2" charset="-79"/>
                <a:cs typeface="Rubik" pitchFamily="2" charset="-79"/>
              </a:rPr>
              <a:t>Where we are in the market according to Goldman Sachs: </a:t>
            </a:r>
          </a:p>
        </p:txBody>
      </p:sp>
      <p:pic>
        <p:nvPicPr>
          <p:cNvPr id="7" name="Picture 6" descr="A graph showing the stock market&#10;&#10;AI-generated content may be incorrect.">
            <a:extLst>
              <a:ext uri="{FF2B5EF4-FFF2-40B4-BE49-F238E27FC236}">
                <a16:creationId xmlns:a16="http://schemas.microsoft.com/office/drawing/2014/main" id="{8420447E-E8BA-4AF3-DDF0-F02618C414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32" y="1828214"/>
            <a:ext cx="5884009" cy="4118806"/>
          </a:xfrm>
          <a:prstGeom prst="rect">
            <a:avLst/>
          </a:prstGeom>
        </p:spPr>
      </p:pic>
      <p:pic>
        <p:nvPicPr>
          <p:cNvPr id="8" name="Picture 7" descr="A screenshot of a news article&#10;&#10;Description automatically generated">
            <a:extLst>
              <a:ext uri="{FF2B5EF4-FFF2-40B4-BE49-F238E27FC236}">
                <a16:creationId xmlns:a16="http://schemas.microsoft.com/office/drawing/2014/main" id="{31DCA4A4-A57D-488D-45E3-23CF32C18C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843" r="10993"/>
          <a:stretch/>
        </p:blipFill>
        <p:spPr>
          <a:xfrm>
            <a:off x="7756211" y="1828214"/>
            <a:ext cx="2553033" cy="2943811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79A19751-7436-273C-338F-AF275006E78C}"/>
              </a:ext>
            </a:extLst>
          </p:cNvPr>
          <p:cNvSpPr/>
          <p:nvPr/>
        </p:nvSpPr>
        <p:spPr>
          <a:xfrm>
            <a:off x="4813719" y="2373924"/>
            <a:ext cx="914399" cy="84406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7E6CBBA-3699-4404-86E9-66E9A2EEBF65}"/>
              </a:ext>
            </a:extLst>
          </p:cNvPr>
          <p:cNvCxnSpPr>
            <a:cxnSpLocks/>
          </p:cNvCxnSpPr>
          <p:nvPr/>
        </p:nvCxnSpPr>
        <p:spPr>
          <a:xfrm flipH="1">
            <a:off x="5710534" y="2198077"/>
            <a:ext cx="2045678" cy="26376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908158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AB12D8-B443-B316-0C8D-E49DFEE2E1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370126D-369F-017A-1D45-9D6080249D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13868"/>
            <a:ext cx="4544132" cy="4544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79472D5-D9DA-39ED-F706-E1096745698F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871911" y="257175"/>
            <a:ext cx="8048625" cy="424338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en-US" sz="6000" b="1" dirty="0">
                <a:solidFill>
                  <a:schemeClr val="bg1"/>
                </a:solidFill>
                <a:latin typeface="Figtree Black" pitchFamily="2" charset="-79"/>
                <a:cs typeface="Rubik SemiBold" pitchFamily="2" charset="-79"/>
              </a:rPr>
              <a:t>You’re invited to join us </a:t>
            </a:r>
            <a:r>
              <a:rPr lang="en-US" sz="6000" b="1" u="sng" dirty="0">
                <a:solidFill>
                  <a:srgbClr val="00D800"/>
                </a:solidFill>
                <a:latin typeface="Figtree Black" pitchFamily="2" charset="-79"/>
                <a:cs typeface="Rubik SemiBold" pitchFamily="2" charset="-79"/>
              </a:rPr>
              <a:t>LIVE</a:t>
            </a:r>
            <a:r>
              <a:rPr lang="en-US" sz="6000" b="1" dirty="0">
                <a:latin typeface="Figtree Black" pitchFamily="2" charset="-79"/>
                <a:cs typeface="Rubik SemiBold" pitchFamily="2" charset="-79"/>
              </a:rPr>
              <a:t> </a:t>
            </a:r>
            <a:r>
              <a:rPr lang="en-US" sz="6000" b="1" dirty="0">
                <a:solidFill>
                  <a:srgbClr val="F2DC0D"/>
                </a:solidFill>
                <a:latin typeface="Figtree Black" pitchFamily="2" charset="-79"/>
                <a:cs typeface="Rubik SemiBold" pitchFamily="2" charset="-79"/>
              </a:rPr>
              <a:t>THIS Friday @ 9:30 a.m. ET</a:t>
            </a:r>
            <a:br>
              <a:rPr lang="en-US" sz="6000" b="1" dirty="0">
                <a:solidFill>
                  <a:schemeClr val="bg1"/>
                </a:solidFill>
                <a:latin typeface="Rubik SemiBold" pitchFamily="2" charset="-79"/>
                <a:cs typeface="Rubik SemiBold" pitchFamily="2" charset="-79"/>
              </a:rPr>
            </a:br>
            <a:r>
              <a:rPr lang="en-US" sz="6000" b="1" dirty="0">
                <a:solidFill>
                  <a:schemeClr val="bg1"/>
                </a:solidFill>
                <a:latin typeface="Figtree Black" pitchFamily="2" charset="-79"/>
                <a:cs typeface="Rubik SemiBold" pitchFamily="2" charset="-79"/>
              </a:rPr>
              <a:t>for “Lottomania”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6248CC-C732-9A76-F488-9BFC046A2AAE}"/>
              </a:ext>
            </a:extLst>
          </p:cNvPr>
          <p:cNvSpPr txBox="1"/>
          <p:nvPr/>
        </p:nvSpPr>
        <p:spPr>
          <a:xfrm>
            <a:off x="4735286" y="5309949"/>
            <a:ext cx="5245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Figtree" pitchFamily="2" charset="0"/>
              </a:rPr>
              <a:t>RIP</a:t>
            </a:r>
          </a:p>
        </p:txBody>
      </p:sp>
    </p:spTree>
    <p:extLst>
      <p:ext uri="{BB962C8B-B14F-4D97-AF65-F5344CB8AC3E}">
        <p14:creationId xmlns:p14="http://schemas.microsoft.com/office/powerpoint/2010/main" val="178702076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B30958-C879-D2B5-228B-8820D42ACB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D105A78-4199-7933-33C3-ADC8E27142B2}"/>
              </a:ext>
            </a:extLst>
          </p:cNvPr>
          <p:cNvSpPr txBox="1"/>
          <p:nvPr/>
        </p:nvSpPr>
        <p:spPr>
          <a:xfrm>
            <a:off x="831275" y="1718578"/>
            <a:ext cx="10472296" cy="41652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Bef>
                <a:spcPts val="1600"/>
              </a:spcBef>
              <a:spcAft>
                <a:spcPts val="600"/>
              </a:spcAft>
              <a:buClr>
                <a:srgbClr val="161B6D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2800" dirty="0">
                <a:latin typeface="Figtree" pitchFamily="2" charset="77"/>
                <a:cs typeface="Rubik" pitchFamily="2" charset="-79"/>
              </a:rPr>
              <a:t>Every Friday we dedicate a special LIVE session during the market open (9:30 a.m. - 11 a.m.)... EXCLUSIVELY to targeting lotto trade setups. </a:t>
            </a:r>
          </a:p>
          <a:p>
            <a:pPr marL="457200" indent="-457200">
              <a:spcBef>
                <a:spcPts val="1600"/>
              </a:spcBef>
              <a:spcAft>
                <a:spcPts val="600"/>
              </a:spcAft>
              <a:buClr>
                <a:srgbClr val="161B6D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2800" dirty="0">
                <a:latin typeface="Figtree" pitchFamily="2" charset="77"/>
                <a:cs typeface="Rubik" pitchFamily="2" charset="-79"/>
              </a:rPr>
              <a:t>These will be FAST, explosive lotto trade setups (in and out within the same day).</a:t>
            </a:r>
          </a:p>
          <a:p>
            <a:pPr marL="457200" indent="-457200">
              <a:spcBef>
                <a:spcPts val="1600"/>
              </a:spcBef>
              <a:spcAft>
                <a:spcPts val="600"/>
              </a:spcAft>
              <a:buClr>
                <a:srgbClr val="161B6D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2800" dirty="0">
                <a:latin typeface="Figtree" pitchFamily="2" charset="77"/>
                <a:cs typeface="Rubik" pitchFamily="2" charset="-79"/>
              </a:rPr>
              <a:t>The most </a:t>
            </a:r>
            <a:r>
              <a:rPr lang="en-US" sz="2800" b="1" i="1" dirty="0">
                <a:latin typeface="Figtree" pitchFamily="2" charset="77"/>
                <a:cs typeface="Rubik" pitchFamily="2" charset="-79"/>
              </a:rPr>
              <a:t>THRILLING</a:t>
            </a:r>
            <a:r>
              <a:rPr lang="en-US" sz="2800" dirty="0">
                <a:latin typeface="Figtree" pitchFamily="2" charset="77"/>
                <a:cs typeface="Rubik" pitchFamily="2" charset="-79"/>
              </a:rPr>
              <a:t> 2 hours of LIVE that you can ever experience! </a:t>
            </a:r>
            <a:br>
              <a:rPr lang="en-US" sz="3200" dirty="0">
                <a:latin typeface="Montserrat Medium" pitchFamily="2" charset="77"/>
                <a:cs typeface="Rubik" pitchFamily="2" charset="-79"/>
              </a:rPr>
            </a:br>
            <a:endParaRPr lang="en-US" sz="3200" dirty="0">
              <a:latin typeface="Montserrat Medium" pitchFamily="2" charset="77"/>
              <a:cs typeface="Rubik" pitchFamily="2" charset="-79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77B96ED-5614-B49E-A902-A99AE1D18A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500" b="1" dirty="0">
                <a:latin typeface="Figtree Black" pitchFamily="2" charset="-79"/>
                <a:cs typeface="Rubik" pitchFamily="2" charset="-79"/>
              </a:rPr>
              <a:t>Our Gameplan for ”Lottomania”</a:t>
            </a:r>
            <a:endParaRPr lang="en-US" sz="4500" dirty="0"/>
          </a:p>
        </p:txBody>
      </p:sp>
    </p:spTree>
    <p:extLst>
      <p:ext uri="{BB962C8B-B14F-4D97-AF65-F5344CB8AC3E}">
        <p14:creationId xmlns:p14="http://schemas.microsoft.com/office/powerpoint/2010/main" val="91943340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108360-EBB4-59D2-51FD-81927BB638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BD35C86E-3237-B5DF-9936-4952B6EE9D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5072" y="2977122"/>
            <a:ext cx="8481851" cy="159487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116D5F5-0A06-369A-1E56-3DF5A41AE589}"/>
              </a:ext>
            </a:extLst>
          </p:cNvPr>
          <p:cNvSpPr txBox="1">
            <a:spLocks/>
          </p:cNvSpPr>
          <p:nvPr/>
        </p:nvSpPr>
        <p:spPr>
          <a:xfrm>
            <a:off x="377763" y="0"/>
            <a:ext cx="11436471" cy="25199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latin typeface="Figtree Black" pitchFamily="2" charset="-79"/>
                <a:cs typeface="Rubik SemiBold" pitchFamily="2" charset="-79"/>
              </a:rPr>
              <a:t>Exclusively Inside Nate’s Flagship </a:t>
            </a:r>
            <a:br>
              <a:rPr lang="en-US" sz="3200" b="1" dirty="0">
                <a:latin typeface="Figtree Black" pitchFamily="2" charset="-79"/>
                <a:cs typeface="Rubik SemiBold" pitchFamily="2" charset="-79"/>
              </a:rPr>
            </a:br>
            <a:r>
              <a:rPr lang="en-US" sz="3200" b="1" dirty="0">
                <a:latin typeface="Figtree Black" pitchFamily="2" charset="-79"/>
                <a:cs typeface="Rubik SemiBold" pitchFamily="2" charset="-79"/>
              </a:rPr>
              <a:t>Chatroom and Trading Research Service...</a:t>
            </a:r>
          </a:p>
        </p:txBody>
      </p:sp>
    </p:spTree>
    <p:extLst>
      <p:ext uri="{BB962C8B-B14F-4D97-AF65-F5344CB8AC3E}">
        <p14:creationId xmlns:p14="http://schemas.microsoft.com/office/powerpoint/2010/main" val="210165459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79A615-8C7B-E648-699D-95D4A6AD3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72CA1A8-167F-3E17-19B1-9BFBF0C119D7}"/>
              </a:ext>
            </a:extLst>
          </p:cNvPr>
          <p:cNvSpPr txBox="1"/>
          <p:nvPr/>
        </p:nvSpPr>
        <p:spPr>
          <a:xfrm>
            <a:off x="352425" y="1672248"/>
            <a:ext cx="6953094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Bef>
                <a:spcPts val="1600"/>
              </a:spcBef>
              <a:buClr>
                <a:srgbClr val="161B6D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2200" dirty="0">
                <a:latin typeface="Figtree" pitchFamily="2" charset="77"/>
                <a:cs typeface="Rubik" pitchFamily="2" charset="-79"/>
              </a:rPr>
              <a:t>It’s the ONLY place to stream with Nate LIVE and </a:t>
            </a:r>
            <a:r>
              <a:rPr lang="en-US" sz="2200" dirty="0">
                <a:highlight>
                  <a:srgbClr val="F2DC0D"/>
                </a:highlight>
                <a:latin typeface="Figtree" pitchFamily="2" charset="77"/>
                <a:cs typeface="Rubik" pitchFamily="2" charset="-79"/>
              </a:rPr>
              <a:t>receive trade recommendations every day</a:t>
            </a:r>
            <a:r>
              <a:rPr lang="en-US" sz="2200" dirty="0">
                <a:latin typeface="Figtree" pitchFamily="2" charset="77"/>
                <a:cs typeface="Rubik" pitchFamily="2" charset="-79"/>
              </a:rPr>
              <a:t>.</a:t>
            </a:r>
          </a:p>
          <a:p>
            <a:pPr marL="457200" indent="-457200">
              <a:spcBef>
                <a:spcPts val="1600"/>
              </a:spcBef>
              <a:buClr>
                <a:srgbClr val="161B6D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2200" dirty="0">
                <a:latin typeface="Figtree" pitchFamily="2" charset="77"/>
                <a:cs typeface="Rubik" pitchFamily="2" charset="-79"/>
              </a:rPr>
              <a:t>We target MASSIVE squeeze setups every day using </a:t>
            </a:r>
            <a:r>
              <a:rPr lang="en-US" sz="2200" dirty="0" err="1">
                <a:latin typeface="Figtree" pitchFamily="2" charset="77"/>
                <a:cs typeface="Rubik" pitchFamily="2" charset="-79"/>
              </a:rPr>
              <a:t>lottos</a:t>
            </a:r>
            <a:r>
              <a:rPr lang="en-US" sz="2200" dirty="0">
                <a:latin typeface="Figtree" pitchFamily="2" charset="77"/>
                <a:cs typeface="Rubik" pitchFamily="2" charset="-79"/>
              </a:rPr>
              <a:t> and other options trades.</a:t>
            </a:r>
          </a:p>
          <a:p>
            <a:pPr marL="457200" indent="-457200">
              <a:spcBef>
                <a:spcPts val="1600"/>
              </a:spcBef>
              <a:buClr>
                <a:srgbClr val="161B6D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2200" dirty="0">
                <a:latin typeface="Figtree" pitchFamily="2" charset="77"/>
                <a:cs typeface="Rubik" pitchFamily="2" charset="-79"/>
              </a:rPr>
              <a:t>We even find setups with the help of Nate’s AI Powered Squeeze  scanner ”S.A.M.” (direct access to software sold separately) .</a:t>
            </a:r>
          </a:p>
          <a:p>
            <a:pPr marL="457200" indent="-457200">
              <a:spcBef>
                <a:spcPts val="1600"/>
              </a:spcBef>
              <a:buClr>
                <a:srgbClr val="161B6D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2200" dirty="0">
                <a:latin typeface="Figtree" pitchFamily="2" charset="77"/>
                <a:cs typeface="Rubik" pitchFamily="2" charset="-79"/>
              </a:rPr>
              <a:t>It’s the ultimate way to learn the strategies I used</a:t>
            </a:r>
            <a:r>
              <a:rPr lang="en-US" sz="2200" dirty="0">
                <a:latin typeface="Montserrat Medium" pitchFamily="2" charset="77"/>
                <a:cs typeface="Rubik" pitchFamily="2" charset="-79"/>
              </a:rPr>
              <a:t> </a:t>
            </a:r>
            <a:r>
              <a:rPr lang="en-US" sz="2200" dirty="0">
                <a:latin typeface="Figtree" pitchFamily="2" charset="77"/>
                <a:cs typeface="Rubik" pitchFamily="2" charset="-79"/>
              </a:rPr>
              <a:t>to turned </a:t>
            </a:r>
            <a:r>
              <a:rPr lang="en-US" sz="2200" b="1" dirty="0">
                <a:latin typeface="Figtree" pitchFamily="2" charset="77"/>
                <a:cs typeface="Rubik" pitchFamily="2" charset="-79"/>
              </a:rPr>
              <a:t>$37k into $2.7 Million </a:t>
            </a:r>
            <a:r>
              <a:rPr lang="en-US" sz="2200" dirty="0">
                <a:latin typeface="Figtree" pitchFamily="2" charset="77"/>
                <a:cs typeface="Rubik" pitchFamily="2" charset="-79"/>
              </a:rPr>
              <a:t>over just 4 years.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00189BB-AEA9-EAD3-A96C-246FA27F11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" y="500270"/>
            <a:ext cx="12191999" cy="657011"/>
          </a:xfrm>
        </p:spPr>
        <p:txBody>
          <a:bodyPr>
            <a:noAutofit/>
          </a:bodyPr>
          <a:lstStyle/>
          <a:p>
            <a:r>
              <a:rPr lang="en-US" sz="4500" b="1" dirty="0">
                <a:latin typeface="Figtree Black" pitchFamily="2" charset="-79"/>
                <a:cs typeface="Rubik" pitchFamily="2" charset="-79"/>
              </a:rPr>
              <a:t>What is Daily Profits Live? </a:t>
            </a:r>
            <a:endParaRPr lang="en-US" sz="4500" dirty="0"/>
          </a:p>
        </p:txBody>
      </p:sp>
      <p:pic>
        <p:nvPicPr>
          <p:cNvPr id="11" name="Picture 10" descr="A computer screen showing a graph&#10;&#10;AI-generated content may be incorrect.">
            <a:extLst>
              <a:ext uri="{FF2B5EF4-FFF2-40B4-BE49-F238E27FC236}">
                <a16:creationId xmlns:a16="http://schemas.microsoft.com/office/drawing/2014/main" id="{7A3161CC-E8B4-954B-1F85-6DB5FE52C9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2376" y="2688174"/>
            <a:ext cx="4267199" cy="2942415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67A7110C-0AF9-9199-9BA7-5A98316E46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33411" y="1672248"/>
            <a:ext cx="4096470" cy="770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42103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2B51E9-90CF-D36A-62A6-9437B180E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4C623217-A1F3-D704-4EA3-4D7EB8A698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98911" y="6325831"/>
            <a:ext cx="2050317" cy="38553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5A84BD5-4457-6696-3645-7C0985A27B7E}"/>
              </a:ext>
            </a:extLst>
          </p:cNvPr>
          <p:cNvSpPr txBox="1">
            <a:spLocks/>
          </p:cNvSpPr>
          <p:nvPr/>
        </p:nvSpPr>
        <p:spPr>
          <a:xfrm>
            <a:off x="222195" y="3598154"/>
            <a:ext cx="3689435" cy="2092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8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Figtree Black" pitchFamily="2" charset="0"/>
                <a:cs typeface="Rubik" pitchFamily="2" charset="-79"/>
              </a:rPr>
              <a:t>169</a:t>
            </a:r>
            <a:br>
              <a:rPr lang="en-US" sz="5000" b="1" dirty="0">
                <a:latin typeface="Figtree" pitchFamily="2" charset="0"/>
                <a:cs typeface="Rubik" pitchFamily="2" charset="-79"/>
              </a:rPr>
            </a:br>
            <a:r>
              <a:rPr lang="en-US" sz="2500" b="1" dirty="0">
                <a:latin typeface="Figtree" pitchFamily="2" charset="0"/>
                <a:cs typeface="Rubik" pitchFamily="2" charset="-79"/>
              </a:rPr>
              <a:t>100%+ Winners</a:t>
            </a:r>
            <a:br>
              <a:rPr lang="en-US" sz="2500" b="1" dirty="0">
                <a:latin typeface="Figtree SemiBold" pitchFamily="2" charset="0"/>
                <a:cs typeface="Rubik" pitchFamily="2" charset="-79"/>
              </a:rPr>
            </a:br>
            <a:r>
              <a:rPr lang="en-US" sz="2500" b="1" dirty="0">
                <a:latin typeface="Figtree" pitchFamily="2" charset="0"/>
                <a:cs typeface="Rubik" pitchFamily="2" charset="-79"/>
              </a:rPr>
              <a:t>(181 Across All Services)</a:t>
            </a:r>
            <a:endParaRPr lang="en-US" sz="3100" b="1" dirty="0">
              <a:latin typeface="Figtree" pitchFamily="2" charset="0"/>
              <a:cs typeface="Rubik" pitchFamily="2" charset="-79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6D79453-9D64-BFE8-2307-ECF7F6223581}"/>
              </a:ext>
            </a:extLst>
          </p:cNvPr>
          <p:cNvSpPr txBox="1">
            <a:spLocks/>
          </p:cNvSpPr>
          <p:nvPr/>
        </p:nvSpPr>
        <p:spPr>
          <a:xfrm>
            <a:off x="4329042" y="3626729"/>
            <a:ext cx="3689435" cy="2092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8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Figtree Black" pitchFamily="2" charset="0"/>
                <a:cs typeface="Rubik" pitchFamily="2" charset="-79"/>
              </a:rPr>
              <a:t>1,129%</a:t>
            </a:r>
            <a:br>
              <a:rPr lang="en-US" sz="5000" b="1" dirty="0">
                <a:latin typeface="Figtree" pitchFamily="2" charset="0"/>
                <a:cs typeface="Rubik" pitchFamily="2" charset="-79"/>
              </a:rPr>
            </a:br>
            <a:r>
              <a:rPr lang="en-US" sz="2500" b="1" dirty="0">
                <a:latin typeface="Figtree" pitchFamily="2" charset="0"/>
                <a:cs typeface="Rubik" pitchFamily="2" charset="-79"/>
              </a:rPr>
              <a:t>(</a:t>
            </a:r>
            <a:r>
              <a:rPr lang="en-US" sz="2500" b="1" dirty="0">
                <a:highlight>
                  <a:srgbClr val="F2DC0D"/>
                </a:highlight>
                <a:latin typeface="Figtree" pitchFamily="2" charset="0"/>
                <a:cs typeface="Rubik" pitchFamily="2" charset="-79"/>
              </a:rPr>
              <a:t>2 Days</a:t>
            </a:r>
            <a:r>
              <a:rPr lang="en-US" sz="2500" b="1" dirty="0">
                <a:latin typeface="Figtree" pitchFamily="2" charset="0"/>
                <a:cs typeface="Rubik" pitchFamily="2" charset="-79"/>
              </a:rPr>
              <a:t>)</a:t>
            </a:r>
            <a:br>
              <a:rPr lang="en-US" sz="2500" b="1" dirty="0">
                <a:latin typeface="Figtree SemiBold" pitchFamily="2" charset="0"/>
                <a:cs typeface="Rubik" pitchFamily="2" charset="-79"/>
              </a:rPr>
            </a:br>
            <a:r>
              <a:rPr lang="en-US" sz="2500" b="1" dirty="0">
                <a:latin typeface="Figtree" pitchFamily="2" charset="0"/>
                <a:cs typeface="Rubik" pitchFamily="2" charset="-79"/>
              </a:rPr>
              <a:t>Top % Return</a:t>
            </a:r>
            <a:endParaRPr lang="en-US" sz="3100" b="1" dirty="0">
              <a:latin typeface="Figtree" pitchFamily="2" charset="0"/>
              <a:cs typeface="Rubik" pitchFamily="2" charset="-79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29CC18F-4469-597B-F0D5-A6B0727BD6E9}"/>
              </a:ext>
            </a:extLst>
          </p:cNvPr>
          <p:cNvSpPr txBox="1">
            <a:spLocks/>
          </p:cNvSpPr>
          <p:nvPr/>
        </p:nvSpPr>
        <p:spPr>
          <a:xfrm>
            <a:off x="8280370" y="3598154"/>
            <a:ext cx="3689435" cy="2092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8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Figtree Black" pitchFamily="2" charset="0"/>
                <a:cs typeface="Rubik" pitchFamily="2" charset="-79"/>
              </a:rPr>
              <a:t>$15,704</a:t>
            </a:r>
            <a:br>
              <a:rPr lang="en-US" sz="5000" b="1" dirty="0">
                <a:latin typeface="Figtree" pitchFamily="2" charset="0"/>
                <a:cs typeface="Rubik" pitchFamily="2" charset="-79"/>
              </a:rPr>
            </a:br>
            <a:r>
              <a:rPr lang="en-US" sz="2500" b="1" dirty="0">
                <a:latin typeface="Figtree" pitchFamily="2" charset="0"/>
                <a:cs typeface="Rubik" pitchFamily="2" charset="-79"/>
              </a:rPr>
              <a:t>(148% in </a:t>
            </a:r>
            <a:r>
              <a:rPr lang="en-US" sz="2500" b="1" dirty="0">
                <a:highlight>
                  <a:srgbClr val="F2DC0D"/>
                </a:highlight>
                <a:latin typeface="Figtree" pitchFamily="2" charset="0"/>
                <a:cs typeface="Rubik" pitchFamily="2" charset="-79"/>
              </a:rPr>
              <a:t>6 Days</a:t>
            </a:r>
            <a:r>
              <a:rPr lang="en-US" sz="2500" b="1" dirty="0">
                <a:latin typeface="Figtree" pitchFamily="2" charset="0"/>
                <a:cs typeface="Rubik" pitchFamily="2" charset="-79"/>
              </a:rPr>
              <a:t>)</a:t>
            </a:r>
            <a:br>
              <a:rPr lang="en-US" sz="2500" b="1" dirty="0">
                <a:latin typeface="Figtree" pitchFamily="2" charset="0"/>
                <a:cs typeface="Rubik" pitchFamily="2" charset="-79"/>
              </a:rPr>
            </a:br>
            <a:r>
              <a:rPr lang="en-US" sz="2500" b="1" dirty="0">
                <a:latin typeface="Figtree" pitchFamily="2" charset="0"/>
                <a:cs typeface="Rubik" pitchFamily="2" charset="-79"/>
              </a:rPr>
              <a:t>Largest $ Profit</a:t>
            </a:r>
            <a:endParaRPr lang="en-US" sz="3100" b="1" dirty="0">
              <a:latin typeface="Figtree" pitchFamily="2" charset="0"/>
              <a:cs typeface="Rubik" pitchFamily="2" charset="-79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2C853F7-F3D7-D7BC-AB1C-6229F0E10293}"/>
              </a:ext>
            </a:extLst>
          </p:cNvPr>
          <p:cNvSpPr txBox="1">
            <a:spLocks/>
          </p:cNvSpPr>
          <p:nvPr/>
        </p:nvSpPr>
        <p:spPr>
          <a:xfrm>
            <a:off x="222195" y="1297865"/>
            <a:ext cx="3689435" cy="2092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8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Figtree Black" pitchFamily="2" charset="0"/>
                <a:cs typeface="Rubik" pitchFamily="2" charset="-79"/>
              </a:rPr>
              <a:t>1,379</a:t>
            </a:r>
            <a:br>
              <a:rPr lang="en-US" sz="5000" b="1" dirty="0">
                <a:latin typeface="Figtree" pitchFamily="2" charset="0"/>
                <a:cs typeface="Rubik" pitchFamily="2" charset="-79"/>
              </a:rPr>
            </a:br>
            <a:r>
              <a:rPr lang="en-US" sz="2500" b="1" dirty="0">
                <a:latin typeface="Figtree" pitchFamily="2" charset="0"/>
                <a:cs typeface="Rubik" pitchFamily="2" charset="-79"/>
              </a:rPr>
              <a:t>Winners</a:t>
            </a:r>
            <a:endParaRPr lang="en-US" sz="3100" b="1" dirty="0">
              <a:latin typeface="Figtree" pitchFamily="2" charset="0"/>
              <a:cs typeface="Rubik" pitchFamily="2" charset="-79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89328581-1E94-9DCD-55C8-76D4D8A4A290}"/>
              </a:ext>
            </a:extLst>
          </p:cNvPr>
          <p:cNvSpPr txBox="1">
            <a:spLocks/>
          </p:cNvSpPr>
          <p:nvPr/>
        </p:nvSpPr>
        <p:spPr>
          <a:xfrm>
            <a:off x="4329042" y="1326440"/>
            <a:ext cx="3689435" cy="2092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8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Figtree Black" pitchFamily="2" charset="0"/>
                <a:cs typeface="Rubik" pitchFamily="2" charset="-79"/>
              </a:rPr>
              <a:t>2,400</a:t>
            </a:r>
            <a:br>
              <a:rPr lang="en-US" sz="2500" b="1" dirty="0">
                <a:latin typeface="Figtree SemiBold" pitchFamily="2" charset="0"/>
                <a:cs typeface="Rubik" pitchFamily="2" charset="-79"/>
              </a:rPr>
            </a:br>
            <a:r>
              <a:rPr lang="en-US" sz="2500" b="1" dirty="0">
                <a:latin typeface="Figtree" pitchFamily="2" charset="0"/>
                <a:cs typeface="Rubik" pitchFamily="2" charset="-79"/>
              </a:rPr>
              <a:t>Total Trades</a:t>
            </a:r>
            <a:endParaRPr lang="en-US" sz="3100" b="1" dirty="0">
              <a:latin typeface="Figtree" pitchFamily="2" charset="0"/>
              <a:cs typeface="Rubik" pitchFamily="2" charset="-79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0FAB901-0541-DCD2-A4FB-9B84DD6978E3}"/>
              </a:ext>
            </a:extLst>
          </p:cNvPr>
          <p:cNvSpPr txBox="1">
            <a:spLocks/>
          </p:cNvSpPr>
          <p:nvPr/>
        </p:nvSpPr>
        <p:spPr>
          <a:xfrm>
            <a:off x="8280370" y="1297865"/>
            <a:ext cx="3689435" cy="2092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8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Figtree Black" pitchFamily="2" charset="0"/>
                <a:cs typeface="Rubik" pitchFamily="2" charset="-79"/>
              </a:rPr>
              <a:t>1 Day</a:t>
            </a:r>
            <a:br>
              <a:rPr lang="en-US" sz="5000" b="1" dirty="0">
                <a:latin typeface="Figtree" pitchFamily="2" charset="0"/>
                <a:cs typeface="Rubik" pitchFamily="2" charset="-79"/>
              </a:rPr>
            </a:br>
            <a:r>
              <a:rPr lang="en-US" sz="2500" b="1" dirty="0">
                <a:latin typeface="Figtree" pitchFamily="2" charset="0"/>
                <a:cs typeface="Rubik" pitchFamily="2" charset="-79"/>
              </a:rPr>
              <a:t>Average Hold Time</a:t>
            </a:r>
            <a:endParaRPr lang="en-US" sz="3100" b="1" dirty="0">
              <a:latin typeface="Figtree" pitchFamily="2" charset="0"/>
              <a:cs typeface="Rubik" pitchFamily="2" charset="-79"/>
            </a:endParaRPr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5F458DB2-76F5-95BB-4CED-B55BB95CE9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500" b="1" dirty="0">
                <a:latin typeface="Figtree Black" pitchFamily="2" charset="-79"/>
                <a:cs typeface="Rubik" pitchFamily="2" charset="-79"/>
              </a:rPr>
              <a:t>Daily Profits Live Since March 2023</a:t>
            </a:r>
            <a:br>
              <a:rPr lang="en-US" sz="4500" b="1" dirty="0">
                <a:latin typeface="Figtree Black" pitchFamily="2" charset="-79"/>
                <a:cs typeface="Rubik" pitchFamily="2" charset="-79"/>
              </a:rPr>
            </a:br>
            <a:endParaRPr lang="en-US" sz="45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909C6C6-72F9-06A1-37C7-676B930B8AF9}"/>
              </a:ext>
            </a:extLst>
          </p:cNvPr>
          <p:cNvSpPr txBox="1"/>
          <p:nvPr/>
        </p:nvSpPr>
        <p:spPr>
          <a:xfrm>
            <a:off x="1940312" y="6043961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E68BA5-7828-EDB3-88DF-E21F16F17353}"/>
              </a:ext>
            </a:extLst>
          </p:cNvPr>
          <p:cNvSpPr txBox="1"/>
          <p:nvPr/>
        </p:nvSpPr>
        <p:spPr>
          <a:xfrm>
            <a:off x="1940312" y="5823776"/>
            <a:ext cx="8645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Of course... Not all trades will be winners. Never bet more than you can afford to lose. </a:t>
            </a:r>
          </a:p>
        </p:txBody>
      </p:sp>
    </p:spTree>
    <p:extLst>
      <p:ext uri="{BB962C8B-B14F-4D97-AF65-F5344CB8AC3E}">
        <p14:creationId xmlns:p14="http://schemas.microsoft.com/office/powerpoint/2010/main" val="240587943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01ED22-0CD9-4FCB-6F61-8B49AEE22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EB76FB-2E42-9D00-25E7-8F0C2F1BC72B}"/>
              </a:ext>
            </a:extLst>
          </p:cNvPr>
          <p:cNvSpPr/>
          <p:nvPr/>
        </p:nvSpPr>
        <p:spPr>
          <a:xfrm>
            <a:off x="363670" y="1444254"/>
            <a:ext cx="5608867" cy="1322095"/>
          </a:xfrm>
          <a:prstGeom prst="rect">
            <a:avLst/>
          </a:prstGeom>
          <a:solidFill>
            <a:srgbClr val="0014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1:39:28 pm, Feb 27 2025 </a:t>
            </a:r>
            <a:r>
              <a:rPr lang="en-US" sz="1200" b="1" dirty="0" err="1">
                <a:solidFill>
                  <a:schemeClr val="bg1">
                    <a:lumMod val="85000"/>
                  </a:schemeClr>
                </a:solidFill>
                <a:latin typeface="Figtree"/>
              </a:rPr>
              <a:t>JHolston</a:t>
            </a:r>
            <a:r>
              <a:rPr lang="en-US" sz="1200" b="1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: </a:t>
            </a:r>
            <a:r>
              <a:rPr lang="en-US" sz="2000" b="1" dirty="0">
                <a:solidFill>
                  <a:schemeClr val="bg1"/>
                </a:solidFill>
                <a:latin typeface="Figtree"/>
              </a:rPr>
              <a:t>I love your Lotto’s Nate! I’m in and out of most of them in under an hour with </a:t>
            </a:r>
            <a:r>
              <a:rPr lang="en-US" sz="2000" b="1" dirty="0">
                <a:solidFill>
                  <a:srgbClr val="F2DC0D"/>
                </a:solidFill>
                <a:latin typeface="Figtree"/>
              </a:rPr>
              <a:t>20-40% profits</a:t>
            </a:r>
            <a:r>
              <a:rPr lang="en-US" sz="2000" b="1" dirty="0">
                <a:solidFill>
                  <a:schemeClr val="bg1"/>
                </a:solidFill>
                <a:latin typeface="Figtree"/>
              </a:rPr>
              <a:t>.</a:t>
            </a:r>
            <a:endParaRPr lang="en-US" b="1" dirty="0">
              <a:solidFill>
                <a:schemeClr val="bg1"/>
              </a:solidFill>
              <a:latin typeface="Figtree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CB03F138-A034-5D5F-DC75-23CCA891E4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98911" y="6325831"/>
            <a:ext cx="2050317" cy="385530"/>
          </a:xfrm>
          <a:prstGeom prst="rect">
            <a:avLst/>
          </a:prstGeom>
        </p:spPr>
      </p:pic>
      <p:sp>
        <p:nvSpPr>
          <p:cNvPr id="4" name="Title 19">
            <a:extLst>
              <a:ext uri="{FF2B5EF4-FFF2-40B4-BE49-F238E27FC236}">
                <a16:creationId xmlns:a16="http://schemas.microsoft.com/office/drawing/2014/main" id="{79A9AFBA-1E26-8AF7-E219-3E0E3C763F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00271"/>
            <a:ext cx="12191999" cy="657011"/>
          </a:xfrm>
        </p:spPr>
        <p:txBody>
          <a:bodyPr>
            <a:noAutofit/>
          </a:bodyPr>
          <a:lstStyle/>
          <a:p>
            <a:r>
              <a:rPr lang="en-US" sz="3600" b="1" dirty="0">
                <a:latin typeface="Figtree Black" pitchFamily="2" charset="-79"/>
                <a:cs typeface="Rubik" pitchFamily="2" charset="-79"/>
              </a:rPr>
              <a:t>What Top Students Have Been Saying...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FB71E13-67EE-7841-888C-38B4EAFCDD61}"/>
              </a:ext>
            </a:extLst>
          </p:cNvPr>
          <p:cNvSpPr/>
          <p:nvPr/>
        </p:nvSpPr>
        <p:spPr>
          <a:xfrm>
            <a:off x="363670" y="2911097"/>
            <a:ext cx="5608867" cy="1516219"/>
          </a:xfrm>
          <a:prstGeom prst="rect">
            <a:avLst/>
          </a:prstGeom>
          <a:solidFill>
            <a:srgbClr val="0014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9:47:46 am, Apr 3 2025</a:t>
            </a:r>
            <a:r>
              <a:rPr lang="en-US" sz="1200" b="1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 coachrogers92: </a:t>
            </a:r>
            <a:r>
              <a:rPr lang="en-US" sz="2000" b="1" dirty="0">
                <a:solidFill>
                  <a:schemeClr val="bg1"/>
                </a:solidFill>
                <a:latin typeface="Figtree"/>
              </a:rPr>
              <a:t>GREAT trade on TMUS, kept them despite the news, this is such a great group man, </a:t>
            </a:r>
            <a:r>
              <a:rPr lang="en-US" sz="2000" b="1" dirty="0">
                <a:solidFill>
                  <a:srgbClr val="F2DC0D"/>
                </a:solidFill>
                <a:latin typeface="Figtree"/>
              </a:rPr>
              <a:t>we’re beating 90% of folks today, no doubt</a:t>
            </a:r>
            <a:endParaRPr lang="en-US" b="1" dirty="0">
              <a:solidFill>
                <a:srgbClr val="F2DC0D"/>
              </a:solidFill>
              <a:latin typeface="Figtree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4A0E38E-5921-4F13-29B3-5DA3E222F978}"/>
              </a:ext>
            </a:extLst>
          </p:cNvPr>
          <p:cNvSpPr/>
          <p:nvPr/>
        </p:nvSpPr>
        <p:spPr>
          <a:xfrm>
            <a:off x="363670" y="4574329"/>
            <a:ext cx="5608867" cy="1256105"/>
          </a:xfrm>
          <a:prstGeom prst="rect">
            <a:avLst/>
          </a:prstGeom>
          <a:solidFill>
            <a:srgbClr val="0014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11:23:35 am, Apr 4 2025 </a:t>
            </a:r>
            <a:r>
              <a:rPr lang="en-US" sz="1200" b="1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tradeguy1: </a:t>
            </a:r>
            <a:r>
              <a:rPr lang="en-US" sz="2000" b="1" dirty="0">
                <a:solidFill>
                  <a:schemeClr val="bg1"/>
                </a:solidFill>
                <a:latin typeface="Figtree"/>
              </a:rPr>
              <a:t>Amazing to me - </a:t>
            </a:r>
            <a:r>
              <a:rPr lang="en-US" sz="2000" b="1" dirty="0">
                <a:solidFill>
                  <a:srgbClr val="F2DC0D"/>
                </a:solidFill>
                <a:latin typeface="Figtree"/>
              </a:rPr>
              <a:t>so much money in the face of such a down market</a:t>
            </a:r>
            <a:r>
              <a:rPr lang="en-US" sz="2000" b="1" dirty="0">
                <a:solidFill>
                  <a:schemeClr val="bg1"/>
                </a:solidFill>
                <a:latin typeface="Figtree"/>
              </a:rPr>
              <a:t> – thanks Nate B, Nate G, and </a:t>
            </a:r>
            <a:r>
              <a:rPr lang="en-US" sz="2000" b="1" dirty="0" err="1">
                <a:solidFill>
                  <a:schemeClr val="bg1"/>
                </a:solidFill>
                <a:latin typeface="Figtree"/>
              </a:rPr>
              <a:t>Dman</a:t>
            </a:r>
            <a:r>
              <a:rPr lang="en-US" sz="2000" b="1" dirty="0">
                <a:solidFill>
                  <a:schemeClr val="bg1"/>
                </a:solidFill>
                <a:latin typeface="Figtree"/>
              </a:rPr>
              <a:t>!</a:t>
            </a:r>
            <a:endParaRPr lang="en-US" b="1" dirty="0">
              <a:solidFill>
                <a:schemeClr val="bg1"/>
              </a:solidFill>
              <a:latin typeface="Figtree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2565F3D-1F74-2119-35F5-271ABA898AA1}"/>
              </a:ext>
            </a:extLst>
          </p:cNvPr>
          <p:cNvSpPr/>
          <p:nvPr/>
        </p:nvSpPr>
        <p:spPr>
          <a:xfrm>
            <a:off x="6135454" y="1444254"/>
            <a:ext cx="5692878" cy="3324515"/>
          </a:xfrm>
          <a:prstGeom prst="rect">
            <a:avLst/>
          </a:prstGeom>
          <a:solidFill>
            <a:srgbClr val="0014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11:02:01 am, May 13 2025 </a:t>
            </a:r>
            <a:r>
              <a:rPr lang="en-US" sz="1200" b="1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BobbyS: </a:t>
            </a:r>
            <a:r>
              <a:rPr lang="en-US" sz="2000" b="1" dirty="0">
                <a:solidFill>
                  <a:schemeClr val="bg1"/>
                </a:solidFill>
                <a:latin typeface="Figtree"/>
              </a:rPr>
              <a:t>I’m feeling ecstatic right now… I went really big on NVDA calls and sold half at 100% and the other half is sitting at 310%. The past two weeks have made up for the enormous amount of money I lost when I first started trading a little over a year ago. </a:t>
            </a:r>
            <a:r>
              <a:rPr lang="en-US" sz="2000" b="1" dirty="0">
                <a:solidFill>
                  <a:srgbClr val="F2DC0D"/>
                </a:solidFill>
                <a:latin typeface="Figtree"/>
              </a:rPr>
              <a:t>I’ve learned a lot being part of this community and the importance of collaborating</a:t>
            </a:r>
            <a:r>
              <a:rPr lang="en-US" sz="2000" b="1" dirty="0">
                <a:solidFill>
                  <a:schemeClr val="bg1"/>
                </a:solidFill>
                <a:latin typeface="Figtree"/>
              </a:rPr>
              <a:t> with other traders and their styles.</a:t>
            </a:r>
            <a:endParaRPr lang="en-US" b="1" dirty="0">
              <a:solidFill>
                <a:schemeClr val="bg1"/>
              </a:solidFill>
              <a:latin typeface="Figtree"/>
            </a:endParaRPr>
          </a:p>
        </p:txBody>
      </p:sp>
    </p:spTree>
    <p:extLst>
      <p:ext uri="{BB962C8B-B14F-4D97-AF65-F5344CB8AC3E}">
        <p14:creationId xmlns:p14="http://schemas.microsoft.com/office/powerpoint/2010/main" val="273762762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1417F-D626-5F4E-47A4-CBE70C1B1E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321C4BB0-C018-5590-462F-F255D35E99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98911" y="6325831"/>
            <a:ext cx="2050317" cy="385530"/>
          </a:xfrm>
          <a:prstGeom prst="rect">
            <a:avLst/>
          </a:prstGeom>
        </p:spPr>
      </p:pic>
      <p:sp>
        <p:nvSpPr>
          <p:cNvPr id="4" name="Title 19">
            <a:extLst>
              <a:ext uri="{FF2B5EF4-FFF2-40B4-BE49-F238E27FC236}">
                <a16:creationId xmlns:a16="http://schemas.microsoft.com/office/drawing/2014/main" id="{8D72E67C-79ED-B548-6AD9-380C25380A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00271"/>
            <a:ext cx="12191999" cy="657011"/>
          </a:xfrm>
        </p:spPr>
        <p:txBody>
          <a:bodyPr>
            <a:noAutofit/>
          </a:bodyPr>
          <a:lstStyle/>
          <a:p>
            <a:r>
              <a:rPr lang="en-US" sz="3600" b="1" dirty="0">
                <a:latin typeface="Figtree Black" pitchFamily="2" charset="-79"/>
                <a:cs typeface="Rubik" pitchFamily="2" charset="-79"/>
              </a:rPr>
              <a:t>What Top Students Have Been Saying...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2D4620D-3D3B-203A-C8E7-61ACB168670F}"/>
              </a:ext>
            </a:extLst>
          </p:cNvPr>
          <p:cNvSpPr/>
          <p:nvPr/>
        </p:nvSpPr>
        <p:spPr>
          <a:xfrm>
            <a:off x="6170383" y="1621440"/>
            <a:ext cx="5692878" cy="3066308"/>
          </a:xfrm>
          <a:prstGeom prst="rect">
            <a:avLst/>
          </a:prstGeom>
          <a:solidFill>
            <a:srgbClr val="0014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9:27:02 am, May 21 2025 </a:t>
            </a:r>
            <a:r>
              <a:rPr lang="en-US" sz="1200" b="1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dmac90: </a:t>
            </a:r>
            <a:r>
              <a:rPr lang="en-US" sz="2000" b="1" dirty="0">
                <a:solidFill>
                  <a:schemeClr val="bg1"/>
                </a:solidFill>
                <a:latin typeface="Figtree"/>
              </a:rPr>
              <a:t>This month is my 2-yr anniversary with DPL! In the last 24 months I have had only 5 months when I was below my </a:t>
            </a:r>
            <a:br>
              <a:rPr lang="en-US" sz="2000" b="1" dirty="0">
                <a:solidFill>
                  <a:schemeClr val="bg1"/>
                </a:solidFill>
                <a:latin typeface="Figtree"/>
              </a:rPr>
            </a:br>
            <a:r>
              <a:rPr lang="en-US" sz="2000" b="1" dirty="0">
                <a:solidFill>
                  <a:schemeClr val="bg1"/>
                </a:solidFill>
                <a:latin typeface="Figtree"/>
              </a:rPr>
              <a:t>$ target, however my monthly avg is 39% over my monthly $ goal. </a:t>
            </a:r>
            <a:r>
              <a:rPr lang="en-US" sz="2000" b="1" dirty="0">
                <a:solidFill>
                  <a:srgbClr val="F2DC0D"/>
                </a:solidFill>
                <a:latin typeface="Figtree"/>
              </a:rPr>
              <a:t>The training is unprecedented and has taught me to trade. </a:t>
            </a:r>
            <a:r>
              <a:rPr lang="en-US" sz="2000" b="1" dirty="0">
                <a:solidFill>
                  <a:schemeClr val="bg1"/>
                </a:solidFill>
                <a:latin typeface="Figtree"/>
              </a:rPr>
              <a:t>80% of my trades are now on stocks that I find and or trades that the team suggests but I alter to fit my circumstances. Thank you!</a:t>
            </a:r>
            <a:endParaRPr lang="en-US" b="1" dirty="0">
              <a:solidFill>
                <a:schemeClr val="bg1"/>
              </a:solidFill>
              <a:latin typeface="Figtree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5226BEF-04C1-B0B4-8718-1CB7E3565EB0}"/>
              </a:ext>
            </a:extLst>
          </p:cNvPr>
          <p:cNvSpPr/>
          <p:nvPr/>
        </p:nvSpPr>
        <p:spPr>
          <a:xfrm>
            <a:off x="328739" y="1621440"/>
            <a:ext cx="5692878" cy="1912404"/>
          </a:xfrm>
          <a:prstGeom prst="rect">
            <a:avLst/>
          </a:prstGeom>
          <a:solidFill>
            <a:srgbClr val="0014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10:30:05 am, May 16 2025</a:t>
            </a:r>
            <a:r>
              <a:rPr lang="en-US" sz="1200" b="1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 </a:t>
            </a:r>
            <a:r>
              <a:rPr lang="en-US" sz="1200" b="1" dirty="0" err="1">
                <a:solidFill>
                  <a:schemeClr val="bg1">
                    <a:lumMod val="85000"/>
                  </a:schemeClr>
                </a:solidFill>
                <a:latin typeface="Figtree"/>
              </a:rPr>
              <a:t>GolfPaul</a:t>
            </a:r>
            <a:r>
              <a:rPr lang="en-US" sz="1200" b="1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: </a:t>
            </a:r>
            <a:r>
              <a:rPr lang="en-US" sz="2000" b="1" dirty="0">
                <a:solidFill>
                  <a:schemeClr val="bg1"/>
                </a:solidFill>
                <a:latin typeface="Figtree"/>
              </a:rPr>
              <a:t>Hey Nate, been in this group for about 2 months. There’s a lot of trading scams and false promises out there, but </a:t>
            </a:r>
            <a:r>
              <a:rPr lang="en-US" sz="2000" b="1" dirty="0">
                <a:solidFill>
                  <a:srgbClr val="F2DC0D"/>
                </a:solidFill>
                <a:latin typeface="Figtree"/>
              </a:rPr>
              <a:t>you and your team are the real deal</a:t>
            </a:r>
            <a:r>
              <a:rPr lang="en-US" sz="2000" b="1" dirty="0">
                <a:solidFill>
                  <a:schemeClr val="bg1"/>
                </a:solidFill>
                <a:latin typeface="Figtree"/>
              </a:rPr>
              <a:t>. Appreciate it. </a:t>
            </a:r>
            <a:endParaRPr lang="en-US" b="1" dirty="0">
              <a:solidFill>
                <a:srgbClr val="F2DC0D"/>
              </a:solidFill>
              <a:latin typeface="Figtree"/>
            </a:endParaRPr>
          </a:p>
        </p:txBody>
      </p:sp>
    </p:spTree>
    <p:extLst>
      <p:ext uri="{BB962C8B-B14F-4D97-AF65-F5344CB8AC3E}">
        <p14:creationId xmlns:p14="http://schemas.microsoft.com/office/powerpoint/2010/main" val="166020202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E5910D-B36A-1F36-F528-CBE027D6C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DD388117-4BC7-8635-DF6F-F32862CD0D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98911" y="6325831"/>
            <a:ext cx="2050317" cy="385530"/>
          </a:xfrm>
          <a:prstGeom prst="rect">
            <a:avLst/>
          </a:prstGeom>
        </p:spPr>
      </p:pic>
      <p:sp>
        <p:nvSpPr>
          <p:cNvPr id="4" name="Title 19">
            <a:extLst>
              <a:ext uri="{FF2B5EF4-FFF2-40B4-BE49-F238E27FC236}">
                <a16:creationId xmlns:a16="http://schemas.microsoft.com/office/drawing/2014/main" id="{5884BE8A-59F6-A3BC-5C1D-33E6CF4D10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00271"/>
            <a:ext cx="12191999" cy="1409552"/>
          </a:xfrm>
        </p:spPr>
        <p:txBody>
          <a:bodyPr>
            <a:noAutofit/>
          </a:bodyPr>
          <a:lstStyle/>
          <a:p>
            <a:r>
              <a:rPr lang="en-US" sz="3600" b="1" dirty="0">
                <a:latin typeface="Figtree Black" pitchFamily="2" charset="-79"/>
                <a:cs typeface="Rubik" pitchFamily="2" charset="-79"/>
              </a:rPr>
              <a:t>Sometimes members do even better than Nate!</a:t>
            </a:r>
            <a:br>
              <a:rPr lang="en-US" sz="3600" b="1" dirty="0">
                <a:latin typeface="Rubik" pitchFamily="2" charset="-79"/>
                <a:cs typeface="Rubik" pitchFamily="2" charset="-79"/>
              </a:rPr>
            </a:br>
            <a:r>
              <a:rPr lang="en-US" sz="3600" b="1" dirty="0">
                <a:latin typeface="Figtree Black" pitchFamily="2" charset="-79"/>
                <a:cs typeface="Rubik" pitchFamily="2" charset="-79"/>
              </a:rPr>
              <a:t>... </a:t>
            </a:r>
            <a:r>
              <a:rPr lang="en-US" sz="3600" b="1" dirty="0">
                <a:highlight>
                  <a:srgbClr val="F2DC0D"/>
                </a:highlight>
                <a:latin typeface="Figtree Black" pitchFamily="2" charset="-79"/>
                <a:cs typeface="Rubik" pitchFamily="2" charset="-79"/>
              </a:rPr>
              <a:t>4,900%</a:t>
            </a:r>
            <a:r>
              <a:rPr lang="en-US" sz="3600" b="1" dirty="0">
                <a:solidFill>
                  <a:srgbClr val="0A6E63"/>
                </a:solidFill>
                <a:highlight>
                  <a:srgbClr val="F2DC0D"/>
                </a:highlight>
                <a:latin typeface="Figtree Black" pitchFamily="2" charset="-79"/>
                <a:cs typeface="Rubik" pitchFamily="2" charset="-79"/>
              </a:rPr>
              <a:t> </a:t>
            </a:r>
            <a:r>
              <a:rPr lang="en-US" sz="3600" b="1" dirty="0">
                <a:highlight>
                  <a:srgbClr val="F2DC0D"/>
                </a:highlight>
                <a:latin typeface="Figtree Black" pitchFamily="2" charset="-79"/>
                <a:cs typeface="Rubik" pitchFamily="2" charset="-79"/>
              </a:rPr>
              <a:t>in one morning</a:t>
            </a:r>
            <a:r>
              <a:rPr lang="en-US" sz="3600" b="1" dirty="0">
                <a:latin typeface="Figtree Black" pitchFamily="2" charset="-79"/>
                <a:cs typeface="Rubik" pitchFamily="2" charset="-79"/>
              </a:rPr>
              <a:t>?!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DFEF7FC-8C2E-DD8F-B3DA-4D006E82AF3F}"/>
              </a:ext>
            </a:extLst>
          </p:cNvPr>
          <p:cNvSpPr/>
          <p:nvPr/>
        </p:nvSpPr>
        <p:spPr>
          <a:xfrm>
            <a:off x="2340913" y="2552218"/>
            <a:ext cx="7510171" cy="2395960"/>
          </a:xfrm>
          <a:prstGeom prst="rect">
            <a:avLst/>
          </a:prstGeom>
          <a:solidFill>
            <a:srgbClr val="0014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9:33:01 am, Apr 8 2025</a:t>
            </a:r>
            <a:r>
              <a:rPr lang="en-US" sz="1600" b="1" dirty="0">
                <a:solidFill>
                  <a:schemeClr val="bg1">
                    <a:lumMod val="85000"/>
                  </a:schemeClr>
                </a:solidFill>
                <a:latin typeface="Figtree"/>
              </a:rPr>
              <a:t> Zweig: </a:t>
            </a:r>
            <a:r>
              <a:rPr lang="en-US" sz="3600" b="1" dirty="0">
                <a:solidFill>
                  <a:schemeClr val="bg1"/>
                </a:solidFill>
                <a:latin typeface="Figtree"/>
              </a:rPr>
              <a:t>Nate, between the Spy Put and VRT trade, </a:t>
            </a:r>
            <a:r>
              <a:rPr lang="en-US" sz="3600" b="1" dirty="0">
                <a:solidFill>
                  <a:srgbClr val="F2DC0D"/>
                </a:solidFill>
                <a:latin typeface="Figtree"/>
              </a:rPr>
              <a:t>$800 turned into $40,000 this morning</a:t>
            </a:r>
            <a:r>
              <a:rPr lang="en-US" sz="3600" b="1" dirty="0">
                <a:solidFill>
                  <a:schemeClr val="bg1"/>
                </a:solidFill>
                <a:latin typeface="Figtree"/>
              </a:rPr>
              <a:t>. Thanks for the ideas.</a:t>
            </a:r>
            <a:endParaRPr lang="en-US" b="1" dirty="0">
              <a:solidFill>
                <a:srgbClr val="F2DC0D"/>
              </a:solidFill>
              <a:latin typeface="Figtree"/>
            </a:endParaRPr>
          </a:p>
        </p:txBody>
      </p:sp>
    </p:spTree>
    <p:extLst>
      <p:ext uri="{BB962C8B-B14F-4D97-AF65-F5344CB8AC3E}">
        <p14:creationId xmlns:p14="http://schemas.microsoft.com/office/powerpoint/2010/main" val="1446987649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56329-4C08-3B00-E2EA-9BA6B79AB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8AF46D92-9BE4-3A8D-C65A-B107C4ACC973}"/>
              </a:ext>
            </a:extLst>
          </p:cNvPr>
          <p:cNvSpPr txBox="1">
            <a:spLocks/>
          </p:cNvSpPr>
          <p:nvPr/>
        </p:nvSpPr>
        <p:spPr>
          <a:xfrm>
            <a:off x="624584" y="0"/>
            <a:ext cx="10811204" cy="6858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4800" dirty="0">
                <a:solidFill>
                  <a:schemeClr val="bg1"/>
                </a:solidFill>
                <a:latin typeface="Figtree" pitchFamily="2" charset="0"/>
                <a:cs typeface="Rubik SemiBold" pitchFamily="2" charset="-79"/>
              </a:rPr>
              <a:t>The question is...</a:t>
            </a:r>
            <a:br>
              <a:rPr lang="en-US" sz="4800" b="1" dirty="0">
                <a:solidFill>
                  <a:schemeClr val="bg1"/>
                </a:solidFill>
                <a:latin typeface="Rubik SemiBold" pitchFamily="2" charset="-79"/>
                <a:cs typeface="Rubik SemiBold" pitchFamily="2" charset="-79"/>
              </a:rPr>
            </a:br>
            <a:br>
              <a:rPr lang="en-US" sz="4800" b="1" dirty="0">
                <a:solidFill>
                  <a:schemeClr val="bg1"/>
                </a:solidFill>
                <a:latin typeface="Rubik SemiBold" pitchFamily="2" charset="-79"/>
                <a:cs typeface="Rubik SemiBold" pitchFamily="2" charset="-79"/>
              </a:rPr>
            </a:br>
            <a:r>
              <a:rPr lang="en-US" sz="4800" b="1" dirty="0">
                <a:solidFill>
                  <a:schemeClr val="bg1"/>
                </a:solidFill>
                <a:latin typeface="Figtree Black" pitchFamily="2" charset="-79"/>
                <a:cs typeface="Rubik SemiBold" pitchFamily="2" charset="-79"/>
              </a:rPr>
              <a:t>Will you be joining us for Lottomania </a:t>
            </a:r>
            <a:r>
              <a:rPr lang="en-US" sz="4800" b="1" i="1" dirty="0">
                <a:solidFill>
                  <a:srgbClr val="F2DC0D"/>
                </a:solidFill>
                <a:latin typeface="Figtree Black" pitchFamily="2" charset="-79"/>
                <a:cs typeface="Rubik SemiBold" pitchFamily="2" charset="-79"/>
              </a:rPr>
              <a:t>THIS</a:t>
            </a:r>
            <a:r>
              <a:rPr lang="en-US" sz="4800" b="1" dirty="0">
                <a:solidFill>
                  <a:srgbClr val="F2DC0D"/>
                </a:solidFill>
                <a:latin typeface="Figtree Black" pitchFamily="2" charset="-79"/>
                <a:cs typeface="Rubik SemiBold" pitchFamily="2" charset="-79"/>
              </a:rPr>
              <a:t> Friday at 9:30 a.m.? </a:t>
            </a:r>
          </a:p>
        </p:txBody>
      </p:sp>
    </p:spTree>
    <p:extLst>
      <p:ext uri="{BB962C8B-B14F-4D97-AF65-F5344CB8AC3E}">
        <p14:creationId xmlns:p14="http://schemas.microsoft.com/office/powerpoint/2010/main" val="352386948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B77A2-FDD1-456F-6E38-01CAA50F1D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94F18-CBA1-EF0E-4439-A433AAA0F05B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902825"/>
            <a:ext cx="12192000" cy="595517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4800" b="1" dirty="0">
                <a:solidFill>
                  <a:schemeClr val="bg1"/>
                </a:solidFill>
                <a:latin typeface="Figtree Black" pitchFamily="2" charset="0"/>
                <a:cs typeface="Rubik SemiBold" pitchFamily="2" charset="-79"/>
              </a:rPr>
              <a:t>Today is your opportunity </a:t>
            </a:r>
            <a:br>
              <a:rPr lang="en-US" sz="4800" b="1" dirty="0">
                <a:solidFill>
                  <a:schemeClr val="bg1"/>
                </a:solidFill>
                <a:latin typeface="Figtree Black" pitchFamily="2" charset="0"/>
                <a:cs typeface="Rubik SemiBold" pitchFamily="2" charset="-79"/>
              </a:rPr>
            </a:br>
            <a:r>
              <a:rPr lang="en-US" sz="4800" b="1" dirty="0">
                <a:solidFill>
                  <a:schemeClr val="bg1"/>
                </a:solidFill>
                <a:latin typeface="Figtree Black" pitchFamily="2" charset="0"/>
                <a:cs typeface="Rubik SemiBold" pitchFamily="2" charset="-79"/>
              </a:rPr>
              <a:t>to try out Daily Profits Live </a:t>
            </a:r>
            <a:br>
              <a:rPr lang="en-US" sz="4800" b="1" dirty="0">
                <a:solidFill>
                  <a:schemeClr val="bg1"/>
                </a:solidFill>
                <a:latin typeface="Figtree Black" pitchFamily="2" charset="0"/>
                <a:cs typeface="Rubik SemiBold" pitchFamily="2" charset="-79"/>
              </a:rPr>
            </a:br>
            <a:r>
              <a:rPr lang="en-US" sz="4800" b="1" dirty="0">
                <a:solidFill>
                  <a:schemeClr val="bg1"/>
                </a:solidFill>
                <a:latin typeface="Figtree Black" pitchFamily="2" charset="0"/>
                <a:cs typeface="Rubik SemiBold" pitchFamily="2" charset="-79"/>
              </a:rPr>
              <a:t>for 60 days!</a:t>
            </a:r>
            <a:endParaRPr lang="en-US" sz="4800" b="1" dirty="0">
              <a:solidFill>
                <a:srgbClr val="FEB314"/>
              </a:solidFill>
              <a:latin typeface="Figtree Black" pitchFamily="2" charset="0"/>
              <a:cs typeface="Rubik SemiBold" pitchFamily="2" charset="-79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38C8EED4-5CED-9E1C-CCE5-16E6AF96F2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49316" y="1562582"/>
            <a:ext cx="3693368" cy="69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73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FA53B8-F1CF-A81A-8326-B7E1133F4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FCB95-6D5F-EB57-9F75-63868981320C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716756" y="0"/>
            <a:ext cx="10758488" cy="6857999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en-US" sz="6000" b="1" u="sng" dirty="0">
                <a:solidFill>
                  <a:schemeClr val="bg1"/>
                </a:solidFill>
                <a:latin typeface="Figtree Black" pitchFamily="2" charset="-79"/>
                <a:cs typeface="Rubik SemiBold" pitchFamily="2" charset="-79"/>
              </a:rPr>
              <a:t>The Goal</a:t>
            </a:r>
            <a:br>
              <a:rPr lang="en-US" sz="6000" b="1" u="sng" dirty="0">
                <a:solidFill>
                  <a:schemeClr val="bg1"/>
                </a:solidFill>
                <a:latin typeface="Figtree Black" pitchFamily="2" charset="-79"/>
                <a:cs typeface="Rubik SemiBold" pitchFamily="2" charset="-79"/>
              </a:rPr>
            </a:br>
            <a:r>
              <a:rPr lang="en-US" sz="6000" b="1" u="sng" dirty="0">
                <a:solidFill>
                  <a:schemeClr val="bg1"/>
                </a:solidFill>
                <a:latin typeface="Figtree Black" pitchFamily="2" charset="-79"/>
                <a:cs typeface="Rubik SemiBold" pitchFamily="2" charset="-79"/>
              </a:rPr>
              <a:t> </a:t>
            </a:r>
            <a:br>
              <a:rPr lang="en-US" sz="5400" b="1" dirty="0">
                <a:solidFill>
                  <a:schemeClr val="bg1"/>
                </a:solidFill>
                <a:latin typeface="Figtree Black" pitchFamily="2" charset="-79"/>
                <a:cs typeface="Rubik SemiBold" pitchFamily="2" charset="-79"/>
              </a:rPr>
            </a:br>
            <a:r>
              <a:rPr lang="en-US" b="1" dirty="0">
                <a:solidFill>
                  <a:schemeClr val="bg1"/>
                </a:solidFill>
                <a:latin typeface="Figtree Black" pitchFamily="2" charset="-79"/>
                <a:cs typeface="Rubik SemiBold" pitchFamily="2" charset="-79"/>
              </a:rPr>
              <a:t>Take advantage of  </a:t>
            </a:r>
            <a:r>
              <a:rPr lang="en-US" b="1" dirty="0">
                <a:solidFill>
                  <a:srgbClr val="F2DC0D"/>
                </a:solidFill>
                <a:latin typeface="Figtree Black" pitchFamily="2" charset="-79"/>
                <a:cs typeface="Rubik SemiBold" pitchFamily="2" charset="-79"/>
              </a:rPr>
              <a:t>100%</a:t>
            </a:r>
            <a:r>
              <a:rPr lang="en-US" b="1" dirty="0">
                <a:solidFill>
                  <a:schemeClr val="bg1"/>
                </a:solidFill>
                <a:latin typeface="Figtree Black" pitchFamily="2" charset="-79"/>
                <a:cs typeface="Rubik SemiBold" pitchFamily="2" charset="-79"/>
              </a:rPr>
              <a:t>, </a:t>
            </a:r>
            <a:r>
              <a:rPr lang="en-US" b="1" dirty="0">
                <a:solidFill>
                  <a:srgbClr val="F2DC0D"/>
                </a:solidFill>
                <a:latin typeface="Figtree Black" pitchFamily="2" charset="-79"/>
                <a:cs typeface="Rubik SemiBold" pitchFamily="2" charset="-79"/>
              </a:rPr>
              <a:t>200% </a:t>
            </a:r>
            <a:r>
              <a:rPr lang="en-US" b="1" dirty="0">
                <a:solidFill>
                  <a:schemeClr val="bg1"/>
                </a:solidFill>
                <a:latin typeface="Figtree Black" pitchFamily="2" charset="-79"/>
                <a:cs typeface="Rubik SemiBold" pitchFamily="2" charset="-79"/>
              </a:rPr>
              <a:t>and even </a:t>
            </a:r>
            <a:r>
              <a:rPr lang="en-US" b="1" dirty="0">
                <a:solidFill>
                  <a:srgbClr val="F2DC0D"/>
                </a:solidFill>
                <a:latin typeface="Figtree Black" pitchFamily="2" charset="-79"/>
                <a:cs typeface="Rubik SemiBold" pitchFamily="2" charset="-79"/>
              </a:rPr>
              <a:t>1,000%+ </a:t>
            </a:r>
            <a:r>
              <a:rPr lang="en-US" b="1" dirty="0">
                <a:solidFill>
                  <a:schemeClr val="bg1"/>
                </a:solidFill>
                <a:latin typeface="Figtree Black" pitchFamily="2" charset="-79"/>
                <a:cs typeface="Rubik SemiBold" pitchFamily="2" charset="-79"/>
              </a:rPr>
              <a:t>setups in this record speculative market...</a:t>
            </a:r>
            <a:br>
              <a:rPr lang="en-US" b="1" dirty="0">
                <a:solidFill>
                  <a:schemeClr val="bg1"/>
                </a:solidFill>
                <a:latin typeface="Figtree Black" pitchFamily="2" charset="-79"/>
                <a:cs typeface="Rubik SemiBold" pitchFamily="2" charset="-79"/>
              </a:rPr>
            </a:br>
            <a:br>
              <a:rPr lang="en-US" b="1" dirty="0">
                <a:solidFill>
                  <a:schemeClr val="bg1"/>
                </a:solidFill>
                <a:latin typeface="Figtree Black" pitchFamily="2" charset="-79"/>
                <a:cs typeface="Rubik SemiBold" pitchFamily="2" charset="-79"/>
              </a:rPr>
            </a:br>
            <a:r>
              <a:rPr lang="en-US" b="1" u="sng" dirty="0">
                <a:solidFill>
                  <a:srgbClr val="F2DC0D"/>
                </a:solidFill>
                <a:latin typeface="Figtree Black" pitchFamily="2" charset="-79"/>
                <a:cs typeface="Rubik SemiBold" pitchFamily="2" charset="-79"/>
              </a:rPr>
              <a:t>WITHOUT BETTING THE FARM!!!</a:t>
            </a:r>
            <a:br>
              <a:rPr lang="en-US" sz="5400" b="1" u="sng" dirty="0">
                <a:solidFill>
                  <a:srgbClr val="F2DC0D"/>
                </a:solidFill>
                <a:latin typeface="Figtree Black" pitchFamily="2" charset="-79"/>
                <a:cs typeface="Rubik SemiBold" pitchFamily="2" charset="-79"/>
              </a:rPr>
            </a:br>
            <a:endParaRPr lang="en-US" sz="5400" b="1" u="sng" dirty="0">
              <a:solidFill>
                <a:srgbClr val="F2DC0D"/>
              </a:solidFill>
              <a:latin typeface="Rubik SemiBold" pitchFamily="2" charset="-79"/>
              <a:cs typeface="Rubik SemiBold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92389197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E032E-7A7F-D17B-847B-6A0A4C23E3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2DF333B-6A97-D5E4-9BF3-072B98E1268D}"/>
              </a:ext>
            </a:extLst>
          </p:cNvPr>
          <p:cNvSpPr txBox="1"/>
          <p:nvPr/>
        </p:nvSpPr>
        <p:spPr>
          <a:xfrm>
            <a:off x="252909" y="1801429"/>
            <a:ext cx="6888672" cy="3611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Bef>
                <a:spcPts val="1600"/>
              </a:spcBef>
              <a:spcAft>
                <a:spcPts val="600"/>
              </a:spcAft>
              <a:buClr>
                <a:srgbClr val="161B6D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2400" dirty="0">
                <a:latin typeface="Figtree" pitchFamily="2" charset="77"/>
                <a:cs typeface="Rubik" pitchFamily="2" charset="-79"/>
              </a:rPr>
              <a:t>It’s the ONLY place to t</a:t>
            </a:r>
            <a:r>
              <a:rPr lang="en-US" sz="2400" dirty="0">
                <a:latin typeface="Figtree" pitchFamily="2" charset="77"/>
              </a:rPr>
              <a:t>rade alongside Nate LIVE </a:t>
            </a:r>
            <a:r>
              <a:rPr lang="en-US" sz="2400" dirty="0">
                <a:latin typeface="Figtree" pitchFamily="2" charset="77"/>
                <a:cs typeface="Rubik" pitchFamily="2" charset="-79"/>
              </a:rPr>
              <a:t>every day AND receive his best trade recommendations.</a:t>
            </a:r>
          </a:p>
          <a:p>
            <a:pPr marL="457200" indent="-457200">
              <a:spcBef>
                <a:spcPts val="1600"/>
              </a:spcBef>
              <a:spcAft>
                <a:spcPts val="600"/>
              </a:spcAft>
              <a:buClr>
                <a:srgbClr val="161B6D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2400" dirty="0">
                <a:latin typeface="Figtree" pitchFamily="2" charset="77"/>
              </a:rPr>
              <a:t>Trade alerts sent via email and mobile push </a:t>
            </a:r>
            <a:r>
              <a:rPr lang="en-US" sz="2400" b="1" i="1" u="sng" dirty="0">
                <a:highlight>
                  <a:srgbClr val="F2DC0D"/>
                </a:highlight>
                <a:latin typeface="Figtree" pitchFamily="2" charset="77"/>
              </a:rPr>
              <a:t>BEFORE</a:t>
            </a:r>
            <a:r>
              <a:rPr lang="en-US" sz="2400" dirty="0">
                <a:latin typeface="Figtree" pitchFamily="2" charset="77"/>
              </a:rPr>
              <a:t> he enters and exit a trade (including profit targets and stop losses).</a:t>
            </a:r>
            <a:endParaRPr lang="en-US" sz="2400" dirty="0">
              <a:latin typeface="Montserrat" pitchFamily="2" charset="77"/>
              <a:cs typeface="Rubik" pitchFamily="2" charset="-79"/>
            </a:endParaRPr>
          </a:p>
          <a:p>
            <a:pPr marL="457200" indent="-457200">
              <a:spcBef>
                <a:spcPts val="1600"/>
              </a:spcBef>
              <a:spcAft>
                <a:spcPts val="600"/>
              </a:spcAft>
              <a:buClr>
                <a:srgbClr val="161B6D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2400" dirty="0">
                <a:latin typeface="Figtree" pitchFamily="2" charset="77"/>
                <a:cs typeface="Rubik" pitchFamily="2" charset="-79"/>
              </a:rPr>
              <a:t>Expect</a:t>
            </a:r>
            <a:r>
              <a:rPr lang="en-US" sz="2400" b="1" i="1" dirty="0">
                <a:latin typeface="Figtree" pitchFamily="2" charset="77"/>
                <a:cs typeface="Rubik" pitchFamily="2" charset="-79"/>
              </a:rPr>
              <a:t> </a:t>
            </a:r>
            <a:r>
              <a:rPr lang="en-US" sz="2400" i="1" dirty="0">
                <a:latin typeface="Figtree" pitchFamily="2" charset="77"/>
                <a:cs typeface="Rubik" pitchFamily="2" charset="-79"/>
              </a:rPr>
              <a:t>around</a:t>
            </a:r>
            <a:r>
              <a:rPr lang="en-US" sz="2400" b="1" i="1" dirty="0">
                <a:latin typeface="Figtree" pitchFamily="2" charset="77"/>
                <a:cs typeface="Rubik" pitchFamily="2" charset="-79"/>
              </a:rPr>
              <a:t> </a:t>
            </a:r>
            <a:r>
              <a:rPr lang="en-US" sz="2400" i="1" dirty="0">
                <a:latin typeface="Figtree" pitchFamily="2" charset="77"/>
                <a:cs typeface="Rubik" pitchFamily="2" charset="-79"/>
              </a:rPr>
              <a:t>3-5</a:t>
            </a:r>
            <a:r>
              <a:rPr lang="en-US" sz="2400" dirty="0">
                <a:latin typeface="Figtree" pitchFamily="2" charset="77"/>
                <a:cs typeface="Rubik" pitchFamily="2" charset="-79"/>
              </a:rPr>
              <a:t> trade recommendations </a:t>
            </a:r>
            <a:r>
              <a:rPr lang="en-US" sz="2400" b="1" dirty="0">
                <a:latin typeface="Figtree" pitchFamily="2" charset="77"/>
                <a:cs typeface="Rubik" pitchFamily="2" charset="-79"/>
              </a:rPr>
              <a:t>per day</a:t>
            </a:r>
            <a:r>
              <a:rPr lang="en-US" sz="2400" dirty="0">
                <a:latin typeface="Figtree" pitchFamily="2" charset="77"/>
                <a:cs typeface="Rubik" pitchFamily="2" charset="-79"/>
              </a:rPr>
              <a:t>.</a:t>
            </a:r>
            <a:endParaRPr lang="en-US" sz="2400" b="1" dirty="0">
              <a:latin typeface="Figtree" pitchFamily="2" charset="77"/>
              <a:cs typeface="Rubik" pitchFamily="2" charset="-79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9C1CD9B-39E8-EED3-A7A3-71451B0A43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98911" y="6325831"/>
            <a:ext cx="2050317" cy="385530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0F6F7790-CC6B-6933-8F25-9DC8FB77CA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500" b="1" dirty="0">
                <a:latin typeface="Figtree Black" pitchFamily="2" charset="-79"/>
                <a:cs typeface="Rubik" pitchFamily="2" charset="-79"/>
              </a:rPr>
              <a:t>1 Full Year Of Daily Profits Live</a:t>
            </a:r>
            <a:endParaRPr lang="en-US" sz="45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5EC3D7B-17AD-4FB0-7E78-D5C934A6F84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298226" y="2524237"/>
            <a:ext cx="4419600" cy="3344925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F551A90F-BFC1-FE20-8216-5D1F72F276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79249" y="1671825"/>
            <a:ext cx="3859769" cy="72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72170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C0048F-AC04-837C-89F2-5A79689D82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6DB2C9C-8C39-85D4-724D-1B28A343E3EA}"/>
              </a:ext>
            </a:extLst>
          </p:cNvPr>
          <p:cNvSpPr txBox="1"/>
          <p:nvPr/>
        </p:nvSpPr>
        <p:spPr>
          <a:xfrm>
            <a:off x="296162" y="1845586"/>
            <a:ext cx="6486604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Bef>
                <a:spcPts val="1600"/>
              </a:spcBef>
              <a:buClr>
                <a:srgbClr val="161B6D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2400" dirty="0">
                <a:latin typeface="Figtree" pitchFamily="2" charset="77"/>
                <a:cs typeface="Rubik" pitchFamily="2" charset="-79"/>
              </a:rPr>
              <a:t>Interact with Nate and other members ALL DAY inside the private members-only chatroom.</a:t>
            </a:r>
          </a:p>
          <a:p>
            <a:pPr marL="457200" indent="-457200">
              <a:spcBef>
                <a:spcPts val="1600"/>
              </a:spcBef>
              <a:buClr>
                <a:srgbClr val="161B6D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2400" dirty="0">
                <a:latin typeface="Figtree" pitchFamily="2" charset="77"/>
                <a:cs typeface="Rubik" pitchFamily="2" charset="-79"/>
              </a:rPr>
              <a:t>Typical livestream schedule </a:t>
            </a:r>
            <a:r>
              <a:rPr lang="en-US" sz="2400" i="1" dirty="0">
                <a:latin typeface="Figtree"/>
              </a:rPr>
              <a:t>(All times ET)</a:t>
            </a:r>
            <a:r>
              <a:rPr lang="en-US" sz="2400" dirty="0">
                <a:latin typeface="Figtree"/>
              </a:rPr>
              <a:t> </a:t>
            </a:r>
            <a:br>
              <a:rPr lang="en-US" sz="2400" dirty="0">
                <a:latin typeface="Figtree"/>
              </a:rPr>
            </a:br>
            <a:endParaRPr lang="en-US" sz="2400" dirty="0">
              <a:latin typeface="Figtree"/>
            </a:endParaRPr>
          </a:p>
          <a:p>
            <a:pPr>
              <a:spcBef>
                <a:spcPts val="1600"/>
              </a:spcBef>
              <a:buClr>
                <a:srgbClr val="161B6D"/>
              </a:buClr>
              <a:buSzPct val="75000"/>
            </a:pPr>
            <a:endParaRPr lang="en-US" sz="2400" dirty="0">
              <a:latin typeface="Montserrat Medium" pitchFamily="2" charset="77"/>
              <a:cs typeface="Rubik" pitchFamily="2" charset="-79"/>
            </a:endParaRPr>
          </a:p>
          <a:p>
            <a:pPr marL="457200" indent="-457200">
              <a:spcBef>
                <a:spcPts val="1600"/>
              </a:spcBef>
              <a:buClr>
                <a:srgbClr val="161B6D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18E00"/>
                </a:solidFill>
                <a:latin typeface="Figtree Black" pitchFamily="2" charset="0"/>
                <a:cs typeface="Rubik" pitchFamily="2" charset="-79"/>
              </a:rPr>
              <a:t>BONUS:</a:t>
            </a:r>
            <a:r>
              <a:rPr lang="en-US" sz="2400" dirty="0">
                <a:latin typeface="Figtree" pitchFamily="2" charset="77"/>
                <a:cs typeface="Rubik" pitchFamily="2" charset="-79"/>
              </a:rPr>
              <a:t> Livestream sessions with top instructors Nate G. and </a:t>
            </a:r>
            <a:r>
              <a:rPr lang="en-US" sz="2400" dirty="0" err="1">
                <a:latin typeface="Figtree" pitchFamily="2" charset="77"/>
                <a:cs typeface="Rubik" pitchFamily="2" charset="-79"/>
              </a:rPr>
              <a:t>Dman</a:t>
            </a:r>
            <a:r>
              <a:rPr lang="en-US" sz="2400" dirty="0">
                <a:latin typeface="Figtree" pitchFamily="2" charset="77"/>
                <a:cs typeface="Rubik" pitchFamily="2" charset="-79"/>
              </a:rPr>
              <a:t> throughout the day.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4CABE805-8F49-4507-55ED-38991C70C3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98911" y="6325831"/>
            <a:ext cx="2050317" cy="38553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02D7010E-3030-6E23-3482-190EE31BA8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885790"/>
            <a:ext cx="12191999" cy="657011"/>
          </a:xfrm>
        </p:spPr>
        <p:txBody>
          <a:bodyPr>
            <a:noAutofit/>
          </a:bodyPr>
          <a:lstStyle/>
          <a:p>
            <a:r>
              <a:rPr lang="en-US" sz="4500" b="1" dirty="0">
                <a:latin typeface="Figtree Black" pitchFamily="2" charset="-79"/>
                <a:cs typeface="Rubik" pitchFamily="2" charset="-79"/>
              </a:rPr>
              <a:t> All-Day Chatroom + Daily Livestreams</a:t>
            </a:r>
            <a:endParaRPr lang="en-US" sz="4500" dirty="0"/>
          </a:p>
        </p:txBody>
      </p:sp>
      <p:pic>
        <p:nvPicPr>
          <p:cNvPr id="11" name="Picture 10" descr="A computer screen showing a graph&#10;&#10;AI-generated content may be incorrect.">
            <a:extLst>
              <a:ext uri="{FF2B5EF4-FFF2-40B4-BE49-F238E27FC236}">
                <a16:creationId xmlns:a16="http://schemas.microsoft.com/office/drawing/2014/main" id="{2CB8963E-389F-A04D-28CC-4F896131D4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59686" y="2002973"/>
            <a:ext cx="4136152" cy="2852053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5F5723E-FE0E-2200-E669-A1C9791BFAAA}"/>
              </a:ext>
            </a:extLst>
          </p:cNvPr>
          <p:cNvSpPr/>
          <p:nvPr/>
        </p:nvSpPr>
        <p:spPr>
          <a:xfrm>
            <a:off x="849600" y="3702104"/>
            <a:ext cx="1141246" cy="631993"/>
          </a:xfrm>
          <a:prstGeom prst="rect">
            <a:avLst/>
          </a:prstGeom>
          <a:solidFill>
            <a:srgbClr val="0014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b="1" dirty="0">
                <a:latin typeface="Figtree" pitchFamily="2" charset="0"/>
              </a:rPr>
              <a:t>Monday</a:t>
            </a:r>
            <a:br>
              <a:rPr lang="en-US" sz="1200" dirty="0">
                <a:latin typeface="Figtree" pitchFamily="2" charset="0"/>
              </a:rPr>
            </a:br>
            <a:r>
              <a:rPr lang="en-US" sz="1200" dirty="0">
                <a:latin typeface="Figtree" pitchFamily="2" charset="0"/>
              </a:rPr>
              <a:t>10am - 11am</a:t>
            </a:r>
            <a:br>
              <a:rPr lang="en-US" sz="1200" dirty="0">
                <a:latin typeface="Figtree" pitchFamily="2" charset="0"/>
              </a:rPr>
            </a:br>
            <a:r>
              <a:rPr lang="en-US" sz="1200" dirty="0">
                <a:latin typeface="Figtree" pitchFamily="2" charset="0"/>
              </a:rPr>
              <a:t>3pm - 4pm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EB47018-8A23-44BB-BCE4-D649BE9291C1}"/>
              </a:ext>
            </a:extLst>
          </p:cNvPr>
          <p:cNvSpPr/>
          <p:nvPr/>
        </p:nvSpPr>
        <p:spPr>
          <a:xfrm>
            <a:off x="2018643" y="3702104"/>
            <a:ext cx="1141246" cy="631993"/>
          </a:xfrm>
          <a:prstGeom prst="rect">
            <a:avLst/>
          </a:prstGeom>
          <a:solidFill>
            <a:srgbClr val="0014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b="1" dirty="0">
                <a:latin typeface="Figtree" pitchFamily="2" charset="0"/>
              </a:rPr>
              <a:t>Tuesday</a:t>
            </a:r>
            <a:br>
              <a:rPr lang="en-US" sz="1200" b="1" dirty="0">
                <a:latin typeface="Figtree" pitchFamily="2" charset="0"/>
              </a:rPr>
            </a:br>
            <a:r>
              <a:rPr lang="en-US" sz="1200" dirty="0">
                <a:latin typeface="Figtree" pitchFamily="2" charset="0"/>
              </a:rPr>
              <a:t>3pm - 4pm</a:t>
            </a:r>
            <a:endParaRPr lang="en-US" sz="1200" b="1" dirty="0">
              <a:latin typeface="Figtree" pitchFamily="2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10D6DE9-19E1-E450-57C9-23E71A44055D}"/>
              </a:ext>
            </a:extLst>
          </p:cNvPr>
          <p:cNvSpPr/>
          <p:nvPr/>
        </p:nvSpPr>
        <p:spPr>
          <a:xfrm>
            <a:off x="3187686" y="3702104"/>
            <a:ext cx="1141246" cy="631993"/>
          </a:xfrm>
          <a:prstGeom prst="rect">
            <a:avLst/>
          </a:prstGeom>
          <a:solidFill>
            <a:srgbClr val="0014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b="1" dirty="0">
                <a:latin typeface="Figtree" pitchFamily="2" charset="0"/>
              </a:rPr>
              <a:t>Wednesday</a:t>
            </a:r>
            <a:br>
              <a:rPr lang="en-US" sz="1200" b="1" dirty="0">
                <a:latin typeface="Figtree" pitchFamily="2" charset="0"/>
              </a:rPr>
            </a:br>
            <a:r>
              <a:rPr lang="en-US" sz="1200" dirty="0">
                <a:latin typeface="Figtree" pitchFamily="2" charset="0"/>
              </a:rPr>
              <a:t>10am - 11am</a:t>
            </a:r>
            <a:br>
              <a:rPr lang="en-US" sz="1200" dirty="0">
                <a:latin typeface="Figtree" pitchFamily="2" charset="0"/>
              </a:rPr>
            </a:br>
            <a:r>
              <a:rPr lang="en-US" sz="1200" dirty="0">
                <a:latin typeface="Figtree" pitchFamily="2" charset="0"/>
              </a:rPr>
              <a:t>1pm - 2pm</a:t>
            </a:r>
          </a:p>
          <a:p>
            <a:endParaRPr lang="en-US" sz="1200" b="1" dirty="0">
              <a:latin typeface="Figtree" pitchFamily="2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11F4B85-95AE-03E2-0F6B-98FC49C17664}"/>
              </a:ext>
            </a:extLst>
          </p:cNvPr>
          <p:cNvSpPr/>
          <p:nvPr/>
        </p:nvSpPr>
        <p:spPr>
          <a:xfrm>
            <a:off x="4356729" y="3702104"/>
            <a:ext cx="1141246" cy="631993"/>
          </a:xfrm>
          <a:prstGeom prst="rect">
            <a:avLst/>
          </a:prstGeom>
          <a:solidFill>
            <a:srgbClr val="0014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defRPr/>
            </a:pPr>
            <a:r>
              <a:rPr lang="en-US" sz="1200" b="1" dirty="0">
                <a:latin typeface="Figtree" pitchFamily="2" charset="0"/>
              </a:rPr>
              <a:t>Thursday</a:t>
            </a:r>
            <a:br>
              <a:rPr lang="en-US" sz="1200" b="1" dirty="0">
                <a:latin typeface="Figtree" pitchFamily="2" charset="0"/>
              </a:rPr>
            </a:br>
            <a:r>
              <a:rPr lang="en-US" sz="1200" dirty="0">
                <a:latin typeface="Figtree" pitchFamily="2" charset="0"/>
              </a:rPr>
              <a:t>10am - 11am</a:t>
            </a:r>
            <a:br>
              <a:rPr lang="en-US" sz="1200" dirty="0">
                <a:latin typeface="Figtree" pitchFamily="2" charset="0"/>
              </a:rPr>
            </a:br>
            <a:r>
              <a:rPr lang="en-US" sz="1200" dirty="0">
                <a:latin typeface="Figtree" pitchFamily="2" charset="0"/>
              </a:rPr>
              <a:t>1pm - 2pm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100ECDF-9788-B690-819F-17AAA984B2B1}"/>
              </a:ext>
            </a:extLst>
          </p:cNvPr>
          <p:cNvSpPr/>
          <p:nvPr/>
        </p:nvSpPr>
        <p:spPr>
          <a:xfrm>
            <a:off x="5525772" y="3702104"/>
            <a:ext cx="2101944" cy="631993"/>
          </a:xfrm>
          <a:prstGeom prst="rect">
            <a:avLst/>
          </a:prstGeom>
          <a:solidFill>
            <a:srgbClr val="001426"/>
          </a:solidFill>
          <a:ln>
            <a:solidFill>
              <a:srgbClr val="F2DC0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defRPr/>
            </a:pPr>
            <a:r>
              <a:rPr lang="en-US" sz="1200" b="1" dirty="0">
                <a:latin typeface="Figtree" pitchFamily="2" charset="0"/>
              </a:rPr>
              <a:t>Friday</a:t>
            </a:r>
            <a:br>
              <a:rPr lang="en-US" sz="1200" b="1" dirty="0">
                <a:latin typeface="Figtree" pitchFamily="2" charset="0"/>
              </a:rPr>
            </a:br>
            <a:r>
              <a:rPr lang="en-US" sz="1200" b="1" dirty="0">
                <a:solidFill>
                  <a:srgbClr val="F2DC0D"/>
                </a:solidFill>
                <a:latin typeface="Figtree Black" pitchFamily="2" charset="0"/>
              </a:rPr>
              <a:t>Lottomania! </a:t>
            </a:r>
            <a:r>
              <a:rPr lang="en-US" sz="1200" dirty="0">
                <a:latin typeface="Figtree" pitchFamily="2" charset="0"/>
              </a:rPr>
              <a:t>9:30am - 11am</a:t>
            </a:r>
          </a:p>
          <a:p>
            <a:pPr lvl="0">
              <a:defRPr/>
            </a:pPr>
            <a:r>
              <a:rPr lang="en-US" sz="1200" dirty="0">
                <a:latin typeface="Figtree" pitchFamily="2" charset="0"/>
              </a:rPr>
              <a:t>1pm - 2pm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49C214D-0763-3100-FCC7-BEB437DE8BBF}"/>
              </a:ext>
            </a:extLst>
          </p:cNvPr>
          <p:cNvSpPr/>
          <p:nvPr/>
        </p:nvSpPr>
        <p:spPr>
          <a:xfrm>
            <a:off x="0" y="0"/>
            <a:ext cx="12192000" cy="598219"/>
          </a:xfrm>
          <a:prstGeom prst="rect">
            <a:avLst/>
          </a:prstGeom>
          <a:solidFill>
            <a:srgbClr val="F2DC0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Figtree Black" pitchFamily="2" charset="0"/>
                <a:cs typeface="Rubik" pitchFamily="2" charset="-79"/>
              </a:rPr>
              <a:t>Member Exclusive Bonus </a:t>
            </a:r>
            <a:endParaRPr lang="en-US" sz="2000" b="1" dirty="0">
              <a:solidFill>
                <a:schemeClr val="tx1"/>
              </a:solidFill>
              <a:latin typeface="Figtree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911892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4EA957-9A05-0E3C-A1F7-91B74ED72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D4F34E9-E5DF-8AF7-9998-E1F3C167CEE8}"/>
              </a:ext>
            </a:extLst>
          </p:cNvPr>
          <p:cNvSpPr txBox="1"/>
          <p:nvPr/>
        </p:nvSpPr>
        <p:spPr>
          <a:xfrm>
            <a:off x="296161" y="1929551"/>
            <a:ext cx="6208811" cy="29597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Bef>
                <a:spcPts val="1600"/>
              </a:spcBef>
              <a:spcAft>
                <a:spcPts val="600"/>
              </a:spcAft>
              <a:buClr>
                <a:srgbClr val="161B6D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2400" dirty="0">
                <a:latin typeface="Figtree"/>
              </a:rPr>
              <a:t>You’ll receive updates on all of Nate’s trade recommendations whenever he manages a position. </a:t>
            </a:r>
          </a:p>
          <a:p>
            <a:pPr marL="457200" indent="-457200">
              <a:spcBef>
                <a:spcPts val="1600"/>
              </a:spcBef>
              <a:spcAft>
                <a:spcPts val="600"/>
              </a:spcAft>
              <a:buClr>
                <a:srgbClr val="161B6D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2400" dirty="0">
                <a:latin typeface="Figtree"/>
              </a:rPr>
              <a:t>You’ll have 24/7 access to his open portfolio and an archive of all my trade alerts, updates, and any research he shares. </a:t>
            </a:r>
            <a:r>
              <a:rPr lang="en-US" sz="2400" b="1" dirty="0">
                <a:latin typeface="Figtree"/>
              </a:rPr>
              <a:t>100% transparency always</a:t>
            </a:r>
            <a:r>
              <a:rPr lang="en-US" sz="2400" dirty="0">
                <a:latin typeface="Figtree"/>
              </a:rPr>
              <a:t>.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433DC78-54FF-DEA7-5BCB-1B0ADFCBC8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98911" y="6325831"/>
            <a:ext cx="2050317" cy="38553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CADC3D-A3DB-9F4F-0549-83FD34637E7B}"/>
              </a:ext>
            </a:extLst>
          </p:cNvPr>
          <p:cNvSpPr/>
          <p:nvPr/>
        </p:nvSpPr>
        <p:spPr>
          <a:xfrm>
            <a:off x="0" y="0"/>
            <a:ext cx="12192000" cy="598219"/>
          </a:xfrm>
          <a:prstGeom prst="rect">
            <a:avLst/>
          </a:prstGeom>
          <a:solidFill>
            <a:srgbClr val="F2DC0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Figtree Black" pitchFamily="2" charset="0"/>
                <a:cs typeface="Rubik" pitchFamily="2" charset="-79"/>
              </a:rPr>
              <a:t>Member Exclusive Bonus </a:t>
            </a:r>
            <a:endParaRPr lang="en-US" sz="2000" b="1" dirty="0">
              <a:solidFill>
                <a:schemeClr val="tx1"/>
              </a:solidFill>
              <a:latin typeface="Figtree Black" pitchFamily="2" charset="0"/>
            </a:endParaRPr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FB4818CE-6657-1BA3-2CE3-92ADDE4E6952}"/>
              </a:ext>
            </a:extLst>
          </p:cNvPr>
          <p:cNvSpPr txBox="1">
            <a:spLocks/>
          </p:cNvSpPr>
          <p:nvPr/>
        </p:nvSpPr>
        <p:spPr>
          <a:xfrm>
            <a:off x="0" y="885790"/>
            <a:ext cx="12191999" cy="6570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Figtree" pitchFamily="2" charset="0"/>
                <a:ea typeface="+mj-ea"/>
                <a:cs typeface="+mj-cs"/>
              </a:defRPr>
            </a:lvl1pPr>
          </a:lstStyle>
          <a:p>
            <a:r>
              <a:rPr lang="en-US" sz="4500" b="1" dirty="0">
                <a:latin typeface="Figtree Black" pitchFamily="2" charset="-79"/>
                <a:cs typeface="Rubik" pitchFamily="2" charset="-79"/>
              </a:rPr>
              <a:t>Nate’s Live Portfolio</a:t>
            </a:r>
            <a:endParaRPr lang="en-US" sz="4500" dirty="0"/>
          </a:p>
        </p:txBody>
      </p:sp>
      <p:pic>
        <p:nvPicPr>
          <p:cNvPr id="18" name="Picture 17" descr="A screenshot of a portfolio&#10;&#10;AI-generated content may be incorrect.">
            <a:extLst>
              <a:ext uri="{FF2B5EF4-FFF2-40B4-BE49-F238E27FC236}">
                <a16:creationId xmlns:a16="http://schemas.microsoft.com/office/drawing/2014/main" id="{16945451-25C2-A931-70D8-BF36B3669F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9238" y="1938256"/>
            <a:ext cx="4947364" cy="3442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4116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B3374D-9619-E9D4-8546-7BDC5059F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C2C11B9-F237-60B9-08E9-AA6D382C5F5A}"/>
              </a:ext>
            </a:extLst>
          </p:cNvPr>
          <p:cNvSpPr txBox="1"/>
          <p:nvPr/>
        </p:nvSpPr>
        <p:spPr>
          <a:xfrm>
            <a:off x="296160" y="1957694"/>
            <a:ext cx="861634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Figtree"/>
              </a:rPr>
              <a:t>Learn the system that made Nate a millionaire trader! This three-part video series is the only course that provides a comprehensive tutorial of the proprietary system he uses to identify and time his trades.</a:t>
            </a:r>
            <a:br>
              <a:rPr lang="en-US" sz="2400" dirty="0"/>
            </a:b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Figtree"/>
              </a:rPr>
              <a:t>This series includes... </a:t>
            </a:r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Figtree"/>
              </a:rPr>
              <a:t>Video #1:</a:t>
            </a:r>
            <a:r>
              <a:rPr lang="en-US" sz="2400" dirty="0">
                <a:latin typeface="Figtree"/>
              </a:rPr>
              <a:t> </a:t>
            </a:r>
            <a:r>
              <a:rPr lang="en-US" sz="2400" i="1" dirty="0">
                <a:latin typeface="Figtree"/>
              </a:rPr>
              <a:t>How to Spot the Trend</a:t>
            </a:r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Figtree"/>
              </a:rPr>
              <a:t>Video #2:</a:t>
            </a:r>
            <a:r>
              <a:rPr lang="en-US" sz="2400" dirty="0">
                <a:latin typeface="Figtree"/>
              </a:rPr>
              <a:t> </a:t>
            </a:r>
            <a:r>
              <a:rPr lang="en-US" sz="2400" i="1" dirty="0">
                <a:latin typeface="Figtree"/>
              </a:rPr>
              <a:t>Identifying the Right Pattern</a:t>
            </a:r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Figtree"/>
              </a:rPr>
              <a:t>Video #3:</a:t>
            </a:r>
            <a:r>
              <a:rPr lang="en-US" sz="2400" dirty="0">
                <a:latin typeface="Figtree"/>
              </a:rPr>
              <a:t> </a:t>
            </a:r>
            <a:r>
              <a:rPr lang="en-US" sz="2400" i="1" dirty="0">
                <a:latin typeface="Figtree"/>
              </a:rPr>
              <a:t>“The Squeeze” and Breakout Trades</a:t>
            </a:r>
            <a:r>
              <a:rPr lang="en-US" sz="2400" dirty="0">
                <a:latin typeface="Figtree"/>
              </a:rPr>
              <a:t>. </a:t>
            </a:r>
            <a:endParaRPr lang="en-US" sz="2400" dirty="0">
              <a:latin typeface="Montserrat Medium" pitchFamily="2" charset="77"/>
              <a:cs typeface="Rubik" pitchFamily="2" charset="-79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9FC325FB-DE67-FCBE-6E51-29C84D69DB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98911" y="6325831"/>
            <a:ext cx="2050317" cy="38553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5EAC856-84AE-9C95-9772-22A4BE5AD34D}"/>
              </a:ext>
            </a:extLst>
          </p:cNvPr>
          <p:cNvSpPr/>
          <p:nvPr/>
        </p:nvSpPr>
        <p:spPr>
          <a:xfrm>
            <a:off x="-23151" y="-3827"/>
            <a:ext cx="12215151" cy="598219"/>
          </a:xfrm>
          <a:prstGeom prst="rect">
            <a:avLst/>
          </a:prstGeom>
          <a:solidFill>
            <a:srgbClr val="F2DC0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Figtree Black" pitchFamily="2" charset="0"/>
                <a:cs typeface="Rubik" pitchFamily="2" charset="-79"/>
              </a:rPr>
              <a:t>Member Exclusive Bonus </a:t>
            </a:r>
            <a:endParaRPr lang="en-US" sz="2000" b="1" dirty="0">
              <a:solidFill>
                <a:schemeClr val="tx1"/>
              </a:solidFill>
              <a:latin typeface="Figtree Black" pitchFamily="2" charset="0"/>
            </a:endParaRPr>
          </a:p>
        </p:txBody>
      </p:sp>
      <p:sp>
        <p:nvSpPr>
          <p:cNvPr id="9" name="Title 5">
            <a:extLst>
              <a:ext uri="{FF2B5EF4-FFF2-40B4-BE49-F238E27FC236}">
                <a16:creationId xmlns:a16="http://schemas.microsoft.com/office/drawing/2014/main" id="{B962E680-7958-7FE1-5EB4-98760F1AE8E5}"/>
              </a:ext>
            </a:extLst>
          </p:cNvPr>
          <p:cNvSpPr txBox="1">
            <a:spLocks/>
          </p:cNvSpPr>
          <p:nvPr/>
        </p:nvSpPr>
        <p:spPr>
          <a:xfrm>
            <a:off x="0" y="885790"/>
            <a:ext cx="12191999" cy="6570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Figtree" pitchFamily="2" charset="0"/>
                <a:ea typeface="+mj-ea"/>
                <a:cs typeface="+mj-cs"/>
              </a:defRPr>
            </a:lvl1pPr>
          </a:lstStyle>
          <a:p>
            <a:r>
              <a:rPr lang="en-US" sz="4500" b="1" dirty="0">
                <a:latin typeface="Figtree Black" pitchFamily="2" charset="-79"/>
                <a:cs typeface="Rubik" pitchFamily="2" charset="-79"/>
              </a:rPr>
              <a:t>TPS System Video Series</a:t>
            </a:r>
            <a:endParaRPr lang="en-US" sz="45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9C128D4-E6AB-D843-F2ED-3D0908DFBE3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301361" y="1876672"/>
            <a:ext cx="2180726" cy="1228476"/>
          </a:xfrm>
          <a:prstGeom prst="rect">
            <a:avLst/>
          </a:prstGeom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3C6C306-AF18-2F30-7C04-6F4F44B2598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302282" y="3247802"/>
            <a:ext cx="2178884" cy="1227438"/>
          </a:xfrm>
          <a:prstGeom prst="rect">
            <a:avLst/>
          </a:prstGeom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6FE1666-1A31-F64D-F631-C1E6D1A18E9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301361" y="4617894"/>
            <a:ext cx="2180726" cy="1228476"/>
          </a:xfrm>
          <a:prstGeom prst="rect">
            <a:avLst/>
          </a:prstGeom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3262196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39A71-7E21-7C81-9D96-46A02E042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7954302-B3D8-BA4B-34C3-C37144EEA331}"/>
              </a:ext>
            </a:extLst>
          </p:cNvPr>
          <p:cNvSpPr txBox="1"/>
          <p:nvPr/>
        </p:nvSpPr>
        <p:spPr>
          <a:xfrm>
            <a:off x="1002906" y="1949946"/>
            <a:ext cx="10163035" cy="39292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Bef>
                <a:spcPts val="1600"/>
              </a:spcBef>
              <a:buClr>
                <a:srgbClr val="161B6D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2400" dirty="0">
                <a:latin typeface="Figtree" pitchFamily="2" charset="77"/>
                <a:cs typeface="Rubik" pitchFamily="2" charset="-79"/>
              </a:rPr>
              <a:t>Extensive bootcamp put together by Nate’s long-time instructors and trading partners, Nate G. and </a:t>
            </a:r>
            <a:r>
              <a:rPr lang="en-US" sz="2400" dirty="0" err="1">
                <a:latin typeface="Figtree" pitchFamily="2" charset="77"/>
                <a:cs typeface="Rubik" pitchFamily="2" charset="-79"/>
              </a:rPr>
              <a:t>DMan</a:t>
            </a:r>
            <a:endParaRPr lang="en-US" sz="2400" dirty="0">
              <a:latin typeface="Montserrat Medium" pitchFamily="2" charset="77"/>
              <a:cs typeface="Rubik" pitchFamily="2" charset="-79"/>
            </a:endParaRPr>
          </a:p>
          <a:p>
            <a:pPr marL="457200" indent="-457200">
              <a:spcBef>
                <a:spcPts val="1600"/>
              </a:spcBef>
              <a:buClr>
                <a:srgbClr val="161B6D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2400" dirty="0">
                <a:latin typeface="Figtree" pitchFamily="2" charset="77"/>
                <a:cs typeface="Rubik" pitchFamily="2" charset="-79"/>
              </a:rPr>
              <a:t>Over </a:t>
            </a:r>
            <a:r>
              <a:rPr lang="en-US" sz="2400" b="1" dirty="0">
                <a:latin typeface="Figtree" pitchFamily="2" charset="77"/>
                <a:cs typeface="Rubik" pitchFamily="2" charset="-79"/>
              </a:rPr>
              <a:t>10 hours </a:t>
            </a:r>
            <a:r>
              <a:rPr lang="en-US" sz="2400" dirty="0">
                <a:latin typeface="Figtree" pitchFamily="2" charset="77"/>
                <a:cs typeface="Rubik" pitchFamily="2" charset="-79"/>
              </a:rPr>
              <a:t>covering topics designed to </a:t>
            </a:r>
            <a:r>
              <a:rPr lang="en-US" sz="2400" b="1" dirty="0">
                <a:solidFill>
                  <a:srgbClr val="018E00"/>
                </a:solidFill>
                <a:latin typeface="Figtree" pitchFamily="2" charset="77"/>
                <a:cs typeface="Rubik" pitchFamily="2" charset="-79"/>
              </a:rPr>
              <a:t>expedite </a:t>
            </a:r>
            <a:r>
              <a:rPr lang="en-US" sz="2400" b="1" dirty="0">
                <a:latin typeface="Figtree" pitchFamily="2" charset="77"/>
                <a:cs typeface="Rubik" pitchFamily="2" charset="-79"/>
              </a:rPr>
              <a:t>and</a:t>
            </a:r>
            <a:r>
              <a:rPr lang="en-US" sz="2400" b="1" dirty="0">
                <a:solidFill>
                  <a:srgbClr val="018E00"/>
                </a:solidFill>
                <a:latin typeface="Figtree" pitchFamily="2" charset="77"/>
                <a:cs typeface="Rubik" pitchFamily="2" charset="-79"/>
              </a:rPr>
              <a:t> supercharge </a:t>
            </a:r>
            <a:r>
              <a:rPr lang="en-US" sz="2400" dirty="0">
                <a:latin typeface="Figtree" pitchFamily="2" charset="77"/>
                <a:cs typeface="Rubik" pitchFamily="2" charset="-79"/>
              </a:rPr>
              <a:t>your success as a member</a:t>
            </a:r>
          </a:p>
          <a:p>
            <a:pPr marL="914400" lvl="1" indent="-457200">
              <a:spcBef>
                <a:spcPts val="400"/>
              </a:spcBef>
              <a:buClr>
                <a:srgbClr val="161B6D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2000" dirty="0">
                <a:latin typeface="Figtree"/>
              </a:rPr>
              <a:t>How to set up chart and trade using technical analysis </a:t>
            </a:r>
          </a:p>
          <a:p>
            <a:pPr marL="914400" lvl="1" indent="-457200">
              <a:spcBef>
                <a:spcPts val="400"/>
              </a:spcBef>
              <a:buClr>
                <a:srgbClr val="161B6D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2000" dirty="0">
                <a:latin typeface="Figtree"/>
              </a:rPr>
              <a:t>The basics of the Stock Market and Options 101</a:t>
            </a:r>
          </a:p>
          <a:p>
            <a:pPr marL="914400" lvl="1" indent="-457200">
              <a:spcBef>
                <a:spcPts val="400"/>
              </a:spcBef>
              <a:buClr>
                <a:srgbClr val="161B6D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2000" dirty="0">
                <a:latin typeface="Figtree"/>
              </a:rPr>
              <a:t>Take advantage of chart-time frames </a:t>
            </a:r>
          </a:p>
          <a:p>
            <a:pPr marL="914400" lvl="1" indent="-457200">
              <a:spcBef>
                <a:spcPts val="400"/>
              </a:spcBef>
              <a:buClr>
                <a:srgbClr val="161B6D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2000" dirty="0">
                <a:latin typeface="Figtree"/>
              </a:rPr>
              <a:t>How to analyze your trades using data effectively</a:t>
            </a:r>
          </a:p>
          <a:p>
            <a:pPr marL="914400" lvl="1" indent="-457200">
              <a:spcBef>
                <a:spcPts val="400"/>
              </a:spcBef>
              <a:buClr>
                <a:srgbClr val="161B6D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2000" dirty="0">
                <a:latin typeface="Figtree"/>
              </a:rPr>
              <a:t>Risk management (even in volatile markets)</a:t>
            </a:r>
          </a:p>
          <a:p>
            <a:pPr marL="914400" lvl="1" indent="-457200">
              <a:spcBef>
                <a:spcPts val="400"/>
              </a:spcBef>
              <a:buClr>
                <a:srgbClr val="161B6D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2000" b="1" dirty="0">
                <a:latin typeface="Figtree"/>
              </a:rPr>
              <a:t>AND much much more!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29E3B21-9B3C-D9BB-4C39-0FA4E68D61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98911" y="6325831"/>
            <a:ext cx="2050317" cy="38553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7A04301-C068-6D48-478A-60F4FB65FE07}"/>
              </a:ext>
            </a:extLst>
          </p:cNvPr>
          <p:cNvSpPr/>
          <p:nvPr/>
        </p:nvSpPr>
        <p:spPr>
          <a:xfrm>
            <a:off x="-23151" y="-3827"/>
            <a:ext cx="12215151" cy="598219"/>
          </a:xfrm>
          <a:prstGeom prst="rect">
            <a:avLst/>
          </a:prstGeom>
          <a:solidFill>
            <a:srgbClr val="F2DC0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Figtree Black" pitchFamily="2" charset="0"/>
                <a:cs typeface="Rubik" pitchFamily="2" charset="-79"/>
              </a:rPr>
              <a:t>Member Exclusive Bonus </a:t>
            </a:r>
            <a:endParaRPr lang="en-US" sz="2000" b="1" dirty="0">
              <a:solidFill>
                <a:schemeClr val="tx1"/>
              </a:solidFill>
              <a:latin typeface="Figtree Black" pitchFamily="2" charset="0"/>
            </a:endParaRPr>
          </a:p>
        </p:txBody>
      </p:sp>
      <p:sp>
        <p:nvSpPr>
          <p:cNvPr id="9" name="Title 5">
            <a:extLst>
              <a:ext uri="{FF2B5EF4-FFF2-40B4-BE49-F238E27FC236}">
                <a16:creationId xmlns:a16="http://schemas.microsoft.com/office/drawing/2014/main" id="{CE0302A7-15D3-6B3B-DF19-88E878C3DA87}"/>
              </a:ext>
            </a:extLst>
          </p:cNvPr>
          <p:cNvSpPr txBox="1">
            <a:spLocks/>
          </p:cNvSpPr>
          <p:nvPr/>
        </p:nvSpPr>
        <p:spPr>
          <a:xfrm>
            <a:off x="0" y="885790"/>
            <a:ext cx="12191999" cy="6570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Figtree" pitchFamily="2" charset="0"/>
                <a:ea typeface="+mj-ea"/>
                <a:cs typeface="+mj-cs"/>
              </a:defRPr>
            </a:lvl1pPr>
          </a:lstStyle>
          <a:p>
            <a:r>
              <a:rPr lang="en-US" sz="4500" b="1" dirty="0">
                <a:latin typeface="Figtree Black" pitchFamily="2" charset="-79"/>
                <a:cs typeface="Rubik" pitchFamily="2" charset="-79"/>
              </a:rPr>
              <a:t>10-Part Daily Profits Live Bootcamp</a:t>
            </a:r>
            <a:endParaRPr lang="en-US" sz="4500" dirty="0"/>
          </a:p>
        </p:txBody>
      </p:sp>
    </p:spTree>
    <p:extLst>
      <p:ext uri="{BB962C8B-B14F-4D97-AF65-F5344CB8AC3E}">
        <p14:creationId xmlns:p14="http://schemas.microsoft.com/office/powerpoint/2010/main" val="36159785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453646-4584-1D1A-AF7C-4B7CD0FF3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8691171-3895-3F6A-B175-CB492CCE017B}"/>
              </a:ext>
            </a:extLst>
          </p:cNvPr>
          <p:cNvSpPr txBox="1"/>
          <p:nvPr/>
        </p:nvSpPr>
        <p:spPr>
          <a:xfrm>
            <a:off x="296161" y="2031231"/>
            <a:ext cx="7574624" cy="38061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Bef>
                <a:spcPts val="1600"/>
              </a:spcBef>
              <a:spcAft>
                <a:spcPts val="600"/>
              </a:spcAft>
              <a:buClr>
                <a:srgbClr val="161B6D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2400" dirty="0">
                <a:latin typeface="Figtree" pitchFamily="2" charset="77"/>
                <a:cs typeface="Rubik" pitchFamily="2" charset="-79"/>
              </a:rPr>
              <a:t>You will receive full access to all of Nate’s special trainings and reports, including...</a:t>
            </a:r>
          </a:p>
          <a:p>
            <a:pPr marL="914400" lvl="1" indent="-457200">
              <a:spcBef>
                <a:spcPts val="1600"/>
              </a:spcBef>
              <a:spcAft>
                <a:spcPts val="600"/>
              </a:spcAft>
              <a:buClr>
                <a:srgbClr val="161B6D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2400" i="1" dirty="0">
                <a:latin typeface="Figtree" pitchFamily="2" charset="77"/>
                <a:cs typeface="Rubik" pitchFamily="2" charset="-79"/>
              </a:rPr>
              <a:t>How to Pick the Right Options</a:t>
            </a:r>
          </a:p>
          <a:p>
            <a:pPr marL="914400" lvl="1" indent="-457200">
              <a:spcBef>
                <a:spcPts val="1600"/>
              </a:spcBef>
              <a:spcAft>
                <a:spcPts val="600"/>
              </a:spcAft>
              <a:buClr>
                <a:srgbClr val="161B6D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2400" i="1" dirty="0">
                <a:latin typeface="Figtree" pitchFamily="2" charset="77"/>
                <a:cs typeface="Rubik" pitchFamily="2" charset="-79"/>
              </a:rPr>
              <a:t>Navigating the Daily Profits Live Platform</a:t>
            </a:r>
          </a:p>
          <a:p>
            <a:pPr marL="914400" lvl="1" indent="-457200">
              <a:spcBef>
                <a:spcPts val="1600"/>
              </a:spcBef>
              <a:spcAft>
                <a:spcPts val="600"/>
              </a:spcAft>
              <a:buClr>
                <a:srgbClr val="161B6D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2400" i="1" dirty="0">
                <a:latin typeface="Figtree" pitchFamily="2" charset="77"/>
                <a:cs typeface="Rubik" pitchFamily="2" charset="-79"/>
              </a:rPr>
              <a:t>“Daily Profits Live Common Trading Techniques and Unique Terms” (Report).</a:t>
            </a:r>
          </a:p>
          <a:p>
            <a:pPr marL="457200" lvl="0" indent="-457200">
              <a:spcBef>
                <a:spcPts val="1600"/>
              </a:spcBef>
              <a:spcAft>
                <a:spcPts val="600"/>
              </a:spcAft>
              <a:buClr>
                <a:srgbClr val="161B6D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2400" dirty="0">
                <a:latin typeface="Figtree" pitchFamily="2" charset="77"/>
                <a:cs typeface="Rubik" pitchFamily="2" charset="-79"/>
              </a:rPr>
              <a:t>Every past live stream replay!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C236552E-14C2-0E84-0F2C-629032BE8F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98911" y="6325831"/>
            <a:ext cx="2050317" cy="38553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6CAE60F-1EA0-BEE9-84CE-726CE94E85CF}"/>
              </a:ext>
            </a:extLst>
          </p:cNvPr>
          <p:cNvSpPr/>
          <p:nvPr/>
        </p:nvSpPr>
        <p:spPr>
          <a:xfrm>
            <a:off x="-23151" y="-3827"/>
            <a:ext cx="12215151" cy="598219"/>
          </a:xfrm>
          <a:prstGeom prst="rect">
            <a:avLst/>
          </a:prstGeom>
          <a:solidFill>
            <a:srgbClr val="F2DC0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Figtree Black" pitchFamily="2" charset="0"/>
                <a:cs typeface="Rubik" pitchFamily="2" charset="-79"/>
              </a:rPr>
              <a:t>Member Exclusive Bonus </a:t>
            </a:r>
            <a:endParaRPr lang="en-US" sz="2000" b="1" dirty="0">
              <a:solidFill>
                <a:schemeClr val="tx1"/>
              </a:solidFill>
              <a:latin typeface="Figtree Black" pitchFamily="2" charset="0"/>
            </a:endParaRPr>
          </a:p>
        </p:txBody>
      </p:sp>
      <p:sp>
        <p:nvSpPr>
          <p:cNvPr id="9" name="Title 5">
            <a:extLst>
              <a:ext uri="{FF2B5EF4-FFF2-40B4-BE49-F238E27FC236}">
                <a16:creationId xmlns:a16="http://schemas.microsoft.com/office/drawing/2014/main" id="{1AD7D209-0E70-9269-5C41-4389AC334C61}"/>
              </a:ext>
            </a:extLst>
          </p:cNvPr>
          <p:cNvSpPr txBox="1">
            <a:spLocks/>
          </p:cNvSpPr>
          <p:nvPr/>
        </p:nvSpPr>
        <p:spPr>
          <a:xfrm>
            <a:off x="0" y="885790"/>
            <a:ext cx="12191999" cy="6570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Figtree" pitchFamily="2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4500" b="1" dirty="0">
                <a:latin typeface="Figtree Black" pitchFamily="2" charset="-79"/>
                <a:cs typeface="Rubik" pitchFamily="2" charset="-79"/>
              </a:rPr>
              <a:t>Nate’s Training Vault</a:t>
            </a:r>
            <a:endParaRPr lang="en-US" sz="4500" dirty="0"/>
          </a:p>
        </p:txBody>
      </p:sp>
      <p:pic>
        <p:nvPicPr>
          <p:cNvPr id="17" name="Picture 16" descr="A screenshot of a video game&#10;&#10;AI-generated content may be incorrect.">
            <a:extLst>
              <a:ext uri="{FF2B5EF4-FFF2-40B4-BE49-F238E27FC236}">
                <a16:creationId xmlns:a16="http://schemas.microsoft.com/office/drawing/2014/main" id="{E3810E8C-8712-EAAE-962A-66F1E396C3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9843" y="1650119"/>
            <a:ext cx="3218135" cy="4322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11809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7F3A57-7730-A387-D251-7A015EC658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165BB95-12C7-43BA-1C7D-DACAA70FC4BB}"/>
              </a:ext>
            </a:extLst>
          </p:cNvPr>
          <p:cNvSpPr txBox="1"/>
          <p:nvPr/>
        </p:nvSpPr>
        <p:spPr>
          <a:xfrm>
            <a:off x="640492" y="1821980"/>
            <a:ext cx="7079822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161B6D"/>
              </a:buClr>
              <a:buSzPct val="85000"/>
            </a:pPr>
            <a:r>
              <a:rPr lang="en-US" sz="2800" dirty="0">
                <a:latin typeface="Figtree" pitchFamily="2" charset="0"/>
                <a:cs typeface="Rubik" pitchFamily="2" charset="-79"/>
              </a:rPr>
              <a:t>If</a:t>
            </a:r>
            <a:r>
              <a:rPr lang="en-US" sz="2800">
                <a:latin typeface="Figtree" pitchFamily="2" charset="0"/>
                <a:cs typeface="Rubik" pitchFamily="2" charset="-79"/>
              </a:rPr>
              <a:t>, within </a:t>
            </a:r>
            <a:r>
              <a:rPr lang="en-US" sz="2800" dirty="0">
                <a:latin typeface="Figtree" pitchFamily="2" charset="0"/>
                <a:cs typeface="Rubik" pitchFamily="2" charset="-79"/>
              </a:rPr>
              <a:t>your first 60 days, you don’t feel that Daily Profits Live is for you… </a:t>
            </a:r>
            <a:br>
              <a:rPr lang="en-US" sz="2800" dirty="0">
                <a:latin typeface="Figtree" pitchFamily="2" charset="0"/>
                <a:cs typeface="Rubik" pitchFamily="2" charset="-79"/>
              </a:rPr>
            </a:br>
            <a:br>
              <a:rPr lang="en-US" sz="2400" dirty="0">
                <a:latin typeface="Figtree" pitchFamily="2" charset="0"/>
                <a:cs typeface="Rubik" pitchFamily="2" charset="-79"/>
              </a:rPr>
            </a:br>
            <a:r>
              <a:rPr lang="en-US" sz="2800" dirty="0">
                <a:latin typeface="Figtree" pitchFamily="2" charset="0"/>
                <a:cs typeface="Rubik" pitchFamily="2" charset="-79"/>
              </a:rPr>
              <a:t>Simply chat, call, or email our VIP Concierge Team and receive an </a:t>
            </a:r>
            <a:r>
              <a:rPr lang="en-US" sz="2800" b="1" dirty="0">
                <a:latin typeface="Figtree" pitchFamily="2" charset="0"/>
                <a:cs typeface="Rubik" pitchFamily="2" charset="-79"/>
              </a:rPr>
              <a:t>immediate cash refund </a:t>
            </a:r>
            <a:r>
              <a:rPr lang="en-US" sz="2800" dirty="0">
                <a:latin typeface="Figtree" pitchFamily="2" charset="0"/>
                <a:cs typeface="Rubik" pitchFamily="2" charset="-79"/>
              </a:rPr>
              <a:t>(minus 10% processing fee) </a:t>
            </a:r>
            <a:br>
              <a:rPr lang="en-US" sz="2800" dirty="0">
                <a:latin typeface="Figtree" pitchFamily="2" charset="0"/>
                <a:cs typeface="Rubik" pitchFamily="2" charset="-79"/>
              </a:rPr>
            </a:br>
            <a:endParaRPr lang="en-US" sz="2800" dirty="0">
              <a:latin typeface="Figtree" pitchFamily="2" charset="0"/>
              <a:cs typeface="Rubik" pitchFamily="2" charset="-79"/>
            </a:endParaRPr>
          </a:p>
          <a:p>
            <a:pPr>
              <a:spcAft>
                <a:spcPts val="1200"/>
              </a:spcAft>
              <a:buClr>
                <a:srgbClr val="161B6D"/>
              </a:buClr>
              <a:buSzPct val="85000"/>
            </a:pPr>
            <a:r>
              <a:rPr lang="en-US" sz="2800" dirty="0">
                <a:latin typeface="Figtree" pitchFamily="2" charset="0"/>
                <a:cs typeface="Rubik" pitchFamily="2" charset="-79"/>
              </a:rPr>
              <a:t>No questions asked! 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31BF3E-0771-0DDE-631D-0914DCF4CC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98911" y="6325831"/>
            <a:ext cx="2050317" cy="385530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20889138-67CC-6AFF-EE90-DC2BFF4874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500" b="1" dirty="0">
                <a:latin typeface="Figtree Black" pitchFamily="2" charset="-79"/>
                <a:cs typeface="Rubik" pitchFamily="2" charset="-79"/>
              </a:rPr>
              <a:t>Nate’s 60-Day Money Back Guarantee </a:t>
            </a:r>
            <a:endParaRPr lang="en-US" sz="45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8F3428C-0E19-7A06-A8A3-475691C527E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376228" y="1922626"/>
            <a:ext cx="3045366" cy="3045366"/>
          </a:xfrm>
          <a:prstGeom prst="rect">
            <a:avLst/>
          </a:prstGeom>
          <a:effectLst>
            <a:outerShdw blurRad="89033" dist="38100" dir="1560000" sx="100564" sy="100564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270807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365022-CE14-88F1-363F-D1D3D2B96B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29711BE-908E-89B6-1428-1C06B74E0B71}"/>
              </a:ext>
            </a:extLst>
          </p:cNvPr>
          <p:cNvSpPr txBox="1"/>
          <p:nvPr/>
        </p:nvSpPr>
        <p:spPr>
          <a:xfrm>
            <a:off x="1511366" y="2754775"/>
            <a:ext cx="914611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spcAft>
                <a:spcPts val="600"/>
              </a:spcAft>
              <a:buClr>
                <a:srgbClr val="161B6D"/>
              </a:buClr>
              <a:buSzPct val="85000"/>
            </a:pPr>
            <a:r>
              <a:rPr lang="en-US" sz="2400" dirty="0">
                <a:latin typeface="Figtree" pitchFamily="2" charset="0"/>
                <a:cs typeface="Rubik" pitchFamily="2" charset="-79"/>
              </a:rPr>
              <a:t>After your first year, if you haven’t seen </a:t>
            </a:r>
            <a:r>
              <a:rPr lang="en-US" sz="2400" b="1" dirty="0">
                <a:highlight>
                  <a:srgbClr val="F2DC0D"/>
                </a:highlight>
                <a:latin typeface="Figtree" pitchFamily="2" charset="0"/>
                <a:cs typeface="Rubik" pitchFamily="2" charset="-79"/>
              </a:rPr>
              <a:t>at least THIRTY winning trade recommendations of 100%</a:t>
            </a:r>
            <a:r>
              <a:rPr lang="en-US" sz="2400" b="1" dirty="0">
                <a:latin typeface="Figtree" pitchFamily="2" charset="0"/>
                <a:cs typeface="Rubik" pitchFamily="2" charset="-79"/>
              </a:rPr>
              <a:t> </a:t>
            </a:r>
            <a:r>
              <a:rPr lang="en-US" sz="2400" dirty="0">
                <a:latin typeface="Figtree" pitchFamily="2" charset="0"/>
                <a:cs typeface="Rubik" pitchFamily="2" charset="-79"/>
              </a:rPr>
              <a:t>(or more) in the live portfolio...</a:t>
            </a:r>
          </a:p>
          <a:p>
            <a:pPr>
              <a:spcBef>
                <a:spcPts val="1800"/>
              </a:spcBef>
              <a:spcAft>
                <a:spcPts val="600"/>
              </a:spcAft>
              <a:buClr>
                <a:srgbClr val="161B6D"/>
              </a:buClr>
              <a:buSzPct val="85000"/>
            </a:pPr>
            <a:r>
              <a:rPr lang="en-US" sz="2400" dirty="0">
                <a:latin typeface="Figtree" pitchFamily="2" charset="0"/>
                <a:cs typeface="Rubik" pitchFamily="2" charset="-79"/>
              </a:rPr>
              <a:t>Simply reach out to the VIP Concierge Team and you’ll get ANOTHER year for FREE. (Or another Monument Traders Alliance service of equal value.)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06A0FF96-4881-7BF8-85FF-9907609A3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98911" y="6325831"/>
            <a:ext cx="2050317" cy="38553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219D421-277F-D4DE-9931-36FB3FD8085E}"/>
              </a:ext>
            </a:extLst>
          </p:cNvPr>
          <p:cNvSpPr/>
          <p:nvPr/>
        </p:nvSpPr>
        <p:spPr>
          <a:xfrm>
            <a:off x="-23151" y="-3827"/>
            <a:ext cx="12215151" cy="5982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Figtree Black" pitchFamily="2" charset="0"/>
                <a:cs typeface="Rubik" pitchFamily="2" charset="-79"/>
              </a:rPr>
              <a:t>TONIGHT ONLY!</a:t>
            </a:r>
            <a:endParaRPr lang="en-US" sz="2400" b="1" dirty="0">
              <a:solidFill>
                <a:schemeClr val="bg1"/>
              </a:solidFill>
              <a:latin typeface="Figtree Black" pitchFamily="2" charset="0"/>
            </a:endParaRPr>
          </a:p>
        </p:txBody>
      </p:sp>
      <p:sp>
        <p:nvSpPr>
          <p:cNvPr id="9" name="Title 5">
            <a:extLst>
              <a:ext uri="{FF2B5EF4-FFF2-40B4-BE49-F238E27FC236}">
                <a16:creationId xmlns:a16="http://schemas.microsoft.com/office/drawing/2014/main" id="{C54967A7-9613-C1C6-9E9D-88F5E59A84A6}"/>
              </a:ext>
            </a:extLst>
          </p:cNvPr>
          <p:cNvSpPr txBox="1">
            <a:spLocks/>
          </p:cNvSpPr>
          <p:nvPr/>
        </p:nvSpPr>
        <p:spPr>
          <a:xfrm>
            <a:off x="0" y="885790"/>
            <a:ext cx="12191999" cy="18689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Figtree" pitchFamily="2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4500" b="1" dirty="0">
                <a:latin typeface="Figtree Black" pitchFamily="2" charset="-79"/>
                <a:cs typeface="Rubik" pitchFamily="2" charset="-79"/>
              </a:rPr>
              <a:t>Guarantee #2: </a:t>
            </a:r>
            <a:br>
              <a:rPr lang="en-US" sz="4500" b="1" dirty="0">
                <a:latin typeface="Rubik" pitchFamily="2" charset="-79"/>
                <a:cs typeface="Rubik" pitchFamily="2" charset="-79"/>
              </a:rPr>
            </a:br>
            <a:r>
              <a:rPr lang="en-US" sz="4500" b="1" dirty="0">
                <a:latin typeface="Figtree Black" pitchFamily="2" charset="-79"/>
                <a:cs typeface="Rubik" pitchFamily="2" charset="-79"/>
              </a:rPr>
              <a:t>30 Money Doublers in 1 Year!</a:t>
            </a:r>
            <a:endParaRPr lang="en-US" sz="4500" dirty="0"/>
          </a:p>
        </p:txBody>
      </p:sp>
    </p:spTree>
    <p:extLst>
      <p:ext uri="{BB962C8B-B14F-4D97-AF65-F5344CB8AC3E}">
        <p14:creationId xmlns:p14="http://schemas.microsoft.com/office/powerpoint/2010/main" val="409529019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DC4583-5E85-D6AE-20F6-071E07CDC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E0B0E59-F215-D0FE-047D-DCD3F4B61805}"/>
              </a:ext>
            </a:extLst>
          </p:cNvPr>
          <p:cNvSpPr txBox="1"/>
          <p:nvPr/>
        </p:nvSpPr>
        <p:spPr>
          <a:xfrm>
            <a:off x="475993" y="2528564"/>
            <a:ext cx="8355491" cy="44473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1000"/>
              </a:spcBef>
            </a:pPr>
            <a:r>
              <a:rPr lang="en-US" b="1" dirty="0">
                <a:latin typeface="Figtree"/>
              </a:rPr>
              <a:t>Included with your </a:t>
            </a:r>
            <a:r>
              <a:rPr lang="en-US" b="1" i="1" dirty="0">
                <a:latin typeface="Figtree"/>
              </a:rPr>
              <a:t>Daily Profits Live </a:t>
            </a:r>
            <a:r>
              <a:rPr lang="en-US" b="1" dirty="0">
                <a:latin typeface="Figtree"/>
              </a:rPr>
              <a:t>membership: </a:t>
            </a:r>
          </a:p>
          <a:p>
            <a:pPr marL="285750" indent="-285750">
              <a:lnSpc>
                <a:spcPct val="100000"/>
              </a:lnSpc>
              <a:spcBef>
                <a:spcPts val="1000"/>
              </a:spcBef>
              <a:buFont typeface="Wingdings" pitchFamily="2" charset="2"/>
              <a:buChar char="§"/>
            </a:pPr>
            <a:r>
              <a:rPr lang="en-US" b="1" dirty="0">
                <a:latin typeface="Figtree"/>
              </a:rPr>
              <a:t>FREE: </a:t>
            </a:r>
            <a:r>
              <a:rPr lang="en-US" dirty="0">
                <a:latin typeface="Figtree"/>
              </a:rPr>
              <a:t>45-minute strategy session around trading LLCs, tax savings and business credit! ($595 Value)</a:t>
            </a:r>
          </a:p>
          <a:p>
            <a:pPr marL="285750" indent="-285750">
              <a:lnSpc>
                <a:spcPct val="100000"/>
              </a:lnSpc>
              <a:spcBef>
                <a:spcPts val="1000"/>
              </a:spcBef>
              <a:buFont typeface="Wingdings" pitchFamily="2" charset="2"/>
              <a:buChar char="§"/>
            </a:pPr>
            <a:r>
              <a:rPr lang="en-US" b="1" dirty="0">
                <a:latin typeface="Figtree"/>
              </a:rPr>
              <a:t>FREE: </a:t>
            </a:r>
            <a:r>
              <a:rPr lang="en-US" dirty="0">
                <a:latin typeface="Figtree"/>
              </a:rPr>
              <a:t>Lifetime of support from a Corporate Advisor ($595 value)</a:t>
            </a:r>
          </a:p>
          <a:p>
            <a:pPr marL="285750" indent="-285750">
              <a:lnSpc>
                <a:spcPct val="100000"/>
              </a:lnSpc>
              <a:spcBef>
                <a:spcPts val="1000"/>
              </a:spcBef>
              <a:buFont typeface="Wingdings" pitchFamily="2" charset="2"/>
              <a:buChar char="§"/>
            </a:pPr>
            <a:r>
              <a:rPr lang="en-US" b="1" dirty="0">
                <a:latin typeface="Figtree"/>
              </a:rPr>
              <a:t>FREE: </a:t>
            </a:r>
            <a:r>
              <a:rPr lang="en-US" dirty="0">
                <a:latin typeface="Figtree"/>
              </a:rPr>
              <a:t>List of 250+ Tax Deductions </a:t>
            </a:r>
          </a:p>
          <a:p>
            <a:pPr marL="285750" indent="-285750">
              <a:lnSpc>
                <a:spcPct val="100000"/>
              </a:lnSpc>
              <a:spcBef>
                <a:spcPts val="1000"/>
              </a:spcBef>
              <a:buFont typeface="Wingdings" pitchFamily="2" charset="2"/>
              <a:buChar char="§"/>
            </a:pPr>
            <a:r>
              <a:rPr lang="en-US" b="1" dirty="0">
                <a:latin typeface="Figtree"/>
                <a:cs typeface="Arial" panose="020B0604020202020204" pitchFamily="34" charset="0"/>
              </a:rPr>
              <a:t>FREE: </a:t>
            </a:r>
            <a:r>
              <a:rPr lang="en-US" dirty="0">
                <a:latin typeface="Figtree"/>
                <a:cs typeface="Arial" panose="020B0604020202020204" pitchFamily="34" charset="0"/>
              </a:rPr>
              <a:t>Entity creation (Minus your State’s hard costs + filing fees)</a:t>
            </a:r>
          </a:p>
          <a:p>
            <a:pPr marL="285750" indent="-285750">
              <a:lnSpc>
                <a:spcPct val="100000"/>
              </a:lnSpc>
              <a:spcBef>
                <a:spcPts val="1000"/>
              </a:spcBef>
              <a:buFont typeface="Wingdings" pitchFamily="2" charset="2"/>
              <a:buChar char="§"/>
            </a:pPr>
            <a:r>
              <a:rPr lang="en-US" b="1" dirty="0">
                <a:latin typeface="Figtree"/>
              </a:rPr>
              <a:t>FREE </a:t>
            </a:r>
            <a:r>
              <a:rPr lang="en-US" b="1" dirty="0">
                <a:latin typeface="Figtree"/>
                <a:cs typeface="Arial" panose="020B0604020202020204" pitchFamily="34" charset="0"/>
              </a:rPr>
              <a:t>BONUS REPORT</a:t>
            </a:r>
            <a:r>
              <a:rPr lang="en-US" dirty="0">
                <a:latin typeface="Figtree"/>
                <a:cs typeface="Arial" panose="020B0604020202020204" pitchFamily="34" charset="0"/>
              </a:rPr>
              <a:t>:  </a:t>
            </a:r>
            <a:r>
              <a:rPr lang="en-US" i="1" dirty="0">
                <a:latin typeface="Figtree"/>
                <a:cs typeface="Arial" panose="020B0604020202020204" pitchFamily="34" charset="0"/>
              </a:rPr>
              <a:t>How To Protect Your Trading Profits: </a:t>
            </a:r>
            <a:r>
              <a:rPr lang="en-US" dirty="0">
                <a:latin typeface="Figtree"/>
                <a:cs typeface="Arial" panose="020B0604020202020204" pitchFamily="34" charset="0"/>
              </a:rPr>
              <a:t>($299 Value)</a:t>
            </a:r>
          </a:p>
          <a:p>
            <a:pPr>
              <a:spcBef>
                <a:spcPts val="1000"/>
              </a:spcBef>
            </a:pPr>
            <a:r>
              <a:rPr lang="en-US" sz="1400" b="1" i="1" dirty="0">
                <a:latin typeface="Figtree"/>
                <a:cs typeface="Arial" panose="020B0604020202020204" pitchFamily="34" charset="0"/>
              </a:rPr>
              <a:t>Monument Traders Alliance is not a CPA firm. Check with a tax professional before </a:t>
            </a:r>
            <a:br>
              <a:rPr lang="en-US" sz="1400" b="1" i="1" dirty="0">
                <a:cs typeface="Arial" panose="020B0604020202020204" pitchFamily="34" charset="0"/>
              </a:rPr>
            </a:br>
            <a:r>
              <a:rPr lang="en-US" sz="1400" b="1" i="1" dirty="0">
                <a:latin typeface="Figtree"/>
                <a:cs typeface="Arial" panose="020B0604020202020204" pitchFamily="34" charset="0"/>
              </a:rPr>
              <a:t>making any tax decisions!</a:t>
            </a:r>
          </a:p>
          <a:p>
            <a:pPr>
              <a:lnSpc>
                <a:spcPct val="100000"/>
              </a:lnSpc>
              <a:spcBef>
                <a:spcPts val="1000"/>
              </a:spcBef>
            </a:pPr>
            <a:endParaRPr lang="en-US" dirty="0">
              <a:cs typeface="Arial" panose="020B0604020202020204" pitchFamily="34" charset="0"/>
            </a:endParaRPr>
          </a:p>
          <a:p>
            <a:pPr>
              <a:spcBef>
                <a:spcPts val="1000"/>
              </a:spcBef>
            </a:pPr>
            <a:endParaRPr lang="en-US" dirty="0">
              <a:cs typeface="Arial" panose="020B0604020202020204" pitchFamily="34" charset="0"/>
            </a:endParaRPr>
          </a:p>
          <a:p>
            <a:pPr>
              <a:spcBef>
                <a:spcPts val="1000"/>
              </a:spcBef>
            </a:pPr>
            <a:endParaRPr lang="en-US" dirty="0">
              <a:latin typeface="Rubik" pitchFamily="2" charset="-79"/>
              <a:cs typeface="Rubik" pitchFamily="2" charset="-79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3BF5512-C445-9210-1FDE-9CD1770BF864}"/>
              </a:ext>
            </a:extLst>
          </p:cNvPr>
          <p:cNvSpPr txBox="1">
            <a:spLocks/>
          </p:cNvSpPr>
          <p:nvPr/>
        </p:nvSpPr>
        <p:spPr>
          <a:xfrm>
            <a:off x="475993" y="57252"/>
            <a:ext cx="11599667" cy="65701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800" b="1" dirty="0">
              <a:solidFill>
                <a:srgbClr val="FF0000"/>
              </a:solidFill>
              <a:latin typeface="Rubik" pitchFamily="2" charset="-79"/>
              <a:cs typeface="Rubik" pitchFamily="2" charset="-79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D7D7CA68-E584-335A-3877-D9AEB46463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98911" y="6325831"/>
            <a:ext cx="2050317" cy="385530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57FD009A-C66B-9E1C-DBCF-2AB1D45723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00271"/>
            <a:ext cx="12191999" cy="65701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4500" b="1" dirty="0">
                <a:latin typeface="Figtree Black" pitchFamily="2" charset="77"/>
              </a:rPr>
              <a:t>Learn how to lower your trading taxes! </a:t>
            </a:r>
            <a:br>
              <a:rPr lang="en-US" sz="4500" b="1" dirty="0">
                <a:latin typeface="Montserrat" pitchFamily="2" charset="77"/>
              </a:rPr>
            </a:br>
            <a:r>
              <a:rPr lang="en-US" sz="2800" dirty="0">
                <a:latin typeface="Figtree Medium" pitchFamily="2" charset="0"/>
              </a:rPr>
              <a:t>It may be possible to write off your Daily Profits Live </a:t>
            </a:r>
            <a:br>
              <a:rPr lang="en-US" sz="2800" dirty="0">
                <a:latin typeface="Figtree Medium" pitchFamily="2" charset="0"/>
              </a:rPr>
            </a:br>
            <a:r>
              <a:rPr lang="en-US" sz="2800" dirty="0">
                <a:latin typeface="Figtree Medium" pitchFamily="2" charset="0"/>
              </a:rPr>
              <a:t>subscription and lower your tax burden.</a:t>
            </a:r>
            <a:br>
              <a:rPr lang="en-US" sz="2800" dirty="0">
                <a:latin typeface="Figtree Medium" pitchFamily="2" charset="0"/>
              </a:rPr>
            </a:br>
            <a:br>
              <a:rPr lang="en-US" sz="4500" b="1" dirty="0"/>
            </a:br>
            <a:endParaRPr lang="en-US" sz="45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A84A23-82B6-4AD0-22BA-D04047E94883}"/>
              </a:ext>
            </a:extLst>
          </p:cNvPr>
          <p:cNvSpPr/>
          <p:nvPr/>
        </p:nvSpPr>
        <p:spPr>
          <a:xfrm>
            <a:off x="8613043" y="2586213"/>
            <a:ext cx="3102964" cy="1608768"/>
          </a:xfrm>
          <a:prstGeom prst="rect">
            <a:avLst/>
          </a:prstGeom>
          <a:solidFill>
            <a:srgbClr val="FFF78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br>
              <a:rPr lang="en-US" b="1" dirty="0">
                <a:solidFill>
                  <a:schemeClr val="tx1"/>
                </a:solidFill>
                <a:latin typeface="Figtree"/>
              </a:rPr>
            </a:br>
            <a:r>
              <a:rPr lang="en-US" b="1" dirty="0">
                <a:solidFill>
                  <a:schemeClr val="tx1"/>
                </a:solidFill>
                <a:latin typeface="Figtree"/>
              </a:rPr>
              <a:t>In Partnership With</a:t>
            </a:r>
            <a:endParaRPr lang="en-US" dirty="0">
              <a:solidFill>
                <a:schemeClr val="tx1"/>
              </a:solidFill>
              <a:latin typeface="Figtree"/>
            </a:endParaRPr>
          </a:p>
        </p:txBody>
      </p:sp>
      <p:pic>
        <p:nvPicPr>
          <p:cNvPr id="13" name="Picture 2" descr="Company logo">
            <a:extLst>
              <a:ext uri="{FF2B5EF4-FFF2-40B4-BE49-F238E27FC236}">
                <a16:creationId xmlns:a16="http://schemas.microsoft.com/office/drawing/2014/main" id="{4D4EBCFD-3E2F-0F82-D3E7-0560E850D8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0971" y="3298538"/>
            <a:ext cx="1863407" cy="62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285663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D7183-4714-C824-0E45-5E2F2E209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05CF045F-1905-9C00-0DCC-8FDCB763E2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783" y="2049057"/>
            <a:ext cx="16490389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8844C74-243D-083D-4B34-741FED08A5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98911" y="6325831"/>
            <a:ext cx="2050317" cy="385530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42B3B769-8D75-6642-0F3E-ECEB2AC99B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500" b="1" dirty="0">
                <a:latin typeface="Figtree Black" pitchFamily="2" charset="-79"/>
                <a:cs typeface="Rubik" pitchFamily="2" charset="-79"/>
              </a:rPr>
              <a:t>Normal Retail Price: </a:t>
            </a:r>
            <a:r>
              <a:rPr lang="en-US" sz="4500" dirty="0">
                <a:cs typeface="Rubik" pitchFamily="2" charset="-79"/>
              </a:rPr>
              <a:t>$5,000</a:t>
            </a:r>
            <a:endParaRPr lang="en-US" sz="45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990D267-ECBE-0518-5559-5A506D46649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279652" y="1580388"/>
            <a:ext cx="9632693" cy="4377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017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DA783-D201-2D6A-8A64-12EE747984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5EF13-D72C-5237-BE46-5AD89F39EA8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838200" y="1"/>
            <a:ext cx="10515600" cy="6858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en-US" sz="9600" b="1" dirty="0">
                <a:solidFill>
                  <a:schemeClr val="bg1"/>
                </a:solidFill>
                <a:latin typeface="Figtree Black" pitchFamily="2" charset="-79"/>
                <a:cs typeface="Rubik SemiBold" pitchFamily="2" charset="-79"/>
              </a:rPr>
              <a:t>Introducing the...</a:t>
            </a:r>
            <a:br>
              <a:rPr lang="en-US" sz="9600" b="1" dirty="0">
                <a:solidFill>
                  <a:schemeClr val="bg1"/>
                </a:solidFill>
                <a:latin typeface="Rubik SemiBold" pitchFamily="2" charset="-79"/>
                <a:cs typeface="Rubik SemiBold" pitchFamily="2" charset="-79"/>
              </a:rPr>
            </a:br>
            <a:r>
              <a:rPr lang="en-US" sz="9600" b="1" dirty="0">
                <a:solidFill>
                  <a:schemeClr val="bg1"/>
                </a:solidFill>
                <a:latin typeface="Figtree Black" pitchFamily="2" charset="-79"/>
                <a:cs typeface="Rubik SemiBold" pitchFamily="2" charset="-79"/>
              </a:rPr>
              <a:t>”</a:t>
            </a:r>
            <a:r>
              <a:rPr lang="en-US" sz="9600" b="1" dirty="0">
                <a:solidFill>
                  <a:srgbClr val="F2DB0C"/>
                </a:solidFill>
                <a:latin typeface="Figtree Black" pitchFamily="2" charset="-79"/>
                <a:cs typeface="Rubik SemiBold" pitchFamily="2" charset="-79"/>
              </a:rPr>
              <a:t>Lotto Trade</a:t>
            </a:r>
            <a:r>
              <a:rPr lang="en-US" sz="9600" b="1" dirty="0">
                <a:solidFill>
                  <a:schemeClr val="bg1"/>
                </a:solidFill>
                <a:latin typeface="Figtree Black" pitchFamily="2" charset="-79"/>
                <a:cs typeface="Rubik SemiBold" pitchFamily="2" charset="-79"/>
              </a:rPr>
              <a:t>”</a:t>
            </a:r>
            <a:endParaRPr lang="en-US" sz="9600" b="1" dirty="0">
              <a:solidFill>
                <a:srgbClr val="FEB314"/>
              </a:solidFill>
              <a:latin typeface="Rubik SemiBold" pitchFamily="2" charset="-79"/>
              <a:cs typeface="Rubik SemiBold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92228858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127395-B1C1-EB2B-557D-027235EBAD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9167B0EF-10EF-4D0E-4A76-DE058D93F4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783" y="2049057"/>
            <a:ext cx="16490389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611D51C-773D-7D74-4F4C-15B6BCB00F52}"/>
              </a:ext>
            </a:extLst>
          </p:cNvPr>
          <p:cNvSpPr txBox="1">
            <a:spLocks/>
          </p:cNvSpPr>
          <p:nvPr/>
        </p:nvSpPr>
        <p:spPr>
          <a:xfrm>
            <a:off x="268031" y="4340924"/>
            <a:ext cx="7894490" cy="18575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lnSpc>
                <a:spcPct val="120000"/>
              </a:lnSpc>
              <a:spcBef>
                <a:spcPts val="800"/>
              </a:spcBef>
              <a:spcAft>
                <a:spcPts val="400"/>
              </a:spcAft>
              <a:buSzPct val="85000"/>
              <a:buFont typeface="Wingdings" pitchFamily="2" charset="2"/>
              <a:buChar char="§"/>
            </a:pPr>
            <a:r>
              <a:rPr lang="en-US" dirty="0">
                <a:latin typeface="Figtree" pitchFamily="2" charset="0"/>
                <a:cs typeface="Rubik" pitchFamily="2" charset="-79"/>
              </a:rPr>
              <a:t>Backed By Nate’s 60-Day Money-Back Guarantee </a:t>
            </a:r>
            <a:endParaRPr lang="en-US" dirty="0">
              <a:highlight>
                <a:srgbClr val="00FFFF"/>
              </a:highlight>
              <a:latin typeface="Figtree" pitchFamily="2" charset="0"/>
              <a:cs typeface="Rubik" pitchFamily="2" charset="-79"/>
            </a:endParaRPr>
          </a:p>
          <a:p>
            <a:pPr marL="457200" indent="-457200" algn="l">
              <a:lnSpc>
                <a:spcPct val="120000"/>
              </a:lnSpc>
              <a:spcBef>
                <a:spcPts val="800"/>
              </a:spcBef>
              <a:spcAft>
                <a:spcPts val="400"/>
              </a:spcAft>
              <a:buSzPct val="85000"/>
              <a:buFont typeface="Wingdings" pitchFamily="2" charset="2"/>
              <a:buChar char="§"/>
            </a:pPr>
            <a:r>
              <a:rPr lang="en-US" b="1" dirty="0">
                <a:highlight>
                  <a:srgbClr val="F2DC0D"/>
                </a:highlight>
                <a:latin typeface="Figtree Black" pitchFamily="2" charset="0"/>
                <a:cs typeface="Rubik" pitchFamily="2" charset="-79"/>
              </a:rPr>
              <a:t>TODAY ONLY:</a:t>
            </a:r>
            <a:r>
              <a:rPr lang="en-US" b="1" dirty="0">
                <a:latin typeface="Figtree" pitchFamily="2" charset="0"/>
                <a:cs typeface="Rubik" pitchFamily="2" charset="-79"/>
              </a:rPr>
              <a:t> </a:t>
            </a:r>
            <a:r>
              <a:rPr lang="en-US" dirty="0">
                <a:latin typeface="Figtree" pitchFamily="2" charset="0"/>
                <a:cs typeface="Rubik" pitchFamily="2" charset="-79"/>
              </a:rPr>
              <a:t>Nate’s 30-Money-Doublers Guarantee </a:t>
            </a:r>
            <a:endParaRPr lang="en-US" dirty="0">
              <a:highlight>
                <a:srgbClr val="00FFFF"/>
              </a:highlight>
              <a:latin typeface="Figtree" pitchFamily="2" charset="0"/>
              <a:cs typeface="Rubik" pitchFamily="2" charset="-79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D3023E2-D6ED-7820-8562-B51D2D650294}"/>
              </a:ext>
            </a:extLst>
          </p:cNvPr>
          <p:cNvSpPr/>
          <p:nvPr/>
        </p:nvSpPr>
        <p:spPr>
          <a:xfrm>
            <a:off x="-23151" y="-3827"/>
            <a:ext cx="12215151" cy="5982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Figtree Black" pitchFamily="2" charset="0"/>
                <a:cs typeface="Rubik" pitchFamily="2" charset="-79"/>
              </a:rPr>
              <a:t>SPECIAL EVENT DEAL</a:t>
            </a:r>
            <a:endParaRPr lang="en-US" sz="2400" b="1" dirty="0">
              <a:solidFill>
                <a:schemeClr val="bg1"/>
              </a:solidFill>
              <a:latin typeface="Figtree Black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ABA40C-FA31-3D59-57E7-C5DDF33C3F4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50016" y="956597"/>
            <a:ext cx="7034370" cy="319672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F787B5C-D58A-B12B-53EE-71F650263AAD}"/>
              </a:ext>
            </a:extLst>
          </p:cNvPr>
          <p:cNvSpPr/>
          <p:nvPr/>
        </p:nvSpPr>
        <p:spPr>
          <a:xfrm>
            <a:off x="-37898" y="960294"/>
            <a:ext cx="2526455" cy="3065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2DC0D"/>
                </a:solidFill>
                <a:latin typeface="Figtree"/>
              </a:rPr>
              <a:t>$5,000 VALUE</a:t>
            </a:r>
            <a:endParaRPr lang="en-US" dirty="0">
              <a:solidFill>
                <a:srgbClr val="F2DC0D"/>
              </a:solidFill>
              <a:latin typeface="Figtree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9A1B5CC-FEC6-7DEC-5098-FDE6334E1AFA}"/>
              </a:ext>
            </a:extLst>
          </p:cNvPr>
          <p:cNvGrpSpPr/>
          <p:nvPr/>
        </p:nvGrpSpPr>
        <p:grpSpPr>
          <a:xfrm>
            <a:off x="8286142" y="1016020"/>
            <a:ext cx="3223767" cy="1941306"/>
            <a:chOff x="8534266" y="744429"/>
            <a:chExt cx="3223767" cy="194130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648891E-969E-2F6F-412B-03B2A1104B60}"/>
                </a:ext>
              </a:extLst>
            </p:cNvPr>
            <p:cNvSpPr/>
            <p:nvPr/>
          </p:nvSpPr>
          <p:spPr>
            <a:xfrm>
              <a:off x="8534266" y="1310486"/>
              <a:ext cx="3223767" cy="1375249"/>
            </a:xfrm>
            <a:prstGeom prst="rect">
              <a:avLst/>
            </a:prstGeom>
            <a:solidFill>
              <a:srgbClr val="FFF78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>
                  <a:solidFill>
                    <a:schemeClr val="tx1"/>
                  </a:solidFill>
                  <a:latin typeface="Figtree Black"/>
                </a:rPr>
                <a:t>$1,997</a:t>
              </a:r>
              <a:br>
                <a:rPr lang="en-US" dirty="0">
                  <a:solidFill>
                    <a:schemeClr val="tx1"/>
                  </a:solidFill>
                  <a:latin typeface="Figtree" pitchFamily="2" charset="0"/>
                </a:rPr>
              </a:br>
              <a:r>
                <a:rPr lang="en-US" b="1" dirty="0">
                  <a:solidFill>
                    <a:schemeClr val="tx1"/>
                  </a:solidFill>
                  <a:latin typeface="Figtree"/>
                </a:rPr>
                <a:t>PER YEAR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3339209-40CC-479D-7E7B-3300B30682B9}"/>
                </a:ext>
              </a:extLst>
            </p:cNvPr>
            <p:cNvSpPr/>
            <p:nvPr/>
          </p:nvSpPr>
          <p:spPr>
            <a:xfrm>
              <a:off x="8534267" y="744429"/>
              <a:ext cx="3223766" cy="566057"/>
            </a:xfrm>
            <a:prstGeom prst="rect">
              <a:avLst/>
            </a:prstGeom>
            <a:solidFill>
              <a:srgbClr val="F2DB0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latin typeface="Figtree Black" pitchFamily="2" charset="0"/>
                </a:rPr>
                <a:t>ANNUAL</a:t>
              </a:r>
              <a:endParaRPr lang="en-US" sz="1200" b="1" dirty="0">
                <a:solidFill>
                  <a:schemeClr val="tx1"/>
                </a:solidFill>
                <a:latin typeface="Figtree Black" pitchFamily="2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3ABA2F9-CA70-C8B2-A1B6-21505A7B20FB}"/>
              </a:ext>
            </a:extLst>
          </p:cNvPr>
          <p:cNvGrpSpPr/>
          <p:nvPr/>
        </p:nvGrpSpPr>
        <p:grpSpPr>
          <a:xfrm>
            <a:off x="8286142" y="3374372"/>
            <a:ext cx="3223767" cy="2342702"/>
            <a:chOff x="8534266" y="744429"/>
            <a:chExt cx="3223767" cy="234270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02EDD33-6FE4-8A63-2BD1-2905D7C3F139}"/>
                </a:ext>
              </a:extLst>
            </p:cNvPr>
            <p:cNvSpPr/>
            <p:nvPr/>
          </p:nvSpPr>
          <p:spPr>
            <a:xfrm>
              <a:off x="8534266" y="1310486"/>
              <a:ext cx="3223767" cy="1776645"/>
            </a:xfrm>
            <a:prstGeom prst="rect">
              <a:avLst/>
            </a:prstGeom>
            <a:solidFill>
              <a:srgbClr val="A6EAF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>
                  <a:solidFill>
                    <a:schemeClr val="tx1"/>
                  </a:solidFill>
                  <a:latin typeface="Figtree Black"/>
                </a:rPr>
                <a:t>$3,997</a:t>
              </a:r>
              <a:br>
                <a:rPr lang="en-US" dirty="0">
                  <a:solidFill>
                    <a:schemeClr val="tx1"/>
                  </a:solidFill>
                  <a:latin typeface="Figtree" pitchFamily="2" charset="0"/>
                </a:rPr>
              </a:br>
              <a:r>
                <a:rPr lang="en-US" b="1" dirty="0">
                  <a:solidFill>
                    <a:schemeClr val="tx1"/>
                  </a:solidFill>
                  <a:latin typeface="Figtree Black" pitchFamily="2" charset="0"/>
                </a:rPr>
                <a:t>ONE-TIME!</a:t>
              </a:r>
              <a:br>
                <a:rPr lang="en-US" b="1" dirty="0">
                  <a:solidFill>
                    <a:schemeClr val="tx1"/>
                  </a:solidFill>
                  <a:latin typeface="Figtree Black" pitchFamily="2" charset="0"/>
                </a:rPr>
              </a:br>
              <a:r>
                <a:rPr lang="en-US" sz="1600" dirty="0">
                  <a:solidFill>
                    <a:schemeClr val="tx1"/>
                  </a:solidFill>
                  <a:latin typeface="Figtree" pitchFamily="2" charset="0"/>
                </a:rPr>
                <a:t>+ $199 annual maintenance fee</a:t>
              </a:r>
              <a:endParaRPr lang="en-US" dirty="0">
                <a:solidFill>
                  <a:schemeClr val="tx1"/>
                </a:solidFill>
                <a:latin typeface="Figtree" pitchFamily="2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88D639E5-8A46-3859-AD3D-8F17A801946B}"/>
                </a:ext>
              </a:extLst>
            </p:cNvPr>
            <p:cNvSpPr/>
            <p:nvPr/>
          </p:nvSpPr>
          <p:spPr>
            <a:xfrm>
              <a:off x="8534267" y="744429"/>
              <a:ext cx="3223766" cy="566057"/>
            </a:xfrm>
            <a:prstGeom prst="rect">
              <a:avLst/>
            </a:prstGeom>
            <a:solidFill>
              <a:srgbClr val="6BB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latin typeface="Figtree Black" pitchFamily="2" charset="0"/>
                </a:rPr>
                <a:t>UNLIMITED</a:t>
              </a:r>
              <a:endParaRPr lang="en-US" sz="1200" b="1" dirty="0">
                <a:solidFill>
                  <a:schemeClr val="tx1"/>
                </a:solidFill>
                <a:latin typeface="Figtree Black" pitchFamily="2" charset="0"/>
              </a:endParaRPr>
            </a:p>
          </p:txBody>
        </p:sp>
      </p:grpSp>
      <p:pic>
        <p:nvPicPr>
          <p:cNvPr id="43" name="Picture 42" descr="A red circle with white text&#10;&#10;AI-generated content may be incorrect.">
            <a:extLst>
              <a:ext uri="{FF2B5EF4-FFF2-40B4-BE49-F238E27FC236}">
                <a16:creationId xmlns:a16="http://schemas.microsoft.com/office/drawing/2014/main" id="{D70D10FA-5AC6-8E8E-179A-F89DF39221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280191">
            <a:off x="10861765" y="3210394"/>
            <a:ext cx="1099338" cy="10242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C602DA4A-D692-43EC-13E8-46373A0AE4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7897" y="6198520"/>
            <a:ext cx="12229898" cy="663113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BE858DA4-CB79-B152-D7A5-C2F31D749B75}"/>
              </a:ext>
            </a:extLst>
          </p:cNvPr>
          <p:cNvSpPr txBox="1"/>
          <p:nvPr/>
        </p:nvSpPr>
        <p:spPr>
          <a:xfrm>
            <a:off x="-37898" y="6291119"/>
            <a:ext cx="1222989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solidFill>
                  <a:schemeClr val="bg1"/>
                </a:solidFill>
                <a:latin typeface="Figtree" pitchFamily="2" charset="0"/>
              </a:rPr>
              <a:t>Click the button or call </a:t>
            </a:r>
            <a:r>
              <a:rPr lang="en-US" sz="2500" b="1" u="sng" dirty="0">
                <a:solidFill>
                  <a:srgbClr val="F2DC0D"/>
                </a:solidFill>
                <a:latin typeface="Figtree Black" pitchFamily="2" charset="0"/>
              </a:rPr>
              <a:t>410.864.3083</a:t>
            </a:r>
            <a:r>
              <a:rPr lang="en-US" sz="2500" b="1" dirty="0">
                <a:solidFill>
                  <a:srgbClr val="F2DC0D"/>
                </a:solidFill>
                <a:latin typeface="Figtree Black" pitchFamily="2" charset="0"/>
              </a:rPr>
              <a:t> </a:t>
            </a:r>
            <a:r>
              <a:rPr lang="en-US" sz="2500" dirty="0">
                <a:solidFill>
                  <a:schemeClr val="bg1"/>
                </a:solidFill>
                <a:latin typeface="Figtree" pitchFamily="2" charset="0"/>
              </a:rPr>
              <a:t>to order by phone or ask questions!</a:t>
            </a:r>
          </a:p>
        </p:txBody>
      </p:sp>
    </p:spTree>
    <p:extLst>
      <p:ext uri="{BB962C8B-B14F-4D97-AF65-F5344CB8AC3E}">
        <p14:creationId xmlns:p14="http://schemas.microsoft.com/office/powerpoint/2010/main" val="103546864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18"/>
          <p:cNvSpPr/>
          <p:nvPr/>
        </p:nvSpPr>
        <p:spPr>
          <a:xfrm>
            <a:off x="5562637" y="371397"/>
            <a:ext cx="0" cy="927235"/>
          </a:xfrm>
          <a:custGeom>
            <a:avLst/>
            <a:gdLst/>
            <a:ahLst/>
            <a:cxnLst/>
            <a:rect l="l" t="t" r="r" b="b"/>
            <a:pathLst>
              <a:path h="1529080">
                <a:moveTo>
                  <a:pt x="0" y="1528916"/>
                </a:moveTo>
                <a:lnTo>
                  <a:pt x="0" y="0"/>
                </a:lnTo>
              </a:path>
            </a:pathLst>
          </a:custGeom>
          <a:ln w="4188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7675A3-FC7F-09D0-30D7-44343474C9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6514" y="3146691"/>
            <a:ext cx="5598971" cy="2572742"/>
          </a:xfrm>
          <a:prstGeom prst="rect">
            <a:avLst/>
          </a:prstGeom>
        </p:spPr>
      </p:pic>
      <p:sp>
        <p:nvSpPr>
          <p:cNvPr id="7" name="object 16">
            <a:extLst>
              <a:ext uri="{FF2B5EF4-FFF2-40B4-BE49-F238E27FC236}">
                <a16:creationId xmlns:a16="http://schemas.microsoft.com/office/drawing/2014/main" id="{2F342429-2191-9A39-755C-AE8844D1C8E2}"/>
              </a:ext>
            </a:extLst>
          </p:cNvPr>
          <p:cNvSpPr txBox="1"/>
          <p:nvPr/>
        </p:nvSpPr>
        <p:spPr>
          <a:xfrm>
            <a:off x="3666159" y="3623201"/>
            <a:ext cx="4792940" cy="1447745"/>
          </a:xfrm>
          <a:prstGeom prst="rect">
            <a:avLst/>
          </a:prstGeom>
        </p:spPr>
        <p:txBody>
          <a:bodyPr vert="horz" wrap="square" lIns="0" tIns="51984" rIns="0" bIns="0" rtlCol="0">
            <a:spAutoFit/>
          </a:bodyPr>
          <a:lstStyle/>
          <a:p>
            <a:pPr marL="7701" marR="3081" algn="ctr">
              <a:spcBef>
                <a:spcPts val="409"/>
              </a:spcBef>
            </a:pPr>
            <a:r>
              <a:rPr lang="en-US" sz="2400" dirty="0">
                <a:highlight>
                  <a:srgbClr val="F2DC0D"/>
                </a:highlight>
                <a:latin typeface="Figtree" pitchFamily="2" charset="0"/>
                <a:cs typeface="Rubik" pitchFamily="2" charset="-79"/>
              </a:rPr>
              <a:t>Use code </a:t>
            </a:r>
          </a:p>
          <a:p>
            <a:pPr marL="7701" marR="3081" algn="ctr">
              <a:spcBef>
                <a:spcPts val="409"/>
              </a:spcBef>
            </a:pPr>
            <a:r>
              <a:rPr lang="en-US" sz="3600" b="1" dirty="0">
                <a:highlight>
                  <a:srgbClr val="F2DC0D"/>
                </a:highlight>
                <a:latin typeface="Figtree Black" pitchFamily="2" charset="0"/>
                <a:cs typeface="Rubik" pitchFamily="2" charset="-79"/>
              </a:rPr>
              <a:t>Lotto500</a:t>
            </a:r>
            <a:r>
              <a:rPr lang="en-US" sz="3600" b="1" dirty="0">
                <a:highlight>
                  <a:srgbClr val="F2DC0D"/>
                </a:highlight>
                <a:latin typeface="Figtree" pitchFamily="2" charset="-79"/>
                <a:cs typeface="Rubik" pitchFamily="2" charset="-79"/>
              </a:rPr>
              <a:t> </a:t>
            </a:r>
          </a:p>
          <a:p>
            <a:pPr marL="7701" marR="3081" algn="ctr">
              <a:spcBef>
                <a:spcPts val="409"/>
              </a:spcBef>
            </a:pPr>
            <a:r>
              <a:rPr lang="en-US" sz="2400" dirty="0">
                <a:highlight>
                  <a:srgbClr val="F2DC0D"/>
                </a:highlight>
                <a:latin typeface="Figtree" pitchFamily="2" charset="0"/>
                <a:cs typeface="Rubik" pitchFamily="2" charset="-79"/>
              </a:rPr>
              <a:t>for an extra </a:t>
            </a:r>
            <a:r>
              <a:rPr lang="en-US" sz="2400" b="1" dirty="0">
                <a:highlight>
                  <a:srgbClr val="F2DC0D"/>
                </a:highlight>
                <a:latin typeface="Figtree Black" pitchFamily="2" charset="-79"/>
                <a:cs typeface="Rubik" pitchFamily="2" charset="-79"/>
              </a:rPr>
              <a:t>$500 OFF</a:t>
            </a:r>
            <a:endParaRPr lang="en-US" sz="2400" b="1" dirty="0">
              <a:solidFill>
                <a:srgbClr val="FF3300"/>
              </a:solidFill>
              <a:highlight>
                <a:srgbClr val="F2DC0D"/>
              </a:highlight>
              <a:latin typeface="Rubik" pitchFamily="2" charset="-79"/>
              <a:cs typeface="Rubik" pitchFamily="2" charset="-79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80C4B47-F36D-3625-2CEF-CF990C647F98}"/>
              </a:ext>
            </a:extLst>
          </p:cNvPr>
          <p:cNvSpPr txBox="1"/>
          <p:nvPr/>
        </p:nvSpPr>
        <p:spPr>
          <a:xfrm>
            <a:off x="1224340" y="1899204"/>
            <a:ext cx="972016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800" dirty="0">
                <a:latin typeface="Figtree" pitchFamily="2" charset="0"/>
              </a:rPr>
              <a:t>Receive Nate’s DOUBLE guarantee AND take an extra </a:t>
            </a:r>
            <a:br>
              <a:rPr lang="en-US" sz="2800" dirty="0">
                <a:latin typeface="Figtree" pitchFamily="2" charset="0"/>
              </a:rPr>
            </a:br>
            <a:r>
              <a:rPr lang="en-US" sz="2800" dirty="0">
                <a:latin typeface="Figtree" pitchFamily="2" charset="0"/>
              </a:rPr>
              <a:t>$500 off with the discount code…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D0F09BD-CD9F-2A1B-2282-3591DB574F4A}"/>
              </a:ext>
            </a:extLst>
          </p:cNvPr>
          <p:cNvSpPr/>
          <p:nvPr/>
        </p:nvSpPr>
        <p:spPr>
          <a:xfrm>
            <a:off x="-23151" y="-3827"/>
            <a:ext cx="12215151" cy="5982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Figtree Black" pitchFamily="2" charset="0"/>
                <a:cs typeface="Rubik" pitchFamily="2" charset="-79"/>
              </a:rPr>
              <a:t>******TODAY ONLY******</a:t>
            </a:r>
            <a:endParaRPr lang="en-US" sz="2400" b="1" dirty="0">
              <a:solidFill>
                <a:schemeClr val="bg1"/>
              </a:solidFill>
              <a:latin typeface="Figtree Black" pitchFamily="2" charset="0"/>
            </a:endParaRPr>
          </a:p>
        </p:txBody>
      </p:sp>
      <p:sp>
        <p:nvSpPr>
          <p:cNvPr id="10" name="Title 5">
            <a:extLst>
              <a:ext uri="{FF2B5EF4-FFF2-40B4-BE49-F238E27FC236}">
                <a16:creationId xmlns:a16="http://schemas.microsoft.com/office/drawing/2014/main" id="{CE76F182-DE38-1CA7-6A82-6625E911C780}"/>
              </a:ext>
            </a:extLst>
          </p:cNvPr>
          <p:cNvSpPr txBox="1">
            <a:spLocks/>
          </p:cNvSpPr>
          <p:nvPr/>
        </p:nvSpPr>
        <p:spPr>
          <a:xfrm>
            <a:off x="0" y="885790"/>
            <a:ext cx="12191999" cy="6570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Figtree" pitchFamily="2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4500" b="1" dirty="0">
                <a:latin typeface="Figtree Black" pitchFamily="2" charset="-79"/>
                <a:cs typeface="Rubik" pitchFamily="2" charset="-79"/>
              </a:rPr>
              <a:t>Double Guarantee AND Double Savings</a:t>
            </a:r>
            <a:endParaRPr lang="en-US" sz="45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C620A73-2081-A778-228F-EACED30656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7897" y="6198520"/>
            <a:ext cx="12229898" cy="66311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7BA34E8-328E-A1E3-7ED3-E95BA6C11507}"/>
              </a:ext>
            </a:extLst>
          </p:cNvPr>
          <p:cNvSpPr txBox="1"/>
          <p:nvPr/>
        </p:nvSpPr>
        <p:spPr>
          <a:xfrm>
            <a:off x="-37898" y="6291119"/>
            <a:ext cx="1222989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solidFill>
                  <a:schemeClr val="bg1"/>
                </a:solidFill>
                <a:latin typeface="Figtree" pitchFamily="2" charset="0"/>
              </a:rPr>
              <a:t>Click the button or call </a:t>
            </a:r>
            <a:r>
              <a:rPr lang="en-US" sz="2500" b="1" u="sng" dirty="0">
                <a:solidFill>
                  <a:srgbClr val="F2DC0D"/>
                </a:solidFill>
                <a:latin typeface="Figtree Black" pitchFamily="2" charset="0"/>
              </a:rPr>
              <a:t>410.864.3083</a:t>
            </a:r>
            <a:r>
              <a:rPr lang="en-US" sz="2500" b="1" dirty="0">
                <a:solidFill>
                  <a:srgbClr val="F2DC0D"/>
                </a:solidFill>
                <a:latin typeface="Figtree Black" pitchFamily="2" charset="0"/>
              </a:rPr>
              <a:t> </a:t>
            </a:r>
            <a:r>
              <a:rPr lang="en-US" sz="2500" dirty="0">
                <a:solidFill>
                  <a:schemeClr val="bg1"/>
                </a:solidFill>
                <a:latin typeface="Figtree" pitchFamily="2" charset="0"/>
              </a:rPr>
              <a:t>to order by phone or ask questions!</a:t>
            </a:r>
          </a:p>
        </p:txBody>
      </p:sp>
    </p:spTree>
    <p:extLst>
      <p:ext uri="{BB962C8B-B14F-4D97-AF65-F5344CB8AC3E}">
        <p14:creationId xmlns:p14="http://schemas.microsoft.com/office/powerpoint/2010/main" val="175988410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603D04-F07C-9F95-8F71-9B7D7FB95D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3F377F26-E3A5-BCC8-8002-BDA39F8F43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783" y="2049057"/>
            <a:ext cx="16490389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0EC592D-F42F-6049-DF45-84A112BA4301}"/>
              </a:ext>
            </a:extLst>
          </p:cNvPr>
          <p:cNvSpPr txBox="1">
            <a:spLocks/>
          </p:cNvSpPr>
          <p:nvPr/>
        </p:nvSpPr>
        <p:spPr>
          <a:xfrm>
            <a:off x="268031" y="4438199"/>
            <a:ext cx="7894490" cy="174874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lnSpc>
                <a:spcPct val="110000"/>
              </a:lnSpc>
              <a:spcBef>
                <a:spcPts val="800"/>
              </a:spcBef>
              <a:spcAft>
                <a:spcPts val="400"/>
              </a:spcAft>
              <a:buSzPct val="85000"/>
              <a:buFont typeface="Wingdings" pitchFamily="2" charset="2"/>
              <a:buChar char="§"/>
            </a:pPr>
            <a:r>
              <a:rPr lang="en-US" b="1" dirty="0">
                <a:highlight>
                  <a:srgbClr val="F2DC0D"/>
                </a:highlight>
                <a:latin typeface="Figtree Black" pitchFamily="2" charset="0"/>
                <a:cs typeface="Rubik" pitchFamily="2" charset="-79"/>
              </a:rPr>
              <a:t>TODAY ONLY:</a:t>
            </a:r>
            <a:r>
              <a:rPr lang="en-US" b="1" dirty="0">
                <a:latin typeface="Figtree" pitchFamily="2" charset="0"/>
                <a:cs typeface="Rubik" pitchFamily="2" charset="-79"/>
              </a:rPr>
              <a:t> </a:t>
            </a:r>
            <a:r>
              <a:rPr lang="en-US" dirty="0">
                <a:latin typeface="Figtree" pitchFamily="2" charset="0"/>
                <a:cs typeface="Rubik" pitchFamily="2" charset="-79"/>
              </a:rPr>
              <a:t>Take an extra extra $500 off with ”</a:t>
            </a:r>
            <a:r>
              <a:rPr lang="en-US" b="1" dirty="0">
                <a:latin typeface="Figtree" pitchFamily="2" charset="0"/>
                <a:cs typeface="Rubik" pitchFamily="2" charset="-79"/>
              </a:rPr>
              <a:t>Lotto500</a:t>
            </a:r>
            <a:r>
              <a:rPr lang="en-US" dirty="0">
                <a:latin typeface="Figtree" pitchFamily="2" charset="0"/>
                <a:cs typeface="Rubik" pitchFamily="2" charset="-79"/>
              </a:rPr>
              <a:t>”</a:t>
            </a:r>
            <a:endParaRPr lang="en-US" dirty="0">
              <a:highlight>
                <a:srgbClr val="00FFFF"/>
              </a:highlight>
              <a:latin typeface="Figtree" pitchFamily="2" charset="0"/>
              <a:cs typeface="Rubik" pitchFamily="2" charset="-79"/>
            </a:endParaRPr>
          </a:p>
          <a:p>
            <a:pPr marL="457200" indent="-457200" algn="l">
              <a:lnSpc>
                <a:spcPct val="110000"/>
              </a:lnSpc>
              <a:spcBef>
                <a:spcPts val="800"/>
              </a:spcBef>
              <a:spcAft>
                <a:spcPts val="400"/>
              </a:spcAft>
              <a:buSzPct val="85000"/>
              <a:buFont typeface="Wingdings" pitchFamily="2" charset="2"/>
              <a:buChar char="§"/>
            </a:pPr>
            <a:r>
              <a:rPr lang="en-US" b="1" dirty="0">
                <a:highlight>
                  <a:srgbClr val="F2DC0D"/>
                </a:highlight>
                <a:latin typeface="Figtree Black" pitchFamily="2" charset="0"/>
                <a:cs typeface="Rubik" pitchFamily="2" charset="-79"/>
              </a:rPr>
              <a:t>TODAY ONLY:</a:t>
            </a:r>
            <a:r>
              <a:rPr lang="en-US" b="1" dirty="0">
                <a:latin typeface="Figtree" pitchFamily="2" charset="0"/>
                <a:cs typeface="Rubik" pitchFamily="2" charset="-79"/>
              </a:rPr>
              <a:t> </a:t>
            </a:r>
            <a:r>
              <a:rPr lang="en-US" dirty="0">
                <a:latin typeface="Figtree" pitchFamily="2" charset="0"/>
                <a:cs typeface="Rubik" pitchFamily="2" charset="-79"/>
              </a:rPr>
              <a:t>Nate’s 30-Money-Doublers Guarantee</a:t>
            </a:r>
          </a:p>
          <a:p>
            <a:pPr marL="457200" indent="-457200" algn="l">
              <a:lnSpc>
                <a:spcPct val="110000"/>
              </a:lnSpc>
              <a:spcBef>
                <a:spcPts val="800"/>
              </a:spcBef>
              <a:spcAft>
                <a:spcPts val="400"/>
              </a:spcAft>
              <a:buSzPct val="85000"/>
              <a:buFont typeface="Wingdings" pitchFamily="2" charset="2"/>
              <a:buChar char="§"/>
            </a:pPr>
            <a:r>
              <a:rPr lang="en-US" dirty="0">
                <a:latin typeface="Figtree" pitchFamily="2" charset="0"/>
                <a:cs typeface="Rubik" pitchFamily="2" charset="-79"/>
              </a:rPr>
              <a:t>AND Nate’s 60-Day Money-Back Guarantee </a:t>
            </a:r>
            <a:endParaRPr lang="en-US" dirty="0">
              <a:highlight>
                <a:srgbClr val="00FFFF"/>
              </a:highlight>
              <a:latin typeface="Figtree" pitchFamily="2" charset="0"/>
              <a:cs typeface="Rubik" pitchFamily="2" charset="-79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A22D363-D9B5-407F-2A31-A7531C3E0A5A}"/>
              </a:ext>
            </a:extLst>
          </p:cNvPr>
          <p:cNvSpPr/>
          <p:nvPr/>
        </p:nvSpPr>
        <p:spPr>
          <a:xfrm>
            <a:off x="-23151" y="-3827"/>
            <a:ext cx="12215151" cy="5982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Figtree Black" pitchFamily="2" charset="0"/>
                <a:cs typeface="Rubik" pitchFamily="2" charset="-79"/>
              </a:rPr>
              <a:t>DOUBLE SAVINGS UNTIL MIDNIGHT! USE DISCOUNT CODE </a:t>
            </a:r>
            <a:r>
              <a:rPr lang="en-US" sz="2400" b="1" dirty="0">
                <a:solidFill>
                  <a:schemeClr val="tx1"/>
                </a:solidFill>
                <a:highlight>
                  <a:srgbClr val="F2DC0D"/>
                </a:highlight>
                <a:latin typeface="Figtree Black" pitchFamily="2" charset="0"/>
                <a:cs typeface="Rubik" pitchFamily="2" charset="-79"/>
              </a:rPr>
              <a:t>Lotto500</a:t>
            </a:r>
            <a:endParaRPr lang="en-US" sz="2400" b="1" dirty="0">
              <a:solidFill>
                <a:schemeClr val="tx1"/>
              </a:solidFill>
              <a:highlight>
                <a:srgbClr val="F2DC0D"/>
              </a:highlight>
              <a:latin typeface="Figtree Black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8204F6-8079-6FDD-8A69-358859E8ED3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50016" y="956597"/>
            <a:ext cx="7034370" cy="319672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FA58C1E-E9E7-B40F-4EF3-B6600102EBFD}"/>
              </a:ext>
            </a:extLst>
          </p:cNvPr>
          <p:cNvSpPr/>
          <p:nvPr/>
        </p:nvSpPr>
        <p:spPr>
          <a:xfrm>
            <a:off x="-37898" y="960294"/>
            <a:ext cx="2526455" cy="3065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2DC0D"/>
                </a:solidFill>
                <a:latin typeface="Figtree"/>
              </a:rPr>
              <a:t>$5,000 VALUE</a:t>
            </a:r>
            <a:endParaRPr lang="en-US" dirty="0">
              <a:solidFill>
                <a:srgbClr val="F2DC0D"/>
              </a:solidFill>
              <a:latin typeface="Figtree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FBDC355-D4BC-F74D-6B69-1351EF86BDE0}"/>
              </a:ext>
            </a:extLst>
          </p:cNvPr>
          <p:cNvGrpSpPr/>
          <p:nvPr/>
        </p:nvGrpSpPr>
        <p:grpSpPr>
          <a:xfrm>
            <a:off x="8286142" y="842240"/>
            <a:ext cx="3223767" cy="2249500"/>
            <a:chOff x="8534266" y="744429"/>
            <a:chExt cx="3223767" cy="22495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E6E4515-8902-C7D5-30A6-4A0434220440}"/>
                </a:ext>
              </a:extLst>
            </p:cNvPr>
            <p:cNvSpPr/>
            <p:nvPr/>
          </p:nvSpPr>
          <p:spPr>
            <a:xfrm>
              <a:off x="8534266" y="1310486"/>
              <a:ext cx="3223767" cy="1683443"/>
            </a:xfrm>
            <a:prstGeom prst="rect">
              <a:avLst/>
            </a:prstGeom>
            <a:solidFill>
              <a:srgbClr val="FFF78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  <a:latin typeface="Figtree Black" pitchFamily="2" charset="0"/>
                </a:rPr>
                <a:t>$1,997 PER YEAR</a:t>
              </a:r>
            </a:p>
            <a:p>
              <a:pPr algn="ctr"/>
              <a:r>
                <a:rPr lang="en-US" sz="4800" b="1" dirty="0">
                  <a:solidFill>
                    <a:schemeClr val="tx1"/>
                  </a:solidFill>
                  <a:latin typeface="Figtree Black"/>
                </a:rPr>
                <a:t>$1,497</a:t>
              </a:r>
              <a:br>
                <a:rPr lang="en-US" dirty="0">
                  <a:solidFill>
                    <a:schemeClr val="tx1"/>
                  </a:solidFill>
                  <a:latin typeface="Figtree" pitchFamily="2" charset="0"/>
                </a:rPr>
              </a:br>
              <a:r>
                <a:rPr lang="en-US" b="1" dirty="0">
                  <a:solidFill>
                    <a:schemeClr val="tx1"/>
                  </a:solidFill>
                  <a:latin typeface="Figtree Black" pitchFamily="2" charset="0"/>
                </a:rPr>
                <a:t>TODAY!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48E8E76-82EC-8E2C-3BAC-B6C4B2F09131}"/>
                </a:ext>
              </a:extLst>
            </p:cNvPr>
            <p:cNvSpPr/>
            <p:nvPr/>
          </p:nvSpPr>
          <p:spPr>
            <a:xfrm>
              <a:off x="8534267" y="744429"/>
              <a:ext cx="3223766" cy="566057"/>
            </a:xfrm>
            <a:prstGeom prst="rect">
              <a:avLst/>
            </a:prstGeom>
            <a:solidFill>
              <a:srgbClr val="F2DB0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latin typeface="Figtree Black" pitchFamily="2" charset="0"/>
                </a:rPr>
                <a:t>ANNUAL</a:t>
              </a:r>
              <a:endParaRPr lang="en-US" sz="1200" b="1" dirty="0">
                <a:solidFill>
                  <a:schemeClr val="tx1"/>
                </a:solidFill>
                <a:latin typeface="Figtree Black" pitchFamily="2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1A7AA5E-3E41-3F7B-48ED-5EEABCB6E991}"/>
              </a:ext>
            </a:extLst>
          </p:cNvPr>
          <p:cNvGrpSpPr/>
          <p:nvPr/>
        </p:nvGrpSpPr>
        <p:grpSpPr>
          <a:xfrm>
            <a:off x="8286142" y="3374372"/>
            <a:ext cx="3223767" cy="2560365"/>
            <a:chOff x="8534266" y="744429"/>
            <a:chExt cx="3223767" cy="256036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F0E31D0-738A-4D33-D4EE-62CD6E9F312B}"/>
                </a:ext>
              </a:extLst>
            </p:cNvPr>
            <p:cNvSpPr/>
            <p:nvPr/>
          </p:nvSpPr>
          <p:spPr>
            <a:xfrm>
              <a:off x="8534266" y="1310486"/>
              <a:ext cx="3223767" cy="1994308"/>
            </a:xfrm>
            <a:prstGeom prst="rect">
              <a:avLst/>
            </a:prstGeom>
            <a:solidFill>
              <a:srgbClr val="A6EAF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  <a:latin typeface="Figtree Black" pitchFamily="2" charset="0"/>
                </a:rPr>
                <a:t>$3,994 ONE-TIME!</a:t>
              </a:r>
              <a:endParaRPr lang="en-US" b="1" dirty="0">
                <a:solidFill>
                  <a:schemeClr val="tx1"/>
                </a:solidFill>
                <a:latin typeface="Figtree Black"/>
              </a:endParaRPr>
            </a:p>
            <a:p>
              <a:pPr algn="ctr"/>
              <a:r>
                <a:rPr lang="en-US" sz="4800" b="1" dirty="0">
                  <a:solidFill>
                    <a:schemeClr val="tx1"/>
                  </a:solidFill>
                  <a:latin typeface="Figtree Black"/>
                </a:rPr>
                <a:t>$3,497</a:t>
              </a:r>
              <a:br>
                <a:rPr lang="en-US" dirty="0">
                  <a:solidFill>
                    <a:schemeClr val="tx1"/>
                  </a:solidFill>
                  <a:latin typeface="Figtree" pitchFamily="2" charset="0"/>
                </a:rPr>
              </a:br>
              <a:r>
                <a:rPr lang="en-US" b="1" dirty="0">
                  <a:solidFill>
                    <a:schemeClr val="tx1"/>
                  </a:solidFill>
                  <a:latin typeface="Figtree Black" pitchFamily="2" charset="0"/>
                </a:rPr>
                <a:t>ONE-TIME!</a:t>
              </a:r>
              <a:br>
                <a:rPr lang="en-US" b="1" dirty="0">
                  <a:solidFill>
                    <a:schemeClr val="tx1"/>
                  </a:solidFill>
                  <a:latin typeface="Figtree Black" pitchFamily="2" charset="0"/>
                </a:rPr>
              </a:br>
              <a:r>
                <a:rPr lang="en-US" sz="1600" dirty="0">
                  <a:solidFill>
                    <a:schemeClr val="tx1"/>
                  </a:solidFill>
                  <a:latin typeface="Figtree" pitchFamily="2" charset="0"/>
                </a:rPr>
                <a:t>+ $199 annual maintenance fee</a:t>
              </a:r>
              <a:endParaRPr lang="en-US" dirty="0">
                <a:solidFill>
                  <a:schemeClr val="tx1"/>
                </a:solidFill>
                <a:latin typeface="Figtree" pitchFamily="2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4E6361A-D550-F576-50C8-1CD868C65460}"/>
                </a:ext>
              </a:extLst>
            </p:cNvPr>
            <p:cNvSpPr/>
            <p:nvPr/>
          </p:nvSpPr>
          <p:spPr>
            <a:xfrm>
              <a:off x="8534267" y="744429"/>
              <a:ext cx="3223766" cy="566057"/>
            </a:xfrm>
            <a:prstGeom prst="rect">
              <a:avLst/>
            </a:prstGeom>
            <a:solidFill>
              <a:srgbClr val="6BB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latin typeface="Figtree Black" pitchFamily="2" charset="0"/>
                </a:rPr>
                <a:t>UNLIMITED</a:t>
              </a:r>
              <a:endParaRPr lang="en-US" sz="1200" b="1" dirty="0">
                <a:solidFill>
                  <a:schemeClr val="tx1"/>
                </a:solidFill>
                <a:latin typeface="Figtree Black" pitchFamily="2" charset="0"/>
              </a:endParaRPr>
            </a:p>
          </p:txBody>
        </p:sp>
      </p:grpSp>
      <p:pic>
        <p:nvPicPr>
          <p:cNvPr id="43" name="Picture 42" descr="A red circle with white text&#10;&#10;AI-generated content may be incorrect.">
            <a:extLst>
              <a:ext uri="{FF2B5EF4-FFF2-40B4-BE49-F238E27FC236}">
                <a16:creationId xmlns:a16="http://schemas.microsoft.com/office/drawing/2014/main" id="{941CAD6D-E8C6-813F-1D03-58482E7ECB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280191">
            <a:off x="10944000" y="3351630"/>
            <a:ext cx="1099338" cy="10242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9777D640-D772-42AD-9CD9-78A340790D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7897" y="6198520"/>
            <a:ext cx="12229898" cy="6631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E29C090-0D3D-A053-9D1D-ADBF28A6C76F}"/>
              </a:ext>
            </a:extLst>
          </p:cNvPr>
          <p:cNvSpPr txBox="1"/>
          <p:nvPr/>
        </p:nvSpPr>
        <p:spPr>
          <a:xfrm>
            <a:off x="-37898" y="6291119"/>
            <a:ext cx="1222989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solidFill>
                  <a:schemeClr val="bg1"/>
                </a:solidFill>
                <a:latin typeface="Figtree" pitchFamily="2" charset="0"/>
              </a:rPr>
              <a:t>Click the button or call </a:t>
            </a:r>
            <a:r>
              <a:rPr lang="en-US" sz="2500" b="1" u="sng" dirty="0">
                <a:solidFill>
                  <a:srgbClr val="F2DC0D"/>
                </a:solidFill>
                <a:latin typeface="Figtree Black" pitchFamily="2" charset="0"/>
              </a:rPr>
              <a:t>410.864.3083</a:t>
            </a:r>
            <a:r>
              <a:rPr lang="en-US" sz="2500" b="1" dirty="0">
                <a:solidFill>
                  <a:srgbClr val="F2DC0D"/>
                </a:solidFill>
                <a:latin typeface="Figtree Black" pitchFamily="2" charset="0"/>
              </a:rPr>
              <a:t> </a:t>
            </a:r>
            <a:r>
              <a:rPr lang="en-US" sz="2500" dirty="0">
                <a:solidFill>
                  <a:schemeClr val="bg1"/>
                </a:solidFill>
                <a:latin typeface="Figtree" pitchFamily="2" charset="0"/>
              </a:rPr>
              <a:t>to order by phone or ask questions!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FC35227-1715-0C8D-5603-75366B158DBC}"/>
              </a:ext>
            </a:extLst>
          </p:cNvPr>
          <p:cNvCxnSpPr/>
          <p:nvPr/>
        </p:nvCxnSpPr>
        <p:spPr>
          <a:xfrm>
            <a:off x="8852452" y="1563757"/>
            <a:ext cx="874644" cy="31805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8B2DDCF-F383-DAF9-77C0-6A14125E8C7F}"/>
              </a:ext>
            </a:extLst>
          </p:cNvPr>
          <p:cNvCxnSpPr/>
          <p:nvPr/>
        </p:nvCxnSpPr>
        <p:spPr>
          <a:xfrm>
            <a:off x="8802977" y="4127284"/>
            <a:ext cx="874644" cy="31805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18830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FBAD37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6C52A97FF7E5488EC659029126AE2C" ma:contentTypeVersion="24" ma:contentTypeDescription="Create a new document." ma:contentTypeScope="" ma:versionID="3db8aec227e5d63f41c4eb0f37172cde">
  <xsd:schema xmlns:xsd="http://www.w3.org/2001/XMLSchema" xmlns:xs="http://www.w3.org/2001/XMLSchema" xmlns:p="http://schemas.microsoft.com/office/2006/metadata/properties" xmlns:ns2="2251ad64-67db-4c38-9aa8-5eaa7f9c85b4" xmlns:ns3="459bff93-d594-4266-b2e6-8f9552c763c9" targetNamespace="http://schemas.microsoft.com/office/2006/metadata/properties" ma:root="true" ma:fieldsID="6e9418132eff79b8ab551963d91eada6" ns2:_="" ns3:_="">
    <xsd:import namespace="2251ad64-67db-4c38-9aa8-5eaa7f9c85b4"/>
    <xsd:import namespace="459bff93-d594-4266-b2e6-8f9552c763c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Author0" minOccurs="0"/>
                <xsd:element ref="ns2:Creator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51ad64-67db-4c38-9aa8-5eaa7f9c85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hidden="true" ma:internalName="MediaServiceAutoTags" ma:readOnly="true">
      <xsd:simpleType>
        <xsd:restriction base="dms:Text"/>
      </xsd:simpleType>
    </xsd:element>
    <xsd:element name="MediaServiceLocation" ma:index="12" nillable="true" ma:displayName="Location" ma:hidden="true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hidden="true" ma:internalName="MediaServiceOCR" ma:readOnly="true">
      <xsd:simpleType>
        <xsd:restriction base="dms:Note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true">
      <xsd:simpleType>
        <xsd:restriction base="dms:Note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Author0" ma:index="21" nillable="true" ma:displayName="Author" ma:format="Dropdown" ma:list="UserInfo" ma:SharePointGroup="0" ma:internalName="Author0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reator" ma:index="22" nillable="true" ma:displayName="Creator" ma:format="Dropdown" ma:internalName="Creator">
      <xsd:simpleType>
        <xsd:restriction base="dms:Text">
          <xsd:maxLength value="255"/>
        </xsd:restriction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c8cc5277-d8fb-405c-ad2b-f6fbee49342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9bff93-d594-4266-b2e6-8f9552c763c9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hidden="true" ma:internalName="SharedWithDetails" ma:readOnly="true">
      <xsd:simpleType>
        <xsd:restriction base="dms:Note"/>
      </xsd:simpleType>
    </xsd:element>
    <xsd:element name="TaxCatchAll" ma:index="25" nillable="true" ma:displayName="Taxonomy Catch All Column" ma:hidden="true" ma:list="{80c30666-4581-4d5f-9d7e-62d78c881836}" ma:internalName="TaxCatchAll" ma:showField="CatchAllData" ma:web="459bff93-d594-4266-b2e6-8f9552c763c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0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251ad64-67db-4c38-9aa8-5eaa7f9c85b4">
      <Terms xmlns="http://schemas.microsoft.com/office/infopath/2007/PartnerControls"/>
    </lcf76f155ced4ddcb4097134ff3c332f>
    <Author0 xmlns="2251ad64-67db-4c38-9aa8-5eaa7f9c85b4">
      <UserInfo>
        <DisplayName/>
        <AccountId xsi:nil="true"/>
        <AccountType/>
      </UserInfo>
    </Author0>
    <TaxCatchAll xmlns="459bff93-d594-4266-b2e6-8f9552c763c9" xsi:nil="true"/>
    <Creator xmlns="2251ad64-67db-4c38-9aa8-5eaa7f9c85b4" xsi:nil="true"/>
  </documentManagement>
</p:properties>
</file>

<file path=customXml/itemProps1.xml><?xml version="1.0" encoding="utf-8"?>
<ds:datastoreItem xmlns:ds="http://schemas.openxmlformats.org/officeDocument/2006/customXml" ds:itemID="{7BE9FAC4-A2F3-42A8-BB80-A428651276B0}"/>
</file>

<file path=customXml/itemProps2.xml><?xml version="1.0" encoding="utf-8"?>
<ds:datastoreItem xmlns:ds="http://schemas.openxmlformats.org/officeDocument/2006/customXml" ds:itemID="{10C628ED-90F2-4C9E-94DD-C9BD28B99281}"/>
</file>

<file path=customXml/itemProps3.xml><?xml version="1.0" encoding="utf-8"?>
<ds:datastoreItem xmlns:ds="http://schemas.openxmlformats.org/officeDocument/2006/customXml" ds:itemID="{EF9B77E9-02AF-4D3D-931D-D9078D5CF7DB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119631</TotalTime>
  <Words>3947</Words>
  <Application>Microsoft Macintosh PowerPoint</Application>
  <PresentationFormat>Widescreen</PresentationFormat>
  <Paragraphs>444</Paragraphs>
  <Slides>92</Slides>
  <Notes>90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92</vt:i4>
      </vt:variant>
    </vt:vector>
  </HeadingPairs>
  <TitlesOfParts>
    <vt:vector size="108" baseType="lpstr">
      <vt:lpstr>-apple-system</vt:lpstr>
      <vt:lpstr>Acumin Pro Black</vt:lpstr>
      <vt:lpstr>Acumin Pro Medium</vt:lpstr>
      <vt:lpstr>Aptos</vt:lpstr>
      <vt:lpstr>Arial</vt:lpstr>
      <vt:lpstr>Figtree</vt:lpstr>
      <vt:lpstr>Figtree Black</vt:lpstr>
      <vt:lpstr>Figtree Medium</vt:lpstr>
      <vt:lpstr>Figtree SemiBold</vt:lpstr>
      <vt:lpstr>Montserrat</vt:lpstr>
      <vt:lpstr>Montserrat ExtraBold</vt:lpstr>
      <vt:lpstr>Montserrat Medium</vt:lpstr>
      <vt:lpstr>Rubik</vt:lpstr>
      <vt:lpstr>Rubik SemiBold</vt:lpstr>
      <vt:lpstr>Wingdings</vt:lpstr>
      <vt:lpstr>Office Theme</vt:lpstr>
      <vt:lpstr>How to target 1,000% gains with trades costing  less than $2 (in just days or hours)  </vt:lpstr>
      <vt:lpstr>Nate Has Closed 183  Real-Money Trades For  AT LEAST 100%+  Since March 2023...  </vt:lpstr>
      <vt:lpstr>183  &gt;100% winners </vt:lpstr>
      <vt:lpstr>Today You’re Going to Learn How to Target  Gains Just Like These: </vt:lpstr>
      <vt:lpstr>PowerPoint Presentation</vt:lpstr>
      <vt:lpstr>Type in “READY!” if you’re  ready to target these trades! </vt:lpstr>
      <vt:lpstr>PowerPoint Presentation</vt:lpstr>
      <vt:lpstr>The Goal   Take advantage of  100%, 200% and even 1,000%+ setups in this record speculative market...  WITHOUT BETTING THE FARM!!! </vt:lpstr>
      <vt:lpstr>Introducing the... ”Lotto Trade”</vt:lpstr>
      <vt:lpstr>Today’s Agenda</vt:lpstr>
      <vt:lpstr>Disclaimer</vt:lpstr>
      <vt:lpstr>PowerPoint Presentation</vt:lpstr>
      <vt:lpstr>PowerPoint Presentation</vt:lpstr>
      <vt:lpstr>What Is A Lotto Trade? </vt:lpstr>
      <vt:lpstr>We target these lotto trades every day...    But later... You’ll see why it’s  ESPECIALLY lucrative to trade these on  Fridays at 9:30 a.m.</vt:lpstr>
      <vt:lpstr>Real Trade Example: LUMN</vt:lpstr>
      <vt:lpstr>Real Trade Example: LUMN</vt:lpstr>
      <vt:lpstr>LUMN Trade: 223% in 5 Days!</vt:lpstr>
      <vt:lpstr>Real Trade Example: CVNA</vt:lpstr>
      <vt:lpstr>Real Trade Example: CVNA</vt:lpstr>
      <vt:lpstr>CVNA Trade: 368% Overnight!</vt:lpstr>
      <vt:lpstr>Top Students Profited on CVNA Too!</vt:lpstr>
      <vt:lpstr>Lotto Trades Even Work  When Stocks Go Down! </vt:lpstr>
      <vt:lpstr>PowerPoint Presentation</vt:lpstr>
      <vt:lpstr>PowerPoint Presentation</vt:lpstr>
      <vt:lpstr>S&amp;P 500 (SPX) Trade: 422% within hours!</vt:lpstr>
      <vt:lpstr>PowerPoint Presentation</vt:lpstr>
      <vt:lpstr>So how do I find these trades?</vt:lpstr>
      <vt:lpstr>T.P.S.  What Nate Looks For Before Placing a Lotto Trade: </vt:lpstr>
      <vt:lpstr>The “Squeeze” Indicator </vt:lpstr>
      <vt:lpstr>DLTR Lotto Trade</vt:lpstr>
      <vt:lpstr>DLTR Lotto Trade 162% Overnight!</vt:lpstr>
      <vt:lpstr>The Squeeze Works On  Multiple Chart Time Frames...  But with fast lotto trades...  We typically use shorter time frames  (i.e. 10 min, 30 min, 78 min, 195 min etc.)</vt:lpstr>
      <vt:lpstr># Of Dots Matter!</vt:lpstr>
      <vt:lpstr>NFLX Lotto Trade</vt:lpstr>
      <vt:lpstr> NFLX Lotto Trade 217% Overnight!</vt:lpstr>
      <vt:lpstr>CRWV Lotto Trade</vt:lpstr>
      <vt:lpstr> CRWV Lotto Trade 199% in 4 days!</vt:lpstr>
      <vt:lpstr>With Lotto Trades, You Don’t  Need To Bet Your House to Target  MASSIVE Gains! </vt:lpstr>
      <vt:lpstr>TSLA Lotto Trade</vt:lpstr>
      <vt:lpstr>TSLA Lotto Trade 211% Overnight!</vt:lpstr>
      <vt:lpstr>PowerPoint Presentation</vt:lpstr>
      <vt:lpstr>OKLO Lotto Trade</vt:lpstr>
      <vt:lpstr>OKLO Lotto Trade 163% Overnight!</vt:lpstr>
      <vt:lpstr>You can even make MULTIPLE lotto trades on very good setups!</vt:lpstr>
      <vt:lpstr>HIMS Lotto Trade Set Up </vt:lpstr>
      <vt:lpstr>HIMS Lotto Trade #1 (More Aggressive) </vt:lpstr>
      <vt:lpstr>HIMS Lotto Trade #2 </vt:lpstr>
      <vt:lpstr>HIMS Lotto Trade #1: 823% Overnight...</vt:lpstr>
      <vt:lpstr>HIMS Lotto Trade #2: 407% Overnight</vt:lpstr>
      <vt:lpstr>TWO Big Overnight Wins  On ONE Trade Setup!</vt:lpstr>
      <vt:lpstr>Too good to be true?   These aren’t hypothetical gains.  These are all real trades Nate made with  real money LIVE in front of his students.</vt:lpstr>
      <vt:lpstr>Nate’s Top Students Profited Too!</vt:lpstr>
      <vt:lpstr>RILY Lotto Trade</vt:lpstr>
      <vt:lpstr>RILY Lotto Trade 500% in less than 2 hours!</vt:lpstr>
      <vt:lpstr>Nate’s Top 3 Favorite Tickers for  Repeat Lotto Profits</vt:lpstr>
      <vt:lpstr>Big Lotto Profits From RILY</vt:lpstr>
      <vt:lpstr>Largest RILY Lotto Trade Example</vt:lpstr>
      <vt:lpstr>Largest RILY Lotto Trade 1,129% In 2 Days!</vt:lpstr>
      <vt:lpstr>My Top Students Profited On RILY Too!</vt:lpstr>
      <vt:lpstr>PowerPoint Presentation</vt:lpstr>
      <vt:lpstr>Let’s Look For A Lotto Trade Together Now... LIVE! </vt:lpstr>
      <vt:lpstr>You NEED to be ready  THIS Friday at 9:30 a.m.</vt:lpstr>
      <vt:lpstr>Why are Fridays ESPECIALLY lucrative  for Lotto trades? </vt:lpstr>
      <vt:lpstr>PLTR Friday Lotto – 131% in 19 minutes </vt:lpstr>
      <vt:lpstr>ISRG Friday Lotto – 122% within hours</vt:lpstr>
      <vt:lpstr>APP Friday Lotto – 311% in 20 minutes </vt:lpstr>
      <vt:lpstr>META Friday Lotto – 261% in 1 ½ hours!</vt:lpstr>
      <vt:lpstr>AVGO Friday Lotto – 420% in 20 minutes </vt:lpstr>
      <vt:lpstr>You’re invited to join us LIVE THIS Friday @ 9:30 a.m. ET for “Lottomania” </vt:lpstr>
      <vt:lpstr>Our Gameplan for ”Lottomania”</vt:lpstr>
      <vt:lpstr>PowerPoint Presentation</vt:lpstr>
      <vt:lpstr>What is Daily Profits Live? </vt:lpstr>
      <vt:lpstr>Daily Profits Live Since March 2023 </vt:lpstr>
      <vt:lpstr>What Top Students Have Been Saying...</vt:lpstr>
      <vt:lpstr>What Top Students Have Been Saying...</vt:lpstr>
      <vt:lpstr>Sometimes members do even better than Nate! ... 4,900% in one morning?!</vt:lpstr>
      <vt:lpstr>PowerPoint Presentation</vt:lpstr>
      <vt:lpstr>Today is your opportunity  to try out Daily Profits Live  for 60 days!</vt:lpstr>
      <vt:lpstr>1 Full Year Of Daily Profits Live</vt:lpstr>
      <vt:lpstr> All-Day Chatroom + Daily Livestreams</vt:lpstr>
      <vt:lpstr>PowerPoint Presentation</vt:lpstr>
      <vt:lpstr>PowerPoint Presentation</vt:lpstr>
      <vt:lpstr>PowerPoint Presentation</vt:lpstr>
      <vt:lpstr>PowerPoint Presentation</vt:lpstr>
      <vt:lpstr>Nate’s 60-Day Money Back Guarantee </vt:lpstr>
      <vt:lpstr>PowerPoint Presentation</vt:lpstr>
      <vt:lpstr>Learn how to lower your trading taxes!  It may be possible to write off your Daily Profits Live  subscription and lower your tax burden.  </vt:lpstr>
      <vt:lpstr>Normal Retail Price: $5,000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 Here</dc:title>
  <dc:creator>Alison Kleeman</dc:creator>
  <cp:lastModifiedBy>Stephen Prior</cp:lastModifiedBy>
  <cp:revision>571</cp:revision>
  <cp:lastPrinted>2025-06-06T20:50:49Z</cp:lastPrinted>
  <dcterms:created xsi:type="dcterms:W3CDTF">2024-04-11T14:53:14Z</dcterms:created>
  <dcterms:modified xsi:type="dcterms:W3CDTF">2025-08-27T14:37:12Z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0x010100B96C52A97FF7E5488EC659029126AE2C</vt:lpwstr>
  </property>
</Properties>
</file>