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9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comments/modernComment_21E_B0118E33.xml" ContentType="application/vnd.ms-powerpoint.comments+xml"/>
  <Override PartName="/ppt/authors.xml" ContentType="application/vnd.ms-powerpoint.authors+xml"/>
  <Override PartName="/ppt/comments/modernComment_1F8_C6AA7DEB.xml" ContentType="application/vnd.ms-powerpoint.comments+xml"/>
  <Override PartName="/ppt/comments/modernComment_1F7_EC69F075.xml" ContentType="application/vnd.ms-powerpoint.comments+xml"/>
  <Override PartName="/ppt/comments/modernComment_244_E963DB8B.xml" ContentType="application/vnd.ms-powerpoint.comments+xml"/>
  <Override PartName="/ppt/comments/modernComment_243_D830BC84.xml" ContentType="application/vnd.ms-powerpoint.comments+xml"/>
  <Override PartName="/ppt/comments/modernComment_1F2_99758B1.xml" ContentType="application/vnd.ms-powerpoint.comments+xml"/>
  <Override PartName="/ppt/comments/modernComment_1EA_93C02082.xml" ContentType="application/vnd.ms-powerpoint.comments+xml"/>
  <Override PartName="/ppt/comments/modernComment_207_5B358374.xml" ContentType="application/vnd.ms-powerpoint.comments+xml"/>
  <Override PartName="/ppt/comments/modernComment_201_6C822EAE.xml" ContentType="application/vnd.ms-powerpoint.comments+xml"/>
  <Override PartName="/ppt/comments/modernComment_247_856F374E.xml" ContentType="application/vnd.ms-powerpoint.comments+xml"/>
  <Override PartName="/ppt/comments/modernComment_203_C7F39EF.xml" ContentType="application/vnd.ms-powerpoint.comments+xml"/>
  <Override PartName="/ppt/comments/modernComment_21D_F7B09CFD.xml" ContentType="application/vnd.ms-powerpoint.comments+xml"/>
  <Override PartName="/ppt/comments/modernComment_216_46C8E6CD.xml" ContentType="application/vnd.ms-powerpoint.comments+xml"/>
  <Override PartName="/ppt/comments/modernComment_232_A8CEE81F.xml" ContentType="application/vnd.ms-powerpoint.comments+xml"/>
  <Override PartName="/ppt/comments/modernComment_230_A3B198AF.xml" ContentType="application/vnd.ms-powerpoint.comments+xml"/>
  <Override PartName="/ppt/comments/modernComment_23E_609261A6.xml" ContentType="application/vnd.ms-powerpoint.comments+xml"/>
  <Override PartName="/ppt/comments/modernComment_23F_23B3BCF1.xml" ContentType="application/vnd.ms-powerpoint.comments+xml"/>
  <Override PartName="/ppt/comments/modernComment_24C_1C9C3BAB.xml" ContentType="application/vnd.ms-powerpoint.comments+xml"/>
  <Override PartName="/ppt/comments/modernComment_24D_CE5B64E1.xml" ContentType="application/vnd.ms-powerpoint.comments+xml"/>
  <Override PartName="/ppt/comments/modernComment_24B_3A69B978.xml" ContentType="application/vnd.ms-powerpoint.comments+xml"/>
  <Override PartName="/ppt/comments/modernComment_206_C5337660.xml" ContentType="application/vnd.ms-powerpoint.comments+xml"/>
  <Override PartName="/ppt/comments/modernComment_227_9F6EA6A9.xml" ContentType="application/vnd.ms-powerpoint.comments+xml"/>
  <Override PartName="/ppt/comments/modernComment_224_23F8EA7E.xml" ContentType="application/vnd.ms-powerpoint.comments+xml"/>
  <Override PartName="/ppt/comments/modernComment_223_71129E0.xml" ContentType="application/vnd.ms-powerpoint.comments+xml"/>
  <Override PartName="/ppt/comments/modernComment_222_F4065433.xml" ContentType="application/vnd.ms-powerpoint.comments+xml"/>
  <Override PartName="/ppt/comments/modernComment_221_7984C21.xml" ContentType="application/vnd.ms-powerpoint.comments+xml"/>
  <Override PartName="/ppt/comments/modernComment_210_D9D9CCA.xml" ContentType="application/vnd.ms-powerpoint.comments+xml"/>
  <Override PartName="/ppt/comments/modernComment_20B_B9F1127B.xml" ContentType="application/vnd.ms-powerpoint.comments+xml"/>
  <Override PartName="/ppt/comments/modernComment_208_2052CD6D.xml" ContentType="application/vnd.ms-powerpoint.comments+xml"/>
  <Override PartName="/ppt/comments/modernComment_21F_7161B657.xml" ContentType="application/vnd.ms-powerpoint.comments+xml"/>
  <Override PartName="/ppt/comments/modernComment_1FE_E9A0C38A.xml" ContentType="application/vnd.ms-powerpoint.comments+xml"/>
  <Override PartName="/ppt/comments/modernComment_1FD_559C6A3D.xml" ContentType="application/vnd.ms-powerpoint.comments+xml"/>
  <Override PartName="/ppt/comments/modernComment_1FB_2C4CEA94.xml" ContentType="application/vnd.ms-powerpoint.comments+xml"/>
  <Override PartName="/ppt/comments/modernComment_1FA_7D15B70E.xml" ContentType="application/vnd.ms-powerpoint.comments+xml"/>
  <Override PartName="/ppt/comments/modernComment_100_DB8DF85E.xml" ContentType="application/vnd.ms-powerpoint.comment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comments/modernComment_23D_4FF7E1CD.xml" ContentType="application/vnd.ms-powerpoint.comments+xml"/>
  <Override PartName="/ppt/comments/modernComment_240_B8E1BAE8.xml" ContentType="application/vnd.ms-powerpoint.comment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6"/>
  </p:notesMasterIdLst>
  <p:handoutMasterIdLst>
    <p:handoutMasterId r:id="rId97"/>
  </p:handoutMasterIdLst>
  <p:sldIdLst>
    <p:sldId id="256" r:id="rId2"/>
    <p:sldId id="505" r:id="rId3"/>
    <p:sldId id="390" r:id="rId4"/>
    <p:sldId id="262" r:id="rId5"/>
    <p:sldId id="506" r:id="rId6"/>
    <p:sldId id="514" r:id="rId7"/>
    <p:sldId id="507" r:id="rId8"/>
    <p:sldId id="509" r:id="rId9"/>
    <p:sldId id="510" r:id="rId10"/>
    <p:sldId id="543" r:id="rId11"/>
    <p:sldId id="544" r:id="rId12"/>
    <p:sldId id="512" r:id="rId13"/>
    <p:sldId id="520" r:id="rId14"/>
    <p:sldId id="523" r:id="rId15"/>
    <p:sldId id="524" r:id="rId16"/>
    <p:sldId id="525" r:id="rId17"/>
    <p:sldId id="526" r:id="rId18"/>
    <p:sldId id="528" r:id="rId19"/>
    <p:sldId id="529" r:id="rId20"/>
    <p:sldId id="549" r:id="rId21"/>
    <p:sldId id="521" r:id="rId22"/>
    <p:sldId id="522" r:id="rId23"/>
    <p:sldId id="508" r:id="rId24"/>
    <p:sldId id="545" r:id="rId25"/>
    <p:sldId id="546" r:id="rId26"/>
    <p:sldId id="547" r:id="rId27"/>
    <p:sldId id="548" r:id="rId28"/>
    <p:sldId id="527" r:id="rId29"/>
    <p:sldId id="551" r:id="rId30"/>
    <p:sldId id="552" r:id="rId31"/>
    <p:sldId id="554" r:id="rId32"/>
    <p:sldId id="559" r:id="rId33"/>
    <p:sldId id="584" r:id="rId34"/>
    <p:sldId id="517" r:id="rId35"/>
    <p:sldId id="518" r:id="rId36"/>
    <p:sldId id="540" r:id="rId37"/>
    <p:sldId id="566" r:id="rId38"/>
    <p:sldId id="567" r:id="rId39"/>
    <p:sldId id="587" r:id="rId40"/>
    <p:sldId id="542" r:id="rId41"/>
    <p:sldId id="589" r:id="rId42"/>
    <p:sldId id="588" r:id="rId43"/>
    <p:sldId id="537" r:id="rId44"/>
    <p:sldId id="571" r:id="rId45"/>
    <p:sldId id="573" r:id="rId46"/>
    <p:sldId id="576" r:id="rId47"/>
    <p:sldId id="575" r:id="rId48"/>
    <p:sldId id="574" r:id="rId49"/>
    <p:sldId id="538" r:id="rId50"/>
    <p:sldId id="560" r:id="rId51"/>
    <p:sldId id="561" r:id="rId52"/>
    <p:sldId id="562" r:id="rId53"/>
    <p:sldId id="563" r:id="rId54"/>
    <p:sldId id="511" r:id="rId55"/>
    <p:sldId id="568" r:id="rId56"/>
    <p:sldId id="534" r:id="rId57"/>
    <p:sldId id="536" r:id="rId58"/>
    <p:sldId id="541" r:id="rId59"/>
    <p:sldId id="578" r:id="rId60"/>
    <p:sldId id="577" r:id="rId61"/>
    <p:sldId id="565" r:id="rId62"/>
    <p:sldId id="533" r:id="rId63"/>
    <p:sldId id="515" r:id="rId64"/>
    <p:sldId id="530" r:id="rId65"/>
    <p:sldId id="531" r:id="rId66"/>
    <p:sldId id="583" r:id="rId67"/>
    <p:sldId id="532" r:id="rId68"/>
    <p:sldId id="513" r:id="rId69"/>
    <p:sldId id="556" r:id="rId70"/>
    <p:sldId id="557" r:id="rId71"/>
    <p:sldId id="558" r:id="rId72"/>
    <p:sldId id="486" r:id="rId73"/>
    <p:sldId id="569" r:id="rId74"/>
    <p:sldId id="519" r:id="rId75"/>
    <p:sldId id="487" r:id="rId76"/>
    <p:sldId id="581" r:id="rId77"/>
    <p:sldId id="488" r:id="rId78"/>
    <p:sldId id="489" r:id="rId79"/>
    <p:sldId id="490" r:id="rId80"/>
    <p:sldId id="491" r:id="rId81"/>
    <p:sldId id="492" r:id="rId82"/>
    <p:sldId id="493" r:id="rId83"/>
    <p:sldId id="494" r:id="rId84"/>
    <p:sldId id="495" r:id="rId85"/>
    <p:sldId id="500" r:id="rId86"/>
    <p:sldId id="496" r:id="rId87"/>
    <p:sldId id="497" r:id="rId88"/>
    <p:sldId id="498" r:id="rId89"/>
    <p:sldId id="579" r:id="rId90"/>
    <p:sldId id="582" r:id="rId91"/>
    <p:sldId id="580" r:id="rId92"/>
    <p:sldId id="585" r:id="rId93"/>
    <p:sldId id="503" r:id="rId94"/>
    <p:sldId id="504" r:id="rId9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8FCCA3-3E34-4B87-21B0-87C7808ED305}" name="Nick Andrus" initials="NA" userId="S::nandrus@oxfordclub.com::2a4562e2-cf93-46e2-aeed-d177a1f9454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014"/>
    <p:restoredTop sz="94760"/>
  </p:normalViewPr>
  <p:slideViewPr>
    <p:cSldViewPr snapToGrid="0">
      <p:cViewPr varScale="1">
        <p:scale>
          <a:sx n="83" d="100"/>
          <a:sy n="83" d="100"/>
        </p:scale>
        <p:origin x="208" y="7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68" d="100"/>
        <a:sy n="168" d="100"/>
      </p:scale>
      <p:origin x="0" y="0"/>
    </p:cViewPr>
  </p:sorterViewPr>
  <p:notesViewPr>
    <p:cSldViewPr snapToGrid="0">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microsoft.com/office/2018/10/relationships/authors" Target="author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handoutMaster" Target="handoutMasters/handoutMaster1.xml"/><Relationship Id="rId104" Type="http://schemas.openxmlformats.org/officeDocument/2006/relationships/customXml" Target="../customXml/item2.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105"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omments/modernComment_100_DB8DF85E.xml><?xml version="1.0" encoding="utf-8"?>
<p188:cmLst xmlns:a="http://schemas.openxmlformats.org/drawingml/2006/main" xmlns:r="http://schemas.openxmlformats.org/officeDocument/2006/relationships" xmlns:p188="http://schemas.microsoft.com/office/powerpoint/2018/8/main">
  <p188:cm id="{FB2958AC-2264-0646-80C0-E0BC623BF201}" authorId="{CE8FCCA3-3E34-4B87-21B0-87C7808ED305}" created="2025-10-25T20:35:45.111">
    <pc:sldMkLst xmlns:pc="http://schemas.microsoft.com/office/powerpoint/2013/main/command">
      <pc:docMk/>
      <pc:sldMk cId="3683514462" sldId="256"/>
    </pc:sldMkLst>
    <p188:txBody>
      <a:bodyPr/>
      <a:lstStyle/>
      <a:p>
        <a:r>
          <a:rPr lang="en-US"/>
          <a:t>NOTE: just started with this template. We will change to Cash Code X branding. </a:t>
        </a:r>
      </a:p>
    </p188:txBody>
  </p188:cm>
</p188:cmLst>
</file>

<file path=ppt/comments/modernComment_1EA_93C02082.xml><?xml version="1.0" encoding="utf-8"?>
<p188:cmLst xmlns:a="http://schemas.openxmlformats.org/drawingml/2006/main" xmlns:r="http://schemas.openxmlformats.org/officeDocument/2006/relationships" xmlns:p188="http://schemas.microsoft.com/office/powerpoint/2018/8/main">
  <p188:cm id="{BACC2CE5-34D4-5346-91AB-112E9DB53FFA}" authorId="{CE8FCCA3-3E34-4B87-21B0-87C7808ED305}" created="2025-10-22T18:26:45.003">
    <pc:sldMkLst xmlns:pc="http://schemas.microsoft.com/office/powerpoint/2013/main/command">
      <pc:docMk/>
      <pc:sldMk cId="2478841986" sldId="490"/>
    </pc:sldMkLst>
    <p188:txBody>
      <a:bodyPr/>
      <a:lstStyle/>
      <a:p>
        <a:r>
          <a:rPr lang="en-US"/>
          <a:t>Design: Update report </a:t>
        </a:r>
      </a:p>
    </p188:txBody>
  </p188:cm>
</p188:cmLst>
</file>

<file path=ppt/comments/modernComment_1F2_99758B1.xml><?xml version="1.0" encoding="utf-8"?>
<p188:cmLst xmlns:a="http://schemas.openxmlformats.org/drawingml/2006/main" xmlns:r="http://schemas.openxmlformats.org/officeDocument/2006/relationships" xmlns:p188="http://schemas.microsoft.com/office/powerpoint/2018/8/main">
  <p188:cm id="{D5E4BC37-C685-A342-8F32-F085FD9C2B66}" authorId="{CE8FCCA3-3E34-4B87-21B0-87C7808ED305}" created="2025-10-31T14:27:59.483">
    <ac:deMkLst xmlns:ac="http://schemas.microsoft.com/office/drawing/2013/main/command">
      <pc:docMk xmlns:pc="http://schemas.microsoft.com/office/powerpoint/2013/main/command"/>
      <pc:sldMk xmlns:pc="http://schemas.microsoft.com/office/powerpoint/2013/main/command" cId="160913585" sldId="498"/>
      <ac:spMk id="3" creationId="{2D30E96C-D188-C2F9-A9EF-36D415694A5B}"/>
    </ac:deMkLst>
    <p188:txBody>
      <a:bodyPr/>
      <a:lstStyle/>
      <a:p>
        <a:r>
          <a:rPr lang="en-US"/>
          <a:t>NEED WAR ROOM LOGO! </a:t>
        </a:r>
      </a:p>
    </p188:txBody>
  </p188:cm>
</p188:cmLst>
</file>

<file path=ppt/comments/modernComment_1F7_EC69F075.xml><?xml version="1.0" encoding="utf-8"?>
<p188:cmLst xmlns:a="http://schemas.openxmlformats.org/drawingml/2006/main" xmlns:r="http://schemas.openxmlformats.org/officeDocument/2006/relationships" xmlns:p188="http://schemas.microsoft.com/office/powerpoint/2018/8/main">
  <p188:cm id="{0062DCC7-61DC-E245-AE29-EBBDB0DF5F94}" authorId="{CE8FCCA3-3E34-4B87-21B0-87C7808ED305}" created="2025-10-31T14:31:10.175">
    <pc:sldMkLst xmlns:pc="http://schemas.microsoft.com/office/powerpoint/2013/main/command">
      <pc:docMk/>
      <pc:sldMk cId="3966365813" sldId="503"/>
    </pc:sldMkLst>
    <p188:replyLst>
      <p188:reply id="{6FA5D05B-E433-1849-8AF3-57D0EA69C971}" authorId="{CE8FCCA3-3E34-4B87-21B0-87C7808ED305}" created="2025-10-31T14:51:11.228">
        <p188:txBody>
          <a:bodyPr/>
          <a:lstStyle/>
          <a:p>
            <a:r>
              <a:rPr lang="en-US"/>
              <a:t>Take out catalyst cash outs logo and replace with war room</a:t>
            </a:r>
          </a:p>
        </p188:txBody>
      </p188:reply>
    </p188:replyLst>
    <p188:txBody>
      <a:bodyPr/>
      <a:lstStyle/>
      <a:p>
        <a:r>
          <a:rPr lang="en-US"/>
          <a:t>PLEASE ADD 3 MONTHS IN WAR ROOM FREE</a:t>
        </a:r>
      </a:p>
    </p188:txBody>
  </p188:cm>
</p188:cmLst>
</file>

<file path=ppt/comments/modernComment_1F8_C6AA7DEB.xml><?xml version="1.0" encoding="utf-8"?>
<p188:cmLst xmlns:a="http://schemas.openxmlformats.org/drawingml/2006/main" xmlns:r="http://schemas.openxmlformats.org/officeDocument/2006/relationships" xmlns:p188="http://schemas.microsoft.com/office/powerpoint/2018/8/main">
  <p188:cm id="{18DFE076-0480-F444-841D-5A69734ACDF9}" authorId="{CE8FCCA3-3E34-4B87-21B0-87C7808ED305}" created="2025-10-31T14:31:20.237">
    <pc:sldMkLst xmlns:pc="http://schemas.microsoft.com/office/powerpoint/2013/main/command">
      <pc:docMk/>
      <pc:sldMk cId="3333062123" sldId="504"/>
    </pc:sldMkLst>
    <p188:txBody>
      <a:bodyPr/>
      <a:lstStyle/>
      <a:p>
        <a:r>
          <a:rPr lang="en-US"/>
          <a:t>THREE MONTHS IN WAR ROOM FREE</a:t>
        </a:r>
      </a:p>
    </p188:txBody>
  </p188:cm>
</p188:cmLst>
</file>

<file path=ppt/comments/modernComment_1FA_7D15B70E.xml><?xml version="1.0" encoding="utf-8"?>
<p188:cmLst xmlns:a="http://schemas.openxmlformats.org/drawingml/2006/main" xmlns:r="http://schemas.openxmlformats.org/officeDocument/2006/relationships" xmlns:p188="http://schemas.microsoft.com/office/powerpoint/2018/8/main">
  <p188:cm id="{804E47FD-EF08-1345-B874-79E5A0AC9249}" authorId="{CE8FCCA3-3E34-4B87-21B0-87C7808ED305}" created="2025-10-26T20:10:10.297">
    <pc:sldMkLst xmlns:pc="http://schemas.microsoft.com/office/powerpoint/2013/main/command">
      <pc:docMk/>
      <pc:sldMk cId="2098575118" sldId="506"/>
    </pc:sldMkLst>
    <p188:txBody>
      <a:bodyPr/>
      <a:lstStyle/>
      <a:p>
        <a:r>
          <a:rPr lang="en-US"/>
          <a:t>LEGAL: 1,200 in a year is on the F2 Backtest (just the biggest gain on there in the year (252 days) section, 5,600 is later on with the Carvana example. 
Option gains are all in the option spreadsheet
data to 2019 is the F2 backtest
1.2 million thing is using the HOOD example in the options sheet, also spelled out later in presentation. </a:t>
        </a:r>
      </a:p>
    </p188:txBody>
  </p188:cm>
</p188:cmLst>
</file>

<file path=ppt/comments/modernComment_1FB_2C4CEA94.xml><?xml version="1.0" encoding="utf-8"?>
<p188:cmLst xmlns:a="http://schemas.openxmlformats.org/drawingml/2006/main" xmlns:r="http://schemas.openxmlformats.org/officeDocument/2006/relationships" xmlns:p188="http://schemas.microsoft.com/office/powerpoint/2018/8/main">
  <p188:cm id="{F9A6F8E2-89AA-B043-82AC-62A5802836CD}" authorId="{CE8FCCA3-3E34-4B87-21B0-87C7808ED305}" created="2025-10-23T15:41:12.341">
    <pc:sldMkLst xmlns:pc="http://schemas.microsoft.com/office/powerpoint/2013/main/command">
      <pc:docMk/>
      <pc:sldMk cId="18067820" sldId="507"/>
    </pc:sldMkLst>
    <p188:replyLst>
      <p188:reply id="{74692033-E387-4C42-82DB-8E3638C82103}" authorId="{CE8FCCA3-3E34-4B87-21B0-87C7808ED305}" created="2025-10-26T20:10:36.421">
        <p188:txBody>
          <a:bodyPr/>
          <a:lstStyle/>
          <a:p>
            <a:r>
              <a:rPr lang="en-US"/>
              <a:t>LEGAL this is on the 2024 trades doc. </a:t>
            </a:r>
          </a:p>
        </p188:txBody>
      </p188:reply>
    </p188:replyLst>
    <p188:txBody>
      <a:bodyPr/>
      <a:lstStyle/>
      <a:p>
        <a:r>
          <a:rPr lang="en-US"/>
          <a:t>First show chart without green arrow </a:t>
        </a:r>
      </a:p>
    </p188:txBody>
  </p188:cm>
</p188:cmLst>
</file>

<file path=ppt/comments/modernComment_1FD_559C6A3D.xml><?xml version="1.0" encoding="utf-8"?>
<p188:cmLst xmlns:a="http://schemas.openxmlformats.org/drawingml/2006/main" xmlns:r="http://schemas.openxmlformats.org/officeDocument/2006/relationships" xmlns:p188="http://schemas.microsoft.com/office/powerpoint/2018/8/main">
  <p188:cm id="{FD33B8A8-3870-8545-AD3D-6A41A7465257}" authorId="{CE8FCCA3-3E34-4B87-21B0-87C7808ED305}" created="2025-10-23T15:41:12.341">
    <pc:sldMkLst xmlns:pc="http://schemas.microsoft.com/office/powerpoint/2013/main/command">
      <pc:docMk/>
      <pc:sldMk cId="18067820" sldId="507"/>
    </pc:sldMkLst>
    <p188:txBody>
      <a:bodyPr/>
      <a:lstStyle/>
      <a:p>
        <a:r>
          <a:rPr lang="en-US"/>
          <a:t>Show green arrow </a:t>
        </a:r>
      </a:p>
    </p188:txBody>
  </p188:cm>
</p188:cmLst>
</file>

<file path=ppt/comments/modernComment_1FE_E9A0C38A.xml><?xml version="1.0" encoding="utf-8"?>
<p188:cmLst xmlns:a="http://schemas.openxmlformats.org/drawingml/2006/main" xmlns:r="http://schemas.openxmlformats.org/officeDocument/2006/relationships" xmlns:p188="http://schemas.microsoft.com/office/powerpoint/2018/8/main">
  <p188:cm id="{07FD94CD-9DD5-8344-AF98-7CED1943794C}" authorId="{CE8FCCA3-3E34-4B87-21B0-87C7808ED305}" created="2025-10-23T15:41:12.341">
    <pc:sldMkLst xmlns:pc="http://schemas.microsoft.com/office/powerpoint/2013/main/command">
      <pc:docMk/>
      <pc:sldMk cId="18067820" sldId="507"/>
    </pc:sldMkLst>
    <p188:txBody>
      <a:bodyPr/>
      <a:lstStyle/>
      <a:p>
        <a:r>
          <a:rPr lang="en-US"/>
          <a:t>Show arrow going up with gains</a:t>
        </a:r>
      </a:p>
    </p188:txBody>
  </p188:cm>
</p188:cmLst>
</file>

<file path=ppt/comments/modernComment_201_6C822EAE.xml><?xml version="1.0" encoding="utf-8"?>
<p188:cmLst xmlns:a="http://schemas.openxmlformats.org/drawingml/2006/main" xmlns:r="http://schemas.openxmlformats.org/officeDocument/2006/relationships" xmlns:p188="http://schemas.microsoft.com/office/powerpoint/2018/8/main">
  <p188:cm id="{8B2AA592-40DB-824F-8BB9-B581F07BC5E7}" authorId="{CE8FCCA3-3E34-4B87-21B0-87C7808ED305}" created="2025-10-25T19:39:05.216">
    <pc:sldMkLst xmlns:pc="http://schemas.microsoft.com/office/powerpoint/2013/main/command">
      <pc:docMk/>
      <pc:sldMk cId="1820470958" sldId="513"/>
    </pc:sldMkLst>
    <p188:txBody>
      <a:bodyPr/>
      <a:lstStyle/>
      <a:p>
        <a:r>
          <a:rPr lang="en-US"/>
          <a:t>§ BITO 195% vs 293% 9/18/23 (last) - 3/4/24 (last)
</a:t>
        </a:r>
      </a:p>
    </p188:txBody>
  </p188:cm>
</p188:cmLst>
</file>

<file path=ppt/comments/modernComment_203_C7F39EF.xml><?xml version="1.0" encoding="utf-8"?>
<p188:cmLst xmlns:a="http://schemas.openxmlformats.org/drawingml/2006/main" xmlns:r="http://schemas.openxmlformats.org/officeDocument/2006/relationships" xmlns:p188="http://schemas.microsoft.com/office/powerpoint/2018/8/main">
  <p188:cm id="{091B66B6-D09D-9C4C-B3B6-8A4024CD5FEF}" authorId="{CE8FCCA3-3E34-4B87-21B0-87C7808ED305}" created="2025-10-25T18:33:48.052">
    <pc:sldMkLst xmlns:pc="http://schemas.microsoft.com/office/powerpoint/2013/main/command">
      <pc:docMk/>
      <pc:sldMk cId="209664495" sldId="515"/>
    </pc:sldMkLst>
    <p188:replyLst>
      <p188:reply id="{773A6A2C-FCA7-CC48-8AF9-B005C8998E74}" authorId="{CE8FCCA3-3E34-4B87-21B0-87C7808ED305}" created="2025-10-26T20:17:56.721">
        <p188:txBody>
          <a:bodyPr/>
          <a:lstStyle/>
          <a:p>
            <a:r>
              <a:rPr lang="en-US"/>
              <a:t>This and all the other ones are in the War Room vs WNM doc</a:t>
            </a:r>
          </a:p>
        </p188:txBody>
      </p188:reply>
    </p188:replyLst>
    <p188:txBody>
      <a:bodyPr/>
      <a:lstStyle/>
      <a:p>
        <a:r>
          <a:rPr lang="en-US"/>
          <a:t>§VRT 35 vs 135% 3/12 (last) - 3/21 (last)
§NKE 21 vs 122% 5/28 (open) - 6/6 (last)
§ETSY 17 vs 91% 2/1 (low) - 2/9 (last)
§AVAV 1.7 vs 94% 1/14/25 - 1/28/25 (last - open)
</a:t>
        </a:r>
      </a:p>
    </p188:txBody>
  </p188:cm>
</p188:cmLst>
</file>

<file path=ppt/comments/modernComment_206_C5337660.xml><?xml version="1.0" encoding="utf-8"?>
<p188:cmLst xmlns:a="http://schemas.openxmlformats.org/drawingml/2006/main" xmlns:r="http://schemas.openxmlformats.org/officeDocument/2006/relationships" xmlns:p188="http://schemas.microsoft.com/office/powerpoint/2018/8/main">
  <p188:cm id="{3DB018BA-1436-1F44-BBBE-4B09DCC32AA9}" authorId="{CE8FCCA3-3E34-4B87-21B0-87C7808ED305}" created="2025-10-25T16:01:13.661">
    <pc:sldMkLst xmlns:pc="http://schemas.microsoft.com/office/powerpoint/2013/main/command">
      <pc:docMk/>
      <pc:sldMk cId="3308484192" sldId="518"/>
    </pc:sldMkLst>
    <p188:txBody>
      <a:bodyPr/>
      <a:lstStyle/>
      <a:p>
        <a:r>
          <a:rPr lang="en-US"/>
          <a:t>Probably need to circle on the graph where the red and blue cross (that's the X) </a:t>
        </a:r>
      </a:p>
    </p188:txBody>
  </p188:cm>
</p188:cmLst>
</file>

<file path=ppt/comments/modernComment_207_5B358374.xml><?xml version="1.0" encoding="utf-8"?>
<p188:cmLst xmlns:a="http://schemas.openxmlformats.org/drawingml/2006/main" xmlns:r="http://schemas.openxmlformats.org/officeDocument/2006/relationships" xmlns:p188="http://schemas.microsoft.com/office/powerpoint/2018/8/main">
  <p188:cm id="{444E5803-F6B6-6E46-8485-37B7FEB3D205}" authorId="{CE8FCCA3-3E34-4B87-21B0-87C7808ED305}" created="2025-10-26T20:20:41.368">
    <pc:sldMkLst xmlns:pc="http://schemas.microsoft.com/office/powerpoint/2013/main/command">
      <pc:docMk/>
      <pc:sldMk cId="1530233716" sldId="519"/>
    </pc:sldMkLst>
    <p188:txBody>
      <a:bodyPr/>
      <a:lstStyle/>
      <a:p>
        <a:r>
          <a:rPr lang="en-US"/>
          <a:t>War Room Trade </a:t>
        </a:r>
      </a:p>
    </p188:txBody>
  </p188:cm>
</p188:cmLst>
</file>

<file path=ppt/comments/modernComment_208_2052CD6D.xml><?xml version="1.0" encoding="utf-8"?>
<p188:cmLst xmlns:a="http://schemas.openxmlformats.org/drawingml/2006/main" xmlns:r="http://schemas.openxmlformats.org/officeDocument/2006/relationships" xmlns:p188="http://schemas.microsoft.com/office/powerpoint/2018/8/main">
  <p188:cm id="{57B716B4-D02D-D848-A588-823F60A9BEF9}" authorId="{CE8FCCA3-3E34-4B87-21B0-87C7808ED305}" created="2025-10-24T17:52:31.995">
    <ac:deMkLst xmlns:ac="http://schemas.microsoft.com/office/drawing/2013/main/command">
      <pc:docMk xmlns:pc="http://schemas.microsoft.com/office/powerpoint/2013/main/command"/>
      <pc:sldMk xmlns:pc="http://schemas.microsoft.com/office/powerpoint/2013/main/command" cId="542297453" sldId="520"/>
      <ac:spMk id="2" creationId="{E5E492AF-8D14-3779-823A-45155F39F094}"/>
    </ac:deMkLst>
    <p188:txBody>
      <a:bodyPr/>
      <a:lstStyle/>
      <a:p>
        <a:r>
          <a:rPr lang="en-US"/>
          <a:t>§From The Last Invention: Contact, Oct 23, 2025
§https://podcasts.apple.com/us/podcast/contact/id1839942885?i=1000733127984
</a:t>
        </a:r>
      </a:p>
    </p188:txBody>
  </p188:cm>
</p188:cmLst>
</file>

<file path=ppt/comments/modernComment_20B_B9F1127B.xml><?xml version="1.0" encoding="utf-8"?>
<p188:cmLst xmlns:a="http://schemas.openxmlformats.org/drawingml/2006/main" xmlns:r="http://schemas.openxmlformats.org/officeDocument/2006/relationships" xmlns:p188="http://schemas.microsoft.com/office/powerpoint/2018/8/main">
  <p188:cm id="{F69D0E34-F8B3-D748-A0EB-65872E18E8CD}" authorId="{CE8FCCA3-3E34-4B87-21B0-87C7808ED305}" created="2025-10-24T18:02:05.383">
    <ac:deMkLst xmlns:ac="http://schemas.microsoft.com/office/drawing/2013/main/command">
      <pc:docMk xmlns:pc="http://schemas.microsoft.com/office/powerpoint/2013/main/command"/>
      <pc:sldMk xmlns:pc="http://schemas.microsoft.com/office/powerpoint/2013/main/command" cId="3119583867" sldId="523"/>
      <ac:spMk id="2" creationId="{9223CC42-299D-5DEB-C06E-48C106C2BCE5}"/>
    </ac:deMkLst>
    <p188:txBody>
      <a:bodyPr/>
      <a:lstStyle/>
      <a:p>
        <a:r>
          <a:rPr lang="en-US"/>
          <a:t>§From The Last Invention: Speedrun, Oct 16, 2025
§https://podcasts.apple.com/us/podcast/speedrun/id1839942885?i=1000732123237
</a:t>
        </a:r>
      </a:p>
    </p188:txBody>
  </p188:cm>
</p188:cmLst>
</file>

<file path=ppt/comments/modernComment_210_D9D9CCA.xml><?xml version="1.0" encoding="utf-8"?>
<p188:cmLst xmlns:a="http://schemas.openxmlformats.org/drawingml/2006/main" xmlns:r="http://schemas.openxmlformats.org/officeDocument/2006/relationships" xmlns:p188="http://schemas.microsoft.com/office/powerpoint/2018/8/main">
  <p188:cm id="{4755DD62-F202-5540-861A-CA41CEBE41A7}" authorId="{CE8FCCA3-3E34-4B87-21B0-87C7808ED305}" created="2025-10-24T18:23:03.763">
    <ac:deMkLst xmlns:ac="http://schemas.microsoft.com/office/drawing/2013/main/command">
      <pc:docMk xmlns:pc="http://schemas.microsoft.com/office/powerpoint/2013/main/command"/>
      <pc:sldMk xmlns:pc="http://schemas.microsoft.com/office/powerpoint/2013/main/command" cId="228433098" sldId="528"/>
      <ac:spMk id="4" creationId="{F48F90F0-9D02-07D6-ADB0-A3903977E6ED}"/>
    </ac:deMkLst>
    <p188:txBody>
      <a:bodyPr/>
      <a:lstStyle/>
      <a:p>
        <a:r>
          <a:rPr lang="en-US"/>
          <a:t>https://www.cutter.com/article/googles-alphago-triumph-cognitive-computing-492701?utm_source=chatgpt.com</a:t>
        </a:r>
      </a:p>
    </p188:txBody>
  </p188:cm>
</p188:cmLst>
</file>

<file path=ppt/comments/modernComment_216_46C8E6CD.xml><?xml version="1.0" encoding="utf-8"?>
<p188:cmLst xmlns:a="http://schemas.openxmlformats.org/drawingml/2006/main" xmlns:r="http://schemas.openxmlformats.org/officeDocument/2006/relationships" xmlns:p188="http://schemas.microsoft.com/office/powerpoint/2018/8/main">
  <p188:cm id="{F88A877E-CF09-B743-B514-74881C93D4FB}" authorId="{CE8FCCA3-3E34-4B87-21B0-87C7808ED305}" created="2025-10-26T20:14:42.553">
    <pc:sldMkLst xmlns:pc="http://schemas.microsoft.com/office/powerpoint/2013/main/command">
      <pc:docMk/>
      <pc:sldMk cId="327098810" sldId="534"/>
    </pc:sldMkLst>
    <p188:txBody>
      <a:bodyPr/>
      <a:lstStyle/>
      <a:p>
        <a:r>
          <a:rPr lang="en-US"/>
          <a:t>F2 backtest </a:t>
        </a:r>
      </a:p>
    </p188:txBody>
  </p188:cm>
</p188:cmLst>
</file>

<file path=ppt/comments/modernComment_21D_F7B09CFD.xml><?xml version="1.0" encoding="utf-8"?>
<p188:cmLst xmlns:a="http://schemas.openxmlformats.org/drawingml/2006/main" xmlns:r="http://schemas.openxmlformats.org/officeDocument/2006/relationships" xmlns:p188="http://schemas.microsoft.com/office/powerpoint/2018/8/main">
  <p188:cm id="{26592662-9F00-A94D-ABC6-25368D163CD1}" authorId="{CE8FCCA3-3E34-4B87-21B0-87C7808ED305}" created="2025-10-26T20:14:53.956">
    <pc:sldMkLst xmlns:pc="http://schemas.microsoft.com/office/powerpoint/2013/main/command">
      <pc:docMk/>
      <pc:sldMk cId="352106204" sldId="541"/>
    </pc:sldMkLst>
    <p188:txBody>
      <a:bodyPr/>
      <a:lstStyle/>
      <a:p>
        <a:r>
          <a:rPr lang="en-US"/>
          <a:t>F2 backtest </a:t>
        </a:r>
      </a:p>
    </p188:txBody>
  </p188:cm>
</p188:cmLst>
</file>

<file path=ppt/comments/modernComment_21E_B0118E33.xml><?xml version="1.0" encoding="utf-8"?>
<p188:cmLst xmlns:a="http://schemas.openxmlformats.org/drawingml/2006/main" xmlns:r="http://schemas.openxmlformats.org/officeDocument/2006/relationships" xmlns:p188="http://schemas.microsoft.com/office/powerpoint/2018/8/main">
  <p188:cm id="{5734F72B-4969-B345-BFB1-81A26104FF58}" authorId="{CE8FCCA3-3E34-4B87-21B0-87C7808ED305}" created="2025-10-26T20:14:30.370">
    <pc:sldMkLst xmlns:pc="http://schemas.microsoft.com/office/powerpoint/2013/main/command">
      <pc:docMk/>
      <pc:sldMk cId="2953940531" sldId="542"/>
    </pc:sldMkLst>
    <p188:txBody>
      <a:bodyPr/>
      <a:lstStyle/>
      <a:p>
        <a:r>
          <a:rPr lang="en-US"/>
          <a:t>F2 backtest in the year section </a:t>
        </a:r>
      </a:p>
    </p188:txBody>
  </p188:cm>
</p188:cmLst>
</file>

<file path=ppt/comments/modernComment_21F_7161B657.xml><?xml version="1.0" encoding="utf-8"?>
<p188:cmLst xmlns:a="http://schemas.openxmlformats.org/drawingml/2006/main" xmlns:r="http://schemas.openxmlformats.org/officeDocument/2006/relationships" xmlns:p188="http://schemas.microsoft.com/office/powerpoint/2018/8/main">
  <p188:cm id="{EA517F98-5AC2-EC45-879A-E4156C5975B3}" authorId="{CE8FCCA3-3E34-4B87-21B0-87C7808ED305}" created="2025-10-26T20:11:41.709">
    <pc:sldMkLst xmlns:pc="http://schemas.microsoft.com/office/powerpoint/2013/main/command">
      <pc:docMk/>
      <pc:sldMk cId="1902229079" sldId="543"/>
    </pc:sldMkLst>
    <p188:txBody>
      <a:bodyPr/>
      <a:lstStyle/>
      <a:p>
        <a:r>
          <a:rPr lang="en-US"/>
          <a:t>LEGAL I was just looking at the stock chart myself and calculated the gains based on high at around 700. I could be wrong on the figure and we can adjust. </a:t>
        </a:r>
      </a:p>
    </p188:txBody>
  </p188:cm>
</p188:cmLst>
</file>

<file path=ppt/comments/modernComment_221_7984C21.xml><?xml version="1.0" encoding="utf-8"?>
<p188:cmLst xmlns:a="http://schemas.openxmlformats.org/drawingml/2006/main" xmlns:r="http://schemas.openxmlformats.org/officeDocument/2006/relationships" xmlns:p188="http://schemas.microsoft.com/office/powerpoint/2018/8/main">
  <p188:cm id="{35E7BB9A-E434-7D4F-8EF4-5B049391E374}" authorId="{CE8FCCA3-3E34-4B87-21B0-87C7808ED305}" created="2025-10-23T15:41:12.341">
    <pc:sldMkLst xmlns:pc="http://schemas.microsoft.com/office/powerpoint/2013/main/command">
      <pc:docMk/>
      <pc:sldMk cId="18067820" sldId="507"/>
    </pc:sldMkLst>
    <p188:replyLst>
      <p188:reply id="{28F7D2B9-48B3-3E47-877B-51E910CA6B79}" authorId="{CE8FCCA3-3E34-4B87-21B0-87C7808ED305}" created="2025-10-26T20:12:03.607">
        <p188:txBody>
          <a:bodyPr/>
          <a:lstStyle/>
          <a:p>
            <a:r>
              <a:rPr lang="en-US"/>
              <a:t>LEGAL 2024 stocks doc</a:t>
            </a:r>
          </a:p>
        </p188:txBody>
      </p188:reply>
    </p188:replyLst>
    <p188:txBody>
      <a:bodyPr/>
      <a:lstStyle/>
      <a:p>
        <a:r>
          <a:rPr lang="en-US"/>
          <a:t>First show chart without green arrow </a:t>
        </a:r>
      </a:p>
    </p188:txBody>
  </p188:cm>
</p188:cmLst>
</file>

<file path=ppt/comments/modernComment_222_F4065433.xml><?xml version="1.0" encoding="utf-8"?>
<p188:cmLst xmlns:a="http://schemas.openxmlformats.org/drawingml/2006/main" xmlns:r="http://schemas.openxmlformats.org/officeDocument/2006/relationships" xmlns:p188="http://schemas.microsoft.com/office/powerpoint/2018/8/main">
  <p188:cm id="{78286952-07B2-4843-9FFB-C6E63CCDC0CC}" authorId="{CE8FCCA3-3E34-4B87-21B0-87C7808ED305}" created="2025-10-23T15:41:12.341">
    <pc:sldMkLst xmlns:pc="http://schemas.microsoft.com/office/powerpoint/2013/main/command">
      <pc:docMk/>
      <pc:sldMk cId="18067820" sldId="507"/>
    </pc:sldMkLst>
    <p188:txBody>
      <a:bodyPr/>
      <a:lstStyle/>
      <a:p>
        <a:r>
          <a:rPr lang="en-US"/>
          <a:t>Show green arrow </a:t>
        </a:r>
      </a:p>
    </p188:txBody>
  </p188:cm>
</p188:cmLst>
</file>

<file path=ppt/comments/modernComment_223_71129E0.xml><?xml version="1.0" encoding="utf-8"?>
<p188:cmLst xmlns:a="http://schemas.openxmlformats.org/drawingml/2006/main" xmlns:r="http://schemas.openxmlformats.org/officeDocument/2006/relationships" xmlns:p188="http://schemas.microsoft.com/office/powerpoint/2018/8/main">
  <p188:cm id="{2609AFEF-9038-EF4C-AB31-1FCC60911BDB}" authorId="{CE8FCCA3-3E34-4B87-21B0-87C7808ED305}" created="2025-10-23T15:41:12.341">
    <pc:sldMkLst xmlns:pc="http://schemas.microsoft.com/office/powerpoint/2013/main/command">
      <pc:docMk/>
      <pc:sldMk cId="18067820" sldId="507"/>
    </pc:sldMkLst>
    <p188:txBody>
      <a:bodyPr/>
      <a:lstStyle/>
      <a:p>
        <a:r>
          <a:rPr lang="en-US"/>
          <a:t>Show arrow going up with gains</a:t>
        </a:r>
      </a:p>
    </p188:txBody>
  </p188:cm>
</p188:cmLst>
</file>

<file path=ppt/comments/modernComment_224_23F8EA7E.xml><?xml version="1.0" encoding="utf-8"?>
<p188:cmLst xmlns:a="http://schemas.openxmlformats.org/drawingml/2006/main" xmlns:r="http://schemas.openxmlformats.org/officeDocument/2006/relationships" xmlns:p188="http://schemas.microsoft.com/office/powerpoint/2018/8/main">
  <p188:cm id="{787BACD5-E0CE-6E47-B1C5-C8089D79A2C2}" authorId="{CE8FCCA3-3E34-4B87-21B0-87C7808ED305}" created="2025-10-26T20:12:34.056">
    <pc:sldMkLst xmlns:pc="http://schemas.microsoft.com/office/powerpoint/2013/main/command">
      <pc:docMk/>
      <pc:sldMk cId="603515518" sldId="548"/>
    </pc:sldMkLst>
    <p188:txBody>
      <a:bodyPr/>
      <a:lstStyle/>
      <a:p>
        <a:r>
          <a:rPr lang="en-US"/>
          <a:t>LEGAL Just what I calculated with stock chart. Basically all I need is the max gain. </a:t>
        </a:r>
      </a:p>
    </p188:txBody>
  </p188:cm>
</p188:cmLst>
</file>

<file path=ppt/comments/modernComment_227_9F6EA6A9.xml><?xml version="1.0" encoding="utf-8"?>
<p188:cmLst xmlns:a="http://schemas.openxmlformats.org/drawingml/2006/main" xmlns:r="http://schemas.openxmlformats.org/officeDocument/2006/relationships" xmlns:p188="http://schemas.microsoft.com/office/powerpoint/2018/8/main">
  <p188:cm id="{D7BBCC30-5115-1046-A125-47866392911E}" authorId="{CE8FCCA3-3E34-4B87-21B0-87C7808ED305}" created="2025-10-26T20:13:46.112">
    <pc:sldMkLst xmlns:pc="http://schemas.microsoft.com/office/powerpoint/2013/main/command">
      <pc:docMk/>
      <pc:sldMk cId="2674828969" sldId="551"/>
    </pc:sldMkLst>
    <p188:txBody>
      <a:bodyPr/>
      <a:lstStyle/>
      <a:p>
        <a:r>
          <a:rPr lang="en-US"/>
          <a:t>Legal. I used TSLA on the F2 spreadsheet. But then I just got the stock chart and calculated myself based on the entry in September. So might need to change. </a:t>
        </a:r>
      </a:p>
    </p188:txBody>
  </p188:cm>
</p188:cmLst>
</file>

<file path=ppt/comments/modernComment_230_A3B198AF.xml><?xml version="1.0" encoding="utf-8"?>
<p188:cmLst xmlns:a="http://schemas.openxmlformats.org/drawingml/2006/main" xmlns:r="http://schemas.openxmlformats.org/officeDocument/2006/relationships" xmlns:p188="http://schemas.microsoft.com/office/powerpoint/2018/8/main">
  <p188:cm id="{1C3E854D-294C-0D45-A192-0A580B9C0C3D}" authorId="{CE8FCCA3-3E34-4B87-21B0-87C7808ED305}" created="2025-10-26T20:15:45.052">
    <pc:sldMkLst xmlns:pc="http://schemas.microsoft.com/office/powerpoint/2013/main/command">
      <pc:docMk/>
      <pc:sldMk cId="2746325167" sldId="560"/>
    </pc:sldMkLst>
    <p188:txBody>
      <a:bodyPr/>
      <a:lstStyle/>
      <a:p>
        <a:r>
          <a:rPr lang="en-US"/>
          <a:t>I just did the stock stuff myself based on chart</a:t>
        </a:r>
      </a:p>
    </p188:txBody>
  </p188:cm>
</p188:cmLst>
</file>

<file path=ppt/comments/modernComment_232_A8CEE81F.xml><?xml version="1.0" encoding="utf-8"?>
<p188:cmLst xmlns:a="http://schemas.openxmlformats.org/drawingml/2006/main" xmlns:r="http://schemas.openxmlformats.org/officeDocument/2006/relationships" xmlns:p188="http://schemas.microsoft.com/office/powerpoint/2018/8/main">
  <p188:cm id="{07001444-B846-DD4C-B7BA-2313605B42FC}" authorId="{CE8FCCA3-3E34-4B87-21B0-87C7808ED305}" created="2025-10-26T20:16:00.129">
    <pc:sldMkLst xmlns:pc="http://schemas.microsoft.com/office/powerpoint/2013/main/command">
      <pc:docMk/>
      <pc:sldMk cId="2832132127" sldId="562"/>
    </pc:sldMkLst>
    <p188:txBody>
      <a:bodyPr/>
      <a:lstStyle/>
      <a:p>
        <a:r>
          <a:rPr lang="en-US"/>
          <a:t>All in option spreadsheet under the HOOD tab</a:t>
        </a:r>
      </a:p>
    </p188:txBody>
  </p188:cm>
</p188:cmLst>
</file>

<file path=ppt/comments/modernComment_23D_4FF7E1CD.xml><?xml version="1.0" encoding="utf-8"?>
<p188:cmLst xmlns:a="http://schemas.openxmlformats.org/drawingml/2006/main" xmlns:r="http://schemas.openxmlformats.org/officeDocument/2006/relationships" xmlns:p188="http://schemas.microsoft.com/office/powerpoint/2018/8/main">
  <p188:cm id="{F5801E1C-6451-864C-8F20-64A60D4DA467}" authorId="{CE8FCCA3-3E34-4B87-21B0-87C7808ED305}" created="2025-10-25T19:48:12.178">
    <ac:deMkLst xmlns:ac="http://schemas.microsoft.com/office/drawing/2013/main/command">
      <pc:docMk xmlns:pc="http://schemas.microsoft.com/office/powerpoint/2013/main/command"/>
      <pc:sldMk xmlns:pc="http://schemas.microsoft.com/office/powerpoint/2013/main/command" cId="1341645261" sldId="573"/>
      <ac:spMk id="2" creationId="{84575351-3568-9E54-421B-BF570737021B}"/>
    </ac:deMkLst>
    <p188:replyLst>
      <p188:reply id="{2634122A-5DC4-734B-B998-11B4BF5A4A3C}" authorId="{CE8FCCA3-3E34-4B87-21B0-87C7808ED305}" created="2025-10-26T20:15:22.342">
        <p188:txBody>
          <a:bodyPr/>
          <a:lstStyle/>
          <a:p>
            <a:r>
              <a:rPr lang="en-US"/>
              <a:t>This and all the other options gains are on the options spreadsheet. </a:t>
            </a:r>
          </a:p>
        </p188:txBody>
      </p188:reply>
    </p188:replyLst>
    <p188:txBody>
      <a:bodyPr/>
      <a:lstStyle/>
      <a:p>
        <a:r>
          <a:rPr lang="en-US"/>
          <a:t>21 to 31 48% on stock (CI I did the stock gains myself just looking at the chart... if these four examples are wrong we can adjust to whatever they are). </a:t>
        </a:r>
      </a:p>
    </p188:txBody>
  </p188:cm>
</p188:cmLst>
</file>

<file path=ppt/comments/modernComment_23E_609261A6.xml><?xml version="1.0" encoding="utf-8"?>
<p188:cmLst xmlns:a="http://schemas.openxmlformats.org/drawingml/2006/main" xmlns:r="http://schemas.openxmlformats.org/officeDocument/2006/relationships" xmlns:p188="http://schemas.microsoft.com/office/powerpoint/2018/8/main">
  <p188:cm id="{D1B09DAE-CF19-FC4D-AC5C-3172BA3395E3}" authorId="{CE8FCCA3-3E34-4B87-21B0-87C7808ED305}" created="2025-10-25T19:52:38.645">
    <pc:sldMkLst xmlns:pc="http://schemas.microsoft.com/office/powerpoint/2013/main/command">
      <pc:docMk/>
      <pc:sldMk cId="1620205990" sldId="574"/>
    </pc:sldMkLst>
    <p188:txBody>
      <a:bodyPr/>
      <a:lstStyle/>
      <a:p>
        <a:r>
          <a:rPr lang="en-US"/>
          <a:t>stock 42 to around 95? </a:t>
        </a:r>
      </a:p>
    </p188:txBody>
  </p188:cm>
</p188:cmLst>
</file>

<file path=ppt/comments/modernComment_23F_23B3BCF1.xml><?xml version="1.0" encoding="utf-8"?>
<p188:cmLst xmlns:a="http://schemas.openxmlformats.org/drawingml/2006/main" xmlns:r="http://schemas.openxmlformats.org/officeDocument/2006/relationships" xmlns:p188="http://schemas.microsoft.com/office/powerpoint/2018/8/main">
  <p188:cm id="{D5A018F9-E1BE-DA4E-8238-1C00AA0F9FB9}" authorId="{CE8FCCA3-3E34-4B87-21B0-87C7808ED305}" created="2025-10-25T20:34:37.386">
    <pc:sldMkLst xmlns:pc="http://schemas.microsoft.com/office/powerpoint/2013/main/command">
      <pc:docMk/>
      <pc:sldMk cId="598981873" sldId="575"/>
    </pc:sldMkLst>
    <p188:txBody>
      <a:bodyPr/>
      <a:lstStyle/>
      <a:p>
        <a:r>
          <a:rPr lang="en-US"/>
          <a:t>AXON stock 6/17 - 9/20: 32.35%
AXON 9/20/24 C320 (6/17 - 9/20): 434.3%</a:t>
        </a:r>
      </a:p>
    </p188:txBody>
  </p188:cm>
</p188:cmLst>
</file>

<file path=ppt/comments/modernComment_240_B8E1BAE8.xml><?xml version="1.0" encoding="utf-8"?>
<p188:cmLst xmlns:a="http://schemas.openxmlformats.org/drawingml/2006/main" xmlns:r="http://schemas.openxmlformats.org/officeDocument/2006/relationships" xmlns:p188="http://schemas.microsoft.com/office/powerpoint/2018/8/main">
  <p188:cm id="{48168AEA-DA36-3648-914C-5A1C7001DA8D}" authorId="{CE8FCCA3-3E34-4B87-21B0-87C7808ED305}" created="2025-10-25T19:59:58.837">
    <pc:sldMkLst xmlns:pc="http://schemas.microsoft.com/office/powerpoint/2013/main/command">
      <pc:docMk/>
      <pc:sldMk cId="3101801192" sldId="576"/>
    </pc:sldMkLst>
    <p188:txBody>
      <a:bodyPr/>
      <a:lstStyle/>
      <a:p>
        <a:r>
          <a:rPr lang="en-US"/>
          <a:t>84 to 147 75% on stock</a:t>
        </a:r>
      </a:p>
    </p188:txBody>
  </p188:cm>
</p188:cmLst>
</file>

<file path=ppt/comments/modernComment_243_D830BC84.xml><?xml version="1.0" encoding="utf-8"?>
<p188:cmLst xmlns:a="http://schemas.openxmlformats.org/drawingml/2006/main" xmlns:r="http://schemas.openxmlformats.org/officeDocument/2006/relationships" xmlns:p188="http://schemas.microsoft.com/office/powerpoint/2018/8/main">
  <p188:cm id="{3538C2E7-167B-D44C-8C43-C02A96DD50B5}" authorId="{CE8FCCA3-3E34-4B87-21B0-87C7808ED305}" created="2025-10-25T19:39:05.216">
    <pc:sldMkLst xmlns:pc="http://schemas.microsoft.com/office/powerpoint/2013/main/command">
      <pc:docMk/>
      <pc:sldMk cId="1820470958" sldId="513"/>
    </pc:sldMkLst>
    <p188:txBody>
      <a:bodyPr/>
      <a:lstStyle/>
      <a:p>
        <a:r>
          <a:rPr lang="en-US"/>
          <a:t>§ BITO 195% vs 293% 9/18/23 (last) - 3/4/24 (last)
</a:t>
        </a:r>
      </a:p>
    </p188:txBody>
  </p188:cm>
</p188:cmLst>
</file>

<file path=ppt/comments/modernComment_244_E963DB8B.xml><?xml version="1.0" encoding="utf-8"?>
<p188:cmLst xmlns:a="http://schemas.openxmlformats.org/drawingml/2006/main" xmlns:r="http://schemas.openxmlformats.org/officeDocument/2006/relationships" xmlns:p188="http://schemas.microsoft.com/office/powerpoint/2018/8/main">
  <p188:cm id="{BF2261C7-A02E-F444-B3F0-48615C82E2B2}" authorId="{CE8FCCA3-3E34-4B87-21B0-87C7808ED305}" created="2025-10-25T19:39:05.216">
    <pc:sldMkLst xmlns:pc="http://schemas.microsoft.com/office/powerpoint/2013/main/command">
      <pc:docMk/>
      <pc:sldMk cId="1820470958" sldId="513"/>
    </pc:sldMkLst>
    <p188:txBody>
      <a:bodyPr/>
      <a:lstStyle/>
      <a:p>
        <a:r>
          <a:rPr lang="en-US"/>
          <a:t>§ BITO 195% vs 293% 9/18/23 (last) - 3/4/24 (last)
</a:t>
        </a:r>
      </a:p>
    </p188:txBody>
  </p188:cm>
</p188:cmLst>
</file>

<file path=ppt/comments/modernComment_247_856F374E.xml><?xml version="1.0" encoding="utf-8"?>
<p188:cmLst xmlns:a="http://schemas.openxmlformats.org/drawingml/2006/main" xmlns:r="http://schemas.openxmlformats.org/officeDocument/2006/relationships" xmlns:p188="http://schemas.microsoft.com/office/powerpoint/2018/8/main">
  <p188:cm id="{40B3270E-2A29-2D4C-9357-A39D5890761B}" authorId="{CE8FCCA3-3E34-4B87-21B0-87C7808ED305}" created="2025-10-26T20:19:24.040">
    <ac:txMkLst xmlns:ac="http://schemas.microsoft.com/office/drawing/2013/main/command">
      <pc:docMk xmlns:pc="http://schemas.microsoft.com/office/powerpoint/2013/main/command"/>
      <pc:sldMk xmlns:pc="http://schemas.microsoft.com/office/powerpoint/2013/main/command" cId="2238658382" sldId="583"/>
      <ac:spMk id="4" creationId="{3914ECC0-A51B-1C6C-81D3-EE73198928D5}"/>
      <ac:txMk cp="0" len="11">
        <ac:context len="24" hash="853989647"/>
      </ac:txMk>
    </ac:txMkLst>
    <p188:pos x="2084522" y="582101"/>
    <p188:txBody>
      <a:bodyPr/>
      <a:lstStyle/>
      <a:p>
        <a:r>
          <a:rPr lang="en-US"/>
          <a:t>§ INTC 3.15.24 C44
§2/29 (mid) - 3/4 (last)
§0.70 - 2.26
§actual exit: 2.48 = 254.28%
</a:t>
        </a:r>
      </a:p>
    </p188:txBody>
  </p188:cm>
</p188:cmLst>
</file>

<file path=ppt/comments/modernComment_24B_3A69B978.xml><?xml version="1.0" encoding="utf-8"?>
<p188:cmLst xmlns:a="http://schemas.openxmlformats.org/drawingml/2006/main" xmlns:r="http://schemas.openxmlformats.org/officeDocument/2006/relationships" xmlns:p188="http://schemas.microsoft.com/office/powerpoint/2018/8/main">
  <p188:cm id="{59D07E72-6CF7-0646-AA54-C3AC29D6977E}" authorId="{CE8FCCA3-3E34-4B87-21B0-87C7808ED305}" created="2025-10-31T18:55:19.385">
    <pc:sldMkLst xmlns:pc="http://schemas.microsoft.com/office/powerpoint/2013/main/command">
      <pc:docMk/>
      <pc:sldMk cId="980007288" sldId="587"/>
    </pc:sldMkLst>
    <p188:txBody>
      <a:bodyPr/>
      <a:lstStyle/>
      <a:p>
        <a:r>
          <a:rPr lang="en-US"/>
          <a:t>High of 473 I think? </a:t>
        </a:r>
      </a:p>
    </p188:txBody>
  </p188:cm>
</p188:cmLst>
</file>

<file path=ppt/comments/modernComment_24C_1C9C3BAB.xml><?xml version="1.0" encoding="utf-8"?>
<p188:cmLst xmlns:a="http://schemas.openxmlformats.org/drawingml/2006/main" xmlns:r="http://schemas.openxmlformats.org/officeDocument/2006/relationships" xmlns:p188="http://schemas.microsoft.com/office/powerpoint/2018/8/main">
  <p188:cm id="{D92C854F-31AC-CA49-9202-5D4047172284}" authorId="{CE8FCCA3-3E34-4B87-21B0-87C7808ED305}" created="2025-11-03T15:46:40.324">
    <ac:deMkLst xmlns:ac="http://schemas.microsoft.com/office/drawing/2013/main/command">
      <pc:docMk xmlns:pc="http://schemas.microsoft.com/office/powerpoint/2013/main/command"/>
      <pc:sldMk xmlns:pc="http://schemas.microsoft.com/office/powerpoint/2013/main/command" cId="480000939" sldId="588"/>
      <ac:picMk id="8" creationId="{B8662433-4ABA-E7D2-A0DD-F388A9D6952B}"/>
    </ac:deMkLst>
    <p188:txBody>
      <a:bodyPr/>
      <a:lstStyle/>
      <a:p>
        <a:r>
          <a:rPr lang="en-US"/>
          <a:t>Just need the first green arrow on the very left</a:t>
        </a:r>
      </a:p>
    </p188:txBody>
  </p188:cm>
</p188:cmLst>
</file>

<file path=ppt/comments/modernComment_24D_CE5B64E1.xml><?xml version="1.0" encoding="utf-8"?>
<p188:cmLst xmlns:a="http://schemas.openxmlformats.org/drawingml/2006/main" xmlns:r="http://schemas.openxmlformats.org/officeDocument/2006/relationships" xmlns:p188="http://schemas.microsoft.com/office/powerpoint/2018/8/main">
  <p188:cm id="{06A781BE-7409-2849-858F-2EDF5F90BF6D}" authorId="{CE8FCCA3-3E34-4B87-21B0-87C7808ED305}" created="2025-10-26T20:14:30.370">
    <pc:sldMkLst xmlns:pc="http://schemas.microsoft.com/office/powerpoint/2013/main/command">
      <pc:docMk/>
      <pc:sldMk cId="2953940531" sldId="542"/>
    </pc:sldMkLst>
    <p188:txBody>
      <a:bodyPr/>
      <a:lstStyle/>
      <a:p>
        <a:r>
          <a:rPr lang="en-US"/>
          <a:t>F2 backtest in the year section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E50560-B236-9F0D-8801-F74334D5A8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5BD5F31-B770-1A22-3B2A-7E460CDDA65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D5EED22-A548-7A41-8EBC-AEB3DC1B61D6}" type="datetimeFigureOut">
              <a:rPr lang="en-US" smtClean="0"/>
              <a:t>10/22/25</a:t>
            </a:fld>
            <a:endParaRPr lang="en-US"/>
          </a:p>
        </p:txBody>
      </p:sp>
      <p:sp>
        <p:nvSpPr>
          <p:cNvPr id="4" name="Footer Placeholder 3">
            <a:extLst>
              <a:ext uri="{FF2B5EF4-FFF2-40B4-BE49-F238E27FC236}">
                <a16:creationId xmlns:a16="http://schemas.microsoft.com/office/drawing/2014/main" id="{2A6D81D4-966F-EE1E-BBC9-1BED2C28FB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5729344-3F74-9B65-78DC-B106C302220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682FD5-90D5-6146-B988-8EC5DFE5DA6A}" type="slidenum">
              <a:rPr lang="en-US" smtClean="0"/>
              <a:t>‹#›</a:t>
            </a:fld>
            <a:endParaRPr lang="en-US"/>
          </a:p>
        </p:txBody>
      </p:sp>
    </p:spTree>
    <p:extLst>
      <p:ext uri="{BB962C8B-B14F-4D97-AF65-F5344CB8AC3E}">
        <p14:creationId xmlns:p14="http://schemas.microsoft.com/office/powerpoint/2010/main" val="2878367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A8D9FC-3F3C-F748-9C1E-BB806F1713CF}" type="datetimeFigureOut">
              <a:rPr lang="en-US" smtClean="0"/>
              <a:t>10/22/25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A9AF47-E421-8A46-99A8-1043785940C5}" type="slidenum">
              <a:rPr lang="en-US" smtClean="0"/>
              <a:t>‹#›</a:t>
            </a:fld>
            <a:endParaRPr lang="en-US"/>
          </a:p>
        </p:txBody>
      </p:sp>
    </p:spTree>
    <p:extLst>
      <p:ext uri="{BB962C8B-B14F-4D97-AF65-F5344CB8AC3E}">
        <p14:creationId xmlns:p14="http://schemas.microsoft.com/office/powerpoint/2010/main" val="1171884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5BF37A-708D-AD48-8DDE-8B5A97C3ADE6}" type="slidenum">
              <a:rPr lang="en-US" smtClean="0"/>
              <a:t>94</a:t>
            </a:fld>
            <a:endParaRPr lang="en-US"/>
          </a:p>
        </p:txBody>
      </p:sp>
    </p:spTree>
    <p:extLst>
      <p:ext uri="{BB962C8B-B14F-4D97-AF65-F5344CB8AC3E}">
        <p14:creationId xmlns:p14="http://schemas.microsoft.com/office/powerpoint/2010/main" val="2421974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1D7AD-005E-1409-1E83-1D2E72BB0213}"/>
              </a:ext>
            </a:extLst>
          </p:cNvPr>
          <p:cNvSpPr>
            <a:spLocks noGrp="1"/>
          </p:cNvSpPr>
          <p:nvPr>
            <p:ph type="ctrTitle" hasCustomPrompt="1"/>
          </p:nvPr>
        </p:nvSpPr>
        <p:spPr>
          <a:xfrm>
            <a:off x="1524000" y="1122363"/>
            <a:ext cx="9144000" cy="2387600"/>
          </a:xfrm>
        </p:spPr>
        <p:txBody>
          <a:bodyPr anchor="ctr">
            <a:normAutofit/>
          </a:bodyPr>
          <a:lstStyle>
            <a:lvl1pPr algn="ctr">
              <a:defRPr sz="6500"/>
            </a:lvl1pPr>
          </a:lstStyle>
          <a:p>
            <a:r>
              <a:rPr lang="en-US" dirty="0"/>
              <a:t>Click to edit Master </a:t>
            </a:r>
            <a:br>
              <a:rPr lang="en-US" dirty="0"/>
            </a:br>
            <a:r>
              <a:rPr lang="en-US" dirty="0"/>
              <a:t>title style</a:t>
            </a:r>
          </a:p>
        </p:txBody>
      </p:sp>
      <p:sp>
        <p:nvSpPr>
          <p:cNvPr id="3" name="Subtitle 2">
            <a:extLst>
              <a:ext uri="{FF2B5EF4-FFF2-40B4-BE49-F238E27FC236}">
                <a16:creationId xmlns:a16="http://schemas.microsoft.com/office/drawing/2014/main" id="{2F4F0001-133E-A4EA-9E26-F8007F369FA3}"/>
              </a:ext>
            </a:extLst>
          </p:cNvPr>
          <p:cNvSpPr>
            <a:spLocks noGrp="1"/>
          </p:cNvSpPr>
          <p:nvPr>
            <p:ph type="subTitle" idx="1"/>
          </p:nvPr>
        </p:nvSpPr>
        <p:spPr>
          <a:xfrm>
            <a:off x="1524000" y="3602038"/>
            <a:ext cx="9144000" cy="1120274"/>
          </a:xfrm>
        </p:spPr>
        <p:txBody>
          <a:bodyPr>
            <a:normAutofit/>
          </a:bodyPr>
          <a:lstStyle>
            <a:lvl1pPr marL="0" indent="0" algn="ctr">
              <a:buNone/>
              <a:defRPr sz="3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DCD1E93-B941-3A11-7242-F202481B69B0}"/>
              </a:ext>
            </a:extLst>
          </p:cNvPr>
          <p:cNvSpPr>
            <a:spLocks noGrp="1"/>
          </p:cNvSpPr>
          <p:nvPr>
            <p:ph type="dt" sz="half" idx="10"/>
          </p:nvPr>
        </p:nvSpPr>
        <p:spPr>
          <a:xfrm>
            <a:off x="838200" y="6356350"/>
            <a:ext cx="2743200" cy="365125"/>
          </a:xfrm>
          <a:prstGeom prst="rect">
            <a:avLst/>
          </a:prstGeom>
        </p:spPr>
        <p:txBody>
          <a:bodyPr/>
          <a:lstStyle/>
          <a:p>
            <a:fld id="{09B911AB-C38C-DA46-889F-D068C1093194}" type="datetimeFigureOut">
              <a:rPr lang="en-US" smtClean="0"/>
              <a:t>10/22/25</a:t>
            </a:fld>
            <a:endParaRPr lang="en-US"/>
          </a:p>
        </p:txBody>
      </p:sp>
      <p:sp>
        <p:nvSpPr>
          <p:cNvPr id="5" name="Footer Placeholder 4">
            <a:extLst>
              <a:ext uri="{FF2B5EF4-FFF2-40B4-BE49-F238E27FC236}">
                <a16:creationId xmlns:a16="http://schemas.microsoft.com/office/drawing/2014/main" id="{71905DB2-E71C-4970-D4BE-DE05BCC2AC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E3612A2-CD3C-1339-0EA3-1C9A39128563}"/>
              </a:ext>
            </a:extLst>
          </p:cNvPr>
          <p:cNvSpPr>
            <a:spLocks noGrp="1"/>
          </p:cNvSpPr>
          <p:nvPr>
            <p:ph type="sldNum" sz="quarter" idx="12"/>
          </p:nvPr>
        </p:nvSpPr>
        <p:spPr>
          <a:xfrm>
            <a:off x="8610600" y="6356350"/>
            <a:ext cx="2743200" cy="365125"/>
          </a:xfrm>
          <a:prstGeom prst="rect">
            <a:avLst/>
          </a:prstGeom>
        </p:spPr>
        <p:txBody>
          <a:bodyPr/>
          <a:lstStyle/>
          <a:p>
            <a:fld id="{9F266F78-E92C-744C-BD62-259283EFEA8E}" type="slidenum">
              <a:rPr lang="en-US" smtClean="0"/>
              <a:t>‹#›</a:t>
            </a:fld>
            <a:endParaRPr lang="en-US"/>
          </a:p>
        </p:txBody>
      </p:sp>
    </p:spTree>
    <p:extLst>
      <p:ext uri="{BB962C8B-B14F-4D97-AF65-F5344CB8AC3E}">
        <p14:creationId xmlns:p14="http://schemas.microsoft.com/office/powerpoint/2010/main" val="3189910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B62D0-F6BB-BBDF-D50F-EBF1AC706E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502826-FC7F-BF53-EEB0-0E73264253D5}"/>
              </a:ext>
            </a:extLst>
          </p:cNvPr>
          <p:cNvSpPr>
            <a:spLocks noGrp="1"/>
          </p:cNvSpPr>
          <p:nvPr>
            <p:ph idx="1"/>
          </p:nvPr>
        </p:nvSpPr>
        <p:spPr>
          <a:xfrm>
            <a:off x="497839" y="1531917"/>
            <a:ext cx="10949973" cy="45126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89203E4-5641-6357-7DA6-EC79AEAC7878}"/>
              </a:ext>
            </a:extLst>
          </p:cNvPr>
          <p:cNvSpPr>
            <a:spLocks noGrp="1"/>
          </p:cNvSpPr>
          <p:nvPr>
            <p:ph type="dt" sz="half" idx="10"/>
          </p:nvPr>
        </p:nvSpPr>
        <p:spPr/>
        <p:txBody>
          <a:bodyPr/>
          <a:lstStyle/>
          <a:p>
            <a:fld id="{614B039C-E00E-C44D-9D02-D08259B8B3B7}" type="datetimeFigureOut">
              <a:rPr lang="en-US" smtClean="0"/>
              <a:t>10/22/25</a:t>
            </a:fld>
            <a:endParaRPr lang="en-US"/>
          </a:p>
        </p:txBody>
      </p:sp>
      <p:sp>
        <p:nvSpPr>
          <p:cNvPr id="5" name="Footer Placeholder 4">
            <a:extLst>
              <a:ext uri="{FF2B5EF4-FFF2-40B4-BE49-F238E27FC236}">
                <a16:creationId xmlns:a16="http://schemas.microsoft.com/office/drawing/2014/main" id="{A5EA3ABC-6E65-DCD8-0B50-CE0AEB71B1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80CCB-0B2A-4A39-B209-F981D945AB6A}"/>
              </a:ext>
            </a:extLst>
          </p:cNvPr>
          <p:cNvSpPr>
            <a:spLocks noGrp="1"/>
          </p:cNvSpPr>
          <p:nvPr>
            <p:ph type="sldNum" sz="quarter" idx="12"/>
          </p:nvPr>
        </p:nvSpPr>
        <p:spPr/>
        <p:txBody>
          <a:bodyPr/>
          <a:lstStyle/>
          <a:p>
            <a:fld id="{969BBF09-63C1-E84C-9A2D-F52706B63F7B}" type="slidenum">
              <a:rPr lang="en-US" smtClean="0"/>
              <a:t>‹#›</a:t>
            </a:fld>
            <a:endParaRPr lang="en-US"/>
          </a:p>
        </p:txBody>
      </p:sp>
    </p:spTree>
    <p:extLst>
      <p:ext uri="{BB962C8B-B14F-4D97-AF65-F5344CB8AC3E}">
        <p14:creationId xmlns:p14="http://schemas.microsoft.com/office/powerpoint/2010/main" val="1561300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6EDFD9B-F1F7-B93D-1B0E-50436BE8B4BF}"/>
              </a:ext>
            </a:extLst>
          </p:cNvPr>
          <p:cNvSpPr>
            <a:spLocks noGrp="1"/>
          </p:cNvSpPr>
          <p:nvPr>
            <p:ph type="dt" sz="half" idx="10"/>
          </p:nvPr>
        </p:nvSpPr>
        <p:spPr/>
        <p:txBody>
          <a:bodyPr/>
          <a:lstStyle/>
          <a:p>
            <a:fld id="{614B039C-E00E-C44D-9D02-D08259B8B3B7}" type="datetimeFigureOut">
              <a:rPr lang="en-US" smtClean="0"/>
              <a:t>10/22/25</a:t>
            </a:fld>
            <a:endParaRPr lang="en-US"/>
          </a:p>
        </p:txBody>
      </p:sp>
      <p:sp>
        <p:nvSpPr>
          <p:cNvPr id="4" name="Footer Placeholder 3">
            <a:extLst>
              <a:ext uri="{FF2B5EF4-FFF2-40B4-BE49-F238E27FC236}">
                <a16:creationId xmlns:a16="http://schemas.microsoft.com/office/drawing/2014/main" id="{9227B46C-824E-98C2-3E0A-952214FBC1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47EF9C-A025-9188-563F-6B77C2304E00}"/>
              </a:ext>
            </a:extLst>
          </p:cNvPr>
          <p:cNvSpPr>
            <a:spLocks noGrp="1"/>
          </p:cNvSpPr>
          <p:nvPr>
            <p:ph type="sldNum" sz="quarter" idx="12"/>
          </p:nvPr>
        </p:nvSpPr>
        <p:spPr/>
        <p:txBody>
          <a:bodyPr/>
          <a:lstStyle/>
          <a:p>
            <a:fld id="{969BBF09-63C1-E84C-9A2D-F52706B63F7B}" type="slidenum">
              <a:rPr lang="en-US" smtClean="0"/>
              <a:t>‹#›</a:t>
            </a:fld>
            <a:endParaRPr lang="en-US"/>
          </a:p>
        </p:txBody>
      </p:sp>
    </p:spTree>
    <p:extLst>
      <p:ext uri="{BB962C8B-B14F-4D97-AF65-F5344CB8AC3E}">
        <p14:creationId xmlns:p14="http://schemas.microsoft.com/office/powerpoint/2010/main" val="1383207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979E8F0D-9746-0D67-FC67-FEFBCF5EF11B}"/>
              </a:ext>
            </a:extLst>
          </p:cNvPr>
          <p:cNvSpPr>
            <a:spLocks noGrp="1"/>
          </p:cNvSpPr>
          <p:nvPr>
            <p:ph idx="1"/>
          </p:nvPr>
        </p:nvSpPr>
        <p:spPr>
          <a:xfrm>
            <a:off x="457200" y="1463040"/>
            <a:ext cx="11297798" cy="435864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9">
            <a:extLst>
              <a:ext uri="{FF2B5EF4-FFF2-40B4-BE49-F238E27FC236}">
                <a16:creationId xmlns:a16="http://schemas.microsoft.com/office/drawing/2014/main" id="{E0FDC1E9-7DBD-EF79-6177-68C71AC1C1B0}"/>
              </a:ext>
            </a:extLst>
          </p:cNvPr>
          <p:cNvSpPr>
            <a:spLocks noGrp="1"/>
          </p:cNvSpPr>
          <p:nvPr>
            <p:ph type="title"/>
          </p:nvPr>
        </p:nvSpPr>
        <p:spPr/>
        <p:txBody>
          <a:bodyPr/>
          <a:lstStyle/>
          <a:p>
            <a:r>
              <a:rPr lang="en-US" dirty="0"/>
              <a:t>Click to edit Master title style</a:t>
            </a:r>
          </a:p>
        </p:txBody>
      </p:sp>
      <p:sp>
        <p:nvSpPr>
          <p:cNvPr id="14" name="Content Placeholder 13">
            <a:extLst>
              <a:ext uri="{FF2B5EF4-FFF2-40B4-BE49-F238E27FC236}">
                <a16:creationId xmlns:a16="http://schemas.microsoft.com/office/drawing/2014/main" id="{9212DEA4-2271-C632-04D6-33D073EC58E7}"/>
              </a:ext>
            </a:extLst>
          </p:cNvPr>
          <p:cNvSpPr>
            <a:spLocks noGrp="1"/>
          </p:cNvSpPr>
          <p:nvPr>
            <p:ph sz="quarter" idx="10"/>
          </p:nvPr>
        </p:nvSpPr>
        <p:spPr>
          <a:xfrm>
            <a:off x="457200" y="1463675"/>
            <a:ext cx="11298238" cy="4357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0397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ong Title and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D7988B7-1BE0-D86A-2960-4D1C4DD2AA7B}"/>
              </a:ext>
            </a:extLst>
          </p:cNvPr>
          <p:cNvSpPr>
            <a:spLocks noGrp="1"/>
          </p:cNvSpPr>
          <p:nvPr>
            <p:ph type="title" hasCustomPrompt="1"/>
          </p:nvPr>
        </p:nvSpPr>
        <p:spPr>
          <a:xfrm>
            <a:off x="457199" y="365125"/>
            <a:ext cx="11297799" cy="1430624"/>
          </a:xfrm>
          <a:prstGeom prst="rect">
            <a:avLst/>
          </a:prstGeom>
        </p:spPr>
        <p:txBody>
          <a:bodyPr vert="horz" lIns="91440" tIns="274320" rIns="0" bIns="274320" rtlCol="0" anchor="ctr">
            <a:noAutofit/>
          </a:bodyPr>
          <a:lstStyle>
            <a:lvl1pPr marL="0" indent="0">
              <a:tabLst>
                <a:tab pos="4564063" algn="l"/>
              </a:tabLst>
              <a:defRPr sz="5000"/>
            </a:lvl1pPr>
          </a:lstStyle>
          <a:p>
            <a:r>
              <a:rPr lang="en-US" dirty="0"/>
              <a:t>Click to edit Master title style – For Longer Text</a:t>
            </a:r>
          </a:p>
        </p:txBody>
      </p:sp>
      <p:sp>
        <p:nvSpPr>
          <p:cNvPr id="9" name="Text Placeholder 2">
            <a:extLst>
              <a:ext uri="{FF2B5EF4-FFF2-40B4-BE49-F238E27FC236}">
                <a16:creationId xmlns:a16="http://schemas.microsoft.com/office/drawing/2014/main" id="{979E8F0D-9746-0D67-FC67-FEFBCF5EF11B}"/>
              </a:ext>
            </a:extLst>
          </p:cNvPr>
          <p:cNvSpPr>
            <a:spLocks noGrp="1"/>
          </p:cNvSpPr>
          <p:nvPr>
            <p:ph idx="1"/>
          </p:nvPr>
        </p:nvSpPr>
        <p:spPr>
          <a:xfrm>
            <a:off x="457200" y="1940559"/>
            <a:ext cx="11297798" cy="388112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50067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8BEA3D2-6B0A-EBD9-8D17-A09F64275795}"/>
              </a:ext>
            </a:extLst>
          </p:cNvPr>
          <p:cNvSpPr>
            <a:spLocks noGrp="1"/>
          </p:cNvSpPr>
          <p:nvPr>
            <p:ph type="title" hasCustomPrompt="1"/>
          </p:nvPr>
        </p:nvSpPr>
        <p:spPr>
          <a:xfrm>
            <a:off x="652780" y="1269348"/>
            <a:ext cx="10886440" cy="3505199"/>
          </a:xfrm>
        </p:spPr>
        <p:txBody>
          <a:bodyPr>
            <a:normAutofit/>
          </a:bodyPr>
          <a:lstStyle>
            <a:lvl1pPr algn="ctr">
              <a:defRPr sz="6500">
                <a:solidFill>
                  <a:schemeClr val="tx1"/>
                </a:solidFill>
              </a:defRPr>
            </a:lvl1pPr>
          </a:lstStyle>
          <a:p>
            <a:r>
              <a:rPr lang="en-US" dirty="0"/>
              <a:t>Click to edit Master </a:t>
            </a:r>
            <a:br>
              <a:rPr lang="en-US" dirty="0"/>
            </a:br>
            <a:r>
              <a:rPr lang="en-US" dirty="0"/>
              <a:t>title style</a:t>
            </a:r>
          </a:p>
        </p:txBody>
      </p:sp>
    </p:spTree>
    <p:extLst>
      <p:ext uri="{BB962C8B-B14F-4D97-AF65-F5344CB8AC3E}">
        <p14:creationId xmlns:p14="http://schemas.microsoft.com/office/powerpoint/2010/main" val="3027165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screen light background -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8BEA3D2-6B0A-EBD9-8D17-A09F64275795}"/>
              </a:ext>
            </a:extLst>
          </p:cNvPr>
          <p:cNvSpPr>
            <a:spLocks noGrp="1"/>
          </p:cNvSpPr>
          <p:nvPr>
            <p:ph type="title" hasCustomPrompt="1"/>
          </p:nvPr>
        </p:nvSpPr>
        <p:spPr>
          <a:xfrm>
            <a:off x="652780" y="0"/>
            <a:ext cx="10886440" cy="6858000"/>
          </a:xfrm>
        </p:spPr>
        <p:txBody>
          <a:bodyPr>
            <a:normAutofit/>
          </a:bodyPr>
          <a:lstStyle>
            <a:lvl1pPr algn="ctr">
              <a:defRPr sz="7500">
                <a:solidFill>
                  <a:srgbClr val="FF3B00"/>
                </a:solidFill>
              </a:defRPr>
            </a:lvl1pPr>
          </a:lstStyle>
          <a:p>
            <a:r>
              <a:rPr lang="en-US" dirty="0"/>
              <a:t>Click to edit Master </a:t>
            </a:r>
            <a:br>
              <a:rPr lang="en-US" dirty="0"/>
            </a:br>
            <a:r>
              <a:rPr lang="en-US" dirty="0"/>
              <a:t>title style</a:t>
            </a:r>
          </a:p>
        </p:txBody>
      </p:sp>
    </p:spTree>
    <p:extLst>
      <p:ext uri="{BB962C8B-B14F-4D97-AF65-F5344CB8AC3E}">
        <p14:creationId xmlns:p14="http://schemas.microsoft.com/office/powerpoint/2010/main" val="341951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screen dark background -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8BEA3D2-6B0A-EBD9-8D17-A09F64275795}"/>
              </a:ext>
            </a:extLst>
          </p:cNvPr>
          <p:cNvSpPr>
            <a:spLocks noGrp="1"/>
          </p:cNvSpPr>
          <p:nvPr>
            <p:ph type="title" hasCustomPrompt="1"/>
          </p:nvPr>
        </p:nvSpPr>
        <p:spPr>
          <a:xfrm>
            <a:off x="652780" y="0"/>
            <a:ext cx="10886440" cy="6858000"/>
          </a:xfrm>
        </p:spPr>
        <p:txBody>
          <a:bodyPr>
            <a:normAutofit/>
          </a:bodyPr>
          <a:lstStyle>
            <a:lvl1pPr algn="ctr">
              <a:defRPr sz="7500">
                <a:solidFill>
                  <a:schemeClr val="bg1"/>
                </a:solidFill>
              </a:defRPr>
            </a:lvl1pPr>
          </a:lstStyle>
          <a:p>
            <a:r>
              <a:rPr lang="en-US" dirty="0"/>
              <a:t>Place Short Callout Copy Here</a:t>
            </a:r>
          </a:p>
        </p:txBody>
      </p:sp>
    </p:spTree>
    <p:extLst>
      <p:ext uri="{BB962C8B-B14F-4D97-AF65-F5344CB8AC3E}">
        <p14:creationId xmlns:p14="http://schemas.microsoft.com/office/powerpoint/2010/main" val="667742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Al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ADB56-56B7-2091-3A49-030F988E0FBA}"/>
              </a:ext>
            </a:extLst>
          </p:cNvPr>
          <p:cNvSpPr>
            <a:spLocks noGrp="1"/>
          </p:cNvSpPr>
          <p:nvPr>
            <p:ph type="title" hasCustomPrompt="1"/>
          </p:nvPr>
        </p:nvSpPr>
        <p:spPr>
          <a:xfrm>
            <a:off x="652780" y="1247314"/>
            <a:ext cx="10886440" cy="3505199"/>
          </a:xfrm>
        </p:spPr>
        <p:txBody>
          <a:bodyPr>
            <a:normAutofit/>
          </a:bodyPr>
          <a:lstStyle>
            <a:lvl1pPr algn="ctr">
              <a:defRPr sz="7400">
                <a:solidFill>
                  <a:schemeClr val="bg1"/>
                </a:solidFill>
              </a:defRPr>
            </a:lvl1pPr>
          </a:lstStyle>
          <a:p>
            <a:r>
              <a:rPr lang="en-US" dirty="0"/>
              <a:t>Click to edit Master </a:t>
            </a:r>
            <a:br>
              <a:rPr lang="en-US" dirty="0"/>
            </a:br>
            <a:r>
              <a:rPr lang="en-US" dirty="0"/>
              <a:t>title style</a:t>
            </a:r>
          </a:p>
        </p:txBody>
      </p:sp>
    </p:spTree>
    <p:extLst>
      <p:ext uri="{BB962C8B-B14F-4D97-AF65-F5344CB8AC3E}">
        <p14:creationId xmlns:p14="http://schemas.microsoft.com/office/powerpoint/2010/main" val="3955422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45CBDA-844F-AED3-DBD5-331F87F3AA0C}"/>
              </a:ext>
            </a:extLst>
          </p:cNvPr>
          <p:cNvPicPr>
            <a:picLocks noChangeAspect="1"/>
          </p:cNvPicPr>
          <p:nvPr userDrawn="1"/>
        </p:nvPicPr>
        <p:blipFill>
          <a:blip r:embed="rId3"/>
          <a:stretch>
            <a:fillRect/>
          </a:stretch>
        </p:blipFill>
        <p:spPr>
          <a:xfrm>
            <a:off x="2209800" y="2319442"/>
            <a:ext cx="7772400" cy="2219116"/>
          </a:xfrm>
          <a:prstGeom prst="rect">
            <a:avLst/>
          </a:prstGeom>
        </p:spPr>
      </p:pic>
    </p:spTree>
    <p:extLst>
      <p:ext uri="{BB962C8B-B14F-4D97-AF65-F5344CB8AC3E}">
        <p14:creationId xmlns:p14="http://schemas.microsoft.com/office/powerpoint/2010/main" val="3248650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BE0214-A03F-1A56-F90E-D636188B5E7B}"/>
              </a:ext>
            </a:extLst>
          </p:cNvPr>
          <p:cNvSpPr>
            <a:spLocks noGrp="1"/>
          </p:cNvSpPr>
          <p:nvPr>
            <p:ph type="dt" sz="half" idx="10"/>
          </p:nvPr>
        </p:nvSpPr>
        <p:spPr/>
        <p:txBody>
          <a:bodyPr/>
          <a:lstStyle/>
          <a:p>
            <a:fld id="{614B039C-E00E-C44D-9D02-D08259B8B3B7}" type="datetimeFigureOut">
              <a:rPr lang="en-US" smtClean="0"/>
              <a:t>10/22/25</a:t>
            </a:fld>
            <a:endParaRPr lang="en-US"/>
          </a:p>
        </p:txBody>
      </p:sp>
      <p:sp>
        <p:nvSpPr>
          <p:cNvPr id="3" name="Footer Placeholder 2">
            <a:extLst>
              <a:ext uri="{FF2B5EF4-FFF2-40B4-BE49-F238E27FC236}">
                <a16:creationId xmlns:a16="http://schemas.microsoft.com/office/drawing/2014/main" id="{C04A8FE9-27A3-AFEE-23C6-1B70F24F6B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DAFC98-8EF2-9A84-25C8-5D2D5DE144DF}"/>
              </a:ext>
            </a:extLst>
          </p:cNvPr>
          <p:cNvSpPr>
            <a:spLocks noGrp="1"/>
          </p:cNvSpPr>
          <p:nvPr>
            <p:ph type="sldNum" sz="quarter" idx="12"/>
          </p:nvPr>
        </p:nvSpPr>
        <p:spPr/>
        <p:txBody>
          <a:bodyPr/>
          <a:lstStyle/>
          <a:p>
            <a:fld id="{969BBF09-63C1-E84C-9A2D-F52706B63F7B}" type="slidenum">
              <a:rPr lang="en-US" smtClean="0"/>
              <a:t>‹#›</a:t>
            </a:fld>
            <a:endParaRPr lang="en-US"/>
          </a:p>
        </p:txBody>
      </p:sp>
      <p:sp>
        <p:nvSpPr>
          <p:cNvPr id="6" name="Title 1">
            <a:extLst>
              <a:ext uri="{FF2B5EF4-FFF2-40B4-BE49-F238E27FC236}">
                <a16:creationId xmlns:a16="http://schemas.microsoft.com/office/drawing/2014/main" id="{2C457E56-BEA6-3FF8-3FE2-BFD2963C388B}"/>
              </a:ext>
            </a:extLst>
          </p:cNvPr>
          <p:cNvSpPr>
            <a:spLocks noGrp="1"/>
          </p:cNvSpPr>
          <p:nvPr>
            <p:ph type="title"/>
          </p:nvPr>
        </p:nvSpPr>
        <p:spPr>
          <a:xfrm>
            <a:off x="497839" y="243068"/>
            <a:ext cx="11472487" cy="914400"/>
          </a:xfr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234662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4C9A17-5181-0A4F-A7B8-640862A793FF}"/>
              </a:ext>
            </a:extLst>
          </p:cNvPr>
          <p:cNvSpPr>
            <a:spLocks noGrp="1"/>
          </p:cNvSpPr>
          <p:nvPr>
            <p:ph type="title"/>
          </p:nvPr>
        </p:nvSpPr>
        <p:spPr>
          <a:xfrm>
            <a:off x="457199" y="365125"/>
            <a:ext cx="11297799" cy="955675"/>
          </a:xfrm>
          <a:prstGeom prst="rect">
            <a:avLst/>
          </a:prstGeom>
        </p:spPr>
        <p:txBody>
          <a:bodyPr vert="horz" lIns="91440" tIns="0" rIns="0" bIns="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0857F9E-BFD2-4809-0E31-5C65D19E5520}"/>
              </a:ext>
            </a:extLst>
          </p:cNvPr>
          <p:cNvSpPr>
            <a:spLocks noGrp="1"/>
          </p:cNvSpPr>
          <p:nvPr>
            <p:ph type="body" idx="1"/>
          </p:nvPr>
        </p:nvSpPr>
        <p:spPr>
          <a:xfrm>
            <a:off x="457200" y="1452880"/>
            <a:ext cx="11297798" cy="43688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956295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5" r:id="rId4"/>
    <p:sldLayoutId id="2147483657" r:id="rId5"/>
    <p:sldLayoutId id="2147483656" r:id="rId6"/>
    <p:sldLayoutId id="2147483654" r:id="rId7"/>
    <p:sldLayoutId id="2147483658" r:id="rId8"/>
    <p:sldLayoutId id="2147483660" r:id="rId9"/>
    <p:sldLayoutId id="2147483661" r:id="rId10"/>
    <p:sldLayoutId id="2147483662" r:id="rId11"/>
  </p:sldLayoutIdLst>
  <p:txStyles>
    <p:titleStyle>
      <a:lvl1pPr algn="l" defTabSz="914400" rtl="0" eaLnBrk="1" latinLnBrk="0" hangingPunct="1">
        <a:lnSpc>
          <a:spcPct val="90000"/>
        </a:lnSpc>
        <a:spcBef>
          <a:spcPct val="0"/>
        </a:spcBef>
        <a:buNone/>
        <a:defRPr sz="5400" b="1" i="0" kern="1200">
          <a:solidFill>
            <a:schemeClr val="tx1"/>
          </a:solidFill>
          <a:latin typeface="Figtree Black" pitchFamily="2" charset="0"/>
          <a:ea typeface="+mj-ea"/>
          <a:cs typeface="+mj-cs"/>
        </a:defRPr>
      </a:lvl1pPr>
    </p:titleStyle>
    <p:bodyStyle>
      <a:lvl1pPr marL="228600" indent="-228600" algn="l" defTabSz="914400" rtl="0" eaLnBrk="1" latinLnBrk="0" hangingPunct="1">
        <a:lnSpc>
          <a:spcPct val="140000"/>
        </a:lnSpc>
        <a:spcBef>
          <a:spcPts val="1000"/>
        </a:spcBef>
        <a:buClr>
          <a:srgbClr val="FF3B00"/>
        </a:buClr>
        <a:buFont typeface="Wingdings" pitchFamily="2" charset="2"/>
        <a:buChar char="§"/>
        <a:defRPr sz="2400" kern="1200">
          <a:solidFill>
            <a:schemeClr val="tx1"/>
          </a:solidFill>
          <a:latin typeface="Figtree" pitchFamily="2" charset="0"/>
          <a:ea typeface="+mn-ea"/>
          <a:cs typeface="+mn-cs"/>
        </a:defRPr>
      </a:lvl1pPr>
      <a:lvl2pPr marL="685800" indent="-228600" algn="l" defTabSz="914400" rtl="0" eaLnBrk="1" latinLnBrk="0" hangingPunct="1">
        <a:lnSpc>
          <a:spcPct val="140000"/>
        </a:lnSpc>
        <a:spcBef>
          <a:spcPts val="500"/>
        </a:spcBef>
        <a:buClr>
          <a:srgbClr val="FF3B00"/>
        </a:buClr>
        <a:buFont typeface="Wingdings" pitchFamily="2" charset="2"/>
        <a:buChar char="§"/>
        <a:defRPr sz="2400" kern="1200">
          <a:solidFill>
            <a:schemeClr val="tx1"/>
          </a:solidFill>
          <a:latin typeface="Figtree" pitchFamily="2" charset="0"/>
          <a:ea typeface="+mn-ea"/>
          <a:cs typeface="+mn-cs"/>
        </a:defRPr>
      </a:lvl2pPr>
      <a:lvl3pPr marL="1143000" indent="-228600" algn="l" defTabSz="914400" rtl="0" eaLnBrk="1" latinLnBrk="0" hangingPunct="1">
        <a:lnSpc>
          <a:spcPct val="140000"/>
        </a:lnSpc>
        <a:spcBef>
          <a:spcPts val="500"/>
        </a:spcBef>
        <a:buClr>
          <a:srgbClr val="FF3B00"/>
        </a:buClr>
        <a:buFont typeface="Wingdings" pitchFamily="2" charset="2"/>
        <a:buChar char="§"/>
        <a:defRPr sz="2400" kern="1200">
          <a:solidFill>
            <a:schemeClr val="tx1"/>
          </a:solidFill>
          <a:latin typeface="Figtree" pitchFamily="2" charset="0"/>
          <a:ea typeface="+mn-ea"/>
          <a:cs typeface="+mn-cs"/>
        </a:defRPr>
      </a:lvl3pPr>
      <a:lvl4pPr marL="1600200" indent="-228600" algn="l" defTabSz="914400" rtl="0" eaLnBrk="1" latinLnBrk="0" hangingPunct="1">
        <a:lnSpc>
          <a:spcPct val="140000"/>
        </a:lnSpc>
        <a:spcBef>
          <a:spcPts val="500"/>
        </a:spcBef>
        <a:buClr>
          <a:srgbClr val="FF3B00"/>
        </a:buClr>
        <a:buFont typeface="Wingdings" pitchFamily="2" charset="2"/>
        <a:buChar char="§"/>
        <a:defRPr sz="2400" kern="1200">
          <a:solidFill>
            <a:schemeClr val="tx1"/>
          </a:solidFill>
          <a:latin typeface="Figtree" pitchFamily="2" charset="0"/>
          <a:ea typeface="+mn-ea"/>
          <a:cs typeface="+mn-cs"/>
        </a:defRPr>
      </a:lvl4pPr>
      <a:lvl5pPr marL="2057400" indent="-228600" algn="l" defTabSz="914400" rtl="0" eaLnBrk="1" latinLnBrk="0" hangingPunct="1">
        <a:lnSpc>
          <a:spcPct val="140000"/>
        </a:lnSpc>
        <a:spcBef>
          <a:spcPts val="500"/>
        </a:spcBef>
        <a:buClr>
          <a:srgbClr val="FF3B00"/>
        </a:buClr>
        <a:buFont typeface="Wingdings" pitchFamily="2" charset="2"/>
        <a:buChar char="§"/>
        <a:defRPr sz="24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microsoft.com/office/2018/10/relationships/comments" Target="../comments/modernComment_100_DB8DF85E.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microsoft.com/office/2018/10/relationships/comments" Target="../comments/modernComment_21F_7161B65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microsoft.com/office/2018/10/relationships/comments" Target="../comments/modernComment_208_2052CD6D.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microsoft.com/office/2018/10/relationships/comments" Target="../comments/modernComment_20B_B9F1127B.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microsoft.com/office/2018/10/relationships/comments" Target="../comments/modernComment_210_D9D9CCA.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221_7984C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222_F406543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223_71129E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microsoft.com/office/2018/10/relationships/comments" Target="../comments/modernComment_224_23F8EA7E.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microsoft.com/office/2018/10/relationships/comments" Target="../comments/modernComment_227_9F6EA6A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8/10/relationships/comments" Target="../comments/modernComment_206_C533766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microsoft.com/office/2018/10/relationships/comments" Target="../comments/modernComment_24B_3A69B97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microsoft.com/office/2018/10/relationships/comments" Target="../comments/modernComment_21E_B0118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microsoft.com/office/2018/10/relationships/comments" Target="../comments/modernComment_24D_CE5B64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8/10/relationships/comments" Target="../comments/modernComment_24C_1C9C3BAB.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microsoft.com/office/2018/10/relationships/comments" Target="../comments/modernComment_23D_4FF7E1CD.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microsoft.com/office/2018/10/relationships/comments" Target="../comments/modernComment_240_B8E1BAE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microsoft.com/office/2018/10/relationships/comments" Target="../comments/modernComment_23F_23B3BCF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microsoft.com/office/2018/10/relationships/comments" Target="../comments/modernComment_23E_609261A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FA_7D15B70E.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microsoft.com/office/2018/10/relationships/comments" Target="../comments/modernComment_230_A3B198AF.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microsoft.com/office/2018/10/relationships/comments" Target="../comments/modernComment_232_A8CEE81F.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1.png"/><Relationship Id="rId2" Type="http://schemas.microsoft.com/office/2018/10/relationships/comments" Target="../comments/modernComment_216_46C8E6CD.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microsoft.com/office/2018/10/relationships/comments" Target="../comments/modernComment_21D_F7B09CFD.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microsoft.com/office/2018/10/relationships/comments" Target="../comments/modernComment_203_C7F39EF.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microsoft.com/office/2018/10/relationships/comments" Target="../comments/modernComment_247_856F374E.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microsoft.com/office/2018/10/relationships/comments" Target="../comments/modernComment_201_6C822EAE.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microsoft.com/office/2018/10/relationships/comments" Target="../comments/modernComment_1FB_2C4CEA9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xml"/><Relationship Id="rId5" Type="http://schemas.openxmlformats.org/officeDocument/2006/relationships/image" Target="../media/image35.png"/><Relationship Id="rId4" Type="http://schemas.openxmlformats.org/officeDocument/2006/relationships/image" Target="../media/image34.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microsoft.com/office/2018/10/relationships/comments" Target="../comments/modernComment_207_5B3583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0.xml"/><Relationship Id="rId5" Type="http://schemas.openxmlformats.org/officeDocument/2006/relationships/image" Target="../media/image35.png"/><Relationship Id="rId4" Type="http://schemas.openxmlformats.org/officeDocument/2006/relationships/image" Target="../media/image34.jpeg"/></Relationships>
</file>

<file path=ppt/slides/_rels/slide79.xml.rels><?xml version="1.0" encoding="UTF-8" standalone="yes"?>
<Relationships xmlns="http://schemas.openxmlformats.org/package/2006/relationships"><Relationship Id="rId3" Type="http://schemas.openxmlformats.org/officeDocument/2006/relationships/image" Target="../media/image37.png"/><Relationship Id="rId2" Type="http://schemas.microsoft.com/office/2018/10/relationships/comments" Target="../comments/modernComment_1EA_93C02082.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microsoft.com/office/2018/10/relationships/comments" Target="../comments/modernComment_1FD_559C6A3D.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3.png"/><Relationship Id="rId7" Type="http://schemas.openxmlformats.org/officeDocument/2006/relationships/image" Target="../media/image38.png"/><Relationship Id="rId2" Type="http://schemas.openxmlformats.org/officeDocument/2006/relationships/image" Target="../media/image32.png"/><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jpeg"/><Relationship Id="rId9" Type="http://schemas.openxmlformats.org/officeDocument/2006/relationships/image" Target="../media/image42.png"/></Relationships>
</file>

<file path=ppt/slides/_rels/slide86.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88.xml.rels><?xml version="1.0" encoding="UTF-8" standalone="yes"?>
<Relationships xmlns="http://schemas.openxmlformats.org/package/2006/relationships"><Relationship Id="rId3" Type="http://schemas.openxmlformats.org/officeDocument/2006/relationships/image" Target="../media/image46.png"/><Relationship Id="rId2" Type="http://schemas.microsoft.com/office/2018/10/relationships/comments" Target="../comments/modernComment_1F2_99758B1.xml"/><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image" Target="../media/image47.jpeg"/><Relationship Id="rId2" Type="http://schemas.microsoft.com/office/2018/10/relationships/comments" Target="../comments/modernComment_243_D830BC84.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microsoft.com/office/2018/10/relationships/comments" Target="../comments/modernComment_1FE_E9A0C38A.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0.png"/><Relationship Id="rId2" Type="http://schemas.microsoft.com/office/2018/10/relationships/comments" Target="../comments/modernComment_244_E963DB8B.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9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2.png"/><Relationship Id="rId7" Type="http://schemas.openxmlformats.org/officeDocument/2006/relationships/image" Target="../media/image41.png"/><Relationship Id="rId2" Type="http://schemas.microsoft.com/office/2018/10/relationships/comments" Target="../comments/modernComment_1F7_EC69F075.xml"/><Relationship Id="rId1" Type="http://schemas.openxmlformats.org/officeDocument/2006/relationships/slideLayout" Target="../slideLayouts/slideLayout9.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jpeg"/><Relationship Id="rId10" Type="http://schemas.openxmlformats.org/officeDocument/2006/relationships/image" Target="../media/image42.png"/><Relationship Id="rId4" Type="http://schemas.openxmlformats.org/officeDocument/2006/relationships/image" Target="../media/image33.png"/><Relationship Id="rId9" Type="http://schemas.openxmlformats.org/officeDocument/2006/relationships/image" Target="../media/image37.png"/></Relationships>
</file>

<file path=ppt/slides/_rels/slide94.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18/10/relationships/comments" Target="../comments/modernComment_1F8_C6AA7DEB.xml"/><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34.jpeg"/><Relationship Id="rId11" Type="http://schemas.openxmlformats.org/officeDocument/2006/relationships/image" Target="../media/image42.png"/><Relationship Id="rId5" Type="http://schemas.openxmlformats.org/officeDocument/2006/relationships/image" Target="../media/image33.png"/><Relationship Id="rId10" Type="http://schemas.openxmlformats.org/officeDocument/2006/relationships/image" Target="../media/image37.png"/><Relationship Id="rId4" Type="http://schemas.openxmlformats.org/officeDocument/2006/relationships/image" Target="../media/image32.png"/><Relationship Id="rId9"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3514462"/>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7E433C-A418-6F69-EBDA-C2E361025B07}"/>
              </a:ext>
            </a:extLst>
          </p:cNvPr>
          <p:cNvSpPr>
            <a:spLocks noGrp="1"/>
          </p:cNvSpPr>
          <p:nvPr>
            <p:ph idx="1"/>
          </p:nvPr>
        </p:nvSpPr>
        <p:spPr/>
        <p:txBody>
          <a:bodyPr/>
          <a:lstStyle/>
          <a:p>
            <a:r>
              <a:rPr lang="en-US" dirty="0"/>
              <a:t>Stock kept going! </a:t>
            </a:r>
          </a:p>
          <a:p>
            <a:r>
              <a:rPr lang="en-US" dirty="0"/>
              <a:t>That’s 1,650% gains…</a:t>
            </a:r>
          </a:p>
          <a:p>
            <a:r>
              <a:rPr lang="en-US" dirty="0"/>
              <a:t>On a STOCK… without options! </a:t>
            </a:r>
          </a:p>
        </p:txBody>
      </p:sp>
      <p:sp>
        <p:nvSpPr>
          <p:cNvPr id="3" name="Title 2">
            <a:extLst>
              <a:ext uri="{FF2B5EF4-FFF2-40B4-BE49-F238E27FC236}">
                <a16:creationId xmlns:a16="http://schemas.microsoft.com/office/drawing/2014/main" id="{6BEF1AE4-E2C7-D455-6476-4A479F747909}"/>
              </a:ext>
            </a:extLst>
          </p:cNvPr>
          <p:cNvSpPr>
            <a:spLocks noGrp="1"/>
          </p:cNvSpPr>
          <p:nvPr>
            <p:ph type="title"/>
          </p:nvPr>
        </p:nvSpPr>
        <p:spPr/>
        <p:txBody>
          <a:bodyPr/>
          <a:lstStyle/>
          <a:p>
            <a:r>
              <a:rPr lang="en-US" dirty="0"/>
              <a:t>Continues to Soar… 17X Gains! </a:t>
            </a:r>
          </a:p>
        </p:txBody>
      </p:sp>
      <p:pic>
        <p:nvPicPr>
          <p:cNvPr id="5" name="Content Placeholder 4">
            <a:extLst>
              <a:ext uri="{FF2B5EF4-FFF2-40B4-BE49-F238E27FC236}">
                <a16:creationId xmlns:a16="http://schemas.microsoft.com/office/drawing/2014/main" id="{B5E1CDD1-AC8F-9F32-83AC-A236CA8DAC2E}"/>
              </a:ext>
            </a:extLst>
          </p:cNvPr>
          <p:cNvPicPr>
            <a:picLocks noGrp="1" noChangeAspect="1"/>
          </p:cNvPicPr>
          <p:nvPr>
            <p:ph sz="quarter" idx="10"/>
          </p:nvPr>
        </p:nvPicPr>
        <p:blipFill>
          <a:blip r:embed="rId3"/>
          <a:stretch>
            <a:fillRect/>
          </a:stretch>
        </p:blipFill>
        <p:spPr>
          <a:xfrm>
            <a:off x="4649492" y="1736655"/>
            <a:ext cx="7542508" cy="4227266"/>
          </a:xfrm>
          <a:prstGeom prst="rect">
            <a:avLst/>
          </a:prstGeom>
        </p:spPr>
      </p:pic>
    </p:spTree>
    <p:extLst>
      <p:ext uri="{BB962C8B-B14F-4D97-AF65-F5344CB8AC3E}">
        <p14:creationId xmlns:p14="http://schemas.microsoft.com/office/powerpoint/2010/main" val="1902229079"/>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FABE4-DCF5-51FD-1646-5B29E0BA8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0C4CD4-F3F1-882D-4D78-6CD995BCBA92}"/>
              </a:ext>
            </a:extLst>
          </p:cNvPr>
          <p:cNvSpPr>
            <a:spLocks noGrp="1"/>
          </p:cNvSpPr>
          <p:nvPr>
            <p:ph type="title"/>
          </p:nvPr>
        </p:nvSpPr>
        <p:spPr/>
        <p:txBody>
          <a:bodyPr/>
          <a:lstStyle/>
          <a:p>
            <a:r>
              <a:rPr lang="en-US" dirty="0"/>
              <a:t>How is this Possible? </a:t>
            </a:r>
          </a:p>
        </p:txBody>
      </p:sp>
    </p:spTree>
    <p:extLst>
      <p:ext uri="{BB962C8B-B14F-4D97-AF65-F5344CB8AC3E}">
        <p14:creationId xmlns:p14="http://schemas.microsoft.com/office/powerpoint/2010/main" val="4261403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6F68B1-2538-D93E-F4C6-25B8878129EF}"/>
              </a:ext>
            </a:extLst>
          </p:cNvPr>
          <p:cNvSpPr>
            <a:spLocks noGrp="1"/>
          </p:cNvSpPr>
          <p:nvPr>
            <p:ph type="title"/>
          </p:nvPr>
        </p:nvSpPr>
        <p:spPr/>
        <p:txBody>
          <a:bodyPr/>
          <a:lstStyle/>
          <a:p>
            <a:r>
              <a:rPr lang="en-US" dirty="0"/>
              <a:t>Developed with AI </a:t>
            </a:r>
          </a:p>
        </p:txBody>
      </p:sp>
      <p:pic>
        <p:nvPicPr>
          <p:cNvPr id="5" name="Content Placeholder 12">
            <a:extLst>
              <a:ext uri="{FF2B5EF4-FFF2-40B4-BE49-F238E27FC236}">
                <a16:creationId xmlns:a16="http://schemas.microsoft.com/office/drawing/2014/main" id="{25CA7663-47C3-8FB4-DCD3-104CAEDEE81F}"/>
              </a:ext>
            </a:extLst>
          </p:cNvPr>
          <p:cNvPicPr>
            <a:picLocks noGrp="1" noChangeAspect="1"/>
          </p:cNvPicPr>
          <p:nvPr>
            <p:ph idx="1"/>
          </p:nvPr>
        </p:nvPicPr>
        <p:blipFill>
          <a:blip r:embed="rId2"/>
          <a:stretch>
            <a:fillRect/>
          </a:stretch>
        </p:blipFill>
        <p:spPr>
          <a:xfrm>
            <a:off x="2976374" y="1407257"/>
            <a:ext cx="5208738" cy="4357689"/>
          </a:xfrm>
        </p:spPr>
      </p:pic>
    </p:spTree>
    <p:extLst>
      <p:ext uri="{BB962C8B-B14F-4D97-AF65-F5344CB8AC3E}">
        <p14:creationId xmlns:p14="http://schemas.microsoft.com/office/powerpoint/2010/main" val="3037957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E492AF-8D14-3779-823A-45155F39F094}"/>
              </a:ext>
            </a:extLst>
          </p:cNvPr>
          <p:cNvSpPr>
            <a:spLocks noGrp="1"/>
          </p:cNvSpPr>
          <p:nvPr>
            <p:ph idx="1"/>
          </p:nvPr>
        </p:nvSpPr>
        <p:spPr/>
        <p:txBody>
          <a:bodyPr/>
          <a:lstStyle/>
          <a:p>
            <a:r>
              <a:rPr lang="en-US" dirty="0"/>
              <a:t>Changed from model of AI that just learned to perform complicated tasks</a:t>
            </a:r>
          </a:p>
          <a:p>
            <a:r>
              <a:rPr lang="en-US" dirty="0"/>
              <a:t>Now AI is what experts call a “thinking model”</a:t>
            </a:r>
          </a:p>
          <a:p>
            <a:r>
              <a:rPr lang="en-US" dirty="0"/>
              <a:t>Gave the AI ability to evolve </a:t>
            </a:r>
          </a:p>
          <a:p>
            <a:r>
              <a:rPr lang="en-US" dirty="0"/>
              <a:t>Solves problems more like humans do </a:t>
            </a:r>
          </a:p>
          <a:p>
            <a:r>
              <a:rPr lang="en-US" dirty="0"/>
              <a:t>Create their own problem solving process</a:t>
            </a:r>
          </a:p>
          <a:p>
            <a:endParaRPr lang="en-US" dirty="0"/>
          </a:p>
        </p:txBody>
      </p:sp>
      <p:sp>
        <p:nvSpPr>
          <p:cNvPr id="3" name="Title 2">
            <a:extLst>
              <a:ext uri="{FF2B5EF4-FFF2-40B4-BE49-F238E27FC236}">
                <a16:creationId xmlns:a16="http://schemas.microsoft.com/office/drawing/2014/main" id="{9AE22DFD-13D1-DB82-D474-F1133F31937A}"/>
              </a:ext>
            </a:extLst>
          </p:cNvPr>
          <p:cNvSpPr>
            <a:spLocks noGrp="1"/>
          </p:cNvSpPr>
          <p:nvPr>
            <p:ph type="title"/>
          </p:nvPr>
        </p:nvSpPr>
        <p:spPr/>
        <p:txBody>
          <a:bodyPr/>
          <a:lstStyle/>
          <a:p>
            <a:r>
              <a:rPr lang="en-US" dirty="0"/>
              <a:t>AI Has Reached a Whole New Level</a:t>
            </a:r>
          </a:p>
        </p:txBody>
      </p:sp>
    </p:spTree>
    <p:extLst>
      <p:ext uri="{BB962C8B-B14F-4D97-AF65-F5344CB8AC3E}">
        <p14:creationId xmlns:p14="http://schemas.microsoft.com/office/powerpoint/2010/main" val="542297453"/>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23CC42-299D-5DEB-C06E-48C106C2BCE5}"/>
              </a:ext>
            </a:extLst>
          </p:cNvPr>
          <p:cNvSpPr>
            <a:spLocks noGrp="1"/>
          </p:cNvSpPr>
          <p:nvPr>
            <p:ph idx="1"/>
          </p:nvPr>
        </p:nvSpPr>
        <p:spPr/>
        <p:txBody>
          <a:bodyPr>
            <a:normAutofit/>
          </a:bodyPr>
          <a:lstStyle/>
          <a:p>
            <a:r>
              <a:rPr lang="en-US" dirty="0"/>
              <a:t>Go is an ancient Chinese game similar to checkers but much more complex </a:t>
            </a:r>
          </a:p>
          <a:p>
            <a:r>
              <a:rPr lang="en-US" dirty="0"/>
              <a:t>More possible board positions than the number of atoms in the universe</a:t>
            </a:r>
          </a:p>
          <a:p>
            <a:r>
              <a:rPr lang="en-US" dirty="0"/>
              <a:t>Even with all the computers in the world run for a million years – couldn’t calculate all positions </a:t>
            </a:r>
          </a:p>
          <a:p>
            <a:r>
              <a:rPr lang="en-US" dirty="0"/>
              <a:t>Google’s </a:t>
            </a:r>
            <a:r>
              <a:rPr lang="en-US" dirty="0" err="1"/>
              <a:t>Deepmind</a:t>
            </a:r>
            <a:r>
              <a:rPr lang="en-US" dirty="0"/>
              <a:t> team trained an AI called AlphaGo to play the game</a:t>
            </a:r>
          </a:p>
          <a:p>
            <a:endParaRPr lang="en-US" dirty="0"/>
          </a:p>
        </p:txBody>
      </p:sp>
      <p:sp>
        <p:nvSpPr>
          <p:cNvPr id="3" name="Title 2">
            <a:extLst>
              <a:ext uri="{FF2B5EF4-FFF2-40B4-BE49-F238E27FC236}">
                <a16:creationId xmlns:a16="http://schemas.microsoft.com/office/drawing/2014/main" id="{948D7BBD-1DE5-CB95-E656-651A064C4278}"/>
              </a:ext>
            </a:extLst>
          </p:cNvPr>
          <p:cNvSpPr>
            <a:spLocks noGrp="1"/>
          </p:cNvSpPr>
          <p:nvPr>
            <p:ph type="title"/>
          </p:nvPr>
        </p:nvSpPr>
        <p:spPr/>
        <p:txBody>
          <a:bodyPr/>
          <a:lstStyle/>
          <a:p>
            <a:r>
              <a:rPr lang="en-US" dirty="0"/>
              <a:t>Train AI to Play “Go”</a:t>
            </a:r>
          </a:p>
        </p:txBody>
      </p:sp>
    </p:spTree>
    <p:extLst>
      <p:ext uri="{BB962C8B-B14F-4D97-AF65-F5344CB8AC3E}">
        <p14:creationId xmlns:p14="http://schemas.microsoft.com/office/powerpoint/2010/main" val="3119583867"/>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8DA296-ECBC-47C8-9386-225924A58270}"/>
              </a:ext>
            </a:extLst>
          </p:cNvPr>
          <p:cNvSpPr>
            <a:spLocks noGrp="1"/>
          </p:cNvSpPr>
          <p:nvPr>
            <p:ph idx="1"/>
          </p:nvPr>
        </p:nvSpPr>
        <p:spPr/>
        <p:txBody>
          <a:bodyPr>
            <a:normAutofit/>
          </a:bodyPr>
          <a:lstStyle/>
          <a:p>
            <a:r>
              <a:rPr lang="en-US" dirty="0"/>
              <a:t>At first… just gave it a bunch of data from humans playing matches</a:t>
            </a:r>
          </a:p>
          <a:p>
            <a:r>
              <a:rPr lang="en-US" dirty="0"/>
              <a:t>Allowed AI to find patterns</a:t>
            </a:r>
          </a:p>
          <a:p>
            <a:r>
              <a:rPr lang="en-US" dirty="0"/>
              <a:t>But then… they made a copy of AI</a:t>
            </a:r>
          </a:p>
          <a:p>
            <a:r>
              <a:rPr lang="en-US" dirty="0"/>
              <a:t>And let AI play itself</a:t>
            </a:r>
          </a:p>
          <a:p>
            <a:r>
              <a:rPr lang="en-US" dirty="0"/>
              <a:t>It could do millions and millions of matches</a:t>
            </a:r>
          </a:p>
          <a:p>
            <a:r>
              <a:rPr lang="en-US" dirty="0"/>
              <a:t>It learned by doing… not just data </a:t>
            </a:r>
          </a:p>
        </p:txBody>
      </p:sp>
      <p:sp>
        <p:nvSpPr>
          <p:cNvPr id="3" name="Title 2">
            <a:extLst>
              <a:ext uri="{FF2B5EF4-FFF2-40B4-BE49-F238E27FC236}">
                <a16:creationId xmlns:a16="http://schemas.microsoft.com/office/drawing/2014/main" id="{E393C993-BED9-186B-D6FB-98B48D86F186}"/>
              </a:ext>
            </a:extLst>
          </p:cNvPr>
          <p:cNvSpPr>
            <a:spLocks noGrp="1"/>
          </p:cNvSpPr>
          <p:nvPr>
            <p:ph type="title"/>
          </p:nvPr>
        </p:nvSpPr>
        <p:spPr/>
        <p:txBody>
          <a:bodyPr/>
          <a:lstStyle/>
          <a:p>
            <a:r>
              <a:rPr lang="en-US" dirty="0"/>
              <a:t>“Strange” AI Learning </a:t>
            </a:r>
          </a:p>
        </p:txBody>
      </p:sp>
    </p:spTree>
    <p:extLst>
      <p:ext uri="{BB962C8B-B14F-4D97-AF65-F5344CB8AC3E}">
        <p14:creationId xmlns:p14="http://schemas.microsoft.com/office/powerpoint/2010/main" val="2945476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80DB58-8A7A-EC52-7612-0DF581F2B490}"/>
              </a:ext>
            </a:extLst>
          </p:cNvPr>
          <p:cNvSpPr>
            <a:spLocks noGrp="1"/>
          </p:cNvSpPr>
          <p:nvPr>
            <p:ph idx="1"/>
          </p:nvPr>
        </p:nvSpPr>
        <p:spPr/>
        <p:txBody>
          <a:bodyPr>
            <a:normAutofit/>
          </a:bodyPr>
          <a:lstStyle/>
          <a:p>
            <a:r>
              <a:rPr lang="en-US" dirty="0"/>
              <a:t>Tested against a human player with 18 world championships </a:t>
            </a:r>
          </a:p>
          <a:p>
            <a:r>
              <a:rPr lang="en-US" dirty="0"/>
              <a:t>Even though chess had fallen to AI and Jeopardy had fallen to AI… people thought Go was too hard (or even too “human”) </a:t>
            </a:r>
          </a:p>
          <a:p>
            <a:r>
              <a:rPr lang="en-US" dirty="0"/>
              <a:t>Good players say they rely on “intuition” to win – even Google thought AI would lose </a:t>
            </a:r>
          </a:p>
          <a:p>
            <a:r>
              <a:rPr lang="en-US" dirty="0"/>
              <a:t>During the match, AI made a move so surprising -- the spectators and the opponent thought it was a mistake </a:t>
            </a:r>
          </a:p>
          <a:p>
            <a:r>
              <a:rPr lang="en-US" dirty="0"/>
              <a:t>Later in the match… the human player </a:t>
            </a:r>
            <a:r>
              <a:rPr lang="en-US" b="1" dirty="0"/>
              <a:t>resigned</a:t>
            </a:r>
            <a:r>
              <a:rPr lang="en-US" dirty="0"/>
              <a:t> </a:t>
            </a:r>
          </a:p>
        </p:txBody>
      </p:sp>
      <p:sp>
        <p:nvSpPr>
          <p:cNvPr id="3" name="Title 2">
            <a:extLst>
              <a:ext uri="{FF2B5EF4-FFF2-40B4-BE49-F238E27FC236}">
                <a16:creationId xmlns:a16="http://schemas.microsoft.com/office/drawing/2014/main" id="{EB430C9F-B579-D871-64FB-BE6D9FEE33FE}"/>
              </a:ext>
            </a:extLst>
          </p:cNvPr>
          <p:cNvSpPr>
            <a:spLocks noGrp="1"/>
          </p:cNvSpPr>
          <p:nvPr>
            <p:ph type="title"/>
          </p:nvPr>
        </p:nvSpPr>
        <p:spPr/>
        <p:txBody>
          <a:bodyPr/>
          <a:lstStyle/>
          <a:p>
            <a:r>
              <a:rPr lang="en-US" dirty="0"/>
              <a:t>AI Did The Unthinkable </a:t>
            </a:r>
          </a:p>
        </p:txBody>
      </p:sp>
    </p:spTree>
    <p:extLst>
      <p:ext uri="{BB962C8B-B14F-4D97-AF65-F5344CB8AC3E}">
        <p14:creationId xmlns:p14="http://schemas.microsoft.com/office/powerpoint/2010/main" val="470337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7DB791-1177-D3C2-0A8E-82AAA0EAAC96}"/>
              </a:ext>
            </a:extLst>
          </p:cNvPr>
          <p:cNvSpPr>
            <a:spLocks noGrp="1"/>
          </p:cNvSpPr>
          <p:nvPr>
            <p:ph idx="1"/>
          </p:nvPr>
        </p:nvSpPr>
        <p:spPr/>
        <p:txBody>
          <a:bodyPr/>
          <a:lstStyle/>
          <a:p>
            <a:r>
              <a:rPr lang="en-US" dirty="0"/>
              <a:t>Researchers evaluated the match… and the win went back to the “weird” move</a:t>
            </a:r>
          </a:p>
          <a:p>
            <a:r>
              <a:rPr lang="en-US" dirty="0"/>
              <a:t>It made a move that NO human had ever done on record in ANY game</a:t>
            </a:r>
          </a:p>
          <a:p>
            <a:r>
              <a:rPr lang="en-US" dirty="0"/>
              <a:t>Was an original thought from AI – and the human team couldn’t even explain how the computer came up with such an original strategy </a:t>
            </a:r>
          </a:p>
          <a:p>
            <a:r>
              <a:rPr lang="en-US" dirty="0"/>
              <a:t>Huge evolution of AI </a:t>
            </a:r>
          </a:p>
          <a:p>
            <a:r>
              <a:rPr lang="en-US" dirty="0"/>
              <a:t>And that’s the kind of power we have at our disposal now </a:t>
            </a:r>
          </a:p>
        </p:txBody>
      </p:sp>
      <p:sp>
        <p:nvSpPr>
          <p:cNvPr id="3" name="Title 2">
            <a:extLst>
              <a:ext uri="{FF2B5EF4-FFF2-40B4-BE49-F238E27FC236}">
                <a16:creationId xmlns:a16="http://schemas.microsoft.com/office/drawing/2014/main" id="{74A21D6F-ED5B-9D63-6D19-76D92A733755}"/>
              </a:ext>
            </a:extLst>
          </p:cNvPr>
          <p:cNvSpPr>
            <a:spLocks noGrp="1"/>
          </p:cNvSpPr>
          <p:nvPr>
            <p:ph type="title"/>
          </p:nvPr>
        </p:nvSpPr>
        <p:spPr/>
        <p:txBody>
          <a:bodyPr/>
          <a:lstStyle/>
          <a:p>
            <a:r>
              <a:rPr lang="en-US" dirty="0"/>
              <a:t>The AI’s “Mistake” Move</a:t>
            </a:r>
          </a:p>
        </p:txBody>
      </p:sp>
    </p:spTree>
    <p:extLst>
      <p:ext uri="{BB962C8B-B14F-4D97-AF65-F5344CB8AC3E}">
        <p14:creationId xmlns:p14="http://schemas.microsoft.com/office/powerpoint/2010/main" val="4012914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42FB65-09A2-2A3A-D7B8-BE00660AB917}"/>
              </a:ext>
            </a:extLst>
          </p:cNvPr>
          <p:cNvSpPr>
            <a:spLocks noGrp="1"/>
          </p:cNvSpPr>
          <p:nvPr>
            <p:ph idx="1"/>
          </p:nvPr>
        </p:nvSpPr>
        <p:spPr/>
        <p:txBody>
          <a:bodyPr>
            <a:normAutofit/>
          </a:bodyPr>
          <a:lstStyle/>
          <a:p>
            <a:r>
              <a:rPr lang="en-US" dirty="0"/>
              <a:t>To win the match… AlphaGo used 280 GPUs </a:t>
            </a:r>
          </a:p>
          <a:p>
            <a:r>
              <a:rPr lang="en-US" dirty="0"/>
              <a:t>GPU’s are specialized chips capable of performing simple calculations in staggering quantities</a:t>
            </a:r>
          </a:p>
          <a:p>
            <a:r>
              <a:rPr lang="en-US" dirty="0"/>
              <a:t>With their Microsoft partnership -- OpenAI now has access to supercomputers with thousands and thousands of GPUs</a:t>
            </a:r>
          </a:p>
          <a:p>
            <a:r>
              <a:rPr lang="en-US" dirty="0"/>
              <a:t>They cranked it up to 10,000 GPUs… and fed it all the data in the entire internet </a:t>
            </a:r>
          </a:p>
        </p:txBody>
      </p:sp>
      <p:sp>
        <p:nvSpPr>
          <p:cNvPr id="3" name="Title 2">
            <a:extLst>
              <a:ext uri="{FF2B5EF4-FFF2-40B4-BE49-F238E27FC236}">
                <a16:creationId xmlns:a16="http://schemas.microsoft.com/office/drawing/2014/main" id="{CDED2F7F-60AA-0332-89C3-FBC1A1377C78}"/>
              </a:ext>
            </a:extLst>
          </p:cNvPr>
          <p:cNvSpPr>
            <a:spLocks noGrp="1"/>
          </p:cNvSpPr>
          <p:nvPr>
            <p:ph type="title"/>
          </p:nvPr>
        </p:nvSpPr>
        <p:spPr/>
        <p:txBody>
          <a:bodyPr>
            <a:normAutofit/>
          </a:bodyPr>
          <a:lstStyle/>
          <a:p>
            <a:r>
              <a:rPr lang="en-US" dirty="0"/>
              <a:t>AI Is Even MORE Powerful Now </a:t>
            </a:r>
          </a:p>
        </p:txBody>
      </p:sp>
    </p:spTree>
    <p:extLst>
      <p:ext uri="{BB962C8B-B14F-4D97-AF65-F5344CB8AC3E}">
        <p14:creationId xmlns:p14="http://schemas.microsoft.com/office/powerpoint/2010/main" val="228433098"/>
      </p:ext>
    </p:extLst>
  </p:cSld>
  <p:clrMapOvr>
    <a:masterClrMapping/>
  </p:clrMapOvr>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D0B3F7-6818-8496-9C9F-EE6CB5B4D293}"/>
              </a:ext>
            </a:extLst>
          </p:cNvPr>
          <p:cNvSpPr>
            <a:spLocks noGrp="1"/>
          </p:cNvSpPr>
          <p:nvPr>
            <p:ph idx="1"/>
          </p:nvPr>
        </p:nvSpPr>
        <p:spPr/>
        <p:txBody>
          <a:bodyPr/>
          <a:lstStyle/>
          <a:p>
            <a:r>
              <a:rPr lang="en-US" dirty="0"/>
              <a:t>The first few versions of our indicator did NOT work</a:t>
            </a:r>
          </a:p>
          <a:p>
            <a:r>
              <a:rPr lang="en-US" dirty="0"/>
              <a:t>We couldn’t find the right combination of indicators that would predictably find the stocks that were set to surge</a:t>
            </a:r>
          </a:p>
          <a:p>
            <a:r>
              <a:rPr lang="en-US" dirty="0"/>
              <a:t>But with the power of AI… we were able to find the perfect combination</a:t>
            </a:r>
          </a:p>
        </p:txBody>
      </p:sp>
      <p:sp>
        <p:nvSpPr>
          <p:cNvPr id="3" name="Title 2">
            <a:extLst>
              <a:ext uri="{FF2B5EF4-FFF2-40B4-BE49-F238E27FC236}">
                <a16:creationId xmlns:a16="http://schemas.microsoft.com/office/drawing/2014/main" id="{4741EE90-7618-E346-20E2-725752FABB89}"/>
              </a:ext>
            </a:extLst>
          </p:cNvPr>
          <p:cNvSpPr>
            <a:spLocks noGrp="1"/>
          </p:cNvSpPr>
          <p:nvPr>
            <p:ph type="title"/>
          </p:nvPr>
        </p:nvSpPr>
        <p:spPr/>
        <p:txBody>
          <a:bodyPr/>
          <a:lstStyle/>
          <a:p>
            <a:r>
              <a:rPr lang="en-US" dirty="0"/>
              <a:t>We Used AI to Create Cash Code X</a:t>
            </a:r>
          </a:p>
        </p:txBody>
      </p:sp>
    </p:spTree>
    <p:extLst>
      <p:ext uri="{BB962C8B-B14F-4D97-AF65-F5344CB8AC3E}">
        <p14:creationId xmlns:p14="http://schemas.microsoft.com/office/powerpoint/2010/main" val="801099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6C51-CD03-AA07-318C-D8A6DA5ED207}"/>
              </a:ext>
            </a:extLst>
          </p:cNvPr>
          <p:cNvSpPr txBox="1">
            <a:spLocks/>
          </p:cNvSpPr>
          <p:nvPr/>
        </p:nvSpPr>
        <p:spPr>
          <a:xfrm>
            <a:off x="805542" y="696333"/>
            <a:ext cx="5562599" cy="2544400"/>
          </a:xfrm>
          <a:prstGeom prst="rect">
            <a:avLst/>
          </a:prstGeom>
        </p:spPr>
        <p:txBody>
          <a:bodyPr vert="horz" lIns="91440" tIns="45720" rIns="91440" bIns="45720" rtlCol="0" anchor="ctr">
            <a:normAutofit fontScale="85000" lnSpcReduction="20000"/>
          </a:bodyPr>
          <a:lstStyle>
            <a:lvl1pPr algn="ctr" defTabSz="914400" rtl="0" eaLnBrk="1" latinLnBrk="0" hangingPunct="1">
              <a:lnSpc>
                <a:spcPct val="100000"/>
              </a:lnSpc>
              <a:spcBef>
                <a:spcPct val="0"/>
              </a:spcBef>
              <a:buNone/>
              <a:defRPr sz="6000" b="1" i="0" kern="1200">
                <a:solidFill>
                  <a:schemeClr val="bg1"/>
                </a:solidFill>
                <a:latin typeface="Poppins ExtraBold" pitchFamily="2" charset="77"/>
                <a:ea typeface="+mj-ea"/>
                <a:cs typeface="Poppins ExtraBold" pitchFamily="2" charset="77"/>
              </a:defRPr>
            </a:lvl1pPr>
          </a:lstStyle>
          <a:p>
            <a:pPr algn="l"/>
            <a:r>
              <a:rPr lang="en-US" sz="5600" dirty="0">
                <a:solidFill>
                  <a:schemeClr val="tx1"/>
                </a:solidFill>
                <a:latin typeface="Poppins Black" pitchFamily="2" charset="77"/>
                <a:cs typeface="Poppins Black" pitchFamily="2" charset="77"/>
              </a:rPr>
              <a:t>Welcome to </a:t>
            </a:r>
            <a:br>
              <a:rPr lang="en-US" sz="5600" dirty="0">
                <a:solidFill>
                  <a:schemeClr val="tx1"/>
                </a:solidFill>
                <a:latin typeface="Poppins Black" pitchFamily="2" charset="77"/>
                <a:cs typeface="Poppins Black" pitchFamily="2" charset="77"/>
              </a:rPr>
            </a:br>
            <a:r>
              <a:rPr lang="en-US" sz="5600" dirty="0">
                <a:solidFill>
                  <a:schemeClr val="tx1"/>
                </a:solidFill>
                <a:latin typeface="Poppins Black" pitchFamily="2" charset="77"/>
                <a:cs typeface="Poppins Black" pitchFamily="2" charset="77"/>
              </a:rPr>
              <a:t>The Cash Code X  Live Trading Event</a:t>
            </a:r>
          </a:p>
        </p:txBody>
      </p:sp>
      <p:sp>
        <p:nvSpPr>
          <p:cNvPr id="4" name="Content Placeholder 2">
            <a:extLst>
              <a:ext uri="{FF2B5EF4-FFF2-40B4-BE49-F238E27FC236}">
                <a16:creationId xmlns:a16="http://schemas.microsoft.com/office/drawing/2014/main" id="{B4B1AA82-A211-1DC4-C348-541DCB4886FD}"/>
              </a:ext>
            </a:extLst>
          </p:cNvPr>
          <p:cNvSpPr txBox="1">
            <a:spLocks/>
          </p:cNvSpPr>
          <p:nvPr/>
        </p:nvSpPr>
        <p:spPr>
          <a:xfrm>
            <a:off x="557627" y="3240733"/>
            <a:ext cx="8762219" cy="2832563"/>
          </a:xfrm>
          <a:prstGeom prst="rect">
            <a:avLst/>
          </a:prstGeom>
        </p:spPr>
        <p:txBody>
          <a:bodyPr numCol="1" anchor="t">
            <a:normAutofit fontScale="85000" lnSpcReduction="10000"/>
          </a:bodyPr>
          <a:lstStyle>
            <a:lvl1pPr marL="457200" indent="-320040" algn="l" defTabSz="914400" rtl="0" eaLnBrk="1" latinLnBrk="0" hangingPunct="1">
              <a:lnSpc>
                <a:spcPts val="3800"/>
              </a:lnSpc>
              <a:spcBef>
                <a:spcPts val="1000"/>
              </a:spcBef>
              <a:spcAft>
                <a:spcPts val="1000"/>
              </a:spcAft>
              <a:buFontTx/>
              <a:buBlip>
                <a:blip r:embed="rId2"/>
              </a:buBlip>
              <a:defRPr sz="2800" b="0" i="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1pPr>
            <a:lvl2pPr marL="920750" indent="-320040" algn="l" defTabSz="914400" rtl="0" eaLnBrk="1" latinLnBrk="0" hangingPunct="1">
              <a:lnSpc>
                <a:spcPts val="3800"/>
              </a:lnSpc>
              <a:spcBef>
                <a:spcPts val="1000"/>
              </a:spcBef>
              <a:spcAft>
                <a:spcPts val="1000"/>
              </a:spcAft>
              <a:buFontTx/>
              <a:buBlip>
                <a:blip r:embed="rId2"/>
              </a:buBlip>
              <a:tabLst/>
              <a:defRPr sz="2800" b="0" i="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1280160" indent="-320040" algn="l" defTabSz="914400" rtl="0" eaLnBrk="1" latinLnBrk="0" hangingPunct="1">
              <a:lnSpc>
                <a:spcPts val="3800"/>
              </a:lnSpc>
              <a:spcBef>
                <a:spcPts val="1000"/>
              </a:spcBef>
              <a:spcAft>
                <a:spcPts val="1000"/>
              </a:spcAft>
              <a:buFontTx/>
              <a:buBlip>
                <a:blip r:embed="rId2"/>
              </a:buBlip>
              <a:tabLst/>
              <a:defRPr sz="2800" b="0" i="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381125" indent="-534988" algn="l" defTabSz="914400" rtl="0" eaLnBrk="1" latinLnBrk="0" hangingPunct="1">
              <a:lnSpc>
                <a:spcPts val="3600"/>
              </a:lnSpc>
              <a:spcBef>
                <a:spcPts val="1000"/>
              </a:spcBef>
              <a:buFontTx/>
              <a:buBlip>
                <a:blip r:embed="rId2"/>
              </a:buBlip>
              <a:tabLst/>
              <a:defRPr sz="1800" kern="1200">
                <a:solidFill>
                  <a:schemeClr val="tx1"/>
                </a:solidFill>
                <a:latin typeface="+mn-lt"/>
                <a:ea typeface="+mn-ea"/>
                <a:cs typeface="+mn-cs"/>
              </a:defRPr>
            </a:lvl4pPr>
            <a:lvl5pPr marL="1381125" indent="-534988" algn="l" defTabSz="914400" rtl="0" eaLnBrk="1" latinLnBrk="0" hangingPunct="1">
              <a:lnSpc>
                <a:spcPts val="3600"/>
              </a:lnSpc>
              <a:spcBef>
                <a:spcPts val="1000"/>
              </a:spcBef>
              <a:buFontTx/>
              <a:buBlip>
                <a:blip r:embed="rId2"/>
              </a:buBlip>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1795" indent="-391795" hangingPunct="0">
              <a:lnSpc>
                <a:spcPct val="120000"/>
              </a:lnSpc>
              <a:spcBef>
                <a:spcPts val="2800"/>
              </a:spcBef>
              <a:buClr>
                <a:schemeClr val="bg1"/>
              </a:buClr>
              <a:buSzPct val="80000"/>
            </a:pPr>
            <a:r>
              <a:rPr lang="en-US" sz="3200" b="1" dirty="0"/>
              <a:t>AI Developed Trading Technology</a:t>
            </a:r>
          </a:p>
          <a:p>
            <a:pPr marL="391795" indent="-391795" hangingPunct="0">
              <a:lnSpc>
                <a:spcPct val="120000"/>
              </a:lnSpc>
              <a:spcBef>
                <a:spcPts val="2800"/>
              </a:spcBef>
              <a:buClr>
                <a:schemeClr val="bg1"/>
              </a:buClr>
              <a:buSzPct val="80000"/>
            </a:pPr>
            <a:r>
              <a:rPr lang="en-US" sz="3200" b="1" dirty="0"/>
              <a:t>How to Target 11X Gains in a Year with 70% Accuracy! </a:t>
            </a:r>
          </a:p>
          <a:p>
            <a:pPr marL="391795" indent="-391795" hangingPunct="0">
              <a:lnSpc>
                <a:spcPct val="120000"/>
              </a:lnSpc>
              <a:spcBef>
                <a:spcPts val="2800"/>
              </a:spcBef>
              <a:buClr>
                <a:schemeClr val="bg1"/>
              </a:buClr>
              <a:buSzPct val="80000"/>
            </a:pPr>
            <a:r>
              <a:rPr lang="en-US" sz="3200" b="1" dirty="0"/>
              <a:t>Stay tuned for our live Q&amp;A at the end of the event </a:t>
            </a:r>
          </a:p>
        </p:txBody>
      </p:sp>
      <p:sp>
        <p:nvSpPr>
          <p:cNvPr id="5" name="Rectangle 4">
            <a:extLst>
              <a:ext uri="{FF2B5EF4-FFF2-40B4-BE49-F238E27FC236}">
                <a16:creationId xmlns:a16="http://schemas.microsoft.com/office/drawing/2014/main" id="{88FA01FF-B35A-111D-778B-C151312BCB2A}"/>
              </a:ext>
            </a:extLst>
          </p:cNvPr>
          <p:cNvSpPr/>
          <p:nvPr/>
        </p:nvSpPr>
        <p:spPr>
          <a:xfrm>
            <a:off x="557627" y="696332"/>
            <a:ext cx="103945" cy="2378437"/>
          </a:xfrm>
          <a:prstGeom prst="rect">
            <a:avLst/>
          </a:prstGeom>
          <a:solidFill>
            <a:srgbClr val="F4A3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3EA361E-9AED-890C-C90D-E91D3B59368D}"/>
              </a:ext>
            </a:extLst>
          </p:cNvPr>
          <p:cNvPicPr>
            <a:picLocks noChangeAspect="1"/>
          </p:cNvPicPr>
          <p:nvPr/>
        </p:nvPicPr>
        <p:blipFill>
          <a:blip r:embed="rId3"/>
          <a:stretch>
            <a:fillRect/>
          </a:stretch>
        </p:blipFill>
        <p:spPr>
          <a:xfrm>
            <a:off x="6759578" y="696332"/>
            <a:ext cx="4874795" cy="2971800"/>
          </a:xfrm>
          <a:prstGeom prst="rect">
            <a:avLst/>
          </a:prstGeom>
        </p:spPr>
      </p:pic>
    </p:spTree>
    <p:extLst>
      <p:ext uri="{BB962C8B-B14F-4D97-AF65-F5344CB8AC3E}">
        <p14:creationId xmlns:p14="http://schemas.microsoft.com/office/powerpoint/2010/main" val="764285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9AA94-0E7C-94E9-38B5-6FD645E8CB6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00FB2E-73F7-BC18-8CDF-6A1F2A3459F9}"/>
              </a:ext>
            </a:extLst>
          </p:cNvPr>
          <p:cNvSpPr>
            <a:spLocks noGrp="1"/>
          </p:cNvSpPr>
          <p:nvPr>
            <p:ph idx="1"/>
          </p:nvPr>
        </p:nvSpPr>
        <p:spPr/>
        <p:txBody>
          <a:bodyPr/>
          <a:lstStyle/>
          <a:p>
            <a:r>
              <a:rPr lang="en-US" dirty="0"/>
              <a:t>From there… </a:t>
            </a:r>
          </a:p>
          <a:p>
            <a:r>
              <a:rPr lang="en-US" dirty="0"/>
              <a:t>We also used AI to create the code to use to flag the EXACT moment the stock was set to surge </a:t>
            </a:r>
          </a:p>
        </p:txBody>
      </p:sp>
      <p:sp>
        <p:nvSpPr>
          <p:cNvPr id="3" name="Title 2">
            <a:extLst>
              <a:ext uri="{FF2B5EF4-FFF2-40B4-BE49-F238E27FC236}">
                <a16:creationId xmlns:a16="http://schemas.microsoft.com/office/drawing/2014/main" id="{659B158D-6CA5-2F41-426B-C279D40CA75D}"/>
              </a:ext>
            </a:extLst>
          </p:cNvPr>
          <p:cNvSpPr>
            <a:spLocks noGrp="1"/>
          </p:cNvSpPr>
          <p:nvPr>
            <p:ph type="title"/>
          </p:nvPr>
        </p:nvSpPr>
        <p:spPr/>
        <p:txBody>
          <a:bodyPr>
            <a:normAutofit/>
          </a:bodyPr>
          <a:lstStyle/>
          <a:p>
            <a:r>
              <a:rPr lang="en-US" dirty="0"/>
              <a:t>The “Code” of Cash Code X </a:t>
            </a:r>
          </a:p>
        </p:txBody>
      </p:sp>
      <p:pic>
        <p:nvPicPr>
          <p:cNvPr id="5" name="Content Placeholder 12">
            <a:extLst>
              <a:ext uri="{FF2B5EF4-FFF2-40B4-BE49-F238E27FC236}">
                <a16:creationId xmlns:a16="http://schemas.microsoft.com/office/drawing/2014/main" id="{3DE8CBDC-CA6A-2542-F4CC-248F45B08203}"/>
              </a:ext>
            </a:extLst>
          </p:cNvPr>
          <p:cNvPicPr>
            <a:picLocks noChangeAspect="1"/>
          </p:cNvPicPr>
          <p:nvPr/>
        </p:nvPicPr>
        <p:blipFill>
          <a:blip r:embed="rId2"/>
          <a:stretch>
            <a:fillRect/>
          </a:stretch>
        </p:blipFill>
        <p:spPr>
          <a:xfrm>
            <a:off x="4087408" y="2758697"/>
            <a:ext cx="4037379" cy="3377717"/>
          </a:xfrm>
          <a:prstGeom prst="rect">
            <a:avLst/>
          </a:prstGeom>
        </p:spPr>
      </p:pic>
    </p:spTree>
    <p:extLst>
      <p:ext uri="{BB962C8B-B14F-4D97-AF65-F5344CB8AC3E}">
        <p14:creationId xmlns:p14="http://schemas.microsoft.com/office/powerpoint/2010/main" val="1604939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3DCB9-DC23-8AE6-7FB0-69C09A1B70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8FAD17-67A1-0B68-0C9B-C442FEF72383}"/>
              </a:ext>
            </a:extLst>
          </p:cNvPr>
          <p:cNvSpPr>
            <a:spLocks noGrp="1"/>
          </p:cNvSpPr>
          <p:nvPr>
            <p:ph type="title"/>
          </p:nvPr>
        </p:nvSpPr>
        <p:spPr/>
        <p:txBody>
          <a:bodyPr>
            <a:normAutofit fontScale="90000"/>
          </a:bodyPr>
          <a:lstStyle/>
          <a:p>
            <a:r>
              <a:rPr lang="en-US" dirty="0"/>
              <a:t>Cash Code X Would NOT Have Been Possible 5 years ago…</a:t>
            </a:r>
            <a:br>
              <a:rPr lang="en-US" dirty="0"/>
            </a:br>
            <a:r>
              <a:rPr lang="en-US" dirty="0"/>
              <a:t>Or even 2 years ago!</a:t>
            </a:r>
          </a:p>
        </p:txBody>
      </p:sp>
    </p:spTree>
    <p:extLst>
      <p:ext uri="{BB962C8B-B14F-4D97-AF65-F5344CB8AC3E}">
        <p14:creationId xmlns:p14="http://schemas.microsoft.com/office/powerpoint/2010/main" val="1453383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77936-C2F7-E086-D8C0-92D5F18E0D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15F7B6-29BE-5E1C-CE10-95E020C354E6}"/>
              </a:ext>
            </a:extLst>
          </p:cNvPr>
          <p:cNvSpPr>
            <a:spLocks noGrp="1"/>
          </p:cNvSpPr>
          <p:nvPr>
            <p:ph type="title"/>
          </p:nvPr>
        </p:nvSpPr>
        <p:spPr/>
        <p:txBody>
          <a:bodyPr/>
          <a:lstStyle/>
          <a:p>
            <a:r>
              <a:rPr lang="en-US" dirty="0"/>
              <a:t>Available Now ONLY Because of the Power of AI</a:t>
            </a:r>
          </a:p>
        </p:txBody>
      </p:sp>
    </p:spTree>
    <p:extLst>
      <p:ext uri="{BB962C8B-B14F-4D97-AF65-F5344CB8AC3E}">
        <p14:creationId xmlns:p14="http://schemas.microsoft.com/office/powerpoint/2010/main" val="7045232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E2F0D-377B-75A1-818D-CC1A632E1C9C}"/>
              </a:ext>
            </a:extLst>
          </p:cNvPr>
          <p:cNvSpPr>
            <a:spLocks noGrp="1"/>
          </p:cNvSpPr>
          <p:nvPr>
            <p:ph type="title"/>
          </p:nvPr>
        </p:nvSpPr>
        <p:spPr/>
        <p:txBody>
          <a:bodyPr>
            <a:normAutofit fontScale="90000"/>
          </a:bodyPr>
          <a:lstStyle/>
          <a:p>
            <a:r>
              <a:rPr lang="en-US" dirty="0"/>
              <a:t>Let’s look at some past stock setups Cash Code X could have found </a:t>
            </a:r>
            <a:br>
              <a:rPr lang="en-US" dirty="0"/>
            </a:br>
            <a:endParaRPr lang="en-US" dirty="0"/>
          </a:p>
        </p:txBody>
      </p:sp>
    </p:spTree>
    <p:extLst>
      <p:ext uri="{BB962C8B-B14F-4D97-AF65-F5344CB8AC3E}">
        <p14:creationId xmlns:p14="http://schemas.microsoft.com/office/powerpoint/2010/main" val="1636853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090ED-5AF2-C88E-359F-AAB9E14D749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746A1B1-1486-005C-E0D0-3EA2525329E8}"/>
              </a:ext>
            </a:extLst>
          </p:cNvPr>
          <p:cNvSpPr>
            <a:spLocks noGrp="1"/>
          </p:cNvSpPr>
          <p:nvPr>
            <p:ph type="title"/>
          </p:nvPr>
        </p:nvSpPr>
        <p:spPr/>
        <p:txBody>
          <a:bodyPr/>
          <a:lstStyle/>
          <a:p>
            <a:r>
              <a:rPr lang="en-US" dirty="0"/>
              <a:t>Palantir (PLTR) </a:t>
            </a:r>
          </a:p>
        </p:txBody>
      </p:sp>
      <p:pic>
        <p:nvPicPr>
          <p:cNvPr id="4" name="Content Placeholder 3">
            <a:extLst>
              <a:ext uri="{FF2B5EF4-FFF2-40B4-BE49-F238E27FC236}">
                <a16:creationId xmlns:a16="http://schemas.microsoft.com/office/drawing/2014/main" id="{DAAC3E2E-4D20-CCAF-1EAA-567E9569E424}"/>
              </a:ext>
            </a:extLst>
          </p:cNvPr>
          <p:cNvPicPr>
            <a:picLocks noGrp="1" noChangeAspect="1"/>
          </p:cNvPicPr>
          <p:nvPr>
            <p:ph idx="1"/>
          </p:nvPr>
        </p:nvPicPr>
        <p:blipFill>
          <a:blip r:embed="rId3"/>
          <a:stretch>
            <a:fillRect/>
          </a:stretch>
        </p:blipFill>
        <p:spPr>
          <a:xfrm>
            <a:off x="2302313" y="1320800"/>
            <a:ext cx="7607569" cy="4359275"/>
          </a:xfrm>
          <a:prstGeom prst="rect">
            <a:avLst/>
          </a:prstGeom>
        </p:spPr>
      </p:pic>
    </p:spTree>
    <p:extLst>
      <p:ext uri="{BB962C8B-B14F-4D97-AF65-F5344CB8AC3E}">
        <p14:creationId xmlns:p14="http://schemas.microsoft.com/office/powerpoint/2010/main" val="127421473"/>
      </p:ext>
    </p:extLst>
  </p:cSld>
  <p:clrMapOvr>
    <a:masterClrMapping/>
  </p:clrMapOvr>
  <p:extLst>
    <p:ext uri="{6950BFC3-D8DA-4A85-94F7-54DA5524770B}">
      <p188:commentRel xmlns:p188="http://schemas.microsoft.com/office/powerpoint/2018/8/main" r:id="rId2"/>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78E96-1BC7-C6A1-60AD-D5E0514F37E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B08630-511D-0AEB-4847-7FDD46BA40CC}"/>
              </a:ext>
            </a:extLst>
          </p:cNvPr>
          <p:cNvSpPr>
            <a:spLocks noGrp="1"/>
          </p:cNvSpPr>
          <p:nvPr>
            <p:ph idx="1"/>
          </p:nvPr>
        </p:nvSpPr>
        <p:spPr>
          <a:xfrm>
            <a:off x="457200" y="1320800"/>
            <a:ext cx="11297798" cy="4358641"/>
          </a:xfrm>
        </p:spPr>
        <p:txBody>
          <a:bodyPr/>
          <a:lstStyle/>
          <a:p>
            <a:pPr marL="0" indent="0">
              <a:buNone/>
            </a:pPr>
            <a:r>
              <a:rPr lang="en-US" dirty="0"/>
              <a:t>Green Arrow June 24 – stock around 20 </a:t>
            </a:r>
            <a:endParaRPr lang="en-US" baseline="30000" dirty="0"/>
          </a:p>
          <a:p>
            <a:pPr marL="0" indent="0">
              <a:buNone/>
            </a:pPr>
            <a:endParaRPr lang="en-US" baseline="30000" dirty="0"/>
          </a:p>
        </p:txBody>
      </p:sp>
      <p:sp>
        <p:nvSpPr>
          <p:cNvPr id="3" name="Title 2">
            <a:extLst>
              <a:ext uri="{FF2B5EF4-FFF2-40B4-BE49-F238E27FC236}">
                <a16:creationId xmlns:a16="http://schemas.microsoft.com/office/drawing/2014/main" id="{E2E0CD5E-D2FA-0EB0-D6AB-2A6409BD9CBE}"/>
              </a:ext>
            </a:extLst>
          </p:cNvPr>
          <p:cNvSpPr>
            <a:spLocks noGrp="1"/>
          </p:cNvSpPr>
          <p:nvPr>
            <p:ph type="title"/>
          </p:nvPr>
        </p:nvSpPr>
        <p:spPr/>
        <p:txBody>
          <a:bodyPr/>
          <a:lstStyle/>
          <a:p>
            <a:r>
              <a:rPr lang="en-US" dirty="0"/>
              <a:t>With Cash Code X </a:t>
            </a:r>
          </a:p>
        </p:txBody>
      </p:sp>
      <p:pic>
        <p:nvPicPr>
          <p:cNvPr id="4" name="Picture 3">
            <a:extLst>
              <a:ext uri="{FF2B5EF4-FFF2-40B4-BE49-F238E27FC236}">
                <a16:creationId xmlns:a16="http://schemas.microsoft.com/office/drawing/2014/main" id="{A2AD0E91-E458-375D-EFB3-A6C7F3DCA9E2}"/>
              </a:ext>
            </a:extLst>
          </p:cNvPr>
          <p:cNvPicPr>
            <a:picLocks noChangeAspect="1"/>
          </p:cNvPicPr>
          <p:nvPr/>
        </p:nvPicPr>
        <p:blipFill>
          <a:blip r:embed="rId3"/>
          <a:stretch>
            <a:fillRect/>
          </a:stretch>
        </p:blipFill>
        <p:spPr>
          <a:xfrm>
            <a:off x="2760785" y="2131695"/>
            <a:ext cx="5943600" cy="3405505"/>
          </a:xfrm>
          <a:prstGeom prst="rect">
            <a:avLst/>
          </a:prstGeom>
        </p:spPr>
      </p:pic>
    </p:spTree>
    <p:extLst>
      <p:ext uri="{BB962C8B-B14F-4D97-AF65-F5344CB8AC3E}">
        <p14:creationId xmlns:p14="http://schemas.microsoft.com/office/powerpoint/2010/main" val="4094055475"/>
      </p:ext>
    </p:extLst>
  </p:cSld>
  <p:clrMapOvr>
    <a:masterClrMapping/>
  </p:clrMapOvr>
  <p:extLst>
    <p:ext uri="{6950BFC3-D8DA-4A85-94F7-54DA5524770B}">
      <p188:commentRel xmlns:p188="http://schemas.microsoft.com/office/powerpoint/2018/8/main" r:id="rId2"/>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5D319-095C-152F-DE9A-4FA1F1AF45B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36F9AC-25E0-D31C-7F7E-D500340C47BE}"/>
              </a:ext>
            </a:extLst>
          </p:cNvPr>
          <p:cNvSpPr>
            <a:spLocks noGrp="1"/>
          </p:cNvSpPr>
          <p:nvPr>
            <p:ph idx="1"/>
          </p:nvPr>
        </p:nvSpPr>
        <p:spPr>
          <a:xfrm>
            <a:off x="457200" y="1320800"/>
            <a:ext cx="11297798" cy="4358641"/>
          </a:xfrm>
        </p:spPr>
        <p:txBody>
          <a:bodyPr/>
          <a:lstStyle/>
          <a:p>
            <a:pPr marL="0" indent="0">
              <a:buNone/>
            </a:pPr>
            <a:r>
              <a:rPr lang="en-US" dirty="0"/>
              <a:t>By December… 229% Gains</a:t>
            </a:r>
          </a:p>
        </p:txBody>
      </p:sp>
      <p:sp>
        <p:nvSpPr>
          <p:cNvPr id="3" name="Title 2">
            <a:extLst>
              <a:ext uri="{FF2B5EF4-FFF2-40B4-BE49-F238E27FC236}">
                <a16:creationId xmlns:a16="http://schemas.microsoft.com/office/drawing/2014/main" id="{BFF4E528-758D-1458-A296-A66BB8C7C5F8}"/>
              </a:ext>
            </a:extLst>
          </p:cNvPr>
          <p:cNvSpPr>
            <a:spLocks noGrp="1"/>
          </p:cNvSpPr>
          <p:nvPr>
            <p:ph type="title"/>
          </p:nvPr>
        </p:nvSpPr>
        <p:spPr/>
        <p:txBody>
          <a:bodyPr/>
          <a:lstStyle/>
          <a:p>
            <a:r>
              <a:rPr lang="en-US" dirty="0"/>
              <a:t>229% Gains in 6 Months! </a:t>
            </a:r>
          </a:p>
        </p:txBody>
      </p:sp>
      <p:pic>
        <p:nvPicPr>
          <p:cNvPr id="4" name="Picture 3">
            <a:extLst>
              <a:ext uri="{FF2B5EF4-FFF2-40B4-BE49-F238E27FC236}">
                <a16:creationId xmlns:a16="http://schemas.microsoft.com/office/drawing/2014/main" id="{D17B4628-DF51-27DF-B548-79B080A6AAC6}"/>
              </a:ext>
            </a:extLst>
          </p:cNvPr>
          <p:cNvPicPr>
            <a:picLocks noChangeAspect="1"/>
          </p:cNvPicPr>
          <p:nvPr/>
        </p:nvPicPr>
        <p:blipFill>
          <a:blip r:embed="rId3"/>
          <a:stretch>
            <a:fillRect/>
          </a:stretch>
        </p:blipFill>
        <p:spPr>
          <a:xfrm>
            <a:off x="3124200" y="2131695"/>
            <a:ext cx="5943600" cy="3405505"/>
          </a:xfrm>
          <a:prstGeom prst="rect">
            <a:avLst/>
          </a:prstGeom>
        </p:spPr>
      </p:pic>
    </p:spTree>
    <p:extLst>
      <p:ext uri="{BB962C8B-B14F-4D97-AF65-F5344CB8AC3E}">
        <p14:creationId xmlns:p14="http://schemas.microsoft.com/office/powerpoint/2010/main" val="118565344"/>
      </p:ext>
    </p:extLst>
  </p:cSld>
  <p:clrMapOvr>
    <a:masterClrMapping/>
  </p:clrMapOvr>
  <p:extLst>
    <p:ext uri="{6950BFC3-D8DA-4A85-94F7-54DA5524770B}">
      <p188:commentRel xmlns:p188="http://schemas.microsoft.com/office/powerpoint/2018/8/main" r:id="rId2"/>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1F79C-80EB-B78B-1E3D-A6B61BA316E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DA3931-51D4-FB3F-AF56-6D8DBF525FC7}"/>
              </a:ext>
            </a:extLst>
          </p:cNvPr>
          <p:cNvSpPr>
            <a:spLocks noGrp="1"/>
          </p:cNvSpPr>
          <p:nvPr>
            <p:ph idx="1"/>
          </p:nvPr>
        </p:nvSpPr>
        <p:spPr/>
        <p:txBody>
          <a:bodyPr/>
          <a:lstStyle/>
          <a:p>
            <a:r>
              <a:rPr lang="en-US" dirty="0"/>
              <a:t>From there… </a:t>
            </a:r>
          </a:p>
          <a:p>
            <a:r>
              <a:rPr lang="en-US" dirty="0"/>
              <a:t>Been as high as 850%!</a:t>
            </a:r>
          </a:p>
          <a:p>
            <a:r>
              <a:rPr lang="en-US" dirty="0"/>
              <a:t>$1,000 turns to over $9,500…</a:t>
            </a:r>
          </a:p>
          <a:p>
            <a:r>
              <a:rPr lang="en-US" dirty="0"/>
              <a:t>$5,000 to over $47,000!   </a:t>
            </a:r>
          </a:p>
        </p:txBody>
      </p:sp>
      <p:sp>
        <p:nvSpPr>
          <p:cNvPr id="3" name="Title 2">
            <a:extLst>
              <a:ext uri="{FF2B5EF4-FFF2-40B4-BE49-F238E27FC236}">
                <a16:creationId xmlns:a16="http://schemas.microsoft.com/office/drawing/2014/main" id="{92316BD9-D8C4-DE0F-1B09-19C0641A848F}"/>
              </a:ext>
            </a:extLst>
          </p:cNvPr>
          <p:cNvSpPr>
            <a:spLocks noGrp="1"/>
          </p:cNvSpPr>
          <p:nvPr>
            <p:ph type="title"/>
          </p:nvPr>
        </p:nvSpPr>
        <p:spPr/>
        <p:txBody>
          <a:bodyPr/>
          <a:lstStyle/>
          <a:p>
            <a:r>
              <a:rPr lang="en-US" dirty="0"/>
              <a:t>9X Gains! </a:t>
            </a:r>
          </a:p>
        </p:txBody>
      </p:sp>
      <p:pic>
        <p:nvPicPr>
          <p:cNvPr id="7" name="Picture 6">
            <a:extLst>
              <a:ext uri="{FF2B5EF4-FFF2-40B4-BE49-F238E27FC236}">
                <a16:creationId xmlns:a16="http://schemas.microsoft.com/office/drawing/2014/main" id="{62BE817E-5E3D-EABC-EA44-05AC5532EE56}"/>
              </a:ext>
            </a:extLst>
          </p:cNvPr>
          <p:cNvPicPr>
            <a:picLocks noChangeAspect="1"/>
          </p:cNvPicPr>
          <p:nvPr/>
        </p:nvPicPr>
        <p:blipFill>
          <a:blip r:embed="rId3"/>
          <a:stretch>
            <a:fillRect/>
          </a:stretch>
        </p:blipFill>
        <p:spPr>
          <a:xfrm>
            <a:off x="4419600" y="1230815"/>
            <a:ext cx="7772400" cy="4396370"/>
          </a:xfrm>
          <a:prstGeom prst="rect">
            <a:avLst/>
          </a:prstGeom>
        </p:spPr>
      </p:pic>
    </p:spTree>
    <p:extLst>
      <p:ext uri="{BB962C8B-B14F-4D97-AF65-F5344CB8AC3E}">
        <p14:creationId xmlns:p14="http://schemas.microsoft.com/office/powerpoint/2010/main" val="603515518"/>
      </p:ext>
    </p:extLst>
  </p:cSld>
  <p:clrMapOvr>
    <a:masterClrMapping/>
  </p:clrMapOvr>
  <p:extLst>
    <p:ext uri="{6950BFC3-D8DA-4A85-94F7-54DA5524770B}">
      <p188:commentRel xmlns:p188="http://schemas.microsoft.com/office/powerpoint/2018/8/main" r:id="rId2"/>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D349D-BB7C-4BF5-D1C2-A172C1F892A4}"/>
              </a:ext>
            </a:extLst>
          </p:cNvPr>
          <p:cNvSpPr>
            <a:spLocks noGrp="1"/>
          </p:cNvSpPr>
          <p:nvPr>
            <p:ph type="title"/>
          </p:nvPr>
        </p:nvSpPr>
        <p:spPr/>
        <p:txBody>
          <a:bodyPr/>
          <a:lstStyle/>
          <a:p>
            <a:r>
              <a:rPr lang="en-US" dirty="0"/>
              <a:t>$47,000?!?</a:t>
            </a:r>
            <a:br>
              <a:rPr lang="en-US" dirty="0"/>
            </a:br>
            <a:r>
              <a:rPr lang="en-US" dirty="0"/>
              <a:t>That’s why we call it </a:t>
            </a:r>
            <a:br>
              <a:rPr lang="en-US" dirty="0"/>
            </a:br>
            <a:r>
              <a:rPr lang="en-US" dirty="0"/>
              <a:t>CASH-GPT! </a:t>
            </a:r>
          </a:p>
        </p:txBody>
      </p:sp>
    </p:spTree>
    <p:extLst>
      <p:ext uri="{BB962C8B-B14F-4D97-AF65-F5344CB8AC3E}">
        <p14:creationId xmlns:p14="http://schemas.microsoft.com/office/powerpoint/2010/main" val="3227086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E9CB4-7FEE-78A6-0C4E-934D3E3678F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C3F8FA-86AB-00F0-E11D-D61E4EF41699}"/>
              </a:ext>
            </a:extLst>
          </p:cNvPr>
          <p:cNvSpPr>
            <a:spLocks noGrp="1"/>
          </p:cNvSpPr>
          <p:nvPr>
            <p:ph idx="1"/>
          </p:nvPr>
        </p:nvSpPr>
        <p:spPr/>
        <p:txBody>
          <a:bodyPr/>
          <a:lstStyle/>
          <a:p>
            <a:r>
              <a:rPr lang="en-US" dirty="0"/>
              <a:t>Green Arrow showed up in 2019</a:t>
            </a:r>
          </a:p>
          <a:p>
            <a:r>
              <a:rPr lang="en-US" dirty="0"/>
              <a:t>Stock soared over 1,000% in just one year! </a:t>
            </a:r>
          </a:p>
          <a:p>
            <a:r>
              <a:rPr lang="en-US" dirty="0"/>
              <a:t>Turned every $1,000 into $10,000! </a:t>
            </a:r>
          </a:p>
        </p:txBody>
      </p:sp>
      <p:sp>
        <p:nvSpPr>
          <p:cNvPr id="3" name="Title 2">
            <a:extLst>
              <a:ext uri="{FF2B5EF4-FFF2-40B4-BE49-F238E27FC236}">
                <a16:creationId xmlns:a16="http://schemas.microsoft.com/office/drawing/2014/main" id="{3D0CC04F-1178-28AE-BB0D-85BAC4889904}"/>
              </a:ext>
            </a:extLst>
          </p:cNvPr>
          <p:cNvSpPr>
            <a:spLocks noGrp="1"/>
          </p:cNvSpPr>
          <p:nvPr>
            <p:ph type="title"/>
          </p:nvPr>
        </p:nvSpPr>
        <p:spPr/>
        <p:txBody>
          <a:bodyPr/>
          <a:lstStyle/>
          <a:p>
            <a:r>
              <a:rPr lang="en-US" dirty="0"/>
              <a:t>Look at Tesla… </a:t>
            </a:r>
          </a:p>
        </p:txBody>
      </p:sp>
      <p:pic>
        <p:nvPicPr>
          <p:cNvPr id="7" name="Picture 6">
            <a:extLst>
              <a:ext uri="{FF2B5EF4-FFF2-40B4-BE49-F238E27FC236}">
                <a16:creationId xmlns:a16="http://schemas.microsoft.com/office/drawing/2014/main" id="{BD98D7F4-36AE-29CB-510A-298226350938}"/>
              </a:ext>
            </a:extLst>
          </p:cNvPr>
          <p:cNvPicPr>
            <a:picLocks noChangeAspect="1"/>
          </p:cNvPicPr>
          <p:nvPr/>
        </p:nvPicPr>
        <p:blipFill>
          <a:blip r:embed="rId3"/>
          <a:stretch>
            <a:fillRect/>
          </a:stretch>
        </p:blipFill>
        <p:spPr>
          <a:xfrm>
            <a:off x="6331058" y="2659557"/>
            <a:ext cx="5403742" cy="3057192"/>
          </a:xfrm>
          <a:prstGeom prst="rect">
            <a:avLst/>
          </a:prstGeom>
        </p:spPr>
      </p:pic>
    </p:spTree>
    <p:extLst>
      <p:ext uri="{BB962C8B-B14F-4D97-AF65-F5344CB8AC3E}">
        <p14:creationId xmlns:p14="http://schemas.microsoft.com/office/powerpoint/2010/main" val="2674828969"/>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3FD4C-7D81-3A68-88C4-EEF711F7072B}"/>
              </a:ext>
            </a:extLst>
          </p:cNvPr>
          <p:cNvSpPr>
            <a:spLocks noGrp="1"/>
          </p:cNvSpPr>
          <p:nvPr>
            <p:ph type="title"/>
          </p:nvPr>
        </p:nvSpPr>
        <p:spPr/>
        <p:txBody>
          <a:bodyPr>
            <a:normAutofit/>
          </a:bodyPr>
          <a:lstStyle/>
          <a:p>
            <a:r>
              <a:rPr lang="en-US" dirty="0"/>
              <a:t>Housekeeping!</a:t>
            </a:r>
          </a:p>
        </p:txBody>
      </p:sp>
      <p:sp>
        <p:nvSpPr>
          <p:cNvPr id="3" name="Content Placeholder 2">
            <a:extLst>
              <a:ext uri="{FF2B5EF4-FFF2-40B4-BE49-F238E27FC236}">
                <a16:creationId xmlns:a16="http://schemas.microsoft.com/office/drawing/2014/main" id="{06F0678D-0A0E-F18A-02FE-46E4EA41E587}"/>
              </a:ext>
            </a:extLst>
          </p:cNvPr>
          <p:cNvSpPr>
            <a:spLocks noGrp="1"/>
          </p:cNvSpPr>
          <p:nvPr>
            <p:ph idx="1"/>
          </p:nvPr>
        </p:nvSpPr>
        <p:spPr>
          <a:xfrm>
            <a:off x="488514" y="1884328"/>
            <a:ext cx="10515600" cy="3762375"/>
          </a:xfrm>
        </p:spPr>
        <p:txBody>
          <a:bodyPr>
            <a:normAutofit/>
          </a:bodyPr>
          <a:lstStyle/>
          <a:p>
            <a:pPr>
              <a:spcAft>
                <a:spcPts val="0"/>
              </a:spcAft>
            </a:pPr>
            <a:r>
              <a:rPr lang="en-US" dirty="0"/>
              <a:t>Shut the door</a:t>
            </a:r>
          </a:p>
          <a:p>
            <a:pPr>
              <a:spcAft>
                <a:spcPts val="0"/>
              </a:spcAft>
            </a:pPr>
            <a:r>
              <a:rPr lang="en-US" dirty="0"/>
              <a:t>Turn off Slack, YouTube, or whatever else could distract you</a:t>
            </a:r>
          </a:p>
          <a:p>
            <a:pPr>
              <a:spcAft>
                <a:spcPts val="0"/>
              </a:spcAft>
            </a:pPr>
            <a:r>
              <a:rPr lang="en-US" dirty="0"/>
              <a:t>Close Facebook</a:t>
            </a:r>
          </a:p>
          <a:p>
            <a:pPr>
              <a:spcAft>
                <a:spcPts val="0"/>
              </a:spcAft>
            </a:pPr>
            <a:r>
              <a:rPr lang="en-US" dirty="0"/>
              <a:t>Phones on silent mode</a:t>
            </a:r>
          </a:p>
          <a:p>
            <a:pPr>
              <a:spcAft>
                <a:spcPts val="0"/>
              </a:spcAft>
            </a:pPr>
            <a:r>
              <a:rPr lang="en-US" dirty="0"/>
              <a:t>Kick out the kids, grandkids, etc.</a:t>
            </a:r>
          </a:p>
        </p:txBody>
      </p:sp>
      <p:sp>
        <p:nvSpPr>
          <p:cNvPr id="5" name="TextBox 4">
            <a:extLst>
              <a:ext uri="{FF2B5EF4-FFF2-40B4-BE49-F238E27FC236}">
                <a16:creationId xmlns:a16="http://schemas.microsoft.com/office/drawing/2014/main" id="{A3C608F1-6624-3C16-ECAF-BB32057E085A}"/>
              </a:ext>
            </a:extLst>
          </p:cNvPr>
          <p:cNvSpPr txBox="1"/>
          <p:nvPr/>
        </p:nvSpPr>
        <p:spPr>
          <a:xfrm>
            <a:off x="488514" y="1515160"/>
            <a:ext cx="11131985" cy="461665"/>
          </a:xfrm>
          <a:prstGeom prst="rect">
            <a:avLst/>
          </a:prstGeom>
          <a:noFill/>
        </p:spPr>
        <p:txBody>
          <a:bodyPr wrap="square">
            <a:spAutoFit/>
          </a:bodyPr>
          <a:lstStyle/>
          <a:p>
            <a:r>
              <a:rPr lang="en-US" sz="2400" b="1" dirty="0">
                <a:latin typeface="Oswald" pitchFamily="2" charset="77"/>
              </a:rPr>
              <a:t>This is a skillset, and you need to pay attention during the following course material.</a:t>
            </a:r>
          </a:p>
        </p:txBody>
      </p:sp>
      <p:sp>
        <p:nvSpPr>
          <p:cNvPr id="6" name="TextBox 5">
            <a:extLst>
              <a:ext uri="{FF2B5EF4-FFF2-40B4-BE49-F238E27FC236}">
                <a16:creationId xmlns:a16="http://schemas.microsoft.com/office/drawing/2014/main" id="{E6242FEC-F92D-BC73-9F68-5CC84D450424}"/>
              </a:ext>
            </a:extLst>
          </p:cNvPr>
          <p:cNvSpPr txBox="1"/>
          <p:nvPr/>
        </p:nvSpPr>
        <p:spPr>
          <a:xfrm>
            <a:off x="571501" y="5400481"/>
            <a:ext cx="11131985" cy="492443"/>
          </a:xfrm>
          <a:prstGeom prst="rect">
            <a:avLst/>
          </a:prstGeom>
          <a:noFill/>
        </p:spPr>
        <p:txBody>
          <a:bodyPr wrap="square">
            <a:spAutoFit/>
          </a:bodyPr>
          <a:lstStyle/>
          <a:p>
            <a:r>
              <a:rPr lang="en-US" sz="2600" b="1" dirty="0">
                <a:solidFill>
                  <a:srgbClr val="FF4D4D"/>
                </a:solidFill>
                <a:latin typeface="Oswald" pitchFamily="2" charset="77"/>
              </a:rPr>
              <a:t>You took the time to be here… this is important, now focus on being here!</a:t>
            </a:r>
          </a:p>
        </p:txBody>
      </p:sp>
      <p:pic>
        <p:nvPicPr>
          <p:cNvPr id="8" name="Picture 7">
            <a:extLst>
              <a:ext uri="{FF2B5EF4-FFF2-40B4-BE49-F238E27FC236}">
                <a16:creationId xmlns:a16="http://schemas.microsoft.com/office/drawing/2014/main" id="{2B13B65E-5327-67FA-933F-D2C3E0839144}"/>
              </a:ext>
            </a:extLst>
          </p:cNvPr>
          <p:cNvPicPr>
            <a:picLocks noChangeAspect="1"/>
          </p:cNvPicPr>
          <p:nvPr/>
        </p:nvPicPr>
        <p:blipFill>
          <a:blip r:embed="rId2"/>
          <a:stretch>
            <a:fillRect/>
          </a:stretch>
        </p:blipFill>
        <p:spPr>
          <a:xfrm>
            <a:off x="8219421" y="2201468"/>
            <a:ext cx="3092886" cy="3092886"/>
          </a:xfrm>
          <a:prstGeom prst="rect">
            <a:avLst/>
          </a:prstGeom>
        </p:spPr>
      </p:pic>
    </p:spTree>
    <p:extLst>
      <p:ext uri="{BB962C8B-B14F-4D97-AF65-F5344CB8AC3E}">
        <p14:creationId xmlns:p14="http://schemas.microsoft.com/office/powerpoint/2010/main" val="1355870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0B296-6D36-3D23-B0BA-06E356FF4DB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DE759A-2740-83E3-37B2-2B3D0A0A8627}"/>
              </a:ext>
            </a:extLst>
          </p:cNvPr>
          <p:cNvSpPr>
            <a:spLocks noGrp="1"/>
          </p:cNvSpPr>
          <p:nvPr>
            <p:ph idx="1"/>
          </p:nvPr>
        </p:nvSpPr>
        <p:spPr/>
        <p:txBody>
          <a:bodyPr/>
          <a:lstStyle/>
          <a:p>
            <a:r>
              <a:rPr lang="en-US" dirty="0"/>
              <a:t>But it didn’t stop there… </a:t>
            </a:r>
          </a:p>
          <a:p>
            <a:r>
              <a:rPr lang="en-US" dirty="0"/>
              <a:t>Went up to over 2,000% gains by 2021</a:t>
            </a:r>
          </a:p>
        </p:txBody>
      </p:sp>
      <p:sp>
        <p:nvSpPr>
          <p:cNvPr id="3" name="Title 2">
            <a:extLst>
              <a:ext uri="{FF2B5EF4-FFF2-40B4-BE49-F238E27FC236}">
                <a16:creationId xmlns:a16="http://schemas.microsoft.com/office/drawing/2014/main" id="{A6A03388-ACBA-518F-91D4-612AF50A5646}"/>
              </a:ext>
            </a:extLst>
          </p:cNvPr>
          <p:cNvSpPr>
            <a:spLocks noGrp="1"/>
          </p:cNvSpPr>
          <p:nvPr>
            <p:ph type="title"/>
          </p:nvPr>
        </p:nvSpPr>
        <p:spPr/>
        <p:txBody>
          <a:bodyPr/>
          <a:lstStyle/>
          <a:p>
            <a:r>
              <a:rPr lang="en-US" dirty="0"/>
              <a:t>Over 20X Gains</a:t>
            </a:r>
          </a:p>
        </p:txBody>
      </p:sp>
      <p:pic>
        <p:nvPicPr>
          <p:cNvPr id="4" name="Picture 3">
            <a:extLst>
              <a:ext uri="{FF2B5EF4-FFF2-40B4-BE49-F238E27FC236}">
                <a16:creationId xmlns:a16="http://schemas.microsoft.com/office/drawing/2014/main" id="{9A6B3C7C-5761-B37D-31E7-A61FC028706C}"/>
              </a:ext>
            </a:extLst>
          </p:cNvPr>
          <p:cNvPicPr>
            <a:picLocks noChangeAspect="1"/>
          </p:cNvPicPr>
          <p:nvPr/>
        </p:nvPicPr>
        <p:blipFill>
          <a:blip r:embed="rId2"/>
          <a:stretch>
            <a:fillRect/>
          </a:stretch>
        </p:blipFill>
        <p:spPr>
          <a:xfrm>
            <a:off x="5855502" y="2262753"/>
            <a:ext cx="5677819" cy="3352144"/>
          </a:xfrm>
          <a:prstGeom prst="rect">
            <a:avLst/>
          </a:prstGeom>
        </p:spPr>
      </p:pic>
    </p:spTree>
    <p:extLst>
      <p:ext uri="{BB962C8B-B14F-4D97-AF65-F5344CB8AC3E}">
        <p14:creationId xmlns:p14="http://schemas.microsoft.com/office/powerpoint/2010/main" val="754796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97947D4-B623-09C4-1E8D-26AFCBE8230A}"/>
              </a:ext>
            </a:extLst>
          </p:cNvPr>
          <p:cNvPicPr>
            <a:picLocks noGrp="1" noChangeAspect="1"/>
          </p:cNvPicPr>
          <p:nvPr>
            <p:ph idx="1"/>
          </p:nvPr>
        </p:nvPicPr>
        <p:blipFill>
          <a:blip r:embed="rId2"/>
          <a:stretch>
            <a:fillRect/>
          </a:stretch>
        </p:blipFill>
        <p:spPr>
          <a:xfrm>
            <a:off x="5495906" y="2820308"/>
            <a:ext cx="5666449" cy="3143613"/>
          </a:xfrm>
          <a:prstGeom prst="rect">
            <a:avLst/>
          </a:prstGeom>
        </p:spPr>
      </p:pic>
      <p:sp>
        <p:nvSpPr>
          <p:cNvPr id="3" name="Title 2">
            <a:extLst>
              <a:ext uri="{FF2B5EF4-FFF2-40B4-BE49-F238E27FC236}">
                <a16:creationId xmlns:a16="http://schemas.microsoft.com/office/drawing/2014/main" id="{B59A33F2-13B7-D9D3-1362-24E445863AFC}"/>
              </a:ext>
            </a:extLst>
          </p:cNvPr>
          <p:cNvSpPr>
            <a:spLocks noGrp="1"/>
          </p:cNvSpPr>
          <p:nvPr>
            <p:ph type="title"/>
          </p:nvPr>
        </p:nvSpPr>
        <p:spPr/>
        <p:txBody>
          <a:bodyPr>
            <a:normAutofit/>
          </a:bodyPr>
          <a:lstStyle/>
          <a:p>
            <a:r>
              <a:rPr lang="en-US" dirty="0"/>
              <a:t>Buying the Dip = Bonus 100%! </a:t>
            </a:r>
          </a:p>
        </p:txBody>
      </p:sp>
      <p:sp>
        <p:nvSpPr>
          <p:cNvPr id="6" name="Content Placeholder 1">
            <a:extLst>
              <a:ext uri="{FF2B5EF4-FFF2-40B4-BE49-F238E27FC236}">
                <a16:creationId xmlns:a16="http://schemas.microsoft.com/office/drawing/2014/main" id="{D3AFC42E-30F2-DEB5-9769-109DB5A7A93E}"/>
              </a:ext>
            </a:extLst>
          </p:cNvPr>
          <p:cNvSpPr txBox="1">
            <a:spLocks/>
          </p:cNvSpPr>
          <p:nvPr/>
        </p:nvSpPr>
        <p:spPr>
          <a:xfrm>
            <a:off x="457200" y="1463040"/>
            <a:ext cx="11297798" cy="4358641"/>
          </a:xfrm>
          <a:prstGeom prst="rect">
            <a:avLst/>
          </a:prstGeom>
        </p:spPr>
        <p:txBody>
          <a:bodyPr vert="horz" lIns="91440" tIns="45720" rIns="91440" bIns="45720" rtlCol="0">
            <a:normAutofit/>
          </a:bodyPr>
          <a:lstStyle>
            <a:lvl1pPr marL="228600" indent="-228600" algn="l" defTabSz="914400" rtl="0" eaLnBrk="1" latinLnBrk="0" hangingPunct="1">
              <a:lnSpc>
                <a:spcPct val="140000"/>
              </a:lnSpc>
              <a:spcBef>
                <a:spcPts val="1000"/>
              </a:spcBef>
              <a:buClr>
                <a:srgbClr val="FF3B00"/>
              </a:buClr>
              <a:buFont typeface="Wingdings" pitchFamily="2" charset="2"/>
              <a:buChar char="§"/>
              <a:defRPr sz="2400" kern="1200">
                <a:solidFill>
                  <a:schemeClr val="tx1"/>
                </a:solidFill>
                <a:latin typeface="Figtree" pitchFamily="2" charset="0"/>
                <a:ea typeface="+mn-ea"/>
                <a:cs typeface="+mn-cs"/>
              </a:defRPr>
            </a:lvl1pPr>
            <a:lvl2pPr marL="685800" indent="-228600" algn="l" defTabSz="914400" rtl="0" eaLnBrk="1" latinLnBrk="0" hangingPunct="1">
              <a:lnSpc>
                <a:spcPct val="140000"/>
              </a:lnSpc>
              <a:spcBef>
                <a:spcPts val="500"/>
              </a:spcBef>
              <a:buClr>
                <a:srgbClr val="FF3B00"/>
              </a:buClr>
              <a:buFont typeface="Wingdings" pitchFamily="2" charset="2"/>
              <a:buChar char="§"/>
              <a:defRPr sz="2400" kern="1200">
                <a:solidFill>
                  <a:schemeClr val="tx1"/>
                </a:solidFill>
                <a:latin typeface="Figtree" pitchFamily="2" charset="0"/>
                <a:ea typeface="+mn-ea"/>
                <a:cs typeface="+mn-cs"/>
              </a:defRPr>
            </a:lvl2pPr>
            <a:lvl3pPr marL="1143000" indent="-228600" algn="l" defTabSz="914400" rtl="0" eaLnBrk="1" latinLnBrk="0" hangingPunct="1">
              <a:lnSpc>
                <a:spcPct val="140000"/>
              </a:lnSpc>
              <a:spcBef>
                <a:spcPts val="500"/>
              </a:spcBef>
              <a:buClr>
                <a:srgbClr val="FF3B00"/>
              </a:buClr>
              <a:buFont typeface="Wingdings" pitchFamily="2" charset="2"/>
              <a:buChar char="§"/>
              <a:defRPr sz="2400" kern="1200">
                <a:solidFill>
                  <a:schemeClr val="tx1"/>
                </a:solidFill>
                <a:latin typeface="Figtree" pitchFamily="2" charset="0"/>
                <a:ea typeface="+mn-ea"/>
                <a:cs typeface="+mn-cs"/>
              </a:defRPr>
            </a:lvl3pPr>
            <a:lvl4pPr marL="1600200" indent="-228600" algn="l" defTabSz="914400" rtl="0" eaLnBrk="1" latinLnBrk="0" hangingPunct="1">
              <a:lnSpc>
                <a:spcPct val="140000"/>
              </a:lnSpc>
              <a:spcBef>
                <a:spcPts val="500"/>
              </a:spcBef>
              <a:buClr>
                <a:srgbClr val="FF3B00"/>
              </a:buClr>
              <a:buFont typeface="Wingdings" pitchFamily="2" charset="2"/>
              <a:buChar char="§"/>
              <a:defRPr sz="2400" kern="1200">
                <a:solidFill>
                  <a:schemeClr val="tx1"/>
                </a:solidFill>
                <a:latin typeface="Figtree" pitchFamily="2" charset="0"/>
                <a:ea typeface="+mn-ea"/>
                <a:cs typeface="+mn-cs"/>
              </a:defRPr>
            </a:lvl4pPr>
            <a:lvl5pPr marL="2057400" indent="-228600" algn="l" defTabSz="914400" rtl="0" eaLnBrk="1" latinLnBrk="0" hangingPunct="1">
              <a:lnSpc>
                <a:spcPct val="140000"/>
              </a:lnSpc>
              <a:spcBef>
                <a:spcPts val="500"/>
              </a:spcBef>
              <a:buClr>
                <a:srgbClr val="FF3B00"/>
              </a:buClr>
              <a:buFont typeface="Wingdings" pitchFamily="2" charset="2"/>
              <a:buChar char="§"/>
              <a:defRPr sz="24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Look at the green arrows from April to August</a:t>
            </a:r>
          </a:p>
          <a:p>
            <a:r>
              <a:rPr lang="en-US" dirty="0"/>
              <a:t>It was SCREAMING to buy MORE Tesla during the dip </a:t>
            </a:r>
          </a:p>
          <a:p>
            <a:r>
              <a:rPr lang="en-US" dirty="0"/>
              <a:t>$1,000 during the dip…</a:t>
            </a:r>
          </a:p>
          <a:p>
            <a:r>
              <a:rPr lang="en-US" b="1" dirty="0"/>
              <a:t>Would have nearly DOUBLED by November!  </a:t>
            </a:r>
          </a:p>
        </p:txBody>
      </p:sp>
    </p:spTree>
    <p:extLst>
      <p:ext uri="{BB962C8B-B14F-4D97-AF65-F5344CB8AC3E}">
        <p14:creationId xmlns:p14="http://schemas.microsoft.com/office/powerpoint/2010/main" val="3826368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2A917-593B-311B-9742-3E2C06BD7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F6C787-9D59-F7FF-7A1B-E7275E86AA83}"/>
              </a:ext>
            </a:extLst>
          </p:cNvPr>
          <p:cNvSpPr>
            <a:spLocks noGrp="1"/>
          </p:cNvSpPr>
          <p:nvPr>
            <p:ph type="title"/>
          </p:nvPr>
        </p:nvSpPr>
        <p:spPr/>
        <p:txBody>
          <a:bodyPr>
            <a:normAutofit fontScale="90000"/>
          </a:bodyPr>
          <a:lstStyle/>
          <a:p>
            <a:r>
              <a:rPr lang="en-US" dirty="0"/>
              <a:t>$5,000 When the Green Arrow Flashed Would Have Grown to Over $100,000 in Just Two Years!  </a:t>
            </a:r>
          </a:p>
        </p:txBody>
      </p:sp>
    </p:spTree>
    <p:extLst>
      <p:ext uri="{BB962C8B-B14F-4D97-AF65-F5344CB8AC3E}">
        <p14:creationId xmlns:p14="http://schemas.microsoft.com/office/powerpoint/2010/main" val="11925599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959F6-4B03-A4DD-4BB9-A3A5785644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00BB31-AB18-163D-75E4-F72EDA4AA271}"/>
              </a:ext>
            </a:extLst>
          </p:cNvPr>
          <p:cNvSpPr>
            <a:spLocks noGrp="1"/>
          </p:cNvSpPr>
          <p:nvPr>
            <p:ph type="title"/>
          </p:nvPr>
        </p:nvSpPr>
        <p:spPr/>
        <p:txBody>
          <a:bodyPr/>
          <a:lstStyle/>
          <a:p>
            <a:r>
              <a:rPr lang="en-US" dirty="0"/>
              <a:t>What is making the Green Arrows? </a:t>
            </a:r>
          </a:p>
        </p:txBody>
      </p:sp>
    </p:spTree>
    <p:extLst>
      <p:ext uri="{BB962C8B-B14F-4D97-AF65-F5344CB8AC3E}">
        <p14:creationId xmlns:p14="http://schemas.microsoft.com/office/powerpoint/2010/main" val="3184513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51C960-5692-5949-C548-2472BC510826}"/>
              </a:ext>
            </a:extLst>
          </p:cNvPr>
          <p:cNvSpPr>
            <a:spLocks noGrp="1"/>
          </p:cNvSpPr>
          <p:nvPr>
            <p:ph idx="1"/>
          </p:nvPr>
        </p:nvSpPr>
        <p:spPr/>
        <p:txBody>
          <a:bodyPr/>
          <a:lstStyle/>
          <a:p>
            <a:r>
              <a:rPr lang="en-US" dirty="0"/>
              <a:t>It’s all about a MOMENTUM SHIFT </a:t>
            </a:r>
          </a:p>
          <a:p>
            <a:r>
              <a:rPr lang="en-US" dirty="0"/>
              <a:t>AI helped us find the BEST way to track momentum </a:t>
            </a:r>
          </a:p>
          <a:p>
            <a:r>
              <a:rPr lang="en-US" dirty="0"/>
              <a:t>Key: MACD (Moving Average Convergence Divergence)</a:t>
            </a:r>
          </a:p>
          <a:p>
            <a:endParaRPr lang="en-US" dirty="0"/>
          </a:p>
        </p:txBody>
      </p:sp>
      <p:sp>
        <p:nvSpPr>
          <p:cNvPr id="3" name="Title 2">
            <a:extLst>
              <a:ext uri="{FF2B5EF4-FFF2-40B4-BE49-F238E27FC236}">
                <a16:creationId xmlns:a16="http://schemas.microsoft.com/office/drawing/2014/main" id="{7C23FB6F-08C2-8597-B2B4-13B1C86B2014}"/>
              </a:ext>
            </a:extLst>
          </p:cNvPr>
          <p:cNvSpPr>
            <a:spLocks noGrp="1"/>
          </p:cNvSpPr>
          <p:nvPr>
            <p:ph type="title"/>
          </p:nvPr>
        </p:nvSpPr>
        <p:spPr/>
        <p:txBody>
          <a:bodyPr/>
          <a:lstStyle/>
          <a:p>
            <a:r>
              <a:rPr lang="en-US" dirty="0"/>
              <a:t>Cash Code = Momentum </a:t>
            </a:r>
          </a:p>
        </p:txBody>
      </p:sp>
    </p:spTree>
    <p:extLst>
      <p:ext uri="{BB962C8B-B14F-4D97-AF65-F5344CB8AC3E}">
        <p14:creationId xmlns:p14="http://schemas.microsoft.com/office/powerpoint/2010/main" val="6553676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AA359-8106-2AB7-2ECD-D440B05D46B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E0C793-8B8E-BABF-62D1-E643A494DB95}"/>
              </a:ext>
            </a:extLst>
          </p:cNvPr>
          <p:cNvSpPr>
            <a:spLocks noGrp="1"/>
          </p:cNvSpPr>
          <p:nvPr>
            <p:ph idx="1"/>
          </p:nvPr>
        </p:nvSpPr>
        <p:spPr/>
        <p:txBody>
          <a:bodyPr/>
          <a:lstStyle/>
          <a:p>
            <a:r>
              <a:rPr lang="en-US" dirty="0"/>
              <a:t>Look for two Moving Averages (fast and slow) to cross over</a:t>
            </a:r>
          </a:p>
          <a:p>
            <a:r>
              <a:rPr lang="en-US" dirty="0"/>
              <a:t>That lets you know the trend has changed</a:t>
            </a:r>
          </a:p>
          <a:p>
            <a:r>
              <a:rPr lang="en-US" dirty="0"/>
              <a:t>That’s our X! </a:t>
            </a:r>
          </a:p>
          <a:p>
            <a:endParaRPr lang="en-US" dirty="0"/>
          </a:p>
        </p:txBody>
      </p:sp>
      <p:sp>
        <p:nvSpPr>
          <p:cNvPr id="3" name="Title 2">
            <a:extLst>
              <a:ext uri="{FF2B5EF4-FFF2-40B4-BE49-F238E27FC236}">
                <a16:creationId xmlns:a16="http://schemas.microsoft.com/office/drawing/2014/main" id="{069EFD5C-B35B-D429-6A70-E6849F9F23D4}"/>
              </a:ext>
            </a:extLst>
          </p:cNvPr>
          <p:cNvSpPr>
            <a:spLocks noGrp="1"/>
          </p:cNvSpPr>
          <p:nvPr>
            <p:ph type="title"/>
          </p:nvPr>
        </p:nvSpPr>
        <p:spPr/>
        <p:txBody>
          <a:bodyPr/>
          <a:lstStyle/>
          <a:p>
            <a:r>
              <a:rPr lang="en-US" dirty="0"/>
              <a:t>X Marks The Spot</a:t>
            </a:r>
          </a:p>
        </p:txBody>
      </p:sp>
      <p:pic>
        <p:nvPicPr>
          <p:cNvPr id="5" name="Picture 4">
            <a:extLst>
              <a:ext uri="{FF2B5EF4-FFF2-40B4-BE49-F238E27FC236}">
                <a16:creationId xmlns:a16="http://schemas.microsoft.com/office/drawing/2014/main" id="{033C2060-ABF9-B79B-4F99-584CD824BD66}"/>
              </a:ext>
            </a:extLst>
          </p:cNvPr>
          <p:cNvPicPr>
            <a:picLocks noChangeAspect="1"/>
          </p:cNvPicPr>
          <p:nvPr/>
        </p:nvPicPr>
        <p:blipFill>
          <a:blip r:embed="rId3"/>
          <a:stretch>
            <a:fillRect/>
          </a:stretch>
        </p:blipFill>
        <p:spPr>
          <a:xfrm>
            <a:off x="852407" y="3429000"/>
            <a:ext cx="10003690" cy="2080111"/>
          </a:xfrm>
          <a:prstGeom prst="rect">
            <a:avLst/>
          </a:prstGeom>
        </p:spPr>
      </p:pic>
    </p:spTree>
    <p:extLst>
      <p:ext uri="{BB962C8B-B14F-4D97-AF65-F5344CB8AC3E}">
        <p14:creationId xmlns:p14="http://schemas.microsoft.com/office/powerpoint/2010/main" val="3308484192"/>
      </p:ext>
    </p:extLst>
  </p:cSld>
  <p:clrMapOvr>
    <a:masterClrMapping/>
  </p:clrMapOvr>
  <p:extLst>
    <p:ext uri="{6950BFC3-D8DA-4A85-94F7-54DA5524770B}">
      <p188:commentRel xmlns:p188="http://schemas.microsoft.com/office/powerpoint/2018/8/main" r:id="rId2"/>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0EBA1-8CA4-E8B7-DD2E-AF6D781D059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9C13FF-EAAF-C228-ABB3-299CEADD5361}"/>
              </a:ext>
            </a:extLst>
          </p:cNvPr>
          <p:cNvSpPr>
            <a:spLocks noGrp="1"/>
          </p:cNvSpPr>
          <p:nvPr>
            <p:ph idx="1"/>
          </p:nvPr>
        </p:nvSpPr>
        <p:spPr/>
        <p:txBody>
          <a:bodyPr/>
          <a:lstStyle/>
          <a:p>
            <a:r>
              <a:rPr lang="en-US" dirty="0"/>
              <a:t>Added RSI to boost probability</a:t>
            </a:r>
          </a:p>
          <a:p>
            <a:r>
              <a:rPr lang="en-US" dirty="0"/>
              <a:t>Filters out oversold and undersold conditions</a:t>
            </a:r>
          </a:p>
          <a:p>
            <a:r>
              <a:rPr lang="en-US" dirty="0"/>
              <a:t>That was the key that made this Cash Code X work…</a:t>
            </a:r>
          </a:p>
          <a:p>
            <a:r>
              <a:rPr lang="en-US" dirty="0"/>
              <a:t>And gives us the ability to spot stock surges BEFORE they happen</a:t>
            </a:r>
          </a:p>
        </p:txBody>
      </p:sp>
      <p:sp>
        <p:nvSpPr>
          <p:cNvPr id="3" name="Title 2">
            <a:extLst>
              <a:ext uri="{FF2B5EF4-FFF2-40B4-BE49-F238E27FC236}">
                <a16:creationId xmlns:a16="http://schemas.microsoft.com/office/drawing/2014/main" id="{89D1FA4F-AAF0-46D4-591E-07033BE540CF}"/>
              </a:ext>
            </a:extLst>
          </p:cNvPr>
          <p:cNvSpPr>
            <a:spLocks noGrp="1"/>
          </p:cNvSpPr>
          <p:nvPr>
            <p:ph type="title"/>
          </p:nvPr>
        </p:nvSpPr>
        <p:spPr/>
        <p:txBody>
          <a:bodyPr/>
          <a:lstStyle/>
          <a:p>
            <a:r>
              <a:rPr lang="en-US" dirty="0"/>
              <a:t>But the AI Secret Sauce… </a:t>
            </a:r>
          </a:p>
        </p:txBody>
      </p:sp>
    </p:spTree>
    <p:extLst>
      <p:ext uri="{BB962C8B-B14F-4D97-AF65-F5344CB8AC3E}">
        <p14:creationId xmlns:p14="http://schemas.microsoft.com/office/powerpoint/2010/main" val="18348851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068FD4-8571-A852-67E7-7F505DE79582}"/>
              </a:ext>
            </a:extLst>
          </p:cNvPr>
          <p:cNvSpPr>
            <a:spLocks noGrp="1"/>
          </p:cNvSpPr>
          <p:nvPr>
            <p:ph idx="1"/>
          </p:nvPr>
        </p:nvSpPr>
        <p:spPr/>
        <p:txBody>
          <a:bodyPr/>
          <a:lstStyle/>
          <a:p>
            <a:r>
              <a:rPr lang="en-US" dirty="0"/>
              <a:t>Green arrow flashed</a:t>
            </a:r>
          </a:p>
          <a:p>
            <a:r>
              <a:rPr lang="en-US" dirty="0"/>
              <a:t>Stock went from $33 to $259 in a year</a:t>
            </a:r>
          </a:p>
          <a:p>
            <a:endParaRPr lang="en-US" dirty="0"/>
          </a:p>
        </p:txBody>
      </p:sp>
      <p:sp>
        <p:nvSpPr>
          <p:cNvPr id="3" name="Title 2">
            <a:extLst>
              <a:ext uri="{FF2B5EF4-FFF2-40B4-BE49-F238E27FC236}">
                <a16:creationId xmlns:a16="http://schemas.microsoft.com/office/drawing/2014/main" id="{B8E5B35E-7E81-1E48-3D47-B6F6F0CB50F0}"/>
              </a:ext>
            </a:extLst>
          </p:cNvPr>
          <p:cNvSpPr>
            <a:spLocks noGrp="1"/>
          </p:cNvSpPr>
          <p:nvPr>
            <p:ph type="title"/>
          </p:nvPr>
        </p:nvSpPr>
        <p:spPr/>
        <p:txBody>
          <a:bodyPr>
            <a:normAutofit fontScale="90000"/>
          </a:bodyPr>
          <a:lstStyle/>
          <a:p>
            <a:r>
              <a:rPr lang="en-US" dirty="0"/>
              <a:t>Carvana Went Parabolic after Green Arrow</a:t>
            </a:r>
          </a:p>
        </p:txBody>
      </p:sp>
      <p:pic>
        <p:nvPicPr>
          <p:cNvPr id="5" name="Content Placeholder 4">
            <a:extLst>
              <a:ext uri="{FF2B5EF4-FFF2-40B4-BE49-F238E27FC236}">
                <a16:creationId xmlns:a16="http://schemas.microsoft.com/office/drawing/2014/main" id="{88E04226-21A0-82E5-0FDE-17E8499989F4}"/>
              </a:ext>
            </a:extLst>
          </p:cNvPr>
          <p:cNvPicPr>
            <a:picLocks noGrp="1" noChangeAspect="1"/>
          </p:cNvPicPr>
          <p:nvPr>
            <p:ph sz="quarter" idx="10"/>
          </p:nvPr>
        </p:nvPicPr>
        <p:blipFill>
          <a:blip r:embed="rId2"/>
          <a:stretch>
            <a:fillRect/>
          </a:stretch>
        </p:blipFill>
        <p:spPr>
          <a:xfrm>
            <a:off x="6548026" y="3152503"/>
            <a:ext cx="5643974" cy="3143229"/>
          </a:xfrm>
          <a:prstGeom prst="rect">
            <a:avLst/>
          </a:prstGeom>
        </p:spPr>
      </p:pic>
    </p:spTree>
    <p:extLst>
      <p:ext uri="{BB962C8B-B14F-4D97-AF65-F5344CB8AC3E}">
        <p14:creationId xmlns:p14="http://schemas.microsoft.com/office/powerpoint/2010/main" val="34441932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58B8B-6B19-E744-C9E0-C34203121F0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7398BC-18C7-BAB0-B6A9-73D89C3CD3D9}"/>
              </a:ext>
            </a:extLst>
          </p:cNvPr>
          <p:cNvSpPr>
            <a:spLocks noGrp="1"/>
          </p:cNvSpPr>
          <p:nvPr>
            <p:ph idx="1"/>
          </p:nvPr>
        </p:nvSpPr>
        <p:spPr/>
        <p:txBody>
          <a:bodyPr/>
          <a:lstStyle/>
          <a:p>
            <a:r>
              <a:rPr lang="en-US" dirty="0"/>
              <a:t>Went all the way to $400</a:t>
            </a:r>
          </a:p>
          <a:p>
            <a:r>
              <a:rPr lang="en-US" dirty="0"/>
              <a:t>That’s 1,100% gains under 2 years! </a:t>
            </a:r>
          </a:p>
          <a:p>
            <a:r>
              <a:rPr lang="en-US" dirty="0"/>
              <a:t>Gave multiple places to buy more!</a:t>
            </a:r>
          </a:p>
          <a:p>
            <a:r>
              <a:rPr lang="en-US" dirty="0"/>
              <a:t>This is dip buying on steroids! </a:t>
            </a:r>
          </a:p>
          <a:p>
            <a:endParaRPr lang="en-US" dirty="0"/>
          </a:p>
        </p:txBody>
      </p:sp>
      <p:sp>
        <p:nvSpPr>
          <p:cNvPr id="3" name="Title 2">
            <a:extLst>
              <a:ext uri="{FF2B5EF4-FFF2-40B4-BE49-F238E27FC236}">
                <a16:creationId xmlns:a16="http://schemas.microsoft.com/office/drawing/2014/main" id="{ADBF03AD-B815-3554-2C3D-BF6C23790995}"/>
              </a:ext>
            </a:extLst>
          </p:cNvPr>
          <p:cNvSpPr>
            <a:spLocks noGrp="1"/>
          </p:cNvSpPr>
          <p:nvPr>
            <p:ph type="title"/>
          </p:nvPr>
        </p:nvSpPr>
        <p:spPr/>
        <p:txBody>
          <a:bodyPr>
            <a:normAutofit/>
          </a:bodyPr>
          <a:lstStyle/>
          <a:p>
            <a:r>
              <a:rPr lang="en-US" dirty="0"/>
              <a:t>12X Gains!!</a:t>
            </a:r>
          </a:p>
        </p:txBody>
      </p:sp>
      <p:pic>
        <p:nvPicPr>
          <p:cNvPr id="7" name="Picture 6">
            <a:extLst>
              <a:ext uri="{FF2B5EF4-FFF2-40B4-BE49-F238E27FC236}">
                <a16:creationId xmlns:a16="http://schemas.microsoft.com/office/drawing/2014/main" id="{88C476E0-28E8-7659-1620-F8C8080260C4}"/>
              </a:ext>
            </a:extLst>
          </p:cNvPr>
          <p:cNvPicPr>
            <a:picLocks noChangeAspect="1"/>
          </p:cNvPicPr>
          <p:nvPr/>
        </p:nvPicPr>
        <p:blipFill>
          <a:blip r:embed="rId2"/>
          <a:stretch>
            <a:fillRect/>
          </a:stretch>
        </p:blipFill>
        <p:spPr>
          <a:xfrm>
            <a:off x="5331417" y="1463040"/>
            <a:ext cx="5992677" cy="3349159"/>
          </a:xfrm>
          <a:prstGeom prst="rect">
            <a:avLst/>
          </a:prstGeom>
        </p:spPr>
      </p:pic>
    </p:spTree>
    <p:extLst>
      <p:ext uri="{BB962C8B-B14F-4D97-AF65-F5344CB8AC3E}">
        <p14:creationId xmlns:p14="http://schemas.microsoft.com/office/powerpoint/2010/main" val="16266758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1E07F-2BDF-8F50-B1BD-CEBA6CB4A5A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BAEA10-5CFB-35C5-5DEA-24F57FF66C03}"/>
              </a:ext>
            </a:extLst>
          </p:cNvPr>
          <p:cNvSpPr>
            <a:spLocks noGrp="1"/>
          </p:cNvSpPr>
          <p:nvPr>
            <p:ph idx="1"/>
          </p:nvPr>
        </p:nvSpPr>
        <p:spPr/>
        <p:txBody>
          <a:bodyPr/>
          <a:lstStyle/>
          <a:p>
            <a:r>
              <a:rPr lang="en-US" dirty="0"/>
              <a:t>Green Arrow showed up in 2023</a:t>
            </a:r>
          </a:p>
          <a:p>
            <a:r>
              <a:rPr lang="en-US" dirty="0"/>
              <a:t>Stock went from $28 to $164 in a year</a:t>
            </a:r>
          </a:p>
          <a:p>
            <a:r>
              <a:rPr lang="en-US" dirty="0"/>
              <a:t>Went on to make as much as 1,812% gains </a:t>
            </a:r>
          </a:p>
          <a:p>
            <a:r>
              <a:rPr lang="en-US" dirty="0"/>
              <a:t>in about a year and half! </a:t>
            </a:r>
          </a:p>
        </p:txBody>
      </p:sp>
      <p:sp>
        <p:nvSpPr>
          <p:cNvPr id="3" name="Title 2">
            <a:extLst>
              <a:ext uri="{FF2B5EF4-FFF2-40B4-BE49-F238E27FC236}">
                <a16:creationId xmlns:a16="http://schemas.microsoft.com/office/drawing/2014/main" id="{7E8C1EBB-922A-A0BC-CAC4-ACBF6E57D6DC}"/>
              </a:ext>
            </a:extLst>
          </p:cNvPr>
          <p:cNvSpPr>
            <a:spLocks noGrp="1"/>
          </p:cNvSpPr>
          <p:nvPr>
            <p:ph type="title"/>
          </p:nvPr>
        </p:nvSpPr>
        <p:spPr/>
        <p:txBody>
          <a:bodyPr/>
          <a:lstStyle/>
          <a:p>
            <a:r>
              <a:rPr lang="en-US" dirty="0"/>
              <a:t>Strategy Inc – 1,800%! </a:t>
            </a:r>
          </a:p>
        </p:txBody>
      </p:sp>
      <p:pic>
        <p:nvPicPr>
          <p:cNvPr id="5" name="Picture 4">
            <a:extLst>
              <a:ext uri="{FF2B5EF4-FFF2-40B4-BE49-F238E27FC236}">
                <a16:creationId xmlns:a16="http://schemas.microsoft.com/office/drawing/2014/main" id="{92E20101-3D6D-EA31-FB97-0C985A8A8D0E}"/>
              </a:ext>
            </a:extLst>
          </p:cNvPr>
          <p:cNvPicPr>
            <a:picLocks noChangeAspect="1"/>
          </p:cNvPicPr>
          <p:nvPr/>
        </p:nvPicPr>
        <p:blipFill>
          <a:blip r:embed="rId3"/>
          <a:stretch>
            <a:fillRect/>
          </a:stretch>
        </p:blipFill>
        <p:spPr>
          <a:xfrm>
            <a:off x="7007617" y="2018224"/>
            <a:ext cx="5051355" cy="3608876"/>
          </a:xfrm>
          <a:prstGeom prst="rect">
            <a:avLst/>
          </a:prstGeom>
        </p:spPr>
      </p:pic>
    </p:spTree>
    <p:extLst>
      <p:ext uri="{BB962C8B-B14F-4D97-AF65-F5344CB8AC3E}">
        <p14:creationId xmlns:p14="http://schemas.microsoft.com/office/powerpoint/2010/main" val="980007288"/>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1F585-C4BA-1AB3-5943-029B733580A5}"/>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D3D74D7B-5BC9-CDF2-AE91-619755A57E64}"/>
              </a:ext>
            </a:extLst>
          </p:cNvPr>
          <p:cNvSpPr>
            <a:spLocks noGrp="1"/>
          </p:cNvSpPr>
          <p:nvPr>
            <p:ph idx="1"/>
          </p:nvPr>
        </p:nvSpPr>
        <p:spPr>
          <a:xfrm>
            <a:off x="381929" y="1531917"/>
            <a:ext cx="11094963" cy="4271006"/>
          </a:xfrm>
        </p:spPr>
        <p:txBody>
          <a:bodyPr>
            <a:normAutofit/>
          </a:bodyPr>
          <a:lstStyle/>
          <a:p>
            <a:pPr marL="137160" indent="0">
              <a:buNone/>
            </a:pPr>
            <a:r>
              <a:rPr lang="en-US" sz="2000" dirty="0"/>
              <a:t>Risk is a part of all investing. You should never invest more than you can afford to lose.</a:t>
            </a:r>
          </a:p>
          <a:p>
            <a:pPr marL="137160" indent="0">
              <a:buNone/>
            </a:pPr>
            <a:r>
              <a:rPr lang="en-US" sz="2000" dirty="0"/>
              <a:t>The software points out when a green arrow appears according to our metrics, but that should not be considered an automatic buy or sell recommendation. You should do your own due diligence before entering any trade. </a:t>
            </a:r>
          </a:p>
          <a:p>
            <a:pPr marL="137160" indent="0">
              <a:buNone/>
            </a:pPr>
            <a:r>
              <a:rPr lang="en-US" sz="2000" dirty="0"/>
              <a:t>We’ll show you the top examples we’ve found looking back, but individual results will vary. We will also show the results of our </a:t>
            </a:r>
            <a:r>
              <a:rPr lang="en-US" sz="2000" dirty="0" err="1"/>
              <a:t>backtest</a:t>
            </a:r>
            <a:r>
              <a:rPr lang="en-US" sz="2000" dirty="0"/>
              <a:t> on the Nasdaq 100 tracking the indicator’s performance since 2019. </a:t>
            </a:r>
          </a:p>
        </p:txBody>
      </p:sp>
    </p:spTree>
    <p:extLst>
      <p:ext uri="{BB962C8B-B14F-4D97-AF65-F5344CB8AC3E}">
        <p14:creationId xmlns:p14="http://schemas.microsoft.com/office/powerpoint/2010/main" val="11044068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A7BC0E-6837-F364-6185-6C266D1A4427}"/>
              </a:ext>
            </a:extLst>
          </p:cNvPr>
          <p:cNvSpPr>
            <a:spLocks noGrp="1"/>
          </p:cNvSpPr>
          <p:nvPr>
            <p:ph idx="1"/>
          </p:nvPr>
        </p:nvSpPr>
        <p:spPr/>
        <p:txBody>
          <a:bodyPr/>
          <a:lstStyle/>
          <a:p>
            <a:r>
              <a:rPr lang="en-US" dirty="0"/>
              <a:t>Green Arrow showed up in 2020</a:t>
            </a:r>
          </a:p>
          <a:p>
            <a:r>
              <a:rPr lang="en-US" dirty="0"/>
              <a:t>BEFORE stock shot up over 506% in just one year! </a:t>
            </a:r>
          </a:p>
        </p:txBody>
      </p:sp>
      <p:sp>
        <p:nvSpPr>
          <p:cNvPr id="3" name="Title 2">
            <a:extLst>
              <a:ext uri="{FF2B5EF4-FFF2-40B4-BE49-F238E27FC236}">
                <a16:creationId xmlns:a16="http://schemas.microsoft.com/office/drawing/2014/main" id="{FC05C2B8-780F-FE0A-9F6D-C9A05E8D26CB}"/>
              </a:ext>
            </a:extLst>
          </p:cNvPr>
          <p:cNvSpPr>
            <a:spLocks noGrp="1"/>
          </p:cNvSpPr>
          <p:nvPr>
            <p:ph type="title"/>
          </p:nvPr>
        </p:nvSpPr>
        <p:spPr/>
        <p:txBody>
          <a:bodyPr/>
          <a:lstStyle/>
          <a:p>
            <a:r>
              <a:rPr lang="en-US" dirty="0"/>
              <a:t>Moderna Over 500%! </a:t>
            </a:r>
          </a:p>
        </p:txBody>
      </p:sp>
      <p:pic>
        <p:nvPicPr>
          <p:cNvPr id="5" name="Content Placeholder 4">
            <a:extLst>
              <a:ext uri="{FF2B5EF4-FFF2-40B4-BE49-F238E27FC236}">
                <a16:creationId xmlns:a16="http://schemas.microsoft.com/office/drawing/2014/main" id="{B26A89BF-57CC-FD20-7756-A60D8AA94F2A}"/>
              </a:ext>
            </a:extLst>
          </p:cNvPr>
          <p:cNvPicPr>
            <a:picLocks noGrp="1" noChangeAspect="1"/>
          </p:cNvPicPr>
          <p:nvPr>
            <p:ph sz="quarter" idx="10"/>
          </p:nvPr>
        </p:nvPicPr>
        <p:blipFill>
          <a:blip r:embed="rId3"/>
          <a:stretch>
            <a:fillRect/>
          </a:stretch>
        </p:blipFill>
        <p:spPr>
          <a:xfrm>
            <a:off x="6267439" y="2913681"/>
            <a:ext cx="5487559" cy="3050240"/>
          </a:xfrm>
          <a:prstGeom prst="rect">
            <a:avLst/>
          </a:prstGeom>
        </p:spPr>
      </p:pic>
    </p:spTree>
    <p:extLst>
      <p:ext uri="{BB962C8B-B14F-4D97-AF65-F5344CB8AC3E}">
        <p14:creationId xmlns:p14="http://schemas.microsoft.com/office/powerpoint/2010/main" val="2953940531"/>
      </p:ext>
    </p:extLst>
  </p:cSld>
  <p:clrMapOvr>
    <a:masterClrMapping/>
  </p:clrMapOvr>
  <p:extLst>
    <p:ext uri="{6950BFC3-D8DA-4A85-94F7-54DA5524770B}">
      <p188:commentRel xmlns:p188="http://schemas.microsoft.com/office/powerpoint/2018/8/main" r:id="rId2"/>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C783F-1552-3387-72E7-95991D2849F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9A3A54-7410-F469-BFD8-13C87D916378}"/>
              </a:ext>
            </a:extLst>
          </p:cNvPr>
          <p:cNvSpPr>
            <a:spLocks noGrp="1"/>
          </p:cNvSpPr>
          <p:nvPr>
            <p:ph idx="1"/>
          </p:nvPr>
        </p:nvSpPr>
        <p:spPr/>
        <p:txBody>
          <a:bodyPr/>
          <a:lstStyle/>
          <a:p>
            <a:r>
              <a:rPr lang="en-US" dirty="0"/>
              <a:t>Cash Code X even spotted Nvidia back in 2019</a:t>
            </a:r>
          </a:p>
          <a:p>
            <a:r>
              <a:rPr lang="en-US" dirty="0"/>
              <a:t>Green Arrow showed when the stock was just $4.28</a:t>
            </a:r>
          </a:p>
          <a:p>
            <a:r>
              <a:rPr lang="en-US" dirty="0"/>
              <a:t>BEFORE stock shot up over 180% in just one year…</a:t>
            </a:r>
          </a:p>
        </p:txBody>
      </p:sp>
      <p:sp>
        <p:nvSpPr>
          <p:cNvPr id="3" name="Title 2">
            <a:extLst>
              <a:ext uri="{FF2B5EF4-FFF2-40B4-BE49-F238E27FC236}">
                <a16:creationId xmlns:a16="http://schemas.microsoft.com/office/drawing/2014/main" id="{64776FF5-3559-AC06-21B7-C842EA0F740A}"/>
              </a:ext>
            </a:extLst>
          </p:cNvPr>
          <p:cNvSpPr>
            <a:spLocks noGrp="1"/>
          </p:cNvSpPr>
          <p:nvPr>
            <p:ph type="title"/>
          </p:nvPr>
        </p:nvSpPr>
        <p:spPr/>
        <p:txBody>
          <a:bodyPr/>
          <a:lstStyle/>
          <a:p>
            <a:r>
              <a:rPr lang="en-US" dirty="0"/>
              <a:t>Nvidia… at $4! </a:t>
            </a:r>
          </a:p>
        </p:txBody>
      </p:sp>
      <p:pic>
        <p:nvPicPr>
          <p:cNvPr id="4" name="Content Placeholder 4">
            <a:extLst>
              <a:ext uri="{FF2B5EF4-FFF2-40B4-BE49-F238E27FC236}">
                <a16:creationId xmlns:a16="http://schemas.microsoft.com/office/drawing/2014/main" id="{97FC7180-74C0-6E9F-064F-142FF46505CB}"/>
              </a:ext>
            </a:extLst>
          </p:cNvPr>
          <p:cNvPicPr>
            <a:picLocks noChangeAspect="1"/>
          </p:cNvPicPr>
          <p:nvPr/>
        </p:nvPicPr>
        <p:blipFill>
          <a:blip r:embed="rId3"/>
          <a:stretch>
            <a:fillRect/>
          </a:stretch>
        </p:blipFill>
        <p:spPr>
          <a:xfrm>
            <a:off x="7385344" y="1797803"/>
            <a:ext cx="4995033" cy="3016170"/>
          </a:xfrm>
          <a:prstGeom prst="rect">
            <a:avLst/>
          </a:prstGeom>
        </p:spPr>
      </p:pic>
    </p:spTree>
    <p:extLst>
      <p:ext uri="{BB962C8B-B14F-4D97-AF65-F5344CB8AC3E}">
        <p14:creationId xmlns:p14="http://schemas.microsoft.com/office/powerpoint/2010/main" val="3462096097"/>
      </p:ext>
    </p:extLst>
  </p:cSld>
  <p:clrMapOvr>
    <a:masterClrMapping/>
  </p:clrMapOvr>
  <p:extLst>
    <p:ext uri="{6950BFC3-D8DA-4A85-94F7-54DA5524770B}">
      <p188:commentRel xmlns:p188="http://schemas.microsoft.com/office/powerpoint/2018/8/main" r:id="rId2"/>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7716C7-3FDE-D277-ECEB-ABD59D9CCECA}"/>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3FAF0DB2-E10E-D5D8-1377-052610E6A744}"/>
              </a:ext>
            </a:extLst>
          </p:cNvPr>
          <p:cNvSpPr>
            <a:spLocks noGrp="1"/>
          </p:cNvSpPr>
          <p:nvPr>
            <p:ph type="title"/>
          </p:nvPr>
        </p:nvSpPr>
        <p:spPr/>
        <p:txBody>
          <a:bodyPr/>
          <a:lstStyle/>
          <a:p>
            <a:r>
              <a:rPr lang="en-US" dirty="0"/>
              <a:t>Stock Up 49X Since Then! </a:t>
            </a:r>
          </a:p>
        </p:txBody>
      </p:sp>
      <p:sp>
        <p:nvSpPr>
          <p:cNvPr id="7" name="Content Placeholder 6">
            <a:extLst>
              <a:ext uri="{FF2B5EF4-FFF2-40B4-BE49-F238E27FC236}">
                <a16:creationId xmlns:a16="http://schemas.microsoft.com/office/drawing/2014/main" id="{65A00327-378C-DB88-6FD6-ABABBF276471}"/>
              </a:ext>
            </a:extLst>
          </p:cNvPr>
          <p:cNvSpPr>
            <a:spLocks noGrp="1"/>
          </p:cNvSpPr>
          <p:nvPr>
            <p:ph sz="quarter" idx="10"/>
          </p:nvPr>
        </p:nvSpPr>
        <p:spPr/>
        <p:txBody>
          <a:bodyPr/>
          <a:lstStyle/>
          <a:p>
            <a:endParaRPr lang="en-US"/>
          </a:p>
        </p:txBody>
      </p:sp>
      <p:pic>
        <p:nvPicPr>
          <p:cNvPr id="8" name="Picture 7">
            <a:extLst>
              <a:ext uri="{FF2B5EF4-FFF2-40B4-BE49-F238E27FC236}">
                <a16:creationId xmlns:a16="http://schemas.microsoft.com/office/drawing/2014/main" id="{B8662433-4ABA-E7D2-A0DD-F388A9D6952B}"/>
              </a:ext>
            </a:extLst>
          </p:cNvPr>
          <p:cNvPicPr>
            <a:picLocks noChangeAspect="1"/>
          </p:cNvPicPr>
          <p:nvPr/>
        </p:nvPicPr>
        <p:blipFill>
          <a:blip r:embed="rId3"/>
          <a:stretch>
            <a:fillRect/>
          </a:stretch>
        </p:blipFill>
        <p:spPr>
          <a:xfrm>
            <a:off x="2417734" y="1463040"/>
            <a:ext cx="6960031" cy="4421753"/>
          </a:xfrm>
          <a:prstGeom prst="rect">
            <a:avLst/>
          </a:prstGeom>
        </p:spPr>
      </p:pic>
    </p:spTree>
    <p:extLst>
      <p:ext uri="{BB962C8B-B14F-4D97-AF65-F5344CB8AC3E}">
        <p14:creationId xmlns:p14="http://schemas.microsoft.com/office/powerpoint/2010/main" val="480000939"/>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85726-83E3-D352-B8CF-05AC8E0CBF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AE6A3E-FEA9-C1FB-60FD-E09B4109FCA3}"/>
              </a:ext>
            </a:extLst>
          </p:cNvPr>
          <p:cNvSpPr>
            <a:spLocks noGrp="1"/>
          </p:cNvSpPr>
          <p:nvPr>
            <p:ph type="title"/>
          </p:nvPr>
        </p:nvSpPr>
        <p:spPr/>
        <p:txBody>
          <a:bodyPr/>
          <a:lstStyle/>
          <a:p>
            <a:r>
              <a:rPr lang="en-US" dirty="0"/>
              <a:t>What about Options? </a:t>
            </a:r>
          </a:p>
        </p:txBody>
      </p:sp>
    </p:spTree>
    <p:extLst>
      <p:ext uri="{BB962C8B-B14F-4D97-AF65-F5344CB8AC3E}">
        <p14:creationId xmlns:p14="http://schemas.microsoft.com/office/powerpoint/2010/main" val="19154617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A8AEC-EEAF-CF36-2E19-4E06A0FCDAA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CAF678-46F3-2A72-DD1D-74326F3AE75F}"/>
              </a:ext>
            </a:extLst>
          </p:cNvPr>
          <p:cNvSpPr>
            <a:spLocks noGrp="1"/>
          </p:cNvSpPr>
          <p:nvPr>
            <p:ph idx="1"/>
          </p:nvPr>
        </p:nvSpPr>
        <p:spPr/>
        <p:txBody>
          <a:bodyPr>
            <a:normAutofit/>
          </a:bodyPr>
          <a:lstStyle/>
          <a:p>
            <a:r>
              <a:rPr lang="en-US" dirty="0"/>
              <a:t>This is PERFECT for using options</a:t>
            </a:r>
          </a:p>
          <a:p>
            <a:r>
              <a:rPr lang="en-US" dirty="0"/>
              <a:t>Once you see a green arrow… you could choose to buy an option </a:t>
            </a:r>
          </a:p>
          <a:p>
            <a:r>
              <a:rPr lang="en-US" dirty="0"/>
              <a:t>You could look at options with three month, six month, or even one year expirations</a:t>
            </a:r>
          </a:p>
          <a:p>
            <a:r>
              <a:rPr lang="en-US" dirty="0"/>
              <a:t>Helps you go for BIGGER gains… even FASTER! </a:t>
            </a:r>
          </a:p>
          <a:p>
            <a:r>
              <a:rPr lang="en-US" dirty="0"/>
              <a:t>Let’s look at some examples using three month options… </a:t>
            </a:r>
          </a:p>
        </p:txBody>
      </p:sp>
      <p:sp>
        <p:nvSpPr>
          <p:cNvPr id="3" name="Title 2">
            <a:extLst>
              <a:ext uri="{FF2B5EF4-FFF2-40B4-BE49-F238E27FC236}">
                <a16:creationId xmlns:a16="http://schemas.microsoft.com/office/drawing/2014/main" id="{A3AF9397-0E53-799B-4585-9BE0A81386D6}"/>
              </a:ext>
            </a:extLst>
          </p:cNvPr>
          <p:cNvSpPr>
            <a:spLocks noGrp="1"/>
          </p:cNvSpPr>
          <p:nvPr>
            <p:ph type="title"/>
          </p:nvPr>
        </p:nvSpPr>
        <p:spPr/>
        <p:txBody>
          <a:bodyPr>
            <a:normAutofit fontScale="90000"/>
          </a:bodyPr>
          <a:lstStyle/>
          <a:p>
            <a:r>
              <a:rPr lang="en-US" dirty="0"/>
              <a:t>Options Multiply Big Moves into Even BIGGER Gains </a:t>
            </a:r>
          </a:p>
        </p:txBody>
      </p:sp>
    </p:spTree>
    <p:extLst>
      <p:ext uri="{BB962C8B-B14F-4D97-AF65-F5344CB8AC3E}">
        <p14:creationId xmlns:p14="http://schemas.microsoft.com/office/powerpoint/2010/main" val="2455258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90946-D24D-405A-F273-3FB7D78CEB1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575351-3568-9E54-421B-BF570737021B}"/>
              </a:ext>
            </a:extLst>
          </p:cNvPr>
          <p:cNvSpPr>
            <a:spLocks noGrp="1"/>
          </p:cNvSpPr>
          <p:nvPr>
            <p:ph idx="1"/>
          </p:nvPr>
        </p:nvSpPr>
        <p:spPr/>
        <p:txBody>
          <a:bodyPr>
            <a:normAutofit/>
          </a:bodyPr>
          <a:lstStyle/>
          <a:p>
            <a:r>
              <a:rPr lang="en-US" dirty="0"/>
              <a:t>Green arrow appeared on Palantir</a:t>
            </a:r>
          </a:p>
          <a:p>
            <a:r>
              <a:rPr lang="en-US" dirty="0"/>
              <a:t>Stock moved 65%... </a:t>
            </a:r>
          </a:p>
          <a:p>
            <a:r>
              <a:rPr lang="en-US" dirty="0"/>
              <a:t>But options shot up 548% in three months</a:t>
            </a:r>
          </a:p>
          <a:p>
            <a:r>
              <a:rPr lang="en-US" dirty="0"/>
              <a:t>That’s more than 10X higher than the stock move!</a:t>
            </a:r>
          </a:p>
        </p:txBody>
      </p:sp>
      <p:sp>
        <p:nvSpPr>
          <p:cNvPr id="3" name="Title 2">
            <a:extLst>
              <a:ext uri="{FF2B5EF4-FFF2-40B4-BE49-F238E27FC236}">
                <a16:creationId xmlns:a16="http://schemas.microsoft.com/office/drawing/2014/main" id="{C34C2C2D-FA85-D3BD-7C66-47F46953014F}"/>
              </a:ext>
            </a:extLst>
          </p:cNvPr>
          <p:cNvSpPr>
            <a:spLocks noGrp="1"/>
          </p:cNvSpPr>
          <p:nvPr>
            <p:ph type="title"/>
          </p:nvPr>
        </p:nvSpPr>
        <p:spPr/>
        <p:txBody>
          <a:bodyPr>
            <a:normAutofit/>
          </a:bodyPr>
          <a:lstStyle/>
          <a:p>
            <a:r>
              <a:rPr lang="en-US" dirty="0"/>
              <a:t>Boost Gains 8X! </a:t>
            </a:r>
          </a:p>
        </p:txBody>
      </p:sp>
      <p:pic>
        <p:nvPicPr>
          <p:cNvPr id="5" name="Picture 4">
            <a:extLst>
              <a:ext uri="{FF2B5EF4-FFF2-40B4-BE49-F238E27FC236}">
                <a16:creationId xmlns:a16="http://schemas.microsoft.com/office/drawing/2014/main" id="{29C93793-D860-361A-086E-94F3F77CD51C}"/>
              </a:ext>
            </a:extLst>
          </p:cNvPr>
          <p:cNvPicPr>
            <a:picLocks noChangeAspect="1"/>
          </p:cNvPicPr>
          <p:nvPr/>
        </p:nvPicPr>
        <p:blipFill>
          <a:blip r:embed="rId3"/>
          <a:stretch>
            <a:fillRect/>
          </a:stretch>
        </p:blipFill>
        <p:spPr>
          <a:xfrm>
            <a:off x="6797298" y="3987236"/>
            <a:ext cx="5394702" cy="2815448"/>
          </a:xfrm>
          <a:prstGeom prst="rect">
            <a:avLst/>
          </a:prstGeom>
        </p:spPr>
      </p:pic>
    </p:spTree>
    <p:extLst>
      <p:ext uri="{BB962C8B-B14F-4D97-AF65-F5344CB8AC3E}">
        <p14:creationId xmlns:p14="http://schemas.microsoft.com/office/powerpoint/2010/main" val="1341645261"/>
      </p:ext>
    </p:extLst>
  </p:cSld>
  <p:clrMapOvr>
    <a:masterClrMapping/>
  </p:clrMapOvr>
  <p:extLst>
    <p:ext uri="{6950BFC3-D8DA-4A85-94F7-54DA5524770B}">
      <p188:commentRel xmlns:p188="http://schemas.microsoft.com/office/powerpoint/2018/8/main" r:id="rId2"/>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B16A3-60CB-DDEA-8736-CDE13CE4201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2AA5A2-EFFB-41CD-4009-EA7E9D30BE49}"/>
              </a:ext>
            </a:extLst>
          </p:cNvPr>
          <p:cNvSpPr>
            <a:spLocks noGrp="1"/>
          </p:cNvSpPr>
          <p:nvPr>
            <p:ph idx="1"/>
          </p:nvPr>
        </p:nvSpPr>
        <p:spPr/>
        <p:txBody>
          <a:bodyPr>
            <a:normAutofit/>
          </a:bodyPr>
          <a:lstStyle/>
          <a:p>
            <a:r>
              <a:rPr lang="en-US" dirty="0"/>
              <a:t>September 13</a:t>
            </a:r>
            <a:r>
              <a:rPr lang="en-US" baseline="30000" dirty="0"/>
              <a:t>th</a:t>
            </a:r>
            <a:r>
              <a:rPr lang="en-US" dirty="0"/>
              <a:t> green arrow appeared</a:t>
            </a:r>
          </a:p>
          <a:p>
            <a:r>
              <a:rPr lang="en-US" dirty="0"/>
              <a:t>Stock moved 89% by November</a:t>
            </a:r>
          </a:p>
          <a:p>
            <a:r>
              <a:rPr lang="en-US" dirty="0"/>
              <a:t>Options moved as high as 605% in that time! </a:t>
            </a:r>
          </a:p>
        </p:txBody>
      </p:sp>
      <p:sp>
        <p:nvSpPr>
          <p:cNvPr id="3" name="Title 2">
            <a:extLst>
              <a:ext uri="{FF2B5EF4-FFF2-40B4-BE49-F238E27FC236}">
                <a16:creationId xmlns:a16="http://schemas.microsoft.com/office/drawing/2014/main" id="{68F25B8C-83FC-3478-033D-13ED9A9F222B}"/>
              </a:ext>
            </a:extLst>
          </p:cNvPr>
          <p:cNvSpPr>
            <a:spLocks noGrp="1"/>
          </p:cNvSpPr>
          <p:nvPr>
            <p:ph type="title"/>
          </p:nvPr>
        </p:nvSpPr>
        <p:spPr/>
        <p:txBody>
          <a:bodyPr>
            <a:normAutofit/>
          </a:bodyPr>
          <a:lstStyle/>
          <a:p>
            <a:r>
              <a:rPr lang="en-US" dirty="0" err="1"/>
              <a:t>Vistra</a:t>
            </a:r>
            <a:r>
              <a:rPr lang="en-US" dirty="0"/>
              <a:t> Corp – 7X Returns! </a:t>
            </a:r>
          </a:p>
        </p:txBody>
      </p:sp>
      <p:pic>
        <p:nvPicPr>
          <p:cNvPr id="5" name="Picture 4">
            <a:extLst>
              <a:ext uri="{FF2B5EF4-FFF2-40B4-BE49-F238E27FC236}">
                <a16:creationId xmlns:a16="http://schemas.microsoft.com/office/drawing/2014/main" id="{8C98AD8D-FE23-AEB0-DC24-2BD123190491}"/>
              </a:ext>
            </a:extLst>
          </p:cNvPr>
          <p:cNvPicPr>
            <a:picLocks noChangeAspect="1"/>
          </p:cNvPicPr>
          <p:nvPr/>
        </p:nvPicPr>
        <p:blipFill>
          <a:blip r:embed="rId3"/>
          <a:stretch>
            <a:fillRect/>
          </a:stretch>
        </p:blipFill>
        <p:spPr>
          <a:xfrm>
            <a:off x="6430435" y="2417736"/>
            <a:ext cx="5324563" cy="2977224"/>
          </a:xfrm>
          <a:prstGeom prst="rect">
            <a:avLst/>
          </a:prstGeom>
        </p:spPr>
      </p:pic>
    </p:spTree>
    <p:extLst>
      <p:ext uri="{BB962C8B-B14F-4D97-AF65-F5344CB8AC3E}">
        <p14:creationId xmlns:p14="http://schemas.microsoft.com/office/powerpoint/2010/main" val="3101801192"/>
      </p:ext>
    </p:extLst>
  </p:cSld>
  <p:clrMapOvr>
    <a:masterClrMapping/>
  </p:clrMapOvr>
  <p:extLst>
    <p:ext uri="{6950BFC3-D8DA-4A85-94F7-54DA5524770B}">
      <p188:commentRel xmlns:p188="http://schemas.microsoft.com/office/powerpoint/2018/8/main" r:id="rId2"/>
    </p:ext>
  </p:extLs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56787-144B-38F6-1703-0722365CA36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AE21F0-635A-CB0A-65B6-81FE9E07C8D5}"/>
              </a:ext>
            </a:extLst>
          </p:cNvPr>
          <p:cNvSpPr>
            <a:spLocks noGrp="1"/>
          </p:cNvSpPr>
          <p:nvPr>
            <p:ph idx="1"/>
          </p:nvPr>
        </p:nvSpPr>
        <p:spPr/>
        <p:txBody>
          <a:bodyPr>
            <a:normAutofit/>
          </a:bodyPr>
          <a:lstStyle/>
          <a:p>
            <a:r>
              <a:rPr lang="en-US" dirty="0"/>
              <a:t>Cash Code X flashed Green on AXON</a:t>
            </a:r>
          </a:p>
          <a:p>
            <a:r>
              <a:rPr lang="en-US" dirty="0"/>
              <a:t>Stock moved 32% </a:t>
            </a:r>
          </a:p>
          <a:p>
            <a:r>
              <a:rPr lang="en-US" dirty="0"/>
              <a:t>Options moved 434%! </a:t>
            </a:r>
          </a:p>
        </p:txBody>
      </p:sp>
      <p:sp>
        <p:nvSpPr>
          <p:cNvPr id="3" name="Title 2">
            <a:extLst>
              <a:ext uri="{FF2B5EF4-FFF2-40B4-BE49-F238E27FC236}">
                <a16:creationId xmlns:a16="http://schemas.microsoft.com/office/drawing/2014/main" id="{3C112605-735B-5491-4E89-1F063134DFED}"/>
              </a:ext>
            </a:extLst>
          </p:cNvPr>
          <p:cNvSpPr>
            <a:spLocks noGrp="1"/>
          </p:cNvSpPr>
          <p:nvPr>
            <p:ph type="title"/>
          </p:nvPr>
        </p:nvSpPr>
        <p:spPr/>
        <p:txBody>
          <a:bodyPr>
            <a:normAutofit/>
          </a:bodyPr>
          <a:lstStyle/>
          <a:p>
            <a:r>
              <a:rPr lang="en-US" dirty="0"/>
              <a:t>434% from Axon! </a:t>
            </a:r>
          </a:p>
        </p:txBody>
      </p:sp>
      <p:pic>
        <p:nvPicPr>
          <p:cNvPr id="6" name="Picture 5">
            <a:extLst>
              <a:ext uri="{FF2B5EF4-FFF2-40B4-BE49-F238E27FC236}">
                <a16:creationId xmlns:a16="http://schemas.microsoft.com/office/drawing/2014/main" id="{C679832E-7219-E888-9105-3AFAD0EA737D}"/>
              </a:ext>
            </a:extLst>
          </p:cNvPr>
          <p:cNvPicPr>
            <a:picLocks noChangeAspect="1"/>
          </p:cNvPicPr>
          <p:nvPr/>
        </p:nvPicPr>
        <p:blipFill>
          <a:blip r:embed="rId3"/>
          <a:stretch>
            <a:fillRect/>
          </a:stretch>
        </p:blipFill>
        <p:spPr>
          <a:xfrm>
            <a:off x="5780867" y="1320800"/>
            <a:ext cx="6185115" cy="4436860"/>
          </a:xfrm>
          <a:prstGeom prst="rect">
            <a:avLst/>
          </a:prstGeom>
        </p:spPr>
      </p:pic>
    </p:spTree>
    <p:extLst>
      <p:ext uri="{BB962C8B-B14F-4D97-AF65-F5344CB8AC3E}">
        <p14:creationId xmlns:p14="http://schemas.microsoft.com/office/powerpoint/2010/main" val="598981873"/>
      </p:ext>
    </p:extLst>
  </p:cSld>
  <p:clrMapOvr>
    <a:masterClrMapping/>
  </p:clrMapOvr>
  <p:extLst>
    <p:ext uri="{6950BFC3-D8DA-4A85-94F7-54DA5524770B}">
      <p188:commentRel xmlns:p188="http://schemas.microsoft.com/office/powerpoint/2018/8/main" r:id="rId2"/>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83284-94A6-97CD-4E01-F2BD18C7F95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CAAB63-877C-8240-A914-D4EA0DB756CF}"/>
              </a:ext>
            </a:extLst>
          </p:cNvPr>
          <p:cNvSpPr>
            <a:spLocks noGrp="1"/>
          </p:cNvSpPr>
          <p:nvPr>
            <p:ph idx="1"/>
          </p:nvPr>
        </p:nvSpPr>
        <p:spPr/>
        <p:txBody>
          <a:bodyPr>
            <a:normAutofit/>
          </a:bodyPr>
          <a:lstStyle/>
          <a:p>
            <a:r>
              <a:rPr lang="en-US" dirty="0"/>
              <a:t>Green arrow appeared on United Airlines </a:t>
            </a:r>
          </a:p>
          <a:p>
            <a:r>
              <a:rPr lang="en-US" dirty="0"/>
              <a:t>Stock moved 120% </a:t>
            </a:r>
          </a:p>
          <a:p>
            <a:r>
              <a:rPr lang="en-US" dirty="0"/>
              <a:t>Options moved 1,463% in just three months! </a:t>
            </a:r>
          </a:p>
          <a:p>
            <a:r>
              <a:rPr lang="en-US" b="1" dirty="0"/>
              <a:t>That’s enough to turn $5,000 into more than $78,000! </a:t>
            </a:r>
          </a:p>
        </p:txBody>
      </p:sp>
      <p:sp>
        <p:nvSpPr>
          <p:cNvPr id="3" name="Title 2">
            <a:extLst>
              <a:ext uri="{FF2B5EF4-FFF2-40B4-BE49-F238E27FC236}">
                <a16:creationId xmlns:a16="http://schemas.microsoft.com/office/drawing/2014/main" id="{5DD4C0BF-17D3-EC58-4C85-27DD81ACE58F}"/>
              </a:ext>
            </a:extLst>
          </p:cNvPr>
          <p:cNvSpPr>
            <a:spLocks noGrp="1"/>
          </p:cNvSpPr>
          <p:nvPr>
            <p:ph type="title"/>
          </p:nvPr>
        </p:nvSpPr>
        <p:spPr/>
        <p:txBody>
          <a:bodyPr>
            <a:normAutofit/>
          </a:bodyPr>
          <a:lstStyle/>
          <a:p>
            <a:r>
              <a:rPr lang="en-US" dirty="0"/>
              <a:t>1,463% in three months! </a:t>
            </a:r>
          </a:p>
        </p:txBody>
      </p:sp>
      <p:pic>
        <p:nvPicPr>
          <p:cNvPr id="4" name="Picture 3">
            <a:extLst>
              <a:ext uri="{FF2B5EF4-FFF2-40B4-BE49-F238E27FC236}">
                <a16:creationId xmlns:a16="http://schemas.microsoft.com/office/drawing/2014/main" id="{7566D71C-D16B-A942-A16F-AC1A98E07231}"/>
              </a:ext>
            </a:extLst>
          </p:cNvPr>
          <p:cNvPicPr>
            <a:picLocks noChangeAspect="1"/>
          </p:cNvPicPr>
          <p:nvPr/>
        </p:nvPicPr>
        <p:blipFill>
          <a:blip r:embed="rId3"/>
          <a:stretch>
            <a:fillRect/>
          </a:stretch>
        </p:blipFill>
        <p:spPr>
          <a:xfrm>
            <a:off x="6657149" y="4078061"/>
            <a:ext cx="4736688" cy="2633797"/>
          </a:xfrm>
          <a:prstGeom prst="rect">
            <a:avLst/>
          </a:prstGeom>
        </p:spPr>
      </p:pic>
    </p:spTree>
    <p:extLst>
      <p:ext uri="{BB962C8B-B14F-4D97-AF65-F5344CB8AC3E}">
        <p14:creationId xmlns:p14="http://schemas.microsoft.com/office/powerpoint/2010/main" val="1620205990"/>
      </p:ext>
    </p:extLst>
  </p:cSld>
  <p:clrMapOvr>
    <a:masterClrMapping/>
  </p:clrMapOvr>
  <p:extLst>
    <p:ext uri="{6950BFC3-D8DA-4A85-94F7-54DA5524770B}">
      <p188:commentRel xmlns:p188="http://schemas.microsoft.com/office/powerpoint/2018/8/main" r:id="rId2"/>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49722-EF37-08A7-670A-5C0C5E892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8C97E-798A-136E-1494-D36BD56E5ECD}"/>
              </a:ext>
            </a:extLst>
          </p:cNvPr>
          <p:cNvSpPr>
            <a:spLocks noGrp="1"/>
          </p:cNvSpPr>
          <p:nvPr>
            <p:ph type="title"/>
          </p:nvPr>
        </p:nvSpPr>
        <p:spPr/>
        <p:txBody>
          <a:bodyPr/>
          <a:lstStyle/>
          <a:p>
            <a:r>
              <a:rPr lang="en-US" dirty="0"/>
              <a:t>Best of BOTH Worlds (Stocks and Options) </a:t>
            </a:r>
          </a:p>
        </p:txBody>
      </p:sp>
    </p:spTree>
    <p:extLst>
      <p:ext uri="{BB962C8B-B14F-4D97-AF65-F5344CB8AC3E}">
        <p14:creationId xmlns:p14="http://schemas.microsoft.com/office/powerpoint/2010/main" val="850425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95ED2-6E9C-DEB5-0060-FA5C2F3A584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E6755421-9E56-059F-9E49-18F5D36400F9}"/>
              </a:ext>
            </a:extLst>
          </p:cNvPr>
          <p:cNvSpPr>
            <a:spLocks noGrp="1"/>
          </p:cNvSpPr>
          <p:nvPr>
            <p:ph idx="1"/>
          </p:nvPr>
        </p:nvSpPr>
        <p:spPr>
          <a:xfrm>
            <a:off x="457200" y="1535723"/>
            <a:ext cx="11297798" cy="4285957"/>
          </a:xfrm>
        </p:spPr>
        <p:txBody>
          <a:bodyPr>
            <a:normAutofit fontScale="92500" lnSpcReduction="20000"/>
          </a:bodyPr>
          <a:lstStyle/>
          <a:p>
            <a:r>
              <a:rPr lang="en-US" b="1" dirty="0"/>
              <a:t>How Recent AI Breakthroughs Created Cash Code X</a:t>
            </a:r>
          </a:p>
          <a:p>
            <a:r>
              <a:rPr lang="en-US" dirty="0"/>
              <a:t>Why Bryan and Ryan call it </a:t>
            </a:r>
            <a:r>
              <a:rPr lang="en-US" b="1" dirty="0"/>
              <a:t>“Cash GPT”</a:t>
            </a:r>
          </a:p>
          <a:p>
            <a:r>
              <a:rPr lang="en-US" b="1" dirty="0"/>
              <a:t>Stock gains up to 1,047% in a year… and 49X since 2019! </a:t>
            </a:r>
          </a:p>
          <a:p>
            <a:r>
              <a:rPr lang="en-US" b="1" dirty="0"/>
              <a:t>Option gains up to 1,463% in less than 3 months</a:t>
            </a:r>
          </a:p>
          <a:p>
            <a:r>
              <a:rPr lang="en-US" dirty="0"/>
              <a:t>Data from Nasdaq 100 going back to 2019 showing indicator precedes wins with </a:t>
            </a:r>
            <a:r>
              <a:rPr lang="en-US" b="1" dirty="0"/>
              <a:t>70% accuracy</a:t>
            </a:r>
          </a:p>
          <a:p>
            <a:r>
              <a:rPr lang="en-US" b="1"/>
              <a:t>$1.3 </a:t>
            </a:r>
            <a:r>
              <a:rPr lang="en-US" b="1" dirty="0"/>
              <a:t>MILLION from ONE ticker since 2024 (“Weird” Way to make 25X) </a:t>
            </a:r>
          </a:p>
          <a:p>
            <a:r>
              <a:rPr lang="en-US" dirty="0"/>
              <a:t>Live Demo of Cash Code X… including live setups </a:t>
            </a:r>
          </a:p>
          <a:p>
            <a:r>
              <a:rPr lang="en-US" dirty="0"/>
              <a:t>Live Q&amp;A</a:t>
            </a:r>
          </a:p>
        </p:txBody>
      </p:sp>
    </p:spTree>
    <p:extLst>
      <p:ext uri="{BB962C8B-B14F-4D97-AF65-F5344CB8AC3E}">
        <p14:creationId xmlns:p14="http://schemas.microsoft.com/office/powerpoint/2010/main" val="2098575118"/>
      </p:ext>
    </p:extLst>
  </p:cSld>
  <p:clrMapOvr>
    <a:masterClrMapping/>
  </p:clrMapOvr>
  <p:extLst>
    <p:ext uri="{6950BFC3-D8DA-4A85-94F7-54DA5524770B}">
      <p188:commentRel xmlns:p188="http://schemas.microsoft.com/office/powerpoint/2018/8/main" r:id="rId2"/>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FC287-27EB-5689-CFCD-352355E22D6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1F4B0EE-6807-EB01-77E5-04619EBE4BEB}"/>
              </a:ext>
            </a:extLst>
          </p:cNvPr>
          <p:cNvSpPr>
            <a:spLocks noGrp="1"/>
          </p:cNvSpPr>
          <p:nvPr>
            <p:ph type="title"/>
          </p:nvPr>
        </p:nvSpPr>
        <p:spPr/>
        <p:txBody>
          <a:bodyPr/>
          <a:lstStyle/>
          <a:p>
            <a:r>
              <a:rPr lang="en-US" dirty="0"/>
              <a:t>Robinhood (HOOD)… 11X Gains!  </a:t>
            </a:r>
          </a:p>
        </p:txBody>
      </p:sp>
      <p:sp>
        <p:nvSpPr>
          <p:cNvPr id="4" name="Content Placeholder 3">
            <a:extLst>
              <a:ext uri="{FF2B5EF4-FFF2-40B4-BE49-F238E27FC236}">
                <a16:creationId xmlns:a16="http://schemas.microsoft.com/office/drawing/2014/main" id="{4C7F61BA-2B58-85E9-7C93-3AC143E9C878}"/>
              </a:ext>
            </a:extLst>
          </p:cNvPr>
          <p:cNvSpPr>
            <a:spLocks noGrp="1"/>
          </p:cNvSpPr>
          <p:nvPr>
            <p:ph sz="quarter" idx="10"/>
          </p:nvPr>
        </p:nvSpPr>
        <p:spPr/>
        <p:txBody>
          <a:bodyPr>
            <a:normAutofit/>
          </a:bodyPr>
          <a:lstStyle/>
          <a:p>
            <a:r>
              <a:rPr lang="en-US" dirty="0"/>
              <a:t> Green arrow flashed February 2024</a:t>
            </a:r>
          </a:p>
          <a:p>
            <a:r>
              <a:rPr lang="en-US" b="1" dirty="0"/>
              <a:t>$1,000 in the stock would have grown to as much as $11,200</a:t>
            </a:r>
          </a:p>
          <a:p>
            <a:endParaRPr lang="en-US" dirty="0"/>
          </a:p>
          <a:p>
            <a:endParaRPr lang="en-US" dirty="0"/>
          </a:p>
        </p:txBody>
      </p:sp>
      <p:pic>
        <p:nvPicPr>
          <p:cNvPr id="2" name="Picture 1">
            <a:extLst>
              <a:ext uri="{FF2B5EF4-FFF2-40B4-BE49-F238E27FC236}">
                <a16:creationId xmlns:a16="http://schemas.microsoft.com/office/drawing/2014/main" id="{EFD8757F-7AC7-A3DE-271D-9C6729AFE38E}"/>
              </a:ext>
            </a:extLst>
          </p:cNvPr>
          <p:cNvPicPr>
            <a:picLocks noChangeAspect="1"/>
          </p:cNvPicPr>
          <p:nvPr/>
        </p:nvPicPr>
        <p:blipFill>
          <a:blip r:embed="rId3"/>
          <a:stretch>
            <a:fillRect/>
          </a:stretch>
        </p:blipFill>
        <p:spPr>
          <a:xfrm>
            <a:off x="6096000" y="2640343"/>
            <a:ext cx="5947474" cy="3323895"/>
          </a:xfrm>
          <a:prstGeom prst="rect">
            <a:avLst/>
          </a:prstGeom>
        </p:spPr>
      </p:pic>
    </p:spTree>
    <p:extLst>
      <p:ext uri="{BB962C8B-B14F-4D97-AF65-F5344CB8AC3E}">
        <p14:creationId xmlns:p14="http://schemas.microsoft.com/office/powerpoint/2010/main" val="2746325167"/>
      </p:ext>
    </p:extLst>
  </p:cSld>
  <p:clrMapOvr>
    <a:masterClrMapping/>
  </p:clrMapOvr>
  <p:extLst>
    <p:ext uri="{6950BFC3-D8DA-4A85-94F7-54DA5524770B}">
      <p188:commentRel xmlns:p188="http://schemas.microsoft.com/office/powerpoint/2018/8/main" r:id="rId2"/>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9394D-335A-FE88-2031-AD64573183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7A824D-B32F-2655-2C11-3844AB98E13B}"/>
              </a:ext>
            </a:extLst>
          </p:cNvPr>
          <p:cNvSpPr>
            <a:spLocks noGrp="1"/>
          </p:cNvSpPr>
          <p:nvPr>
            <p:ph type="title"/>
          </p:nvPr>
        </p:nvSpPr>
        <p:spPr/>
        <p:txBody>
          <a:bodyPr/>
          <a:lstStyle/>
          <a:p>
            <a:r>
              <a:rPr lang="en-US" dirty="0"/>
              <a:t>What about adding options? </a:t>
            </a:r>
          </a:p>
        </p:txBody>
      </p:sp>
      <p:sp>
        <p:nvSpPr>
          <p:cNvPr id="4" name="Content Placeholder 3">
            <a:extLst>
              <a:ext uri="{FF2B5EF4-FFF2-40B4-BE49-F238E27FC236}">
                <a16:creationId xmlns:a16="http://schemas.microsoft.com/office/drawing/2014/main" id="{26B5CB06-0751-1E90-E629-C50CCED55955}"/>
              </a:ext>
            </a:extLst>
          </p:cNvPr>
          <p:cNvSpPr>
            <a:spLocks noGrp="1"/>
          </p:cNvSpPr>
          <p:nvPr>
            <p:ph sz="quarter" idx="10"/>
          </p:nvPr>
        </p:nvSpPr>
        <p:spPr/>
        <p:txBody>
          <a:bodyPr>
            <a:normAutofit/>
          </a:bodyPr>
          <a:lstStyle/>
          <a:p>
            <a:r>
              <a:rPr lang="en-US" dirty="0"/>
              <a:t>Green arrows flashed four other times</a:t>
            </a:r>
          </a:p>
          <a:p>
            <a:r>
              <a:rPr lang="en-US" dirty="0"/>
              <a:t>What if you put $1,000 into three month options…</a:t>
            </a:r>
          </a:p>
          <a:p>
            <a:r>
              <a:rPr lang="en-US" dirty="0"/>
              <a:t>And just held them until expiration? </a:t>
            </a:r>
          </a:p>
          <a:p>
            <a:r>
              <a:rPr lang="en-US" dirty="0"/>
              <a:t>No cherry picking… no peak gains</a:t>
            </a:r>
          </a:p>
        </p:txBody>
      </p:sp>
      <p:pic>
        <p:nvPicPr>
          <p:cNvPr id="2" name="Picture 1">
            <a:extLst>
              <a:ext uri="{FF2B5EF4-FFF2-40B4-BE49-F238E27FC236}">
                <a16:creationId xmlns:a16="http://schemas.microsoft.com/office/drawing/2014/main" id="{283114FF-9FFE-8D79-1371-71A8B7EED13A}"/>
              </a:ext>
            </a:extLst>
          </p:cNvPr>
          <p:cNvPicPr>
            <a:picLocks noChangeAspect="1"/>
          </p:cNvPicPr>
          <p:nvPr/>
        </p:nvPicPr>
        <p:blipFill>
          <a:blip r:embed="rId2"/>
          <a:stretch>
            <a:fillRect/>
          </a:stretch>
        </p:blipFill>
        <p:spPr>
          <a:xfrm>
            <a:off x="6096000" y="2640343"/>
            <a:ext cx="5947474" cy="3323895"/>
          </a:xfrm>
          <a:prstGeom prst="rect">
            <a:avLst/>
          </a:prstGeom>
        </p:spPr>
      </p:pic>
    </p:spTree>
    <p:extLst>
      <p:ext uri="{BB962C8B-B14F-4D97-AF65-F5344CB8AC3E}">
        <p14:creationId xmlns:p14="http://schemas.microsoft.com/office/powerpoint/2010/main" val="16241567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0F6E9-9B19-98DB-605B-AC850CBAD61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E2DD991-CEA1-0543-6E56-272329C42EBE}"/>
              </a:ext>
            </a:extLst>
          </p:cNvPr>
          <p:cNvSpPr>
            <a:spLocks noGrp="1"/>
          </p:cNvSpPr>
          <p:nvPr>
            <p:ph type="title"/>
          </p:nvPr>
        </p:nvSpPr>
        <p:spPr/>
        <p:txBody>
          <a:bodyPr/>
          <a:lstStyle/>
          <a:p>
            <a:r>
              <a:rPr lang="en-US" dirty="0"/>
              <a:t>40X Gains! </a:t>
            </a:r>
          </a:p>
        </p:txBody>
      </p:sp>
      <p:sp>
        <p:nvSpPr>
          <p:cNvPr id="4" name="Content Placeholder 3">
            <a:extLst>
              <a:ext uri="{FF2B5EF4-FFF2-40B4-BE49-F238E27FC236}">
                <a16:creationId xmlns:a16="http://schemas.microsoft.com/office/drawing/2014/main" id="{895B4D52-5E96-8764-B4CF-4D857B3D9E14}"/>
              </a:ext>
            </a:extLst>
          </p:cNvPr>
          <p:cNvSpPr>
            <a:spLocks noGrp="1"/>
          </p:cNvSpPr>
          <p:nvPr>
            <p:ph sz="quarter" idx="10"/>
          </p:nvPr>
        </p:nvSpPr>
        <p:spPr/>
        <p:txBody>
          <a:bodyPr>
            <a:normAutofit/>
          </a:bodyPr>
          <a:lstStyle/>
          <a:p>
            <a:r>
              <a:rPr lang="en-US" dirty="0"/>
              <a:t>Feb 14 Arrow: $4,000 in profit</a:t>
            </a:r>
          </a:p>
          <a:p>
            <a:r>
              <a:rPr lang="en-US" dirty="0"/>
              <a:t>April 16 Arrow: $13,000 in profit </a:t>
            </a:r>
          </a:p>
          <a:p>
            <a:r>
              <a:rPr lang="en-US" dirty="0"/>
              <a:t>April 22: $12,000 in profit</a:t>
            </a:r>
          </a:p>
          <a:p>
            <a:r>
              <a:rPr lang="en-US" dirty="0"/>
              <a:t>August 23: $4,000 in profit </a:t>
            </a:r>
          </a:p>
          <a:p>
            <a:r>
              <a:rPr lang="en-US" dirty="0"/>
              <a:t>September 11: $5,000 in profit</a:t>
            </a:r>
          </a:p>
          <a:p>
            <a:r>
              <a:rPr lang="en-US" b="1" dirty="0"/>
              <a:t> Grand total: $1,000 turns into $39,000! </a:t>
            </a:r>
          </a:p>
        </p:txBody>
      </p:sp>
      <p:pic>
        <p:nvPicPr>
          <p:cNvPr id="2" name="Picture 1">
            <a:extLst>
              <a:ext uri="{FF2B5EF4-FFF2-40B4-BE49-F238E27FC236}">
                <a16:creationId xmlns:a16="http://schemas.microsoft.com/office/drawing/2014/main" id="{D51F502B-046C-29C1-C666-2B8416D37382}"/>
              </a:ext>
            </a:extLst>
          </p:cNvPr>
          <p:cNvPicPr>
            <a:picLocks noChangeAspect="1"/>
          </p:cNvPicPr>
          <p:nvPr/>
        </p:nvPicPr>
        <p:blipFill>
          <a:blip r:embed="rId3"/>
          <a:stretch>
            <a:fillRect/>
          </a:stretch>
        </p:blipFill>
        <p:spPr>
          <a:xfrm>
            <a:off x="6096000" y="647717"/>
            <a:ext cx="5947474" cy="3323895"/>
          </a:xfrm>
          <a:prstGeom prst="rect">
            <a:avLst/>
          </a:prstGeom>
        </p:spPr>
      </p:pic>
    </p:spTree>
    <p:extLst>
      <p:ext uri="{BB962C8B-B14F-4D97-AF65-F5344CB8AC3E}">
        <p14:creationId xmlns:p14="http://schemas.microsoft.com/office/powerpoint/2010/main" val="2832132127"/>
      </p:ext>
    </p:extLst>
  </p:cSld>
  <p:clrMapOvr>
    <a:masterClrMapping/>
  </p:clrMapOvr>
  <p:extLst>
    <p:ext uri="{6950BFC3-D8DA-4A85-94F7-54DA5524770B}">
      <p188:commentRel xmlns:p188="http://schemas.microsoft.com/office/powerpoint/2018/8/main" r:id="rId2"/>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CAC31-5ACA-4C90-47FC-69A7C041C30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AD58989-5FC9-505C-9576-536B64F5D338}"/>
              </a:ext>
            </a:extLst>
          </p:cNvPr>
          <p:cNvSpPr>
            <a:spLocks noGrp="1"/>
          </p:cNvSpPr>
          <p:nvPr>
            <p:ph type="title"/>
          </p:nvPr>
        </p:nvSpPr>
        <p:spPr/>
        <p:txBody>
          <a:bodyPr/>
          <a:lstStyle/>
          <a:p>
            <a:r>
              <a:rPr lang="en-US" dirty="0"/>
              <a:t>Stocks AND Options: $1.3 MILLION!</a:t>
            </a:r>
          </a:p>
        </p:txBody>
      </p:sp>
      <p:sp>
        <p:nvSpPr>
          <p:cNvPr id="4" name="Content Placeholder 3">
            <a:extLst>
              <a:ext uri="{FF2B5EF4-FFF2-40B4-BE49-F238E27FC236}">
                <a16:creationId xmlns:a16="http://schemas.microsoft.com/office/drawing/2014/main" id="{4469B846-A00B-16F2-2615-EDECF5406654}"/>
              </a:ext>
            </a:extLst>
          </p:cNvPr>
          <p:cNvSpPr>
            <a:spLocks noGrp="1"/>
          </p:cNvSpPr>
          <p:nvPr>
            <p:ph sz="quarter" idx="10"/>
          </p:nvPr>
        </p:nvSpPr>
        <p:spPr/>
        <p:txBody>
          <a:bodyPr>
            <a:normAutofit/>
          </a:bodyPr>
          <a:lstStyle/>
          <a:p>
            <a:r>
              <a:rPr lang="en-US" dirty="0"/>
              <a:t>What if you used $25,000?</a:t>
            </a:r>
          </a:p>
          <a:p>
            <a:r>
              <a:rPr lang="en-US" dirty="0"/>
              <a:t>Stock grows to over $270,000</a:t>
            </a:r>
          </a:p>
          <a:p>
            <a:r>
              <a:rPr lang="en-US" dirty="0"/>
              <a:t>Options jumps to over $1 MILLION</a:t>
            </a:r>
          </a:p>
          <a:p>
            <a:r>
              <a:rPr lang="en-US" b="1" dirty="0"/>
              <a:t>Over $1.3 MILLION… from just ONE ticker! </a:t>
            </a:r>
          </a:p>
        </p:txBody>
      </p:sp>
      <p:pic>
        <p:nvPicPr>
          <p:cNvPr id="2" name="Picture 1">
            <a:extLst>
              <a:ext uri="{FF2B5EF4-FFF2-40B4-BE49-F238E27FC236}">
                <a16:creationId xmlns:a16="http://schemas.microsoft.com/office/drawing/2014/main" id="{C33BD84F-0035-5EAB-2E5B-A4DC68AC8643}"/>
              </a:ext>
            </a:extLst>
          </p:cNvPr>
          <p:cNvPicPr>
            <a:picLocks noChangeAspect="1"/>
          </p:cNvPicPr>
          <p:nvPr/>
        </p:nvPicPr>
        <p:blipFill>
          <a:blip r:embed="rId2"/>
          <a:stretch>
            <a:fillRect/>
          </a:stretch>
        </p:blipFill>
        <p:spPr>
          <a:xfrm>
            <a:off x="6340099" y="1654070"/>
            <a:ext cx="5394701" cy="3014964"/>
          </a:xfrm>
          <a:prstGeom prst="rect">
            <a:avLst/>
          </a:prstGeom>
        </p:spPr>
      </p:pic>
    </p:spTree>
    <p:extLst>
      <p:ext uri="{BB962C8B-B14F-4D97-AF65-F5344CB8AC3E}">
        <p14:creationId xmlns:p14="http://schemas.microsoft.com/office/powerpoint/2010/main" val="20175344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2F166-0CDF-1551-2573-3C44A16C7571}"/>
              </a:ext>
            </a:extLst>
          </p:cNvPr>
          <p:cNvSpPr>
            <a:spLocks noGrp="1"/>
          </p:cNvSpPr>
          <p:nvPr>
            <p:ph type="title"/>
          </p:nvPr>
        </p:nvSpPr>
        <p:spPr/>
        <p:txBody>
          <a:bodyPr/>
          <a:lstStyle/>
          <a:p>
            <a:r>
              <a:rPr lang="en-US" dirty="0"/>
              <a:t>That’s the True Power of Cash Code X! </a:t>
            </a:r>
          </a:p>
        </p:txBody>
      </p:sp>
    </p:spTree>
    <p:extLst>
      <p:ext uri="{BB962C8B-B14F-4D97-AF65-F5344CB8AC3E}">
        <p14:creationId xmlns:p14="http://schemas.microsoft.com/office/powerpoint/2010/main" val="40379036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6C328-A22D-C55C-C3AA-B729980E1D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05A5A4-E197-87F3-B6B6-08FCB8E14C1E}"/>
              </a:ext>
            </a:extLst>
          </p:cNvPr>
          <p:cNvSpPr>
            <a:spLocks noGrp="1"/>
          </p:cNvSpPr>
          <p:nvPr>
            <p:ph type="title"/>
          </p:nvPr>
        </p:nvSpPr>
        <p:spPr/>
        <p:txBody>
          <a:bodyPr/>
          <a:lstStyle/>
          <a:p>
            <a:r>
              <a:rPr lang="en-US" dirty="0"/>
              <a:t>This isn’t luck…</a:t>
            </a:r>
            <a:br>
              <a:rPr lang="en-US" dirty="0"/>
            </a:br>
            <a:r>
              <a:rPr lang="en-US" dirty="0"/>
              <a:t>It’s backed by a statistical anomaly </a:t>
            </a:r>
          </a:p>
        </p:txBody>
      </p:sp>
    </p:spTree>
    <p:extLst>
      <p:ext uri="{BB962C8B-B14F-4D97-AF65-F5344CB8AC3E}">
        <p14:creationId xmlns:p14="http://schemas.microsoft.com/office/powerpoint/2010/main" val="4649267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56037C-3294-EF70-920B-839392295AA9}"/>
              </a:ext>
            </a:extLst>
          </p:cNvPr>
          <p:cNvSpPr>
            <a:spLocks noGrp="1"/>
          </p:cNvSpPr>
          <p:nvPr>
            <p:ph idx="1"/>
          </p:nvPr>
        </p:nvSpPr>
        <p:spPr/>
        <p:txBody>
          <a:bodyPr/>
          <a:lstStyle/>
          <a:p>
            <a:r>
              <a:rPr lang="en-US" dirty="0"/>
              <a:t>Total Trades: 2,769</a:t>
            </a:r>
          </a:p>
          <a:p>
            <a:r>
              <a:rPr lang="en-US" b="1" dirty="0"/>
              <a:t>70% Accuracy Rate</a:t>
            </a:r>
          </a:p>
          <a:p>
            <a:r>
              <a:rPr lang="en-US" b="1" dirty="0">
                <a:highlight>
                  <a:srgbClr val="FFFF00"/>
                </a:highlight>
              </a:rPr>
              <a:t>24.52% Average Gain </a:t>
            </a:r>
            <a:r>
              <a:rPr lang="en-US" dirty="0"/>
              <a:t>(Wins and Losses)</a:t>
            </a:r>
          </a:p>
          <a:p>
            <a:r>
              <a:rPr lang="en-US" dirty="0"/>
              <a:t>Simply holding stock one year</a:t>
            </a:r>
          </a:p>
          <a:p>
            <a:r>
              <a:rPr lang="en-US" dirty="0"/>
              <a:t>S&amp;P Averaged 8.4% annually for past 20 years</a:t>
            </a:r>
          </a:p>
          <a:p>
            <a:r>
              <a:rPr lang="en-US" b="1" dirty="0"/>
              <a:t>Almost 3X S&amp;P 500</a:t>
            </a:r>
          </a:p>
          <a:p>
            <a:endParaRPr lang="en-US" dirty="0"/>
          </a:p>
        </p:txBody>
      </p:sp>
      <p:sp>
        <p:nvSpPr>
          <p:cNvPr id="3" name="Title 2">
            <a:extLst>
              <a:ext uri="{FF2B5EF4-FFF2-40B4-BE49-F238E27FC236}">
                <a16:creationId xmlns:a16="http://schemas.microsoft.com/office/drawing/2014/main" id="{48CCA950-7A5B-A6AF-5F18-7F03605E27EC}"/>
              </a:ext>
            </a:extLst>
          </p:cNvPr>
          <p:cNvSpPr>
            <a:spLocks noGrp="1"/>
          </p:cNvSpPr>
          <p:nvPr>
            <p:ph type="title"/>
          </p:nvPr>
        </p:nvSpPr>
        <p:spPr/>
        <p:txBody>
          <a:bodyPr>
            <a:normAutofit fontScale="90000"/>
          </a:bodyPr>
          <a:lstStyle/>
          <a:p>
            <a:r>
              <a:rPr lang="en-US" dirty="0"/>
              <a:t>Strong 7 Year Data</a:t>
            </a:r>
            <a:br>
              <a:rPr lang="en-US" dirty="0"/>
            </a:br>
            <a:r>
              <a:rPr lang="en-US" sz="2400" dirty="0"/>
              <a:t>Nasdaq 100 Setups since 2019</a:t>
            </a:r>
            <a:endParaRPr lang="en-US" dirty="0"/>
          </a:p>
        </p:txBody>
      </p:sp>
      <p:pic>
        <p:nvPicPr>
          <p:cNvPr id="10" name="Picture 9">
            <a:extLst>
              <a:ext uri="{FF2B5EF4-FFF2-40B4-BE49-F238E27FC236}">
                <a16:creationId xmlns:a16="http://schemas.microsoft.com/office/drawing/2014/main" id="{DD93F562-0EC2-2792-D9D0-3E30C0119C3F}"/>
              </a:ext>
            </a:extLst>
          </p:cNvPr>
          <p:cNvPicPr>
            <a:picLocks noChangeAspect="1"/>
          </p:cNvPicPr>
          <p:nvPr/>
        </p:nvPicPr>
        <p:blipFill>
          <a:blip r:embed="rId3"/>
          <a:stretch>
            <a:fillRect/>
          </a:stretch>
        </p:blipFill>
        <p:spPr>
          <a:xfrm>
            <a:off x="6646588" y="1909186"/>
            <a:ext cx="5545412" cy="3039627"/>
          </a:xfrm>
          <a:prstGeom prst="rect">
            <a:avLst/>
          </a:prstGeom>
        </p:spPr>
      </p:pic>
    </p:spTree>
    <p:extLst>
      <p:ext uri="{BB962C8B-B14F-4D97-AF65-F5344CB8AC3E}">
        <p14:creationId xmlns:p14="http://schemas.microsoft.com/office/powerpoint/2010/main" val="1187571405"/>
      </p:ext>
    </p:extLst>
  </p:cSld>
  <p:clrMapOvr>
    <a:masterClrMapping/>
  </p:clrMapOvr>
  <p:extLst>
    <p:ext uri="{6950BFC3-D8DA-4A85-94F7-54DA5524770B}">
      <p188:commentRel xmlns:p188="http://schemas.microsoft.com/office/powerpoint/2018/8/main" r:id="rId2"/>
    </p:ext>
  </p:extLs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90F9C-DE5B-77BC-F4A9-234565AE278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E445374-410E-4F51-DBE1-6EE16BE40200}"/>
              </a:ext>
            </a:extLst>
          </p:cNvPr>
          <p:cNvSpPr>
            <a:spLocks noGrp="1"/>
          </p:cNvSpPr>
          <p:nvPr>
            <p:ph idx="1"/>
          </p:nvPr>
        </p:nvSpPr>
        <p:spPr/>
        <p:txBody>
          <a:bodyPr>
            <a:normAutofit/>
          </a:bodyPr>
          <a:lstStyle/>
          <a:p>
            <a:r>
              <a:rPr lang="en-US" dirty="0"/>
              <a:t>Keep in mind… </a:t>
            </a:r>
          </a:p>
          <a:p>
            <a:r>
              <a:rPr lang="en-US" dirty="0"/>
              <a:t>That’s getting in EVERY arrow… on EVERY stock… for over 6 years</a:t>
            </a:r>
          </a:p>
          <a:p>
            <a:r>
              <a:rPr lang="en-US" dirty="0"/>
              <a:t>Even with the worst case scenario – blind monkey throwing darts at the wall…</a:t>
            </a:r>
          </a:p>
          <a:p>
            <a:r>
              <a:rPr lang="en-US" b="1" u="sng" dirty="0"/>
              <a:t>YOU have a huge statistical advantage!  </a:t>
            </a:r>
          </a:p>
          <a:p>
            <a:r>
              <a:rPr lang="en-US" dirty="0"/>
              <a:t>We do NOT recommend getting in EVERY green arrow</a:t>
            </a:r>
          </a:p>
          <a:p>
            <a:r>
              <a:rPr lang="en-US" dirty="0"/>
              <a:t>Using common sense could make your results even BETTER! </a:t>
            </a:r>
          </a:p>
        </p:txBody>
      </p:sp>
      <p:sp>
        <p:nvSpPr>
          <p:cNvPr id="3" name="Title 2">
            <a:extLst>
              <a:ext uri="{FF2B5EF4-FFF2-40B4-BE49-F238E27FC236}">
                <a16:creationId xmlns:a16="http://schemas.microsoft.com/office/drawing/2014/main" id="{EB19E1DB-45B0-5BC4-1AAA-5111FC7E5B61}"/>
              </a:ext>
            </a:extLst>
          </p:cNvPr>
          <p:cNvSpPr>
            <a:spLocks noGrp="1"/>
          </p:cNvSpPr>
          <p:nvPr>
            <p:ph type="title"/>
          </p:nvPr>
        </p:nvSpPr>
        <p:spPr/>
        <p:txBody>
          <a:bodyPr/>
          <a:lstStyle/>
          <a:p>
            <a:r>
              <a:rPr lang="en-US" dirty="0"/>
              <a:t>Odds are finally on YOUR Side! </a:t>
            </a:r>
          </a:p>
        </p:txBody>
      </p:sp>
    </p:spTree>
    <p:extLst>
      <p:ext uri="{BB962C8B-B14F-4D97-AF65-F5344CB8AC3E}">
        <p14:creationId xmlns:p14="http://schemas.microsoft.com/office/powerpoint/2010/main" val="18302700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420CF-7E60-D20A-C17E-CF863A45D94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4618EB9-73F5-2176-3B46-79C119D35AEC}"/>
              </a:ext>
            </a:extLst>
          </p:cNvPr>
          <p:cNvSpPr>
            <a:spLocks noGrp="1"/>
          </p:cNvSpPr>
          <p:nvPr>
            <p:ph idx="1"/>
          </p:nvPr>
        </p:nvSpPr>
        <p:spPr/>
        <p:txBody>
          <a:bodyPr>
            <a:normAutofit/>
          </a:bodyPr>
          <a:lstStyle/>
          <a:p>
            <a:r>
              <a:rPr lang="en-US" dirty="0"/>
              <a:t>Three Month Stock Gains as high as 204%</a:t>
            </a:r>
          </a:p>
          <a:p>
            <a:r>
              <a:rPr lang="en-US" dirty="0"/>
              <a:t>Six Month Gains as high as 356%</a:t>
            </a:r>
          </a:p>
          <a:p>
            <a:r>
              <a:rPr lang="en-US" dirty="0"/>
              <a:t>One Year Stock Gains as high as 1,047%</a:t>
            </a:r>
          </a:p>
          <a:p>
            <a:endParaRPr lang="en-US" dirty="0"/>
          </a:p>
        </p:txBody>
      </p:sp>
      <p:sp>
        <p:nvSpPr>
          <p:cNvPr id="3" name="Title 2">
            <a:extLst>
              <a:ext uri="{FF2B5EF4-FFF2-40B4-BE49-F238E27FC236}">
                <a16:creationId xmlns:a16="http://schemas.microsoft.com/office/drawing/2014/main" id="{C64BB940-9687-3F0B-4362-F94349FDD51A}"/>
              </a:ext>
            </a:extLst>
          </p:cNvPr>
          <p:cNvSpPr>
            <a:spLocks noGrp="1"/>
          </p:cNvSpPr>
          <p:nvPr>
            <p:ph type="title"/>
          </p:nvPr>
        </p:nvSpPr>
        <p:spPr/>
        <p:txBody>
          <a:bodyPr/>
          <a:lstStyle/>
          <a:p>
            <a:r>
              <a:rPr lang="en-US" dirty="0"/>
              <a:t>Huge Stock Returns on Nasdaq 100</a:t>
            </a:r>
          </a:p>
        </p:txBody>
      </p:sp>
    </p:spTree>
    <p:extLst>
      <p:ext uri="{BB962C8B-B14F-4D97-AF65-F5344CB8AC3E}">
        <p14:creationId xmlns:p14="http://schemas.microsoft.com/office/powerpoint/2010/main" val="4155546877"/>
      </p:ext>
    </p:extLst>
  </p:cSld>
  <p:clrMapOvr>
    <a:masterClrMapping/>
  </p:clrMapOvr>
  <p:extLst>
    <p:ext uri="{6950BFC3-D8DA-4A85-94F7-54DA5524770B}">
      <p188:commentRel xmlns:p188="http://schemas.microsoft.com/office/powerpoint/2018/8/main" r:id="rId2"/>
    </p:ext>
  </p:extLs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4A207-C7DA-3A7E-56E3-55B57EAC7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81AEF4-1269-EAEB-7404-E33BEC02D2F9}"/>
              </a:ext>
            </a:extLst>
          </p:cNvPr>
          <p:cNvSpPr>
            <a:spLocks noGrp="1"/>
          </p:cNvSpPr>
          <p:nvPr>
            <p:ph type="title"/>
          </p:nvPr>
        </p:nvSpPr>
        <p:spPr/>
        <p:txBody>
          <a:bodyPr/>
          <a:lstStyle/>
          <a:p>
            <a:r>
              <a:rPr lang="en-US" dirty="0"/>
              <a:t>But that’s not all…</a:t>
            </a:r>
          </a:p>
        </p:txBody>
      </p:sp>
    </p:spTree>
    <p:extLst>
      <p:ext uri="{BB962C8B-B14F-4D97-AF65-F5344CB8AC3E}">
        <p14:creationId xmlns:p14="http://schemas.microsoft.com/office/powerpoint/2010/main" val="4033321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E8F5D-D528-A291-C94A-EFF37D0571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99E758-58A1-9E4A-1B0F-FE328BF6A3F3}"/>
              </a:ext>
            </a:extLst>
          </p:cNvPr>
          <p:cNvSpPr>
            <a:spLocks noGrp="1"/>
          </p:cNvSpPr>
          <p:nvPr>
            <p:ph type="title"/>
          </p:nvPr>
        </p:nvSpPr>
        <p:spPr/>
        <p:txBody>
          <a:bodyPr/>
          <a:lstStyle/>
          <a:p>
            <a:r>
              <a:rPr lang="en-US" dirty="0"/>
              <a:t>What is Cash Code X? </a:t>
            </a:r>
          </a:p>
        </p:txBody>
      </p:sp>
    </p:spTree>
    <p:extLst>
      <p:ext uri="{BB962C8B-B14F-4D97-AF65-F5344CB8AC3E}">
        <p14:creationId xmlns:p14="http://schemas.microsoft.com/office/powerpoint/2010/main" val="1678580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8815B-D1E7-1387-6DA7-4D284ACA83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B67B2-E02D-AEA2-82E7-E9421ECAF87D}"/>
              </a:ext>
            </a:extLst>
          </p:cNvPr>
          <p:cNvSpPr>
            <a:spLocks noGrp="1"/>
          </p:cNvSpPr>
          <p:nvPr>
            <p:ph type="title"/>
          </p:nvPr>
        </p:nvSpPr>
        <p:spPr/>
        <p:txBody>
          <a:bodyPr/>
          <a:lstStyle/>
          <a:p>
            <a:r>
              <a:rPr lang="en-US" dirty="0"/>
              <a:t>This Could Enhance ALL Your Other Subscriptions! </a:t>
            </a:r>
          </a:p>
        </p:txBody>
      </p:sp>
    </p:spTree>
    <p:extLst>
      <p:ext uri="{BB962C8B-B14F-4D97-AF65-F5344CB8AC3E}">
        <p14:creationId xmlns:p14="http://schemas.microsoft.com/office/powerpoint/2010/main" val="22788933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9F4AC-D32C-05D8-2CA8-D6228643DAE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C73BFC-E6F1-60CE-599F-4B20DAC14AE3}"/>
              </a:ext>
            </a:extLst>
          </p:cNvPr>
          <p:cNvSpPr>
            <a:spLocks noGrp="1"/>
          </p:cNvSpPr>
          <p:nvPr>
            <p:ph idx="1"/>
          </p:nvPr>
        </p:nvSpPr>
        <p:spPr/>
        <p:txBody>
          <a:bodyPr>
            <a:normAutofit/>
          </a:bodyPr>
          <a:lstStyle/>
          <a:p>
            <a:r>
              <a:rPr lang="en-US" dirty="0"/>
              <a:t>Step 1: Get Stock Recommendation From Any Other Publication and Put it On Your Personal Watchlist</a:t>
            </a:r>
          </a:p>
          <a:p>
            <a:r>
              <a:rPr lang="en-US" dirty="0"/>
              <a:t>Step 2: Watch for Green Arrows to Help Decide When to Buy… or When to Buy MORE</a:t>
            </a:r>
          </a:p>
          <a:p>
            <a:r>
              <a:rPr lang="en-US" dirty="0"/>
              <a:t>Step 3: Use Green Arrows With Options to Boost Returns (Small Bets to Go For BIG Gains!) </a:t>
            </a:r>
          </a:p>
          <a:p>
            <a:endParaRPr lang="en-US" dirty="0"/>
          </a:p>
        </p:txBody>
      </p:sp>
      <p:sp>
        <p:nvSpPr>
          <p:cNvPr id="3" name="Title 2">
            <a:extLst>
              <a:ext uri="{FF2B5EF4-FFF2-40B4-BE49-F238E27FC236}">
                <a16:creationId xmlns:a16="http://schemas.microsoft.com/office/drawing/2014/main" id="{4F28D13D-0019-B4AE-4C7E-875D29C5B1FA}"/>
              </a:ext>
            </a:extLst>
          </p:cNvPr>
          <p:cNvSpPr>
            <a:spLocks noGrp="1"/>
          </p:cNvSpPr>
          <p:nvPr>
            <p:ph type="title"/>
          </p:nvPr>
        </p:nvSpPr>
        <p:spPr/>
        <p:txBody>
          <a:bodyPr>
            <a:normAutofit fontScale="90000"/>
          </a:bodyPr>
          <a:lstStyle/>
          <a:p>
            <a:r>
              <a:rPr lang="en-US" dirty="0"/>
              <a:t>How You Could Use Cash Code X With Other Subscriptions</a:t>
            </a:r>
          </a:p>
        </p:txBody>
      </p:sp>
    </p:spTree>
    <p:extLst>
      <p:ext uri="{BB962C8B-B14F-4D97-AF65-F5344CB8AC3E}">
        <p14:creationId xmlns:p14="http://schemas.microsoft.com/office/powerpoint/2010/main" val="17942198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3D3B-3A16-A4FB-67EA-5EF0EF7D1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827DCC-0C09-F831-3DFF-CAA92CD55126}"/>
              </a:ext>
            </a:extLst>
          </p:cNvPr>
          <p:cNvSpPr>
            <a:spLocks noGrp="1"/>
          </p:cNvSpPr>
          <p:nvPr>
            <p:ph type="title"/>
          </p:nvPr>
        </p:nvSpPr>
        <p:spPr/>
        <p:txBody>
          <a:bodyPr/>
          <a:lstStyle/>
          <a:p>
            <a:r>
              <a:rPr lang="en-US" dirty="0"/>
              <a:t>War Room Trades vs </a:t>
            </a:r>
            <a:br>
              <a:rPr lang="en-US" dirty="0"/>
            </a:br>
            <a:r>
              <a:rPr lang="en-US" dirty="0"/>
              <a:t>Cash Code X </a:t>
            </a:r>
          </a:p>
        </p:txBody>
      </p:sp>
    </p:spTree>
    <p:extLst>
      <p:ext uri="{BB962C8B-B14F-4D97-AF65-F5344CB8AC3E}">
        <p14:creationId xmlns:p14="http://schemas.microsoft.com/office/powerpoint/2010/main" val="8041879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AC564-033E-9AC4-A4DD-CB5E8614832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684F43D-42BF-01A4-9089-FD5A50E9F5C6}"/>
              </a:ext>
            </a:extLst>
          </p:cNvPr>
          <p:cNvSpPr>
            <a:spLocks noGrp="1"/>
          </p:cNvSpPr>
          <p:nvPr>
            <p:ph type="title"/>
          </p:nvPr>
        </p:nvSpPr>
        <p:spPr/>
        <p:txBody>
          <a:bodyPr/>
          <a:lstStyle/>
          <a:p>
            <a:r>
              <a:rPr lang="en-US" dirty="0"/>
              <a:t>Vertiv Holdings (VRT) </a:t>
            </a:r>
          </a:p>
        </p:txBody>
      </p:sp>
      <p:sp>
        <p:nvSpPr>
          <p:cNvPr id="4" name="Content Placeholder 3">
            <a:extLst>
              <a:ext uri="{FF2B5EF4-FFF2-40B4-BE49-F238E27FC236}">
                <a16:creationId xmlns:a16="http://schemas.microsoft.com/office/drawing/2014/main" id="{2F3E5D68-D91F-0CB1-7852-DB749D19B8CC}"/>
              </a:ext>
            </a:extLst>
          </p:cNvPr>
          <p:cNvSpPr>
            <a:spLocks noGrp="1"/>
          </p:cNvSpPr>
          <p:nvPr>
            <p:ph sz="quarter" idx="10"/>
          </p:nvPr>
        </p:nvSpPr>
        <p:spPr/>
        <p:txBody>
          <a:bodyPr>
            <a:normAutofit/>
          </a:bodyPr>
          <a:lstStyle/>
          <a:p>
            <a:r>
              <a:rPr lang="en-US" dirty="0"/>
              <a:t> VRT 35% vs 135% 3/12 TO 3/21</a:t>
            </a:r>
          </a:p>
          <a:p>
            <a:r>
              <a:rPr lang="en-US" dirty="0"/>
              <a:t>THESE WILL ALL BE BAR CHARTS SHOWING WAR ROOM TRADES vs WHERE SOFTWARE FLASHED THE INDICATOR </a:t>
            </a:r>
          </a:p>
        </p:txBody>
      </p:sp>
    </p:spTree>
    <p:extLst>
      <p:ext uri="{BB962C8B-B14F-4D97-AF65-F5344CB8AC3E}">
        <p14:creationId xmlns:p14="http://schemas.microsoft.com/office/powerpoint/2010/main" val="209664495"/>
      </p:ext>
    </p:extLst>
  </p:cSld>
  <p:clrMapOvr>
    <a:masterClrMapping/>
  </p:clrMapOvr>
  <p:extLst>
    <p:ext uri="{6950BFC3-D8DA-4A85-94F7-54DA5524770B}">
      <p188:commentRel xmlns:p188="http://schemas.microsoft.com/office/powerpoint/2018/8/main" r:id="rId2"/>
    </p:ext>
  </p:extLs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35FEC-8887-81C2-50D3-3F4A6252731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F1F7AC-63F5-7A95-83AF-F0AF321C822F}"/>
              </a:ext>
            </a:extLst>
          </p:cNvPr>
          <p:cNvSpPr>
            <a:spLocks noGrp="1"/>
          </p:cNvSpPr>
          <p:nvPr>
            <p:ph type="title"/>
          </p:nvPr>
        </p:nvSpPr>
        <p:spPr/>
        <p:txBody>
          <a:bodyPr/>
          <a:lstStyle/>
          <a:p>
            <a:r>
              <a:rPr lang="en-US" dirty="0"/>
              <a:t>Nike (NKE) </a:t>
            </a:r>
          </a:p>
        </p:txBody>
      </p:sp>
      <p:sp>
        <p:nvSpPr>
          <p:cNvPr id="4" name="Content Placeholder 3">
            <a:extLst>
              <a:ext uri="{FF2B5EF4-FFF2-40B4-BE49-F238E27FC236}">
                <a16:creationId xmlns:a16="http://schemas.microsoft.com/office/drawing/2014/main" id="{55589802-534D-AB5B-C074-70A7AD2CEADC}"/>
              </a:ext>
            </a:extLst>
          </p:cNvPr>
          <p:cNvSpPr>
            <a:spLocks noGrp="1"/>
          </p:cNvSpPr>
          <p:nvPr>
            <p:ph sz="quarter" idx="10"/>
          </p:nvPr>
        </p:nvSpPr>
        <p:spPr/>
        <p:txBody>
          <a:bodyPr>
            <a:normAutofit/>
          </a:bodyPr>
          <a:lstStyle/>
          <a:p>
            <a:r>
              <a:rPr lang="en-US" dirty="0"/>
              <a:t> NKE 21% vs 122% 5/28 TO 6/6</a:t>
            </a:r>
          </a:p>
        </p:txBody>
      </p:sp>
    </p:spTree>
    <p:extLst>
      <p:ext uri="{BB962C8B-B14F-4D97-AF65-F5344CB8AC3E}">
        <p14:creationId xmlns:p14="http://schemas.microsoft.com/office/powerpoint/2010/main" val="35818230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88B60-1EBC-4C4C-FEFB-651A7336D39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11CE7C-2B39-00C1-5970-DF86A4479332}"/>
              </a:ext>
            </a:extLst>
          </p:cNvPr>
          <p:cNvSpPr>
            <a:spLocks noGrp="1"/>
          </p:cNvSpPr>
          <p:nvPr>
            <p:ph type="title"/>
          </p:nvPr>
        </p:nvSpPr>
        <p:spPr/>
        <p:txBody>
          <a:bodyPr/>
          <a:lstStyle/>
          <a:p>
            <a:r>
              <a:rPr lang="en-US" dirty="0"/>
              <a:t>Etsy (ETSY) </a:t>
            </a:r>
          </a:p>
        </p:txBody>
      </p:sp>
      <p:sp>
        <p:nvSpPr>
          <p:cNvPr id="4" name="Content Placeholder 3">
            <a:extLst>
              <a:ext uri="{FF2B5EF4-FFF2-40B4-BE49-F238E27FC236}">
                <a16:creationId xmlns:a16="http://schemas.microsoft.com/office/drawing/2014/main" id="{884E44C3-7366-68A6-80EF-8E98ADEBF4E6}"/>
              </a:ext>
            </a:extLst>
          </p:cNvPr>
          <p:cNvSpPr>
            <a:spLocks noGrp="1"/>
          </p:cNvSpPr>
          <p:nvPr>
            <p:ph sz="quarter" idx="10"/>
          </p:nvPr>
        </p:nvSpPr>
        <p:spPr/>
        <p:txBody>
          <a:bodyPr>
            <a:normAutofit/>
          </a:bodyPr>
          <a:lstStyle/>
          <a:p>
            <a:r>
              <a:rPr lang="en-US" dirty="0"/>
              <a:t> ETSY 17% vs 91% 2/1 TO 2/9</a:t>
            </a:r>
          </a:p>
          <a:p>
            <a:endParaRPr lang="en-US" dirty="0"/>
          </a:p>
        </p:txBody>
      </p:sp>
    </p:spTree>
    <p:extLst>
      <p:ext uri="{BB962C8B-B14F-4D97-AF65-F5344CB8AC3E}">
        <p14:creationId xmlns:p14="http://schemas.microsoft.com/office/powerpoint/2010/main" val="25526682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06ED2-DAA6-11CA-6846-1D267FAB0E3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6CD9812-885E-3DB4-518D-104CE7468386}"/>
              </a:ext>
            </a:extLst>
          </p:cNvPr>
          <p:cNvSpPr>
            <a:spLocks noGrp="1"/>
          </p:cNvSpPr>
          <p:nvPr>
            <p:ph type="title"/>
          </p:nvPr>
        </p:nvSpPr>
        <p:spPr/>
        <p:txBody>
          <a:bodyPr/>
          <a:lstStyle/>
          <a:p>
            <a:r>
              <a:rPr lang="en-US" dirty="0"/>
              <a:t>Intel (INTC) </a:t>
            </a:r>
          </a:p>
        </p:txBody>
      </p:sp>
      <p:sp>
        <p:nvSpPr>
          <p:cNvPr id="4" name="Content Placeholder 3">
            <a:extLst>
              <a:ext uri="{FF2B5EF4-FFF2-40B4-BE49-F238E27FC236}">
                <a16:creationId xmlns:a16="http://schemas.microsoft.com/office/drawing/2014/main" id="{3914ECC0-A51B-1C6C-81D3-EE73198928D5}"/>
              </a:ext>
            </a:extLst>
          </p:cNvPr>
          <p:cNvSpPr>
            <a:spLocks noGrp="1"/>
          </p:cNvSpPr>
          <p:nvPr>
            <p:ph sz="quarter" idx="10"/>
          </p:nvPr>
        </p:nvSpPr>
        <p:spPr/>
        <p:txBody>
          <a:bodyPr>
            <a:normAutofit/>
          </a:bodyPr>
          <a:lstStyle/>
          <a:p>
            <a:r>
              <a:rPr lang="en-US" dirty="0"/>
              <a:t>11% vs 254%</a:t>
            </a:r>
          </a:p>
          <a:p>
            <a:r>
              <a:rPr lang="en-US" dirty="0"/>
              <a:t>2/29 TO 3/4</a:t>
            </a:r>
          </a:p>
        </p:txBody>
      </p:sp>
    </p:spTree>
    <p:extLst>
      <p:ext uri="{BB962C8B-B14F-4D97-AF65-F5344CB8AC3E}">
        <p14:creationId xmlns:p14="http://schemas.microsoft.com/office/powerpoint/2010/main" val="2238658382"/>
      </p:ext>
    </p:extLst>
  </p:cSld>
  <p:clrMapOvr>
    <a:masterClrMapping/>
  </p:clrMapOvr>
  <p:extLst>
    <p:ext uri="{6950BFC3-D8DA-4A85-94F7-54DA5524770B}">
      <p188:commentRel xmlns:p188="http://schemas.microsoft.com/office/powerpoint/2018/8/main" r:id="rId2"/>
    </p:ext>
  </p:extLs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2C19F-05A2-2F9F-5442-9A617E399C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976A8C3-4265-7EA5-30D4-507E4FE4F8AC}"/>
              </a:ext>
            </a:extLst>
          </p:cNvPr>
          <p:cNvSpPr>
            <a:spLocks noGrp="1"/>
          </p:cNvSpPr>
          <p:nvPr>
            <p:ph type="title"/>
          </p:nvPr>
        </p:nvSpPr>
        <p:spPr/>
        <p:txBody>
          <a:bodyPr/>
          <a:lstStyle/>
          <a:p>
            <a:r>
              <a:rPr lang="en-US" dirty="0"/>
              <a:t>AeroVironment (AVAV) </a:t>
            </a:r>
          </a:p>
        </p:txBody>
      </p:sp>
      <p:sp>
        <p:nvSpPr>
          <p:cNvPr id="4" name="Content Placeholder 3">
            <a:extLst>
              <a:ext uri="{FF2B5EF4-FFF2-40B4-BE49-F238E27FC236}">
                <a16:creationId xmlns:a16="http://schemas.microsoft.com/office/drawing/2014/main" id="{F7BE45C4-54B8-D561-FA05-19BCC092855C}"/>
              </a:ext>
            </a:extLst>
          </p:cNvPr>
          <p:cNvSpPr>
            <a:spLocks noGrp="1"/>
          </p:cNvSpPr>
          <p:nvPr>
            <p:ph sz="quarter" idx="10"/>
          </p:nvPr>
        </p:nvSpPr>
        <p:spPr/>
        <p:txBody>
          <a:bodyPr>
            <a:normAutofit/>
          </a:bodyPr>
          <a:lstStyle/>
          <a:p>
            <a:r>
              <a:rPr lang="en-US" dirty="0"/>
              <a:t>AVAV 1.7% vs 94% 1/14 TO 1/28</a:t>
            </a:r>
          </a:p>
          <a:p>
            <a:r>
              <a:rPr lang="en-US" dirty="0"/>
              <a:t>Bryan has a stellar win rate</a:t>
            </a:r>
          </a:p>
          <a:p>
            <a:r>
              <a:rPr lang="en-US" dirty="0"/>
              <a:t>Managed to save this trade and make it a winner</a:t>
            </a:r>
          </a:p>
          <a:p>
            <a:r>
              <a:rPr lang="en-US" dirty="0"/>
              <a:t>But… Cash Code X… could have made it a HUGE winner! </a:t>
            </a:r>
          </a:p>
        </p:txBody>
      </p:sp>
    </p:spTree>
    <p:extLst>
      <p:ext uri="{BB962C8B-B14F-4D97-AF65-F5344CB8AC3E}">
        <p14:creationId xmlns:p14="http://schemas.microsoft.com/office/powerpoint/2010/main" val="8984316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D3CF3-0008-353A-0D49-ED039174E48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2E4670C-0CF5-0648-045B-CBAADB665F99}"/>
              </a:ext>
            </a:extLst>
          </p:cNvPr>
          <p:cNvSpPr>
            <a:spLocks noGrp="1"/>
          </p:cNvSpPr>
          <p:nvPr>
            <p:ph type="title"/>
          </p:nvPr>
        </p:nvSpPr>
        <p:spPr/>
        <p:txBody>
          <a:bodyPr/>
          <a:lstStyle/>
          <a:p>
            <a:r>
              <a:rPr lang="en-US" dirty="0"/>
              <a:t>Karim Trade! </a:t>
            </a:r>
          </a:p>
        </p:txBody>
      </p:sp>
      <p:sp>
        <p:nvSpPr>
          <p:cNvPr id="4" name="Content Placeholder 3">
            <a:extLst>
              <a:ext uri="{FF2B5EF4-FFF2-40B4-BE49-F238E27FC236}">
                <a16:creationId xmlns:a16="http://schemas.microsoft.com/office/drawing/2014/main" id="{87091D32-EFF7-8B61-3A38-1499EA7AF2E6}"/>
              </a:ext>
            </a:extLst>
          </p:cNvPr>
          <p:cNvSpPr>
            <a:spLocks noGrp="1"/>
          </p:cNvSpPr>
          <p:nvPr>
            <p:ph sz="quarter" idx="10"/>
          </p:nvPr>
        </p:nvSpPr>
        <p:spPr/>
        <p:txBody>
          <a:bodyPr>
            <a:normAutofit/>
          </a:bodyPr>
          <a:lstStyle/>
          <a:p>
            <a:r>
              <a:rPr lang="en-US" dirty="0"/>
              <a:t> BITO 195% vs 293%</a:t>
            </a:r>
          </a:p>
          <a:p>
            <a:r>
              <a:rPr lang="en-US" dirty="0"/>
              <a:t>9/18/23 TO 3/4/24</a:t>
            </a:r>
          </a:p>
        </p:txBody>
      </p:sp>
    </p:spTree>
    <p:extLst>
      <p:ext uri="{BB962C8B-B14F-4D97-AF65-F5344CB8AC3E}">
        <p14:creationId xmlns:p14="http://schemas.microsoft.com/office/powerpoint/2010/main" val="1820470958"/>
      </p:ext>
    </p:extLst>
  </p:cSld>
  <p:clrMapOvr>
    <a:masterClrMapping/>
  </p:clrMapOvr>
  <p:extLst>
    <p:ext uri="{6950BFC3-D8DA-4A85-94F7-54DA5524770B}">
      <p188:commentRel xmlns:p188="http://schemas.microsoft.com/office/powerpoint/2018/8/main" r:id="rId2"/>
    </p:ext>
  </p:extLs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EC72E-D924-9C71-E3C7-29F18A1DAA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8DA8B9-4790-6E36-4475-3D39830F2AB3}"/>
              </a:ext>
            </a:extLst>
          </p:cNvPr>
          <p:cNvSpPr>
            <a:spLocks noGrp="1"/>
          </p:cNvSpPr>
          <p:nvPr>
            <p:ph type="title"/>
          </p:nvPr>
        </p:nvSpPr>
        <p:spPr/>
        <p:txBody>
          <a:bodyPr/>
          <a:lstStyle/>
          <a:p>
            <a:r>
              <a:rPr lang="en-US" dirty="0"/>
              <a:t>Old Way… </a:t>
            </a:r>
            <a:br>
              <a:rPr lang="en-US" dirty="0"/>
            </a:br>
            <a:r>
              <a:rPr lang="en-US" dirty="0"/>
              <a:t>Use Code Manually</a:t>
            </a:r>
          </a:p>
        </p:txBody>
      </p:sp>
    </p:spTree>
    <p:extLst>
      <p:ext uri="{BB962C8B-B14F-4D97-AF65-F5344CB8AC3E}">
        <p14:creationId xmlns:p14="http://schemas.microsoft.com/office/powerpoint/2010/main" val="4289307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76435F-13E2-0CBE-8998-0981D8B9AB3A}"/>
              </a:ext>
            </a:extLst>
          </p:cNvPr>
          <p:cNvSpPr>
            <a:spLocks noGrp="1"/>
          </p:cNvSpPr>
          <p:nvPr>
            <p:ph idx="1"/>
          </p:nvPr>
        </p:nvSpPr>
        <p:spPr>
          <a:xfrm>
            <a:off x="457200" y="1320800"/>
            <a:ext cx="11297798" cy="4358641"/>
          </a:xfrm>
        </p:spPr>
        <p:txBody>
          <a:bodyPr/>
          <a:lstStyle/>
          <a:p>
            <a:pPr marL="0" indent="0">
              <a:buNone/>
            </a:pPr>
            <a:r>
              <a:rPr lang="en-US" dirty="0"/>
              <a:t>Take a look at this chart…</a:t>
            </a:r>
          </a:p>
          <a:p>
            <a:pPr marL="0" indent="0">
              <a:buNone/>
            </a:pPr>
            <a:r>
              <a:rPr lang="en-US" dirty="0"/>
              <a:t>Would have been to have been in BEFORE that surge, right? </a:t>
            </a:r>
          </a:p>
        </p:txBody>
      </p:sp>
      <p:sp>
        <p:nvSpPr>
          <p:cNvPr id="3" name="Title 2">
            <a:extLst>
              <a:ext uri="{FF2B5EF4-FFF2-40B4-BE49-F238E27FC236}">
                <a16:creationId xmlns:a16="http://schemas.microsoft.com/office/drawing/2014/main" id="{72E99BC8-C038-3EA2-F716-77E6EFCEA1B3}"/>
              </a:ext>
            </a:extLst>
          </p:cNvPr>
          <p:cNvSpPr>
            <a:spLocks noGrp="1"/>
          </p:cNvSpPr>
          <p:nvPr>
            <p:ph type="title"/>
          </p:nvPr>
        </p:nvSpPr>
        <p:spPr/>
        <p:txBody>
          <a:bodyPr/>
          <a:lstStyle/>
          <a:p>
            <a:r>
              <a:rPr lang="en-US" dirty="0" err="1"/>
              <a:t>Apploving</a:t>
            </a:r>
            <a:r>
              <a:rPr lang="en-US" dirty="0"/>
              <a:t> (APP)</a:t>
            </a:r>
          </a:p>
        </p:txBody>
      </p:sp>
      <p:pic>
        <p:nvPicPr>
          <p:cNvPr id="1025" name="Picture 2">
            <a:extLst>
              <a:ext uri="{FF2B5EF4-FFF2-40B4-BE49-F238E27FC236}">
                <a16:creationId xmlns:a16="http://schemas.microsoft.com/office/drawing/2014/main" id="{40964CE2-9958-DA39-6120-35B127605B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2353" y="2633857"/>
            <a:ext cx="5943600" cy="340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238292"/>
      </p:ext>
    </p:extLst>
  </p:cSld>
  <p:clrMapOvr>
    <a:masterClrMapping/>
  </p:clrMapOvr>
  <p:extLst>
    <p:ext uri="{6950BFC3-D8DA-4A85-94F7-54DA5524770B}">
      <p188:commentRel xmlns:p188="http://schemas.microsoft.com/office/powerpoint/2018/8/main" r:id="rId2"/>
    </p:ext>
  </p:extLs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E8FC4-FF58-4D65-C30A-9B1F43A432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2E235F-4CF3-9E06-125F-05AEA1F0EDCD}"/>
              </a:ext>
            </a:extLst>
          </p:cNvPr>
          <p:cNvSpPr>
            <a:spLocks noGrp="1"/>
          </p:cNvSpPr>
          <p:nvPr>
            <p:ph type="title"/>
          </p:nvPr>
        </p:nvSpPr>
        <p:spPr/>
        <p:txBody>
          <a:bodyPr>
            <a:normAutofit/>
          </a:bodyPr>
          <a:lstStyle/>
          <a:p>
            <a:r>
              <a:rPr lang="en-US" dirty="0"/>
              <a:t>New Way… </a:t>
            </a:r>
            <a:br>
              <a:rPr lang="en-US" dirty="0"/>
            </a:br>
            <a:endParaRPr lang="en-US" dirty="0"/>
          </a:p>
        </p:txBody>
      </p:sp>
    </p:spTree>
    <p:extLst>
      <p:ext uri="{BB962C8B-B14F-4D97-AF65-F5344CB8AC3E}">
        <p14:creationId xmlns:p14="http://schemas.microsoft.com/office/powerpoint/2010/main" val="13663475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C1121-5097-FB14-3DA5-CB2183C535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C2A37C-EFBA-0628-DFD6-3B8598656DBD}"/>
              </a:ext>
            </a:extLst>
          </p:cNvPr>
          <p:cNvSpPr>
            <a:spLocks noGrp="1"/>
          </p:cNvSpPr>
          <p:nvPr>
            <p:ph type="title"/>
          </p:nvPr>
        </p:nvSpPr>
        <p:spPr/>
        <p:txBody>
          <a:bodyPr>
            <a:normAutofit fontScale="90000"/>
          </a:bodyPr>
          <a:lstStyle/>
          <a:p>
            <a:r>
              <a:rPr lang="en-US" dirty="0"/>
              <a:t>Our Brand-New Technology Scans Thousands of Stocks Every Second… </a:t>
            </a:r>
            <a:br>
              <a:rPr lang="en-US" dirty="0"/>
            </a:br>
            <a:r>
              <a:rPr lang="en-US" dirty="0"/>
              <a:t>Automatically!  </a:t>
            </a:r>
          </a:p>
        </p:txBody>
      </p:sp>
    </p:spTree>
    <p:extLst>
      <p:ext uri="{BB962C8B-B14F-4D97-AF65-F5344CB8AC3E}">
        <p14:creationId xmlns:p14="http://schemas.microsoft.com/office/powerpoint/2010/main" val="31491212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D0AFE-33D1-6DA6-D556-BC2452D58E28}"/>
              </a:ext>
            </a:extLst>
          </p:cNvPr>
          <p:cNvSpPr>
            <a:spLocks noGrp="1"/>
          </p:cNvSpPr>
          <p:nvPr>
            <p:ph type="title"/>
          </p:nvPr>
        </p:nvSpPr>
        <p:spPr/>
        <p:txBody>
          <a:bodyPr/>
          <a:lstStyle/>
          <a:p>
            <a:r>
              <a:rPr lang="en-US" dirty="0"/>
              <a:t>Website DEMO!</a:t>
            </a:r>
          </a:p>
        </p:txBody>
      </p:sp>
      <p:grpSp>
        <p:nvGrpSpPr>
          <p:cNvPr id="3" name="Group 2">
            <a:extLst>
              <a:ext uri="{FF2B5EF4-FFF2-40B4-BE49-F238E27FC236}">
                <a16:creationId xmlns:a16="http://schemas.microsoft.com/office/drawing/2014/main" id="{E3B5C271-BC9C-DE83-0C6A-C215E6E7E547}"/>
              </a:ext>
            </a:extLst>
          </p:cNvPr>
          <p:cNvGrpSpPr/>
          <p:nvPr/>
        </p:nvGrpSpPr>
        <p:grpSpPr>
          <a:xfrm>
            <a:off x="3117422" y="1641580"/>
            <a:ext cx="5184422" cy="4336164"/>
            <a:chOff x="1683078" y="1845034"/>
            <a:chExt cx="5184422" cy="4336164"/>
          </a:xfrm>
        </p:grpSpPr>
        <p:grpSp>
          <p:nvGrpSpPr>
            <p:cNvPr id="4" name="object 4">
              <a:extLst>
                <a:ext uri="{FF2B5EF4-FFF2-40B4-BE49-F238E27FC236}">
                  <a16:creationId xmlns:a16="http://schemas.microsoft.com/office/drawing/2014/main" id="{5EC1F56B-5328-1EA9-D805-8B7B637D7818}"/>
                </a:ext>
              </a:extLst>
            </p:cNvPr>
            <p:cNvGrpSpPr/>
            <p:nvPr/>
          </p:nvGrpSpPr>
          <p:grpSpPr>
            <a:xfrm>
              <a:off x="1683078" y="1845034"/>
              <a:ext cx="5184422" cy="4336164"/>
              <a:chOff x="928557" y="3094746"/>
              <a:chExt cx="8981609" cy="7512068"/>
            </a:xfrm>
          </p:grpSpPr>
          <p:pic>
            <p:nvPicPr>
              <p:cNvPr id="6" name="object 5">
                <a:extLst>
                  <a:ext uri="{FF2B5EF4-FFF2-40B4-BE49-F238E27FC236}">
                    <a16:creationId xmlns:a16="http://schemas.microsoft.com/office/drawing/2014/main" id="{EE5DC1A8-60A8-9D27-C9C1-18FD15F35CD8}"/>
                  </a:ext>
                </a:extLst>
              </p:cNvPr>
              <p:cNvPicPr/>
              <p:nvPr/>
            </p:nvPicPr>
            <p:blipFill>
              <a:blip r:embed="rId2" cstate="screen">
                <a:extLst>
                  <a:ext uri="{28A0092B-C50C-407E-A947-70E740481C1C}">
                    <a14:useLocalDpi xmlns:a14="http://schemas.microsoft.com/office/drawing/2010/main"/>
                  </a:ext>
                </a:extLst>
              </a:blip>
              <a:stretch>
                <a:fillRect/>
              </a:stretch>
            </p:blipFill>
            <p:spPr>
              <a:xfrm>
                <a:off x="928557" y="3094746"/>
                <a:ext cx="8981609" cy="7512068"/>
              </a:xfrm>
              <a:prstGeom prst="rect">
                <a:avLst/>
              </a:prstGeom>
            </p:spPr>
          </p:pic>
          <p:pic>
            <p:nvPicPr>
              <p:cNvPr id="7" name="object 6">
                <a:extLst>
                  <a:ext uri="{FF2B5EF4-FFF2-40B4-BE49-F238E27FC236}">
                    <a16:creationId xmlns:a16="http://schemas.microsoft.com/office/drawing/2014/main" id="{7F4BE765-9170-4B48-EC3B-DA4DCC9D09BE}"/>
                  </a:ext>
                </a:extLst>
              </p:cNvPr>
              <p:cNvPicPr/>
              <p:nvPr/>
            </p:nvPicPr>
            <p:blipFill>
              <a:blip r:embed="rId3" cstate="screen">
                <a:extLst>
                  <a:ext uri="{28A0092B-C50C-407E-A947-70E740481C1C}">
                    <a14:useLocalDpi xmlns:a14="http://schemas.microsoft.com/office/drawing/2010/main"/>
                  </a:ext>
                </a:extLst>
              </a:blip>
              <a:stretch>
                <a:fillRect/>
              </a:stretch>
            </p:blipFill>
            <p:spPr>
              <a:xfrm>
                <a:off x="1814986" y="3892361"/>
                <a:ext cx="7569785" cy="4223265"/>
              </a:xfrm>
              <a:prstGeom prst="rect">
                <a:avLst/>
              </a:prstGeom>
            </p:spPr>
          </p:pic>
          <p:pic>
            <p:nvPicPr>
              <p:cNvPr id="8" name="object 7">
                <a:extLst>
                  <a:ext uri="{FF2B5EF4-FFF2-40B4-BE49-F238E27FC236}">
                    <a16:creationId xmlns:a16="http://schemas.microsoft.com/office/drawing/2014/main" id="{EE858581-51EB-5F04-C06A-6A3DE4818504}"/>
                  </a:ext>
                </a:extLst>
              </p:cNvPr>
              <p:cNvPicPr/>
              <p:nvPr/>
            </p:nvPicPr>
            <p:blipFill>
              <a:blip r:embed="rId4" cstate="screen">
                <a:extLst>
                  <a:ext uri="{28A0092B-C50C-407E-A947-70E740481C1C}">
                    <a14:useLocalDpi xmlns:a14="http://schemas.microsoft.com/office/drawing/2010/main"/>
                  </a:ext>
                </a:extLst>
              </a:blip>
              <a:stretch>
                <a:fillRect/>
              </a:stretch>
            </p:blipFill>
            <p:spPr>
              <a:xfrm>
                <a:off x="1359208" y="3783740"/>
                <a:ext cx="8106971" cy="4520998"/>
              </a:xfrm>
              <a:prstGeom prst="rect">
                <a:avLst/>
              </a:prstGeom>
            </p:spPr>
          </p:pic>
        </p:grpSp>
        <p:pic>
          <p:nvPicPr>
            <p:cNvPr id="5" name="Picture 4">
              <a:extLst>
                <a:ext uri="{FF2B5EF4-FFF2-40B4-BE49-F238E27FC236}">
                  <a16:creationId xmlns:a16="http://schemas.microsoft.com/office/drawing/2014/main" id="{7C5545C1-0F90-FFE8-4C90-26567CD5D836}"/>
                </a:ext>
              </a:extLst>
            </p:cNvPr>
            <p:cNvPicPr>
              <a:picLocks noChangeAspect="1"/>
            </p:cNvPicPr>
            <p:nvPr/>
          </p:nvPicPr>
          <p:blipFill>
            <a:blip r:embed="rId5"/>
            <a:stretch>
              <a:fillRect/>
            </a:stretch>
          </p:blipFill>
          <p:spPr>
            <a:xfrm>
              <a:off x="1872750" y="2052828"/>
              <a:ext cx="4797380" cy="2690390"/>
            </a:xfrm>
            <a:prstGeom prst="rect">
              <a:avLst/>
            </a:prstGeom>
          </p:spPr>
        </p:pic>
      </p:grpSp>
    </p:spTree>
    <p:extLst>
      <p:ext uri="{BB962C8B-B14F-4D97-AF65-F5344CB8AC3E}">
        <p14:creationId xmlns:p14="http://schemas.microsoft.com/office/powerpoint/2010/main" val="27997321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5DA67-CE30-8607-14F2-84B839C109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0167C8-DDDC-5E18-E1C6-B689B6860C82}"/>
              </a:ext>
            </a:extLst>
          </p:cNvPr>
          <p:cNvSpPr>
            <a:spLocks noGrp="1"/>
          </p:cNvSpPr>
          <p:nvPr>
            <p:ph type="title"/>
          </p:nvPr>
        </p:nvSpPr>
        <p:spPr/>
        <p:txBody>
          <a:bodyPr>
            <a:normAutofit/>
          </a:bodyPr>
          <a:lstStyle/>
          <a:p>
            <a:r>
              <a:rPr lang="en-US" dirty="0"/>
              <a:t>Bryan is already starting to use this brand-new tool… </a:t>
            </a:r>
          </a:p>
        </p:txBody>
      </p:sp>
    </p:spTree>
    <p:extLst>
      <p:ext uri="{BB962C8B-B14F-4D97-AF65-F5344CB8AC3E}">
        <p14:creationId xmlns:p14="http://schemas.microsoft.com/office/powerpoint/2010/main" val="21709816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1E98C2-5C3E-9ECB-6BBD-424B4D9C34BD}"/>
              </a:ext>
            </a:extLst>
          </p:cNvPr>
          <p:cNvSpPr>
            <a:spLocks noGrp="1"/>
          </p:cNvSpPr>
          <p:nvPr>
            <p:ph idx="1"/>
          </p:nvPr>
        </p:nvSpPr>
        <p:spPr/>
        <p:txBody>
          <a:bodyPr/>
          <a:lstStyle/>
          <a:p>
            <a:endParaRPr lang="en-US" dirty="0"/>
          </a:p>
        </p:txBody>
      </p:sp>
      <p:sp>
        <p:nvSpPr>
          <p:cNvPr id="3" name="Title 2">
            <a:extLst>
              <a:ext uri="{FF2B5EF4-FFF2-40B4-BE49-F238E27FC236}">
                <a16:creationId xmlns:a16="http://schemas.microsoft.com/office/drawing/2014/main" id="{B8443270-81AC-63E8-47CB-1B755F1EDE65}"/>
              </a:ext>
            </a:extLst>
          </p:cNvPr>
          <p:cNvSpPr>
            <a:spLocks noGrp="1"/>
          </p:cNvSpPr>
          <p:nvPr>
            <p:ph type="title"/>
          </p:nvPr>
        </p:nvSpPr>
        <p:spPr/>
        <p:txBody>
          <a:bodyPr/>
          <a:lstStyle/>
          <a:p>
            <a:r>
              <a:rPr lang="en-US" dirty="0"/>
              <a:t>Quick 15% Gain in an HOUR! </a:t>
            </a:r>
          </a:p>
        </p:txBody>
      </p:sp>
      <p:pic>
        <p:nvPicPr>
          <p:cNvPr id="5" name="Content Placeholder 4">
            <a:extLst>
              <a:ext uri="{FF2B5EF4-FFF2-40B4-BE49-F238E27FC236}">
                <a16:creationId xmlns:a16="http://schemas.microsoft.com/office/drawing/2014/main" id="{7ACA5257-6B40-28EC-C6E0-E5ABB1A003B2}"/>
              </a:ext>
            </a:extLst>
          </p:cNvPr>
          <p:cNvPicPr>
            <a:picLocks noGrp="1" noChangeAspect="1"/>
          </p:cNvPicPr>
          <p:nvPr>
            <p:ph sz="quarter" idx="10"/>
          </p:nvPr>
        </p:nvPicPr>
        <p:blipFill>
          <a:blip r:embed="rId3"/>
          <a:stretch>
            <a:fillRect/>
          </a:stretch>
        </p:blipFill>
        <p:spPr>
          <a:xfrm>
            <a:off x="2599125" y="1463675"/>
            <a:ext cx="7014387" cy="4357688"/>
          </a:xfrm>
          <a:prstGeom prst="rect">
            <a:avLst/>
          </a:prstGeom>
        </p:spPr>
      </p:pic>
    </p:spTree>
    <p:extLst>
      <p:ext uri="{BB962C8B-B14F-4D97-AF65-F5344CB8AC3E}">
        <p14:creationId xmlns:p14="http://schemas.microsoft.com/office/powerpoint/2010/main" val="1530233716"/>
      </p:ext>
    </p:extLst>
  </p:cSld>
  <p:clrMapOvr>
    <a:masterClrMapping/>
  </p:clrMapOvr>
  <p:extLst>
    <p:ext uri="{6950BFC3-D8DA-4A85-94F7-54DA5524770B}">
      <p188:commentRel xmlns:p188="http://schemas.microsoft.com/office/powerpoint/2018/8/main" r:id="rId2"/>
    </p:ext>
  </p:extLs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0358B-46C3-08C0-A964-DD671248196E}"/>
              </a:ext>
            </a:extLst>
          </p:cNvPr>
          <p:cNvSpPr>
            <a:spLocks noGrp="1"/>
          </p:cNvSpPr>
          <p:nvPr>
            <p:ph type="ctrTitle"/>
          </p:nvPr>
        </p:nvSpPr>
        <p:spPr>
          <a:xfrm>
            <a:off x="461682" y="773467"/>
            <a:ext cx="11268635" cy="4618804"/>
          </a:xfrm>
        </p:spPr>
        <p:txBody>
          <a:bodyPr/>
          <a:lstStyle/>
          <a:p>
            <a:r>
              <a:rPr lang="en-US" dirty="0"/>
              <a:t>Until Today… Only a Small Group of Beta Testers Have Had Access to Cash Code X… </a:t>
            </a:r>
          </a:p>
        </p:txBody>
      </p:sp>
    </p:spTree>
    <p:extLst>
      <p:ext uri="{BB962C8B-B14F-4D97-AF65-F5344CB8AC3E}">
        <p14:creationId xmlns:p14="http://schemas.microsoft.com/office/powerpoint/2010/main" val="5488999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AE7B9-FBA7-88DA-0072-58AE8DAE80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3DE6ED-B447-11C7-5D45-19FBF4E28ED3}"/>
              </a:ext>
            </a:extLst>
          </p:cNvPr>
          <p:cNvSpPr>
            <a:spLocks noGrp="1"/>
          </p:cNvSpPr>
          <p:nvPr>
            <p:ph type="ctrTitle"/>
          </p:nvPr>
        </p:nvSpPr>
        <p:spPr>
          <a:xfrm>
            <a:off x="461682" y="773467"/>
            <a:ext cx="11268635" cy="4618804"/>
          </a:xfrm>
        </p:spPr>
        <p:txBody>
          <a:bodyPr/>
          <a:lstStyle/>
          <a:p>
            <a:r>
              <a:rPr lang="en-US" dirty="0"/>
              <a:t>Now… YOU Can Access </a:t>
            </a:r>
            <a:br>
              <a:rPr lang="en-US" dirty="0"/>
            </a:br>
            <a:r>
              <a:rPr lang="en-US" dirty="0"/>
              <a:t>These Powerful Cash Code X Setups!</a:t>
            </a:r>
          </a:p>
        </p:txBody>
      </p:sp>
    </p:spTree>
    <p:extLst>
      <p:ext uri="{BB962C8B-B14F-4D97-AF65-F5344CB8AC3E}">
        <p14:creationId xmlns:p14="http://schemas.microsoft.com/office/powerpoint/2010/main" val="24644416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45A2B-A531-8D4E-8CB9-BDD7945607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864E97-E9A9-C05E-CE32-EF595141CEB5}"/>
              </a:ext>
            </a:extLst>
          </p:cNvPr>
          <p:cNvSpPr>
            <a:spLocks noGrp="1"/>
          </p:cNvSpPr>
          <p:nvPr>
            <p:ph type="ctrTitle"/>
          </p:nvPr>
        </p:nvSpPr>
        <p:spPr>
          <a:xfrm>
            <a:off x="461682" y="773467"/>
            <a:ext cx="11268635" cy="4618804"/>
          </a:xfrm>
        </p:spPr>
        <p:txBody>
          <a:bodyPr>
            <a:normAutofit/>
          </a:bodyPr>
          <a:lstStyle/>
          <a:p>
            <a:r>
              <a:rPr lang="en-US" sz="6400" dirty="0"/>
              <a:t>Cash Code X gives you a list of setups – </a:t>
            </a:r>
            <a:r>
              <a:rPr lang="en-US" sz="6400" i="1" dirty="0"/>
              <a:t>every single day – </a:t>
            </a:r>
            <a:r>
              <a:rPr lang="en-US" sz="6400" dirty="0"/>
              <a:t>the instant the green arrows appear!</a:t>
            </a:r>
          </a:p>
        </p:txBody>
      </p:sp>
    </p:spTree>
    <p:extLst>
      <p:ext uri="{BB962C8B-B14F-4D97-AF65-F5344CB8AC3E}">
        <p14:creationId xmlns:p14="http://schemas.microsoft.com/office/powerpoint/2010/main" val="19595348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CDA98-514A-9A19-17CD-2202F593A64A}"/>
              </a:ext>
            </a:extLst>
          </p:cNvPr>
          <p:cNvSpPr>
            <a:spLocks noGrp="1"/>
          </p:cNvSpPr>
          <p:nvPr>
            <p:ph type="title"/>
          </p:nvPr>
        </p:nvSpPr>
        <p:spPr/>
        <p:txBody>
          <a:bodyPr/>
          <a:lstStyle/>
          <a:p>
            <a:r>
              <a:rPr lang="en-US" dirty="0"/>
              <a:t>The New </a:t>
            </a:r>
            <a:r>
              <a:rPr lang="en-US" i="1" dirty="0"/>
              <a:t>ProfitSight</a:t>
            </a:r>
            <a:r>
              <a:rPr lang="en-US" dirty="0"/>
              <a:t> Package</a:t>
            </a:r>
          </a:p>
        </p:txBody>
      </p:sp>
      <p:sp>
        <p:nvSpPr>
          <p:cNvPr id="3" name="Content Placeholder 2">
            <a:extLst>
              <a:ext uri="{FF2B5EF4-FFF2-40B4-BE49-F238E27FC236}">
                <a16:creationId xmlns:a16="http://schemas.microsoft.com/office/drawing/2014/main" id="{563E39CC-3A82-33AC-4500-83DF0C6F9690}"/>
              </a:ext>
            </a:extLst>
          </p:cNvPr>
          <p:cNvSpPr>
            <a:spLocks noGrp="1"/>
          </p:cNvSpPr>
          <p:nvPr>
            <p:ph idx="1"/>
          </p:nvPr>
        </p:nvSpPr>
        <p:spPr>
          <a:xfrm>
            <a:off x="497840" y="1531917"/>
            <a:ext cx="5997090" cy="4512623"/>
          </a:xfrm>
        </p:spPr>
        <p:txBody>
          <a:bodyPr/>
          <a:lstStyle/>
          <a:p>
            <a: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t>Full access to </a:t>
            </a:r>
            <a:b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br>
            <a: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t>our brand-new, proprietary </a:t>
            </a:r>
            <a:b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br>
            <a: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t>Cash Code X indicator… </a:t>
            </a:r>
          </a:p>
          <a:p>
            <a: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t>Earnings Tracking</a:t>
            </a:r>
          </a:p>
          <a:p>
            <a: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t>Plus… our proprietary Gift Gap system! </a:t>
            </a:r>
          </a:p>
        </p:txBody>
      </p:sp>
      <p:grpSp>
        <p:nvGrpSpPr>
          <p:cNvPr id="4" name="Group 3">
            <a:extLst>
              <a:ext uri="{FF2B5EF4-FFF2-40B4-BE49-F238E27FC236}">
                <a16:creationId xmlns:a16="http://schemas.microsoft.com/office/drawing/2014/main" id="{E4C03C50-2881-BCE5-D9CB-39900A9E61BD}"/>
              </a:ext>
            </a:extLst>
          </p:cNvPr>
          <p:cNvGrpSpPr/>
          <p:nvPr/>
        </p:nvGrpSpPr>
        <p:grpSpPr>
          <a:xfrm>
            <a:off x="7098667" y="1531917"/>
            <a:ext cx="4191233" cy="3505477"/>
            <a:chOff x="1683078" y="1845034"/>
            <a:chExt cx="5184422" cy="4336164"/>
          </a:xfrm>
        </p:grpSpPr>
        <p:grpSp>
          <p:nvGrpSpPr>
            <p:cNvPr id="5" name="object 4">
              <a:extLst>
                <a:ext uri="{FF2B5EF4-FFF2-40B4-BE49-F238E27FC236}">
                  <a16:creationId xmlns:a16="http://schemas.microsoft.com/office/drawing/2014/main" id="{8B9DC819-B251-3170-97D1-5F1FB311BDF3}"/>
                </a:ext>
              </a:extLst>
            </p:cNvPr>
            <p:cNvGrpSpPr/>
            <p:nvPr/>
          </p:nvGrpSpPr>
          <p:grpSpPr>
            <a:xfrm>
              <a:off x="1683078" y="1845034"/>
              <a:ext cx="5184422" cy="4336164"/>
              <a:chOff x="928557" y="3094746"/>
              <a:chExt cx="8981609" cy="7512068"/>
            </a:xfrm>
          </p:grpSpPr>
          <p:pic>
            <p:nvPicPr>
              <p:cNvPr id="7" name="object 5">
                <a:extLst>
                  <a:ext uri="{FF2B5EF4-FFF2-40B4-BE49-F238E27FC236}">
                    <a16:creationId xmlns:a16="http://schemas.microsoft.com/office/drawing/2014/main" id="{A80DF4AB-1572-E78A-A9B9-0D9971C52111}"/>
                  </a:ext>
                </a:extLst>
              </p:cNvPr>
              <p:cNvPicPr/>
              <p:nvPr/>
            </p:nvPicPr>
            <p:blipFill>
              <a:blip r:embed="rId2" cstate="screen">
                <a:extLst>
                  <a:ext uri="{28A0092B-C50C-407E-A947-70E740481C1C}">
                    <a14:useLocalDpi xmlns:a14="http://schemas.microsoft.com/office/drawing/2010/main"/>
                  </a:ext>
                </a:extLst>
              </a:blip>
              <a:stretch>
                <a:fillRect/>
              </a:stretch>
            </p:blipFill>
            <p:spPr>
              <a:xfrm>
                <a:off x="928557" y="3094746"/>
                <a:ext cx="8981609" cy="7512068"/>
              </a:xfrm>
              <a:prstGeom prst="rect">
                <a:avLst/>
              </a:prstGeom>
            </p:spPr>
          </p:pic>
          <p:pic>
            <p:nvPicPr>
              <p:cNvPr id="8" name="object 6">
                <a:extLst>
                  <a:ext uri="{FF2B5EF4-FFF2-40B4-BE49-F238E27FC236}">
                    <a16:creationId xmlns:a16="http://schemas.microsoft.com/office/drawing/2014/main" id="{B2EDE4DF-FE33-C39A-A8A2-9F5C50A48013}"/>
                  </a:ext>
                </a:extLst>
              </p:cNvPr>
              <p:cNvPicPr/>
              <p:nvPr/>
            </p:nvPicPr>
            <p:blipFill>
              <a:blip r:embed="rId3" cstate="screen">
                <a:extLst>
                  <a:ext uri="{28A0092B-C50C-407E-A947-70E740481C1C}">
                    <a14:useLocalDpi xmlns:a14="http://schemas.microsoft.com/office/drawing/2010/main"/>
                  </a:ext>
                </a:extLst>
              </a:blip>
              <a:stretch>
                <a:fillRect/>
              </a:stretch>
            </p:blipFill>
            <p:spPr>
              <a:xfrm>
                <a:off x="1814986" y="3892361"/>
                <a:ext cx="7569785" cy="4223265"/>
              </a:xfrm>
              <a:prstGeom prst="rect">
                <a:avLst/>
              </a:prstGeom>
            </p:spPr>
          </p:pic>
          <p:pic>
            <p:nvPicPr>
              <p:cNvPr id="9" name="object 7">
                <a:extLst>
                  <a:ext uri="{FF2B5EF4-FFF2-40B4-BE49-F238E27FC236}">
                    <a16:creationId xmlns:a16="http://schemas.microsoft.com/office/drawing/2014/main" id="{273CB9BF-DBF7-E1B3-57FF-8F7FA2188907}"/>
                  </a:ext>
                </a:extLst>
              </p:cNvPr>
              <p:cNvPicPr/>
              <p:nvPr/>
            </p:nvPicPr>
            <p:blipFill>
              <a:blip r:embed="rId4" cstate="screen">
                <a:extLst>
                  <a:ext uri="{28A0092B-C50C-407E-A947-70E740481C1C}">
                    <a14:useLocalDpi xmlns:a14="http://schemas.microsoft.com/office/drawing/2010/main"/>
                  </a:ext>
                </a:extLst>
              </a:blip>
              <a:stretch>
                <a:fillRect/>
              </a:stretch>
            </p:blipFill>
            <p:spPr>
              <a:xfrm>
                <a:off x="1359208" y="3783740"/>
                <a:ext cx="8106971" cy="4520998"/>
              </a:xfrm>
              <a:prstGeom prst="rect">
                <a:avLst/>
              </a:prstGeom>
            </p:spPr>
          </p:pic>
        </p:grpSp>
        <p:pic>
          <p:nvPicPr>
            <p:cNvPr id="6" name="Picture 5">
              <a:extLst>
                <a:ext uri="{FF2B5EF4-FFF2-40B4-BE49-F238E27FC236}">
                  <a16:creationId xmlns:a16="http://schemas.microsoft.com/office/drawing/2014/main" id="{EF0E808F-FF38-E095-43F7-7DCD6C5258C6}"/>
                </a:ext>
              </a:extLst>
            </p:cNvPr>
            <p:cNvPicPr>
              <a:picLocks noChangeAspect="1"/>
            </p:cNvPicPr>
            <p:nvPr/>
          </p:nvPicPr>
          <p:blipFill>
            <a:blip r:embed="rId5"/>
            <a:stretch>
              <a:fillRect/>
            </a:stretch>
          </p:blipFill>
          <p:spPr>
            <a:xfrm>
              <a:off x="1872750" y="2052828"/>
              <a:ext cx="4797380" cy="2690390"/>
            </a:xfrm>
            <a:prstGeom prst="rect">
              <a:avLst/>
            </a:prstGeom>
          </p:spPr>
        </p:pic>
      </p:grpSp>
    </p:spTree>
    <p:extLst>
      <p:ext uri="{BB962C8B-B14F-4D97-AF65-F5344CB8AC3E}">
        <p14:creationId xmlns:p14="http://schemas.microsoft.com/office/powerpoint/2010/main" val="155110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51C28-8C12-C60B-BD92-9CA92DEC69D1}"/>
              </a:ext>
            </a:extLst>
          </p:cNvPr>
          <p:cNvSpPr>
            <a:spLocks noGrp="1"/>
          </p:cNvSpPr>
          <p:nvPr>
            <p:ph type="title"/>
          </p:nvPr>
        </p:nvSpPr>
        <p:spPr/>
        <p:txBody>
          <a:bodyPr/>
          <a:lstStyle/>
          <a:p>
            <a:r>
              <a:rPr lang="en-US" i="1" dirty="0"/>
              <a:t>ProfitSight</a:t>
            </a:r>
            <a:r>
              <a:rPr lang="en-US" dirty="0"/>
              <a:t> Package</a:t>
            </a:r>
          </a:p>
        </p:txBody>
      </p:sp>
      <p:sp>
        <p:nvSpPr>
          <p:cNvPr id="3" name="Content Placeholder 2">
            <a:extLst>
              <a:ext uri="{FF2B5EF4-FFF2-40B4-BE49-F238E27FC236}">
                <a16:creationId xmlns:a16="http://schemas.microsoft.com/office/drawing/2014/main" id="{83B8F6CE-DD7E-6A94-90E7-01E30768872B}"/>
              </a:ext>
            </a:extLst>
          </p:cNvPr>
          <p:cNvSpPr>
            <a:spLocks noGrp="1"/>
          </p:cNvSpPr>
          <p:nvPr>
            <p:ph idx="1"/>
          </p:nvPr>
        </p:nvSpPr>
        <p:spPr>
          <a:xfrm>
            <a:off x="497839" y="1531917"/>
            <a:ext cx="7207326" cy="4512623"/>
          </a:xfrm>
        </p:spPr>
        <p:txBody>
          <a:bodyPr/>
          <a:lstStyle/>
          <a:p>
            <a:r>
              <a:rPr lang="en-US" dirty="0"/>
              <a:t>Report – </a:t>
            </a:r>
            <a: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t>Cash Code X Trading Guide</a:t>
            </a:r>
          </a:p>
          <a:p>
            <a:r>
              <a:rPr lang="en-US" dirty="0"/>
              <a:t>Complete breakdown on how to use The Cash Code X Software to know when is the best time to buy</a:t>
            </a:r>
          </a:p>
        </p:txBody>
      </p:sp>
      <p:pic>
        <p:nvPicPr>
          <p:cNvPr id="4" name="Picture 3">
            <a:extLst>
              <a:ext uri="{FF2B5EF4-FFF2-40B4-BE49-F238E27FC236}">
                <a16:creationId xmlns:a16="http://schemas.microsoft.com/office/drawing/2014/main" id="{8EE619CD-D907-8493-D9DC-FF5DAA434AD3}"/>
              </a:ext>
            </a:extLst>
          </p:cNvPr>
          <p:cNvPicPr>
            <a:picLocks noChangeAspect="1"/>
          </p:cNvPicPr>
          <p:nvPr/>
        </p:nvPicPr>
        <p:blipFill>
          <a:blip r:embed="rId3"/>
          <a:srcRect/>
          <a:stretch/>
        </p:blipFill>
        <p:spPr>
          <a:xfrm>
            <a:off x="8575536" y="1110585"/>
            <a:ext cx="2559660" cy="3286603"/>
          </a:xfrm>
          <a:prstGeom prst="rect">
            <a:avLst/>
          </a:prstGeom>
        </p:spPr>
      </p:pic>
    </p:spTree>
    <p:extLst>
      <p:ext uri="{BB962C8B-B14F-4D97-AF65-F5344CB8AC3E}">
        <p14:creationId xmlns:p14="http://schemas.microsoft.com/office/powerpoint/2010/main" val="2478841986"/>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2F013-C054-3E03-4207-D6B7DAD5F4D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1C612D-B1B1-A688-0A5E-139C5AECCAEC}"/>
              </a:ext>
            </a:extLst>
          </p:cNvPr>
          <p:cNvSpPr>
            <a:spLocks noGrp="1"/>
          </p:cNvSpPr>
          <p:nvPr>
            <p:ph idx="1"/>
          </p:nvPr>
        </p:nvSpPr>
        <p:spPr>
          <a:xfrm>
            <a:off x="457200" y="1320800"/>
            <a:ext cx="11297798" cy="4358641"/>
          </a:xfrm>
        </p:spPr>
        <p:txBody>
          <a:bodyPr/>
          <a:lstStyle/>
          <a:p>
            <a:pPr marL="0" indent="0">
              <a:buNone/>
            </a:pPr>
            <a:r>
              <a:rPr lang="en-US" dirty="0"/>
              <a:t>Green Arrow January 11 when stock was around 40</a:t>
            </a:r>
            <a:endParaRPr lang="en-US" baseline="30000" dirty="0"/>
          </a:p>
          <a:p>
            <a:pPr marL="0" indent="0">
              <a:buNone/>
            </a:pPr>
            <a:endParaRPr lang="en-US" baseline="30000" dirty="0"/>
          </a:p>
        </p:txBody>
      </p:sp>
      <p:sp>
        <p:nvSpPr>
          <p:cNvPr id="3" name="Title 2">
            <a:extLst>
              <a:ext uri="{FF2B5EF4-FFF2-40B4-BE49-F238E27FC236}">
                <a16:creationId xmlns:a16="http://schemas.microsoft.com/office/drawing/2014/main" id="{937A0573-DE64-A72E-634B-055A604B4109}"/>
              </a:ext>
            </a:extLst>
          </p:cNvPr>
          <p:cNvSpPr>
            <a:spLocks noGrp="1"/>
          </p:cNvSpPr>
          <p:nvPr>
            <p:ph type="title"/>
          </p:nvPr>
        </p:nvSpPr>
        <p:spPr/>
        <p:txBody>
          <a:bodyPr/>
          <a:lstStyle/>
          <a:p>
            <a:r>
              <a:rPr lang="en-US" dirty="0"/>
              <a:t>With Cash Code X </a:t>
            </a:r>
          </a:p>
        </p:txBody>
      </p:sp>
      <p:pic>
        <p:nvPicPr>
          <p:cNvPr id="1025" name="Picture 2">
            <a:extLst>
              <a:ext uri="{FF2B5EF4-FFF2-40B4-BE49-F238E27FC236}">
                <a16:creationId xmlns:a16="http://schemas.microsoft.com/office/drawing/2014/main" id="{4AC9F73E-8F9F-39CA-C1C8-B8FE4E77C2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7322" y="2075918"/>
            <a:ext cx="5943600" cy="340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314173"/>
      </p:ext>
    </p:extLst>
  </p:cSld>
  <p:clrMapOvr>
    <a:masterClrMapping/>
  </p:clrMapOvr>
  <p:extLst>
    <p:ext uri="{6950BFC3-D8DA-4A85-94F7-54DA5524770B}">
      <p188:commentRel xmlns:p188="http://schemas.microsoft.com/office/powerpoint/2018/8/main" r:id="rId2"/>
    </p:ext>
  </p:extLs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7D5C0-B444-9E14-96E3-2F53A7BB3734}"/>
              </a:ext>
            </a:extLst>
          </p:cNvPr>
          <p:cNvSpPr>
            <a:spLocks noGrp="1"/>
          </p:cNvSpPr>
          <p:nvPr>
            <p:ph type="title"/>
          </p:nvPr>
        </p:nvSpPr>
        <p:spPr/>
        <p:txBody>
          <a:bodyPr/>
          <a:lstStyle/>
          <a:p>
            <a:r>
              <a:rPr lang="en-US" i="1" dirty="0"/>
              <a:t>ProfitSight</a:t>
            </a:r>
            <a:r>
              <a:rPr lang="en-US" dirty="0"/>
              <a:t> Package</a:t>
            </a:r>
          </a:p>
        </p:txBody>
      </p:sp>
      <p:sp>
        <p:nvSpPr>
          <p:cNvPr id="3" name="Content Placeholder 2">
            <a:extLst>
              <a:ext uri="{FF2B5EF4-FFF2-40B4-BE49-F238E27FC236}">
                <a16:creationId xmlns:a16="http://schemas.microsoft.com/office/drawing/2014/main" id="{9A918C4B-F18D-7C26-D9D6-8C01B00694D9}"/>
              </a:ext>
            </a:extLst>
          </p:cNvPr>
          <p:cNvSpPr>
            <a:spLocks noGrp="1"/>
          </p:cNvSpPr>
          <p:nvPr>
            <p:ph idx="1"/>
          </p:nvPr>
        </p:nvSpPr>
        <p:spPr>
          <a:xfrm>
            <a:off x="497840" y="1531917"/>
            <a:ext cx="6225690" cy="4512623"/>
          </a:xfrm>
        </p:spPr>
        <p:txBody>
          <a:bodyPr/>
          <a:lstStyle/>
          <a:p>
            <a:r>
              <a:rPr lang="en-US" dirty="0"/>
              <a:t>Video – </a:t>
            </a:r>
            <a:r>
              <a:rPr lang="en-US" b="1" i="1" dirty="0">
                <a:latin typeface="Open Sans ExtraBold" panose="020B0606030504020204" pitchFamily="34" charset="0"/>
                <a:ea typeface="Open Sans ExtraBold" panose="020B0606030504020204" pitchFamily="34" charset="0"/>
                <a:cs typeface="Open Sans ExtraBold" panose="020B0606030504020204" pitchFamily="34" charset="0"/>
              </a:rPr>
              <a:t>ProfitSight</a:t>
            </a:r>
            <a: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t> Quick Start</a:t>
            </a:r>
          </a:p>
          <a:p>
            <a:r>
              <a:rPr lang="en-US" dirty="0"/>
              <a:t>A complete breakdown on how </a:t>
            </a:r>
            <a:br>
              <a:rPr lang="en-US" dirty="0"/>
            </a:br>
            <a:r>
              <a:rPr lang="en-US" dirty="0"/>
              <a:t>to use the ProfitSight website, step by step</a:t>
            </a:r>
          </a:p>
        </p:txBody>
      </p:sp>
      <p:pic>
        <p:nvPicPr>
          <p:cNvPr id="4" name="Picture 3">
            <a:extLst>
              <a:ext uri="{FF2B5EF4-FFF2-40B4-BE49-F238E27FC236}">
                <a16:creationId xmlns:a16="http://schemas.microsoft.com/office/drawing/2014/main" id="{0BFF4ADA-172E-CE05-3409-10A380A60146}"/>
              </a:ext>
            </a:extLst>
          </p:cNvPr>
          <p:cNvPicPr>
            <a:picLocks noChangeAspect="1"/>
          </p:cNvPicPr>
          <p:nvPr/>
        </p:nvPicPr>
        <p:blipFill>
          <a:blip r:embed="rId2"/>
          <a:srcRect/>
          <a:stretch/>
        </p:blipFill>
        <p:spPr>
          <a:xfrm>
            <a:off x="6849417" y="1210993"/>
            <a:ext cx="5120909" cy="3333353"/>
          </a:xfrm>
          <a:prstGeom prst="rect">
            <a:avLst/>
          </a:prstGeom>
        </p:spPr>
      </p:pic>
    </p:spTree>
    <p:extLst>
      <p:ext uri="{BB962C8B-B14F-4D97-AF65-F5344CB8AC3E}">
        <p14:creationId xmlns:p14="http://schemas.microsoft.com/office/powerpoint/2010/main" val="658358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50149-B9D7-FB79-086A-F7053132364E}"/>
              </a:ext>
            </a:extLst>
          </p:cNvPr>
          <p:cNvSpPr txBox="1">
            <a:spLocks/>
          </p:cNvSpPr>
          <p:nvPr/>
        </p:nvSpPr>
        <p:spPr>
          <a:xfrm>
            <a:off x="1171447" y="2293547"/>
            <a:ext cx="9761526" cy="20938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800" b="1" dirty="0">
                <a:solidFill>
                  <a:schemeClr val="tx1">
                    <a:lumMod val="95000"/>
                    <a:lumOff val="5000"/>
                  </a:schemeClr>
                </a:solidFill>
                <a:latin typeface="Poppins ExtraBold" pitchFamily="2" charset="77"/>
                <a:cs typeface="Poppins ExtraBold" pitchFamily="2" charset="77"/>
              </a:rPr>
              <a:t>Choose the </a:t>
            </a:r>
            <a:r>
              <a:rPr lang="en-US" sz="5800" b="1" i="1" dirty="0">
                <a:solidFill>
                  <a:schemeClr val="tx1">
                    <a:lumMod val="95000"/>
                    <a:lumOff val="5000"/>
                  </a:schemeClr>
                </a:solidFill>
                <a:latin typeface="Poppins ExtraBold" pitchFamily="2" charset="77"/>
                <a:cs typeface="Poppins ExtraBold" pitchFamily="2" charset="77"/>
              </a:rPr>
              <a:t>ProfitSight</a:t>
            </a:r>
            <a:r>
              <a:rPr lang="en-US" sz="5800" b="1" dirty="0">
                <a:solidFill>
                  <a:schemeClr val="tx1">
                    <a:lumMod val="95000"/>
                    <a:lumOff val="5000"/>
                  </a:schemeClr>
                </a:solidFill>
                <a:latin typeface="Poppins ExtraBold" pitchFamily="2" charset="77"/>
                <a:cs typeface="Poppins ExtraBold" pitchFamily="2" charset="77"/>
              </a:rPr>
              <a:t> Level That Works for You</a:t>
            </a:r>
          </a:p>
        </p:txBody>
      </p:sp>
      <p:sp>
        <p:nvSpPr>
          <p:cNvPr id="3" name="TextBox 2">
            <a:extLst>
              <a:ext uri="{FF2B5EF4-FFF2-40B4-BE49-F238E27FC236}">
                <a16:creationId xmlns:a16="http://schemas.microsoft.com/office/drawing/2014/main" id="{C5B7E412-CB23-985C-B78A-7DED30063A13}"/>
              </a:ext>
            </a:extLst>
          </p:cNvPr>
          <p:cNvSpPr txBox="1"/>
          <p:nvPr/>
        </p:nvSpPr>
        <p:spPr>
          <a:xfrm>
            <a:off x="1171447" y="4155924"/>
            <a:ext cx="10039318" cy="623248"/>
          </a:xfrm>
          <a:prstGeom prst="rect">
            <a:avLst/>
          </a:prstGeom>
          <a:noFill/>
        </p:spPr>
        <p:txBody>
          <a:bodyPr wrap="square">
            <a:spAutoFit/>
          </a:bodyPr>
          <a:lstStyle/>
          <a:p>
            <a:pPr hangingPunct="0">
              <a:lnSpc>
                <a:spcPct val="120000"/>
              </a:lnSpc>
              <a:spcBef>
                <a:spcPts val="2800"/>
              </a:spcBef>
              <a:buClr>
                <a:schemeClr val="tx1">
                  <a:lumMod val="85000"/>
                  <a:lumOff val="15000"/>
                </a:schemeClr>
              </a:buClr>
              <a:buSzPct val="80000"/>
            </a:pPr>
            <a:r>
              <a:rPr lang="en-US" sz="3000" dirty="0">
                <a:latin typeface="Poppins" pitchFamily="2" charset="77"/>
                <a:ea typeface="Noto Naskh Arabic" pitchFamily="2" charset="-78"/>
                <a:cs typeface="Poppins" pitchFamily="2" charset="77"/>
              </a:rPr>
              <a:t>If You Join Today, You WILL NOT Pay the Retail Price</a:t>
            </a:r>
          </a:p>
        </p:txBody>
      </p:sp>
      <p:pic>
        <p:nvPicPr>
          <p:cNvPr id="4" name="Picture 3">
            <a:extLst>
              <a:ext uri="{FF2B5EF4-FFF2-40B4-BE49-F238E27FC236}">
                <a16:creationId xmlns:a16="http://schemas.microsoft.com/office/drawing/2014/main" id="{B6CD60BB-C58B-09EB-8055-9DE98FD6773C}"/>
              </a:ext>
            </a:extLst>
          </p:cNvPr>
          <p:cNvPicPr>
            <a:picLocks noChangeAspect="1"/>
          </p:cNvPicPr>
          <p:nvPr/>
        </p:nvPicPr>
        <p:blipFill>
          <a:blip r:embed="rId2"/>
          <a:stretch>
            <a:fillRect/>
          </a:stretch>
        </p:blipFill>
        <p:spPr>
          <a:xfrm>
            <a:off x="429819" y="313427"/>
            <a:ext cx="4169757" cy="551256"/>
          </a:xfrm>
          <a:prstGeom prst="rect">
            <a:avLst/>
          </a:prstGeom>
        </p:spPr>
      </p:pic>
      <p:sp>
        <p:nvSpPr>
          <p:cNvPr id="5" name="TextBox 4">
            <a:extLst>
              <a:ext uri="{FF2B5EF4-FFF2-40B4-BE49-F238E27FC236}">
                <a16:creationId xmlns:a16="http://schemas.microsoft.com/office/drawing/2014/main" id="{D13A5011-B9E4-00B7-78DB-AD047F60A70F}"/>
              </a:ext>
            </a:extLst>
          </p:cNvPr>
          <p:cNvSpPr txBox="1"/>
          <p:nvPr/>
        </p:nvSpPr>
        <p:spPr>
          <a:xfrm>
            <a:off x="1171447" y="1622998"/>
            <a:ext cx="10039318" cy="653384"/>
          </a:xfrm>
          <a:prstGeom prst="rect">
            <a:avLst/>
          </a:prstGeom>
          <a:noFill/>
        </p:spPr>
        <p:txBody>
          <a:bodyPr wrap="square">
            <a:spAutoFit/>
          </a:bodyPr>
          <a:lstStyle/>
          <a:p>
            <a:pPr hangingPunct="0">
              <a:lnSpc>
                <a:spcPct val="120000"/>
              </a:lnSpc>
              <a:spcBef>
                <a:spcPts val="2800"/>
              </a:spcBef>
              <a:buClr>
                <a:schemeClr val="tx1">
                  <a:lumMod val="85000"/>
                  <a:lumOff val="15000"/>
                </a:schemeClr>
              </a:buClr>
              <a:buSzPct val="80000"/>
            </a:pPr>
            <a:r>
              <a:rPr lang="en-US" sz="3200" b="1" dirty="0">
                <a:solidFill>
                  <a:srgbClr val="03CB73"/>
                </a:solidFill>
                <a:latin typeface="Poppins ExtraBold" pitchFamily="2" charset="77"/>
                <a:ea typeface="Noto Naskh Arabic" pitchFamily="2" charset="-78"/>
                <a:cs typeface="Poppins ExtraBold" pitchFamily="2" charset="77"/>
              </a:rPr>
              <a:t>Today:</a:t>
            </a:r>
          </a:p>
        </p:txBody>
      </p:sp>
      <p:sp>
        <p:nvSpPr>
          <p:cNvPr id="6" name="Rectangle 5">
            <a:extLst>
              <a:ext uri="{FF2B5EF4-FFF2-40B4-BE49-F238E27FC236}">
                <a16:creationId xmlns:a16="http://schemas.microsoft.com/office/drawing/2014/main" id="{794AB670-02DC-D162-0B1B-3B114B422564}"/>
              </a:ext>
            </a:extLst>
          </p:cNvPr>
          <p:cNvSpPr/>
          <p:nvPr/>
        </p:nvSpPr>
        <p:spPr>
          <a:xfrm>
            <a:off x="893655" y="1622998"/>
            <a:ext cx="139709" cy="3186310"/>
          </a:xfrm>
          <a:prstGeom prst="rect">
            <a:avLst/>
          </a:prstGeom>
          <a:solidFill>
            <a:srgbClr val="F4A3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BFF91"/>
              </a:solidFill>
            </a:endParaRPr>
          </a:p>
        </p:txBody>
      </p:sp>
    </p:spTree>
    <p:extLst>
      <p:ext uri="{BB962C8B-B14F-4D97-AF65-F5344CB8AC3E}">
        <p14:creationId xmlns:p14="http://schemas.microsoft.com/office/powerpoint/2010/main" val="16899654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2F8269-13E0-518C-30A4-BFAE0A2FA225}"/>
              </a:ext>
            </a:extLst>
          </p:cNvPr>
          <p:cNvSpPr>
            <a:spLocks noGrp="1"/>
          </p:cNvSpPr>
          <p:nvPr>
            <p:ph idx="1"/>
          </p:nvPr>
        </p:nvSpPr>
        <p:spPr>
          <a:xfrm>
            <a:off x="497840" y="2138082"/>
            <a:ext cx="7462820" cy="3906458"/>
          </a:xfrm>
        </p:spPr>
        <p:txBody>
          <a:bodyPr/>
          <a:lstStyle/>
          <a:p>
            <a:r>
              <a:rPr lang="en-US" dirty="0"/>
              <a:t>Full access to the New Cash Code X setups</a:t>
            </a:r>
          </a:p>
          <a:p>
            <a:r>
              <a:rPr lang="en-US" b="1" dirty="0">
                <a:solidFill>
                  <a:srgbClr val="03CB73"/>
                </a:solidFill>
                <a:latin typeface="Open Sans Extrabold" panose="020B0606030504020204" pitchFamily="34" charset="0"/>
                <a:ea typeface="Open Sans Extrabold" panose="020B0606030504020204" pitchFamily="34" charset="0"/>
                <a:cs typeface="Open Sans Extrabold" panose="020B0606030504020204" pitchFamily="34" charset="0"/>
              </a:rPr>
              <a:t>PLUS: </a:t>
            </a:r>
            <a:r>
              <a:rPr lang="en-US" dirty="0"/>
              <a:t>Earnings Announcement Tracker</a:t>
            </a:r>
          </a:p>
          <a:p>
            <a:r>
              <a:rPr lang="en-US" dirty="0"/>
              <a:t>And Our Gift Gap scanner! </a:t>
            </a:r>
          </a:p>
          <a:p>
            <a:r>
              <a:rPr lang="en-US" dirty="0"/>
              <a:t>Bryan’s Current Watchlist</a:t>
            </a:r>
          </a:p>
        </p:txBody>
      </p:sp>
      <p:graphicFrame>
        <p:nvGraphicFramePr>
          <p:cNvPr id="5" name="Table 4">
            <a:extLst>
              <a:ext uri="{FF2B5EF4-FFF2-40B4-BE49-F238E27FC236}">
                <a16:creationId xmlns:a16="http://schemas.microsoft.com/office/drawing/2014/main" id="{066FA7A5-BCDB-1B41-0EF1-1815C84228CB}"/>
              </a:ext>
            </a:extLst>
          </p:cNvPr>
          <p:cNvGraphicFramePr>
            <a:graphicFrameLocks noGrp="1"/>
          </p:cNvGraphicFramePr>
          <p:nvPr/>
        </p:nvGraphicFramePr>
        <p:xfrm>
          <a:off x="429819" y="1121906"/>
          <a:ext cx="3575584" cy="758952"/>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692775">
                  <a:extLst>
                    <a:ext uri="{9D8B030D-6E8A-4147-A177-3AD203B41FA5}">
                      <a16:colId xmlns:a16="http://schemas.microsoft.com/office/drawing/2014/main" val="3964409586"/>
                    </a:ext>
                  </a:extLst>
                </a:gridCol>
                <a:gridCol w="1882809">
                  <a:extLst>
                    <a:ext uri="{9D8B030D-6E8A-4147-A177-3AD203B41FA5}">
                      <a16:colId xmlns:a16="http://schemas.microsoft.com/office/drawing/2014/main" val="1672106287"/>
                    </a:ext>
                  </a:extLst>
                </a:gridCol>
              </a:tblGrid>
              <a:tr h="758952">
                <a:tc>
                  <a:txBody>
                    <a:bodyPr/>
                    <a:lstStyle/>
                    <a:p>
                      <a:pPr algn="ctr"/>
                      <a:r>
                        <a:rPr lang="en-US" sz="3200" b="1" i="0" dirty="0">
                          <a:solidFill>
                            <a:schemeClr val="tx1"/>
                          </a:solidFill>
                          <a:latin typeface="Poppins" pitchFamily="2" charset="77"/>
                          <a:cs typeface="Poppins" pitchFamily="2" charset="77"/>
                        </a:rPr>
                        <a:t>LEVEL 1</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200" b="1" i="0" dirty="0">
                          <a:solidFill>
                            <a:schemeClr val="bg1"/>
                          </a:solidFill>
                          <a:latin typeface="Poppins" pitchFamily="2" charset="77"/>
                          <a:cs typeface="Poppins" pitchFamily="2" charset="77"/>
                        </a:rPr>
                        <a:t>BRONZE</a:t>
                      </a: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271042294"/>
                  </a:ext>
                </a:extLst>
              </a:tr>
            </a:tbl>
          </a:graphicData>
        </a:graphic>
      </p:graphicFrame>
      <p:sp>
        <p:nvSpPr>
          <p:cNvPr id="6" name="TextBox 5">
            <a:extLst>
              <a:ext uri="{FF2B5EF4-FFF2-40B4-BE49-F238E27FC236}">
                <a16:creationId xmlns:a16="http://schemas.microsoft.com/office/drawing/2014/main" id="{AAA4FA8E-0534-9FE4-571B-DA237F07622B}"/>
              </a:ext>
            </a:extLst>
          </p:cNvPr>
          <p:cNvSpPr txBox="1"/>
          <p:nvPr/>
        </p:nvSpPr>
        <p:spPr>
          <a:xfrm>
            <a:off x="4475432" y="1270147"/>
            <a:ext cx="7176544" cy="461665"/>
          </a:xfrm>
          <a:prstGeom prst="rect">
            <a:avLst/>
          </a:prstGeom>
          <a:noFill/>
        </p:spPr>
        <p:txBody>
          <a:bodyPr wrap="square" rtlCol="0">
            <a:spAutoFit/>
          </a:bodyPr>
          <a:lstStyle/>
          <a:p>
            <a:pPr algn="r"/>
            <a:r>
              <a:rPr lang="en-US" sz="2400" b="1" u="sng" dirty="0">
                <a:solidFill>
                  <a:srgbClr val="03CB73"/>
                </a:solidFill>
                <a:latin typeface="Poppins ExtraBold" pitchFamily="2" charset="77"/>
                <a:cs typeface="Poppins ExtraBold" pitchFamily="2" charset="77"/>
              </a:rPr>
              <a:t>RETAIL PRICE: $3,000/YEAR</a:t>
            </a:r>
          </a:p>
        </p:txBody>
      </p:sp>
      <p:pic>
        <p:nvPicPr>
          <p:cNvPr id="7" name="Picture 6">
            <a:extLst>
              <a:ext uri="{FF2B5EF4-FFF2-40B4-BE49-F238E27FC236}">
                <a16:creationId xmlns:a16="http://schemas.microsoft.com/office/drawing/2014/main" id="{B3C859FF-21A9-121F-43BA-0AED56577452}"/>
              </a:ext>
            </a:extLst>
          </p:cNvPr>
          <p:cNvPicPr>
            <a:picLocks noChangeAspect="1"/>
          </p:cNvPicPr>
          <p:nvPr/>
        </p:nvPicPr>
        <p:blipFill>
          <a:blip r:embed="rId2"/>
          <a:stretch>
            <a:fillRect/>
          </a:stretch>
        </p:blipFill>
        <p:spPr>
          <a:xfrm>
            <a:off x="429819" y="313427"/>
            <a:ext cx="4169757" cy="551256"/>
          </a:xfrm>
          <a:prstGeom prst="rect">
            <a:avLst/>
          </a:prstGeom>
        </p:spPr>
      </p:pic>
    </p:spTree>
    <p:extLst>
      <p:ext uri="{BB962C8B-B14F-4D97-AF65-F5344CB8AC3E}">
        <p14:creationId xmlns:p14="http://schemas.microsoft.com/office/powerpoint/2010/main" val="409031586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CD327-68FC-A686-3BDE-55DA06BA877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0E295-1ED6-FBBF-7AB4-0920A7340033}"/>
              </a:ext>
            </a:extLst>
          </p:cNvPr>
          <p:cNvSpPr>
            <a:spLocks noGrp="1"/>
          </p:cNvSpPr>
          <p:nvPr>
            <p:ph idx="1"/>
          </p:nvPr>
        </p:nvSpPr>
        <p:spPr>
          <a:xfrm>
            <a:off x="497840" y="2138082"/>
            <a:ext cx="7462820" cy="3906458"/>
          </a:xfrm>
        </p:spPr>
        <p:txBody>
          <a:bodyPr/>
          <a:lstStyle/>
          <a:p>
            <a:r>
              <a:rPr lang="en-US" dirty="0"/>
              <a:t>Everything in Bronze</a:t>
            </a:r>
          </a:p>
          <a:p>
            <a: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t>PLUS</a:t>
            </a:r>
            <a:r>
              <a:rPr lang="en-US" dirty="0"/>
              <a:t> custom Profit Targets and Sell Stops based on our proprietary algorithm.</a:t>
            </a:r>
          </a:p>
        </p:txBody>
      </p:sp>
      <p:graphicFrame>
        <p:nvGraphicFramePr>
          <p:cNvPr id="5" name="Table 4">
            <a:extLst>
              <a:ext uri="{FF2B5EF4-FFF2-40B4-BE49-F238E27FC236}">
                <a16:creationId xmlns:a16="http://schemas.microsoft.com/office/drawing/2014/main" id="{510721C0-AA90-1074-0B0D-D75A555AA3F2}"/>
              </a:ext>
            </a:extLst>
          </p:cNvPr>
          <p:cNvGraphicFramePr>
            <a:graphicFrameLocks noGrp="1"/>
          </p:cNvGraphicFramePr>
          <p:nvPr/>
        </p:nvGraphicFramePr>
        <p:xfrm>
          <a:off x="429819" y="1121906"/>
          <a:ext cx="3575584" cy="758952"/>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692775">
                  <a:extLst>
                    <a:ext uri="{9D8B030D-6E8A-4147-A177-3AD203B41FA5}">
                      <a16:colId xmlns:a16="http://schemas.microsoft.com/office/drawing/2014/main" val="3964409586"/>
                    </a:ext>
                  </a:extLst>
                </a:gridCol>
                <a:gridCol w="1882809">
                  <a:extLst>
                    <a:ext uri="{9D8B030D-6E8A-4147-A177-3AD203B41FA5}">
                      <a16:colId xmlns:a16="http://schemas.microsoft.com/office/drawing/2014/main" val="1672106287"/>
                    </a:ext>
                  </a:extLst>
                </a:gridCol>
              </a:tblGrid>
              <a:tr h="758952">
                <a:tc>
                  <a:txBody>
                    <a:bodyPr/>
                    <a:lstStyle/>
                    <a:p>
                      <a:pPr algn="ctr"/>
                      <a:r>
                        <a:rPr lang="en-US" sz="3200" b="1" i="0" dirty="0">
                          <a:solidFill>
                            <a:schemeClr val="tx1"/>
                          </a:solidFill>
                          <a:latin typeface="Poppins" pitchFamily="2" charset="77"/>
                          <a:cs typeface="Poppins" pitchFamily="2" charset="77"/>
                        </a:rPr>
                        <a:t>LEVEL 2</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200" b="1" i="0" dirty="0">
                          <a:solidFill>
                            <a:schemeClr val="tx1">
                              <a:lumMod val="95000"/>
                              <a:lumOff val="5000"/>
                            </a:schemeClr>
                          </a:solidFill>
                          <a:latin typeface="Poppins" pitchFamily="2" charset="77"/>
                          <a:cs typeface="Poppins" pitchFamily="2" charset="77"/>
                        </a:rPr>
                        <a:t>SILVER</a:t>
                      </a: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271042294"/>
                  </a:ext>
                </a:extLst>
              </a:tr>
            </a:tbl>
          </a:graphicData>
        </a:graphic>
      </p:graphicFrame>
      <p:sp>
        <p:nvSpPr>
          <p:cNvPr id="6" name="TextBox 5">
            <a:extLst>
              <a:ext uri="{FF2B5EF4-FFF2-40B4-BE49-F238E27FC236}">
                <a16:creationId xmlns:a16="http://schemas.microsoft.com/office/drawing/2014/main" id="{EC49FDBC-EF13-ACB8-59D5-EF24451C7F96}"/>
              </a:ext>
            </a:extLst>
          </p:cNvPr>
          <p:cNvSpPr txBox="1"/>
          <p:nvPr/>
        </p:nvSpPr>
        <p:spPr>
          <a:xfrm>
            <a:off x="4475432" y="1270147"/>
            <a:ext cx="7176544" cy="461665"/>
          </a:xfrm>
          <a:prstGeom prst="rect">
            <a:avLst/>
          </a:prstGeom>
          <a:noFill/>
        </p:spPr>
        <p:txBody>
          <a:bodyPr wrap="square" rtlCol="0">
            <a:spAutoFit/>
          </a:bodyPr>
          <a:lstStyle/>
          <a:p>
            <a:pPr algn="r"/>
            <a:r>
              <a:rPr lang="en-US" sz="2400" b="1" u="sng" dirty="0">
                <a:solidFill>
                  <a:srgbClr val="03CB73"/>
                </a:solidFill>
                <a:latin typeface="Poppins ExtraBold" pitchFamily="2" charset="77"/>
                <a:cs typeface="Poppins ExtraBold" pitchFamily="2" charset="77"/>
              </a:rPr>
              <a:t>RETAIL PRICE: $4,000/YEAR</a:t>
            </a:r>
          </a:p>
        </p:txBody>
      </p:sp>
      <p:pic>
        <p:nvPicPr>
          <p:cNvPr id="7" name="Picture 6">
            <a:extLst>
              <a:ext uri="{FF2B5EF4-FFF2-40B4-BE49-F238E27FC236}">
                <a16:creationId xmlns:a16="http://schemas.microsoft.com/office/drawing/2014/main" id="{EBF2F08C-A76A-98D4-8D72-B9AE90A7F758}"/>
              </a:ext>
            </a:extLst>
          </p:cNvPr>
          <p:cNvPicPr>
            <a:picLocks noChangeAspect="1"/>
          </p:cNvPicPr>
          <p:nvPr/>
        </p:nvPicPr>
        <p:blipFill>
          <a:blip r:embed="rId2"/>
          <a:stretch>
            <a:fillRect/>
          </a:stretch>
        </p:blipFill>
        <p:spPr>
          <a:xfrm>
            <a:off x="429819" y="313427"/>
            <a:ext cx="4169757" cy="551256"/>
          </a:xfrm>
          <a:prstGeom prst="rect">
            <a:avLst/>
          </a:prstGeom>
        </p:spPr>
      </p:pic>
    </p:spTree>
    <p:extLst>
      <p:ext uri="{BB962C8B-B14F-4D97-AF65-F5344CB8AC3E}">
        <p14:creationId xmlns:p14="http://schemas.microsoft.com/office/powerpoint/2010/main" val="40883894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36844-8619-D3E6-4793-15C1167A769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C1754F-BA72-046A-AA46-F39C018FBBB9}"/>
              </a:ext>
            </a:extLst>
          </p:cNvPr>
          <p:cNvSpPr>
            <a:spLocks noGrp="1"/>
          </p:cNvSpPr>
          <p:nvPr>
            <p:ph idx="1"/>
          </p:nvPr>
        </p:nvSpPr>
        <p:spPr>
          <a:xfrm>
            <a:off x="497840" y="2138082"/>
            <a:ext cx="7462820" cy="3906458"/>
          </a:xfrm>
        </p:spPr>
        <p:txBody>
          <a:bodyPr/>
          <a:lstStyle/>
          <a:p>
            <a:r>
              <a:rPr lang="en-US" dirty="0"/>
              <a:t>Everything in the Bronze and Silver levels</a:t>
            </a:r>
          </a:p>
          <a:p>
            <a: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t>PLUS</a:t>
            </a:r>
            <a:r>
              <a:rPr lang="en-US" dirty="0"/>
              <a:t> Power Options with conservative, moderate, and aggressive settings</a:t>
            </a:r>
          </a:p>
          <a:p>
            <a:endParaRPr lang="en-US" dirty="0"/>
          </a:p>
          <a:p>
            <a:r>
              <a:rPr lang="en-US" dirty="0"/>
              <a:t>These Power Options are available on Cash Code X and Gift Gaps.</a:t>
            </a:r>
          </a:p>
        </p:txBody>
      </p:sp>
      <p:graphicFrame>
        <p:nvGraphicFramePr>
          <p:cNvPr id="5" name="Table 4">
            <a:extLst>
              <a:ext uri="{FF2B5EF4-FFF2-40B4-BE49-F238E27FC236}">
                <a16:creationId xmlns:a16="http://schemas.microsoft.com/office/drawing/2014/main" id="{84FC1B10-7C02-D86D-646A-D7124527BE34}"/>
              </a:ext>
            </a:extLst>
          </p:cNvPr>
          <p:cNvGraphicFramePr>
            <a:graphicFrameLocks noGrp="1"/>
          </p:cNvGraphicFramePr>
          <p:nvPr/>
        </p:nvGraphicFramePr>
        <p:xfrm>
          <a:off x="429819" y="1121906"/>
          <a:ext cx="3575584" cy="758952"/>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692775">
                  <a:extLst>
                    <a:ext uri="{9D8B030D-6E8A-4147-A177-3AD203B41FA5}">
                      <a16:colId xmlns:a16="http://schemas.microsoft.com/office/drawing/2014/main" val="3964409586"/>
                    </a:ext>
                  </a:extLst>
                </a:gridCol>
                <a:gridCol w="1882809">
                  <a:extLst>
                    <a:ext uri="{9D8B030D-6E8A-4147-A177-3AD203B41FA5}">
                      <a16:colId xmlns:a16="http://schemas.microsoft.com/office/drawing/2014/main" val="1672106287"/>
                    </a:ext>
                  </a:extLst>
                </a:gridCol>
              </a:tblGrid>
              <a:tr h="758952">
                <a:tc>
                  <a:txBody>
                    <a:bodyPr/>
                    <a:lstStyle/>
                    <a:p>
                      <a:pPr algn="ctr"/>
                      <a:r>
                        <a:rPr lang="en-US" sz="3200" b="1" i="0" dirty="0">
                          <a:solidFill>
                            <a:schemeClr val="tx1"/>
                          </a:solidFill>
                          <a:latin typeface="Poppins" pitchFamily="2" charset="77"/>
                          <a:cs typeface="Poppins" pitchFamily="2" charset="77"/>
                        </a:rPr>
                        <a:t>LEVEL 3</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200" b="1" i="0" dirty="0">
                          <a:solidFill>
                            <a:schemeClr val="tx1">
                              <a:lumMod val="95000"/>
                              <a:lumOff val="5000"/>
                            </a:schemeClr>
                          </a:solidFill>
                          <a:latin typeface="Poppins" pitchFamily="2" charset="77"/>
                          <a:cs typeface="Poppins" pitchFamily="2" charset="77"/>
                        </a:rPr>
                        <a:t>GOLD</a:t>
                      </a: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271042294"/>
                  </a:ext>
                </a:extLst>
              </a:tr>
            </a:tbl>
          </a:graphicData>
        </a:graphic>
      </p:graphicFrame>
      <p:sp>
        <p:nvSpPr>
          <p:cNvPr id="6" name="TextBox 5">
            <a:extLst>
              <a:ext uri="{FF2B5EF4-FFF2-40B4-BE49-F238E27FC236}">
                <a16:creationId xmlns:a16="http://schemas.microsoft.com/office/drawing/2014/main" id="{C758F359-F16D-3800-E074-61BF3E7151E6}"/>
              </a:ext>
            </a:extLst>
          </p:cNvPr>
          <p:cNvSpPr txBox="1"/>
          <p:nvPr/>
        </p:nvSpPr>
        <p:spPr>
          <a:xfrm>
            <a:off x="4475432" y="1270147"/>
            <a:ext cx="7176544" cy="461665"/>
          </a:xfrm>
          <a:prstGeom prst="rect">
            <a:avLst/>
          </a:prstGeom>
          <a:noFill/>
        </p:spPr>
        <p:txBody>
          <a:bodyPr wrap="square" rtlCol="0">
            <a:spAutoFit/>
          </a:bodyPr>
          <a:lstStyle/>
          <a:p>
            <a:pPr algn="r"/>
            <a:r>
              <a:rPr lang="en-US" sz="2400" b="1" u="sng" dirty="0">
                <a:solidFill>
                  <a:srgbClr val="03CB73"/>
                </a:solidFill>
                <a:latin typeface="Poppins ExtraBold" pitchFamily="2" charset="77"/>
                <a:cs typeface="Poppins ExtraBold" pitchFamily="2" charset="77"/>
              </a:rPr>
              <a:t>RETAIL PRICE: $5,000/YEAR</a:t>
            </a:r>
          </a:p>
        </p:txBody>
      </p:sp>
      <p:pic>
        <p:nvPicPr>
          <p:cNvPr id="7" name="Picture 6">
            <a:extLst>
              <a:ext uri="{FF2B5EF4-FFF2-40B4-BE49-F238E27FC236}">
                <a16:creationId xmlns:a16="http://schemas.microsoft.com/office/drawing/2014/main" id="{8603DF17-CA0B-B9D5-AA1F-D041254FC3A5}"/>
              </a:ext>
            </a:extLst>
          </p:cNvPr>
          <p:cNvPicPr>
            <a:picLocks noChangeAspect="1"/>
          </p:cNvPicPr>
          <p:nvPr/>
        </p:nvPicPr>
        <p:blipFill>
          <a:blip r:embed="rId2"/>
          <a:stretch>
            <a:fillRect/>
          </a:stretch>
        </p:blipFill>
        <p:spPr>
          <a:xfrm>
            <a:off x="429819" y="313427"/>
            <a:ext cx="4169757" cy="551256"/>
          </a:xfrm>
          <a:prstGeom prst="rect">
            <a:avLst/>
          </a:prstGeom>
        </p:spPr>
      </p:pic>
      <p:pic>
        <p:nvPicPr>
          <p:cNvPr id="2" name="Picture 1">
            <a:extLst>
              <a:ext uri="{FF2B5EF4-FFF2-40B4-BE49-F238E27FC236}">
                <a16:creationId xmlns:a16="http://schemas.microsoft.com/office/drawing/2014/main" id="{B4B28C34-F54A-2BC7-67AD-ED1897BD4E77}"/>
              </a:ext>
            </a:extLst>
          </p:cNvPr>
          <p:cNvPicPr>
            <a:picLocks noChangeAspect="1"/>
          </p:cNvPicPr>
          <p:nvPr/>
        </p:nvPicPr>
        <p:blipFill>
          <a:blip r:embed="rId3"/>
          <a:srcRect/>
          <a:stretch/>
        </p:blipFill>
        <p:spPr>
          <a:xfrm>
            <a:off x="5992563" y="809921"/>
            <a:ext cx="1328161" cy="1328161"/>
          </a:xfrm>
          <a:prstGeom prst="rect">
            <a:avLst/>
          </a:prstGeom>
        </p:spPr>
      </p:pic>
      <p:grpSp>
        <p:nvGrpSpPr>
          <p:cNvPr id="4" name="Group 3">
            <a:extLst>
              <a:ext uri="{FF2B5EF4-FFF2-40B4-BE49-F238E27FC236}">
                <a16:creationId xmlns:a16="http://schemas.microsoft.com/office/drawing/2014/main" id="{BC660266-A5C5-1432-C7E1-CDA7C0DC72A2}"/>
              </a:ext>
            </a:extLst>
          </p:cNvPr>
          <p:cNvGrpSpPr/>
          <p:nvPr/>
        </p:nvGrpSpPr>
        <p:grpSpPr>
          <a:xfrm>
            <a:off x="992677" y="4091311"/>
            <a:ext cx="7213797" cy="562993"/>
            <a:chOff x="1251201" y="4205776"/>
            <a:chExt cx="7901807" cy="616688"/>
          </a:xfrm>
        </p:grpSpPr>
        <p:sp>
          <p:nvSpPr>
            <p:cNvPr id="8" name="Rounded Rectangle 7">
              <a:extLst>
                <a:ext uri="{FF2B5EF4-FFF2-40B4-BE49-F238E27FC236}">
                  <a16:creationId xmlns:a16="http://schemas.microsoft.com/office/drawing/2014/main" id="{F21A9494-8284-74B1-835A-83157C1F7E48}"/>
                </a:ext>
              </a:extLst>
            </p:cNvPr>
            <p:cNvSpPr/>
            <p:nvPr/>
          </p:nvSpPr>
          <p:spPr>
            <a:xfrm>
              <a:off x="1251201" y="4205776"/>
              <a:ext cx="2529685" cy="616688"/>
            </a:xfrm>
            <a:prstGeom prst="roundRect">
              <a:avLst/>
            </a:prstGeom>
            <a:solidFill>
              <a:srgbClr val="00A1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Poppins" pitchFamily="2" charset="77"/>
                  <a:cs typeface="Poppins" pitchFamily="2" charset="77"/>
                </a:rPr>
                <a:t>Conservative</a:t>
              </a:r>
            </a:p>
          </p:txBody>
        </p:sp>
        <p:sp>
          <p:nvSpPr>
            <p:cNvPr id="9" name="Rounded Rectangle 8">
              <a:extLst>
                <a:ext uri="{FF2B5EF4-FFF2-40B4-BE49-F238E27FC236}">
                  <a16:creationId xmlns:a16="http://schemas.microsoft.com/office/drawing/2014/main" id="{069647B2-0F98-62B4-4881-2937372E1641}"/>
                </a:ext>
              </a:extLst>
            </p:cNvPr>
            <p:cNvSpPr/>
            <p:nvPr/>
          </p:nvSpPr>
          <p:spPr>
            <a:xfrm>
              <a:off x="3930173" y="4205776"/>
              <a:ext cx="2529685" cy="61668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Poppins" pitchFamily="2" charset="77"/>
                  <a:cs typeface="Poppins" pitchFamily="2" charset="77"/>
                </a:rPr>
                <a:t>Moderate</a:t>
              </a:r>
            </a:p>
          </p:txBody>
        </p:sp>
        <p:sp>
          <p:nvSpPr>
            <p:cNvPr id="10" name="Rounded Rectangle 9">
              <a:extLst>
                <a:ext uri="{FF2B5EF4-FFF2-40B4-BE49-F238E27FC236}">
                  <a16:creationId xmlns:a16="http://schemas.microsoft.com/office/drawing/2014/main" id="{1E817F55-30FF-E5B4-7025-9FCABA6D4183}"/>
                </a:ext>
              </a:extLst>
            </p:cNvPr>
            <p:cNvSpPr/>
            <p:nvPr/>
          </p:nvSpPr>
          <p:spPr>
            <a:xfrm>
              <a:off x="6623323" y="4205776"/>
              <a:ext cx="2529685" cy="616688"/>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Poppins" pitchFamily="2" charset="77"/>
                  <a:cs typeface="Poppins" pitchFamily="2" charset="77"/>
                </a:rPr>
                <a:t>Aggressive</a:t>
              </a:r>
            </a:p>
          </p:txBody>
        </p:sp>
      </p:grpSp>
    </p:spTree>
    <p:extLst>
      <p:ext uri="{BB962C8B-B14F-4D97-AF65-F5344CB8AC3E}">
        <p14:creationId xmlns:p14="http://schemas.microsoft.com/office/powerpoint/2010/main" val="5609930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F196D-6CF8-903D-D177-FB6625D2FFE0}"/>
              </a:ext>
            </a:extLst>
          </p:cNvPr>
          <p:cNvSpPr>
            <a:spLocks noGrp="1"/>
          </p:cNvSpPr>
          <p:nvPr>
            <p:ph type="ctrTitle"/>
          </p:nvPr>
        </p:nvSpPr>
        <p:spPr>
          <a:xfrm>
            <a:off x="257728" y="174813"/>
            <a:ext cx="11472589" cy="1600352"/>
          </a:xfrm>
        </p:spPr>
        <p:txBody>
          <a:bodyPr>
            <a:normAutofit/>
          </a:bodyPr>
          <a:lstStyle/>
          <a:p>
            <a:pPr algn="l"/>
            <a:r>
              <a:rPr lang="en-US" sz="4400" dirty="0"/>
              <a:t>Special </a:t>
            </a:r>
            <a:r>
              <a:rPr lang="en-US" sz="4400" i="1" dirty="0"/>
              <a:t>ProfitSight</a:t>
            </a:r>
            <a:r>
              <a:rPr lang="en-US" sz="4400" dirty="0"/>
              <a:t> Price to Celebrate the NEW Cash Code X Tracker</a:t>
            </a:r>
          </a:p>
        </p:txBody>
      </p:sp>
      <p:graphicFrame>
        <p:nvGraphicFramePr>
          <p:cNvPr id="25" name="Table 24">
            <a:extLst>
              <a:ext uri="{FF2B5EF4-FFF2-40B4-BE49-F238E27FC236}">
                <a16:creationId xmlns:a16="http://schemas.microsoft.com/office/drawing/2014/main" id="{15AA02A4-BDBA-FE00-236E-34B86D4115E1}"/>
              </a:ext>
            </a:extLst>
          </p:cNvPr>
          <p:cNvGraphicFramePr>
            <a:graphicFrameLocks noGrp="1"/>
          </p:cNvGraphicFramePr>
          <p:nvPr>
            <p:extLst>
              <p:ext uri="{D42A27DB-BD31-4B8C-83A1-F6EECF244321}">
                <p14:modId xmlns:p14="http://schemas.microsoft.com/office/powerpoint/2010/main" val="4127252319"/>
              </p:ext>
            </p:extLst>
          </p:nvPr>
        </p:nvGraphicFramePr>
        <p:xfrm>
          <a:off x="257728" y="1893321"/>
          <a:ext cx="3185452" cy="186569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185452">
                  <a:extLst>
                    <a:ext uri="{9D8B030D-6E8A-4147-A177-3AD203B41FA5}">
                      <a16:colId xmlns:a16="http://schemas.microsoft.com/office/drawing/2014/main" val="1845963555"/>
                    </a:ext>
                  </a:extLst>
                </a:gridCol>
              </a:tblGrid>
              <a:tr h="555056">
                <a:tc>
                  <a:txBody>
                    <a:bodyPr/>
                    <a:lstStyle/>
                    <a:p>
                      <a:pPr algn="ctr"/>
                      <a:r>
                        <a:rPr lang="en-US" sz="2400" b="1" i="0" dirty="0">
                          <a:solidFill>
                            <a:schemeClr val="bg1"/>
                          </a:solidFill>
                          <a:latin typeface="Poppins" pitchFamily="2" charset="77"/>
                          <a:cs typeface="Poppins" pitchFamily="2" charset="77"/>
                        </a:rPr>
                        <a:t>BRONZE</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400" b="1" i="0" kern="1200" dirty="0">
                          <a:solidFill>
                            <a:schemeClr val="tx1"/>
                          </a:solidFill>
                          <a:latin typeface="Poppins" pitchFamily="2" charset="77"/>
                          <a:ea typeface="+mn-ea"/>
                          <a:cs typeface="Poppins" pitchFamily="2" charset="77"/>
                        </a:rPr>
                        <a:t>$3,000 </a:t>
                      </a:r>
                      <a:r>
                        <a:rPr lang="en-US" sz="2400" b="1" i="0" dirty="0">
                          <a:solidFill>
                            <a:schemeClr val="tx1"/>
                          </a:solidFill>
                          <a:latin typeface="Poppins" pitchFamily="2" charset="77"/>
                          <a:cs typeface="Poppins" pitchFamily="2" charset="77"/>
                        </a:rPr>
                        <a:t>PER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i="0" dirty="0">
                          <a:solidFill>
                            <a:srgbClr val="352E8E"/>
                          </a:solidFill>
                          <a:latin typeface="Poppins ExtraBold" pitchFamily="2" charset="77"/>
                          <a:cs typeface="Poppins ExtraBold" pitchFamily="2" charset="77"/>
                        </a:rPr>
                        <a:t>$1,397</a:t>
                      </a:r>
                      <a:endParaRPr lang="en-US" sz="2400" b="1" i="0" dirty="0">
                        <a:solidFill>
                          <a:schemeClr val="tx1"/>
                        </a:solidFill>
                        <a:latin typeface="Poppins ExtraBold" pitchFamily="2" charset="77"/>
                        <a:cs typeface="Poppins ExtraBold" pitchFamily="2" charset="77"/>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5739377"/>
                  </a:ext>
                </a:extLst>
              </a:tr>
            </a:tbl>
          </a:graphicData>
        </a:graphic>
      </p:graphicFrame>
      <p:graphicFrame>
        <p:nvGraphicFramePr>
          <p:cNvPr id="26" name="Table 25">
            <a:extLst>
              <a:ext uri="{FF2B5EF4-FFF2-40B4-BE49-F238E27FC236}">
                <a16:creationId xmlns:a16="http://schemas.microsoft.com/office/drawing/2014/main" id="{573F4537-1D07-2EFB-E68F-5B476B71EAA7}"/>
              </a:ext>
            </a:extLst>
          </p:cNvPr>
          <p:cNvGraphicFramePr>
            <a:graphicFrameLocks noGrp="1"/>
          </p:cNvGraphicFramePr>
          <p:nvPr>
            <p:extLst>
              <p:ext uri="{D42A27DB-BD31-4B8C-83A1-F6EECF244321}">
                <p14:modId xmlns:p14="http://schemas.microsoft.com/office/powerpoint/2010/main" val="3061082822"/>
              </p:ext>
            </p:extLst>
          </p:nvPr>
        </p:nvGraphicFramePr>
        <p:xfrm>
          <a:off x="3724179" y="1910834"/>
          <a:ext cx="3185452" cy="186569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185452">
                  <a:extLst>
                    <a:ext uri="{9D8B030D-6E8A-4147-A177-3AD203B41FA5}">
                      <a16:colId xmlns:a16="http://schemas.microsoft.com/office/drawing/2014/main" val="1845963555"/>
                    </a:ext>
                  </a:extLst>
                </a:gridCol>
              </a:tblGrid>
              <a:tr h="555056">
                <a:tc>
                  <a:txBody>
                    <a:bodyPr/>
                    <a:lstStyle/>
                    <a:p>
                      <a:pPr algn="ctr"/>
                      <a:r>
                        <a:rPr lang="en-US" sz="2400" b="1" i="0" dirty="0">
                          <a:solidFill>
                            <a:schemeClr val="tx1"/>
                          </a:solidFill>
                          <a:latin typeface="Poppins" pitchFamily="2" charset="77"/>
                          <a:cs typeface="Poppins" pitchFamily="2" charset="77"/>
                        </a:rPr>
                        <a:t>SILVER</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400" b="1" i="0" kern="1200" dirty="0">
                          <a:solidFill>
                            <a:schemeClr val="tx1"/>
                          </a:solidFill>
                          <a:latin typeface="Poppins" pitchFamily="2" charset="77"/>
                          <a:ea typeface="+mn-ea"/>
                          <a:cs typeface="Poppins" pitchFamily="2" charset="77"/>
                        </a:rPr>
                        <a:t>$4,000 </a:t>
                      </a:r>
                      <a:r>
                        <a:rPr lang="en-US" sz="2400" b="1" i="0" dirty="0">
                          <a:solidFill>
                            <a:schemeClr val="tx1"/>
                          </a:solidFill>
                          <a:latin typeface="Poppins" pitchFamily="2" charset="77"/>
                          <a:cs typeface="Poppins" pitchFamily="2" charset="77"/>
                        </a:rPr>
                        <a:t>PER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i="0" dirty="0">
                          <a:solidFill>
                            <a:srgbClr val="352E8E"/>
                          </a:solidFill>
                          <a:latin typeface="Poppins ExtraBold" pitchFamily="2" charset="77"/>
                          <a:cs typeface="Poppins ExtraBold" pitchFamily="2" charset="77"/>
                        </a:rPr>
                        <a:t>$1,997</a:t>
                      </a:r>
                      <a:endParaRPr lang="en-US" sz="2400" b="1" i="0" dirty="0">
                        <a:solidFill>
                          <a:schemeClr val="tx1"/>
                        </a:solidFill>
                        <a:latin typeface="Poppins ExtraBold" pitchFamily="2" charset="77"/>
                        <a:cs typeface="Poppins ExtraBold" pitchFamily="2" charset="77"/>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5739377"/>
                  </a:ext>
                </a:extLst>
              </a:tr>
            </a:tbl>
          </a:graphicData>
        </a:graphic>
      </p:graphicFrame>
      <p:graphicFrame>
        <p:nvGraphicFramePr>
          <p:cNvPr id="27" name="Table 26">
            <a:extLst>
              <a:ext uri="{FF2B5EF4-FFF2-40B4-BE49-F238E27FC236}">
                <a16:creationId xmlns:a16="http://schemas.microsoft.com/office/drawing/2014/main" id="{BA801F33-31F4-7B3E-2B82-5B7D5D2FD0A7}"/>
              </a:ext>
            </a:extLst>
          </p:cNvPr>
          <p:cNvGraphicFramePr>
            <a:graphicFrameLocks noGrp="1"/>
          </p:cNvGraphicFramePr>
          <p:nvPr>
            <p:extLst>
              <p:ext uri="{D42A27DB-BD31-4B8C-83A1-F6EECF244321}">
                <p14:modId xmlns:p14="http://schemas.microsoft.com/office/powerpoint/2010/main" val="1961585764"/>
              </p:ext>
            </p:extLst>
          </p:nvPr>
        </p:nvGraphicFramePr>
        <p:xfrm>
          <a:off x="1512931" y="3962661"/>
          <a:ext cx="4363655" cy="2407481"/>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4363655">
                  <a:extLst>
                    <a:ext uri="{9D8B030D-6E8A-4147-A177-3AD203B41FA5}">
                      <a16:colId xmlns:a16="http://schemas.microsoft.com/office/drawing/2014/main" val="1845963555"/>
                    </a:ext>
                  </a:extLst>
                </a:gridCol>
              </a:tblGrid>
              <a:tr h="554943">
                <a:tc>
                  <a:txBody>
                    <a:bodyPr/>
                    <a:lstStyle/>
                    <a:p>
                      <a:pPr algn="ctr"/>
                      <a:r>
                        <a:rPr lang="en-US" sz="2400" b="1" i="0" dirty="0">
                          <a:solidFill>
                            <a:schemeClr val="tx1"/>
                          </a:solidFill>
                          <a:latin typeface="Poppins" pitchFamily="2" charset="77"/>
                          <a:cs typeface="Poppins" pitchFamily="2" charset="77"/>
                        </a:rPr>
                        <a:t>GOLD</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996910520"/>
                  </a:ext>
                </a:extLst>
              </a:tr>
              <a:tr h="1852538">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400" b="1" i="0" kern="1200" dirty="0">
                          <a:solidFill>
                            <a:schemeClr val="tx1"/>
                          </a:solidFill>
                          <a:latin typeface="Poppins" pitchFamily="2" charset="77"/>
                          <a:ea typeface="+mn-ea"/>
                          <a:cs typeface="Poppins" pitchFamily="2" charset="77"/>
                        </a:rPr>
                        <a:t>$5,000 ONE-TIME!</a:t>
                      </a:r>
                      <a:endParaRPr lang="en-US" sz="2400" b="1" i="0" dirty="0">
                        <a:solidFill>
                          <a:schemeClr val="tx1"/>
                        </a:solidFill>
                        <a:latin typeface="Poppins" pitchFamily="2" charset="77"/>
                        <a:cs typeface="Poppins" pitchFamily="2" charset="77"/>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i="0" dirty="0">
                          <a:solidFill>
                            <a:srgbClr val="352E8E"/>
                          </a:solidFill>
                          <a:latin typeface="Poppins ExtraBold" pitchFamily="2" charset="77"/>
                          <a:cs typeface="Poppins ExtraBold" pitchFamily="2" charset="77"/>
                        </a:rPr>
                        <a:t>$2,497</a:t>
                      </a:r>
                      <a:endParaRPr lang="en-US" sz="2400" b="1" i="0" dirty="0">
                        <a:solidFill>
                          <a:srgbClr val="352E8E"/>
                        </a:solidFill>
                        <a:latin typeface="Poppins ExtraBold" pitchFamily="2" charset="77"/>
                        <a:cs typeface="Poppins ExtraBold" pitchFamily="2" charset="77"/>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5739377"/>
                  </a:ext>
                </a:extLst>
              </a:tr>
            </a:tbl>
          </a:graphicData>
        </a:graphic>
      </p:graphicFrame>
      <p:grpSp>
        <p:nvGrpSpPr>
          <p:cNvPr id="28" name="Group 27">
            <a:extLst>
              <a:ext uri="{FF2B5EF4-FFF2-40B4-BE49-F238E27FC236}">
                <a16:creationId xmlns:a16="http://schemas.microsoft.com/office/drawing/2014/main" id="{60E1B785-FA5E-B5F8-5B14-CD8FC86294DD}"/>
              </a:ext>
            </a:extLst>
          </p:cNvPr>
          <p:cNvGrpSpPr/>
          <p:nvPr/>
        </p:nvGrpSpPr>
        <p:grpSpPr>
          <a:xfrm>
            <a:off x="7136128" y="1597107"/>
            <a:ext cx="4834198" cy="3219370"/>
            <a:chOff x="7355542" y="2135369"/>
            <a:chExt cx="4834198" cy="3219370"/>
          </a:xfrm>
        </p:grpSpPr>
        <p:grpSp>
          <p:nvGrpSpPr>
            <p:cNvPr id="29" name="Group 28">
              <a:extLst>
                <a:ext uri="{FF2B5EF4-FFF2-40B4-BE49-F238E27FC236}">
                  <a16:creationId xmlns:a16="http://schemas.microsoft.com/office/drawing/2014/main" id="{84FFF04F-CAC8-0B50-C10C-B0AB269E0486}"/>
                </a:ext>
              </a:extLst>
            </p:cNvPr>
            <p:cNvGrpSpPr/>
            <p:nvPr/>
          </p:nvGrpSpPr>
          <p:grpSpPr>
            <a:xfrm>
              <a:off x="8146841" y="2135369"/>
              <a:ext cx="3233887" cy="2704769"/>
              <a:chOff x="7245753" y="2104524"/>
              <a:chExt cx="4191233" cy="3505477"/>
            </a:xfrm>
          </p:grpSpPr>
          <p:grpSp>
            <p:nvGrpSpPr>
              <p:cNvPr id="37" name="Group 36">
                <a:extLst>
                  <a:ext uri="{FF2B5EF4-FFF2-40B4-BE49-F238E27FC236}">
                    <a16:creationId xmlns:a16="http://schemas.microsoft.com/office/drawing/2014/main" id="{D3E7B1DD-E4E8-4F4C-D8FD-DE978A9E918C}"/>
                  </a:ext>
                </a:extLst>
              </p:cNvPr>
              <p:cNvGrpSpPr/>
              <p:nvPr/>
            </p:nvGrpSpPr>
            <p:grpSpPr>
              <a:xfrm>
                <a:off x="7245753" y="2104524"/>
                <a:ext cx="4191233" cy="3505477"/>
                <a:chOff x="1683078" y="1845034"/>
                <a:chExt cx="5184422" cy="4336164"/>
              </a:xfrm>
            </p:grpSpPr>
            <p:grpSp>
              <p:nvGrpSpPr>
                <p:cNvPr id="40" name="object 4">
                  <a:extLst>
                    <a:ext uri="{FF2B5EF4-FFF2-40B4-BE49-F238E27FC236}">
                      <a16:creationId xmlns:a16="http://schemas.microsoft.com/office/drawing/2014/main" id="{0E8C65AC-09A7-78B3-4BC7-00E59B241F06}"/>
                    </a:ext>
                  </a:extLst>
                </p:cNvPr>
                <p:cNvGrpSpPr/>
                <p:nvPr/>
              </p:nvGrpSpPr>
              <p:grpSpPr>
                <a:xfrm>
                  <a:off x="1683078" y="1845034"/>
                  <a:ext cx="5184422" cy="4336164"/>
                  <a:chOff x="928557" y="3094746"/>
                  <a:chExt cx="8981609" cy="7512068"/>
                </a:xfrm>
              </p:grpSpPr>
              <p:pic>
                <p:nvPicPr>
                  <p:cNvPr id="42" name="object 5">
                    <a:extLst>
                      <a:ext uri="{FF2B5EF4-FFF2-40B4-BE49-F238E27FC236}">
                        <a16:creationId xmlns:a16="http://schemas.microsoft.com/office/drawing/2014/main" id="{A59530DF-1E80-2F3A-C554-A0609A4F355C}"/>
                      </a:ext>
                    </a:extLst>
                  </p:cNvPr>
                  <p:cNvPicPr/>
                  <p:nvPr/>
                </p:nvPicPr>
                <p:blipFill>
                  <a:blip r:embed="rId2" cstate="screen">
                    <a:extLst>
                      <a:ext uri="{28A0092B-C50C-407E-A947-70E740481C1C}">
                        <a14:useLocalDpi xmlns:a14="http://schemas.microsoft.com/office/drawing/2010/main"/>
                      </a:ext>
                    </a:extLst>
                  </a:blip>
                  <a:stretch>
                    <a:fillRect/>
                  </a:stretch>
                </p:blipFill>
                <p:spPr>
                  <a:xfrm>
                    <a:off x="928557" y="3094746"/>
                    <a:ext cx="8981609" cy="7512068"/>
                  </a:xfrm>
                  <a:prstGeom prst="rect">
                    <a:avLst/>
                  </a:prstGeom>
                </p:spPr>
              </p:pic>
              <p:pic>
                <p:nvPicPr>
                  <p:cNvPr id="43" name="object 6">
                    <a:extLst>
                      <a:ext uri="{FF2B5EF4-FFF2-40B4-BE49-F238E27FC236}">
                        <a16:creationId xmlns:a16="http://schemas.microsoft.com/office/drawing/2014/main" id="{9D8EB78A-CA53-FB04-FA0A-0C3DBB35834B}"/>
                      </a:ext>
                    </a:extLst>
                  </p:cNvPr>
                  <p:cNvPicPr/>
                  <p:nvPr/>
                </p:nvPicPr>
                <p:blipFill>
                  <a:blip r:embed="rId3" cstate="screen">
                    <a:extLst>
                      <a:ext uri="{28A0092B-C50C-407E-A947-70E740481C1C}">
                        <a14:useLocalDpi xmlns:a14="http://schemas.microsoft.com/office/drawing/2010/main"/>
                      </a:ext>
                    </a:extLst>
                  </a:blip>
                  <a:stretch>
                    <a:fillRect/>
                  </a:stretch>
                </p:blipFill>
                <p:spPr>
                  <a:xfrm>
                    <a:off x="1814986" y="3892361"/>
                    <a:ext cx="7569785" cy="4223265"/>
                  </a:xfrm>
                  <a:prstGeom prst="rect">
                    <a:avLst/>
                  </a:prstGeom>
                </p:spPr>
              </p:pic>
              <p:pic>
                <p:nvPicPr>
                  <p:cNvPr id="44" name="object 7">
                    <a:extLst>
                      <a:ext uri="{FF2B5EF4-FFF2-40B4-BE49-F238E27FC236}">
                        <a16:creationId xmlns:a16="http://schemas.microsoft.com/office/drawing/2014/main" id="{52BC2A7B-CFA6-5D71-7BA7-377855C3AE15}"/>
                      </a:ext>
                    </a:extLst>
                  </p:cNvPr>
                  <p:cNvPicPr/>
                  <p:nvPr/>
                </p:nvPicPr>
                <p:blipFill>
                  <a:blip r:embed="rId4" cstate="screen">
                    <a:extLst>
                      <a:ext uri="{28A0092B-C50C-407E-A947-70E740481C1C}">
                        <a14:useLocalDpi xmlns:a14="http://schemas.microsoft.com/office/drawing/2010/main"/>
                      </a:ext>
                    </a:extLst>
                  </a:blip>
                  <a:stretch>
                    <a:fillRect/>
                  </a:stretch>
                </p:blipFill>
                <p:spPr>
                  <a:xfrm>
                    <a:off x="1359208" y="3783740"/>
                    <a:ext cx="8106971" cy="4520998"/>
                  </a:xfrm>
                  <a:prstGeom prst="rect">
                    <a:avLst/>
                  </a:prstGeom>
                </p:spPr>
              </p:pic>
            </p:grpSp>
            <p:pic>
              <p:nvPicPr>
                <p:cNvPr id="41" name="Picture 40">
                  <a:extLst>
                    <a:ext uri="{FF2B5EF4-FFF2-40B4-BE49-F238E27FC236}">
                      <a16:creationId xmlns:a16="http://schemas.microsoft.com/office/drawing/2014/main" id="{F4B93F51-B2AC-7674-995F-DF8E9EDB709A}"/>
                    </a:ext>
                  </a:extLst>
                </p:cNvPr>
                <p:cNvPicPr>
                  <a:picLocks noChangeAspect="1"/>
                </p:cNvPicPr>
                <p:nvPr/>
              </p:nvPicPr>
              <p:blipFill>
                <a:blip r:embed="rId5"/>
                <a:stretch>
                  <a:fillRect/>
                </a:stretch>
              </p:blipFill>
              <p:spPr>
                <a:xfrm>
                  <a:off x="1872750" y="2052828"/>
                  <a:ext cx="4797380" cy="2690390"/>
                </a:xfrm>
                <a:prstGeom prst="rect">
                  <a:avLst/>
                </a:prstGeom>
              </p:spPr>
            </p:pic>
          </p:grpSp>
          <p:sp>
            <p:nvSpPr>
              <p:cNvPr id="38" name="Rectangle 37">
                <a:extLst>
                  <a:ext uri="{FF2B5EF4-FFF2-40B4-BE49-F238E27FC236}">
                    <a16:creationId xmlns:a16="http://schemas.microsoft.com/office/drawing/2014/main" id="{5DC9A866-3CB8-A5A0-B6ED-2CA5392065B9}"/>
                  </a:ext>
                </a:extLst>
              </p:cNvPr>
              <p:cNvSpPr/>
              <p:nvPr/>
            </p:nvSpPr>
            <p:spPr>
              <a:xfrm>
                <a:off x="7399089" y="2272511"/>
                <a:ext cx="3878337" cy="2206737"/>
              </a:xfrm>
              <a:prstGeom prst="rect">
                <a:avLst/>
              </a:prstGeom>
              <a:solidFill>
                <a:schemeClr val="tx1">
                  <a:alpha val="4438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a:extLst>
                  <a:ext uri="{FF2B5EF4-FFF2-40B4-BE49-F238E27FC236}">
                    <a16:creationId xmlns:a16="http://schemas.microsoft.com/office/drawing/2014/main" id="{DD23F90A-C04E-2211-063D-39A540322C18}"/>
                  </a:ext>
                </a:extLst>
              </p:cNvPr>
              <p:cNvPicPr>
                <a:picLocks noChangeAspect="1"/>
              </p:cNvPicPr>
              <p:nvPr/>
            </p:nvPicPr>
            <p:blipFill>
              <a:blip r:embed="rId6"/>
              <a:stretch>
                <a:fillRect/>
              </a:stretch>
            </p:blipFill>
            <p:spPr>
              <a:xfrm>
                <a:off x="7839225" y="3150279"/>
                <a:ext cx="3172763" cy="419450"/>
              </a:xfrm>
              <a:prstGeom prst="rect">
                <a:avLst/>
              </a:prstGeom>
            </p:spPr>
          </p:pic>
        </p:grpSp>
        <p:pic>
          <p:nvPicPr>
            <p:cNvPr id="30" name="Picture 29">
              <a:extLst>
                <a:ext uri="{FF2B5EF4-FFF2-40B4-BE49-F238E27FC236}">
                  <a16:creationId xmlns:a16="http://schemas.microsoft.com/office/drawing/2014/main" id="{58012BE7-3D21-98FC-C20F-26605F1667EB}"/>
                </a:ext>
              </a:extLst>
            </p:cNvPr>
            <p:cNvPicPr>
              <a:picLocks noChangeAspect="1"/>
            </p:cNvPicPr>
            <p:nvPr/>
          </p:nvPicPr>
          <p:blipFill>
            <a:blip r:embed="rId7"/>
            <a:srcRect/>
            <a:stretch/>
          </p:blipFill>
          <p:spPr>
            <a:xfrm>
              <a:off x="9031336" y="3108154"/>
              <a:ext cx="3158404" cy="2055900"/>
            </a:xfrm>
            <a:prstGeom prst="rect">
              <a:avLst/>
            </a:prstGeom>
          </p:spPr>
        </p:pic>
        <p:pic>
          <p:nvPicPr>
            <p:cNvPr id="31" name="Picture 30">
              <a:extLst>
                <a:ext uri="{FF2B5EF4-FFF2-40B4-BE49-F238E27FC236}">
                  <a16:creationId xmlns:a16="http://schemas.microsoft.com/office/drawing/2014/main" id="{CFE6A9A3-C048-D725-706D-5A08475F72C5}"/>
                </a:ext>
              </a:extLst>
            </p:cNvPr>
            <p:cNvPicPr>
              <a:picLocks noChangeAspect="1"/>
            </p:cNvPicPr>
            <p:nvPr/>
          </p:nvPicPr>
          <p:blipFill>
            <a:blip r:embed="rId8"/>
            <a:srcRect/>
            <a:stretch/>
          </p:blipFill>
          <p:spPr>
            <a:xfrm>
              <a:off x="7355542" y="3316012"/>
              <a:ext cx="1325552" cy="1702008"/>
            </a:xfrm>
            <a:prstGeom prst="rect">
              <a:avLst/>
            </a:prstGeom>
          </p:spPr>
        </p:pic>
        <p:grpSp>
          <p:nvGrpSpPr>
            <p:cNvPr id="32" name="Group 31">
              <a:extLst>
                <a:ext uri="{FF2B5EF4-FFF2-40B4-BE49-F238E27FC236}">
                  <a16:creationId xmlns:a16="http://schemas.microsoft.com/office/drawing/2014/main" id="{8877CC97-6A47-F6B1-47B5-3027B9AFBAA8}"/>
                </a:ext>
              </a:extLst>
            </p:cNvPr>
            <p:cNvGrpSpPr/>
            <p:nvPr/>
          </p:nvGrpSpPr>
          <p:grpSpPr>
            <a:xfrm>
              <a:off x="7519347" y="3956752"/>
              <a:ext cx="2738105" cy="1397987"/>
              <a:chOff x="9016526" y="3592103"/>
              <a:chExt cx="2738105" cy="1397987"/>
            </a:xfrm>
          </p:grpSpPr>
          <p:grpSp>
            <p:nvGrpSpPr>
              <p:cNvPr id="33" name="Group 32">
                <a:extLst>
                  <a:ext uri="{FF2B5EF4-FFF2-40B4-BE49-F238E27FC236}">
                    <a16:creationId xmlns:a16="http://schemas.microsoft.com/office/drawing/2014/main" id="{D695A67A-8972-B457-84BE-857E07C07049}"/>
                  </a:ext>
                </a:extLst>
              </p:cNvPr>
              <p:cNvGrpSpPr/>
              <p:nvPr/>
            </p:nvGrpSpPr>
            <p:grpSpPr>
              <a:xfrm>
                <a:off x="9016526" y="3592103"/>
                <a:ext cx="2738105" cy="1397987"/>
                <a:chOff x="8899450" y="3242930"/>
                <a:chExt cx="3186223" cy="1626782"/>
              </a:xfrm>
              <a:effectLst>
                <a:outerShdw blurRad="277883" sx="106000" sy="106000" algn="ctr" rotWithShape="0">
                  <a:prstClr val="black">
                    <a:alpha val="25000"/>
                  </a:prstClr>
                </a:outerShdw>
              </a:effectLst>
            </p:grpSpPr>
            <p:sp>
              <p:nvSpPr>
                <p:cNvPr id="35" name="Rounded Rectangle 34">
                  <a:extLst>
                    <a:ext uri="{FF2B5EF4-FFF2-40B4-BE49-F238E27FC236}">
                      <a16:creationId xmlns:a16="http://schemas.microsoft.com/office/drawing/2014/main" id="{266B2A9B-5B50-2BC3-E422-D3868FF1619F}"/>
                    </a:ext>
                  </a:extLst>
                </p:cNvPr>
                <p:cNvSpPr/>
                <p:nvPr/>
              </p:nvSpPr>
              <p:spPr>
                <a:xfrm>
                  <a:off x="8899450" y="3242930"/>
                  <a:ext cx="3186223" cy="1626782"/>
                </a:xfrm>
                <a:prstGeom prst="roundRect">
                  <a:avLst/>
                </a:prstGeom>
                <a:solidFill>
                  <a:schemeClr val="bg1"/>
                </a:solidFill>
                <a:ln>
                  <a:noFill/>
                </a:ln>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36" name="TextBox 35">
                  <a:extLst>
                    <a:ext uri="{FF2B5EF4-FFF2-40B4-BE49-F238E27FC236}">
                      <a16:creationId xmlns:a16="http://schemas.microsoft.com/office/drawing/2014/main" id="{4B1F5DB5-3DAF-4B89-C11F-A32BC4FF9520}"/>
                    </a:ext>
                  </a:extLst>
                </p:cNvPr>
                <p:cNvSpPr txBox="1"/>
                <p:nvPr/>
              </p:nvSpPr>
              <p:spPr>
                <a:xfrm>
                  <a:off x="9981593" y="3435719"/>
                  <a:ext cx="1071085" cy="429777"/>
                </a:xfrm>
                <a:prstGeom prst="rect">
                  <a:avLst/>
                </a:prstGeom>
                <a:noFill/>
              </p:spPr>
              <p:txBody>
                <a:bodyPr wrap="none" rtlCol="0">
                  <a:spAutoFit/>
                </a:bodyPr>
                <a:lstStyle/>
                <a:p>
                  <a:pPr algn="ctr"/>
                  <a:r>
                    <a:rPr lang="en-US" b="1" dirty="0">
                      <a:solidFill>
                        <a:srgbClr val="352E8E"/>
                      </a:solidFill>
                      <a:latin typeface="Poppins" pitchFamily="2" charset="77"/>
                      <a:cs typeface="Poppins" pitchFamily="2" charset="77"/>
                    </a:rPr>
                    <a:t>PLUS…</a:t>
                  </a:r>
                </a:p>
              </p:txBody>
            </p:sp>
          </p:grpSp>
          <p:pic>
            <p:nvPicPr>
              <p:cNvPr id="34" name="Picture 33">
                <a:extLst>
                  <a:ext uri="{FF2B5EF4-FFF2-40B4-BE49-F238E27FC236}">
                    <a16:creationId xmlns:a16="http://schemas.microsoft.com/office/drawing/2014/main" id="{F1EC1013-091B-A8D8-E177-BEE9230752AD}"/>
                  </a:ext>
                </a:extLst>
              </p:cNvPr>
              <p:cNvPicPr>
                <a:picLocks noChangeAspect="1"/>
              </p:cNvPicPr>
              <p:nvPr/>
            </p:nvPicPr>
            <p:blipFill>
              <a:blip r:embed="rId9"/>
              <a:stretch>
                <a:fillRect/>
              </a:stretch>
            </p:blipFill>
            <p:spPr>
              <a:xfrm>
                <a:off x="9206938" y="4206157"/>
                <a:ext cx="2302313" cy="513426"/>
              </a:xfrm>
              <a:prstGeom prst="rect">
                <a:avLst/>
              </a:prstGeom>
            </p:spPr>
          </p:pic>
        </p:grpSp>
      </p:grpSp>
      <p:sp>
        <p:nvSpPr>
          <p:cNvPr id="45" name="TextBox 44">
            <a:extLst>
              <a:ext uri="{FF2B5EF4-FFF2-40B4-BE49-F238E27FC236}">
                <a16:creationId xmlns:a16="http://schemas.microsoft.com/office/drawing/2014/main" id="{06D7B271-28DE-8EE0-75DA-218099043807}"/>
              </a:ext>
            </a:extLst>
          </p:cNvPr>
          <p:cNvSpPr txBox="1"/>
          <p:nvPr/>
        </p:nvSpPr>
        <p:spPr>
          <a:xfrm>
            <a:off x="1751107" y="5730999"/>
            <a:ext cx="4019380" cy="596895"/>
          </a:xfrm>
          <a:prstGeom prst="rect">
            <a:avLst/>
          </a:prstGeom>
          <a:noFill/>
        </p:spPr>
        <p:txBody>
          <a:bodyPr wrap="square" rtlCol="0">
            <a:spAutoFit/>
          </a:bodyPr>
          <a:lstStyle/>
          <a:p>
            <a:pPr algn="ctr">
              <a:lnSpc>
                <a:spcPct val="80000"/>
              </a:lnSpc>
            </a:pPr>
            <a:r>
              <a:rPr lang="en-US" sz="2000" dirty="0">
                <a:latin typeface="Poppins" pitchFamily="2" charset="77"/>
                <a:cs typeface="Poppins" pitchFamily="2" charset="77"/>
              </a:rPr>
              <a:t>For Unlimited Access + $199 Annual Maintenance Fee</a:t>
            </a:r>
          </a:p>
        </p:txBody>
      </p:sp>
      <p:pic>
        <p:nvPicPr>
          <p:cNvPr id="46" name="Picture 45">
            <a:extLst>
              <a:ext uri="{FF2B5EF4-FFF2-40B4-BE49-F238E27FC236}">
                <a16:creationId xmlns:a16="http://schemas.microsoft.com/office/drawing/2014/main" id="{9A61D859-ACB5-0133-65F4-E0C4DE43F4A0}"/>
              </a:ext>
            </a:extLst>
          </p:cNvPr>
          <p:cNvPicPr>
            <a:picLocks noChangeAspect="1"/>
          </p:cNvPicPr>
          <p:nvPr/>
        </p:nvPicPr>
        <p:blipFill>
          <a:blip r:embed="rId10"/>
          <a:srcRect/>
          <a:stretch/>
        </p:blipFill>
        <p:spPr>
          <a:xfrm>
            <a:off x="334813" y="3946440"/>
            <a:ext cx="1752113" cy="1752113"/>
          </a:xfrm>
          <a:prstGeom prst="rect">
            <a:avLst/>
          </a:prstGeom>
        </p:spPr>
      </p:pic>
      <p:cxnSp>
        <p:nvCxnSpPr>
          <p:cNvPr id="47" name="Straight Connector 46">
            <a:extLst>
              <a:ext uri="{FF2B5EF4-FFF2-40B4-BE49-F238E27FC236}">
                <a16:creationId xmlns:a16="http://schemas.microsoft.com/office/drawing/2014/main" id="{098D285F-0F62-EC46-BFEB-DF39D0F70F5A}"/>
              </a:ext>
            </a:extLst>
          </p:cNvPr>
          <p:cNvCxnSpPr/>
          <p:nvPr/>
        </p:nvCxnSpPr>
        <p:spPr>
          <a:xfrm>
            <a:off x="500987" y="2662229"/>
            <a:ext cx="1099595" cy="190982"/>
          </a:xfrm>
          <a:prstGeom prst="line">
            <a:avLst/>
          </a:prstGeom>
          <a:ln w="57150">
            <a:solidFill>
              <a:srgbClr val="F33545"/>
            </a:solidFill>
            <a:prstDash val="solid"/>
          </a:ln>
        </p:spPr>
        <p:style>
          <a:lnRef idx="3">
            <a:schemeClr val="accent1"/>
          </a:lnRef>
          <a:fillRef idx="0">
            <a:schemeClr val="accent1"/>
          </a:fillRef>
          <a:effectRef idx="2">
            <a:schemeClr val="accent1"/>
          </a:effectRef>
          <a:fontRef idx="minor">
            <a:schemeClr val="tx1"/>
          </a:fontRef>
        </p:style>
      </p:cxnSp>
      <p:cxnSp>
        <p:nvCxnSpPr>
          <p:cNvPr id="48" name="Straight Connector 47">
            <a:extLst>
              <a:ext uri="{FF2B5EF4-FFF2-40B4-BE49-F238E27FC236}">
                <a16:creationId xmlns:a16="http://schemas.microsoft.com/office/drawing/2014/main" id="{BD9B1F32-7F62-AF5B-F2F3-D1E9FF9157AD}"/>
              </a:ext>
            </a:extLst>
          </p:cNvPr>
          <p:cNvCxnSpPr/>
          <p:nvPr/>
        </p:nvCxnSpPr>
        <p:spPr>
          <a:xfrm>
            <a:off x="3945498" y="2698484"/>
            <a:ext cx="1099595" cy="190982"/>
          </a:xfrm>
          <a:prstGeom prst="line">
            <a:avLst/>
          </a:prstGeom>
          <a:ln w="57150">
            <a:solidFill>
              <a:srgbClr val="F33545"/>
            </a:solidFill>
          </a:ln>
        </p:spPr>
        <p:style>
          <a:lnRef idx="3">
            <a:schemeClr val="accent1"/>
          </a:lnRef>
          <a:fillRef idx="0">
            <a:schemeClr val="accent1"/>
          </a:fillRef>
          <a:effectRef idx="2">
            <a:schemeClr val="accent1"/>
          </a:effectRef>
          <a:fontRef idx="minor">
            <a:schemeClr val="tx1"/>
          </a:fontRef>
        </p:style>
      </p:cxnSp>
      <p:cxnSp>
        <p:nvCxnSpPr>
          <p:cNvPr id="49" name="Straight Connector 48">
            <a:extLst>
              <a:ext uri="{FF2B5EF4-FFF2-40B4-BE49-F238E27FC236}">
                <a16:creationId xmlns:a16="http://schemas.microsoft.com/office/drawing/2014/main" id="{78D81A2A-A0E0-6F1D-4E18-18746342948C}"/>
              </a:ext>
            </a:extLst>
          </p:cNvPr>
          <p:cNvCxnSpPr/>
          <p:nvPr/>
        </p:nvCxnSpPr>
        <p:spPr>
          <a:xfrm>
            <a:off x="2217118" y="4754183"/>
            <a:ext cx="1099595" cy="190982"/>
          </a:xfrm>
          <a:prstGeom prst="line">
            <a:avLst/>
          </a:prstGeom>
          <a:ln w="57150">
            <a:solidFill>
              <a:srgbClr val="F33545"/>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6557624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03FB5-C0BE-7C06-9E58-EBC61AAE5A1F}"/>
              </a:ext>
            </a:extLst>
          </p:cNvPr>
          <p:cNvSpPr>
            <a:spLocks noGrp="1"/>
          </p:cNvSpPr>
          <p:nvPr>
            <p:ph type="ctrTitle"/>
          </p:nvPr>
        </p:nvSpPr>
        <p:spPr>
          <a:xfrm>
            <a:off x="461682" y="1425388"/>
            <a:ext cx="11268635" cy="4316506"/>
          </a:xfrm>
        </p:spPr>
        <p:txBody>
          <a:bodyPr/>
          <a:lstStyle/>
          <a:p>
            <a:r>
              <a:rPr lang="en-US" sz="6600" dirty="0"/>
              <a:t>Cost of Data:</a:t>
            </a:r>
            <a:br>
              <a:rPr lang="en-US" sz="6600" dirty="0"/>
            </a:br>
            <a:br>
              <a:rPr lang="en-US" dirty="0"/>
            </a:br>
            <a:r>
              <a:rPr lang="en-US" dirty="0">
                <a:solidFill>
                  <a:srgbClr val="03CB73"/>
                </a:solidFill>
                <a:latin typeface="Poppins SemiBold" pitchFamily="2" charset="77"/>
                <a:cs typeface="Poppins SemiBold" pitchFamily="2" charset="77"/>
              </a:rPr>
              <a:t>Included for FREE on </a:t>
            </a:r>
            <a:br>
              <a:rPr lang="en-US" dirty="0">
                <a:solidFill>
                  <a:srgbClr val="03CB73"/>
                </a:solidFill>
                <a:latin typeface="Poppins SemiBold" pitchFamily="2" charset="77"/>
                <a:cs typeface="Poppins SemiBold" pitchFamily="2" charset="77"/>
              </a:rPr>
            </a:br>
            <a:r>
              <a:rPr lang="en-US" dirty="0">
                <a:solidFill>
                  <a:srgbClr val="03CB73"/>
                </a:solidFill>
                <a:latin typeface="Poppins SemiBold" pitchFamily="2" charset="77"/>
                <a:cs typeface="Poppins SemiBold" pitchFamily="2" charset="77"/>
              </a:rPr>
              <a:t>ALL Levels!</a:t>
            </a:r>
          </a:p>
        </p:txBody>
      </p:sp>
      <p:pic>
        <p:nvPicPr>
          <p:cNvPr id="4" name="Graphic 3">
            <a:extLst>
              <a:ext uri="{FF2B5EF4-FFF2-40B4-BE49-F238E27FC236}">
                <a16:creationId xmlns:a16="http://schemas.microsoft.com/office/drawing/2014/main" id="{217D2404-5425-0A7B-096A-4F0EBC50C4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0871" y="359539"/>
            <a:ext cx="3864911" cy="510954"/>
          </a:xfrm>
          <a:prstGeom prst="rect">
            <a:avLst/>
          </a:prstGeom>
        </p:spPr>
      </p:pic>
    </p:spTree>
    <p:extLst>
      <p:ext uri="{BB962C8B-B14F-4D97-AF65-F5344CB8AC3E}">
        <p14:creationId xmlns:p14="http://schemas.microsoft.com/office/powerpoint/2010/main" val="173080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8816C-924E-BB4B-E731-B5EA3752A335}"/>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2437DFAA-6DE2-6A86-5460-51DBCD2D4B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0871" y="359539"/>
            <a:ext cx="3864911" cy="510954"/>
          </a:xfrm>
          <a:prstGeom prst="rect">
            <a:avLst/>
          </a:prstGeom>
        </p:spPr>
      </p:pic>
      <p:sp>
        <p:nvSpPr>
          <p:cNvPr id="6" name="Title 1">
            <a:extLst>
              <a:ext uri="{FF2B5EF4-FFF2-40B4-BE49-F238E27FC236}">
                <a16:creationId xmlns:a16="http://schemas.microsoft.com/office/drawing/2014/main" id="{053F5D4D-1151-E6A2-BCFD-C161D0FC1189}"/>
              </a:ext>
            </a:extLst>
          </p:cNvPr>
          <p:cNvSpPr txBox="1">
            <a:spLocks/>
          </p:cNvSpPr>
          <p:nvPr/>
        </p:nvSpPr>
        <p:spPr>
          <a:xfrm>
            <a:off x="520049" y="3219506"/>
            <a:ext cx="7192695" cy="3068877"/>
          </a:xfrm>
          <a:prstGeom prst="rect">
            <a:avLst/>
          </a:prstGeom>
        </p:spPr>
        <p:txBody>
          <a:bodyPr vert="horz" lIns="91440" tIns="45720" rIns="91440" bIns="45720" rtlCol="0" anchor="ctr">
            <a:normAutofit/>
          </a:bodyPr>
          <a:lstStyle>
            <a:lvl1pPr algn="ctr" defTabSz="914400" rtl="0" eaLnBrk="1" latinLnBrk="0" hangingPunct="1">
              <a:lnSpc>
                <a:spcPct val="100000"/>
              </a:lnSpc>
              <a:spcBef>
                <a:spcPct val="0"/>
              </a:spcBef>
              <a:buNone/>
              <a:defRPr sz="6000" b="1" i="0" kern="1200">
                <a:solidFill>
                  <a:schemeClr val="bg1"/>
                </a:solidFill>
                <a:latin typeface="Poppins ExtraBold" pitchFamily="2" charset="77"/>
                <a:ea typeface="+mj-ea"/>
                <a:cs typeface="Poppins ExtraBold" pitchFamily="2" charset="77"/>
              </a:defRPr>
            </a:lvl1pPr>
          </a:lstStyle>
          <a:p>
            <a:pPr algn="l"/>
            <a:r>
              <a:rPr lang="en-US" sz="3400" dirty="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rPr>
              <a:t>Give the software a try for 60 days, if you aren’t 100% satisfied after… Call our VIP Concierge Team and we’ll refund your money, minus a 10% processing fee.</a:t>
            </a:r>
          </a:p>
        </p:txBody>
      </p:sp>
      <p:pic>
        <p:nvPicPr>
          <p:cNvPr id="7" name="Picture 6">
            <a:extLst>
              <a:ext uri="{FF2B5EF4-FFF2-40B4-BE49-F238E27FC236}">
                <a16:creationId xmlns:a16="http://schemas.microsoft.com/office/drawing/2014/main" id="{ADB045BB-3052-2E50-E790-F07746EBFE78}"/>
              </a:ext>
            </a:extLst>
          </p:cNvPr>
          <p:cNvPicPr>
            <a:picLocks noChangeAspect="1"/>
          </p:cNvPicPr>
          <p:nvPr/>
        </p:nvPicPr>
        <p:blipFill>
          <a:blip r:embed="rId4"/>
          <a:stretch>
            <a:fillRect/>
          </a:stretch>
        </p:blipFill>
        <p:spPr>
          <a:xfrm>
            <a:off x="8398921" y="1317373"/>
            <a:ext cx="3025115" cy="2821745"/>
          </a:xfrm>
          <a:prstGeom prst="rect">
            <a:avLst/>
          </a:prstGeom>
        </p:spPr>
      </p:pic>
      <p:sp>
        <p:nvSpPr>
          <p:cNvPr id="8" name="Title 1">
            <a:extLst>
              <a:ext uri="{FF2B5EF4-FFF2-40B4-BE49-F238E27FC236}">
                <a16:creationId xmlns:a16="http://schemas.microsoft.com/office/drawing/2014/main" id="{66766160-103C-35F9-E338-0E5FF366FA80}"/>
              </a:ext>
            </a:extLst>
          </p:cNvPr>
          <p:cNvSpPr txBox="1">
            <a:spLocks/>
          </p:cNvSpPr>
          <p:nvPr/>
        </p:nvSpPr>
        <p:spPr>
          <a:xfrm>
            <a:off x="767964" y="1678330"/>
            <a:ext cx="7192695" cy="14807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latin typeface="Poppins ExtraBold" pitchFamily="2" charset="77"/>
                <a:cs typeface="Poppins ExtraBold" pitchFamily="2" charset="77"/>
              </a:rPr>
              <a:t>Backed By Our </a:t>
            </a:r>
            <a:br>
              <a:rPr lang="en-US" sz="5400" b="1" dirty="0">
                <a:latin typeface="Poppins ExtraBold" pitchFamily="2" charset="77"/>
                <a:cs typeface="Poppins ExtraBold" pitchFamily="2" charset="77"/>
              </a:rPr>
            </a:br>
            <a:r>
              <a:rPr lang="en-US" sz="5400" b="1" dirty="0">
                <a:latin typeface="Poppins ExtraBold" pitchFamily="2" charset="77"/>
                <a:cs typeface="Poppins ExtraBold" pitchFamily="2" charset="77"/>
              </a:rPr>
              <a:t>Cash Code X Guarantee</a:t>
            </a:r>
          </a:p>
        </p:txBody>
      </p:sp>
      <p:sp>
        <p:nvSpPr>
          <p:cNvPr id="9" name="Rectangle 8">
            <a:extLst>
              <a:ext uri="{FF2B5EF4-FFF2-40B4-BE49-F238E27FC236}">
                <a16:creationId xmlns:a16="http://schemas.microsoft.com/office/drawing/2014/main" id="{25F2A748-0C68-D4F0-E87B-927C9F7BC868}"/>
              </a:ext>
            </a:extLst>
          </p:cNvPr>
          <p:cNvSpPr/>
          <p:nvPr/>
        </p:nvSpPr>
        <p:spPr>
          <a:xfrm>
            <a:off x="520048" y="1584200"/>
            <a:ext cx="139709" cy="1480747"/>
          </a:xfrm>
          <a:prstGeom prst="rect">
            <a:avLst/>
          </a:prstGeom>
          <a:solidFill>
            <a:srgbClr val="F4A3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4A361"/>
              </a:solidFill>
            </a:endParaRPr>
          </a:p>
        </p:txBody>
      </p:sp>
    </p:spTree>
    <p:extLst>
      <p:ext uri="{BB962C8B-B14F-4D97-AF65-F5344CB8AC3E}">
        <p14:creationId xmlns:p14="http://schemas.microsoft.com/office/powerpoint/2010/main" val="20686870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3E0D5-4753-6E90-BDCD-94FC94665163}"/>
              </a:ext>
            </a:extLst>
          </p:cNvPr>
          <p:cNvSpPr>
            <a:spLocks noGrp="1"/>
          </p:cNvSpPr>
          <p:nvPr>
            <p:ph type="title"/>
          </p:nvPr>
        </p:nvSpPr>
        <p:spPr/>
        <p:txBody>
          <a:bodyPr>
            <a:normAutofit fontScale="90000"/>
          </a:bodyPr>
          <a:lstStyle/>
          <a:p>
            <a:r>
              <a:rPr lang="en-US" dirty="0"/>
              <a:t>FAST ACTION BONUS (Expires at MIDNIGHT!) </a:t>
            </a:r>
          </a:p>
        </p:txBody>
      </p:sp>
      <p:sp>
        <p:nvSpPr>
          <p:cNvPr id="3" name="Content Placeholder 2">
            <a:extLst>
              <a:ext uri="{FF2B5EF4-FFF2-40B4-BE49-F238E27FC236}">
                <a16:creationId xmlns:a16="http://schemas.microsoft.com/office/drawing/2014/main" id="{2D30E96C-D188-C2F9-A9EF-36D415694A5B}"/>
              </a:ext>
            </a:extLst>
          </p:cNvPr>
          <p:cNvSpPr>
            <a:spLocks noGrp="1"/>
          </p:cNvSpPr>
          <p:nvPr>
            <p:ph idx="1"/>
          </p:nvPr>
        </p:nvSpPr>
        <p:spPr>
          <a:xfrm>
            <a:off x="497839" y="1531917"/>
            <a:ext cx="6413949" cy="4512623"/>
          </a:xfrm>
        </p:spPr>
        <p:txBody>
          <a:bodyPr/>
          <a:lstStyle/>
          <a:p>
            <a:pPr marL="137160" indent="0">
              <a:buNone/>
            </a:pPr>
            <a:r>
              <a:rPr lang="en-US" b="1" dirty="0">
                <a:solidFill>
                  <a:srgbClr val="03CB73"/>
                </a:solidFill>
                <a:latin typeface="Open Sans Extrabold" panose="020B0606030504020204" pitchFamily="34" charset="0"/>
                <a:ea typeface="Open Sans Extrabold" panose="020B0606030504020204" pitchFamily="34" charset="0"/>
                <a:cs typeface="Open Sans Extrabold" panose="020B0606030504020204" pitchFamily="34" charset="0"/>
              </a:rPr>
              <a:t>Plus…</a:t>
            </a:r>
          </a:p>
          <a:p>
            <a:r>
              <a:rPr lang="en-US" dirty="0"/>
              <a:t>Give you THREE MONTHS of </a:t>
            </a:r>
            <a:r>
              <a:rPr lang="en-US" i="1" dirty="0"/>
              <a:t>The War Room </a:t>
            </a:r>
            <a: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t>(Value: $1,750)</a:t>
            </a:r>
          </a:p>
          <a:p>
            <a:r>
              <a:rPr lang="en-US" dirty="0"/>
              <a:t>You’ll get LIVE market analysis and trade recommendations every single day</a:t>
            </a:r>
          </a:p>
          <a:p>
            <a:r>
              <a:rPr lang="en-US" b="1" dirty="0">
                <a:latin typeface="Open Sans Extrabold" panose="020B0606030504020204" pitchFamily="34" charset="0"/>
                <a:ea typeface="Open Sans Extrabold" panose="020B0606030504020204" pitchFamily="34" charset="0"/>
                <a:cs typeface="Open Sans Extrabold" panose="020B0606030504020204" pitchFamily="34" charset="0"/>
              </a:rPr>
              <a:t>It’s FREE… Must act by MIDNIGHT TONIGHT! </a:t>
            </a:r>
          </a:p>
        </p:txBody>
      </p:sp>
      <p:grpSp>
        <p:nvGrpSpPr>
          <p:cNvPr id="4" name="Group 3">
            <a:extLst>
              <a:ext uri="{FF2B5EF4-FFF2-40B4-BE49-F238E27FC236}">
                <a16:creationId xmlns:a16="http://schemas.microsoft.com/office/drawing/2014/main" id="{5591C3AC-79F8-279F-956A-8CEA4ADE5FB5}"/>
              </a:ext>
            </a:extLst>
          </p:cNvPr>
          <p:cNvGrpSpPr/>
          <p:nvPr/>
        </p:nvGrpSpPr>
        <p:grpSpPr>
          <a:xfrm>
            <a:off x="7243714" y="1973964"/>
            <a:ext cx="4316507" cy="1559859"/>
            <a:chOff x="7301752" y="2326341"/>
            <a:chExt cx="4316507" cy="1559859"/>
          </a:xfrm>
        </p:grpSpPr>
        <p:sp>
          <p:nvSpPr>
            <p:cNvPr id="5" name="Rounded Rectangle 4">
              <a:extLst>
                <a:ext uri="{FF2B5EF4-FFF2-40B4-BE49-F238E27FC236}">
                  <a16:creationId xmlns:a16="http://schemas.microsoft.com/office/drawing/2014/main" id="{2FC14AE5-604F-25B2-CA2E-A401D22DAA02}"/>
                </a:ext>
              </a:extLst>
            </p:cNvPr>
            <p:cNvSpPr/>
            <p:nvPr/>
          </p:nvSpPr>
          <p:spPr>
            <a:xfrm>
              <a:off x="7301752" y="2326341"/>
              <a:ext cx="4316507" cy="1559859"/>
            </a:xfrm>
            <a:prstGeom prst="roundRect">
              <a:avLst/>
            </a:prstGeom>
            <a:solidFill>
              <a:srgbClr val="16253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7A96582B-BD64-8BC8-93CC-3319268F300B}"/>
                </a:ext>
              </a:extLst>
            </p:cNvPr>
            <p:cNvPicPr>
              <a:picLocks noChangeAspect="1"/>
            </p:cNvPicPr>
            <p:nvPr/>
          </p:nvPicPr>
          <p:blipFill>
            <a:blip r:embed="rId3"/>
            <a:srcRect/>
            <a:stretch/>
          </p:blipFill>
          <p:spPr>
            <a:xfrm>
              <a:off x="7528794" y="2699496"/>
              <a:ext cx="3889317" cy="867335"/>
            </a:xfrm>
            <a:prstGeom prst="rect">
              <a:avLst/>
            </a:prstGeom>
          </p:spPr>
        </p:pic>
      </p:grpSp>
    </p:spTree>
    <p:extLst>
      <p:ext uri="{BB962C8B-B14F-4D97-AF65-F5344CB8AC3E}">
        <p14:creationId xmlns:p14="http://schemas.microsoft.com/office/powerpoint/2010/main" val="160913585"/>
      </p:ext>
    </p:extLst>
  </p:cSld>
  <p:clrMapOvr>
    <a:masterClrMapping/>
  </p:clrMapOvr>
  <p:extLst>
    <p:ext uri="{6950BFC3-D8DA-4A85-94F7-54DA5524770B}">
      <p188:commentRel xmlns:p188="http://schemas.microsoft.com/office/powerpoint/2018/8/main" r:id="rId2"/>
    </p:ext>
  </p:extLs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87514-1F29-B5D3-59AB-7B570602A91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96ACDB2-DFF8-86E1-AAEE-EC59033E2D76}"/>
              </a:ext>
            </a:extLst>
          </p:cNvPr>
          <p:cNvSpPr>
            <a:spLocks noGrp="1"/>
          </p:cNvSpPr>
          <p:nvPr>
            <p:ph type="title"/>
          </p:nvPr>
        </p:nvSpPr>
        <p:spPr/>
        <p:txBody>
          <a:bodyPr/>
          <a:lstStyle/>
          <a:p>
            <a:r>
              <a:rPr lang="en-US" dirty="0" err="1"/>
              <a:t>ProfitSight</a:t>
            </a:r>
            <a:r>
              <a:rPr lang="en-US" dirty="0"/>
              <a:t> Users Getting Results</a:t>
            </a:r>
          </a:p>
        </p:txBody>
      </p:sp>
      <p:sp>
        <p:nvSpPr>
          <p:cNvPr id="4" name="Content Placeholder 3">
            <a:extLst>
              <a:ext uri="{FF2B5EF4-FFF2-40B4-BE49-F238E27FC236}">
                <a16:creationId xmlns:a16="http://schemas.microsoft.com/office/drawing/2014/main" id="{F26919C7-1A6D-E90A-1DC8-EEB554737A21}"/>
              </a:ext>
            </a:extLst>
          </p:cNvPr>
          <p:cNvSpPr>
            <a:spLocks noGrp="1"/>
          </p:cNvSpPr>
          <p:nvPr>
            <p:ph sz="quarter" idx="10"/>
          </p:nvPr>
        </p:nvSpPr>
        <p:spPr/>
        <p:txBody>
          <a:bodyPr>
            <a:normAutofit/>
          </a:bodyPr>
          <a:lstStyle/>
          <a:p>
            <a:r>
              <a:rPr lang="en-US" dirty="0"/>
              <a:t> One user made almost $7,000… on a cruise ship in the Bahamas! In one week he made 142%! </a:t>
            </a:r>
          </a:p>
          <a:p>
            <a:r>
              <a:rPr lang="en-US" dirty="0"/>
              <a:t>Geno made a quick 72% overnight!</a:t>
            </a:r>
          </a:p>
          <a:p>
            <a:endParaRPr lang="en-US" dirty="0"/>
          </a:p>
        </p:txBody>
      </p:sp>
      <p:pic>
        <p:nvPicPr>
          <p:cNvPr id="15362" name="Picture 2">
            <a:extLst>
              <a:ext uri="{FF2B5EF4-FFF2-40B4-BE49-F238E27FC236}">
                <a16:creationId xmlns:a16="http://schemas.microsoft.com/office/drawing/2014/main" id="{BA365009-8A64-AC6D-6BD4-F054AA5A58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4231" y="3429000"/>
            <a:ext cx="9727769" cy="791647"/>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a:extLst>
              <a:ext uri="{FF2B5EF4-FFF2-40B4-BE49-F238E27FC236}">
                <a16:creationId xmlns:a16="http://schemas.microsoft.com/office/drawing/2014/main" id="{672D0039-F4E6-E776-FFF3-FE61473E29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4231" y="4383899"/>
            <a:ext cx="7669105" cy="1491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7072644"/>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8C745-BCA1-297C-323E-1933CA6EBAC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D8D939-F062-4504-65CA-E6FB7EF12D5D}"/>
              </a:ext>
            </a:extLst>
          </p:cNvPr>
          <p:cNvSpPr>
            <a:spLocks noGrp="1"/>
          </p:cNvSpPr>
          <p:nvPr>
            <p:ph idx="1"/>
          </p:nvPr>
        </p:nvSpPr>
        <p:spPr>
          <a:xfrm>
            <a:off x="457200" y="1320800"/>
            <a:ext cx="11297798" cy="4358641"/>
          </a:xfrm>
        </p:spPr>
        <p:txBody>
          <a:bodyPr/>
          <a:lstStyle/>
          <a:p>
            <a:pPr marL="0" indent="0">
              <a:buNone/>
            </a:pPr>
            <a:r>
              <a:rPr lang="en-US" dirty="0"/>
              <a:t>No options… One year gains! </a:t>
            </a:r>
          </a:p>
        </p:txBody>
      </p:sp>
      <p:sp>
        <p:nvSpPr>
          <p:cNvPr id="3" name="Title 2">
            <a:extLst>
              <a:ext uri="{FF2B5EF4-FFF2-40B4-BE49-F238E27FC236}">
                <a16:creationId xmlns:a16="http://schemas.microsoft.com/office/drawing/2014/main" id="{87589C58-2152-136C-EF69-EEF08B909764}"/>
              </a:ext>
            </a:extLst>
          </p:cNvPr>
          <p:cNvSpPr>
            <a:spLocks noGrp="1"/>
          </p:cNvSpPr>
          <p:nvPr>
            <p:ph type="title"/>
          </p:nvPr>
        </p:nvSpPr>
        <p:spPr/>
        <p:txBody>
          <a:bodyPr/>
          <a:lstStyle/>
          <a:p>
            <a:r>
              <a:rPr lang="en-US" dirty="0"/>
              <a:t>676% Gains! </a:t>
            </a:r>
          </a:p>
        </p:txBody>
      </p:sp>
      <p:pic>
        <p:nvPicPr>
          <p:cNvPr id="1025" name="Picture 2">
            <a:extLst>
              <a:ext uri="{FF2B5EF4-FFF2-40B4-BE49-F238E27FC236}">
                <a16:creationId xmlns:a16="http://schemas.microsoft.com/office/drawing/2014/main" id="{D2BD4C91-F495-FE1F-E423-360D06249C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7322" y="2075918"/>
            <a:ext cx="5943600" cy="340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627146"/>
      </p:ext>
    </p:extLst>
  </p:cSld>
  <p:clrMapOvr>
    <a:masterClrMapping/>
  </p:clrMapOvr>
  <p:extLst>
    <p:ext uri="{6950BFC3-D8DA-4A85-94F7-54DA5524770B}">
      <p188:commentRel xmlns:p188="http://schemas.microsoft.com/office/powerpoint/2018/8/main" r:id="rId2"/>
    </p:ext>
  </p:extLs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2C22EB-2E18-50C2-6C06-EEA6DFAF0076}"/>
              </a:ext>
            </a:extLst>
          </p:cNvPr>
          <p:cNvSpPr>
            <a:spLocks noGrp="1"/>
          </p:cNvSpPr>
          <p:nvPr>
            <p:ph idx="1"/>
          </p:nvPr>
        </p:nvSpPr>
        <p:spPr/>
        <p:txBody>
          <a:bodyPr/>
          <a:lstStyle/>
          <a:p>
            <a:r>
              <a:rPr lang="en-US" dirty="0"/>
              <a:t>Thom made a bunch of wins over a couple weeks totaling 207%. </a:t>
            </a:r>
          </a:p>
          <a:p>
            <a:r>
              <a:rPr lang="en-US" dirty="0"/>
              <a:t>He said “somebody pinch me”! </a:t>
            </a:r>
          </a:p>
        </p:txBody>
      </p:sp>
      <p:sp>
        <p:nvSpPr>
          <p:cNvPr id="3" name="Title 2">
            <a:extLst>
              <a:ext uri="{FF2B5EF4-FFF2-40B4-BE49-F238E27FC236}">
                <a16:creationId xmlns:a16="http://schemas.microsoft.com/office/drawing/2014/main" id="{7D173240-3508-1615-A79E-7894AF0FAAF5}"/>
              </a:ext>
            </a:extLst>
          </p:cNvPr>
          <p:cNvSpPr>
            <a:spLocks noGrp="1"/>
          </p:cNvSpPr>
          <p:nvPr>
            <p:ph type="title"/>
          </p:nvPr>
        </p:nvSpPr>
        <p:spPr/>
        <p:txBody>
          <a:bodyPr/>
          <a:lstStyle/>
          <a:p>
            <a:r>
              <a:rPr lang="en-US" dirty="0"/>
              <a:t>207%... Somebody Pinch Me!</a:t>
            </a:r>
          </a:p>
        </p:txBody>
      </p:sp>
      <p:pic>
        <p:nvPicPr>
          <p:cNvPr id="16386" name="Picture 2">
            <a:extLst>
              <a:ext uri="{FF2B5EF4-FFF2-40B4-BE49-F238E27FC236}">
                <a16:creationId xmlns:a16="http://schemas.microsoft.com/office/drawing/2014/main" id="{63C61B15-DCB9-C675-F963-CDF5B5655254}"/>
              </a:ext>
            </a:extLst>
          </p:cNvPr>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3270142" y="2785681"/>
            <a:ext cx="7555088" cy="2609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80540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C5B07-A3ED-BFC6-EA7D-A85A40CCA25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E50B398-1711-F652-E7BD-56A962C30412}"/>
              </a:ext>
            </a:extLst>
          </p:cNvPr>
          <p:cNvSpPr>
            <a:spLocks noGrp="1"/>
          </p:cNvSpPr>
          <p:nvPr>
            <p:ph type="title"/>
          </p:nvPr>
        </p:nvSpPr>
        <p:spPr/>
        <p:txBody>
          <a:bodyPr>
            <a:normAutofit/>
          </a:bodyPr>
          <a:lstStyle/>
          <a:p>
            <a:r>
              <a:rPr lang="en-US" dirty="0"/>
              <a:t>275% Gains With Cash Code!  </a:t>
            </a:r>
          </a:p>
        </p:txBody>
      </p:sp>
      <p:sp>
        <p:nvSpPr>
          <p:cNvPr id="4" name="Content Placeholder 3">
            <a:extLst>
              <a:ext uri="{FF2B5EF4-FFF2-40B4-BE49-F238E27FC236}">
                <a16:creationId xmlns:a16="http://schemas.microsoft.com/office/drawing/2014/main" id="{9AA269C1-B5F1-7656-7806-44BF5677A57E}"/>
              </a:ext>
            </a:extLst>
          </p:cNvPr>
          <p:cNvSpPr>
            <a:spLocks noGrp="1"/>
          </p:cNvSpPr>
          <p:nvPr>
            <p:ph sz="quarter" idx="10"/>
          </p:nvPr>
        </p:nvSpPr>
        <p:spPr/>
        <p:txBody>
          <a:bodyPr>
            <a:normAutofit/>
          </a:bodyPr>
          <a:lstStyle/>
          <a:p>
            <a:r>
              <a:rPr lang="en-US" dirty="0"/>
              <a:t> We opened the Cash Code X to users in XXXXX (TIME)</a:t>
            </a:r>
          </a:p>
          <a:p>
            <a:r>
              <a:rPr lang="en-US" dirty="0"/>
              <a:t>Since Then… Ron has gotten 50% in just one day... </a:t>
            </a:r>
          </a:p>
          <a:p>
            <a:r>
              <a:rPr lang="en-US" dirty="0"/>
              <a:t>And even 275% Gains! </a:t>
            </a:r>
          </a:p>
          <a:p>
            <a:endParaRPr lang="en-US" dirty="0"/>
          </a:p>
        </p:txBody>
      </p:sp>
      <p:pic>
        <p:nvPicPr>
          <p:cNvPr id="2" name="Picture 1">
            <a:extLst>
              <a:ext uri="{FF2B5EF4-FFF2-40B4-BE49-F238E27FC236}">
                <a16:creationId xmlns:a16="http://schemas.microsoft.com/office/drawing/2014/main" id="{7E039C38-617C-159E-694F-14937F089352}"/>
              </a:ext>
            </a:extLst>
          </p:cNvPr>
          <p:cNvPicPr>
            <a:picLocks noChangeAspect="1"/>
          </p:cNvPicPr>
          <p:nvPr/>
        </p:nvPicPr>
        <p:blipFill>
          <a:blip r:embed="rId3"/>
          <a:stretch>
            <a:fillRect/>
          </a:stretch>
        </p:blipFill>
        <p:spPr>
          <a:xfrm>
            <a:off x="4286573" y="3867256"/>
            <a:ext cx="7772400" cy="954505"/>
          </a:xfrm>
          <a:prstGeom prst="rect">
            <a:avLst/>
          </a:prstGeom>
        </p:spPr>
      </p:pic>
      <p:pic>
        <p:nvPicPr>
          <p:cNvPr id="14338" name="Picture 2">
            <a:extLst>
              <a:ext uri="{FF2B5EF4-FFF2-40B4-BE49-F238E27FC236}">
                <a16:creationId xmlns:a16="http://schemas.microsoft.com/office/drawing/2014/main" id="{87C89D5A-8688-0CEA-ECC1-8B9F8CFD6C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6917" y="2573174"/>
            <a:ext cx="5895921" cy="1139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635595"/>
      </p:ext>
    </p:extLst>
  </p:cSld>
  <p:clrMapOvr>
    <a:masterClrMapping/>
  </p:clrMapOvr>
  <p:extLst>
    <p:ext uri="{6950BFC3-D8DA-4A85-94F7-54DA5524770B}">
      <p188:commentRel xmlns:p188="http://schemas.microsoft.com/office/powerpoint/2018/8/main" r:id="rId2"/>
    </p:ext>
  </p:extLs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D432CAB-C684-E73F-7C43-713A6EBB4D84}"/>
              </a:ext>
            </a:extLst>
          </p:cNvPr>
          <p:cNvSpPr>
            <a:spLocks noGrp="1"/>
          </p:cNvSpPr>
          <p:nvPr>
            <p:ph idx="1"/>
          </p:nvPr>
        </p:nvSpPr>
        <p:spPr/>
        <p:txBody>
          <a:bodyPr/>
          <a:lstStyle/>
          <a:p>
            <a:endParaRPr lang="en-US" dirty="0"/>
          </a:p>
        </p:txBody>
      </p:sp>
      <p:sp>
        <p:nvSpPr>
          <p:cNvPr id="3" name="Title 2">
            <a:extLst>
              <a:ext uri="{FF2B5EF4-FFF2-40B4-BE49-F238E27FC236}">
                <a16:creationId xmlns:a16="http://schemas.microsoft.com/office/drawing/2014/main" id="{D39CF7D7-5324-8A20-A373-48F19F5E163D}"/>
              </a:ext>
            </a:extLst>
          </p:cNvPr>
          <p:cNvSpPr>
            <a:spLocks noGrp="1"/>
          </p:cNvSpPr>
          <p:nvPr>
            <p:ph type="title"/>
          </p:nvPr>
        </p:nvSpPr>
        <p:spPr/>
        <p:txBody>
          <a:bodyPr>
            <a:normAutofit fontScale="90000"/>
          </a:bodyPr>
          <a:lstStyle/>
          <a:p>
            <a:r>
              <a:rPr lang="en-US" dirty="0"/>
              <a:t>Can we make the header of the closing slides look like this one (just the header… rest of the format looks good): </a:t>
            </a:r>
          </a:p>
        </p:txBody>
      </p:sp>
      <p:pic>
        <p:nvPicPr>
          <p:cNvPr id="5" name="Content Placeholder 4">
            <a:extLst>
              <a:ext uri="{FF2B5EF4-FFF2-40B4-BE49-F238E27FC236}">
                <a16:creationId xmlns:a16="http://schemas.microsoft.com/office/drawing/2014/main" id="{E2EDFB33-74DB-020D-2C99-22057DD2F324}"/>
              </a:ext>
            </a:extLst>
          </p:cNvPr>
          <p:cNvPicPr>
            <a:picLocks noGrp="1" noChangeAspect="1"/>
          </p:cNvPicPr>
          <p:nvPr>
            <p:ph sz="quarter" idx="10"/>
          </p:nvPr>
        </p:nvPicPr>
        <p:blipFill>
          <a:blip r:embed="rId2"/>
          <a:stretch>
            <a:fillRect/>
          </a:stretch>
        </p:blipFill>
        <p:spPr>
          <a:xfrm>
            <a:off x="2214700" y="1913125"/>
            <a:ext cx="7782796" cy="4357688"/>
          </a:xfrm>
          <a:prstGeom prst="rect">
            <a:avLst/>
          </a:prstGeom>
        </p:spPr>
      </p:pic>
    </p:spTree>
    <p:extLst>
      <p:ext uri="{BB962C8B-B14F-4D97-AF65-F5344CB8AC3E}">
        <p14:creationId xmlns:p14="http://schemas.microsoft.com/office/powerpoint/2010/main" val="9674917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2B47D-E113-284A-99A5-C853F96017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647CE-EDDB-BDBF-6813-EA4D262A4E5F}"/>
              </a:ext>
            </a:extLst>
          </p:cNvPr>
          <p:cNvSpPr>
            <a:spLocks noGrp="1"/>
          </p:cNvSpPr>
          <p:nvPr>
            <p:ph type="title"/>
          </p:nvPr>
        </p:nvSpPr>
        <p:spPr>
          <a:xfrm>
            <a:off x="257729" y="753035"/>
            <a:ext cx="11712598" cy="1008529"/>
          </a:xfrm>
        </p:spPr>
        <p:txBody>
          <a:bodyPr>
            <a:normAutofit/>
          </a:bodyPr>
          <a:lstStyle/>
          <a:p>
            <a:r>
              <a:rPr lang="en-US" sz="4400" i="1" dirty="0"/>
              <a:t>ProfitSight</a:t>
            </a:r>
            <a:r>
              <a:rPr lang="en-US" sz="4400" dirty="0"/>
              <a:t> Price – TODAY ONLY!</a:t>
            </a:r>
          </a:p>
        </p:txBody>
      </p:sp>
      <p:graphicFrame>
        <p:nvGraphicFramePr>
          <p:cNvPr id="25" name="Table 24">
            <a:extLst>
              <a:ext uri="{FF2B5EF4-FFF2-40B4-BE49-F238E27FC236}">
                <a16:creationId xmlns:a16="http://schemas.microsoft.com/office/drawing/2014/main" id="{7947DB8E-77AA-4E14-65DB-D593957FEB42}"/>
              </a:ext>
            </a:extLst>
          </p:cNvPr>
          <p:cNvGraphicFramePr>
            <a:graphicFrameLocks noGrp="1"/>
          </p:cNvGraphicFramePr>
          <p:nvPr>
            <p:extLst>
              <p:ext uri="{D42A27DB-BD31-4B8C-83A1-F6EECF244321}">
                <p14:modId xmlns:p14="http://schemas.microsoft.com/office/powerpoint/2010/main" val="3116981690"/>
              </p:ext>
            </p:extLst>
          </p:nvPr>
        </p:nvGraphicFramePr>
        <p:xfrm>
          <a:off x="257728" y="1785745"/>
          <a:ext cx="3185452" cy="180473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185452">
                  <a:extLst>
                    <a:ext uri="{9D8B030D-6E8A-4147-A177-3AD203B41FA5}">
                      <a16:colId xmlns:a16="http://schemas.microsoft.com/office/drawing/2014/main" val="1845963555"/>
                    </a:ext>
                  </a:extLst>
                </a:gridCol>
              </a:tblGrid>
              <a:tr h="555056">
                <a:tc>
                  <a:txBody>
                    <a:bodyPr/>
                    <a:lstStyle/>
                    <a:p>
                      <a:pPr algn="ctr"/>
                      <a:r>
                        <a:rPr lang="en-US" sz="2400" b="1" i="0" dirty="0">
                          <a:solidFill>
                            <a:schemeClr val="bg1"/>
                          </a:solidFill>
                          <a:latin typeface="Poppins" pitchFamily="2" charset="77"/>
                          <a:cs typeface="Poppins" pitchFamily="2" charset="77"/>
                        </a:rPr>
                        <a:t>BRONZE</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400" b="1" i="0" kern="1200" dirty="0">
                          <a:solidFill>
                            <a:schemeClr val="tx1"/>
                          </a:solidFill>
                          <a:latin typeface="Poppins" pitchFamily="2" charset="77"/>
                          <a:ea typeface="+mn-ea"/>
                          <a:cs typeface="Poppins" pitchFamily="2" charset="77"/>
                        </a:rPr>
                        <a:t>$3,000 </a:t>
                      </a:r>
                      <a:r>
                        <a:rPr lang="en-US" sz="2400" b="1" i="0" dirty="0">
                          <a:solidFill>
                            <a:schemeClr val="tx1"/>
                          </a:solidFill>
                          <a:latin typeface="Poppins" pitchFamily="2" charset="77"/>
                          <a:cs typeface="Poppins" pitchFamily="2" charset="77"/>
                        </a:rPr>
                        <a:t>PER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i="0" dirty="0">
                          <a:solidFill>
                            <a:srgbClr val="352E8E"/>
                          </a:solidFill>
                          <a:latin typeface="Poppins" pitchFamily="2" charset="77"/>
                          <a:cs typeface="Poppins" pitchFamily="2" charset="77"/>
                        </a:rPr>
                        <a:t>$1,397</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5739377"/>
                  </a:ext>
                </a:extLst>
              </a:tr>
            </a:tbl>
          </a:graphicData>
        </a:graphic>
      </p:graphicFrame>
      <p:graphicFrame>
        <p:nvGraphicFramePr>
          <p:cNvPr id="26" name="Table 25">
            <a:extLst>
              <a:ext uri="{FF2B5EF4-FFF2-40B4-BE49-F238E27FC236}">
                <a16:creationId xmlns:a16="http://schemas.microsoft.com/office/drawing/2014/main" id="{068786FC-87E0-8474-63E5-C920CA82349E}"/>
              </a:ext>
            </a:extLst>
          </p:cNvPr>
          <p:cNvGraphicFramePr>
            <a:graphicFrameLocks noGrp="1"/>
          </p:cNvGraphicFramePr>
          <p:nvPr>
            <p:extLst>
              <p:ext uri="{D42A27DB-BD31-4B8C-83A1-F6EECF244321}">
                <p14:modId xmlns:p14="http://schemas.microsoft.com/office/powerpoint/2010/main" val="4149888563"/>
              </p:ext>
            </p:extLst>
          </p:nvPr>
        </p:nvGraphicFramePr>
        <p:xfrm>
          <a:off x="3724179" y="1803258"/>
          <a:ext cx="3185452" cy="180473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185452">
                  <a:extLst>
                    <a:ext uri="{9D8B030D-6E8A-4147-A177-3AD203B41FA5}">
                      <a16:colId xmlns:a16="http://schemas.microsoft.com/office/drawing/2014/main" val="1845963555"/>
                    </a:ext>
                  </a:extLst>
                </a:gridCol>
              </a:tblGrid>
              <a:tr h="555056">
                <a:tc>
                  <a:txBody>
                    <a:bodyPr/>
                    <a:lstStyle/>
                    <a:p>
                      <a:pPr algn="ctr"/>
                      <a:r>
                        <a:rPr lang="en-US" sz="2400" b="1" i="0" dirty="0">
                          <a:solidFill>
                            <a:schemeClr val="tx1"/>
                          </a:solidFill>
                          <a:latin typeface="Poppins" pitchFamily="2" charset="77"/>
                          <a:cs typeface="Poppins" pitchFamily="2" charset="77"/>
                        </a:rPr>
                        <a:t>SILVER</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400" b="1" i="0" kern="1200" dirty="0">
                          <a:solidFill>
                            <a:schemeClr val="tx1"/>
                          </a:solidFill>
                          <a:latin typeface="Poppins" pitchFamily="2" charset="77"/>
                          <a:ea typeface="+mn-ea"/>
                          <a:cs typeface="Poppins" pitchFamily="2" charset="77"/>
                        </a:rPr>
                        <a:t>$4,000 </a:t>
                      </a:r>
                      <a:r>
                        <a:rPr lang="en-US" sz="2400" b="1" i="0" dirty="0">
                          <a:solidFill>
                            <a:schemeClr val="tx1"/>
                          </a:solidFill>
                          <a:latin typeface="Poppins" pitchFamily="2" charset="77"/>
                          <a:cs typeface="Poppins" pitchFamily="2" charset="77"/>
                        </a:rPr>
                        <a:t>PER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i="0" dirty="0">
                          <a:solidFill>
                            <a:srgbClr val="352E8E"/>
                          </a:solidFill>
                          <a:latin typeface="Poppins" pitchFamily="2" charset="77"/>
                          <a:cs typeface="Poppins" pitchFamily="2" charset="77"/>
                        </a:rPr>
                        <a:t>$1,997</a:t>
                      </a:r>
                      <a:endParaRPr lang="en-US" sz="4000" b="1" i="0" dirty="0">
                        <a:solidFill>
                          <a:schemeClr val="tx1"/>
                        </a:solidFill>
                        <a:latin typeface="Poppins" pitchFamily="2" charset="77"/>
                        <a:cs typeface="Poppins" pitchFamily="2" charset="77"/>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5739377"/>
                  </a:ext>
                </a:extLst>
              </a:tr>
            </a:tbl>
          </a:graphicData>
        </a:graphic>
      </p:graphicFrame>
      <p:graphicFrame>
        <p:nvGraphicFramePr>
          <p:cNvPr id="27" name="Table 26">
            <a:extLst>
              <a:ext uri="{FF2B5EF4-FFF2-40B4-BE49-F238E27FC236}">
                <a16:creationId xmlns:a16="http://schemas.microsoft.com/office/drawing/2014/main" id="{F500AC65-CDE7-264A-8EAE-914D08395A1B}"/>
              </a:ext>
            </a:extLst>
          </p:cNvPr>
          <p:cNvGraphicFramePr>
            <a:graphicFrameLocks noGrp="1"/>
          </p:cNvGraphicFramePr>
          <p:nvPr>
            <p:extLst>
              <p:ext uri="{D42A27DB-BD31-4B8C-83A1-F6EECF244321}">
                <p14:modId xmlns:p14="http://schemas.microsoft.com/office/powerpoint/2010/main" val="1091620006"/>
              </p:ext>
            </p:extLst>
          </p:nvPr>
        </p:nvGraphicFramePr>
        <p:xfrm>
          <a:off x="1512931" y="3855085"/>
          <a:ext cx="4361688" cy="233172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4361688">
                  <a:extLst>
                    <a:ext uri="{9D8B030D-6E8A-4147-A177-3AD203B41FA5}">
                      <a16:colId xmlns:a16="http://schemas.microsoft.com/office/drawing/2014/main" val="1845963555"/>
                    </a:ext>
                  </a:extLst>
                </a:gridCol>
              </a:tblGrid>
              <a:tr h="537480">
                <a:tc>
                  <a:txBody>
                    <a:bodyPr/>
                    <a:lstStyle/>
                    <a:p>
                      <a:pPr algn="ctr"/>
                      <a:r>
                        <a:rPr lang="en-US" sz="2400" b="1" i="0" dirty="0">
                          <a:solidFill>
                            <a:schemeClr val="tx1"/>
                          </a:solidFill>
                          <a:latin typeface="Poppins" pitchFamily="2" charset="77"/>
                          <a:cs typeface="Poppins" pitchFamily="2" charset="77"/>
                        </a:rPr>
                        <a:t>GOLD</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996910520"/>
                  </a:ext>
                </a:extLst>
              </a:tr>
              <a:tr h="179424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400" b="1" i="0" kern="1200" dirty="0">
                          <a:solidFill>
                            <a:schemeClr val="tx1"/>
                          </a:solidFill>
                          <a:latin typeface="Poppins" pitchFamily="2" charset="77"/>
                          <a:ea typeface="+mn-ea"/>
                          <a:cs typeface="Poppins" pitchFamily="2" charset="77"/>
                        </a:rPr>
                        <a:t>$5,000 ONE-TIME!</a:t>
                      </a:r>
                      <a:endParaRPr lang="en-US" sz="2400" b="1" i="0" dirty="0">
                        <a:solidFill>
                          <a:schemeClr val="tx1"/>
                        </a:solidFill>
                        <a:latin typeface="Poppins" pitchFamily="2" charset="77"/>
                        <a:cs typeface="Poppins" pitchFamily="2" charset="77"/>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i="0" dirty="0">
                          <a:solidFill>
                            <a:srgbClr val="352E8E"/>
                          </a:solidFill>
                          <a:latin typeface="Poppins" pitchFamily="2" charset="77"/>
                          <a:cs typeface="Poppins" pitchFamily="2" charset="77"/>
                        </a:rPr>
                        <a:t>$2,497</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5739377"/>
                  </a:ext>
                </a:extLst>
              </a:tr>
            </a:tbl>
          </a:graphicData>
        </a:graphic>
      </p:graphicFrame>
      <p:grpSp>
        <p:nvGrpSpPr>
          <p:cNvPr id="28" name="Group 27">
            <a:extLst>
              <a:ext uri="{FF2B5EF4-FFF2-40B4-BE49-F238E27FC236}">
                <a16:creationId xmlns:a16="http://schemas.microsoft.com/office/drawing/2014/main" id="{B38CB395-5E56-BBCE-ED9F-FF67A6D39138}"/>
              </a:ext>
            </a:extLst>
          </p:cNvPr>
          <p:cNvGrpSpPr/>
          <p:nvPr/>
        </p:nvGrpSpPr>
        <p:grpSpPr>
          <a:xfrm>
            <a:off x="7136128" y="1695592"/>
            <a:ext cx="4834198" cy="3219370"/>
            <a:chOff x="7355542" y="2135369"/>
            <a:chExt cx="4834198" cy="3219370"/>
          </a:xfrm>
        </p:grpSpPr>
        <p:grpSp>
          <p:nvGrpSpPr>
            <p:cNvPr id="29" name="Group 28">
              <a:extLst>
                <a:ext uri="{FF2B5EF4-FFF2-40B4-BE49-F238E27FC236}">
                  <a16:creationId xmlns:a16="http://schemas.microsoft.com/office/drawing/2014/main" id="{2AF8DE42-157E-914C-A647-99C244122BBB}"/>
                </a:ext>
              </a:extLst>
            </p:cNvPr>
            <p:cNvGrpSpPr/>
            <p:nvPr/>
          </p:nvGrpSpPr>
          <p:grpSpPr>
            <a:xfrm>
              <a:off x="8146841" y="2135369"/>
              <a:ext cx="3233887" cy="2704769"/>
              <a:chOff x="7245753" y="2104524"/>
              <a:chExt cx="4191233" cy="3505477"/>
            </a:xfrm>
          </p:grpSpPr>
          <p:grpSp>
            <p:nvGrpSpPr>
              <p:cNvPr id="37" name="Group 36">
                <a:extLst>
                  <a:ext uri="{FF2B5EF4-FFF2-40B4-BE49-F238E27FC236}">
                    <a16:creationId xmlns:a16="http://schemas.microsoft.com/office/drawing/2014/main" id="{ECFB34C8-478B-9098-1117-41F649967891}"/>
                  </a:ext>
                </a:extLst>
              </p:cNvPr>
              <p:cNvGrpSpPr/>
              <p:nvPr/>
            </p:nvGrpSpPr>
            <p:grpSpPr>
              <a:xfrm>
                <a:off x="7245753" y="2104524"/>
                <a:ext cx="4191233" cy="3505477"/>
                <a:chOff x="1683078" y="1845034"/>
                <a:chExt cx="5184422" cy="4336164"/>
              </a:xfrm>
            </p:grpSpPr>
            <p:grpSp>
              <p:nvGrpSpPr>
                <p:cNvPr id="40" name="object 4">
                  <a:extLst>
                    <a:ext uri="{FF2B5EF4-FFF2-40B4-BE49-F238E27FC236}">
                      <a16:creationId xmlns:a16="http://schemas.microsoft.com/office/drawing/2014/main" id="{AD7E4B62-38AB-DCB5-1032-FFCB37C86ADA}"/>
                    </a:ext>
                  </a:extLst>
                </p:cNvPr>
                <p:cNvGrpSpPr/>
                <p:nvPr/>
              </p:nvGrpSpPr>
              <p:grpSpPr>
                <a:xfrm>
                  <a:off x="1683078" y="1845034"/>
                  <a:ext cx="5184422" cy="4336164"/>
                  <a:chOff x="928557" y="3094746"/>
                  <a:chExt cx="8981609" cy="7512068"/>
                </a:xfrm>
              </p:grpSpPr>
              <p:pic>
                <p:nvPicPr>
                  <p:cNvPr id="42" name="object 5">
                    <a:extLst>
                      <a:ext uri="{FF2B5EF4-FFF2-40B4-BE49-F238E27FC236}">
                        <a16:creationId xmlns:a16="http://schemas.microsoft.com/office/drawing/2014/main" id="{ED88F046-2C93-F4A8-A219-98123C6CA009}"/>
                      </a:ext>
                    </a:extLst>
                  </p:cNvPr>
                  <p:cNvPicPr/>
                  <p:nvPr/>
                </p:nvPicPr>
                <p:blipFill>
                  <a:blip r:embed="rId3" cstate="screen">
                    <a:extLst>
                      <a:ext uri="{28A0092B-C50C-407E-A947-70E740481C1C}">
                        <a14:useLocalDpi xmlns:a14="http://schemas.microsoft.com/office/drawing/2010/main"/>
                      </a:ext>
                    </a:extLst>
                  </a:blip>
                  <a:stretch>
                    <a:fillRect/>
                  </a:stretch>
                </p:blipFill>
                <p:spPr>
                  <a:xfrm>
                    <a:off x="928557" y="3094746"/>
                    <a:ext cx="8981609" cy="7512068"/>
                  </a:xfrm>
                  <a:prstGeom prst="rect">
                    <a:avLst/>
                  </a:prstGeom>
                </p:spPr>
              </p:pic>
              <p:pic>
                <p:nvPicPr>
                  <p:cNvPr id="43" name="object 6">
                    <a:extLst>
                      <a:ext uri="{FF2B5EF4-FFF2-40B4-BE49-F238E27FC236}">
                        <a16:creationId xmlns:a16="http://schemas.microsoft.com/office/drawing/2014/main" id="{89211855-8B10-C131-4E8B-21293EB91995}"/>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14986" y="3892361"/>
                    <a:ext cx="7569785" cy="4223265"/>
                  </a:xfrm>
                  <a:prstGeom prst="rect">
                    <a:avLst/>
                  </a:prstGeom>
                </p:spPr>
              </p:pic>
              <p:pic>
                <p:nvPicPr>
                  <p:cNvPr id="44" name="object 7">
                    <a:extLst>
                      <a:ext uri="{FF2B5EF4-FFF2-40B4-BE49-F238E27FC236}">
                        <a16:creationId xmlns:a16="http://schemas.microsoft.com/office/drawing/2014/main" id="{9B5D2867-41C3-26A2-2C86-E096B73F318F}"/>
                      </a:ext>
                    </a:extLst>
                  </p:cNvPr>
                  <p:cNvPicPr/>
                  <p:nvPr/>
                </p:nvPicPr>
                <p:blipFill>
                  <a:blip r:embed="rId5" cstate="screen">
                    <a:extLst>
                      <a:ext uri="{28A0092B-C50C-407E-A947-70E740481C1C}">
                        <a14:useLocalDpi xmlns:a14="http://schemas.microsoft.com/office/drawing/2010/main"/>
                      </a:ext>
                    </a:extLst>
                  </a:blip>
                  <a:stretch>
                    <a:fillRect/>
                  </a:stretch>
                </p:blipFill>
                <p:spPr>
                  <a:xfrm>
                    <a:off x="1359208" y="3783740"/>
                    <a:ext cx="8106971" cy="4520998"/>
                  </a:xfrm>
                  <a:prstGeom prst="rect">
                    <a:avLst/>
                  </a:prstGeom>
                </p:spPr>
              </p:pic>
            </p:grpSp>
            <p:pic>
              <p:nvPicPr>
                <p:cNvPr id="41" name="Picture 40">
                  <a:extLst>
                    <a:ext uri="{FF2B5EF4-FFF2-40B4-BE49-F238E27FC236}">
                      <a16:creationId xmlns:a16="http://schemas.microsoft.com/office/drawing/2014/main" id="{8EB89DCE-4997-287B-BD89-825731E73762}"/>
                    </a:ext>
                  </a:extLst>
                </p:cNvPr>
                <p:cNvPicPr>
                  <a:picLocks noChangeAspect="1"/>
                </p:cNvPicPr>
                <p:nvPr/>
              </p:nvPicPr>
              <p:blipFill>
                <a:blip r:embed="rId6"/>
                <a:stretch>
                  <a:fillRect/>
                </a:stretch>
              </p:blipFill>
              <p:spPr>
                <a:xfrm>
                  <a:off x="1872750" y="2052828"/>
                  <a:ext cx="4797380" cy="2690390"/>
                </a:xfrm>
                <a:prstGeom prst="rect">
                  <a:avLst/>
                </a:prstGeom>
              </p:spPr>
            </p:pic>
          </p:grpSp>
          <p:sp>
            <p:nvSpPr>
              <p:cNvPr id="38" name="Rectangle 37">
                <a:extLst>
                  <a:ext uri="{FF2B5EF4-FFF2-40B4-BE49-F238E27FC236}">
                    <a16:creationId xmlns:a16="http://schemas.microsoft.com/office/drawing/2014/main" id="{1E55BF9C-72C4-7AEC-8503-68A3AF6E5404}"/>
                  </a:ext>
                </a:extLst>
              </p:cNvPr>
              <p:cNvSpPr/>
              <p:nvPr/>
            </p:nvSpPr>
            <p:spPr>
              <a:xfrm>
                <a:off x="7399089" y="2272511"/>
                <a:ext cx="3878337" cy="2206737"/>
              </a:xfrm>
              <a:prstGeom prst="rect">
                <a:avLst/>
              </a:prstGeom>
              <a:solidFill>
                <a:schemeClr val="tx1">
                  <a:alpha val="4438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a:extLst>
                  <a:ext uri="{FF2B5EF4-FFF2-40B4-BE49-F238E27FC236}">
                    <a16:creationId xmlns:a16="http://schemas.microsoft.com/office/drawing/2014/main" id="{FFA0572C-9331-0357-EFE9-110F6EBE0BCD}"/>
                  </a:ext>
                </a:extLst>
              </p:cNvPr>
              <p:cNvPicPr>
                <a:picLocks noChangeAspect="1"/>
              </p:cNvPicPr>
              <p:nvPr/>
            </p:nvPicPr>
            <p:blipFill>
              <a:blip r:embed="rId7"/>
              <a:stretch>
                <a:fillRect/>
              </a:stretch>
            </p:blipFill>
            <p:spPr>
              <a:xfrm>
                <a:off x="7839225" y="3150279"/>
                <a:ext cx="3172763" cy="419450"/>
              </a:xfrm>
              <a:prstGeom prst="rect">
                <a:avLst/>
              </a:prstGeom>
            </p:spPr>
          </p:pic>
        </p:grpSp>
        <p:pic>
          <p:nvPicPr>
            <p:cNvPr id="30" name="Picture 29">
              <a:extLst>
                <a:ext uri="{FF2B5EF4-FFF2-40B4-BE49-F238E27FC236}">
                  <a16:creationId xmlns:a16="http://schemas.microsoft.com/office/drawing/2014/main" id="{FED4762F-0C4C-6498-F093-8A820E213BD3}"/>
                </a:ext>
              </a:extLst>
            </p:cNvPr>
            <p:cNvPicPr>
              <a:picLocks noChangeAspect="1"/>
            </p:cNvPicPr>
            <p:nvPr/>
          </p:nvPicPr>
          <p:blipFill>
            <a:blip r:embed="rId8"/>
            <a:srcRect/>
            <a:stretch/>
          </p:blipFill>
          <p:spPr>
            <a:xfrm>
              <a:off x="9031336" y="3108154"/>
              <a:ext cx="3158404" cy="2055900"/>
            </a:xfrm>
            <a:prstGeom prst="rect">
              <a:avLst/>
            </a:prstGeom>
          </p:spPr>
        </p:pic>
        <p:pic>
          <p:nvPicPr>
            <p:cNvPr id="31" name="Picture 30">
              <a:extLst>
                <a:ext uri="{FF2B5EF4-FFF2-40B4-BE49-F238E27FC236}">
                  <a16:creationId xmlns:a16="http://schemas.microsoft.com/office/drawing/2014/main" id="{7F4F2BE9-DCF8-B799-AAC4-318F03182219}"/>
                </a:ext>
              </a:extLst>
            </p:cNvPr>
            <p:cNvPicPr>
              <a:picLocks noChangeAspect="1"/>
            </p:cNvPicPr>
            <p:nvPr/>
          </p:nvPicPr>
          <p:blipFill>
            <a:blip r:embed="rId9"/>
            <a:srcRect/>
            <a:stretch/>
          </p:blipFill>
          <p:spPr>
            <a:xfrm>
              <a:off x="7355542" y="3316012"/>
              <a:ext cx="1325552" cy="1702008"/>
            </a:xfrm>
            <a:prstGeom prst="rect">
              <a:avLst/>
            </a:prstGeom>
          </p:spPr>
        </p:pic>
        <p:grpSp>
          <p:nvGrpSpPr>
            <p:cNvPr id="32" name="Group 31">
              <a:extLst>
                <a:ext uri="{FF2B5EF4-FFF2-40B4-BE49-F238E27FC236}">
                  <a16:creationId xmlns:a16="http://schemas.microsoft.com/office/drawing/2014/main" id="{FF7AF8A9-2286-F608-ECAD-898453556491}"/>
                </a:ext>
              </a:extLst>
            </p:cNvPr>
            <p:cNvGrpSpPr/>
            <p:nvPr/>
          </p:nvGrpSpPr>
          <p:grpSpPr>
            <a:xfrm>
              <a:off x="7519347" y="3956752"/>
              <a:ext cx="2738105" cy="1397987"/>
              <a:chOff x="9016526" y="3592103"/>
              <a:chExt cx="2738105" cy="1397987"/>
            </a:xfrm>
          </p:grpSpPr>
          <p:grpSp>
            <p:nvGrpSpPr>
              <p:cNvPr id="33" name="Group 32">
                <a:extLst>
                  <a:ext uri="{FF2B5EF4-FFF2-40B4-BE49-F238E27FC236}">
                    <a16:creationId xmlns:a16="http://schemas.microsoft.com/office/drawing/2014/main" id="{A112280D-C248-305E-B504-78C427BCE174}"/>
                  </a:ext>
                </a:extLst>
              </p:cNvPr>
              <p:cNvGrpSpPr/>
              <p:nvPr/>
            </p:nvGrpSpPr>
            <p:grpSpPr>
              <a:xfrm>
                <a:off x="9016526" y="3592103"/>
                <a:ext cx="2738105" cy="1397987"/>
                <a:chOff x="8899450" y="3242930"/>
                <a:chExt cx="3186223" cy="1626782"/>
              </a:xfrm>
              <a:effectLst>
                <a:outerShdw blurRad="277883" sx="106000" sy="106000" algn="ctr" rotWithShape="0">
                  <a:prstClr val="black">
                    <a:alpha val="25000"/>
                  </a:prstClr>
                </a:outerShdw>
              </a:effectLst>
            </p:grpSpPr>
            <p:sp>
              <p:nvSpPr>
                <p:cNvPr id="35" name="Rounded Rectangle 34">
                  <a:extLst>
                    <a:ext uri="{FF2B5EF4-FFF2-40B4-BE49-F238E27FC236}">
                      <a16:creationId xmlns:a16="http://schemas.microsoft.com/office/drawing/2014/main" id="{B8EEFB39-817E-E521-D3DB-858E5A78F046}"/>
                    </a:ext>
                  </a:extLst>
                </p:cNvPr>
                <p:cNvSpPr/>
                <p:nvPr/>
              </p:nvSpPr>
              <p:spPr>
                <a:xfrm>
                  <a:off x="8899450" y="3242930"/>
                  <a:ext cx="3186223" cy="1626782"/>
                </a:xfrm>
                <a:prstGeom prst="roundRect">
                  <a:avLst/>
                </a:prstGeom>
                <a:solidFill>
                  <a:schemeClr val="bg1"/>
                </a:solidFill>
                <a:ln>
                  <a:noFill/>
                </a:ln>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36" name="TextBox 35">
                  <a:extLst>
                    <a:ext uri="{FF2B5EF4-FFF2-40B4-BE49-F238E27FC236}">
                      <a16:creationId xmlns:a16="http://schemas.microsoft.com/office/drawing/2014/main" id="{8BF5BA6B-FADA-CED1-4CC2-070184E1C3A4}"/>
                    </a:ext>
                  </a:extLst>
                </p:cNvPr>
                <p:cNvSpPr txBox="1"/>
                <p:nvPr/>
              </p:nvSpPr>
              <p:spPr>
                <a:xfrm>
                  <a:off x="9981593" y="3435719"/>
                  <a:ext cx="1071085" cy="429777"/>
                </a:xfrm>
                <a:prstGeom prst="rect">
                  <a:avLst/>
                </a:prstGeom>
                <a:noFill/>
              </p:spPr>
              <p:txBody>
                <a:bodyPr wrap="none" rtlCol="0">
                  <a:spAutoFit/>
                </a:bodyPr>
                <a:lstStyle/>
                <a:p>
                  <a:pPr algn="ctr"/>
                  <a:r>
                    <a:rPr lang="en-US" b="1" dirty="0">
                      <a:solidFill>
                        <a:srgbClr val="352E8E"/>
                      </a:solidFill>
                      <a:latin typeface="Poppins" pitchFamily="2" charset="77"/>
                      <a:cs typeface="Poppins" pitchFamily="2" charset="77"/>
                    </a:rPr>
                    <a:t>PLUS…</a:t>
                  </a:r>
                </a:p>
              </p:txBody>
            </p:sp>
          </p:grpSp>
          <p:pic>
            <p:nvPicPr>
              <p:cNvPr id="34" name="Picture 33">
                <a:extLst>
                  <a:ext uri="{FF2B5EF4-FFF2-40B4-BE49-F238E27FC236}">
                    <a16:creationId xmlns:a16="http://schemas.microsoft.com/office/drawing/2014/main" id="{F8D9D719-20D7-69A3-42B6-6655583221F2}"/>
                  </a:ext>
                </a:extLst>
              </p:cNvPr>
              <p:cNvPicPr>
                <a:picLocks noChangeAspect="1"/>
              </p:cNvPicPr>
              <p:nvPr/>
            </p:nvPicPr>
            <p:blipFill>
              <a:blip r:embed="rId10"/>
              <a:stretch>
                <a:fillRect/>
              </a:stretch>
            </p:blipFill>
            <p:spPr>
              <a:xfrm>
                <a:off x="9206938" y="4206157"/>
                <a:ext cx="2302313" cy="513426"/>
              </a:xfrm>
              <a:prstGeom prst="rect">
                <a:avLst/>
              </a:prstGeom>
            </p:spPr>
          </p:pic>
        </p:grpSp>
      </p:grpSp>
      <p:sp>
        <p:nvSpPr>
          <p:cNvPr id="45" name="TextBox 44">
            <a:extLst>
              <a:ext uri="{FF2B5EF4-FFF2-40B4-BE49-F238E27FC236}">
                <a16:creationId xmlns:a16="http://schemas.microsoft.com/office/drawing/2014/main" id="{3A9AE478-0A3E-E313-E5FD-C88C75D83F12}"/>
              </a:ext>
            </a:extLst>
          </p:cNvPr>
          <p:cNvSpPr txBox="1"/>
          <p:nvPr/>
        </p:nvSpPr>
        <p:spPr>
          <a:xfrm>
            <a:off x="1720812" y="5607264"/>
            <a:ext cx="4019380" cy="596895"/>
          </a:xfrm>
          <a:prstGeom prst="rect">
            <a:avLst/>
          </a:prstGeom>
          <a:noFill/>
        </p:spPr>
        <p:txBody>
          <a:bodyPr wrap="square" rtlCol="0">
            <a:spAutoFit/>
          </a:bodyPr>
          <a:lstStyle/>
          <a:p>
            <a:pPr algn="ctr">
              <a:lnSpc>
                <a:spcPct val="80000"/>
              </a:lnSpc>
            </a:pPr>
            <a:r>
              <a:rPr lang="en-US" sz="2000" dirty="0">
                <a:latin typeface="Poppins" pitchFamily="2" charset="77"/>
                <a:cs typeface="Poppins" pitchFamily="2" charset="77"/>
              </a:rPr>
              <a:t>For Unlimited Access + $199 Annual Maintenance Fee</a:t>
            </a:r>
          </a:p>
        </p:txBody>
      </p:sp>
      <p:pic>
        <p:nvPicPr>
          <p:cNvPr id="46" name="Picture 45">
            <a:extLst>
              <a:ext uri="{FF2B5EF4-FFF2-40B4-BE49-F238E27FC236}">
                <a16:creationId xmlns:a16="http://schemas.microsoft.com/office/drawing/2014/main" id="{AB7A3774-6556-DCC9-DA76-F597E78AFC33}"/>
              </a:ext>
            </a:extLst>
          </p:cNvPr>
          <p:cNvPicPr>
            <a:picLocks noChangeAspect="1"/>
          </p:cNvPicPr>
          <p:nvPr/>
        </p:nvPicPr>
        <p:blipFill>
          <a:blip r:embed="rId11"/>
          <a:srcRect/>
          <a:stretch/>
        </p:blipFill>
        <p:spPr>
          <a:xfrm>
            <a:off x="334813" y="3838864"/>
            <a:ext cx="1752113" cy="1752113"/>
          </a:xfrm>
          <a:prstGeom prst="rect">
            <a:avLst/>
          </a:prstGeom>
        </p:spPr>
      </p:pic>
      <p:cxnSp>
        <p:nvCxnSpPr>
          <p:cNvPr id="47" name="Straight Connector 46">
            <a:extLst>
              <a:ext uri="{FF2B5EF4-FFF2-40B4-BE49-F238E27FC236}">
                <a16:creationId xmlns:a16="http://schemas.microsoft.com/office/drawing/2014/main" id="{4E4D1F5B-691D-B234-B836-AA756889AEF0}"/>
              </a:ext>
            </a:extLst>
          </p:cNvPr>
          <p:cNvCxnSpPr/>
          <p:nvPr/>
        </p:nvCxnSpPr>
        <p:spPr>
          <a:xfrm>
            <a:off x="500987" y="2554653"/>
            <a:ext cx="1099595" cy="190982"/>
          </a:xfrm>
          <a:prstGeom prst="line">
            <a:avLst/>
          </a:prstGeom>
          <a:ln w="57150">
            <a:solidFill>
              <a:srgbClr val="F33545"/>
            </a:solidFill>
            <a:prstDash val="solid"/>
          </a:ln>
        </p:spPr>
        <p:style>
          <a:lnRef idx="3">
            <a:schemeClr val="accent1"/>
          </a:lnRef>
          <a:fillRef idx="0">
            <a:schemeClr val="accent1"/>
          </a:fillRef>
          <a:effectRef idx="2">
            <a:schemeClr val="accent1"/>
          </a:effectRef>
          <a:fontRef idx="minor">
            <a:schemeClr val="tx1"/>
          </a:fontRef>
        </p:style>
      </p:cxnSp>
      <p:cxnSp>
        <p:nvCxnSpPr>
          <p:cNvPr id="48" name="Straight Connector 47">
            <a:extLst>
              <a:ext uri="{FF2B5EF4-FFF2-40B4-BE49-F238E27FC236}">
                <a16:creationId xmlns:a16="http://schemas.microsoft.com/office/drawing/2014/main" id="{DA482158-CEC7-A24A-E75B-83BE4D06840A}"/>
              </a:ext>
            </a:extLst>
          </p:cNvPr>
          <p:cNvCxnSpPr/>
          <p:nvPr/>
        </p:nvCxnSpPr>
        <p:spPr>
          <a:xfrm>
            <a:off x="3945498" y="2590908"/>
            <a:ext cx="1099595" cy="190982"/>
          </a:xfrm>
          <a:prstGeom prst="line">
            <a:avLst/>
          </a:prstGeom>
          <a:ln w="57150">
            <a:solidFill>
              <a:srgbClr val="F33545"/>
            </a:solidFill>
          </a:ln>
        </p:spPr>
        <p:style>
          <a:lnRef idx="3">
            <a:schemeClr val="accent1"/>
          </a:lnRef>
          <a:fillRef idx="0">
            <a:schemeClr val="accent1"/>
          </a:fillRef>
          <a:effectRef idx="2">
            <a:schemeClr val="accent1"/>
          </a:effectRef>
          <a:fontRef idx="minor">
            <a:schemeClr val="tx1"/>
          </a:fontRef>
        </p:style>
      </p:cxnSp>
      <p:cxnSp>
        <p:nvCxnSpPr>
          <p:cNvPr id="49" name="Straight Connector 48">
            <a:extLst>
              <a:ext uri="{FF2B5EF4-FFF2-40B4-BE49-F238E27FC236}">
                <a16:creationId xmlns:a16="http://schemas.microsoft.com/office/drawing/2014/main" id="{CA6580BA-5745-20F7-3C9D-05B8A4921F8B}"/>
              </a:ext>
            </a:extLst>
          </p:cNvPr>
          <p:cNvCxnSpPr/>
          <p:nvPr/>
        </p:nvCxnSpPr>
        <p:spPr>
          <a:xfrm>
            <a:off x="2217118" y="4646607"/>
            <a:ext cx="1099595" cy="190982"/>
          </a:xfrm>
          <a:prstGeom prst="line">
            <a:avLst/>
          </a:prstGeom>
          <a:ln w="57150">
            <a:solidFill>
              <a:srgbClr val="F33545"/>
            </a:solidFill>
          </a:ln>
        </p:spPr>
        <p:style>
          <a:lnRef idx="3">
            <a:schemeClr val="accent1"/>
          </a:lnRef>
          <a:fillRef idx="0">
            <a:schemeClr val="accent1"/>
          </a:fillRef>
          <a:effectRef idx="2">
            <a:schemeClr val="accent1"/>
          </a:effectRef>
          <a:fontRef idx="minor">
            <a:schemeClr val="tx1"/>
          </a:fontRef>
        </p:style>
      </p:cxnSp>
      <p:sp>
        <p:nvSpPr>
          <p:cNvPr id="3" name="Rectangle 2">
            <a:extLst>
              <a:ext uri="{FF2B5EF4-FFF2-40B4-BE49-F238E27FC236}">
                <a16:creationId xmlns:a16="http://schemas.microsoft.com/office/drawing/2014/main" id="{821242BC-6432-A4DE-A7FE-52E04DC8C664}"/>
              </a:ext>
            </a:extLst>
          </p:cNvPr>
          <p:cNvSpPr/>
          <p:nvPr/>
        </p:nvSpPr>
        <p:spPr>
          <a:xfrm>
            <a:off x="0" y="0"/>
            <a:ext cx="12192000" cy="632012"/>
          </a:xfrm>
          <a:prstGeom prst="rect">
            <a:avLst/>
          </a:prstGeom>
          <a:solidFill>
            <a:srgbClr val="03CB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spcBef>
                <a:spcPts val="2800"/>
              </a:spcBef>
              <a:buClr>
                <a:srgbClr val="76B900"/>
              </a:buClr>
            </a:pPr>
            <a:r>
              <a:rPr lang="en-US" sz="2200" b="1" dirty="0">
                <a:solidFill>
                  <a:srgbClr val="162535"/>
                </a:solidFill>
                <a:effectLst/>
                <a:highlight>
                  <a:srgbClr val="FFFFFF"/>
                </a:highlight>
                <a:latin typeface="Poppins Black" pitchFamily="2" charset="77"/>
                <a:cs typeface="Poppins Black" pitchFamily="2" charset="77"/>
              </a:rPr>
              <a:t>Q&amp;A Time Before Midnight: Get THREE Months in The War Room FREE ($1,750 Value)  </a:t>
            </a:r>
          </a:p>
        </p:txBody>
      </p:sp>
    </p:spTree>
    <p:extLst>
      <p:ext uri="{BB962C8B-B14F-4D97-AF65-F5344CB8AC3E}">
        <p14:creationId xmlns:p14="http://schemas.microsoft.com/office/powerpoint/2010/main" val="3966365813"/>
      </p:ext>
    </p:extLst>
  </p:cSld>
  <p:clrMapOvr>
    <a:masterClrMapping/>
  </p:clrMapOvr>
  <p:extLst>
    <p:ext uri="{6950BFC3-D8DA-4A85-94F7-54DA5524770B}">
      <p188:commentRel xmlns:p188="http://schemas.microsoft.com/office/powerpoint/2018/8/main" r:id="rId2"/>
    </p:ext>
  </p:extLs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D83CB-D5BB-FAA8-2ED8-68D4CB699C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8E1765-943D-11CC-761E-96477C875785}"/>
              </a:ext>
            </a:extLst>
          </p:cNvPr>
          <p:cNvSpPr>
            <a:spLocks noGrp="1"/>
          </p:cNvSpPr>
          <p:nvPr>
            <p:ph type="title"/>
          </p:nvPr>
        </p:nvSpPr>
        <p:spPr>
          <a:xfrm>
            <a:off x="257729" y="753035"/>
            <a:ext cx="11712598" cy="1008529"/>
          </a:xfrm>
        </p:spPr>
        <p:txBody>
          <a:bodyPr>
            <a:normAutofit/>
          </a:bodyPr>
          <a:lstStyle/>
          <a:p>
            <a:r>
              <a:rPr lang="en-US" sz="4400" i="1" dirty="0"/>
              <a:t>ProfitSight</a:t>
            </a:r>
            <a:r>
              <a:rPr lang="en-US" sz="4400" dirty="0"/>
              <a:t> Price – TODAY ONLY!</a:t>
            </a:r>
          </a:p>
        </p:txBody>
      </p:sp>
      <p:graphicFrame>
        <p:nvGraphicFramePr>
          <p:cNvPr id="25" name="Table 24">
            <a:extLst>
              <a:ext uri="{FF2B5EF4-FFF2-40B4-BE49-F238E27FC236}">
                <a16:creationId xmlns:a16="http://schemas.microsoft.com/office/drawing/2014/main" id="{9D68FD21-F30A-9687-ADA2-F3463DEF3721}"/>
              </a:ext>
            </a:extLst>
          </p:cNvPr>
          <p:cNvGraphicFramePr>
            <a:graphicFrameLocks noGrp="1"/>
          </p:cNvGraphicFramePr>
          <p:nvPr>
            <p:extLst>
              <p:ext uri="{D42A27DB-BD31-4B8C-83A1-F6EECF244321}">
                <p14:modId xmlns:p14="http://schemas.microsoft.com/office/powerpoint/2010/main" val="4192124393"/>
              </p:ext>
            </p:extLst>
          </p:nvPr>
        </p:nvGraphicFramePr>
        <p:xfrm>
          <a:off x="257728" y="1785745"/>
          <a:ext cx="3185452" cy="180473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185452">
                  <a:extLst>
                    <a:ext uri="{9D8B030D-6E8A-4147-A177-3AD203B41FA5}">
                      <a16:colId xmlns:a16="http://schemas.microsoft.com/office/drawing/2014/main" val="1845963555"/>
                    </a:ext>
                  </a:extLst>
                </a:gridCol>
              </a:tblGrid>
              <a:tr h="555056">
                <a:tc>
                  <a:txBody>
                    <a:bodyPr/>
                    <a:lstStyle/>
                    <a:p>
                      <a:pPr algn="ctr"/>
                      <a:r>
                        <a:rPr lang="en-US" sz="2400" b="1" i="0" dirty="0">
                          <a:solidFill>
                            <a:schemeClr val="bg1"/>
                          </a:solidFill>
                          <a:latin typeface="Poppins" pitchFamily="2" charset="77"/>
                          <a:cs typeface="Poppins" pitchFamily="2" charset="77"/>
                        </a:rPr>
                        <a:t>BRONZE</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400" b="1" i="0" kern="1200" dirty="0">
                          <a:solidFill>
                            <a:schemeClr val="tx1"/>
                          </a:solidFill>
                          <a:latin typeface="Poppins" pitchFamily="2" charset="77"/>
                          <a:ea typeface="+mn-ea"/>
                          <a:cs typeface="Poppins" pitchFamily="2" charset="77"/>
                        </a:rPr>
                        <a:t>$3,000 </a:t>
                      </a:r>
                      <a:r>
                        <a:rPr lang="en-US" sz="2400" b="1" i="0" dirty="0">
                          <a:solidFill>
                            <a:schemeClr val="tx1"/>
                          </a:solidFill>
                          <a:latin typeface="Poppins" pitchFamily="2" charset="77"/>
                          <a:cs typeface="Poppins" pitchFamily="2" charset="77"/>
                        </a:rPr>
                        <a:t>PER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i="0" dirty="0">
                          <a:solidFill>
                            <a:srgbClr val="352E8E"/>
                          </a:solidFill>
                          <a:latin typeface="Poppins" pitchFamily="2" charset="77"/>
                          <a:cs typeface="Poppins" pitchFamily="2" charset="77"/>
                        </a:rPr>
                        <a:t>$1,697 </a:t>
                      </a:r>
                      <a:r>
                        <a:rPr lang="en-US" sz="4000" b="1" i="0" dirty="0">
                          <a:solidFill>
                            <a:srgbClr val="352E8E"/>
                          </a:solidFill>
                          <a:latin typeface="Poppins" pitchFamily="2" charset="77"/>
                          <a:cs typeface="Poppins" pitchFamily="2" charset="77"/>
                        </a:rPr>
                        <a:t>$1,397</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5739377"/>
                  </a:ext>
                </a:extLst>
              </a:tr>
            </a:tbl>
          </a:graphicData>
        </a:graphic>
      </p:graphicFrame>
      <p:graphicFrame>
        <p:nvGraphicFramePr>
          <p:cNvPr id="26" name="Table 25">
            <a:extLst>
              <a:ext uri="{FF2B5EF4-FFF2-40B4-BE49-F238E27FC236}">
                <a16:creationId xmlns:a16="http://schemas.microsoft.com/office/drawing/2014/main" id="{417D2846-DB4A-DAA9-BBE4-2CFBE479D0D9}"/>
              </a:ext>
            </a:extLst>
          </p:cNvPr>
          <p:cNvGraphicFramePr>
            <a:graphicFrameLocks noGrp="1"/>
          </p:cNvGraphicFramePr>
          <p:nvPr>
            <p:extLst>
              <p:ext uri="{D42A27DB-BD31-4B8C-83A1-F6EECF244321}">
                <p14:modId xmlns:p14="http://schemas.microsoft.com/office/powerpoint/2010/main" val="1351117192"/>
              </p:ext>
            </p:extLst>
          </p:nvPr>
        </p:nvGraphicFramePr>
        <p:xfrm>
          <a:off x="3724179" y="1803258"/>
          <a:ext cx="3185452" cy="180473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185452">
                  <a:extLst>
                    <a:ext uri="{9D8B030D-6E8A-4147-A177-3AD203B41FA5}">
                      <a16:colId xmlns:a16="http://schemas.microsoft.com/office/drawing/2014/main" val="1845963555"/>
                    </a:ext>
                  </a:extLst>
                </a:gridCol>
              </a:tblGrid>
              <a:tr h="555056">
                <a:tc>
                  <a:txBody>
                    <a:bodyPr/>
                    <a:lstStyle/>
                    <a:p>
                      <a:pPr algn="ctr"/>
                      <a:r>
                        <a:rPr lang="en-US" sz="2400" b="1" i="0" dirty="0">
                          <a:solidFill>
                            <a:schemeClr val="tx1"/>
                          </a:solidFill>
                          <a:latin typeface="Poppins" pitchFamily="2" charset="77"/>
                          <a:cs typeface="Poppins" pitchFamily="2" charset="77"/>
                        </a:rPr>
                        <a:t>SILVER</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400" b="1" i="0" kern="1200" dirty="0">
                          <a:solidFill>
                            <a:schemeClr val="tx1"/>
                          </a:solidFill>
                          <a:latin typeface="Poppins" pitchFamily="2" charset="77"/>
                          <a:ea typeface="+mn-ea"/>
                          <a:cs typeface="Poppins" pitchFamily="2" charset="77"/>
                        </a:rPr>
                        <a:t>$4,000 </a:t>
                      </a:r>
                      <a:r>
                        <a:rPr lang="en-US" sz="2400" b="1" i="0" dirty="0">
                          <a:solidFill>
                            <a:schemeClr val="tx1"/>
                          </a:solidFill>
                          <a:latin typeface="Poppins" pitchFamily="2" charset="77"/>
                          <a:cs typeface="Poppins" pitchFamily="2" charset="77"/>
                        </a:rPr>
                        <a:t>PER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i="0" dirty="0">
                          <a:solidFill>
                            <a:srgbClr val="352E8E"/>
                          </a:solidFill>
                          <a:latin typeface="Poppins" pitchFamily="2" charset="77"/>
                          <a:cs typeface="Poppins" pitchFamily="2" charset="77"/>
                        </a:rPr>
                        <a:t>$2,297 </a:t>
                      </a:r>
                      <a:r>
                        <a:rPr lang="en-US" sz="4000" b="1" i="0" dirty="0">
                          <a:solidFill>
                            <a:srgbClr val="352E8E"/>
                          </a:solidFill>
                          <a:latin typeface="Poppins" pitchFamily="2" charset="77"/>
                          <a:cs typeface="Poppins" pitchFamily="2" charset="77"/>
                        </a:rPr>
                        <a:t>$1,997</a:t>
                      </a:r>
                      <a:endParaRPr lang="en-US" sz="4000" b="1" i="0" dirty="0">
                        <a:solidFill>
                          <a:schemeClr val="tx1"/>
                        </a:solidFill>
                        <a:latin typeface="Poppins" pitchFamily="2" charset="77"/>
                        <a:cs typeface="Poppins" pitchFamily="2" charset="77"/>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5739377"/>
                  </a:ext>
                </a:extLst>
              </a:tr>
            </a:tbl>
          </a:graphicData>
        </a:graphic>
      </p:graphicFrame>
      <p:graphicFrame>
        <p:nvGraphicFramePr>
          <p:cNvPr id="27" name="Table 26">
            <a:extLst>
              <a:ext uri="{FF2B5EF4-FFF2-40B4-BE49-F238E27FC236}">
                <a16:creationId xmlns:a16="http://schemas.microsoft.com/office/drawing/2014/main" id="{C2C3674A-380E-C776-24CE-725BEC422EAE}"/>
              </a:ext>
            </a:extLst>
          </p:cNvPr>
          <p:cNvGraphicFramePr>
            <a:graphicFrameLocks noGrp="1"/>
          </p:cNvGraphicFramePr>
          <p:nvPr>
            <p:extLst>
              <p:ext uri="{D42A27DB-BD31-4B8C-83A1-F6EECF244321}">
                <p14:modId xmlns:p14="http://schemas.microsoft.com/office/powerpoint/2010/main" val="3239246453"/>
              </p:ext>
            </p:extLst>
          </p:nvPr>
        </p:nvGraphicFramePr>
        <p:xfrm>
          <a:off x="1512931" y="3855085"/>
          <a:ext cx="4361688" cy="233172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4361688">
                  <a:extLst>
                    <a:ext uri="{9D8B030D-6E8A-4147-A177-3AD203B41FA5}">
                      <a16:colId xmlns:a16="http://schemas.microsoft.com/office/drawing/2014/main" val="1845963555"/>
                    </a:ext>
                  </a:extLst>
                </a:gridCol>
              </a:tblGrid>
              <a:tr h="537480">
                <a:tc>
                  <a:txBody>
                    <a:bodyPr/>
                    <a:lstStyle/>
                    <a:p>
                      <a:pPr algn="ctr"/>
                      <a:r>
                        <a:rPr lang="en-US" sz="2400" b="1" i="0" dirty="0">
                          <a:solidFill>
                            <a:schemeClr val="tx1"/>
                          </a:solidFill>
                          <a:latin typeface="Poppins" pitchFamily="2" charset="77"/>
                          <a:cs typeface="Poppins" pitchFamily="2" charset="77"/>
                        </a:rPr>
                        <a:t>GOLD</a:t>
                      </a:r>
                    </a:p>
                  </a:txBody>
                  <a:tcPr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996910520"/>
                  </a:ext>
                </a:extLst>
              </a:tr>
              <a:tr h="179424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400" b="1" i="0" kern="1200" dirty="0">
                          <a:solidFill>
                            <a:schemeClr val="tx1"/>
                          </a:solidFill>
                          <a:latin typeface="Poppins" pitchFamily="2" charset="77"/>
                          <a:ea typeface="+mn-ea"/>
                          <a:cs typeface="Poppins" pitchFamily="2" charset="77"/>
                        </a:rPr>
                        <a:t>$5,000 ONE-TIME!</a:t>
                      </a:r>
                      <a:endParaRPr lang="en-US" sz="2400" b="1" i="0" dirty="0">
                        <a:solidFill>
                          <a:schemeClr val="tx1"/>
                        </a:solidFill>
                        <a:latin typeface="Poppins" pitchFamily="2" charset="77"/>
                        <a:cs typeface="Poppins" pitchFamily="2" charset="77"/>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i="0" dirty="0">
                          <a:solidFill>
                            <a:srgbClr val="352E8E"/>
                          </a:solidFill>
                          <a:latin typeface="Poppins" pitchFamily="2" charset="77"/>
                          <a:cs typeface="Poppins" pitchFamily="2" charset="77"/>
                        </a:rPr>
                        <a:t>$2,797 </a:t>
                      </a:r>
                      <a:r>
                        <a:rPr lang="en-US" sz="4000" b="1" i="0" dirty="0">
                          <a:solidFill>
                            <a:srgbClr val="352E8E"/>
                          </a:solidFill>
                          <a:latin typeface="Poppins" pitchFamily="2" charset="77"/>
                          <a:cs typeface="Poppins" pitchFamily="2" charset="77"/>
                        </a:rPr>
                        <a:t>$2,497</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5739377"/>
                  </a:ext>
                </a:extLst>
              </a:tr>
            </a:tbl>
          </a:graphicData>
        </a:graphic>
      </p:graphicFrame>
      <p:grpSp>
        <p:nvGrpSpPr>
          <p:cNvPr id="28" name="Group 27">
            <a:extLst>
              <a:ext uri="{FF2B5EF4-FFF2-40B4-BE49-F238E27FC236}">
                <a16:creationId xmlns:a16="http://schemas.microsoft.com/office/drawing/2014/main" id="{8289B640-AF1B-5B78-9BA2-953F94E6A547}"/>
              </a:ext>
            </a:extLst>
          </p:cNvPr>
          <p:cNvGrpSpPr/>
          <p:nvPr/>
        </p:nvGrpSpPr>
        <p:grpSpPr>
          <a:xfrm>
            <a:off x="7136128" y="1644076"/>
            <a:ext cx="4834198" cy="3219370"/>
            <a:chOff x="7355542" y="2135369"/>
            <a:chExt cx="4834198" cy="3219370"/>
          </a:xfrm>
        </p:grpSpPr>
        <p:grpSp>
          <p:nvGrpSpPr>
            <p:cNvPr id="29" name="Group 28">
              <a:extLst>
                <a:ext uri="{FF2B5EF4-FFF2-40B4-BE49-F238E27FC236}">
                  <a16:creationId xmlns:a16="http://schemas.microsoft.com/office/drawing/2014/main" id="{4151C36D-1398-7D3D-7501-1955CA31F153}"/>
                </a:ext>
              </a:extLst>
            </p:cNvPr>
            <p:cNvGrpSpPr/>
            <p:nvPr/>
          </p:nvGrpSpPr>
          <p:grpSpPr>
            <a:xfrm>
              <a:off x="8146841" y="2135369"/>
              <a:ext cx="3233887" cy="2704769"/>
              <a:chOff x="7245753" y="2104524"/>
              <a:chExt cx="4191233" cy="3505477"/>
            </a:xfrm>
          </p:grpSpPr>
          <p:grpSp>
            <p:nvGrpSpPr>
              <p:cNvPr id="37" name="Group 36">
                <a:extLst>
                  <a:ext uri="{FF2B5EF4-FFF2-40B4-BE49-F238E27FC236}">
                    <a16:creationId xmlns:a16="http://schemas.microsoft.com/office/drawing/2014/main" id="{1A99A794-90EB-E9A6-F4BF-BC3C7D717464}"/>
                  </a:ext>
                </a:extLst>
              </p:cNvPr>
              <p:cNvGrpSpPr/>
              <p:nvPr/>
            </p:nvGrpSpPr>
            <p:grpSpPr>
              <a:xfrm>
                <a:off x="7245753" y="2104524"/>
                <a:ext cx="4191233" cy="3505477"/>
                <a:chOff x="1683078" y="1845034"/>
                <a:chExt cx="5184422" cy="4336164"/>
              </a:xfrm>
            </p:grpSpPr>
            <p:grpSp>
              <p:nvGrpSpPr>
                <p:cNvPr id="40" name="object 4">
                  <a:extLst>
                    <a:ext uri="{FF2B5EF4-FFF2-40B4-BE49-F238E27FC236}">
                      <a16:creationId xmlns:a16="http://schemas.microsoft.com/office/drawing/2014/main" id="{F3784FAC-794B-C941-F58C-61F5F8E8B270}"/>
                    </a:ext>
                  </a:extLst>
                </p:cNvPr>
                <p:cNvGrpSpPr/>
                <p:nvPr/>
              </p:nvGrpSpPr>
              <p:grpSpPr>
                <a:xfrm>
                  <a:off x="1683078" y="1845034"/>
                  <a:ext cx="5184422" cy="4336164"/>
                  <a:chOff x="928557" y="3094746"/>
                  <a:chExt cx="8981609" cy="7512068"/>
                </a:xfrm>
              </p:grpSpPr>
              <p:pic>
                <p:nvPicPr>
                  <p:cNvPr id="42" name="object 5">
                    <a:extLst>
                      <a:ext uri="{FF2B5EF4-FFF2-40B4-BE49-F238E27FC236}">
                        <a16:creationId xmlns:a16="http://schemas.microsoft.com/office/drawing/2014/main" id="{386878BB-EAD7-13FC-E700-031570865D4F}"/>
                      </a:ext>
                    </a:extLst>
                  </p:cNvPr>
                  <p:cNvPicPr/>
                  <p:nvPr/>
                </p:nvPicPr>
                <p:blipFill>
                  <a:blip r:embed="rId4" cstate="screen">
                    <a:extLst>
                      <a:ext uri="{28A0092B-C50C-407E-A947-70E740481C1C}">
                        <a14:useLocalDpi xmlns:a14="http://schemas.microsoft.com/office/drawing/2010/main"/>
                      </a:ext>
                    </a:extLst>
                  </a:blip>
                  <a:stretch>
                    <a:fillRect/>
                  </a:stretch>
                </p:blipFill>
                <p:spPr>
                  <a:xfrm>
                    <a:off x="928557" y="3094746"/>
                    <a:ext cx="8981609" cy="7512068"/>
                  </a:xfrm>
                  <a:prstGeom prst="rect">
                    <a:avLst/>
                  </a:prstGeom>
                </p:spPr>
              </p:pic>
              <p:pic>
                <p:nvPicPr>
                  <p:cNvPr id="43" name="object 6">
                    <a:extLst>
                      <a:ext uri="{FF2B5EF4-FFF2-40B4-BE49-F238E27FC236}">
                        <a16:creationId xmlns:a16="http://schemas.microsoft.com/office/drawing/2014/main" id="{A6A373F9-D508-A9A2-553F-D83E1CA1D543}"/>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14986" y="3892361"/>
                    <a:ext cx="7569785" cy="4223265"/>
                  </a:xfrm>
                  <a:prstGeom prst="rect">
                    <a:avLst/>
                  </a:prstGeom>
                </p:spPr>
              </p:pic>
              <p:pic>
                <p:nvPicPr>
                  <p:cNvPr id="44" name="object 7">
                    <a:extLst>
                      <a:ext uri="{FF2B5EF4-FFF2-40B4-BE49-F238E27FC236}">
                        <a16:creationId xmlns:a16="http://schemas.microsoft.com/office/drawing/2014/main" id="{85B77A76-04E5-6ACC-2C03-1EE17AD443C3}"/>
                      </a:ext>
                    </a:extLst>
                  </p:cNvPr>
                  <p:cNvPicPr/>
                  <p:nvPr/>
                </p:nvPicPr>
                <p:blipFill>
                  <a:blip r:embed="rId6" cstate="screen">
                    <a:extLst>
                      <a:ext uri="{28A0092B-C50C-407E-A947-70E740481C1C}">
                        <a14:useLocalDpi xmlns:a14="http://schemas.microsoft.com/office/drawing/2010/main"/>
                      </a:ext>
                    </a:extLst>
                  </a:blip>
                  <a:stretch>
                    <a:fillRect/>
                  </a:stretch>
                </p:blipFill>
                <p:spPr>
                  <a:xfrm>
                    <a:off x="1359208" y="3783740"/>
                    <a:ext cx="8106971" cy="4520998"/>
                  </a:xfrm>
                  <a:prstGeom prst="rect">
                    <a:avLst/>
                  </a:prstGeom>
                </p:spPr>
              </p:pic>
            </p:grpSp>
            <p:pic>
              <p:nvPicPr>
                <p:cNvPr id="41" name="Picture 40">
                  <a:extLst>
                    <a:ext uri="{FF2B5EF4-FFF2-40B4-BE49-F238E27FC236}">
                      <a16:creationId xmlns:a16="http://schemas.microsoft.com/office/drawing/2014/main" id="{B5081068-5BCA-01EC-1633-3C0312B7051D}"/>
                    </a:ext>
                  </a:extLst>
                </p:cNvPr>
                <p:cNvPicPr>
                  <a:picLocks noChangeAspect="1"/>
                </p:cNvPicPr>
                <p:nvPr/>
              </p:nvPicPr>
              <p:blipFill>
                <a:blip r:embed="rId7"/>
                <a:stretch>
                  <a:fillRect/>
                </a:stretch>
              </p:blipFill>
              <p:spPr>
                <a:xfrm>
                  <a:off x="1872750" y="2052828"/>
                  <a:ext cx="4797380" cy="2690390"/>
                </a:xfrm>
                <a:prstGeom prst="rect">
                  <a:avLst/>
                </a:prstGeom>
              </p:spPr>
            </p:pic>
          </p:grpSp>
          <p:sp>
            <p:nvSpPr>
              <p:cNvPr id="38" name="Rectangle 37">
                <a:extLst>
                  <a:ext uri="{FF2B5EF4-FFF2-40B4-BE49-F238E27FC236}">
                    <a16:creationId xmlns:a16="http://schemas.microsoft.com/office/drawing/2014/main" id="{62F20906-5E6E-1193-3D8B-AED28FB5118A}"/>
                  </a:ext>
                </a:extLst>
              </p:cNvPr>
              <p:cNvSpPr/>
              <p:nvPr/>
            </p:nvSpPr>
            <p:spPr>
              <a:xfrm>
                <a:off x="7399089" y="2272511"/>
                <a:ext cx="3878337" cy="2206737"/>
              </a:xfrm>
              <a:prstGeom prst="rect">
                <a:avLst/>
              </a:prstGeom>
              <a:solidFill>
                <a:schemeClr val="tx1">
                  <a:alpha val="4438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a:extLst>
                  <a:ext uri="{FF2B5EF4-FFF2-40B4-BE49-F238E27FC236}">
                    <a16:creationId xmlns:a16="http://schemas.microsoft.com/office/drawing/2014/main" id="{BFAB91B8-2126-C950-1FC7-94643E24D7E0}"/>
                  </a:ext>
                </a:extLst>
              </p:cNvPr>
              <p:cNvPicPr>
                <a:picLocks noChangeAspect="1"/>
              </p:cNvPicPr>
              <p:nvPr/>
            </p:nvPicPr>
            <p:blipFill>
              <a:blip r:embed="rId8"/>
              <a:stretch>
                <a:fillRect/>
              </a:stretch>
            </p:blipFill>
            <p:spPr>
              <a:xfrm>
                <a:off x="7839225" y="3150279"/>
                <a:ext cx="3172763" cy="419450"/>
              </a:xfrm>
              <a:prstGeom prst="rect">
                <a:avLst/>
              </a:prstGeom>
            </p:spPr>
          </p:pic>
        </p:grpSp>
        <p:pic>
          <p:nvPicPr>
            <p:cNvPr id="30" name="Picture 29">
              <a:extLst>
                <a:ext uri="{FF2B5EF4-FFF2-40B4-BE49-F238E27FC236}">
                  <a16:creationId xmlns:a16="http://schemas.microsoft.com/office/drawing/2014/main" id="{DA9284AB-9278-E5CB-2870-44F22205B8D6}"/>
                </a:ext>
              </a:extLst>
            </p:cNvPr>
            <p:cNvPicPr>
              <a:picLocks noChangeAspect="1"/>
            </p:cNvPicPr>
            <p:nvPr/>
          </p:nvPicPr>
          <p:blipFill>
            <a:blip r:embed="rId9"/>
            <a:srcRect/>
            <a:stretch/>
          </p:blipFill>
          <p:spPr>
            <a:xfrm>
              <a:off x="9031336" y="3108154"/>
              <a:ext cx="3158404" cy="2055900"/>
            </a:xfrm>
            <a:prstGeom prst="rect">
              <a:avLst/>
            </a:prstGeom>
          </p:spPr>
        </p:pic>
        <p:pic>
          <p:nvPicPr>
            <p:cNvPr id="31" name="Picture 30">
              <a:extLst>
                <a:ext uri="{FF2B5EF4-FFF2-40B4-BE49-F238E27FC236}">
                  <a16:creationId xmlns:a16="http://schemas.microsoft.com/office/drawing/2014/main" id="{78E048B3-808D-5732-6567-37B0FC4B0ED3}"/>
                </a:ext>
              </a:extLst>
            </p:cNvPr>
            <p:cNvPicPr>
              <a:picLocks noChangeAspect="1"/>
            </p:cNvPicPr>
            <p:nvPr/>
          </p:nvPicPr>
          <p:blipFill>
            <a:blip r:embed="rId10"/>
            <a:srcRect/>
            <a:stretch/>
          </p:blipFill>
          <p:spPr>
            <a:xfrm>
              <a:off x="7355542" y="3316012"/>
              <a:ext cx="1325552" cy="1702008"/>
            </a:xfrm>
            <a:prstGeom prst="rect">
              <a:avLst/>
            </a:prstGeom>
          </p:spPr>
        </p:pic>
        <p:grpSp>
          <p:nvGrpSpPr>
            <p:cNvPr id="32" name="Group 31">
              <a:extLst>
                <a:ext uri="{FF2B5EF4-FFF2-40B4-BE49-F238E27FC236}">
                  <a16:creationId xmlns:a16="http://schemas.microsoft.com/office/drawing/2014/main" id="{483FA49C-3D88-66E2-4780-22817275A547}"/>
                </a:ext>
              </a:extLst>
            </p:cNvPr>
            <p:cNvGrpSpPr/>
            <p:nvPr/>
          </p:nvGrpSpPr>
          <p:grpSpPr>
            <a:xfrm>
              <a:off x="7519347" y="3956752"/>
              <a:ext cx="2738105" cy="1397987"/>
              <a:chOff x="9016526" y="3592103"/>
              <a:chExt cx="2738105" cy="1397987"/>
            </a:xfrm>
          </p:grpSpPr>
          <p:grpSp>
            <p:nvGrpSpPr>
              <p:cNvPr id="33" name="Group 32">
                <a:extLst>
                  <a:ext uri="{FF2B5EF4-FFF2-40B4-BE49-F238E27FC236}">
                    <a16:creationId xmlns:a16="http://schemas.microsoft.com/office/drawing/2014/main" id="{DF574E99-CD12-19EE-A99E-4603418E45B8}"/>
                  </a:ext>
                </a:extLst>
              </p:cNvPr>
              <p:cNvGrpSpPr/>
              <p:nvPr/>
            </p:nvGrpSpPr>
            <p:grpSpPr>
              <a:xfrm>
                <a:off x="9016526" y="3592103"/>
                <a:ext cx="2738105" cy="1397987"/>
                <a:chOff x="8899450" y="3242930"/>
                <a:chExt cx="3186223" cy="1626782"/>
              </a:xfrm>
              <a:effectLst>
                <a:outerShdw blurRad="277883" sx="106000" sy="106000" algn="ctr" rotWithShape="0">
                  <a:prstClr val="black">
                    <a:alpha val="25000"/>
                  </a:prstClr>
                </a:outerShdw>
              </a:effectLst>
            </p:grpSpPr>
            <p:sp>
              <p:nvSpPr>
                <p:cNvPr id="35" name="Rounded Rectangle 34">
                  <a:extLst>
                    <a:ext uri="{FF2B5EF4-FFF2-40B4-BE49-F238E27FC236}">
                      <a16:creationId xmlns:a16="http://schemas.microsoft.com/office/drawing/2014/main" id="{E01DAD6B-C0AA-E947-3EA7-297EF2A79EA0}"/>
                    </a:ext>
                  </a:extLst>
                </p:cNvPr>
                <p:cNvSpPr/>
                <p:nvPr/>
              </p:nvSpPr>
              <p:spPr>
                <a:xfrm>
                  <a:off x="8899450" y="3242930"/>
                  <a:ext cx="3186223" cy="1626782"/>
                </a:xfrm>
                <a:prstGeom prst="roundRect">
                  <a:avLst/>
                </a:prstGeom>
                <a:solidFill>
                  <a:schemeClr val="bg1"/>
                </a:solidFill>
                <a:ln>
                  <a:noFill/>
                </a:ln>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36" name="TextBox 35">
                  <a:extLst>
                    <a:ext uri="{FF2B5EF4-FFF2-40B4-BE49-F238E27FC236}">
                      <a16:creationId xmlns:a16="http://schemas.microsoft.com/office/drawing/2014/main" id="{EBFBB4A3-5C88-4CD6-D9E2-904FCA3B484E}"/>
                    </a:ext>
                  </a:extLst>
                </p:cNvPr>
                <p:cNvSpPr txBox="1"/>
                <p:nvPr/>
              </p:nvSpPr>
              <p:spPr>
                <a:xfrm>
                  <a:off x="9981593" y="3435719"/>
                  <a:ext cx="1071085" cy="429777"/>
                </a:xfrm>
                <a:prstGeom prst="rect">
                  <a:avLst/>
                </a:prstGeom>
                <a:noFill/>
              </p:spPr>
              <p:txBody>
                <a:bodyPr wrap="none" rtlCol="0">
                  <a:spAutoFit/>
                </a:bodyPr>
                <a:lstStyle/>
                <a:p>
                  <a:pPr algn="ctr"/>
                  <a:r>
                    <a:rPr lang="en-US" b="1" dirty="0">
                      <a:solidFill>
                        <a:srgbClr val="352E8E"/>
                      </a:solidFill>
                      <a:latin typeface="Poppins" pitchFamily="2" charset="77"/>
                      <a:cs typeface="Poppins" pitchFamily="2" charset="77"/>
                    </a:rPr>
                    <a:t>PLUS…</a:t>
                  </a:r>
                </a:p>
              </p:txBody>
            </p:sp>
          </p:grpSp>
          <p:pic>
            <p:nvPicPr>
              <p:cNvPr id="34" name="Picture 33">
                <a:extLst>
                  <a:ext uri="{FF2B5EF4-FFF2-40B4-BE49-F238E27FC236}">
                    <a16:creationId xmlns:a16="http://schemas.microsoft.com/office/drawing/2014/main" id="{3BE52FCD-5F2F-7D9F-633F-40F7BB57619A}"/>
                  </a:ext>
                </a:extLst>
              </p:cNvPr>
              <p:cNvPicPr>
                <a:picLocks noChangeAspect="1"/>
              </p:cNvPicPr>
              <p:nvPr/>
            </p:nvPicPr>
            <p:blipFill>
              <a:blip r:embed="rId11"/>
              <a:stretch>
                <a:fillRect/>
              </a:stretch>
            </p:blipFill>
            <p:spPr>
              <a:xfrm>
                <a:off x="9206938" y="4206157"/>
                <a:ext cx="2302313" cy="513426"/>
              </a:xfrm>
              <a:prstGeom prst="rect">
                <a:avLst/>
              </a:prstGeom>
            </p:spPr>
          </p:pic>
        </p:grpSp>
      </p:grpSp>
      <p:sp>
        <p:nvSpPr>
          <p:cNvPr id="45" name="TextBox 44">
            <a:extLst>
              <a:ext uri="{FF2B5EF4-FFF2-40B4-BE49-F238E27FC236}">
                <a16:creationId xmlns:a16="http://schemas.microsoft.com/office/drawing/2014/main" id="{44DE5B0E-932A-54CE-9179-074603BB49B8}"/>
              </a:ext>
            </a:extLst>
          </p:cNvPr>
          <p:cNvSpPr txBox="1"/>
          <p:nvPr/>
        </p:nvSpPr>
        <p:spPr>
          <a:xfrm>
            <a:off x="1720812" y="5607264"/>
            <a:ext cx="4019380" cy="596895"/>
          </a:xfrm>
          <a:prstGeom prst="rect">
            <a:avLst/>
          </a:prstGeom>
          <a:noFill/>
        </p:spPr>
        <p:txBody>
          <a:bodyPr wrap="square" rtlCol="0">
            <a:spAutoFit/>
          </a:bodyPr>
          <a:lstStyle/>
          <a:p>
            <a:pPr algn="ctr">
              <a:lnSpc>
                <a:spcPct val="80000"/>
              </a:lnSpc>
            </a:pPr>
            <a:r>
              <a:rPr lang="en-US" sz="2000" dirty="0">
                <a:latin typeface="Poppins" pitchFamily="2" charset="77"/>
                <a:cs typeface="Poppins" pitchFamily="2" charset="77"/>
              </a:rPr>
              <a:t>For Unlimited Access + $199 Annual Maintenance Fee</a:t>
            </a:r>
          </a:p>
        </p:txBody>
      </p:sp>
      <p:pic>
        <p:nvPicPr>
          <p:cNvPr id="46" name="Picture 45">
            <a:extLst>
              <a:ext uri="{FF2B5EF4-FFF2-40B4-BE49-F238E27FC236}">
                <a16:creationId xmlns:a16="http://schemas.microsoft.com/office/drawing/2014/main" id="{F07FE2F8-9314-6EFD-CDBB-1F7737F0E765}"/>
              </a:ext>
            </a:extLst>
          </p:cNvPr>
          <p:cNvPicPr>
            <a:picLocks noChangeAspect="1"/>
          </p:cNvPicPr>
          <p:nvPr/>
        </p:nvPicPr>
        <p:blipFill>
          <a:blip r:embed="rId12"/>
          <a:srcRect/>
          <a:stretch/>
        </p:blipFill>
        <p:spPr>
          <a:xfrm>
            <a:off x="334813" y="3838864"/>
            <a:ext cx="1752113" cy="1752113"/>
          </a:xfrm>
          <a:prstGeom prst="rect">
            <a:avLst/>
          </a:prstGeom>
        </p:spPr>
      </p:pic>
      <p:cxnSp>
        <p:nvCxnSpPr>
          <p:cNvPr id="47" name="Straight Connector 46">
            <a:extLst>
              <a:ext uri="{FF2B5EF4-FFF2-40B4-BE49-F238E27FC236}">
                <a16:creationId xmlns:a16="http://schemas.microsoft.com/office/drawing/2014/main" id="{AAFD1457-8CE2-A2AF-1682-3FDBAD0259F8}"/>
              </a:ext>
            </a:extLst>
          </p:cNvPr>
          <p:cNvCxnSpPr/>
          <p:nvPr/>
        </p:nvCxnSpPr>
        <p:spPr>
          <a:xfrm>
            <a:off x="500987" y="2554653"/>
            <a:ext cx="1099595" cy="190982"/>
          </a:xfrm>
          <a:prstGeom prst="line">
            <a:avLst/>
          </a:prstGeom>
          <a:ln w="57150">
            <a:solidFill>
              <a:srgbClr val="F33545"/>
            </a:solidFill>
            <a:prstDash val="solid"/>
          </a:ln>
        </p:spPr>
        <p:style>
          <a:lnRef idx="3">
            <a:schemeClr val="accent1"/>
          </a:lnRef>
          <a:fillRef idx="0">
            <a:schemeClr val="accent1"/>
          </a:fillRef>
          <a:effectRef idx="2">
            <a:schemeClr val="accent1"/>
          </a:effectRef>
          <a:fontRef idx="minor">
            <a:schemeClr val="tx1"/>
          </a:fontRef>
        </p:style>
      </p:cxnSp>
      <p:cxnSp>
        <p:nvCxnSpPr>
          <p:cNvPr id="48" name="Straight Connector 47">
            <a:extLst>
              <a:ext uri="{FF2B5EF4-FFF2-40B4-BE49-F238E27FC236}">
                <a16:creationId xmlns:a16="http://schemas.microsoft.com/office/drawing/2014/main" id="{4FEE1BF2-4F58-9810-DA5B-4082B958F850}"/>
              </a:ext>
            </a:extLst>
          </p:cNvPr>
          <p:cNvCxnSpPr/>
          <p:nvPr/>
        </p:nvCxnSpPr>
        <p:spPr>
          <a:xfrm>
            <a:off x="3945498" y="2590908"/>
            <a:ext cx="1099595" cy="190982"/>
          </a:xfrm>
          <a:prstGeom prst="line">
            <a:avLst/>
          </a:prstGeom>
          <a:ln w="57150">
            <a:solidFill>
              <a:srgbClr val="F33545"/>
            </a:solidFill>
          </a:ln>
        </p:spPr>
        <p:style>
          <a:lnRef idx="3">
            <a:schemeClr val="accent1"/>
          </a:lnRef>
          <a:fillRef idx="0">
            <a:schemeClr val="accent1"/>
          </a:fillRef>
          <a:effectRef idx="2">
            <a:schemeClr val="accent1"/>
          </a:effectRef>
          <a:fontRef idx="minor">
            <a:schemeClr val="tx1"/>
          </a:fontRef>
        </p:style>
      </p:cxnSp>
      <p:cxnSp>
        <p:nvCxnSpPr>
          <p:cNvPr id="49" name="Straight Connector 48">
            <a:extLst>
              <a:ext uri="{FF2B5EF4-FFF2-40B4-BE49-F238E27FC236}">
                <a16:creationId xmlns:a16="http://schemas.microsoft.com/office/drawing/2014/main" id="{221DD7EC-48B5-6723-7167-6D80431875A0}"/>
              </a:ext>
            </a:extLst>
          </p:cNvPr>
          <p:cNvCxnSpPr/>
          <p:nvPr/>
        </p:nvCxnSpPr>
        <p:spPr>
          <a:xfrm>
            <a:off x="2217118" y="4646607"/>
            <a:ext cx="1099595" cy="190982"/>
          </a:xfrm>
          <a:prstGeom prst="line">
            <a:avLst/>
          </a:prstGeom>
          <a:ln w="57150">
            <a:solidFill>
              <a:srgbClr val="F33545"/>
            </a:solidFill>
          </a:ln>
        </p:spPr>
        <p:style>
          <a:lnRef idx="3">
            <a:schemeClr val="accent1"/>
          </a:lnRef>
          <a:fillRef idx="0">
            <a:schemeClr val="accent1"/>
          </a:fillRef>
          <a:effectRef idx="2">
            <a:schemeClr val="accent1"/>
          </a:effectRef>
          <a:fontRef idx="minor">
            <a:schemeClr val="tx1"/>
          </a:fontRef>
        </p:style>
      </p:cxnSp>
      <p:sp>
        <p:nvSpPr>
          <p:cNvPr id="3" name="Rectangle 2">
            <a:extLst>
              <a:ext uri="{FF2B5EF4-FFF2-40B4-BE49-F238E27FC236}">
                <a16:creationId xmlns:a16="http://schemas.microsoft.com/office/drawing/2014/main" id="{0B624AD3-8E7D-972F-2899-EF9DE65C488D}"/>
              </a:ext>
            </a:extLst>
          </p:cNvPr>
          <p:cNvSpPr/>
          <p:nvPr/>
        </p:nvSpPr>
        <p:spPr>
          <a:xfrm>
            <a:off x="0" y="0"/>
            <a:ext cx="12192000" cy="632012"/>
          </a:xfrm>
          <a:prstGeom prst="rect">
            <a:avLst/>
          </a:prstGeom>
          <a:solidFill>
            <a:srgbClr val="03CB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spcBef>
                <a:spcPts val="2800"/>
              </a:spcBef>
              <a:buClr>
                <a:srgbClr val="76B900"/>
              </a:buClr>
            </a:pPr>
            <a:endParaRPr lang="en-US" sz="2200" b="1" dirty="0">
              <a:solidFill>
                <a:srgbClr val="162535"/>
              </a:solidFill>
              <a:effectLst/>
              <a:highlight>
                <a:srgbClr val="FFFFFF"/>
              </a:highlight>
              <a:latin typeface="Poppins Black" pitchFamily="2" charset="77"/>
              <a:cs typeface="Poppins Black" pitchFamily="2" charset="77"/>
            </a:endParaRPr>
          </a:p>
        </p:txBody>
      </p:sp>
      <p:cxnSp>
        <p:nvCxnSpPr>
          <p:cNvPr id="7" name="Straight Connector 6">
            <a:extLst>
              <a:ext uri="{FF2B5EF4-FFF2-40B4-BE49-F238E27FC236}">
                <a16:creationId xmlns:a16="http://schemas.microsoft.com/office/drawing/2014/main" id="{D13BBE55-E024-282A-6645-7300F27D2FD9}"/>
              </a:ext>
            </a:extLst>
          </p:cNvPr>
          <p:cNvCxnSpPr/>
          <p:nvPr/>
        </p:nvCxnSpPr>
        <p:spPr>
          <a:xfrm>
            <a:off x="466852" y="3174075"/>
            <a:ext cx="1099595" cy="173620"/>
          </a:xfrm>
          <a:prstGeom prst="line">
            <a:avLst/>
          </a:prstGeom>
          <a:ln w="57150">
            <a:solidFill>
              <a:srgbClr val="F33545"/>
            </a:solidFill>
            <a:prstDash val="solid"/>
          </a:ln>
        </p:spPr>
        <p:style>
          <a:lnRef idx="3">
            <a:schemeClr val="accent1"/>
          </a:lnRef>
          <a:fillRef idx="0">
            <a:schemeClr val="accent1"/>
          </a:fillRef>
          <a:effectRef idx="2">
            <a:schemeClr val="accent1"/>
          </a:effectRef>
          <a:fontRef idx="minor">
            <a:schemeClr val="tx1"/>
          </a:fontRef>
        </p:style>
      </p:cxnSp>
      <p:cxnSp>
        <p:nvCxnSpPr>
          <p:cNvPr id="8" name="Straight Connector 7">
            <a:extLst>
              <a:ext uri="{FF2B5EF4-FFF2-40B4-BE49-F238E27FC236}">
                <a16:creationId xmlns:a16="http://schemas.microsoft.com/office/drawing/2014/main" id="{99792982-99CD-A4DB-F991-D7B273D56F45}"/>
              </a:ext>
            </a:extLst>
          </p:cNvPr>
          <p:cNvCxnSpPr/>
          <p:nvPr/>
        </p:nvCxnSpPr>
        <p:spPr>
          <a:xfrm>
            <a:off x="3892958" y="3150926"/>
            <a:ext cx="1099595" cy="173620"/>
          </a:xfrm>
          <a:prstGeom prst="line">
            <a:avLst/>
          </a:prstGeom>
          <a:ln w="57150">
            <a:solidFill>
              <a:srgbClr val="F33545"/>
            </a:solidFill>
            <a:prstDash val="solid"/>
          </a:ln>
        </p:spPr>
        <p:style>
          <a:lnRef idx="3">
            <a:schemeClr val="accent1"/>
          </a:lnRef>
          <a:fillRef idx="0">
            <a:schemeClr val="accent1"/>
          </a:fillRef>
          <a:effectRef idx="2">
            <a:schemeClr val="accent1"/>
          </a:effectRef>
          <a:fontRef idx="minor">
            <a:schemeClr val="tx1"/>
          </a:fontRef>
        </p:style>
      </p:cxnSp>
      <p:cxnSp>
        <p:nvCxnSpPr>
          <p:cNvPr id="9" name="Straight Connector 8">
            <a:extLst>
              <a:ext uri="{FF2B5EF4-FFF2-40B4-BE49-F238E27FC236}">
                <a16:creationId xmlns:a16="http://schemas.microsoft.com/office/drawing/2014/main" id="{6632AE9D-7231-32D9-9F72-8BB1C176CC09}"/>
              </a:ext>
            </a:extLst>
          </p:cNvPr>
          <p:cNvCxnSpPr/>
          <p:nvPr/>
        </p:nvCxnSpPr>
        <p:spPr>
          <a:xfrm>
            <a:off x="2284077" y="5176496"/>
            <a:ext cx="1099595" cy="173620"/>
          </a:xfrm>
          <a:prstGeom prst="line">
            <a:avLst/>
          </a:prstGeom>
          <a:ln w="57150">
            <a:solidFill>
              <a:srgbClr val="F33545"/>
            </a:solidFill>
            <a:prstDash val="solid"/>
          </a:ln>
        </p:spPr>
        <p:style>
          <a:lnRef idx="3">
            <a:schemeClr val="accent1"/>
          </a:lnRef>
          <a:fillRef idx="0">
            <a:schemeClr val="accent1"/>
          </a:fillRef>
          <a:effectRef idx="2">
            <a:schemeClr val="accent1"/>
          </a:effectRef>
          <a:fontRef idx="minor">
            <a:schemeClr val="tx1"/>
          </a:fontRef>
        </p:style>
      </p:cxnSp>
      <p:sp>
        <p:nvSpPr>
          <p:cNvPr id="11" name="Rectangle 10">
            <a:extLst>
              <a:ext uri="{FF2B5EF4-FFF2-40B4-BE49-F238E27FC236}">
                <a16:creationId xmlns:a16="http://schemas.microsoft.com/office/drawing/2014/main" id="{B07FD258-9F6B-1EE9-EC4D-FAE17FD32DA0}"/>
              </a:ext>
            </a:extLst>
          </p:cNvPr>
          <p:cNvSpPr/>
          <p:nvPr/>
        </p:nvSpPr>
        <p:spPr>
          <a:xfrm>
            <a:off x="0" y="6302288"/>
            <a:ext cx="12192000" cy="578224"/>
          </a:xfrm>
          <a:prstGeom prst="rect">
            <a:avLst/>
          </a:prstGeom>
          <a:solidFill>
            <a:srgbClr val="F4A3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162535"/>
                </a:solidFill>
                <a:latin typeface="Poppins ExtraBold" pitchFamily="2" charset="77"/>
                <a:cs typeface="Poppins ExtraBold" pitchFamily="2" charset="77"/>
              </a:rPr>
              <a:t>Click the button in the chat or call 888.215.5311 to order by phone or ask questions!</a:t>
            </a:r>
          </a:p>
        </p:txBody>
      </p:sp>
      <p:sp>
        <p:nvSpPr>
          <p:cNvPr id="12" name="24-Point Star 11">
            <a:extLst>
              <a:ext uri="{FF2B5EF4-FFF2-40B4-BE49-F238E27FC236}">
                <a16:creationId xmlns:a16="http://schemas.microsoft.com/office/drawing/2014/main" id="{8FB9175A-A18D-AE89-A344-FAD66C765177}"/>
              </a:ext>
            </a:extLst>
          </p:cNvPr>
          <p:cNvSpPr/>
          <p:nvPr/>
        </p:nvSpPr>
        <p:spPr>
          <a:xfrm rot="20691580">
            <a:off x="5796210" y="4245855"/>
            <a:ext cx="1874981" cy="1874981"/>
          </a:xfrm>
          <a:prstGeom prst="star24">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A16F4CA-D726-1017-054D-EB61FC0C79A0}"/>
              </a:ext>
            </a:extLst>
          </p:cNvPr>
          <p:cNvSpPr txBox="1"/>
          <p:nvPr/>
        </p:nvSpPr>
        <p:spPr>
          <a:xfrm rot="20691580">
            <a:off x="5800929" y="4822554"/>
            <a:ext cx="1826980" cy="707886"/>
          </a:xfrm>
          <a:prstGeom prst="rect">
            <a:avLst/>
          </a:prstGeom>
          <a:noFill/>
        </p:spPr>
        <p:txBody>
          <a:bodyPr wrap="square" rtlCol="0">
            <a:spAutoFit/>
          </a:bodyPr>
          <a:lstStyle/>
          <a:p>
            <a:pPr algn="ctr"/>
            <a:r>
              <a:rPr lang="en-US" sz="4000" dirty="0">
                <a:solidFill>
                  <a:schemeClr val="bg1"/>
                </a:solidFill>
                <a:latin typeface="HP Simplified W01 Bold" panose="020B0804020204020204" pitchFamily="34" charset="0"/>
              </a:rPr>
              <a:t>Q&amp;A</a:t>
            </a:r>
          </a:p>
        </p:txBody>
      </p:sp>
    </p:spTree>
    <p:extLst>
      <p:ext uri="{BB962C8B-B14F-4D97-AF65-F5344CB8AC3E}">
        <p14:creationId xmlns:p14="http://schemas.microsoft.com/office/powerpoint/2010/main" val="3333062123"/>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Props1.xml><?xml version="1.0" encoding="utf-8"?>
<ds:datastoreItem xmlns:ds="http://schemas.openxmlformats.org/officeDocument/2006/customXml" ds:itemID="{8D2015A3-7B58-49EE-AED5-3B96F5D15BDD}"/>
</file>

<file path=customXml/itemProps2.xml><?xml version="1.0" encoding="utf-8"?>
<ds:datastoreItem xmlns:ds="http://schemas.openxmlformats.org/officeDocument/2006/customXml" ds:itemID="{35D0007D-8E56-449B-84B9-322BFA126593}"/>
</file>

<file path=customXml/itemProps3.xml><?xml version="1.0" encoding="utf-8"?>
<ds:datastoreItem xmlns:ds="http://schemas.openxmlformats.org/officeDocument/2006/customXml" ds:itemID="{493E5F96-02B5-484A-896F-5D300AA8C9A5}"/>
</file>

<file path=docProps/app.xml><?xml version="1.0" encoding="utf-8"?>
<Properties xmlns="http://schemas.openxmlformats.org/officeDocument/2006/extended-properties" xmlns:vt="http://schemas.openxmlformats.org/officeDocument/2006/docPropsVTypes">
  <TotalTime>20268</TotalTime>
  <Words>2753</Words>
  <Application>Microsoft Macintosh PowerPoint</Application>
  <PresentationFormat>Widescreen</PresentationFormat>
  <Paragraphs>337</Paragraphs>
  <Slides>94</Slides>
  <Notes>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94</vt:i4>
      </vt:variant>
    </vt:vector>
  </HeadingPairs>
  <TitlesOfParts>
    <vt:vector size="109" baseType="lpstr">
      <vt:lpstr>Arial</vt:lpstr>
      <vt:lpstr>Calibri</vt:lpstr>
      <vt:lpstr>Figtree</vt:lpstr>
      <vt:lpstr>Figtree Black</vt:lpstr>
      <vt:lpstr>HP Simplified W01 Bold</vt:lpstr>
      <vt:lpstr>Open Sans ExtraBold</vt:lpstr>
      <vt:lpstr>Open Sans ExtraBold</vt:lpstr>
      <vt:lpstr>Open Sans Light</vt:lpstr>
      <vt:lpstr>Oswald</vt:lpstr>
      <vt:lpstr>Poppins</vt:lpstr>
      <vt:lpstr>Poppins Black</vt:lpstr>
      <vt:lpstr>Poppins ExtraBold</vt:lpstr>
      <vt:lpstr>Poppins SemiBold</vt:lpstr>
      <vt:lpstr>Wingdings</vt:lpstr>
      <vt:lpstr>Office Theme</vt:lpstr>
      <vt:lpstr>PowerPoint Presentation</vt:lpstr>
      <vt:lpstr>PowerPoint Presentation</vt:lpstr>
      <vt:lpstr>Housekeeping!</vt:lpstr>
      <vt:lpstr>Disclaimer</vt:lpstr>
      <vt:lpstr>Agenda</vt:lpstr>
      <vt:lpstr>What is Cash Code X? </vt:lpstr>
      <vt:lpstr>Apploving (APP)</vt:lpstr>
      <vt:lpstr>With Cash Code X </vt:lpstr>
      <vt:lpstr>676% Gains! </vt:lpstr>
      <vt:lpstr>Continues to Soar… 17X Gains! </vt:lpstr>
      <vt:lpstr>How is this Possible? </vt:lpstr>
      <vt:lpstr>Developed with AI </vt:lpstr>
      <vt:lpstr>AI Has Reached a Whole New Level</vt:lpstr>
      <vt:lpstr>Train AI to Play “Go”</vt:lpstr>
      <vt:lpstr>“Strange” AI Learning </vt:lpstr>
      <vt:lpstr>AI Did The Unthinkable </vt:lpstr>
      <vt:lpstr>The AI’s “Mistake” Move</vt:lpstr>
      <vt:lpstr>AI Is Even MORE Powerful Now </vt:lpstr>
      <vt:lpstr>We Used AI to Create Cash Code X</vt:lpstr>
      <vt:lpstr>The “Code” of Cash Code X </vt:lpstr>
      <vt:lpstr>Cash Code X Would NOT Have Been Possible 5 years ago… Or even 2 years ago!</vt:lpstr>
      <vt:lpstr>Available Now ONLY Because of the Power of AI</vt:lpstr>
      <vt:lpstr>Let’s look at some past stock setups Cash Code X could have found  </vt:lpstr>
      <vt:lpstr>Palantir (PLTR) </vt:lpstr>
      <vt:lpstr>With Cash Code X </vt:lpstr>
      <vt:lpstr>229% Gains in 6 Months! </vt:lpstr>
      <vt:lpstr>9X Gains! </vt:lpstr>
      <vt:lpstr>$47,000?!? That’s why we call it  CASH-GPT! </vt:lpstr>
      <vt:lpstr>Look at Tesla… </vt:lpstr>
      <vt:lpstr>Over 20X Gains</vt:lpstr>
      <vt:lpstr>Buying the Dip = Bonus 100%! </vt:lpstr>
      <vt:lpstr>$5,000 When the Green Arrow Flashed Would Have Grown to Over $100,000 in Just Two Years!  </vt:lpstr>
      <vt:lpstr>What is making the Green Arrows? </vt:lpstr>
      <vt:lpstr>Cash Code = Momentum </vt:lpstr>
      <vt:lpstr>X Marks The Spot</vt:lpstr>
      <vt:lpstr>But the AI Secret Sauce… </vt:lpstr>
      <vt:lpstr>Carvana Went Parabolic after Green Arrow</vt:lpstr>
      <vt:lpstr>12X Gains!!</vt:lpstr>
      <vt:lpstr>Strategy Inc – 1,800%! </vt:lpstr>
      <vt:lpstr>Moderna Over 500%! </vt:lpstr>
      <vt:lpstr>Nvidia… at $4! </vt:lpstr>
      <vt:lpstr>Stock Up 49X Since Then! </vt:lpstr>
      <vt:lpstr>What about Options? </vt:lpstr>
      <vt:lpstr>Options Multiply Big Moves into Even BIGGER Gains </vt:lpstr>
      <vt:lpstr>Boost Gains 8X! </vt:lpstr>
      <vt:lpstr>Vistra Corp – 7X Returns! </vt:lpstr>
      <vt:lpstr>434% from Axon! </vt:lpstr>
      <vt:lpstr>1,463% in three months! </vt:lpstr>
      <vt:lpstr>Best of BOTH Worlds (Stocks and Options) </vt:lpstr>
      <vt:lpstr>Robinhood (HOOD)… 11X Gains!  </vt:lpstr>
      <vt:lpstr>What about adding options? </vt:lpstr>
      <vt:lpstr>40X Gains! </vt:lpstr>
      <vt:lpstr>Stocks AND Options: $1.3 MILLION!</vt:lpstr>
      <vt:lpstr>That’s the True Power of Cash Code X! </vt:lpstr>
      <vt:lpstr>This isn’t luck… It’s backed by a statistical anomaly </vt:lpstr>
      <vt:lpstr>Strong 7 Year Data Nasdaq 100 Setups since 2019</vt:lpstr>
      <vt:lpstr>Odds are finally on YOUR Side! </vt:lpstr>
      <vt:lpstr>Huge Stock Returns on Nasdaq 100</vt:lpstr>
      <vt:lpstr>But that’s not all…</vt:lpstr>
      <vt:lpstr>This Could Enhance ALL Your Other Subscriptions! </vt:lpstr>
      <vt:lpstr>How You Could Use Cash Code X With Other Subscriptions</vt:lpstr>
      <vt:lpstr>War Room Trades vs  Cash Code X </vt:lpstr>
      <vt:lpstr>Vertiv Holdings (VRT) </vt:lpstr>
      <vt:lpstr>Nike (NKE) </vt:lpstr>
      <vt:lpstr>Etsy (ETSY) </vt:lpstr>
      <vt:lpstr>Intel (INTC) </vt:lpstr>
      <vt:lpstr>AeroVironment (AVAV) </vt:lpstr>
      <vt:lpstr>Karim Trade! </vt:lpstr>
      <vt:lpstr>Old Way…  Use Code Manually</vt:lpstr>
      <vt:lpstr>New Way…  </vt:lpstr>
      <vt:lpstr>Our Brand-New Technology Scans Thousands of Stocks Every Second…  Automatically!  </vt:lpstr>
      <vt:lpstr>Website DEMO!</vt:lpstr>
      <vt:lpstr>Bryan is already starting to use this brand-new tool… </vt:lpstr>
      <vt:lpstr>Quick 15% Gain in an HOUR! </vt:lpstr>
      <vt:lpstr>Until Today… Only a Small Group of Beta Testers Have Had Access to Cash Code X… </vt:lpstr>
      <vt:lpstr>Now… YOU Can Access  These Powerful Cash Code X Setups!</vt:lpstr>
      <vt:lpstr>Cash Code X gives you a list of setups – every single day – the instant the green arrows appear!</vt:lpstr>
      <vt:lpstr>The New ProfitSight Package</vt:lpstr>
      <vt:lpstr>ProfitSight Package</vt:lpstr>
      <vt:lpstr>ProfitSight Package</vt:lpstr>
      <vt:lpstr>PowerPoint Presentation</vt:lpstr>
      <vt:lpstr>PowerPoint Presentation</vt:lpstr>
      <vt:lpstr>PowerPoint Presentation</vt:lpstr>
      <vt:lpstr>PowerPoint Presentation</vt:lpstr>
      <vt:lpstr>Special ProfitSight Price to Celebrate the NEW Cash Code X Tracker</vt:lpstr>
      <vt:lpstr>Cost of Data:  Included for FREE on  ALL Levels!</vt:lpstr>
      <vt:lpstr>PowerPoint Presentation</vt:lpstr>
      <vt:lpstr>FAST ACTION BONUS (Expires at MIDNIGHT!) </vt:lpstr>
      <vt:lpstr>ProfitSight Users Getting Results</vt:lpstr>
      <vt:lpstr>207%... Somebody Pinch Me!</vt:lpstr>
      <vt:lpstr>275% Gains With Cash Code!  </vt:lpstr>
      <vt:lpstr>Can we make the header of the closing slides look like this one (just the header… rest of the format looks good): </vt:lpstr>
      <vt:lpstr>ProfitSight Price – TODAY ONLY!</vt:lpstr>
      <vt:lpstr>ProfitSight Price – TODAY ONLY!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Roshna Joshi</dc:creator>
  <cp:lastModifiedBy>Nick Andrus</cp:lastModifiedBy>
  <cp:revision>140</cp:revision>
  <dcterms:created xsi:type="dcterms:W3CDTF">2025-04-24T19:07:34Z</dcterms:created>
  <dcterms:modified xsi:type="dcterms:W3CDTF">2025-11-04T19:18:48Z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ies>
</file>